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64"/>
  </p:notesMasterIdLst>
  <p:sldIdLst>
    <p:sldId id="256" r:id="rId2"/>
    <p:sldId id="286" r:id="rId3"/>
    <p:sldId id="358" r:id="rId4"/>
    <p:sldId id="285" r:id="rId5"/>
    <p:sldId id="287" r:id="rId6"/>
    <p:sldId id="288" r:id="rId7"/>
    <p:sldId id="289" r:id="rId8"/>
    <p:sldId id="290" r:id="rId9"/>
    <p:sldId id="291" r:id="rId10"/>
    <p:sldId id="292" r:id="rId11"/>
    <p:sldId id="352" r:id="rId12"/>
    <p:sldId id="351" r:id="rId13"/>
    <p:sldId id="347" r:id="rId14"/>
    <p:sldId id="348" r:id="rId15"/>
    <p:sldId id="349" r:id="rId16"/>
    <p:sldId id="350" r:id="rId17"/>
    <p:sldId id="353" r:id="rId18"/>
    <p:sldId id="293" r:id="rId19"/>
    <p:sldId id="294" r:id="rId20"/>
    <p:sldId id="295" r:id="rId21"/>
    <p:sldId id="296" r:id="rId22"/>
    <p:sldId id="336" r:id="rId23"/>
    <p:sldId id="337" r:id="rId24"/>
    <p:sldId id="338" r:id="rId25"/>
    <p:sldId id="339" r:id="rId26"/>
    <p:sldId id="340" r:id="rId27"/>
    <p:sldId id="341" r:id="rId28"/>
    <p:sldId id="342" r:id="rId29"/>
    <p:sldId id="343" r:id="rId30"/>
    <p:sldId id="344" r:id="rId31"/>
    <p:sldId id="345" r:id="rId32"/>
    <p:sldId id="325" r:id="rId33"/>
    <p:sldId id="326" r:id="rId34"/>
    <p:sldId id="327" r:id="rId35"/>
    <p:sldId id="328" r:id="rId36"/>
    <p:sldId id="329" r:id="rId37"/>
    <p:sldId id="335" r:id="rId38"/>
    <p:sldId id="330" r:id="rId39"/>
    <p:sldId id="331" r:id="rId40"/>
    <p:sldId id="332" r:id="rId41"/>
    <p:sldId id="333" r:id="rId42"/>
    <p:sldId id="334" r:id="rId43"/>
    <p:sldId id="306" r:id="rId44"/>
    <p:sldId id="319" r:id="rId45"/>
    <p:sldId id="324" r:id="rId46"/>
    <p:sldId id="354" r:id="rId47"/>
    <p:sldId id="307" r:id="rId48"/>
    <p:sldId id="308" r:id="rId49"/>
    <p:sldId id="309" r:id="rId50"/>
    <p:sldId id="310" r:id="rId51"/>
    <p:sldId id="311" r:id="rId52"/>
    <p:sldId id="312" r:id="rId53"/>
    <p:sldId id="320" r:id="rId54"/>
    <p:sldId id="355" r:id="rId55"/>
    <p:sldId id="356" r:id="rId56"/>
    <p:sldId id="313" r:id="rId57"/>
    <p:sldId id="321" r:id="rId58"/>
    <p:sldId id="322" r:id="rId59"/>
    <p:sldId id="314" r:id="rId60"/>
    <p:sldId id="323" r:id="rId61"/>
    <p:sldId id="357" r:id="rId62"/>
    <p:sldId id="284"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95" autoAdjust="0"/>
    <p:restoredTop sz="94660"/>
  </p:normalViewPr>
  <p:slideViewPr>
    <p:cSldViewPr showGuides="1">
      <p:cViewPr varScale="1">
        <p:scale>
          <a:sx n="87" d="100"/>
          <a:sy n="87" d="100"/>
        </p:scale>
        <p:origin x="108" y="420"/>
      </p:cViewPr>
      <p:guideLst>
        <p:guide orient="horz" pos="2160"/>
        <p:guide pos="27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F382A-2115-44E2-B5CC-CCF73347BC38}" type="datetimeFigureOut">
              <a:rPr lang="en-US" smtClean="0"/>
              <a:t>2/11/2025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B42E9-EFF8-4937-8F3A-D8F199851563}" type="slidenum">
              <a:rPr lang="en-US" smtClean="0"/>
              <a:t>‹#›</a:t>
            </a:fld>
            <a:endParaRPr lang="en-US"/>
          </a:p>
        </p:txBody>
      </p:sp>
    </p:spTree>
    <p:extLst>
      <p:ext uri="{BB962C8B-B14F-4D97-AF65-F5344CB8AC3E}">
        <p14:creationId xmlns:p14="http://schemas.microsoft.com/office/powerpoint/2010/main" val="305199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algn="ctr" eaLnBrk="0" fontAlgn="base" hangingPunct="0">
              <a:spcBef>
                <a:spcPct val="0"/>
              </a:spcBef>
              <a:spcAft>
                <a:spcPct val="0"/>
              </a:spcAft>
              <a:defRPr>
                <a:solidFill>
                  <a:schemeClr val="tx1"/>
                </a:solidFill>
                <a:latin typeface="Tahoma" pitchFamily="34" charset="0"/>
                <a:cs typeface="Arial" charset="0"/>
              </a:defRPr>
            </a:lvl6pPr>
            <a:lvl7pPr marL="2971800" indent="-228600" algn="ctr" eaLnBrk="0" fontAlgn="base" hangingPunct="0">
              <a:spcBef>
                <a:spcPct val="0"/>
              </a:spcBef>
              <a:spcAft>
                <a:spcPct val="0"/>
              </a:spcAft>
              <a:defRPr>
                <a:solidFill>
                  <a:schemeClr val="tx1"/>
                </a:solidFill>
                <a:latin typeface="Tahoma" pitchFamily="34" charset="0"/>
                <a:cs typeface="Arial" charset="0"/>
              </a:defRPr>
            </a:lvl7pPr>
            <a:lvl8pPr marL="3429000" indent="-228600" algn="ctr" eaLnBrk="0" fontAlgn="base" hangingPunct="0">
              <a:spcBef>
                <a:spcPct val="0"/>
              </a:spcBef>
              <a:spcAft>
                <a:spcPct val="0"/>
              </a:spcAft>
              <a:defRPr>
                <a:solidFill>
                  <a:schemeClr val="tx1"/>
                </a:solidFill>
                <a:latin typeface="Tahoma" pitchFamily="34" charset="0"/>
                <a:cs typeface="Arial" charset="0"/>
              </a:defRPr>
            </a:lvl8pPr>
            <a:lvl9pPr marL="3886200" indent="-228600" algn="ctr" eaLnBrk="0" fontAlgn="base" hangingPunct="0">
              <a:spcBef>
                <a:spcPct val="0"/>
              </a:spcBef>
              <a:spcAft>
                <a:spcPct val="0"/>
              </a:spcAft>
              <a:defRPr>
                <a:solidFill>
                  <a:schemeClr val="tx1"/>
                </a:solidFill>
                <a:latin typeface="Tahoma" pitchFamily="34" charset="0"/>
                <a:cs typeface="Arial" charset="0"/>
              </a:defRPr>
            </a:lvl9pPr>
          </a:lstStyle>
          <a:p>
            <a:fld id="{54275ABF-29D1-439A-A3C2-0224F09E81BA}" type="slidenum">
              <a:rPr lang="en-US" smtClean="0">
                <a:latin typeface="Times New Roman" pitchFamily="18" charset="0"/>
              </a:rPr>
              <a:pPr/>
              <a:t>12</a:t>
            </a:fld>
            <a:endParaRPr lang="en-US" smtClean="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ndParaRPr>
          </a:p>
        </p:txBody>
      </p:sp>
    </p:spTree>
    <p:extLst>
      <p:ext uri="{BB962C8B-B14F-4D97-AF65-F5344CB8AC3E}">
        <p14:creationId xmlns:p14="http://schemas.microsoft.com/office/powerpoint/2010/main" val="86533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B42E9-EFF8-4937-8F3A-D8F199851563}" type="slidenum">
              <a:rPr lang="en-US" smtClean="0"/>
              <a:t>21</a:t>
            </a:fld>
            <a:endParaRPr lang="en-US"/>
          </a:p>
        </p:txBody>
      </p:sp>
    </p:spTree>
    <p:extLst>
      <p:ext uri="{BB962C8B-B14F-4D97-AF65-F5344CB8AC3E}">
        <p14:creationId xmlns:p14="http://schemas.microsoft.com/office/powerpoint/2010/main" val="2404979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B42E9-EFF8-4937-8F3A-D8F199851563}" type="slidenum">
              <a:rPr lang="en-US" smtClean="0"/>
              <a:t>33</a:t>
            </a:fld>
            <a:endParaRPr lang="en-US"/>
          </a:p>
        </p:txBody>
      </p:sp>
    </p:spTree>
    <p:extLst>
      <p:ext uri="{BB962C8B-B14F-4D97-AF65-F5344CB8AC3E}">
        <p14:creationId xmlns:p14="http://schemas.microsoft.com/office/powerpoint/2010/main" val="3975233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B42E9-EFF8-4937-8F3A-D8F199851563}" type="slidenum">
              <a:rPr lang="en-US" smtClean="0"/>
              <a:t>36</a:t>
            </a:fld>
            <a:endParaRPr lang="en-US"/>
          </a:p>
        </p:txBody>
      </p:sp>
    </p:spTree>
    <p:extLst>
      <p:ext uri="{BB962C8B-B14F-4D97-AF65-F5344CB8AC3E}">
        <p14:creationId xmlns:p14="http://schemas.microsoft.com/office/powerpoint/2010/main" val="411437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5210F-3153-47D6-B786-4D5C9DCDB62B}" type="slidenum">
              <a:rPr lang="en-US" smtClean="0"/>
              <a:t>62</a:t>
            </a:fld>
            <a:endParaRPr lang="en-US"/>
          </a:p>
        </p:txBody>
      </p:sp>
    </p:spTree>
    <p:extLst>
      <p:ext uri="{BB962C8B-B14F-4D97-AF65-F5344CB8AC3E}">
        <p14:creationId xmlns:p14="http://schemas.microsoft.com/office/powerpoint/2010/main" val="3563677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r>
              <a:rPr lang="en-US" smtClean="0"/>
              <a:t>2/11/2025, Lecture 6</a:t>
            </a:r>
            <a:endParaRPr lang="en-US"/>
          </a:p>
        </p:txBody>
      </p:sp>
      <p:sp>
        <p:nvSpPr>
          <p:cNvPr id="9" name="Footer Placeholder 8"/>
          <p:cNvSpPr>
            <a:spLocks noGrp="1"/>
          </p:cNvSpPr>
          <p:nvPr>
            <p:ph type="ftr" sz="quarter" idx="11"/>
          </p:nvPr>
        </p:nvSpPr>
        <p:spPr/>
        <p:txBody>
          <a:bodyPr/>
          <a:lstStyle/>
          <a:p>
            <a:r>
              <a:rPr lang="en-US" smtClean="0"/>
              <a:t>CSC4700, Spring 2025, The C++ Standard Library, Iterators and Ranges</a:t>
            </a:r>
            <a:endParaRPr lang="en-US"/>
          </a:p>
        </p:txBody>
      </p:sp>
      <p:sp>
        <p:nvSpPr>
          <p:cNvPr id="10" name="Slide Number Placeholder 9"/>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3989742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485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745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788952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029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2/11/2025, Lecture 6</a:t>
            </a:r>
            <a:endParaRPr lang="en-US"/>
          </a:p>
        </p:txBody>
      </p:sp>
      <p:sp>
        <p:nvSpPr>
          <p:cNvPr id="6" name="Footer Placeholder 5"/>
          <p:cNvSpPr>
            <a:spLocks noGrp="1"/>
          </p:cNvSpPr>
          <p:nvPr>
            <p:ph type="ftr" sz="quarter" idx="11"/>
          </p:nvPr>
        </p:nvSpPr>
        <p:spPr/>
        <p:txBody>
          <a:bodyPr/>
          <a:lstStyle/>
          <a:p>
            <a:r>
              <a:rPr lang="en-US" smtClean="0"/>
              <a:t>CSC4700, Spring 2025, The C++ Standard Library, Iterators and Ranges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24960432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2/11/2025, Lecture 6</a:t>
            </a:r>
            <a:endParaRPr lang="en-US"/>
          </a:p>
        </p:txBody>
      </p:sp>
      <p:sp>
        <p:nvSpPr>
          <p:cNvPr id="8" name="Footer Placeholder 7"/>
          <p:cNvSpPr>
            <a:spLocks noGrp="1"/>
          </p:cNvSpPr>
          <p:nvPr>
            <p:ph type="ftr" sz="quarter" idx="11"/>
          </p:nvPr>
        </p:nvSpPr>
        <p:spPr/>
        <p:txBody>
          <a:bodyPr/>
          <a:lstStyle/>
          <a:p>
            <a:r>
              <a:rPr lang="en-US" smtClean="0"/>
              <a:t>CSC4700, Spring 2025, The C++ Standard Library, Iterators and Ranges</a:t>
            </a:r>
            <a:endParaRPr lang="en-US"/>
          </a:p>
        </p:txBody>
      </p:sp>
      <p:sp>
        <p:nvSpPr>
          <p:cNvPr id="9" name="Slide Number Placeholder 8"/>
          <p:cNvSpPr>
            <a:spLocks noGrp="1"/>
          </p:cNvSpPr>
          <p:nvPr>
            <p:ph type="sldNum" sz="quarter" idx="12"/>
          </p:nvPr>
        </p:nvSpPr>
        <p:spPr/>
        <p:txBody>
          <a:bodyPr/>
          <a:lstStyle/>
          <a:p>
            <a:fld id="{361B6064-FECE-466A-BF5C-A30C7EDC9E78}"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24028167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2/11/2025, Lecture 6</a:t>
            </a:r>
            <a:endParaRPr lang="en-US"/>
          </a:p>
        </p:txBody>
      </p:sp>
      <p:sp>
        <p:nvSpPr>
          <p:cNvPr id="4" name="Footer Placeholder 3"/>
          <p:cNvSpPr>
            <a:spLocks noGrp="1"/>
          </p:cNvSpPr>
          <p:nvPr>
            <p:ph type="ftr" sz="quarter" idx="11"/>
          </p:nvPr>
        </p:nvSpPr>
        <p:spPr/>
        <p:txBody>
          <a:bodyPr/>
          <a:lstStyle/>
          <a:p>
            <a:r>
              <a:rPr lang="en-US" smtClean="0"/>
              <a:t>CSC4700, Spring 2025, The C++ Standard Library, Iterators and Ranges</a:t>
            </a:r>
            <a:endParaRPr lang="en-US"/>
          </a:p>
        </p:txBody>
      </p:sp>
      <p:sp>
        <p:nvSpPr>
          <p:cNvPr id="5" name="Slide Number Placeholder 4"/>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30754" y="5711011"/>
            <a:ext cx="1151478" cy="1146989"/>
          </a:xfrm>
          <a:prstGeom prst="rect">
            <a:avLst/>
          </a:prstGeom>
        </p:spPr>
      </p:pic>
    </p:spTree>
    <p:extLst>
      <p:ext uri="{BB962C8B-B14F-4D97-AF65-F5344CB8AC3E}">
        <p14:creationId xmlns:p14="http://schemas.microsoft.com/office/powerpoint/2010/main" val="13549216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2/11/2025, Lecture 6</a:t>
            </a:r>
            <a:endParaRPr lang="en-US"/>
          </a:p>
        </p:txBody>
      </p:sp>
      <p:sp>
        <p:nvSpPr>
          <p:cNvPr id="3" name="Footer Placeholder 2"/>
          <p:cNvSpPr>
            <a:spLocks noGrp="1"/>
          </p:cNvSpPr>
          <p:nvPr>
            <p:ph type="ftr" sz="quarter" idx="11"/>
          </p:nvPr>
        </p:nvSpPr>
        <p:spPr/>
        <p:txBody>
          <a:bodyPr/>
          <a:lstStyle/>
          <a:p>
            <a:r>
              <a:rPr lang="en-US" smtClean="0"/>
              <a:t>CSC4700, Spring 2025, The C++ Standard Library, Iterators and Ranges</a:t>
            </a:r>
            <a:endParaRPr lang="en-US"/>
          </a:p>
        </p:txBody>
      </p:sp>
      <p:sp>
        <p:nvSpPr>
          <p:cNvPr id="4" name="Slide Number Placeholder 3"/>
          <p:cNvSpPr>
            <a:spLocks noGrp="1"/>
          </p:cNvSpPr>
          <p:nvPr>
            <p:ph type="sldNum" sz="quarter" idx="12"/>
          </p:nvPr>
        </p:nvSpPr>
        <p:spPr/>
        <p:txBody>
          <a:bodyPr/>
          <a:lstStyle/>
          <a:p>
            <a:fld id="{361B6064-FECE-466A-BF5C-A30C7EDC9E78}"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007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2/11/2025, Lecture 6</a:t>
            </a:r>
            <a:endParaRPr lang="en-US"/>
          </a:p>
        </p:txBody>
      </p:sp>
      <p:sp>
        <p:nvSpPr>
          <p:cNvPr id="6" name="Footer Placeholder 5"/>
          <p:cNvSpPr>
            <a:spLocks noGrp="1"/>
          </p:cNvSpPr>
          <p:nvPr>
            <p:ph type="ftr" sz="quarter" idx="11"/>
          </p:nvPr>
        </p:nvSpPr>
        <p:spPr/>
        <p:txBody>
          <a:bodyPr/>
          <a:lstStyle/>
          <a:p>
            <a:r>
              <a:rPr lang="en-US" smtClean="0"/>
              <a:t>CSC4700, Spring 2025, The C++ Standard Library, Iterators and Ranges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16212560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2/11/2025, Lecture 6</a:t>
            </a:r>
            <a:endParaRPr lang="en-US"/>
          </a:p>
        </p:txBody>
      </p:sp>
      <p:sp>
        <p:nvSpPr>
          <p:cNvPr id="6" name="Footer Placeholder 5"/>
          <p:cNvSpPr>
            <a:spLocks noGrp="1"/>
          </p:cNvSpPr>
          <p:nvPr>
            <p:ph type="ftr" sz="quarter" idx="11"/>
          </p:nvPr>
        </p:nvSpPr>
        <p:spPr/>
        <p:txBody>
          <a:bodyPr/>
          <a:lstStyle/>
          <a:p>
            <a:r>
              <a:rPr lang="en-US" smtClean="0"/>
              <a:t>CSC4700, Spring 2025, The C++ Standard Library, Iterators and Ranges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380516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r>
              <a:rPr lang="en-US" smtClean="0"/>
              <a:t>2/11/2025, Lecture 6</a:t>
            </a:r>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r>
              <a:rPr lang="en-US" smtClean="0"/>
              <a:t>CSC4700, Spring 2025, The C++ Standard Library, Iterators and Ranges</a:t>
            </a:r>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361B6064-FECE-466A-BF5C-A30C7EDC9E78}" type="slidenum">
              <a:rPr lang="en-US" smtClean="0"/>
              <a:t>‹#›</a:t>
            </a:fld>
            <a:endParaRPr lang="en-US"/>
          </a:p>
        </p:txBody>
      </p:sp>
    </p:spTree>
    <p:extLst>
      <p:ext uri="{BB962C8B-B14F-4D97-AF65-F5344CB8AC3E}">
        <p14:creationId xmlns:p14="http://schemas.microsoft.com/office/powerpoint/2010/main" val="132944599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pc="0" dirty="0" smtClean="0"/>
              <a:t>The C++ Standard Library, Iterators and Ranges</a:t>
            </a:r>
            <a:endParaRPr lang="en-US" spc="0" dirty="0"/>
          </a:p>
        </p:txBody>
      </p:sp>
      <p:sp>
        <p:nvSpPr>
          <p:cNvPr id="3" name="Subtitle 2"/>
          <p:cNvSpPr>
            <a:spLocks noGrp="1"/>
          </p:cNvSpPr>
          <p:nvPr>
            <p:ph type="subTitle" idx="1"/>
          </p:nvPr>
        </p:nvSpPr>
        <p:spPr/>
        <p:txBody>
          <a:bodyPr>
            <a:normAutofit/>
          </a:bodyPr>
          <a:lstStyle/>
          <a:p>
            <a:r>
              <a:rPr lang="en-US" dirty="0" smtClean="0"/>
              <a:t>Lecture 6</a:t>
            </a:r>
          </a:p>
          <a:p>
            <a:r>
              <a:rPr lang="en-US" dirty="0" smtClean="0"/>
              <a:t>Hartmut Kaiser</a:t>
            </a:r>
          </a:p>
          <a:p>
            <a:r>
              <a:rPr lang="en-US" dirty="0"/>
              <a:t>https://</a:t>
            </a:r>
            <a:r>
              <a:rPr lang="en-US" dirty="0" smtClean="0"/>
              <a:t>teaching.hkaiser.org/spring2025/csc4700/</a:t>
            </a:r>
            <a:endParaRPr lang="en-US" dirty="0"/>
          </a:p>
        </p:txBody>
      </p:sp>
    </p:spTree>
    <p:extLst>
      <p:ext uri="{BB962C8B-B14F-4D97-AF65-F5344CB8AC3E}">
        <p14:creationId xmlns:p14="http://schemas.microsoft.com/office/powerpoint/2010/main" val="3461801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Another Copy Example</a:t>
            </a:r>
            <a:endParaRPr lang="en-US" dirty="0"/>
          </a:p>
        </p:txBody>
      </p:sp>
      <p:sp>
        <p:nvSpPr>
          <p:cNvPr id="65539" name="Rectangle 3"/>
          <p:cNvSpPr>
            <a:spLocks noGrp="1" noChangeArrowheads="1"/>
          </p:cNvSpPr>
          <p:nvPr>
            <p:ph idx="1"/>
          </p:nvPr>
        </p:nvSpPr>
        <p:spPr>
          <a:xfrm>
            <a:off x="1261872" y="1828802"/>
            <a:ext cx="10168128" cy="4351337"/>
          </a:xfrm>
        </p:spPr>
        <p:txBody>
          <a:bodyPr>
            <a:normAutofit fontScale="70000" lnSpcReduction="20000"/>
          </a:bodyPr>
          <a:lstStyle/>
          <a:p>
            <a:pPr marL="457200" indent="0">
              <a:spcBef>
                <a:spcPts val="600"/>
              </a:spcBef>
              <a:buNone/>
            </a:pPr>
            <a:endParaRPr lang="en-US" dirty="0" smtClean="0">
              <a:solidFill>
                <a:srgbClr val="0000FF"/>
              </a:solidFill>
              <a:latin typeface="Consolas" panose="020B0609020204030204" pitchFamily="49" charset="0"/>
            </a:endParaRPr>
          </a:p>
          <a:p>
            <a:pPr marL="457200" indent="0">
              <a:spcBef>
                <a:spcPts val="600"/>
              </a:spcBef>
              <a:buNone/>
            </a:pPr>
            <a:r>
              <a:rPr lang="en-US" dirty="0" smtClean="0">
                <a:solidFill>
                  <a:srgbClr val="0000FF"/>
                </a:solidFill>
                <a:latin typeface="Consolas" panose="020B0609020204030204" pitchFamily="49" charset="0"/>
              </a:rPr>
              <a:t>void</a:t>
            </a:r>
            <a:r>
              <a:rPr lang="en-US" dirty="0" smtClean="0">
                <a:solidFill>
                  <a:srgbClr val="000000"/>
                </a:solidFill>
                <a:latin typeface="Consolas" panose="020B0609020204030204" pitchFamily="49" charset="0"/>
              </a:rPr>
              <a:t> f(</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::vector&lt;</a:t>
            </a:r>
            <a:r>
              <a:rPr lang="en-US" dirty="0" smtClean="0">
                <a:solidFill>
                  <a:srgbClr val="0000FF"/>
                </a:solidFill>
                <a:latin typeface="Consolas" panose="020B0609020204030204" pitchFamily="49" charset="0"/>
              </a:rPr>
              <a:t>double</a:t>
            </a:r>
            <a:r>
              <a:rPr lang="en-US" dirty="0" smtClean="0">
                <a:solidFill>
                  <a:srgbClr val="000000"/>
                </a:solidFill>
                <a:latin typeface="Consolas" panose="020B0609020204030204" pitchFamily="49" charset="0"/>
              </a:rPr>
              <a:t>&gt; </a:t>
            </a:r>
            <a:r>
              <a:rPr lang="en-US" dirty="0" err="1" smtClean="0">
                <a:solidFill>
                  <a:srgbClr val="0000FF"/>
                </a:solidFill>
                <a:latin typeface="Consolas" panose="020B0609020204030204" pitchFamily="49" charset="0"/>
              </a:rPr>
              <a:t>const</a:t>
            </a:r>
            <a:r>
              <a:rPr lang="en-US" dirty="0" smtClean="0">
                <a:solidFill>
                  <a:srgbClr val="000000"/>
                </a:solidFill>
                <a:latin typeface="Consolas" panose="020B0609020204030204" pitchFamily="49" charset="0"/>
              </a:rPr>
              <a:t>&amp; </a:t>
            </a:r>
            <a:r>
              <a:rPr lang="en-US" dirty="0" err="1" smtClean="0">
                <a:solidFill>
                  <a:srgbClr val="000000"/>
                </a:solidFill>
                <a:latin typeface="Consolas" panose="020B0609020204030204" pitchFamily="49" charset="0"/>
              </a:rPr>
              <a:t>vd</a:t>
            </a: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::list&lt;</a:t>
            </a:r>
            <a:r>
              <a:rPr lang="en-US" dirty="0" err="1" smtClean="0">
                <a:solidFill>
                  <a:srgbClr val="0000FF"/>
                </a:solidFill>
                <a:latin typeface="Consolas" panose="020B0609020204030204" pitchFamily="49" charset="0"/>
              </a:rPr>
              <a:t>int</a:t>
            </a:r>
            <a:r>
              <a:rPr lang="en-US" dirty="0" smtClean="0">
                <a:solidFill>
                  <a:srgbClr val="000000"/>
                </a:solidFill>
                <a:latin typeface="Consolas" panose="020B0609020204030204" pitchFamily="49" charset="0"/>
              </a:rPr>
              <a:t>&gt;&amp; li</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vd.size</a:t>
            </a:r>
            <a:r>
              <a:rPr lang="en-US" dirty="0">
                <a:solidFill>
                  <a:srgbClr val="000000"/>
                </a:solidFill>
                <a:latin typeface="Consolas" panose="020B0609020204030204" pitchFamily="49" charset="0"/>
              </a:rPr>
              <a:t>() </a:t>
            </a:r>
            <a:r>
              <a:rPr lang="en-US" dirty="0" smtClean="0">
                <a:solidFill>
                  <a:srgbClr val="000000"/>
                </a:solidFill>
                <a:latin typeface="Consolas" panose="020B0609020204030204" pitchFamily="49" charset="0"/>
              </a:rPr>
              <a:t>&gt; </a:t>
            </a:r>
            <a:r>
              <a:rPr lang="en-US" dirty="0" err="1">
                <a:solidFill>
                  <a:srgbClr val="000000"/>
                </a:solidFill>
                <a:latin typeface="Consolas" panose="020B0609020204030204" pitchFamily="49" charset="0"/>
              </a:rPr>
              <a:t>li.size</a:t>
            </a:r>
            <a:r>
              <a:rPr lang="en-US" dirty="0">
                <a:solidFill>
                  <a:srgbClr val="000000"/>
                </a:solidFill>
                <a:latin typeface="Consolas" panose="020B0609020204030204" pitchFamily="49" charset="0"/>
              </a:rPr>
              <a:t>())</a:t>
            </a:r>
          </a:p>
          <a:p>
            <a:pPr marL="457200" indent="0">
              <a:spcBef>
                <a:spcPts val="600"/>
              </a:spcBef>
              <a:buNone/>
            </a:pPr>
            <a:r>
              <a:rPr lang="en-US" dirty="0">
                <a:solidFill>
                  <a:srgbClr val="000000"/>
                </a:solidFill>
                <a:latin typeface="Consolas" panose="020B0609020204030204" pitchFamily="49" charset="0"/>
              </a:rPr>
              <a:t>        </a:t>
            </a:r>
            <a:r>
              <a:rPr lang="en-US" dirty="0" smtClean="0">
                <a:solidFill>
                  <a:srgbClr val="000000"/>
                </a:solidFill>
                <a:latin typeface="Consolas" panose="020B0609020204030204" pitchFamily="49" charset="0"/>
              </a:rPr>
              <a:t>throw </a:t>
            </a:r>
            <a:r>
              <a:rPr lang="en-US" dirty="0" err="1" smtClean="0">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a:t>
            </a:r>
            <a:r>
              <a:rPr lang="en-US" dirty="0" err="1" smtClean="0">
                <a:solidFill>
                  <a:srgbClr val="000000"/>
                </a:solidFill>
                <a:latin typeface="Consolas" panose="020B0609020204030204" pitchFamily="49" charset="0"/>
              </a:rPr>
              <a:t>runtime_error</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"target container too small</a:t>
            </a:r>
            <a:r>
              <a:rPr lang="en-US" dirty="0" smtClean="0">
                <a:solidFill>
                  <a:srgbClr val="A31515"/>
                </a:solidFill>
                <a:latin typeface="Consolas" panose="020B0609020204030204" pitchFamily="49" charset="0"/>
              </a:rPr>
              <a:t>"</a:t>
            </a:r>
            <a:r>
              <a:rPr lang="en-US" dirty="0" smtClean="0">
                <a:solidFill>
                  <a:srgbClr val="000000"/>
                </a:solidFill>
                <a:latin typeface="Consolas" panose="020B0609020204030204" pitchFamily="49" charset="0"/>
              </a:rPr>
              <a:t>);</a:t>
            </a:r>
          </a:p>
          <a:p>
            <a:pPr marL="457200" indent="0">
              <a:spcBef>
                <a:spcPts val="600"/>
              </a:spcBef>
              <a:buNone/>
            </a:pP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::copy(</a:t>
            </a:r>
            <a:r>
              <a:rPr lang="en-US" dirty="0" err="1" smtClean="0">
                <a:solidFill>
                  <a:srgbClr val="000000"/>
                </a:solidFill>
                <a:latin typeface="Consolas" panose="020B0609020204030204" pitchFamily="49" charset="0"/>
              </a:rPr>
              <a:t>vd.begin</a:t>
            </a: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vd.end</a:t>
            </a:r>
            <a:r>
              <a:rPr lang="en-US" dirty="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li.begin</a:t>
            </a:r>
            <a:r>
              <a:rPr lang="en-US" dirty="0">
                <a:solidFill>
                  <a:srgbClr val="000000"/>
                </a:solidFill>
                <a:latin typeface="Consolas" panose="020B0609020204030204" pitchFamily="49" charset="0"/>
              </a:rPr>
              <a:t>());</a:t>
            </a: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note: different container types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 </a:t>
            </a:r>
            <a:r>
              <a:rPr lang="en-US" dirty="0">
                <a:solidFill>
                  <a:srgbClr val="008000"/>
                </a:solidFill>
                <a:latin typeface="Consolas" panose="020B0609020204030204" pitchFamily="49" charset="0"/>
              </a:rPr>
              <a:t>and different element types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 (li </a:t>
            </a:r>
            <a:r>
              <a:rPr lang="en-US" dirty="0">
                <a:solidFill>
                  <a:srgbClr val="008000"/>
                </a:solidFill>
                <a:latin typeface="Consolas" panose="020B0609020204030204" pitchFamily="49" charset="0"/>
              </a:rPr>
              <a:t>better have </a:t>
            </a:r>
            <a:r>
              <a:rPr lang="en-US" dirty="0" smtClean="0">
                <a:solidFill>
                  <a:srgbClr val="008000"/>
                </a:solidFill>
                <a:latin typeface="Consolas" panose="020B0609020204030204" pitchFamily="49" charset="0"/>
              </a:rPr>
              <a:t>enough </a:t>
            </a:r>
            <a:r>
              <a:rPr lang="en-US" dirty="0">
                <a:solidFill>
                  <a:srgbClr val="008000"/>
                </a:solidFill>
                <a:latin typeface="Consolas" panose="020B0609020204030204" pitchFamily="49" charset="0"/>
              </a:rPr>
              <a:t>elements </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 to </a:t>
            </a:r>
            <a:r>
              <a:rPr lang="en-US" dirty="0">
                <a:solidFill>
                  <a:srgbClr val="008000"/>
                </a:solidFill>
                <a:latin typeface="Consolas" panose="020B0609020204030204" pitchFamily="49" charset="0"/>
              </a:rPr>
              <a:t>hold copies of </a:t>
            </a:r>
            <a:r>
              <a:rPr lang="en-US" dirty="0" err="1" smtClean="0">
                <a:solidFill>
                  <a:srgbClr val="008000"/>
                </a:solidFill>
                <a:latin typeface="Consolas" panose="020B0609020204030204" pitchFamily="49" charset="0"/>
              </a:rPr>
              <a:t>vd’s</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elements)</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8000"/>
                </a:solidFill>
                <a:latin typeface="Consolas" panose="020B0609020204030204" pitchFamily="49" charset="0"/>
              </a:rPr>
              <a:t> </a:t>
            </a:r>
            <a:r>
              <a:rPr lang="en-US" dirty="0" smtClean="0">
                <a:solidFill>
                  <a:srgbClr val="008000"/>
                </a:solidFill>
                <a:latin typeface="Consolas" panose="020B0609020204030204" pitchFamily="49" charset="0"/>
              </a:rPr>
              <a:t> </a:t>
            </a:r>
            <a:r>
              <a:rPr lang="en-US" dirty="0">
                <a:solidFill>
                  <a:srgbClr val="008000"/>
                </a:solidFill>
                <a:latin typeface="Consolas" panose="020B0609020204030204" pitchFamily="49" charset="0"/>
              </a:rPr>
              <a:t>  // </a:t>
            </a:r>
            <a:r>
              <a:rPr lang="en-US" dirty="0" smtClean="0">
                <a:solidFill>
                  <a:srgbClr val="008000"/>
                </a:solidFill>
                <a:latin typeface="Consolas" panose="020B0609020204030204" pitchFamily="49" charset="0"/>
              </a:rPr>
              <a:t>...</a:t>
            </a:r>
            <a:endParaRPr lang="en-US" dirty="0">
              <a:solidFill>
                <a:srgbClr val="000000"/>
              </a:solidFill>
              <a:latin typeface="Consolas" panose="020B0609020204030204" pitchFamily="49" charset="0"/>
            </a:endParaRPr>
          </a:p>
          <a:p>
            <a:pPr marL="457200" indent="0">
              <a:spcBef>
                <a:spcPts val="600"/>
              </a:spcBef>
              <a:buNone/>
            </a:pP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4" name="Slide Number Placeholder 5"/>
          <p:cNvSpPr>
            <a:spLocks noGrp="1"/>
          </p:cNvSpPr>
          <p:nvPr>
            <p:ph type="sldNum" sz="quarter" idx="12"/>
          </p:nvPr>
        </p:nvSpPr>
        <p:spPr/>
        <p:txBody>
          <a:bodyPr>
            <a:normAutofit lnSpcReduction="10000"/>
          </a:bodyPr>
          <a:lstStyle/>
          <a:p>
            <a:fld id="{FBE6DB9B-E63D-4D69-AB5C-3745E959ADD7}" type="slidenum">
              <a:rPr lang="en-US" smtClean="0"/>
              <a:pPr/>
              <a:t>10</a:t>
            </a:fld>
            <a:endParaRPr lang="en-US"/>
          </a:p>
        </p:txBody>
      </p:sp>
      <p:sp>
        <p:nvSpPr>
          <p:cNvPr id="3" name="Rectangle 2"/>
          <p:cNvSpPr/>
          <p:nvPr/>
        </p:nvSpPr>
        <p:spPr>
          <a:xfrm>
            <a:off x="6087396" y="5029200"/>
            <a:ext cx="3185160" cy="584775"/>
          </a:xfrm>
          <a:prstGeom prst="rect">
            <a:avLst/>
          </a:prstGeom>
          <a:ln>
            <a:solidFill>
              <a:schemeClr val="tx1">
                <a:lumMod val="65000"/>
                <a:lumOff val="35000"/>
              </a:schemeClr>
            </a:solidFill>
          </a:ln>
        </p:spPr>
        <p:txBody>
          <a:bodyPr wrap="square">
            <a:spAutoFit/>
          </a:bodyPr>
          <a:lstStyle/>
          <a:p>
            <a:pPr marL="171450" lvl="3">
              <a:buClr>
                <a:srgbClr val="31B6FD"/>
              </a:buClr>
              <a:buNone/>
            </a:pPr>
            <a:r>
              <a:rPr lang="en-US" sz="1600" dirty="0">
                <a:solidFill>
                  <a:srgbClr val="0000FF"/>
                </a:solidFill>
                <a:latin typeface="Consolas"/>
              </a:rPr>
              <a:t>while </a:t>
            </a:r>
            <a:r>
              <a:rPr lang="en-US" sz="1600" dirty="0">
                <a:solidFill>
                  <a:prstClr val="black"/>
                </a:solidFill>
                <a:latin typeface="Consolas"/>
              </a:rPr>
              <a:t>(begin != end)</a:t>
            </a:r>
          </a:p>
          <a:p>
            <a:pPr marL="228600" lvl="3">
              <a:buClr>
                <a:srgbClr val="31B6FD"/>
              </a:buClr>
              <a:buNone/>
            </a:pPr>
            <a:r>
              <a:rPr lang="en-US" sz="1600" dirty="0">
                <a:solidFill>
                  <a:prstClr val="black"/>
                </a:solidFill>
                <a:latin typeface="Consolas"/>
              </a:rPr>
              <a:t>    *out++ = *begin++;</a:t>
            </a:r>
            <a:endParaRPr lang="en-US" sz="1600" dirty="0">
              <a:solidFill>
                <a:prstClr val="black"/>
              </a:solidFill>
              <a:latin typeface="Consolas"/>
            </a:endParaRPr>
          </a:p>
        </p:txBody>
      </p:sp>
    </p:spTree>
    <p:extLst>
      <p:ext uri="{BB962C8B-B14F-4D97-AF65-F5344CB8AC3E}">
        <p14:creationId xmlns:p14="http://schemas.microsoft.com/office/powerpoint/2010/main" val="367087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5539">
                                            <p:txEl>
                                              <p:pRg st="3" end="3"/>
                                            </p:txEl>
                                          </p:spTgt>
                                        </p:tgtEl>
                                        <p:attrNameLst>
                                          <p:attrName>style.visibility</p:attrName>
                                        </p:attrNameLst>
                                      </p:cBhvr>
                                      <p:to>
                                        <p:strVal val="visible"/>
                                      </p:to>
                                    </p:set>
                                    <p:anim calcmode="lin" valueType="num">
                                      <p:cBhvr additive="base">
                                        <p:cTn id="7"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5539">
                                            <p:txEl>
                                              <p:pRg st="4" end="4"/>
                                            </p:txEl>
                                          </p:spTgt>
                                        </p:tgtEl>
                                        <p:attrNameLst>
                                          <p:attrName>style.visibility</p:attrName>
                                        </p:attrNameLst>
                                      </p:cBhvr>
                                      <p:to>
                                        <p:strVal val="visible"/>
                                      </p:to>
                                    </p:set>
                                    <p:anim calcmode="lin" valueType="num">
                                      <p:cBhvr additive="base">
                                        <p:cTn id="11" dur="500" fill="hold"/>
                                        <p:tgtEl>
                                          <p:spTgt spid="65539">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55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0-#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Aside Stream I/O</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11</a:t>
            </a:fld>
            <a:endParaRPr lang="en-US"/>
          </a:p>
        </p:txBody>
      </p:sp>
    </p:spTree>
    <p:extLst>
      <p:ext uri="{BB962C8B-B14F-4D97-AF65-F5344CB8AC3E}">
        <p14:creationId xmlns:p14="http://schemas.microsoft.com/office/powerpoint/2010/main" val="2331815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Aside: Console I/O</a:t>
            </a:r>
          </a:p>
        </p:txBody>
      </p:sp>
      <p:sp>
        <p:nvSpPr>
          <p:cNvPr id="28675" name="Rectangle 3"/>
          <p:cNvSpPr>
            <a:spLocks noGrp="1" noChangeArrowheads="1"/>
          </p:cNvSpPr>
          <p:nvPr>
            <p:ph idx="1"/>
          </p:nvPr>
        </p:nvSpPr>
        <p:spPr>
          <a:xfrm>
            <a:off x="1261872" y="1828800"/>
            <a:ext cx="9939528" cy="4351337"/>
          </a:xfrm>
        </p:spPr>
        <p:txBody>
          <a:bodyPr>
            <a:normAutofit fontScale="92500" lnSpcReduction="20000"/>
          </a:bodyPr>
          <a:lstStyle/>
          <a:p>
            <a:r>
              <a:rPr lang="en-US" dirty="0" smtClean="0"/>
              <a:t>Read a list of doubles and compute their median:</a:t>
            </a:r>
          </a:p>
          <a:p>
            <a:pPr marL="0" lvl="0" indent="0">
              <a:lnSpc>
                <a:spcPct val="100000"/>
              </a:lnSpc>
              <a:spcBef>
                <a:spcPts val="0"/>
              </a:spcBef>
              <a:spcAft>
                <a:spcPts val="0"/>
              </a:spcAft>
              <a:buClrTx/>
              <a:buSzTx/>
              <a:buNone/>
            </a:pPr>
            <a:endParaRPr lang="en-US" sz="1800" spc="0" dirty="0" smtClean="0">
              <a:solidFill>
                <a:srgbClr val="008000"/>
              </a:solidFill>
              <a:latin typeface="Consolas" panose="020B0609020204030204" pitchFamily="49" charset="0"/>
            </a:endParaRPr>
          </a:p>
          <a:p>
            <a:pPr marL="457200" lvl="0" indent="0">
              <a:lnSpc>
                <a:spcPct val="100000"/>
              </a:lnSpc>
              <a:spcBef>
                <a:spcPts val="200"/>
              </a:spcBef>
              <a:buClrTx/>
              <a:buSzTx/>
              <a:buNone/>
            </a:pPr>
            <a:r>
              <a:rPr lang="en-US" sz="1700" spc="0" dirty="0" smtClean="0">
                <a:solidFill>
                  <a:srgbClr val="008000"/>
                </a:solidFill>
                <a:latin typeface="Consolas" panose="020B0609020204030204" pitchFamily="49" charset="0"/>
              </a:rPr>
              <a:t>// </a:t>
            </a:r>
            <a:r>
              <a:rPr lang="en-US" sz="1700" spc="0" dirty="0">
                <a:solidFill>
                  <a:srgbClr val="008000"/>
                </a:solidFill>
                <a:latin typeface="Consolas" panose="020B0609020204030204" pitchFamily="49" charset="0"/>
              </a:rPr>
              <a:t>compute </a:t>
            </a:r>
            <a:r>
              <a:rPr lang="en-US" sz="1700" spc="0" dirty="0" smtClean="0">
                <a:solidFill>
                  <a:srgbClr val="008000"/>
                </a:solidFill>
                <a:latin typeface="Consolas" panose="020B0609020204030204" pitchFamily="49" charset="0"/>
              </a:rPr>
              <a:t>median value of all doubles taken from input</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err="1">
                <a:solidFill>
                  <a:srgbClr val="0000FF"/>
                </a:solidFill>
                <a:latin typeface="Consolas" panose="020B0609020204030204" pitchFamily="49" charset="0"/>
              </a:rPr>
              <a:t>int</a:t>
            </a:r>
            <a:r>
              <a:rPr lang="en-US" sz="1700" spc="0" dirty="0">
                <a:solidFill>
                  <a:srgbClr val="000000"/>
                </a:solidFill>
                <a:latin typeface="Consolas" panose="020B0609020204030204" pitchFamily="49" charset="0"/>
              </a:rPr>
              <a:t> </a:t>
            </a:r>
            <a:r>
              <a:rPr lang="en-US" sz="1700" spc="0" dirty="0">
                <a:solidFill>
                  <a:srgbClr val="74531F"/>
                </a:solidFill>
                <a:latin typeface="Consolas" panose="020B0609020204030204" pitchFamily="49" charset="0"/>
              </a:rPr>
              <a:t>main</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2B91AF"/>
                </a:solidFill>
                <a:latin typeface="Consolas" panose="020B0609020204030204" pitchFamily="49" charset="0"/>
              </a:rPr>
              <a:t>vector</a:t>
            </a:r>
            <a:r>
              <a:rPr lang="en-US" sz="1700" spc="0" dirty="0">
                <a:solidFill>
                  <a:srgbClr val="000000"/>
                </a:solidFill>
                <a:latin typeface="Consolas" panose="020B0609020204030204" pitchFamily="49" charset="0"/>
              </a:rPr>
              <a:t>&lt;</a:t>
            </a:r>
            <a:r>
              <a:rPr lang="en-US" sz="1700" spc="0" dirty="0">
                <a:solidFill>
                  <a:srgbClr val="0000FF"/>
                </a:solidFill>
                <a:latin typeface="Consolas" panose="020B0609020204030204" pitchFamily="49" charset="0"/>
              </a:rPr>
              <a:t>double</a:t>
            </a:r>
            <a:r>
              <a:rPr lang="en-US" sz="1700" spc="0" dirty="0">
                <a:solidFill>
                  <a:srgbClr val="000000"/>
                </a:solidFill>
                <a:latin typeface="Consolas" panose="020B0609020204030204" pitchFamily="49" charset="0"/>
              </a:rPr>
              <a:t>&gt; </a:t>
            </a:r>
            <a:r>
              <a:rPr lang="en-US" sz="1700" spc="0" dirty="0" smtClean="0">
                <a:solidFill>
                  <a:srgbClr val="1F377F"/>
                </a:solidFill>
                <a:latin typeface="Consolas" panose="020B0609020204030204" pitchFamily="49" charset="0"/>
              </a:rPr>
              <a:t>values</a:t>
            </a:r>
            <a:r>
              <a:rPr lang="en-US" sz="1700" spc="0" dirty="0" smtClean="0">
                <a:solidFill>
                  <a:srgbClr val="000000"/>
                </a:solidFill>
                <a:latin typeface="Consolas" panose="020B0609020204030204" pitchFamily="49" charset="0"/>
              </a:rPr>
              <a:t>;</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r>
            <a:br>
              <a:rPr lang="en-US" sz="1700" spc="0" dirty="0">
                <a:solidFill>
                  <a:srgbClr val="000000"/>
                </a:solidFill>
                <a:latin typeface="Consolas" panose="020B0609020204030204" pitchFamily="49" charset="0"/>
              </a:rPr>
            </a:br>
            <a:r>
              <a:rPr lang="en-US" sz="1700" spc="0" dirty="0">
                <a:solidFill>
                  <a:srgbClr val="000000"/>
                </a:solidFill>
                <a:latin typeface="Consolas" panose="020B0609020204030204" pitchFamily="49" charset="0"/>
              </a:rPr>
              <a:t>    </a:t>
            </a:r>
            <a:r>
              <a:rPr lang="en-US" sz="1700" spc="0" dirty="0">
                <a:solidFill>
                  <a:srgbClr val="0000FF"/>
                </a:solidFill>
                <a:latin typeface="Consolas" panose="020B0609020204030204" pitchFamily="49" charset="0"/>
              </a:rPr>
              <a:t>double</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x</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8F08C4"/>
                </a:solidFill>
                <a:latin typeface="Consolas" panose="020B0609020204030204" pitchFamily="49" charset="0"/>
              </a:rPr>
              <a:t>while</a:t>
            </a: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1F377F"/>
                </a:solidFill>
                <a:latin typeface="Consolas" panose="020B0609020204030204" pitchFamily="49" charset="0"/>
              </a:rPr>
              <a:t>cin</a:t>
            </a:r>
            <a:r>
              <a:rPr lang="en-US" sz="1700" spc="0" dirty="0">
                <a:solidFill>
                  <a:srgbClr val="000000"/>
                </a:solidFill>
                <a:latin typeface="Consolas" panose="020B0609020204030204" pitchFamily="49" charset="0"/>
              </a:rPr>
              <a:t> &gt;&gt; </a:t>
            </a:r>
            <a:r>
              <a:rPr lang="en-US" sz="1700" spc="0" dirty="0">
                <a:solidFill>
                  <a:srgbClr val="1F377F"/>
                </a:solidFill>
                <a:latin typeface="Consolas" panose="020B0609020204030204" pitchFamily="49" charset="0"/>
              </a:rPr>
              <a:t>x</a:t>
            </a:r>
            <a:r>
              <a:rPr lang="en-US" sz="1700" spc="0" dirty="0">
                <a:solidFill>
                  <a:srgbClr val="000000"/>
                </a:solidFill>
                <a:latin typeface="Consolas" panose="020B0609020204030204" pitchFamily="49" charset="0"/>
              </a:rPr>
              <a:t>)</a:t>
            </a:r>
            <a:r>
              <a:rPr lang="en-US" sz="1700" spc="0" dirty="0">
                <a:solidFill>
                  <a:srgbClr val="008000"/>
                </a:solidFill>
                <a:latin typeface="Consolas" panose="020B0609020204030204" pitchFamily="49" charset="0"/>
              </a:rPr>
              <a:t>           // read next value and </a:t>
            </a:r>
            <a:r>
              <a:rPr lang="en-US" sz="1700" spc="0" dirty="0" smtClean="0">
                <a:solidFill>
                  <a:srgbClr val="008000"/>
                </a:solidFill>
                <a:latin typeface="Consolas" panose="020B0609020204030204" pitchFamily="49" charset="0"/>
              </a:rPr>
              <a:t>append it to </a:t>
            </a:r>
            <a:r>
              <a:rPr lang="en-US" sz="1700" spc="0" dirty="0">
                <a:solidFill>
                  <a:srgbClr val="008000"/>
                </a:solidFill>
                <a:latin typeface="Consolas" panose="020B0609020204030204" pitchFamily="49" charset="0"/>
              </a:rPr>
              <a:t>vector </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1F377F"/>
                </a:solidFill>
                <a:latin typeface="Consolas" panose="020B0609020204030204" pitchFamily="49" charset="0"/>
              </a:rPr>
              <a:t>values</a:t>
            </a:r>
            <a:r>
              <a:rPr lang="en-US" sz="1700" spc="0" dirty="0" err="1" smtClean="0">
                <a:solidFill>
                  <a:srgbClr val="000000"/>
                </a:solidFill>
                <a:latin typeface="Consolas" panose="020B0609020204030204" pitchFamily="49" charset="0"/>
              </a:rPr>
              <a:t>.</a:t>
            </a:r>
            <a:r>
              <a:rPr lang="en-US" sz="1700" spc="0" dirty="0" err="1" smtClean="0">
                <a:solidFill>
                  <a:srgbClr val="74531F"/>
                </a:solidFill>
                <a:latin typeface="Consolas" panose="020B0609020204030204" pitchFamily="49" charset="0"/>
              </a:rPr>
              <a:t>push_back</a:t>
            </a:r>
            <a:r>
              <a:rPr lang="en-US" sz="1700" spc="0" dirty="0" smtClean="0">
                <a:solidFill>
                  <a:srgbClr val="000000"/>
                </a:solidFill>
                <a:latin typeface="Consolas" panose="020B0609020204030204" pitchFamily="49" charset="0"/>
              </a:rPr>
              <a:t>(</a:t>
            </a:r>
            <a:r>
              <a:rPr lang="en-US" sz="1700" spc="0" dirty="0" smtClean="0">
                <a:solidFill>
                  <a:srgbClr val="1F377F"/>
                </a:solidFill>
                <a:latin typeface="Consolas" panose="020B0609020204030204" pitchFamily="49" charset="0"/>
              </a:rPr>
              <a:t>x</a:t>
            </a:r>
            <a:r>
              <a:rPr lang="en-US" sz="1700" spc="0" dirty="0">
                <a:solidFill>
                  <a:srgbClr val="000000"/>
                </a:solidFill>
                <a:latin typeface="Consolas" panose="020B0609020204030204" pitchFamily="49" charset="0"/>
              </a:rPr>
              <a:t>);</a:t>
            </a:r>
            <a:r>
              <a:rPr lang="en-US" sz="1700" spc="0" dirty="0">
                <a:solidFill>
                  <a:srgbClr val="008000"/>
                </a:solidFill>
                <a:latin typeface="Consolas" panose="020B0609020204030204" pitchFamily="49" charset="0"/>
              </a:rPr>
              <a:t>        </a:t>
            </a:r>
            <a:endParaRPr lang="en-US" sz="1700" spc="0" dirty="0" smtClean="0">
              <a:solidFill>
                <a:srgbClr val="008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r>
            <a:br>
              <a:rPr lang="en-US" sz="1700" spc="0" dirty="0">
                <a:solidFill>
                  <a:srgbClr val="000000"/>
                </a:solidFill>
                <a:latin typeface="Consolas" panose="020B0609020204030204" pitchFamily="49" charset="0"/>
              </a:rPr>
            </a:br>
            <a:r>
              <a:rPr lang="en-US" sz="1700" spc="0" dirty="0">
                <a:solidFill>
                  <a:srgbClr val="008000"/>
                </a:solidFill>
                <a:latin typeface="Consolas" panose="020B0609020204030204" pitchFamily="49" charset="0"/>
              </a:rPr>
              <a:t>    // sort values stored in the vector</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smtClean="0">
                <a:solidFill>
                  <a:srgbClr val="74531F"/>
                </a:solidFill>
                <a:latin typeface="Consolas" panose="020B0609020204030204" pitchFamily="49" charset="0"/>
              </a:rPr>
              <a:t>sort</a:t>
            </a:r>
            <a:r>
              <a:rPr lang="en-US" sz="1700" spc="0" dirty="0" smtClean="0">
                <a:solidFill>
                  <a:srgbClr val="000000"/>
                </a:solidFill>
                <a:latin typeface="Consolas" panose="020B0609020204030204" pitchFamily="49" charset="0"/>
              </a:rPr>
              <a:t>(</a:t>
            </a:r>
            <a:r>
              <a:rPr lang="en-US" sz="1700" spc="0" dirty="0" err="1">
                <a:solidFill>
                  <a:srgbClr val="1F377F"/>
                </a:solidFill>
                <a:latin typeface="Consolas" panose="020B0609020204030204" pitchFamily="49" charset="0"/>
              </a:rPr>
              <a:t>values</a:t>
            </a:r>
            <a:r>
              <a:rPr lang="en-US" sz="1700" spc="0" dirty="0" err="1" smtClean="0">
                <a:solidFill>
                  <a:srgbClr val="000000"/>
                </a:solidFill>
                <a:latin typeface="Consolas" panose="020B0609020204030204" pitchFamily="49" charset="0"/>
              </a:rPr>
              <a:t>.</a:t>
            </a:r>
            <a:r>
              <a:rPr lang="en-US" sz="1700" spc="0" dirty="0" err="1" smtClean="0">
                <a:solidFill>
                  <a:srgbClr val="74531F"/>
                </a:solidFill>
                <a:latin typeface="Consolas" panose="020B0609020204030204" pitchFamily="49" charset="0"/>
              </a:rPr>
              <a:t>begin</a:t>
            </a:r>
            <a:r>
              <a:rPr lang="en-US" sz="1700" spc="0" dirty="0">
                <a:solidFill>
                  <a:srgbClr val="000000"/>
                </a:solidFill>
                <a:latin typeface="Consolas" panose="020B0609020204030204" pitchFamily="49" charset="0"/>
              </a:rPr>
              <a:t>(), </a:t>
            </a:r>
            <a:r>
              <a:rPr lang="en-US" sz="1700" spc="0" dirty="0" err="1">
                <a:solidFill>
                  <a:srgbClr val="1F377F"/>
                </a:solidFill>
                <a:latin typeface="Consolas" panose="020B0609020204030204" pitchFamily="49" charset="0"/>
              </a:rPr>
              <a:t>values</a:t>
            </a:r>
            <a:r>
              <a:rPr lang="en-US" sz="1700" spc="0" dirty="0" err="1" smtClean="0">
                <a:solidFill>
                  <a:srgbClr val="000000"/>
                </a:solidFill>
                <a:latin typeface="Consolas" panose="020B0609020204030204" pitchFamily="49" charset="0"/>
              </a:rPr>
              <a:t>.</a:t>
            </a:r>
            <a:r>
              <a:rPr lang="en-US" sz="1700" spc="0" dirty="0" err="1" smtClean="0">
                <a:solidFill>
                  <a:srgbClr val="74531F"/>
                </a:solidFill>
                <a:latin typeface="Consolas" panose="020B0609020204030204" pitchFamily="49" charset="0"/>
              </a:rPr>
              <a:t>end</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1F377F"/>
                </a:solidFill>
                <a:latin typeface="Consolas" panose="020B0609020204030204" pitchFamily="49" charset="0"/>
              </a:rPr>
              <a:t>cout</a:t>
            </a: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Median </a:t>
            </a:r>
            <a:r>
              <a:rPr lang="en-US" sz="1700" spc="0" dirty="0" smtClean="0">
                <a:solidFill>
                  <a:srgbClr val="A31515"/>
                </a:solidFill>
                <a:latin typeface="Consolas" panose="020B0609020204030204" pitchFamily="49" charset="0"/>
              </a:rPr>
              <a:t>value: </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 &lt;&lt; </a:t>
            </a:r>
            <a:r>
              <a:rPr lang="en-US" sz="1700" spc="0" dirty="0">
                <a:solidFill>
                  <a:srgbClr val="1F377F"/>
                </a:solidFill>
                <a:latin typeface="Consolas" panose="020B0609020204030204" pitchFamily="49" charset="0"/>
              </a:rPr>
              <a:t>values</a:t>
            </a:r>
            <a:r>
              <a:rPr lang="en-US" sz="1700" spc="0" dirty="0" smtClean="0">
                <a:solidFill>
                  <a:srgbClr val="000000"/>
                </a:solidFill>
                <a:latin typeface="Consolas" panose="020B0609020204030204" pitchFamily="49" charset="0"/>
              </a:rPr>
              <a:t>[</a:t>
            </a:r>
            <a:r>
              <a:rPr lang="en-US" sz="1700" spc="0" dirty="0" err="1" smtClean="0">
                <a:solidFill>
                  <a:srgbClr val="1F377F"/>
                </a:solidFill>
                <a:latin typeface="Consolas" panose="020B0609020204030204" pitchFamily="49" charset="0"/>
              </a:rPr>
              <a:t>values</a:t>
            </a:r>
            <a:r>
              <a:rPr lang="en-US" sz="1700" spc="0" dirty="0" err="1" smtClean="0">
                <a:solidFill>
                  <a:srgbClr val="000000"/>
                </a:solidFill>
                <a:latin typeface="Consolas" panose="020B0609020204030204" pitchFamily="49" charset="0"/>
              </a:rPr>
              <a:t>.</a:t>
            </a:r>
            <a:r>
              <a:rPr lang="en-US" sz="1700" spc="0" dirty="0" err="1" smtClean="0">
                <a:solidFill>
                  <a:srgbClr val="74531F"/>
                </a:solidFill>
                <a:latin typeface="Consolas" panose="020B0609020204030204" pitchFamily="49" charset="0"/>
              </a:rPr>
              <a:t>size</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2</a:t>
            </a:r>
            <a:r>
              <a:rPr lang="en-US" sz="1700" spc="0" dirty="0">
                <a:solidFill>
                  <a:srgbClr val="000000"/>
                </a:solidFill>
                <a:latin typeface="Consolas" panose="020B0609020204030204" pitchFamily="49" charset="0"/>
              </a:rPr>
              <a:t>] &lt;&lt;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1F377F"/>
                </a:solidFill>
                <a:latin typeface="Consolas" panose="020B0609020204030204" pitchFamily="49" charset="0"/>
              </a:rPr>
              <a:t>endl</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0" lvl="0" indent="0">
              <a:lnSpc>
                <a:spcPct val="100000"/>
              </a:lnSpc>
              <a:spcBef>
                <a:spcPts val="0"/>
              </a:spcBef>
              <a:spcAft>
                <a:spcPts val="0"/>
              </a:spcAft>
              <a:buClrTx/>
              <a:buSzTx/>
              <a:buNone/>
            </a:pPr>
            <a:r>
              <a:rPr lang="en-US" sz="1800" spc="0" dirty="0">
                <a:solidFill>
                  <a:srgbClr val="000000"/>
                </a:solidFill>
                <a:latin typeface="Consolas" panose="020B0609020204030204" pitchFamily="49" charset="0"/>
              </a:rPr>
              <a:t/>
            </a:r>
            <a:br>
              <a:rPr lang="en-US" sz="1800" spc="0" dirty="0">
                <a:solidFill>
                  <a:srgbClr val="000000"/>
                </a:solidFill>
                <a:latin typeface="Consolas" panose="020B0609020204030204" pitchFamily="49" charset="0"/>
              </a:rPr>
            </a:br>
            <a:endParaRPr lang="en-US" sz="1800" spc="0" dirty="0">
              <a:solidFill>
                <a:srgbClr val="000000"/>
              </a:solidFill>
              <a:latin typeface="Consolas" panose="020B0609020204030204" pitchFamily="49" charset="0"/>
            </a:endParaRPr>
          </a:p>
          <a:p>
            <a:endParaRPr lang="en-US" dirty="0" smtClean="0"/>
          </a:p>
          <a:p>
            <a:endParaRPr lang="en-US" dirty="0" smtClean="0"/>
          </a:p>
        </p:txBody>
      </p:sp>
      <p:sp>
        <p:nvSpPr>
          <p:cNvPr id="2" name="Date Placeholder 1"/>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744114E6-8D3D-455E-AC57-99614B3D752D}" type="slidenum">
              <a:rPr lang="en-US" smtClean="0"/>
              <a:pPr/>
              <a:t>12</a:t>
            </a:fld>
            <a:endParaRPr lang="en-US"/>
          </a:p>
        </p:txBody>
      </p:sp>
    </p:spTree>
    <p:extLst>
      <p:ext uri="{BB962C8B-B14F-4D97-AF65-F5344CB8AC3E}">
        <p14:creationId xmlns:p14="http://schemas.microsoft.com/office/powerpoint/2010/main" val="64740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5">
                                            <p:txEl>
                                              <p:pRg st="5" end="5"/>
                                            </p:txEl>
                                          </p:spTgt>
                                        </p:tgtEl>
                                        <p:attrNameLst>
                                          <p:attrName>style.visibility</p:attrName>
                                        </p:attrNameLst>
                                      </p:cBhvr>
                                      <p:to>
                                        <p:strVal val="visible"/>
                                      </p:to>
                                    </p:set>
                                    <p:anim calcmode="lin" valueType="num">
                                      <p:cBhvr additive="base">
                                        <p:cTn id="7"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8675">
                                            <p:txEl>
                                              <p:pRg st="6" end="6"/>
                                            </p:txEl>
                                          </p:spTgt>
                                        </p:tgtEl>
                                        <p:attrNameLst>
                                          <p:attrName>style.visibility</p:attrName>
                                        </p:attrNameLst>
                                      </p:cBhvr>
                                      <p:to>
                                        <p:strVal val="visible"/>
                                      </p:to>
                                    </p:set>
                                    <p:anim calcmode="lin" valueType="num">
                                      <p:cBhvr additive="base">
                                        <p:cTn id="13"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6" end="6"/>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8675">
                                            <p:txEl>
                                              <p:pRg st="7" end="7"/>
                                            </p:txEl>
                                          </p:spTgt>
                                        </p:tgtEl>
                                        <p:attrNameLst>
                                          <p:attrName>style.visibility</p:attrName>
                                        </p:attrNameLst>
                                      </p:cBhvr>
                                      <p:to>
                                        <p:strVal val="visible"/>
                                      </p:to>
                                    </p:set>
                                    <p:anim calcmode="lin" valueType="num">
                                      <p:cBhvr additive="base">
                                        <p:cTn id="17" dur="500" fill="hold"/>
                                        <p:tgtEl>
                                          <p:spTgt spid="28675">
                                            <p:txEl>
                                              <p:pRg st="7" end="7"/>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8675">
                                            <p:txEl>
                                              <p:pRg st="7" end="7"/>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8675">
                                            <p:txEl>
                                              <p:pRg st="8" end="8"/>
                                            </p:txEl>
                                          </p:spTgt>
                                        </p:tgtEl>
                                        <p:attrNameLst>
                                          <p:attrName>style.visibility</p:attrName>
                                        </p:attrNameLst>
                                      </p:cBhvr>
                                      <p:to>
                                        <p:strVal val="visible"/>
                                      </p:to>
                                    </p:set>
                                    <p:anim calcmode="lin" valueType="num">
                                      <p:cBhvr additive="base">
                                        <p:cTn id="21" dur="500" fill="hold"/>
                                        <p:tgtEl>
                                          <p:spTgt spid="28675">
                                            <p:txEl>
                                              <p:pRg st="8" end="8"/>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867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8675">
                                            <p:txEl>
                                              <p:pRg st="9" end="9"/>
                                            </p:txEl>
                                          </p:spTgt>
                                        </p:tgtEl>
                                        <p:attrNameLst>
                                          <p:attrName>style.visibility</p:attrName>
                                        </p:attrNameLst>
                                      </p:cBhvr>
                                      <p:to>
                                        <p:strVal val="visible"/>
                                      </p:to>
                                    </p:set>
                                    <p:anim calcmode="lin" valueType="num">
                                      <p:cBhvr additive="base">
                                        <p:cTn id="27" dur="500" fill="hold"/>
                                        <p:tgtEl>
                                          <p:spTgt spid="28675">
                                            <p:txEl>
                                              <p:pRg st="9" end="9"/>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86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28675">
                                            <p:txEl>
                                              <p:pRg st="10" end="10"/>
                                            </p:txEl>
                                          </p:spTgt>
                                        </p:tgtEl>
                                        <p:attrNameLst>
                                          <p:attrName>style.visibility</p:attrName>
                                        </p:attrNameLst>
                                      </p:cBhvr>
                                      <p:to>
                                        <p:strVal val="visible"/>
                                      </p:to>
                                    </p:set>
                                    <p:anim calcmode="lin" valueType="num">
                                      <p:cBhvr additive="base">
                                        <p:cTn id="33" dur="500" fill="hold"/>
                                        <p:tgtEl>
                                          <p:spTgt spid="28675">
                                            <p:txEl>
                                              <p:pRg st="10" end="1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8675">
                                            <p:txEl>
                                              <p:pRg st="10" end="10"/>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28675">
                                            <p:txEl>
                                              <p:pRg st="11" end="11"/>
                                            </p:txEl>
                                          </p:spTgt>
                                        </p:tgtEl>
                                        <p:attrNameLst>
                                          <p:attrName>style.visibility</p:attrName>
                                        </p:attrNameLst>
                                      </p:cBhvr>
                                      <p:to>
                                        <p:strVal val="visible"/>
                                      </p:to>
                                    </p:set>
                                    <p:anim calcmode="lin" valueType="num">
                                      <p:cBhvr additive="base">
                                        <p:cTn id="37" dur="500" fill="hold"/>
                                        <p:tgtEl>
                                          <p:spTgt spid="28675">
                                            <p:txEl>
                                              <p:pRg st="11" end="1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Aside: Revisiting I/O</a:t>
            </a:r>
            <a:endParaRPr lang="en-US" dirty="0"/>
          </a:p>
        </p:txBody>
      </p:sp>
      <p:sp>
        <p:nvSpPr>
          <p:cNvPr id="3" name="Content Placeholder 2"/>
          <p:cNvSpPr>
            <a:spLocks noGrp="1"/>
          </p:cNvSpPr>
          <p:nvPr>
            <p:ph idx="1"/>
          </p:nvPr>
        </p:nvSpPr>
        <p:spPr>
          <a:xfrm>
            <a:off x="1261872" y="1828800"/>
            <a:ext cx="9558528" cy="4351337"/>
          </a:xfrm>
        </p:spPr>
        <p:txBody>
          <a:bodyPr>
            <a:normAutofit fontScale="92500" lnSpcReduction="20000"/>
          </a:bodyPr>
          <a:lstStyle/>
          <a:p>
            <a:r>
              <a:rPr lang="en-US" sz="2200" dirty="0" err="1" smtClean="0">
                <a:latin typeface="Consolas" panose="020B0609020204030204" pitchFamily="49" charset="0"/>
              </a:rPr>
              <a:t>std</a:t>
            </a:r>
            <a:r>
              <a:rPr lang="en-US" sz="2200" dirty="0" smtClean="0">
                <a:latin typeface="Consolas" panose="020B0609020204030204" pitchFamily="49" charset="0"/>
              </a:rPr>
              <a:t>::</a:t>
            </a:r>
            <a:r>
              <a:rPr lang="en-US" sz="2200" dirty="0" err="1" smtClean="0">
                <a:latin typeface="Consolas" panose="020B0609020204030204" pitchFamily="49" charset="0"/>
              </a:rPr>
              <a:t>fstream</a:t>
            </a:r>
            <a:r>
              <a:rPr lang="en-US" sz="2200" dirty="0" smtClean="0"/>
              <a:t> </a:t>
            </a:r>
            <a:r>
              <a:rPr lang="en-US" sz="2200" dirty="0" smtClean="0"/>
              <a:t>is similar </a:t>
            </a:r>
            <a:r>
              <a:rPr lang="en-US" sz="2200" dirty="0"/>
              <a:t>to </a:t>
            </a:r>
            <a:r>
              <a:rPr lang="en-US" sz="2200" dirty="0" err="1">
                <a:latin typeface="Consolas" panose="020B0609020204030204" pitchFamily="49" charset="0"/>
              </a:rPr>
              <a:t>std</a:t>
            </a:r>
            <a:r>
              <a:rPr lang="en-US" sz="2200" dirty="0">
                <a:latin typeface="Consolas" panose="020B0609020204030204" pitchFamily="49" charset="0"/>
              </a:rPr>
              <a:t>::</a:t>
            </a:r>
            <a:r>
              <a:rPr lang="en-US" sz="2200" dirty="0" err="1">
                <a:latin typeface="Consolas" panose="020B0609020204030204" pitchFamily="49" charset="0"/>
              </a:rPr>
              <a:t>cin</a:t>
            </a:r>
            <a:r>
              <a:rPr lang="en-US" sz="2200" dirty="0"/>
              <a:t> and </a:t>
            </a:r>
            <a:r>
              <a:rPr lang="en-US" sz="2200" dirty="0" err="1">
                <a:latin typeface="Consolas" panose="020B0609020204030204" pitchFamily="49" charset="0"/>
              </a:rPr>
              <a:t>std</a:t>
            </a:r>
            <a:r>
              <a:rPr lang="en-US" sz="2200" dirty="0">
                <a:latin typeface="Consolas" panose="020B0609020204030204" pitchFamily="49" charset="0"/>
              </a:rPr>
              <a:t>::</a:t>
            </a:r>
            <a:r>
              <a:rPr lang="en-US" sz="2200" dirty="0" err="1">
                <a:latin typeface="Consolas" panose="020B0609020204030204" pitchFamily="49" charset="0"/>
              </a:rPr>
              <a:t>cout</a:t>
            </a:r>
            <a:r>
              <a:rPr lang="en-US" sz="2200" dirty="0"/>
              <a:t>, </a:t>
            </a:r>
            <a:r>
              <a:rPr lang="en-US" sz="2200" dirty="0" smtClean="0"/>
              <a:t>just refers to a file</a:t>
            </a:r>
          </a:p>
          <a:p>
            <a:r>
              <a:rPr lang="en-US" sz="2100" dirty="0" smtClean="0"/>
              <a:t>Files are also represented by streams:</a:t>
            </a:r>
          </a:p>
          <a:p>
            <a:pPr marL="0" lvl="0" indent="0">
              <a:lnSpc>
                <a:spcPct val="100000"/>
              </a:lnSpc>
              <a:spcBef>
                <a:spcPts val="0"/>
              </a:spcBef>
              <a:spcAft>
                <a:spcPts val="0"/>
              </a:spcAft>
              <a:buClrTx/>
              <a:buSzTx/>
              <a:buNone/>
            </a:pPr>
            <a:endParaRPr lang="en-US" sz="1800" spc="0" dirty="0" smtClean="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smtClean="0">
                <a:solidFill>
                  <a:srgbClr val="000000"/>
                </a:solidFill>
                <a:latin typeface="Consolas" panose="020B0609020204030204" pitchFamily="49" charset="0"/>
              </a:rPr>
              <a:t>{</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8000"/>
                </a:solidFill>
                <a:latin typeface="Consolas" panose="020B0609020204030204" pitchFamily="49" charset="0"/>
              </a:rPr>
              <a:t>    // Open for writing or create if file doesn't exist.</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2B91AF"/>
                </a:solidFill>
                <a:latin typeface="Consolas" panose="020B0609020204030204" pitchFamily="49" charset="0"/>
              </a:rPr>
              <a:t>ofstream</a:t>
            </a:r>
            <a:r>
              <a:rPr lang="en-US" sz="1700" spc="0" dirty="0">
                <a:solidFill>
                  <a:srgbClr val="000000"/>
                </a:solidFill>
                <a:latin typeface="Consolas" panose="020B0609020204030204" pitchFamily="49" charset="0"/>
              </a:rPr>
              <a:t> </a:t>
            </a:r>
            <a:r>
              <a:rPr lang="en-US" sz="1700" spc="0" dirty="0">
                <a:solidFill>
                  <a:srgbClr val="74531F"/>
                </a:solidFill>
                <a:latin typeface="Consolas" panose="020B0609020204030204" pitchFamily="49" charset="0"/>
              </a:rPr>
              <a:t>out</a:t>
            </a:r>
            <a:r>
              <a:rPr lang="en-US" sz="1700" spc="0" dirty="0">
                <a:solidFill>
                  <a:srgbClr val="000000"/>
                </a:solidFill>
                <a:latin typeface="Consolas" panose="020B0609020204030204" pitchFamily="49" charset="0"/>
              </a:rPr>
              <a:t>(</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data.txt</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out</a:t>
            </a: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Hello World!</a:t>
            </a:r>
            <a:r>
              <a:rPr lang="en-US" sz="1700" spc="0" dirty="0">
                <a:solidFill>
                  <a:srgbClr val="B776FB"/>
                </a:solidFill>
                <a:latin typeface="Consolas" panose="020B0609020204030204" pitchFamily="49" charset="0"/>
              </a:rPr>
              <a:t>\n</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a:t>
            </a:r>
            <a:r>
              <a:rPr lang="en-US" sz="1700" spc="0" dirty="0">
                <a:solidFill>
                  <a:srgbClr val="008000"/>
                </a:solidFill>
                <a:latin typeface="Consolas" panose="020B0609020204030204" pitchFamily="49" charset="0"/>
              </a:rPr>
              <a:t>    // out closes</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r>
            <a:br>
              <a:rPr lang="en-US" sz="1700" spc="0" dirty="0">
                <a:solidFill>
                  <a:srgbClr val="000000"/>
                </a:solidFill>
                <a:latin typeface="Consolas" panose="020B0609020204030204" pitchFamily="49" charset="0"/>
              </a:rPr>
            </a:b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8000"/>
                </a:solidFill>
                <a:latin typeface="Consolas" panose="020B0609020204030204" pitchFamily="49" charset="0"/>
              </a:rPr>
              <a:t>    // Open for reading.</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2B91AF"/>
                </a:solidFill>
                <a:latin typeface="Consolas" panose="020B0609020204030204" pitchFamily="49" charset="0"/>
              </a:rPr>
              <a:t>ifstream</a:t>
            </a:r>
            <a:r>
              <a:rPr lang="en-US" sz="1700" spc="0" dirty="0">
                <a:solidFill>
                  <a:srgbClr val="000000"/>
                </a:solidFill>
                <a:latin typeface="Consolas" panose="020B0609020204030204" pitchFamily="49" charset="0"/>
              </a:rPr>
              <a:t> </a:t>
            </a:r>
            <a:r>
              <a:rPr lang="en-US" sz="1700" spc="0" dirty="0">
                <a:solidFill>
                  <a:srgbClr val="74531F"/>
                </a:solidFill>
                <a:latin typeface="Consolas" panose="020B0609020204030204" pitchFamily="49" charset="0"/>
              </a:rPr>
              <a:t>in</a:t>
            </a:r>
            <a:r>
              <a:rPr lang="en-US" sz="1700" spc="0" dirty="0">
                <a:solidFill>
                  <a:srgbClr val="000000"/>
                </a:solidFill>
                <a:latin typeface="Consolas" panose="020B0609020204030204" pitchFamily="49" charset="0"/>
              </a:rPr>
              <a:t>(</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data.txt</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2B91AF"/>
                </a:solidFill>
                <a:latin typeface="Consolas" panose="020B0609020204030204" pitchFamily="49" charset="0"/>
              </a:rPr>
              <a:t>string</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line</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getline</a:t>
            </a:r>
            <a:r>
              <a:rPr lang="en-US" sz="1700" spc="0" dirty="0">
                <a:solidFill>
                  <a:srgbClr val="000000"/>
                </a:solidFill>
                <a:latin typeface="Consolas" panose="020B0609020204030204" pitchFamily="49" charset="0"/>
              </a:rPr>
              <a:t>(</a:t>
            </a:r>
            <a:r>
              <a:rPr lang="en-US" sz="1700" spc="0" dirty="0">
                <a:solidFill>
                  <a:srgbClr val="1F377F"/>
                </a:solidFill>
                <a:latin typeface="Consolas" panose="020B0609020204030204" pitchFamily="49" charset="0"/>
              </a:rPr>
              <a:t>in</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line</a:t>
            </a:r>
            <a:r>
              <a:rPr lang="en-US" sz="1700" spc="0" dirty="0">
                <a:solidFill>
                  <a:srgbClr val="000000"/>
                </a:solidFill>
                <a:latin typeface="Consolas" panose="020B0609020204030204" pitchFamily="49" charset="0"/>
              </a:rPr>
              <a:t>);</a:t>
            </a: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1F377F"/>
                </a:solidFill>
                <a:latin typeface="Consolas" panose="020B0609020204030204" pitchFamily="49" charset="0"/>
              </a:rPr>
              <a:t>cout</a:t>
            </a: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line == </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 &lt;&lt; </a:t>
            </a:r>
            <a:r>
              <a:rPr lang="en-US" sz="1700" spc="0" dirty="0">
                <a:solidFill>
                  <a:srgbClr val="1F377F"/>
                </a:solidFill>
                <a:latin typeface="Consolas" panose="020B0609020204030204" pitchFamily="49" charset="0"/>
              </a:rPr>
              <a:t>line</a:t>
            </a: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a:solidFill>
                  <a:srgbClr val="B776FB"/>
                </a:solidFill>
                <a:latin typeface="Consolas" panose="020B0609020204030204" pitchFamily="49" charset="0"/>
              </a:rPr>
              <a:t>\n</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a:t>
            </a:r>
            <a:r>
              <a:rPr lang="en-US" sz="1700" spc="0" dirty="0">
                <a:solidFill>
                  <a:srgbClr val="008000"/>
                </a:solidFill>
                <a:latin typeface="Consolas" panose="020B0609020204030204" pitchFamily="49" charset="0"/>
              </a:rPr>
              <a:t>    // line == "Hello World!"</a:t>
            </a:r>
            <a:endParaRPr lang="en-US" sz="1700" spc="0" dirty="0">
              <a:solidFill>
                <a:srgbClr val="000000"/>
              </a:solidFill>
              <a:latin typeface="Consolas" panose="020B0609020204030204" pitchFamily="49" charset="0"/>
            </a:endParaRPr>
          </a:p>
          <a:p>
            <a:pPr marL="457200"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0" indent="0">
              <a:spcBef>
                <a:spcPts val="600"/>
              </a:spcBef>
              <a:buNone/>
            </a:pPr>
            <a:r>
              <a:rPr lang="en-US" sz="1400" dirty="0" smtClean="0">
                <a:solidFill>
                  <a:srgbClr val="000000"/>
                </a:solidFill>
                <a:latin typeface="Consolas" panose="020B0609020204030204" pitchFamily="49" charset="0"/>
              </a:rPr>
              <a:t> </a:t>
            </a:r>
            <a:endParaRPr lang="en-US" sz="1400" dirty="0">
              <a:solidFill>
                <a:srgbClr val="000000"/>
              </a:solidFill>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13</a:t>
            </a:fld>
            <a:endParaRPr lang="en-US"/>
          </a:p>
        </p:txBody>
      </p:sp>
    </p:spTree>
    <p:extLst>
      <p:ext uri="{BB962C8B-B14F-4D97-AF65-F5344CB8AC3E}">
        <p14:creationId xmlns:p14="http://schemas.microsoft.com/office/powerpoint/2010/main" val="296635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 calcmode="lin" valueType="num">
                                      <p:cBhvr additive="base">
                                        <p:cTn id="4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12" end="12"/>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 calcmode="lin" valueType="num">
                                      <p:cBhvr additive="base">
                                        <p:cTn id="53"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Aside: Revisiting </a:t>
            </a:r>
            <a:r>
              <a:rPr lang="en-US" dirty="0"/>
              <a:t>I/O</a:t>
            </a:r>
          </a:p>
        </p:txBody>
      </p:sp>
      <p:sp>
        <p:nvSpPr>
          <p:cNvPr id="3" name="Content Placeholder 2"/>
          <p:cNvSpPr>
            <a:spLocks noGrp="1"/>
          </p:cNvSpPr>
          <p:nvPr>
            <p:ph idx="1"/>
          </p:nvPr>
        </p:nvSpPr>
        <p:spPr>
          <a:xfrm>
            <a:off x="1261872" y="1828800"/>
            <a:ext cx="9863328" cy="4351337"/>
          </a:xfrm>
        </p:spPr>
        <p:txBody>
          <a:bodyPr>
            <a:normAutofit/>
          </a:bodyPr>
          <a:lstStyle/>
          <a:p>
            <a:r>
              <a:rPr lang="en-US" dirty="0" smtClean="0"/>
              <a:t>It is also possible to use an output stream that fills a </a:t>
            </a:r>
            <a:r>
              <a:rPr lang="en-US" dirty="0" err="1" smtClean="0">
                <a:latin typeface="Consolas" panose="020B0609020204030204" pitchFamily="49" charset="0"/>
              </a:rPr>
              <a:t>std</a:t>
            </a:r>
            <a:r>
              <a:rPr lang="en-US" dirty="0" smtClean="0">
                <a:latin typeface="Consolas" panose="020B0609020204030204" pitchFamily="49" charset="0"/>
              </a:rPr>
              <a:t>::string</a:t>
            </a:r>
          </a:p>
          <a:p>
            <a:pPr marL="461963" lvl="0" indent="0">
              <a:lnSpc>
                <a:spcPct val="100000"/>
              </a:lnSpc>
              <a:spcBef>
                <a:spcPts val="0"/>
              </a:spcBef>
              <a:spcAft>
                <a:spcPts val="0"/>
              </a:spcAft>
              <a:buClrTx/>
              <a:buSzTx/>
              <a:buNone/>
            </a:pPr>
            <a:endParaRPr lang="en-US" sz="1800" spc="0" dirty="0" smtClean="0">
              <a:solidFill>
                <a:srgbClr val="000000"/>
              </a:solidFill>
              <a:latin typeface="Consolas" panose="020B0609020204030204" pitchFamily="49" charset="0"/>
            </a:endParaRPr>
          </a:p>
          <a:p>
            <a:pPr marL="461963" lvl="0" indent="0">
              <a:lnSpc>
                <a:spcPct val="100000"/>
              </a:lnSpc>
              <a:spcBef>
                <a:spcPts val="200"/>
              </a:spcBef>
              <a:buClrTx/>
              <a:buSzTx/>
              <a:buNone/>
            </a:pPr>
            <a:r>
              <a:rPr lang="en-US" sz="1800" spc="0" dirty="0" err="1" smtClean="0">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a:solidFill>
                  <a:srgbClr val="2B91AF"/>
                </a:solidFill>
                <a:latin typeface="Consolas" panose="020B0609020204030204" pitchFamily="49" charset="0"/>
              </a:rPr>
              <a:t>string</a:t>
            </a:r>
            <a:r>
              <a:rPr lang="en-US" sz="1800" spc="0" dirty="0">
                <a:solidFill>
                  <a:srgbClr val="000000"/>
                </a:solidFill>
                <a:latin typeface="Consolas" panose="020B0609020204030204" pitchFamily="49" charset="0"/>
              </a:rPr>
              <a:t> line;</a:t>
            </a:r>
          </a:p>
          <a:p>
            <a:pPr marL="461963" lvl="0" indent="0">
              <a:lnSpc>
                <a:spcPct val="100000"/>
              </a:lnSpc>
              <a:spcBef>
                <a:spcPts val="200"/>
              </a:spcBef>
              <a:buClrTx/>
              <a:buSzTx/>
              <a:buNone/>
            </a:pPr>
            <a:r>
              <a:rPr lang="en-US" sz="18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err="1">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err="1">
                <a:solidFill>
                  <a:srgbClr val="2B91AF"/>
                </a:solidFill>
                <a:latin typeface="Consolas" panose="020B0609020204030204" pitchFamily="49" charset="0"/>
              </a:rPr>
              <a:t>stringstream</a:t>
            </a:r>
            <a:r>
              <a:rPr lang="en-US" sz="1800" spc="0" dirty="0">
                <a:solidFill>
                  <a:srgbClr val="000000"/>
                </a:solidFill>
                <a:latin typeface="Consolas" panose="020B0609020204030204" pitchFamily="49" charset="0"/>
              </a:rPr>
              <a:t> </a:t>
            </a:r>
            <a:r>
              <a:rPr lang="en-US" sz="1800" spc="0" dirty="0" err="1">
                <a:solidFill>
                  <a:srgbClr val="1F377F"/>
                </a:solidFill>
                <a:latin typeface="Consolas" panose="020B0609020204030204" pitchFamily="49" charset="0"/>
              </a:rPr>
              <a:t>strm</a:t>
            </a:r>
            <a:r>
              <a:rPr lang="en-US" sz="18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err="1">
                <a:solidFill>
                  <a:srgbClr val="1F377F"/>
                </a:solidFill>
                <a:latin typeface="Consolas" panose="020B0609020204030204" pitchFamily="49" charset="0"/>
              </a:rPr>
              <a:t>strm</a:t>
            </a:r>
            <a:r>
              <a:rPr lang="en-US" sz="1800" spc="0" dirty="0">
                <a:solidFill>
                  <a:srgbClr val="000000"/>
                </a:solidFill>
                <a:latin typeface="Consolas" panose="020B0609020204030204" pitchFamily="49" charset="0"/>
              </a:rPr>
              <a:t> &lt;&lt; </a:t>
            </a:r>
            <a:r>
              <a:rPr lang="en-US" sz="1800" spc="0" dirty="0">
                <a:solidFill>
                  <a:srgbClr val="E21F1F"/>
                </a:solidFill>
                <a:latin typeface="Consolas" panose="020B0609020204030204" pitchFamily="49" charset="0"/>
              </a:rPr>
              <a:t>"</a:t>
            </a:r>
            <a:r>
              <a:rPr lang="en-US" sz="1800" spc="0" dirty="0">
                <a:solidFill>
                  <a:srgbClr val="A31515"/>
                </a:solidFill>
                <a:latin typeface="Consolas" panose="020B0609020204030204" pitchFamily="49" charset="0"/>
              </a:rPr>
              <a:t>Hello world!</a:t>
            </a:r>
            <a:r>
              <a:rPr lang="en-US" sz="1800" spc="0" dirty="0">
                <a:solidFill>
                  <a:srgbClr val="E21F1F"/>
                </a:solidFill>
                <a:latin typeface="Consolas" panose="020B0609020204030204" pitchFamily="49" charset="0"/>
              </a:rPr>
              <a:t>"</a:t>
            </a:r>
            <a:r>
              <a:rPr lang="en-US" sz="18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a:solidFill>
                  <a:srgbClr val="1F377F"/>
                </a:solidFill>
                <a:latin typeface="Consolas" panose="020B0609020204030204" pitchFamily="49" charset="0"/>
              </a:rPr>
              <a:t>line</a:t>
            </a:r>
            <a:r>
              <a:rPr lang="en-US" sz="1800" spc="0" dirty="0">
                <a:solidFill>
                  <a:srgbClr val="000000"/>
                </a:solidFill>
                <a:latin typeface="Consolas" panose="020B0609020204030204" pitchFamily="49" charset="0"/>
              </a:rPr>
              <a:t> = </a:t>
            </a:r>
            <a:r>
              <a:rPr lang="en-US" sz="1800" spc="0" dirty="0" err="1">
                <a:solidFill>
                  <a:srgbClr val="1F377F"/>
                </a:solidFill>
                <a:latin typeface="Consolas" panose="020B0609020204030204" pitchFamily="49" charset="0"/>
              </a:rPr>
              <a:t>strm</a:t>
            </a:r>
            <a:r>
              <a:rPr lang="en-US" sz="1800" spc="0" dirty="0" err="1">
                <a:solidFill>
                  <a:srgbClr val="000000"/>
                </a:solidFill>
                <a:latin typeface="Consolas" panose="020B0609020204030204" pitchFamily="49" charset="0"/>
              </a:rPr>
              <a:t>.</a:t>
            </a:r>
            <a:r>
              <a:rPr lang="en-US" sz="1800" spc="0" dirty="0" err="1">
                <a:solidFill>
                  <a:srgbClr val="74531F"/>
                </a:solidFill>
                <a:latin typeface="Consolas" panose="020B0609020204030204" pitchFamily="49" charset="0"/>
              </a:rPr>
              <a:t>str</a:t>
            </a:r>
            <a:r>
              <a:rPr lang="en-US" sz="18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8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800" spc="0" dirty="0" err="1">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err="1">
                <a:solidFill>
                  <a:srgbClr val="1F377F"/>
                </a:solidFill>
                <a:latin typeface="Consolas" panose="020B0609020204030204" pitchFamily="49" charset="0"/>
              </a:rPr>
              <a:t>cout</a:t>
            </a:r>
            <a:r>
              <a:rPr lang="en-US" sz="1800" spc="0" dirty="0">
                <a:solidFill>
                  <a:srgbClr val="000000"/>
                </a:solidFill>
                <a:latin typeface="Consolas" panose="020B0609020204030204" pitchFamily="49" charset="0"/>
              </a:rPr>
              <a:t> &lt;&lt; </a:t>
            </a:r>
            <a:r>
              <a:rPr lang="en-US" sz="1800" spc="0" dirty="0">
                <a:solidFill>
                  <a:srgbClr val="E21F1F"/>
                </a:solidFill>
                <a:latin typeface="Consolas" panose="020B0609020204030204" pitchFamily="49" charset="0"/>
              </a:rPr>
              <a:t>"</a:t>
            </a:r>
            <a:r>
              <a:rPr lang="en-US" sz="1800" spc="0" dirty="0">
                <a:solidFill>
                  <a:srgbClr val="A31515"/>
                </a:solidFill>
                <a:latin typeface="Consolas" panose="020B0609020204030204" pitchFamily="49" charset="0"/>
              </a:rPr>
              <a:t>line == </a:t>
            </a:r>
            <a:r>
              <a:rPr lang="en-US" sz="1800" spc="0" dirty="0">
                <a:solidFill>
                  <a:srgbClr val="E21F1F"/>
                </a:solidFill>
                <a:latin typeface="Consolas" panose="020B0609020204030204" pitchFamily="49" charset="0"/>
              </a:rPr>
              <a:t>"</a:t>
            </a:r>
            <a:r>
              <a:rPr lang="en-US" sz="1800" spc="0" dirty="0">
                <a:solidFill>
                  <a:srgbClr val="000000"/>
                </a:solidFill>
                <a:latin typeface="Consolas" panose="020B0609020204030204" pitchFamily="49" charset="0"/>
              </a:rPr>
              <a:t> &lt;&lt; </a:t>
            </a:r>
            <a:r>
              <a:rPr lang="en-US" sz="1800" spc="0" dirty="0">
                <a:solidFill>
                  <a:srgbClr val="1F377F"/>
                </a:solidFill>
                <a:latin typeface="Consolas" panose="020B0609020204030204" pitchFamily="49" charset="0"/>
              </a:rPr>
              <a:t>line</a:t>
            </a:r>
            <a:r>
              <a:rPr lang="en-US" sz="1800" spc="0" dirty="0">
                <a:solidFill>
                  <a:srgbClr val="000000"/>
                </a:solidFill>
                <a:latin typeface="Consolas" panose="020B0609020204030204" pitchFamily="49" charset="0"/>
              </a:rPr>
              <a:t> &lt;&lt; </a:t>
            </a:r>
            <a:r>
              <a:rPr lang="en-US" sz="1800" spc="0" dirty="0">
                <a:solidFill>
                  <a:srgbClr val="E21F1F"/>
                </a:solidFill>
                <a:latin typeface="Consolas" panose="020B0609020204030204" pitchFamily="49" charset="0"/>
              </a:rPr>
              <a:t>"</a:t>
            </a:r>
            <a:r>
              <a:rPr lang="en-US" sz="1800" spc="0" dirty="0">
                <a:solidFill>
                  <a:srgbClr val="B776FB"/>
                </a:solidFill>
                <a:latin typeface="Consolas" panose="020B0609020204030204" pitchFamily="49" charset="0"/>
              </a:rPr>
              <a:t>\n</a:t>
            </a:r>
            <a:r>
              <a:rPr lang="en-US" sz="1800" spc="0" dirty="0">
                <a:solidFill>
                  <a:srgbClr val="E21F1F"/>
                </a:solidFill>
                <a:latin typeface="Consolas" panose="020B0609020204030204" pitchFamily="49" charset="0"/>
              </a:rPr>
              <a:t>"</a:t>
            </a:r>
            <a:r>
              <a:rPr lang="en-US" sz="1800" spc="0" dirty="0">
                <a:solidFill>
                  <a:srgbClr val="000000"/>
                </a:solidFill>
                <a:latin typeface="Consolas" panose="020B0609020204030204" pitchFamily="49" charset="0"/>
              </a:rPr>
              <a:t>;</a:t>
            </a:r>
            <a:r>
              <a:rPr lang="en-US" sz="1800" spc="0" dirty="0">
                <a:solidFill>
                  <a:srgbClr val="008000"/>
                </a:solidFill>
                <a:latin typeface="Consolas" panose="020B0609020204030204" pitchFamily="49" charset="0"/>
              </a:rPr>
              <a:t>    // line == "Hello World!"</a:t>
            </a:r>
            <a:endParaRPr lang="en-US" sz="1800" spc="0" dirty="0">
              <a:solidFill>
                <a:srgbClr val="000000"/>
              </a:solidFill>
              <a:latin typeface="Consolas" panose="020B0609020204030204" pitchFamily="49" charset="0"/>
            </a:endParaRP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14</a:t>
            </a:fld>
            <a:endParaRPr lang="en-US"/>
          </a:p>
        </p:txBody>
      </p:sp>
    </p:spTree>
    <p:extLst>
      <p:ext uri="{BB962C8B-B14F-4D97-AF65-F5344CB8AC3E}">
        <p14:creationId xmlns:p14="http://schemas.microsoft.com/office/powerpoint/2010/main" val="284789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Aside: I/O for your own Types</a:t>
            </a:r>
            <a:endParaRPr lang="en-US" dirty="0"/>
          </a:p>
        </p:txBody>
      </p:sp>
      <p:sp>
        <p:nvSpPr>
          <p:cNvPr id="12" name="Content Placeholder 11"/>
          <p:cNvSpPr>
            <a:spLocks noGrp="1"/>
          </p:cNvSpPr>
          <p:nvPr>
            <p:ph idx="1"/>
          </p:nvPr>
        </p:nvSpPr>
        <p:spPr/>
        <p:txBody>
          <a:bodyPr/>
          <a:lstStyle/>
          <a:p>
            <a:pPr marL="461963" lvl="0" indent="0">
              <a:lnSpc>
                <a:spcPct val="100000"/>
              </a:lnSpc>
              <a:spcBef>
                <a:spcPts val="0"/>
              </a:spcBef>
              <a:spcAft>
                <a:spcPts val="0"/>
              </a:spcAft>
              <a:buClrTx/>
              <a:buSzTx/>
              <a:buNone/>
            </a:pPr>
            <a:endParaRPr lang="en-US" sz="1600" spc="0" dirty="0" smtClean="0">
              <a:solidFill>
                <a:srgbClr val="0000FF"/>
              </a:solidFill>
              <a:latin typeface="Consolas" panose="020B0609020204030204" pitchFamily="49" charset="0"/>
            </a:endParaRPr>
          </a:p>
          <a:p>
            <a:pPr marL="461963" lvl="0" indent="0">
              <a:lnSpc>
                <a:spcPct val="100000"/>
              </a:lnSpc>
              <a:spcBef>
                <a:spcPts val="0"/>
              </a:spcBef>
              <a:spcAft>
                <a:spcPts val="0"/>
              </a:spcAft>
              <a:buClrTx/>
              <a:buSzTx/>
              <a:buNone/>
            </a:pPr>
            <a:r>
              <a:rPr lang="en-US" sz="1600" spc="0" dirty="0" err="1" smtClean="0">
                <a:solidFill>
                  <a:srgbClr val="0000FF"/>
                </a:solidFill>
                <a:latin typeface="Consolas" panose="020B0609020204030204" pitchFamily="49" charset="0"/>
              </a:rPr>
              <a:t>struct</a:t>
            </a:r>
            <a:r>
              <a:rPr lang="en-US" sz="1600" spc="0" dirty="0" smtClean="0">
                <a:solidFill>
                  <a:srgbClr val="000000"/>
                </a:solidFill>
                <a:latin typeface="Consolas" panose="020B0609020204030204" pitchFamily="49" charset="0"/>
              </a:rPr>
              <a:t> </a:t>
            </a:r>
            <a:r>
              <a:rPr lang="en-US" sz="1600" spc="0" dirty="0">
                <a:solidFill>
                  <a:srgbClr val="2B91AF"/>
                </a:solidFill>
                <a:latin typeface="Consolas" panose="020B0609020204030204" pitchFamily="49" charset="0"/>
              </a:rPr>
              <a:t>X</a:t>
            </a:r>
            <a:endParaRPr lang="en-US" sz="1600" spc="0" dirty="0">
              <a:solidFill>
                <a:srgbClr val="000000"/>
              </a:solidFill>
              <a:latin typeface="Consolas" panose="020B0609020204030204" pitchFamily="49" charset="0"/>
            </a:endParaRP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    </a:t>
            </a:r>
            <a:r>
              <a:rPr lang="en-US" sz="1600" spc="0" dirty="0">
                <a:solidFill>
                  <a:srgbClr val="2B91AF"/>
                </a:solidFill>
                <a:latin typeface="Consolas" panose="020B0609020204030204" pitchFamily="49" charset="0"/>
              </a:rPr>
              <a:t>int64_t</a:t>
            </a:r>
            <a:r>
              <a:rPr lang="en-US" sz="1600" spc="0" dirty="0">
                <a:solidFill>
                  <a:srgbClr val="000000"/>
                </a:solidFill>
                <a:latin typeface="Consolas" panose="020B0609020204030204" pitchFamily="49" charset="0"/>
              </a:rPr>
              <a:t> value;</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endParaRPr lang="en-US" sz="1600" spc="0" dirty="0" smtClean="0">
              <a:solidFill>
                <a:srgbClr val="000000"/>
              </a:solidFill>
              <a:latin typeface="Consolas" panose="020B0609020204030204" pitchFamily="49" charset="0"/>
            </a:endParaRPr>
          </a:p>
          <a:p>
            <a:pPr marL="461963" lvl="0" indent="0">
              <a:lnSpc>
                <a:spcPct val="100000"/>
              </a:lnSpc>
              <a:spcBef>
                <a:spcPts val="0"/>
              </a:spcBef>
              <a:spcAft>
                <a:spcPts val="0"/>
              </a:spcAft>
              <a:buClrTx/>
              <a:buSzTx/>
              <a:buNone/>
            </a:pPr>
            <a:r>
              <a:rPr lang="en-US" sz="1600" spc="0" dirty="0" err="1" smtClean="0">
                <a:solidFill>
                  <a:srgbClr val="000000"/>
                </a:solidFill>
                <a:latin typeface="Consolas" panose="020B0609020204030204" pitchFamily="49" charset="0"/>
              </a:rPr>
              <a:t>std</a:t>
            </a:r>
            <a:r>
              <a:rPr lang="en-US" sz="1600" spc="0" dirty="0">
                <a:solidFill>
                  <a:srgbClr val="000000"/>
                </a:solidFill>
                <a:latin typeface="Consolas" panose="020B0609020204030204" pitchFamily="49" charset="0"/>
              </a:rPr>
              <a:t>::</a:t>
            </a:r>
            <a:r>
              <a:rPr lang="en-US" sz="1600" spc="0" dirty="0" err="1">
                <a:solidFill>
                  <a:srgbClr val="2B91AF"/>
                </a:solidFill>
                <a:latin typeface="Consolas" panose="020B0609020204030204" pitchFamily="49" charset="0"/>
              </a:rPr>
              <a:t>ostream</a:t>
            </a:r>
            <a:r>
              <a:rPr lang="en-US" sz="1600" spc="0" dirty="0">
                <a:solidFill>
                  <a:srgbClr val="000000"/>
                </a:solidFill>
                <a:latin typeface="Consolas" panose="020B0609020204030204" pitchFamily="49" charset="0"/>
              </a:rPr>
              <a:t>&amp; operator&lt;&lt;(</a:t>
            </a:r>
            <a:r>
              <a:rPr lang="en-US" sz="1600" spc="0" dirty="0" err="1">
                <a:solidFill>
                  <a:srgbClr val="000000"/>
                </a:solidFill>
                <a:latin typeface="Consolas" panose="020B0609020204030204" pitchFamily="49" charset="0"/>
              </a:rPr>
              <a:t>std</a:t>
            </a:r>
            <a:r>
              <a:rPr lang="en-US" sz="1600" spc="0" dirty="0">
                <a:solidFill>
                  <a:srgbClr val="000000"/>
                </a:solidFill>
                <a:latin typeface="Consolas" panose="020B0609020204030204" pitchFamily="49" charset="0"/>
              </a:rPr>
              <a:t>::</a:t>
            </a:r>
            <a:r>
              <a:rPr lang="en-US" sz="1600" spc="0" dirty="0" err="1">
                <a:solidFill>
                  <a:srgbClr val="2B91AF"/>
                </a:solidFill>
                <a:latin typeface="Consolas" panose="020B0609020204030204" pitchFamily="49" charset="0"/>
              </a:rPr>
              <a:t>ostream</a:t>
            </a:r>
            <a:r>
              <a:rPr lang="en-US" sz="1600" spc="0" dirty="0">
                <a:solidFill>
                  <a:srgbClr val="000000"/>
                </a:solidFill>
                <a:latin typeface="Consolas" panose="020B0609020204030204" pitchFamily="49" charset="0"/>
              </a:rPr>
              <a:t>&amp; </a:t>
            </a:r>
            <a:r>
              <a:rPr lang="en-US" sz="1600" spc="0" dirty="0">
                <a:solidFill>
                  <a:srgbClr val="808080"/>
                </a:solidFill>
                <a:latin typeface="Consolas" panose="020B0609020204030204" pitchFamily="49" charset="0"/>
              </a:rPr>
              <a:t>out</a:t>
            </a:r>
            <a:r>
              <a:rPr lang="en-US" sz="1600" spc="0" dirty="0">
                <a:solidFill>
                  <a:srgbClr val="000000"/>
                </a:solidFill>
                <a:latin typeface="Consolas" panose="020B0609020204030204" pitchFamily="49" charset="0"/>
              </a:rPr>
              <a:t>, </a:t>
            </a:r>
            <a:r>
              <a:rPr lang="en-US" sz="1600" spc="0" dirty="0">
                <a:solidFill>
                  <a:srgbClr val="2B91AF"/>
                </a:solidFill>
                <a:latin typeface="Consolas" panose="020B0609020204030204" pitchFamily="49" charset="0"/>
              </a:rPr>
              <a:t>X</a:t>
            </a:r>
            <a:r>
              <a:rPr lang="en-US" sz="1600" spc="0" dirty="0">
                <a:solidFill>
                  <a:srgbClr val="000000"/>
                </a:solidFill>
                <a:latin typeface="Consolas" panose="020B0609020204030204" pitchFamily="49" charset="0"/>
              </a:rPr>
              <a:t> </a:t>
            </a:r>
            <a:r>
              <a:rPr lang="en-US" sz="1600" spc="0" dirty="0" err="1">
                <a:solidFill>
                  <a:srgbClr val="0000FF"/>
                </a:solidFill>
                <a:latin typeface="Consolas" panose="020B0609020204030204" pitchFamily="49" charset="0"/>
              </a:rPr>
              <a:t>const</a:t>
            </a:r>
            <a:r>
              <a:rPr lang="en-US" sz="1600" spc="0" dirty="0">
                <a:solidFill>
                  <a:srgbClr val="000000"/>
                </a:solidFill>
                <a:latin typeface="Consolas" panose="020B0609020204030204" pitchFamily="49" charset="0"/>
              </a:rPr>
              <a:t>&amp; </a:t>
            </a:r>
            <a:r>
              <a:rPr lang="en-US" sz="1600" spc="0" dirty="0">
                <a:solidFill>
                  <a:srgbClr val="808080"/>
                </a:solidFill>
                <a:latin typeface="Consolas" panose="020B0609020204030204" pitchFamily="49" charset="0"/>
              </a:rPr>
              <a:t>el</a:t>
            </a: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    </a:t>
            </a:r>
            <a:r>
              <a:rPr lang="en-US" sz="1600" spc="0" dirty="0">
                <a:solidFill>
                  <a:srgbClr val="8F08C4"/>
                </a:solidFill>
                <a:latin typeface="Consolas" panose="020B0609020204030204" pitchFamily="49" charset="0"/>
              </a:rPr>
              <a:t>return</a:t>
            </a:r>
            <a:r>
              <a:rPr lang="en-US" sz="1600" spc="0" dirty="0">
                <a:solidFill>
                  <a:srgbClr val="000000"/>
                </a:solidFill>
                <a:latin typeface="Consolas" panose="020B0609020204030204" pitchFamily="49" charset="0"/>
              </a:rPr>
              <a:t> </a:t>
            </a:r>
            <a:r>
              <a:rPr lang="en-US" sz="1600" spc="0" dirty="0">
                <a:solidFill>
                  <a:srgbClr val="808080"/>
                </a:solidFill>
                <a:latin typeface="Consolas" panose="020B0609020204030204" pitchFamily="49" charset="0"/>
              </a:rPr>
              <a:t>out</a:t>
            </a:r>
            <a:r>
              <a:rPr lang="en-US" sz="1600" spc="0" dirty="0">
                <a:solidFill>
                  <a:srgbClr val="000000"/>
                </a:solidFill>
                <a:latin typeface="Consolas" panose="020B0609020204030204" pitchFamily="49" charset="0"/>
              </a:rPr>
              <a:t> &lt;&lt; </a:t>
            </a:r>
            <a:r>
              <a:rPr lang="en-US" sz="1600" spc="0" dirty="0" err="1">
                <a:solidFill>
                  <a:srgbClr val="808080"/>
                </a:solidFill>
                <a:latin typeface="Consolas" panose="020B0609020204030204" pitchFamily="49" charset="0"/>
              </a:rPr>
              <a:t>el</a:t>
            </a:r>
            <a:r>
              <a:rPr lang="en-US" sz="1600" spc="0" dirty="0" err="1">
                <a:solidFill>
                  <a:srgbClr val="000000"/>
                </a:solidFill>
                <a:latin typeface="Consolas" panose="020B0609020204030204" pitchFamily="49" charset="0"/>
              </a:rPr>
              <a:t>.value</a:t>
            </a: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endParaRPr lang="en-US" sz="1600" spc="0" dirty="0" smtClean="0">
              <a:solidFill>
                <a:srgbClr val="000000"/>
              </a:solidFill>
              <a:latin typeface="Consolas" panose="020B0609020204030204" pitchFamily="49" charset="0"/>
            </a:endParaRPr>
          </a:p>
          <a:p>
            <a:pPr marL="461963" lvl="0" indent="0">
              <a:lnSpc>
                <a:spcPct val="100000"/>
              </a:lnSpc>
              <a:spcBef>
                <a:spcPts val="0"/>
              </a:spcBef>
              <a:spcAft>
                <a:spcPts val="0"/>
              </a:spcAft>
              <a:buClrTx/>
              <a:buSzTx/>
              <a:buNone/>
            </a:pPr>
            <a:r>
              <a:rPr lang="en-US" sz="1600" spc="0" dirty="0" err="1" smtClean="0">
                <a:solidFill>
                  <a:srgbClr val="000000"/>
                </a:solidFill>
                <a:latin typeface="Consolas" panose="020B0609020204030204" pitchFamily="49" charset="0"/>
              </a:rPr>
              <a:t>std</a:t>
            </a:r>
            <a:r>
              <a:rPr lang="en-US" sz="1600" spc="0" dirty="0">
                <a:solidFill>
                  <a:srgbClr val="000000"/>
                </a:solidFill>
                <a:latin typeface="Consolas" panose="020B0609020204030204" pitchFamily="49" charset="0"/>
              </a:rPr>
              <a:t>::</a:t>
            </a:r>
            <a:r>
              <a:rPr lang="en-US" sz="1600" spc="0" dirty="0" err="1">
                <a:solidFill>
                  <a:srgbClr val="2B91AF"/>
                </a:solidFill>
                <a:latin typeface="Consolas" panose="020B0609020204030204" pitchFamily="49" charset="0"/>
              </a:rPr>
              <a:t>istream</a:t>
            </a:r>
            <a:r>
              <a:rPr lang="en-US" sz="1600" spc="0" dirty="0">
                <a:solidFill>
                  <a:srgbClr val="000000"/>
                </a:solidFill>
                <a:latin typeface="Consolas" panose="020B0609020204030204" pitchFamily="49" charset="0"/>
              </a:rPr>
              <a:t>&amp; operator&gt;&gt;(</a:t>
            </a:r>
            <a:r>
              <a:rPr lang="en-US" sz="1600" spc="0" dirty="0" err="1">
                <a:solidFill>
                  <a:srgbClr val="000000"/>
                </a:solidFill>
                <a:latin typeface="Consolas" panose="020B0609020204030204" pitchFamily="49" charset="0"/>
              </a:rPr>
              <a:t>std</a:t>
            </a:r>
            <a:r>
              <a:rPr lang="en-US" sz="1600" spc="0" dirty="0">
                <a:solidFill>
                  <a:srgbClr val="000000"/>
                </a:solidFill>
                <a:latin typeface="Consolas" panose="020B0609020204030204" pitchFamily="49" charset="0"/>
              </a:rPr>
              <a:t>::</a:t>
            </a:r>
            <a:r>
              <a:rPr lang="en-US" sz="1600" spc="0" dirty="0" err="1">
                <a:solidFill>
                  <a:srgbClr val="2B91AF"/>
                </a:solidFill>
                <a:latin typeface="Consolas" panose="020B0609020204030204" pitchFamily="49" charset="0"/>
              </a:rPr>
              <a:t>istream</a:t>
            </a:r>
            <a:r>
              <a:rPr lang="en-US" sz="1600" spc="0" dirty="0">
                <a:solidFill>
                  <a:srgbClr val="000000"/>
                </a:solidFill>
                <a:latin typeface="Consolas" panose="020B0609020204030204" pitchFamily="49" charset="0"/>
              </a:rPr>
              <a:t>&amp; </a:t>
            </a:r>
            <a:r>
              <a:rPr lang="en-US" sz="1600" spc="0" dirty="0">
                <a:solidFill>
                  <a:srgbClr val="808080"/>
                </a:solidFill>
                <a:latin typeface="Consolas" panose="020B0609020204030204" pitchFamily="49" charset="0"/>
              </a:rPr>
              <a:t>in</a:t>
            </a:r>
            <a:r>
              <a:rPr lang="en-US" sz="1600" spc="0" dirty="0">
                <a:solidFill>
                  <a:srgbClr val="000000"/>
                </a:solidFill>
                <a:latin typeface="Consolas" panose="020B0609020204030204" pitchFamily="49" charset="0"/>
              </a:rPr>
              <a:t>, </a:t>
            </a:r>
            <a:r>
              <a:rPr lang="en-US" sz="1600" spc="0" dirty="0">
                <a:solidFill>
                  <a:srgbClr val="2B91AF"/>
                </a:solidFill>
                <a:latin typeface="Consolas" panose="020B0609020204030204" pitchFamily="49" charset="0"/>
              </a:rPr>
              <a:t>X</a:t>
            </a:r>
            <a:r>
              <a:rPr lang="en-US" sz="1600" spc="0" dirty="0">
                <a:solidFill>
                  <a:srgbClr val="000000"/>
                </a:solidFill>
                <a:latin typeface="Consolas" panose="020B0609020204030204" pitchFamily="49" charset="0"/>
              </a:rPr>
              <a:t>&amp; </a:t>
            </a:r>
            <a:r>
              <a:rPr lang="en-US" sz="1600" spc="0" dirty="0">
                <a:solidFill>
                  <a:srgbClr val="808080"/>
                </a:solidFill>
                <a:latin typeface="Consolas" panose="020B0609020204030204" pitchFamily="49" charset="0"/>
              </a:rPr>
              <a:t>el</a:t>
            </a: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    </a:t>
            </a:r>
            <a:r>
              <a:rPr lang="en-US" sz="1600" spc="0" dirty="0">
                <a:solidFill>
                  <a:srgbClr val="8F08C4"/>
                </a:solidFill>
                <a:latin typeface="Consolas" panose="020B0609020204030204" pitchFamily="49" charset="0"/>
              </a:rPr>
              <a:t>return</a:t>
            </a:r>
            <a:r>
              <a:rPr lang="en-US" sz="1600" spc="0" dirty="0">
                <a:solidFill>
                  <a:srgbClr val="000000"/>
                </a:solidFill>
                <a:latin typeface="Consolas" panose="020B0609020204030204" pitchFamily="49" charset="0"/>
              </a:rPr>
              <a:t> </a:t>
            </a:r>
            <a:r>
              <a:rPr lang="en-US" sz="1600" spc="0" dirty="0">
                <a:solidFill>
                  <a:srgbClr val="808080"/>
                </a:solidFill>
                <a:latin typeface="Consolas" panose="020B0609020204030204" pitchFamily="49" charset="0"/>
              </a:rPr>
              <a:t>in</a:t>
            </a:r>
            <a:r>
              <a:rPr lang="en-US" sz="1600" spc="0" dirty="0">
                <a:solidFill>
                  <a:srgbClr val="000000"/>
                </a:solidFill>
                <a:latin typeface="Consolas" panose="020B0609020204030204" pitchFamily="49" charset="0"/>
              </a:rPr>
              <a:t> &gt;&gt; </a:t>
            </a:r>
            <a:r>
              <a:rPr lang="en-US" sz="1600" spc="0" dirty="0" err="1">
                <a:solidFill>
                  <a:srgbClr val="808080"/>
                </a:solidFill>
                <a:latin typeface="Consolas" panose="020B0609020204030204" pitchFamily="49" charset="0"/>
              </a:rPr>
              <a:t>el</a:t>
            </a:r>
            <a:r>
              <a:rPr lang="en-US" sz="1600" spc="0" dirty="0" err="1">
                <a:solidFill>
                  <a:srgbClr val="000000"/>
                </a:solidFill>
                <a:latin typeface="Consolas" panose="020B0609020204030204" pitchFamily="49" charset="0"/>
              </a:rPr>
              <a:t>.value</a:t>
            </a:r>
            <a:r>
              <a:rPr lang="en-US" sz="1600" spc="0" dirty="0">
                <a:solidFill>
                  <a:srgbClr val="000000"/>
                </a:solidFill>
                <a:latin typeface="Consolas" panose="020B0609020204030204" pitchFamily="49" charset="0"/>
              </a:rPr>
              <a:t>;</a:t>
            </a:r>
          </a:p>
          <a:p>
            <a:pPr marL="461963"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pPr marL="0" lvl="0" indent="0">
              <a:lnSpc>
                <a:spcPct val="100000"/>
              </a:lnSpc>
              <a:spcBef>
                <a:spcPts val="0"/>
              </a:spcBef>
              <a:spcAft>
                <a:spcPts val="0"/>
              </a:spcAft>
              <a:buClrTx/>
              <a:buSzTx/>
              <a:buNone/>
            </a:pPr>
            <a:r>
              <a:rPr lang="en-US" sz="1800" spc="0" dirty="0">
                <a:solidFill>
                  <a:srgbClr val="000000"/>
                </a:solidFill>
                <a:latin typeface="Consolas" panose="020B0609020204030204" pitchFamily="49" charset="0"/>
              </a:rPr>
              <a:t/>
            </a:r>
            <a:br>
              <a:rPr lang="en-US" sz="1800" spc="0" dirty="0">
                <a:solidFill>
                  <a:srgbClr val="000000"/>
                </a:solidFill>
                <a:latin typeface="Consolas" panose="020B0609020204030204" pitchFamily="49" charset="0"/>
              </a:rPr>
            </a:br>
            <a:endParaRPr lang="en-US" sz="1800" spc="0" dirty="0">
              <a:solidFill>
                <a:srgbClr val="000000"/>
              </a:solidFill>
              <a:latin typeface="Consolas" panose="020B0609020204030204" pitchFamily="49" charset="0"/>
            </a:endParaRP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pPr/>
              <a:t>15</a:t>
            </a:fld>
            <a:endParaRPr lang="en-US"/>
          </a:p>
        </p:txBody>
      </p:sp>
    </p:spTree>
    <p:extLst>
      <p:ext uri="{BB962C8B-B14F-4D97-AF65-F5344CB8AC3E}">
        <p14:creationId xmlns:p14="http://schemas.microsoft.com/office/powerpoint/2010/main" val="67960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
                                            <p:txEl>
                                              <p:pRg st="6" end="6"/>
                                            </p:txEl>
                                          </p:spTgt>
                                        </p:tgtEl>
                                        <p:attrNameLst>
                                          <p:attrName>style.visibility</p:attrName>
                                        </p:attrNameLst>
                                      </p:cBhvr>
                                      <p:to>
                                        <p:strVal val="visible"/>
                                      </p:to>
                                    </p:set>
                                    <p:anim calcmode="lin" valueType="num">
                                      <p:cBhvr additive="base">
                                        <p:cTn id="7" dur="500" fill="hold"/>
                                        <p:tgtEl>
                                          <p:spTgt spid="12">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
                                            <p:txEl>
                                              <p:pRg st="7" end="7"/>
                                            </p:txEl>
                                          </p:spTgt>
                                        </p:tgtEl>
                                        <p:attrNameLst>
                                          <p:attrName>style.visibility</p:attrName>
                                        </p:attrNameLst>
                                      </p:cBhvr>
                                      <p:to>
                                        <p:strVal val="visible"/>
                                      </p:to>
                                    </p:set>
                                    <p:anim calcmode="lin" valueType="num">
                                      <p:cBhvr additive="base">
                                        <p:cTn id="11" dur="500" fill="hold"/>
                                        <p:tgtEl>
                                          <p:spTgt spid="12">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
                                            <p:txEl>
                                              <p:pRg st="7" end="7"/>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2">
                                            <p:txEl>
                                              <p:pRg st="8" end="8"/>
                                            </p:txEl>
                                          </p:spTgt>
                                        </p:tgtEl>
                                        <p:attrNameLst>
                                          <p:attrName>style.visibility</p:attrName>
                                        </p:attrNameLst>
                                      </p:cBhvr>
                                      <p:to>
                                        <p:strVal val="visible"/>
                                      </p:to>
                                    </p:set>
                                    <p:anim calcmode="lin" valueType="num">
                                      <p:cBhvr additive="base">
                                        <p:cTn id="15" dur="500" fill="hold"/>
                                        <p:tgtEl>
                                          <p:spTgt spid="12">
                                            <p:txEl>
                                              <p:pRg st="8" end="8"/>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2">
                                            <p:txEl>
                                              <p:pRg st="8" end="8"/>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2">
                                            <p:txEl>
                                              <p:pRg st="9" end="9"/>
                                            </p:txEl>
                                          </p:spTgt>
                                        </p:tgtEl>
                                        <p:attrNameLst>
                                          <p:attrName>style.visibility</p:attrName>
                                        </p:attrNameLst>
                                      </p:cBhvr>
                                      <p:to>
                                        <p:strVal val="visible"/>
                                      </p:to>
                                    </p:set>
                                    <p:anim calcmode="lin" valueType="num">
                                      <p:cBhvr additive="base">
                                        <p:cTn id="19" dur="500" fill="hold"/>
                                        <p:tgtEl>
                                          <p:spTgt spid="12">
                                            <p:txEl>
                                              <p:pRg st="9" end="9"/>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
                                            <p:txEl>
                                              <p:pRg st="11" end="11"/>
                                            </p:txEl>
                                          </p:spTgt>
                                        </p:tgtEl>
                                        <p:attrNameLst>
                                          <p:attrName>style.visibility</p:attrName>
                                        </p:attrNameLst>
                                      </p:cBhvr>
                                      <p:to>
                                        <p:strVal val="visible"/>
                                      </p:to>
                                    </p:set>
                                    <p:anim calcmode="lin" valueType="num">
                                      <p:cBhvr additive="base">
                                        <p:cTn id="25" dur="500" fill="hold"/>
                                        <p:tgtEl>
                                          <p:spTgt spid="12">
                                            <p:txEl>
                                              <p:pRg st="11" end="1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
                                            <p:txEl>
                                              <p:pRg st="11" end="11"/>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2">
                                            <p:txEl>
                                              <p:pRg st="12" end="12"/>
                                            </p:txEl>
                                          </p:spTgt>
                                        </p:tgtEl>
                                        <p:attrNameLst>
                                          <p:attrName>style.visibility</p:attrName>
                                        </p:attrNameLst>
                                      </p:cBhvr>
                                      <p:to>
                                        <p:strVal val="visible"/>
                                      </p:to>
                                    </p:set>
                                    <p:anim calcmode="lin" valueType="num">
                                      <p:cBhvr additive="base">
                                        <p:cTn id="29" dur="500" fill="hold"/>
                                        <p:tgtEl>
                                          <p:spTgt spid="12">
                                            <p:txEl>
                                              <p:pRg st="12" end="1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
                                            <p:txEl>
                                              <p:pRg st="12" end="12"/>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12">
                                            <p:txEl>
                                              <p:pRg st="13" end="13"/>
                                            </p:txEl>
                                          </p:spTgt>
                                        </p:tgtEl>
                                        <p:attrNameLst>
                                          <p:attrName>style.visibility</p:attrName>
                                        </p:attrNameLst>
                                      </p:cBhvr>
                                      <p:to>
                                        <p:strVal val="visible"/>
                                      </p:to>
                                    </p:set>
                                    <p:anim calcmode="lin" valueType="num">
                                      <p:cBhvr additive="base">
                                        <p:cTn id="33" dur="500" fill="hold"/>
                                        <p:tgtEl>
                                          <p:spTgt spid="12">
                                            <p:txEl>
                                              <p:pRg st="13" end="1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2">
                                            <p:txEl>
                                              <p:pRg st="13" end="13"/>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12">
                                            <p:txEl>
                                              <p:pRg st="14" end="14"/>
                                            </p:txEl>
                                          </p:spTgt>
                                        </p:tgtEl>
                                        <p:attrNameLst>
                                          <p:attrName>style.visibility</p:attrName>
                                        </p:attrNameLst>
                                      </p:cBhvr>
                                      <p:to>
                                        <p:strVal val="visible"/>
                                      </p:to>
                                    </p:set>
                                    <p:anim calcmode="lin" valueType="num">
                                      <p:cBhvr additive="base">
                                        <p:cTn id="37" dur="500" fill="hold"/>
                                        <p:tgtEl>
                                          <p:spTgt spid="12">
                                            <p:txEl>
                                              <p:pRg st="14" end="1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Aside: I/O for your own Types</a:t>
            </a:r>
            <a:endParaRPr lang="en-US" dirty="0"/>
          </a:p>
        </p:txBody>
      </p:sp>
      <p:sp>
        <p:nvSpPr>
          <p:cNvPr id="3" name="Content Placeholder 2"/>
          <p:cNvSpPr>
            <a:spLocks noGrp="1"/>
          </p:cNvSpPr>
          <p:nvPr>
            <p:ph idx="1"/>
          </p:nvPr>
        </p:nvSpPr>
        <p:spPr/>
        <p:txBody>
          <a:bodyPr>
            <a:normAutofit fontScale="92500" lnSpcReduction="10000"/>
          </a:bodyPr>
          <a:lstStyle/>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2B91AF"/>
                </a:solidFill>
                <a:latin typeface="Consolas" panose="020B0609020204030204" pitchFamily="49" charset="0"/>
              </a:rPr>
              <a:t>ofstream</a:t>
            </a:r>
            <a:r>
              <a:rPr lang="en-US" sz="1700" spc="0" dirty="0">
                <a:solidFill>
                  <a:srgbClr val="000000"/>
                </a:solidFill>
                <a:latin typeface="Consolas" panose="020B0609020204030204" pitchFamily="49" charset="0"/>
              </a:rPr>
              <a:t> </a:t>
            </a:r>
            <a:r>
              <a:rPr lang="en-US" sz="1700" spc="0" dirty="0">
                <a:solidFill>
                  <a:srgbClr val="74531F"/>
                </a:solidFill>
                <a:latin typeface="Consolas" panose="020B0609020204030204" pitchFamily="49" charset="0"/>
              </a:rPr>
              <a:t>out</a:t>
            </a:r>
            <a:r>
              <a:rPr lang="en-US" sz="1700" spc="0" dirty="0">
                <a:solidFill>
                  <a:srgbClr val="000000"/>
                </a:solidFill>
                <a:latin typeface="Consolas" panose="020B0609020204030204" pitchFamily="49" charset="0"/>
              </a:rPr>
              <a:t>(</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data.txt</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2B91AF"/>
                </a:solidFill>
                <a:latin typeface="Consolas" panose="020B0609020204030204" pitchFamily="49" charset="0"/>
              </a:rPr>
              <a:t>X</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a</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42</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2B91AF"/>
                </a:solidFill>
                <a:latin typeface="Consolas" panose="020B0609020204030204" pitchFamily="49" charset="0"/>
              </a:rPr>
              <a:t>X</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b</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7</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out</a:t>
            </a:r>
            <a:r>
              <a:rPr lang="en-US" sz="1700" spc="0" dirty="0">
                <a:solidFill>
                  <a:srgbClr val="000000"/>
                </a:solidFill>
                <a:latin typeface="Consolas" panose="020B0609020204030204" pitchFamily="49" charset="0"/>
              </a:rPr>
              <a:t> &lt;&lt; </a:t>
            </a:r>
            <a:r>
              <a:rPr lang="en-US" sz="1700" spc="0" dirty="0">
                <a:solidFill>
                  <a:srgbClr val="1F377F"/>
                </a:solidFill>
                <a:latin typeface="Consolas" panose="020B0609020204030204" pitchFamily="49" charset="0"/>
              </a:rPr>
              <a:t>a</a:t>
            </a: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 </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 &lt;&lt; </a:t>
            </a:r>
            <a:r>
              <a:rPr lang="en-US" sz="1700" spc="0" dirty="0">
                <a:solidFill>
                  <a:srgbClr val="1F377F"/>
                </a:solidFill>
                <a:latin typeface="Consolas" panose="020B0609020204030204" pitchFamily="49" charset="0"/>
              </a:rPr>
              <a:t>b</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a:t>
            </a:r>
            <a:r>
              <a:rPr lang="en-US" sz="1700" spc="0" dirty="0">
                <a:solidFill>
                  <a:srgbClr val="008000"/>
                </a:solidFill>
                <a:latin typeface="Consolas" panose="020B0609020204030204" pitchFamily="49" charset="0"/>
              </a:rPr>
              <a:t>    // out </a:t>
            </a:r>
            <a:r>
              <a:rPr lang="en-US" sz="1700" spc="0" dirty="0" smtClean="0">
                <a:solidFill>
                  <a:srgbClr val="008000"/>
                </a:solidFill>
                <a:latin typeface="Consolas" panose="020B0609020204030204" pitchFamily="49" charset="0"/>
              </a:rPr>
              <a:t>closes</a:t>
            </a:r>
          </a:p>
          <a:p>
            <a:pPr marL="461963" lvl="0" indent="0">
              <a:lnSpc>
                <a:spcPct val="100000"/>
              </a:lnSpc>
              <a:spcBef>
                <a:spcPts val="200"/>
              </a:spcBef>
              <a:buClrTx/>
              <a:buSzTx/>
              <a:buNone/>
            </a:pPr>
            <a:endParaRPr lang="en-US" sz="1700" spc="0" dirty="0">
              <a:solidFill>
                <a:srgbClr val="000000"/>
              </a:solidFill>
              <a:latin typeface="Consolas" panose="020B0609020204030204" pitchFamily="49" charset="0"/>
            </a:endParaRP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2B91AF"/>
                </a:solidFill>
                <a:latin typeface="Consolas" panose="020B0609020204030204" pitchFamily="49" charset="0"/>
              </a:rPr>
              <a:t>ifstream</a:t>
            </a:r>
            <a:r>
              <a:rPr lang="en-US" sz="1700" spc="0" dirty="0">
                <a:solidFill>
                  <a:srgbClr val="000000"/>
                </a:solidFill>
                <a:latin typeface="Consolas" panose="020B0609020204030204" pitchFamily="49" charset="0"/>
              </a:rPr>
              <a:t> </a:t>
            </a:r>
            <a:r>
              <a:rPr lang="en-US" sz="1700" spc="0" dirty="0">
                <a:solidFill>
                  <a:srgbClr val="74531F"/>
                </a:solidFill>
                <a:latin typeface="Consolas" panose="020B0609020204030204" pitchFamily="49" charset="0"/>
              </a:rPr>
              <a:t>in</a:t>
            </a:r>
            <a:r>
              <a:rPr lang="en-US" sz="1700" spc="0" dirty="0">
                <a:solidFill>
                  <a:srgbClr val="000000"/>
                </a:solidFill>
                <a:latin typeface="Consolas" panose="020B0609020204030204" pitchFamily="49" charset="0"/>
              </a:rPr>
              <a:t>(</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data.txt</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2B91AF"/>
                </a:solidFill>
                <a:latin typeface="Consolas" panose="020B0609020204030204" pitchFamily="49" charset="0"/>
              </a:rPr>
              <a:t>X</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a</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0</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2B91AF"/>
                </a:solidFill>
                <a:latin typeface="Consolas" panose="020B0609020204030204" pitchFamily="49" charset="0"/>
              </a:rPr>
              <a:t>X</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b</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0</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in</a:t>
            </a:r>
            <a:r>
              <a:rPr lang="en-US" sz="1700" spc="0" dirty="0">
                <a:solidFill>
                  <a:srgbClr val="000000"/>
                </a:solidFill>
                <a:latin typeface="Consolas" panose="020B0609020204030204" pitchFamily="49" charset="0"/>
              </a:rPr>
              <a:t> &gt;&gt; </a:t>
            </a:r>
            <a:r>
              <a:rPr lang="en-US" sz="1700" spc="0" dirty="0">
                <a:solidFill>
                  <a:srgbClr val="1F377F"/>
                </a:solidFill>
                <a:latin typeface="Consolas" panose="020B0609020204030204" pitchFamily="49" charset="0"/>
              </a:rPr>
              <a:t>a</a:t>
            </a:r>
            <a:r>
              <a:rPr lang="en-US" sz="1700" spc="0" dirty="0">
                <a:solidFill>
                  <a:srgbClr val="000000"/>
                </a:solidFill>
                <a:latin typeface="Consolas" panose="020B0609020204030204" pitchFamily="49" charset="0"/>
              </a:rPr>
              <a:t> &gt;&gt; </a:t>
            </a:r>
            <a:r>
              <a:rPr lang="en-US" sz="1700" spc="0" dirty="0">
                <a:solidFill>
                  <a:srgbClr val="1F377F"/>
                </a:solidFill>
                <a:latin typeface="Consolas" panose="020B0609020204030204" pitchFamily="49" charset="0"/>
              </a:rPr>
              <a:t>b</a:t>
            </a:r>
            <a:r>
              <a:rPr lang="en-US" sz="1700" spc="0" dirty="0">
                <a:solidFill>
                  <a:srgbClr val="000000"/>
                </a:solidFill>
                <a:latin typeface="Consolas" panose="020B0609020204030204" pitchFamily="49" charset="0"/>
              </a:rPr>
              <a:t>;</a:t>
            </a: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err="1">
                <a:solidFill>
                  <a:srgbClr val="1F377F"/>
                </a:solidFill>
                <a:latin typeface="Consolas" panose="020B0609020204030204" pitchFamily="49" charset="0"/>
              </a:rPr>
              <a:t>cout</a:t>
            </a: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err="1">
                <a:solidFill>
                  <a:srgbClr val="A31515"/>
                </a:solidFill>
                <a:latin typeface="Consolas" panose="020B0609020204030204" pitchFamily="49" charset="0"/>
              </a:rPr>
              <a:t>a.value</a:t>
            </a:r>
            <a:r>
              <a:rPr lang="en-US" sz="1700" spc="0" dirty="0">
                <a:solidFill>
                  <a:srgbClr val="A31515"/>
                </a:solidFill>
                <a:latin typeface="Consolas" panose="020B0609020204030204" pitchFamily="49" charset="0"/>
              </a:rPr>
              <a:t> == </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 &lt;&lt; </a:t>
            </a:r>
            <a:r>
              <a:rPr lang="en-US" sz="1700" spc="0" dirty="0">
                <a:solidFill>
                  <a:srgbClr val="1F377F"/>
                </a:solidFill>
                <a:latin typeface="Consolas" panose="020B0609020204030204" pitchFamily="49" charset="0"/>
              </a:rPr>
              <a:t>a</a:t>
            </a: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a:solidFill>
                  <a:srgbClr val="A31515"/>
                </a:solidFill>
                <a:latin typeface="Consolas" panose="020B0609020204030204" pitchFamily="49" charset="0"/>
              </a:rPr>
              <a:t>, </a:t>
            </a:r>
            <a:r>
              <a:rPr lang="en-US" sz="1700" spc="0" dirty="0" err="1">
                <a:solidFill>
                  <a:srgbClr val="A31515"/>
                </a:solidFill>
                <a:latin typeface="Consolas" panose="020B0609020204030204" pitchFamily="49" charset="0"/>
              </a:rPr>
              <a:t>b.value</a:t>
            </a:r>
            <a:r>
              <a:rPr lang="en-US" sz="1700" spc="0" dirty="0">
                <a:solidFill>
                  <a:srgbClr val="A31515"/>
                </a:solidFill>
                <a:latin typeface="Consolas" panose="020B0609020204030204" pitchFamily="49" charset="0"/>
              </a:rPr>
              <a:t> == </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 &lt;&lt; </a:t>
            </a:r>
            <a:r>
              <a:rPr lang="en-US" sz="1700" spc="0" dirty="0">
                <a:solidFill>
                  <a:srgbClr val="1F377F"/>
                </a:solidFill>
                <a:latin typeface="Consolas" panose="020B0609020204030204" pitchFamily="49" charset="0"/>
              </a:rPr>
              <a:t>b</a:t>
            </a:r>
            <a:endParaRPr lang="en-US" sz="1700" spc="0" dirty="0">
              <a:solidFill>
                <a:srgbClr val="000000"/>
              </a:solidFill>
              <a:latin typeface="Consolas" panose="020B0609020204030204" pitchFamily="49" charset="0"/>
            </a:endParaRP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              &lt;&lt; </a:t>
            </a:r>
            <a:r>
              <a:rPr lang="en-US" sz="1700" spc="0" dirty="0">
                <a:solidFill>
                  <a:srgbClr val="E21F1F"/>
                </a:solidFill>
                <a:latin typeface="Consolas" panose="020B0609020204030204" pitchFamily="49" charset="0"/>
              </a:rPr>
              <a:t>"</a:t>
            </a:r>
            <a:r>
              <a:rPr lang="en-US" sz="1700" spc="0" dirty="0">
                <a:solidFill>
                  <a:srgbClr val="B776FB"/>
                </a:solidFill>
                <a:latin typeface="Consolas" panose="020B0609020204030204" pitchFamily="49" charset="0"/>
              </a:rPr>
              <a:t>\n</a:t>
            </a:r>
            <a:r>
              <a:rPr lang="en-US" sz="1700" spc="0" dirty="0">
                <a:solidFill>
                  <a:srgbClr val="E21F1F"/>
                </a:solidFill>
                <a:latin typeface="Consolas" panose="020B0609020204030204" pitchFamily="49" charset="0"/>
              </a:rPr>
              <a:t>"</a:t>
            </a:r>
            <a:r>
              <a:rPr lang="en-US" sz="1700" spc="0" dirty="0">
                <a:solidFill>
                  <a:srgbClr val="000000"/>
                </a:solidFill>
                <a:latin typeface="Consolas" panose="020B0609020204030204" pitchFamily="49" charset="0"/>
              </a:rPr>
              <a:t>;</a:t>
            </a:r>
            <a:r>
              <a:rPr lang="en-US" sz="1700" spc="0" dirty="0">
                <a:solidFill>
                  <a:srgbClr val="008000"/>
                </a:solidFill>
                <a:latin typeface="Consolas" panose="020B0609020204030204" pitchFamily="49" charset="0"/>
              </a:rPr>
              <a:t>    // </a:t>
            </a:r>
            <a:r>
              <a:rPr lang="en-US" sz="1700" spc="0" dirty="0" err="1">
                <a:solidFill>
                  <a:srgbClr val="008000"/>
                </a:solidFill>
                <a:latin typeface="Consolas" panose="020B0609020204030204" pitchFamily="49" charset="0"/>
              </a:rPr>
              <a:t>a.value</a:t>
            </a:r>
            <a:r>
              <a:rPr lang="en-US" sz="1700" spc="0" dirty="0">
                <a:solidFill>
                  <a:srgbClr val="008000"/>
                </a:solidFill>
                <a:latin typeface="Consolas" panose="020B0609020204030204" pitchFamily="49" charset="0"/>
              </a:rPr>
              <a:t> == 42, </a:t>
            </a:r>
            <a:r>
              <a:rPr lang="en-US" sz="1700" spc="0" dirty="0" err="1">
                <a:solidFill>
                  <a:srgbClr val="008000"/>
                </a:solidFill>
                <a:latin typeface="Consolas" panose="020B0609020204030204" pitchFamily="49" charset="0"/>
              </a:rPr>
              <a:t>b.value</a:t>
            </a:r>
            <a:r>
              <a:rPr lang="en-US" sz="1700" spc="0" dirty="0">
                <a:solidFill>
                  <a:srgbClr val="008000"/>
                </a:solidFill>
                <a:latin typeface="Consolas" panose="020B0609020204030204" pitchFamily="49" charset="0"/>
              </a:rPr>
              <a:t> == 7</a:t>
            </a:r>
            <a:endParaRPr lang="en-US" sz="1700" spc="0" dirty="0">
              <a:solidFill>
                <a:srgbClr val="000000"/>
              </a:solidFill>
              <a:latin typeface="Consolas" panose="020B0609020204030204" pitchFamily="49" charset="0"/>
            </a:endParaRPr>
          </a:p>
          <a:p>
            <a:pPr marL="461963"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0" lvl="0" indent="0">
              <a:lnSpc>
                <a:spcPct val="100000"/>
              </a:lnSpc>
              <a:spcBef>
                <a:spcPts val="0"/>
              </a:spcBef>
              <a:spcAft>
                <a:spcPts val="0"/>
              </a:spcAft>
              <a:buClrTx/>
              <a:buSzTx/>
              <a:buNone/>
            </a:pPr>
            <a:endParaRPr lang="en-US" sz="1800" spc="0" dirty="0">
              <a:solidFill>
                <a:srgbClr val="000000"/>
              </a:solidFill>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pPr/>
              <a:t>16</a:t>
            </a:fld>
            <a:endParaRPr lang="en-US"/>
          </a:p>
        </p:txBody>
      </p:sp>
    </p:spTree>
    <p:extLst>
      <p:ext uri="{BB962C8B-B14F-4D97-AF65-F5344CB8AC3E}">
        <p14:creationId xmlns:p14="http://schemas.microsoft.com/office/powerpoint/2010/main" val="347241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3" end="13"/>
                                            </p:txEl>
                                          </p:spTgt>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 to Iterators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17</a:t>
            </a:fld>
            <a:endParaRPr lang="en-US"/>
          </a:p>
        </p:txBody>
      </p:sp>
    </p:spTree>
    <p:extLst>
      <p:ext uri="{BB962C8B-B14F-4D97-AF65-F5344CB8AC3E}">
        <p14:creationId xmlns:p14="http://schemas.microsoft.com/office/powerpoint/2010/main" val="2872450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Input and Output Stream Iterators</a:t>
            </a:r>
            <a:endParaRPr lang="en-US" dirty="0"/>
          </a:p>
        </p:txBody>
      </p:sp>
      <p:sp>
        <p:nvSpPr>
          <p:cNvPr id="68611" name="Rectangle 3"/>
          <p:cNvSpPr>
            <a:spLocks noGrp="1" noChangeArrowheads="1"/>
          </p:cNvSpPr>
          <p:nvPr>
            <p:ph idx="1"/>
          </p:nvPr>
        </p:nvSpPr>
        <p:spPr>
          <a:xfrm>
            <a:off x="1261872" y="1828802"/>
            <a:ext cx="10168128" cy="4724398"/>
          </a:xfrm>
        </p:spPr>
        <p:txBody>
          <a:bodyPr>
            <a:noAutofit/>
          </a:bodyPr>
          <a:lstStyle/>
          <a:p>
            <a:pPr marL="0" indent="0">
              <a:spcBef>
                <a:spcPts val="600"/>
              </a:spcBef>
              <a:buNone/>
            </a:pP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we can </a:t>
            </a:r>
            <a:r>
              <a:rPr lang="en-US" sz="1600" dirty="0" smtClean="0">
                <a:solidFill>
                  <a:srgbClr val="008000"/>
                </a:solidFill>
                <a:latin typeface="Consolas" panose="020B0609020204030204" pitchFamily="49" charset="0"/>
              </a:rPr>
              <a:t>create </a:t>
            </a:r>
            <a:r>
              <a:rPr lang="en-US" sz="1600" dirty="0">
                <a:solidFill>
                  <a:srgbClr val="008000"/>
                </a:solidFill>
                <a:latin typeface="Consolas" panose="020B0609020204030204" pitchFamily="49" charset="0"/>
              </a:rPr>
              <a:t>iterators for </a:t>
            </a:r>
            <a:r>
              <a:rPr lang="en-US" sz="1600" dirty="0" smtClean="0">
                <a:solidFill>
                  <a:srgbClr val="008000"/>
                </a:solidFill>
                <a:latin typeface="Consolas" panose="020B0609020204030204" pitchFamily="49" charset="0"/>
              </a:rPr>
              <a:t>output </a:t>
            </a:r>
            <a:r>
              <a:rPr lang="en-US" sz="1600" dirty="0">
                <a:solidFill>
                  <a:srgbClr val="008000"/>
                </a:solidFill>
                <a:latin typeface="Consolas" panose="020B0609020204030204" pitchFamily="49" charset="0"/>
              </a:rPr>
              <a:t>streams:</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ostream_iterator</a:t>
            </a:r>
            <a:r>
              <a:rPr lang="en-US" sz="1600" dirty="0">
                <a:solidFill>
                  <a:srgbClr val="000000"/>
                </a:solidFill>
                <a:latin typeface="Consolas" panose="020B0609020204030204" pitchFamily="49" charset="0"/>
              </a:rPr>
              <a:t>&lt;</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::string&gt; </a:t>
            </a:r>
            <a:r>
              <a:rPr lang="en-US" sz="1600" dirty="0" err="1" smtClean="0">
                <a:solidFill>
                  <a:srgbClr val="000000"/>
                </a:solidFill>
                <a:latin typeface="Consolas" panose="020B0609020204030204" pitchFamily="49" charset="0"/>
              </a:rPr>
              <a:t>oo</a:t>
            </a:r>
            <a:r>
              <a:rPr lang="en-US" sz="1600" dirty="0" smtClean="0">
                <a:solidFill>
                  <a:srgbClr val="000000"/>
                </a:solidFill>
                <a:latin typeface="Consolas" panose="020B0609020204030204" pitchFamily="49" charset="0"/>
              </a:rPr>
              <a:t>(</a:t>
            </a:r>
            <a:r>
              <a:rPr lang="en-US" sz="1600" dirty="0" err="1" smtClean="0">
                <a:solidFill>
                  <a:srgbClr val="000000"/>
                </a:solidFill>
                <a:latin typeface="Consolas" panose="020B0609020204030204" pitchFamily="49" charset="0"/>
              </a:rPr>
              <a:t>std</a:t>
            </a:r>
            <a:r>
              <a:rPr lang="en-US" sz="1600" dirty="0" smtClean="0">
                <a:solidFill>
                  <a:srgbClr val="000000"/>
                </a:solidFill>
                <a:latin typeface="Consolas" panose="020B0609020204030204" pitchFamily="49" charset="0"/>
              </a:rPr>
              <a:t>::</a:t>
            </a:r>
            <a:r>
              <a:rPr lang="en-US" sz="1600" dirty="0" err="1" smtClean="0">
                <a:solidFill>
                  <a:srgbClr val="000000"/>
                </a:solidFill>
                <a:latin typeface="Consolas" panose="020B0609020204030204" pitchFamily="49" charset="0"/>
              </a:rPr>
              <a:t>cout</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assigning to *</a:t>
            </a:r>
            <a:r>
              <a:rPr lang="en-US" sz="1600" dirty="0" err="1">
                <a:solidFill>
                  <a:srgbClr val="008000"/>
                </a:solidFill>
                <a:latin typeface="Consolas" panose="020B0609020204030204" pitchFamily="49" charset="0"/>
              </a:rPr>
              <a:t>oo</a:t>
            </a:r>
            <a:r>
              <a:rPr lang="en-US" sz="1600" dirty="0">
                <a:solidFill>
                  <a:srgbClr val="008000"/>
                </a:solidFill>
                <a:latin typeface="Consolas" panose="020B0609020204030204" pitchFamily="49" charset="0"/>
              </a:rPr>
              <a:t> is </a:t>
            </a:r>
            <a:r>
              <a:rPr lang="en-US" sz="1600" dirty="0" smtClean="0">
                <a:solidFill>
                  <a:srgbClr val="008000"/>
                </a:solidFill>
                <a:latin typeface="Consolas" panose="020B0609020204030204" pitchFamily="49" charset="0"/>
              </a:rPr>
              <a:t>the </a:t>
            </a:r>
            <a:r>
              <a:rPr lang="en-US" sz="1600" dirty="0" smtClean="0">
                <a:solidFill>
                  <a:srgbClr val="008000"/>
                </a:solidFill>
                <a:latin typeface="Consolas" panose="020B0609020204030204" pitchFamily="49" charset="0"/>
              </a:rPr>
              <a:t>same</a:t>
            </a:r>
            <a:endParaRPr lang="en-US" sz="1600" dirty="0" smtClean="0">
              <a:solidFill>
                <a:srgbClr val="000000"/>
              </a:solidFill>
              <a:latin typeface="Consolas" panose="020B0609020204030204" pitchFamily="49" charset="0"/>
            </a:endParaRPr>
          </a:p>
          <a:p>
            <a:pPr marL="0" indent="0">
              <a:spcBef>
                <a:spcPts val="600"/>
              </a:spcBef>
              <a:buNone/>
            </a:pP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as writing </a:t>
            </a:r>
            <a:r>
              <a:rPr lang="en-US" sz="1600" dirty="0" smtClean="0">
                <a:solidFill>
                  <a:srgbClr val="008000"/>
                </a:solidFill>
                <a:latin typeface="Consolas" panose="020B0609020204030204" pitchFamily="49" charset="0"/>
              </a:rPr>
              <a:t>a string to </a:t>
            </a:r>
            <a:r>
              <a:rPr lang="en-US" sz="1600" dirty="0" err="1" smtClean="0">
                <a:solidFill>
                  <a:srgbClr val="008000"/>
                </a:solidFill>
                <a:latin typeface="Consolas" panose="020B0609020204030204" pitchFamily="49" charset="0"/>
              </a:rPr>
              <a:t>cout</a:t>
            </a:r>
            <a:endParaRPr lang="en-US" sz="1600" dirty="0" smtClean="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oo</a:t>
            </a:r>
            <a:r>
              <a:rPr lang="en-US" sz="1600" dirty="0">
                <a:solidFill>
                  <a:srgbClr val="000000"/>
                </a:solidFill>
                <a:latin typeface="Consolas" panose="020B0609020204030204" pitchFamily="49" charset="0"/>
              </a:rPr>
              <a:t> = </a:t>
            </a:r>
            <a:r>
              <a:rPr lang="en-US" sz="1600" dirty="0">
                <a:solidFill>
                  <a:srgbClr val="A31515"/>
                </a:solidFill>
                <a:latin typeface="Consolas" panose="020B0609020204030204" pitchFamily="49" charset="0"/>
              </a:rPr>
              <a:t>"Hello, "</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 </a:t>
            </a:r>
            <a:r>
              <a:rPr lang="en-US" sz="1600" dirty="0" smtClean="0">
                <a:solidFill>
                  <a:srgbClr val="008000"/>
                </a:solidFill>
                <a:latin typeface="Consolas" panose="020B0609020204030204" pitchFamily="49" charset="0"/>
              </a:rPr>
              <a:t>meaning: </a:t>
            </a:r>
            <a:r>
              <a:rPr lang="en-US" sz="1600" dirty="0" err="1" smtClean="0">
                <a:solidFill>
                  <a:srgbClr val="008000"/>
                </a:solidFill>
                <a:latin typeface="Consolas" panose="020B0609020204030204" pitchFamily="49" charset="0"/>
              </a:rPr>
              <a:t>std</a:t>
            </a:r>
            <a:r>
              <a:rPr lang="en-US" sz="1600" dirty="0" smtClean="0">
                <a:solidFill>
                  <a:srgbClr val="008000"/>
                </a:solidFill>
                <a:latin typeface="Consolas" panose="020B0609020204030204" pitchFamily="49" charset="0"/>
              </a:rPr>
              <a:t>::</a:t>
            </a:r>
            <a:r>
              <a:rPr lang="en-US" sz="1600" dirty="0" err="1" smtClean="0">
                <a:solidFill>
                  <a:srgbClr val="008000"/>
                </a:solidFill>
                <a:latin typeface="Consolas" panose="020B0609020204030204" pitchFamily="49" charset="0"/>
              </a:rPr>
              <a:t>cout</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&lt;&lt; "Hello, "</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oo</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 </a:t>
            </a:r>
            <a:r>
              <a:rPr lang="en-US" sz="1600" dirty="0" smtClean="0">
                <a:solidFill>
                  <a:srgbClr val="008000"/>
                </a:solidFill>
                <a:latin typeface="Consolas" panose="020B0609020204030204" pitchFamily="49" charset="0"/>
              </a:rPr>
              <a:t>"get </a:t>
            </a:r>
            <a:r>
              <a:rPr lang="en-US" sz="1600" dirty="0">
                <a:solidFill>
                  <a:srgbClr val="008000"/>
                </a:solidFill>
                <a:latin typeface="Consolas" panose="020B0609020204030204" pitchFamily="49" charset="0"/>
              </a:rPr>
              <a:t>ready for next output </a:t>
            </a:r>
            <a:r>
              <a:rPr lang="en-US" sz="1600" dirty="0" smtClean="0">
                <a:solidFill>
                  <a:srgbClr val="008000"/>
                </a:solidFill>
                <a:latin typeface="Consolas" panose="020B0609020204030204" pitchFamily="49" charset="0"/>
              </a:rPr>
              <a:t>operation"</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oo</a:t>
            </a:r>
            <a:r>
              <a:rPr lang="en-US" sz="1600" dirty="0">
                <a:solidFill>
                  <a:srgbClr val="000000"/>
                </a:solidFill>
                <a:latin typeface="Consolas" panose="020B0609020204030204" pitchFamily="49" charset="0"/>
              </a:rPr>
              <a:t> = </a:t>
            </a:r>
            <a:r>
              <a:rPr lang="en-US" sz="1600" dirty="0">
                <a:solidFill>
                  <a:srgbClr val="A31515"/>
                </a:solidFill>
                <a:latin typeface="Consolas" panose="020B0609020204030204" pitchFamily="49" charset="0"/>
              </a:rPr>
              <a:t>"world!\n"</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 </a:t>
            </a:r>
            <a:r>
              <a:rPr lang="en-US" sz="1600" dirty="0" smtClean="0">
                <a:solidFill>
                  <a:srgbClr val="008000"/>
                </a:solidFill>
                <a:latin typeface="Consolas" panose="020B0609020204030204" pitchFamily="49" charset="0"/>
              </a:rPr>
              <a:t>meaning: </a:t>
            </a:r>
            <a:r>
              <a:rPr lang="en-US" sz="1600" dirty="0" err="1" smtClean="0">
                <a:solidFill>
                  <a:srgbClr val="008000"/>
                </a:solidFill>
                <a:latin typeface="Consolas" panose="020B0609020204030204" pitchFamily="49" charset="0"/>
              </a:rPr>
              <a:t>std</a:t>
            </a:r>
            <a:r>
              <a:rPr lang="en-US" sz="1600" dirty="0" smtClean="0">
                <a:solidFill>
                  <a:srgbClr val="008000"/>
                </a:solidFill>
                <a:latin typeface="Consolas" panose="020B0609020204030204" pitchFamily="49" charset="0"/>
              </a:rPr>
              <a:t>::</a:t>
            </a:r>
            <a:r>
              <a:rPr lang="en-US" sz="1600" dirty="0" err="1" smtClean="0">
                <a:solidFill>
                  <a:srgbClr val="008000"/>
                </a:solidFill>
                <a:latin typeface="Consolas" panose="020B0609020204030204" pitchFamily="49" charset="0"/>
              </a:rPr>
              <a:t>cout</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&lt;&lt; "world!\n"</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8000"/>
                </a:solidFill>
                <a:latin typeface="Consolas" panose="020B0609020204030204" pitchFamily="49" charset="0"/>
              </a:rPr>
              <a:t>    // we can </a:t>
            </a:r>
            <a:r>
              <a:rPr lang="en-US" sz="1600" dirty="0" smtClean="0">
                <a:solidFill>
                  <a:srgbClr val="008000"/>
                </a:solidFill>
                <a:latin typeface="Consolas" panose="020B0609020204030204" pitchFamily="49" charset="0"/>
              </a:rPr>
              <a:t>create </a:t>
            </a:r>
            <a:r>
              <a:rPr lang="en-US" sz="1600" dirty="0">
                <a:solidFill>
                  <a:srgbClr val="008000"/>
                </a:solidFill>
                <a:latin typeface="Consolas" panose="020B0609020204030204" pitchFamily="49" charset="0"/>
              </a:rPr>
              <a:t>iterators for input streams</a:t>
            </a:r>
            <a:r>
              <a:rPr lang="en-US" sz="1600" dirty="0" smtClean="0">
                <a:solidFill>
                  <a:srgbClr val="008000"/>
                </a:solidFill>
                <a:latin typeface="Consolas" panose="020B0609020204030204" pitchFamily="49" charset="0"/>
              </a:rPr>
              <a:t>:</a:t>
            </a:r>
            <a:endParaRPr lang="en-US" sz="1600" dirty="0" smtClean="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istream_iterator</a:t>
            </a:r>
            <a:r>
              <a:rPr lang="en-US" sz="1600" dirty="0">
                <a:solidFill>
                  <a:srgbClr val="000000"/>
                </a:solidFill>
                <a:latin typeface="Consolas" panose="020B0609020204030204" pitchFamily="49" charset="0"/>
              </a:rPr>
              <a:t>&lt;</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::string&gt; </a:t>
            </a:r>
            <a:r>
              <a:rPr lang="en-US" sz="1600" dirty="0" smtClean="0">
                <a:solidFill>
                  <a:srgbClr val="000000"/>
                </a:solidFill>
                <a:latin typeface="Consolas" panose="020B0609020204030204" pitchFamily="49" charset="0"/>
              </a:rPr>
              <a:t>ii(</a:t>
            </a:r>
            <a:r>
              <a:rPr lang="en-US" sz="1600" dirty="0" err="1" smtClean="0">
                <a:solidFill>
                  <a:srgbClr val="000000"/>
                </a:solidFill>
                <a:latin typeface="Consolas" panose="020B0609020204030204" pitchFamily="49" charset="0"/>
              </a:rPr>
              <a:t>std</a:t>
            </a:r>
            <a:r>
              <a:rPr lang="en-US" sz="1600" dirty="0" smtClean="0">
                <a:solidFill>
                  <a:srgbClr val="000000"/>
                </a:solidFill>
                <a:latin typeface="Consolas" panose="020B0609020204030204" pitchFamily="49" charset="0"/>
              </a:rPr>
              <a:t>::</a:t>
            </a:r>
            <a:r>
              <a:rPr lang="en-US" sz="1600" dirty="0" err="1" smtClean="0">
                <a:solidFill>
                  <a:srgbClr val="000000"/>
                </a:solidFill>
                <a:latin typeface="Consolas" panose="020B0609020204030204" pitchFamily="49" charset="0"/>
              </a:rPr>
              <a:t>cin</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reading *ii is </a:t>
            </a:r>
            <a:r>
              <a:rPr lang="en-US" sz="1600" dirty="0" smtClean="0">
                <a:solidFill>
                  <a:srgbClr val="008000"/>
                </a:solidFill>
                <a:latin typeface="Consolas" panose="020B0609020204030204" pitchFamily="49" charset="0"/>
              </a:rPr>
              <a:t>the same </a:t>
            </a:r>
            <a:r>
              <a:rPr lang="en-US" sz="1600" dirty="0" smtClean="0">
                <a:solidFill>
                  <a:srgbClr val="008000"/>
                </a:solidFill>
                <a:latin typeface="Consolas" panose="020B0609020204030204" pitchFamily="49" charset="0"/>
              </a:rPr>
              <a:t>as</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reading a string </a:t>
            </a:r>
            <a:r>
              <a:rPr lang="en-US" sz="1600" dirty="0">
                <a:solidFill>
                  <a:srgbClr val="008000"/>
                </a:solidFill>
                <a:latin typeface="Consolas" panose="020B0609020204030204" pitchFamily="49" charset="0"/>
              </a:rPr>
              <a:t>from </a:t>
            </a:r>
            <a:r>
              <a:rPr lang="en-US" sz="1600" dirty="0" err="1">
                <a:solidFill>
                  <a:srgbClr val="008000"/>
                </a:solidFill>
                <a:latin typeface="Consolas" panose="020B0609020204030204" pitchFamily="49" charset="0"/>
              </a:rPr>
              <a:t>cin</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    </a:t>
            </a:r>
            <a:r>
              <a:rPr lang="en-US" sz="1600" dirty="0" err="1" smtClean="0">
                <a:solidFill>
                  <a:srgbClr val="000000"/>
                </a:solidFill>
                <a:latin typeface="Consolas" panose="020B0609020204030204" pitchFamily="49" charset="0"/>
              </a:rPr>
              <a:t>std</a:t>
            </a:r>
            <a:r>
              <a:rPr lang="en-US" sz="1600" dirty="0" smtClean="0">
                <a:solidFill>
                  <a:srgbClr val="000000"/>
                </a:solidFill>
                <a:latin typeface="Consolas" panose="020B0609020204030204" pitchFamily="49" charset="0"/>
              </a:rPr>
              <a:t>::string </a:t>
            </a:r>
            <a:r>
              <a:rPr lang="en-US" sz="1600" dirty="0">
                <a:solidFill>
                  <a:srgbClr val="000000"/>
                </a:solidFill>
                <a:latin typeface="Consolas" panose="020B0609020204030204" pitchFamily="49" charset="0"/>
              </a:rPr>
              <a:t>s1 = *ii;</a:t>
            </a:r>
            <a:r>
              <a:rPr lang="en-US" sz="1600" dirty="0">
                <a:solidFill>
                  <a:srgbClr val="008000"/>
                </a:solidFill>
                <a:latin typeface="Consolas" panose="020B0609020204030204" pitchFamily="49" charset="0"/>
              </a:rPr>
              <a:t>    // </a:t>
            </a:r>
            <a:r>
              <a:rPr lang="en-US" sz="1600" dirty="0" smtClean="0">
                <a:solidFill>
                  <a:srgbClr val="008000"/>
                </a:solidFill>
                <a:latin typeface="Consolas" panose="020B0609020204030204" pitchFamily="49" charset="0"/>
              </a:rPr>
              <a:t>meaning: </a:t>
            </a:r>
            <a:r>
              <a:rPr lang="en-US" sz="1600" dirty="0" err="1" smtClean="0">
                <a:solidFill>
                  <a:srgbClr val="008000"/>
                </a:solidFill>
                <a:latin typeface="Consolas" panose="020B0609020204030204" pitchFamily="49" charset="0"/>
              </a:rPr>
              <a:t>std</a:t>
            </a:r>
            <a:r>
              <a:rPr lang="en-US" sz="1600" dirty="0" smtClean="0">
                <a:solidFill>
                  <a:srgbClr val="008000"/>
                </a:solidFill>
                <a:latin typeface="Consolas" panose="020B0609020204030204" pitchFamily="49" charset="0"/>
              </a:rPr>
              <a:t>::</a:t>
            </a:r>
            <a:r>
              <a:rPr lang="en-US" sz="1600" dirty="0" err="1" smtClean="0">
                <a:solidFill>
                  <a:srgbClr val="008000"/>
                </a:solidFill>
                <a:latin typeface="Consolas" panose="020B0609020204030204" pitchFamily="49" charset="0"/>
              </a:rPr>
              <a:t>cin</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&gt;&gt; s1</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++ii;</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 </a:t>
            </a:r>
            <a:r>
              <a:rPr lang="en-US" sz="1600" dirty="0" smtClean="0">
                <a:solidFill>
                  <a:srgbClr val="008000"/>
                </a:solidFill>
                <a:latin typeface="Consolas" panose="020B0609020204030204" pitchFamily="49" charset="0"/>
              </a:rPr>
              <a:t>"get </a:t>
            </a:r>
            <a:r>
              <a:rPr lang="en-US" sz="1600" dirty="0">
                <a:solidFill>
                  <a:srgbClr val="008000"/>
                </a:solidFill>
                <a:latin typeface="Consolas" panose="020B0609020204030204" pitchFamily="49" charset="0"/>
              </a:rPr>
              <a:t>ready for the next input </a:t>
            </a:r>
            <a:r>
              <a:rPr lang="en-US" sz="1600" dirty="0" smtClean="0">
                <a:solidFill>
                  <a:srgbClr val="008000"/>
                </a:solidFill>
                <a:latin typeface="Consolas" panose="020B0609020204030204" pitchFamily="49" charset="0"/>
              </a:rPr>
              <a:t>operation"</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smtClean="0">
                <a:solidFill>
                  <a:srgbClr val="000000"/>
                </a:solidFill>
                <a:latin typeface="Consolas" panose="020B0609020204030204" pitchFamily="49" charset="0"/>
              </a:rPr>
              <a:t>std</a:t>
            </a:r>
            <a:r>
              <a:rPr lang="en-US" sz="1600" dirty="0" smtClean="0">
                <a:solidFill>
                  <a:srgbClr val="000000"/>
                </a:solidFill>
                <a:latin typeface="Consolas" panose="020B0609020204030204" pitchFamily="49" charset="0"/>
              </a:rPr>
              <a:t>::string </a:t>
            </a:r>
            <a:r>
              <a:rPr lang="en-US" sz="1600" dirty="0">
                <a:solidFill>
                  <a:srgbClr val="000000"/>
                </a:solidFill>
                <a:latin typeface="Consolas" panose="020B0609020204030204" pitchFamily="49" charset="0"/>
              </a:rPr>
              <a:t>s2 = *ii;</a:t>
            </a:r>
            <a:r>
              <a:rPr lang="en-US" sz="1600" dirty="0">
                <a:solidFill>
                  <a:srgbClr val="008000"/>
                </a:solidFill>
                <a:latin typeface="Consolas" panose="020B0609020204030204" pitchFamily="49" charset="0"/>
              </a:rPr>
              <a:t>    // </a:t>
            </a:r>
            <a:r>
              <a:rPr lang="en-US" sz="1600" dirty="0" smtClean="0">
                <a:solidFill>
                  <a:srgbClr val="008000"/>
                </a:solidFill>
                <a:latin typeface="Consolas" panose="020B0609020204030204" pitchFamily="49" charset="0"/>
              </a:rPr>
              <a:t>meaning: </a:t>
            </a:r>
            <a:r>
              <a:rPr lang="en-US" sz="1600" dirty="0" err="1" smtClean="0">
                <a:solidFill>
                  <a:srgbClr val="008000"/>
                </a:solidFill>
                <a:latin typeface="Consolas" panose="020B0609020204030204" pitchFamily="49" charset="0"/>
              </a:rPr>
              <a:t>std</a:t>
            </a:r>
            <a:r>
              <a:rPr lang="en-US" sz="1600" dirty="0" smtClean="0">
                <a:solidFill>
                  <a:srgbClr val="008000"/>
                </a:solidFill>
                <a:latin typeface="Consolas" panose="020B0609020204030204" pitchFamily="49" charset="0"/>
              </a:rPr>
              <a:t>::</a:t>
            </a:r>
            <a:r>
              <a:rPr lang="en-US" sz="1600" dirty="0" err="1" smtClean="0">
                <a:solidFill>
                  <a:srgbClr val="008000"/>
                </a:solidFill>
                <a:latin typeface="Consolas" panose="020B0609020204030204" pitchFamily="49" charset="0"/>
              </a:rPr>
              <a:t>cin</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&gt;&gt; s2</a:t>
            </a:r>
            <a:endParaRPr lang="en-US" sz="1600"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4" name="Slide Number Placeholder 5"/>
          <p:cNvSpPr>
            <a:spLocks noGrp="1"/>
          </p:cNvSpPr>
          <p:nvPr>
            <p:ph type="sldNum" sz="quarter" idx="12"/>
          </p:nvPr>
        </p:nvSpPr>
        <p:spPr/>
        <p:txBody>
          <a:bodyPr>
            <a:normAutofit lnSpcReduction="10000"/>
          </a:bodyPr>
          <a:lstStyle/>
          <a:p>
            <a:fld id="{14971122-A767-4B89-A5A0-C22F8D14C63F}" type="slidenum">
              <a:rPr lang="en-US" smtClean="0"/>
              <a:pPr/>
              <a:t>18</a:t>
            </a:fld>
            <a:endParaRPr lang="en-US"/>
          </a:p>
        </p:txBody>
      </p:sp>
    </p:spTree>
    <p:extLst>
      <p:ext uri="{BB962C8B-B14F-4D97-AF65-F5344CB8AC3E}">
        <p14:creationId xmlns:p14="http://schemas.microsoft.com/office/powerpoint/2010/main" val="120080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 calcmode="lin" valueType="num">
                                      <p:cBhvr additive="base">
                                        <p:cTn id="11"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86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 calcmode="lin" valueType="num">
                                      <p:cBhvr additive="base">
                                        <p:cTn id="15"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86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anim calcmode="lin" valueType="num">
                                      <p:cBhvr additive="base">
                                        <p:cTn id="19" dur="500" fill="hold"/>
                                        <p:tgtEl>
                                          <p:spTgt spid="686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86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68611">
                                            <p:txEl>
                                              <p:pRg st="4" end="4"/>
                                            </p:txEl>
                                          </p:spTgt>
                                        </p:tgtEl>
                                        <p:attrNameLst>
                                          <p:attrName>style.visibility</p:attrName>
                                        </p:attrNameLst>
                                      </p:cBhvr>
                                      <p:to>
                                        <p:strVal val="visible"/>
                                      </p:to>
                                    </p:set>
                                    <p:anim calcmode="lin" valueType="num">
                                      <p:cBhvr additive="base">
                                        <p:cTn id="23"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861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8611">
                                            <p:txEl>
                                              <p:pRg st="5" end="5"/>
                                            </p:txEl>
                                          </p:spTgt>
                                        </p:tgtEl>
                                        <p:attrNameLst>
                                          <p:attrName>style.visibility</p:attrName>
                                        </p:attrNameLst>
                                      </p:cBhvr>
                                      <p:to>
                                        <p:strVal val="visible"/>
                                      </p:to>
                                    </p:set>
                                    <p:anim calcmode="lin" valueType="num">
                                      <p:cBhvr additive="base">
                                        <p:cTn id="27" dur="500" fill="hold"/>
                                        <p:tgtEl>
                                          <p:spTgt spid="68611">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86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68611">
                                            <p:txEl>
                                              <p:pRg st="6" end="6"/>
                                            </p:txEl>
                                          </p:spTgt>
                                        </p:tgtEl>
                                        <p:attrNameLst>
                                          <p:attrName>style.visibility</p:attrName>
                                        </p:attrNameLst>
                                      </p:cBhvr>
                                      <p:to>
                                        <p:strVal val="visible"/>
                                      </p:to>
                                    </p:set>
                                    <p:anim calcmode="lin" valueType="num">
                                      <p:cBhvr additive="base">
                                        <p:cTn id="33" dur="500" fill="hold"/>
                                        <p:tgtEl>
                                          <p:spTgt spid="6861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8611">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68611">
                                            <p:txEl>
                                              <p:pRg st="7" end="7"/>
                                            </p:txEl>
                                          </p:spTgt>
                                        </p:tgtEl>
                                        <p:attrNameLst>
                                          <p:attrName>style.visibility</p:attrName>
                                        </p:attrNameLst>
                                      </p:cBhvr>
                                      <p:to>
                                        <p:strVal val="visible"/>
                                      </p:to>
                                    </p:set>
                                    <p:anim calcmode="lin" valueType="num">
                                      <p:cBhvr additive="base">
                                        <p:cTn id="37" dur="500" fill="hold"/>
                                        <p:tgtEl>
                                          <p:spTgt spid="6861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8611">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68611">
                                            <p:txEl>
                                              <p:pRg st="8" end="8"/>
                                            </p:txEl>
                                          </p:spTgt>
                                        </p:tgtEl>
                                        <p:attrNameLst>
                                          <p:attrName>style.visibility</p:attrName>
                                        </p:attrNameLst>
                                      </p:cBhvr>
                                      <p:to>
                                        <p:strVal val="visible"/>
                                      </p:to>
                                    </p:set>
                                    <p:anim calcmode="lin" valueType="num">
                                      <p:cBhvr additive="base">
                                        <p:cTn id="41" dur="500" fill="hold"/>
                                        <p:tgtEl>
                                          <p:spTgt spid="68611">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8611">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68611">
                                            <p:txEl>
                                              <p:pRg st="9" end="9"/>
                                            </p:txEl>
                                          </p:spTgt>
                                        </p:tgtEl>
                                        <p:attrNameLst>
                                          <p:attrName>style.visibility</p:attrName>
                                        </p:attrNameLst>
                                      </p:cBhvr>
                                      <p:to>
                                        <p:strVal val="visible"/>
                                      </p:to>
                                    </p:set>
                                    <p:anim calcmode="lin" valueType="num">
                                      <p:cBhvr additive="base">
                                        <p:cTn id="45" dur="500" fill="hold"/>
                                        <p:tgtEl>
                                          <p:spTgt spid="68611">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68611">
                                            <p:txEl>
                                              <p:pRg st="9" end="9"/>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68611">
                                            <p:txEl>
                                              <p:pRg st="10" end="10"/>
                                            </p:txEl>
                                          </p:spTgt>
                                        </p:tgtEl>
                                        <p:attrNameLst>
                                          <p:attrName>style.visibility</p:attrName>
                                        </p:attrNameLst>
                                      </p:cBhvr>
                                      <p:to>
                                        <p:strVal val="visible"/>
                                      </p:to>
                                    </p:set>
                                    <p:anim calcmode="lin" valueType="num">
                                      <p:cBhvr additive="base">
                                        <p:cTn id="49" dur="500" fill="hold"/>
                                        <p:tgtEl>
                                          <p:spTgt spid="68611">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8611">
                                            <p:txEl>
                                              <p:pRg st="10" end="10"/>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68611">
                                            <p:txEl>
                                              <p:pRg st="11" end="11"/>
                                            </p:txEl>
                                          </p:spTgt>
                                        </p:tgtEl>
                                        <p:attrNameLst>
                                          <p:attrName>style.visibility</p:attrName>
                                        </p:attrNameLst>
                                      </p:cBhvr>
                                      <p:to>
                                        <p:strVal val="visible"/>
                                      </p:to>
                                    </p:set>
                                    <p:anim calcmode="lin" valueType="num">
                                      <p:cBhvr additive="base">
                                        <p:cTn id="53" dur="500" fill="hold"/>
                                        <p:tgtEl>
                                          <p:spTgt spid="68611">
                                            <p:txEl>
                                              <p:pRg st="11" end="11"/>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6861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t>Make a Quick Dictionary (using a </a:t>
            </a:r>
            <a:r>
              <a:rPr lang="en-US" dirty="0" err="1" smtClean="0"/>
              <a:t>std</a:t>
            </a:r>
            <a:r>
              <a:rPr lang="en-US" dirty="0" smtClean="0"/>
              <a:t>::vector)</a:t>
            </a:r>
            <a:endParaRPr lang="en-US" dirty="0"/>
          </a:p>
        </p:txBody>
      </p:sp>
      <p:sp>
        <p:nvSpPr>
          <p:cNvPr id="71683" name="Rectangle 3"/>
          <p:cNvSpPr>
            <a:spLocks noGrp="1" noChangeArrowheads="1"/>
          </p:cNvSpPr>
          <p:nvPr>
            <p:ph idx="1"/>
          </p:nvPr>
        </p:nvSpPr>
        <p:spPr>
          <a:xfrm>
            <a:off x="1261872" y="1828800"/>
            <a:ext cx="10091928" cy="4724400"/>
          </a:xfrm>
        </p:spPr>
        <p:txBody>
          <a:bodyPr>
            <a:normAutofit/>
          </a:bodyPr>
          <a:lstStyle/>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ifstream</a:t>
            </a:r>
            <a:r>
              <a:rPr lang="en-US" sz="1600" dirty="0">
                <a:solidFill>
                  <a:srgbClr val="000000"/>
                </a:solidFill>
                <a:latin typeface="Consolas" panose="020B0609020204030204" pitchFamily="49" charset="0"/>
              </a:rPr>
              <a:t> is</a:t>
            </a:r>
            <a:r>
              <a:rPr lang="en-US" sz="1600" dirty="0" smtClean="0">
                <a:solidFill>
                  <a:srgbClr val="000000"/>
                </a:solidFill>
                <a:latin typeface="Consolas" panose="020B0609020204030204" pitchFamily="49" charset="0"/>
              </a:rPr>
              <a:t>("from.txt");</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 open input stream</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ofstream</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os</a:t>
            </a:r>
            <a:r>
              <a:rPr lang="en-US" sz="1600" dirty="0" smtClean="0">
                <a:solidFill>
                  <a:srgbClr val="000000"/>
                </a:solidFill>
                <a:latin typeface="Consolas" panose="020B0609020204030204" pitchFamily="49" charset="0"/>
              </a:rPr>
              <a:t>("to.txt");</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 open output stream</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istream_iterator</a:t>
            </a:r>
            <a:r>
              <a:rPr lang="en-US" sz="1600" dirty="0">
                <a:solidFill>
                  <a:srgbClr val="000000"/>
                </a:solidFill>
                <a:latin typeface="Consolas" panose="020B0609020204030204" pitchFamily="49" charset="0"/>
              </a:rPr>
              <a:t>&lt;</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::string&gt; </a:t>
            </a:r>
            <a:r>
              <a:rPr lang="en-US" sz="1600" dirty="0" smtClean="0">
                <a:solidFill>
                  <a:srgbClr val="000000"/>
                </a:solidFill>
                <a:latin typeface="Consolas" panose="020B0609020204030204" pitchFamily="49" charset="0"/>
              </a:rPr>
              <a:t>ii(is);</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 make input iterator for stream</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istream_iterator</a:t>
            </a:r>
            <a:r>
              <a:rPr lang="en-US" sz="1600" dirty="0">
                <a:solidFill>
                  <a:srgbClr val="000000"/>
                </a:solidFill>
                <a:latin typeface="Consolas" panose="020B0609020204030204" pitchFamily="49" charset="0"/>
              </a:rPr>
              <a:t>&lt;</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::string&gt; </a:t>
            </a:r>
            <a:r>
              <a:rPr lang="en-US" sz="1600" dirty="0" err="1">
                <a:solidFill>
                  <a:srgbClr val="000000"/>
                </a:solidFill>
                <a:latin typeface="Consolas" panose="020B0609020204030204" pitchFamily="49" charset="0"/>
              </a:rPr>
              <a:t>eos</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 input sentinel (defaults </a:t>
            </a:r>
            <a:r>
              <a:rPr lang="en-US" sz="1600" dirty="0" smtClean="0">
                <a:solidFill>
                  <a:srgbClr val="008000"/>
                </a:solidFill>
                <a:latin typeface="Consolas" panose="020B0609020204030204" pitchFamily="49" charset="0"/>
              </a:rPr>
              <a:t>to </a:t>
            </a:r>
            <a:r>
              <a:rPr lang="en-US" sz="1600" dirty="0">
                <a:solidFill>
                  <a:srgbClr val="008000"/>
                </a:solidFill>
                <a:latin typeface="Consolas" panose="020B0609020204030204" pitchFamily="49" charset="0"/>
              </a:rPr>
              <a:t>EOF</a:t>
            </a:r>
            <a:r>
              <a:rPr lang="en-US" sz="1600" dirty="0" smtClean="0">
                <a:solidFill>
                  <a:srgbClr val="008000"/>
                </a:solidFill>
                <a:latin typeface="Consolas" panose="020B0609020204030204" pitchFamily="49" charset="0"/>
              </a:rPr>
              <a:t>)</a:t>
            </a:r>
            <a:endParaRPr lang="en-US" sz="1600" dirty="0" smtClean="0">
              <a:solidFill>
                <a:srgbClr val="000000"/>
              </a:solidFill>
              <a:latin typeface="Consolas" panose="020B0609020204030204" pitchFamily="49" charset="0"/>
            </a:endParaRPr>
          </a:p>
          <a:p>
            <a:pPr marL="0" indent="0">
              <a:spcBef>
                <a:spcPts val="600"/>
              </a:spcBef>
              <a:buNone/>
            </a:pP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make output iterator </a:t>
            </a:r>
            <a:r>
              <a:rPr lang="en-US" sz="1600" dirty="0" smtClean="0">
                <a:solidFill>
                  <a:srgbClr val="008000"/>
                </a:solidFill>
                <a:latin typeface="Consolas" panose="020B0609020204030204" pitchFamily="49" charset="0"/>
              </a:rPr>
              <a:t>for stream, </a:t>
            </a:r>
            <a:r>
              <a:rPr lang="en-US" sz="1600" dirty="0">
                <a:solidFill>
                  <a:srgbClr val="008000"/>
                </a:solidFill>
                <a:latin typeface="Consolas" panose="020B0609020204030204" pitchFamily="49" charset="0"/>
              </a:rPr>
              <a:t>append "\n" each </a:t>
            </a:r>
            <a:r>
              <a:rPr lang="en-US" sz="1600" dirty="0" smtClean="0">
                <a:solidFill>
                  <a:srgbClr val="008000"/>
                </a:solidFill>
                <a:latin typeface="Consolas" panose="020B0609020204030204" pitchFamily="49" charset="0"/>
              </a:rPr>
              <a:t>time</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ostream_iterator</a:t>
            </a:r>
            <a:r>
              <a:rPr lang="en-US" sz="1600" dirty="0">
                <a:solidFill>
                  <a:srgbClr val="000000"/>
                </a:solidFill>
                <a:latin typeface="Consolas" panose="020B0609020204030204" pitchFamily="49" charset="0"/>
              </a:rPr>
              <a:t>&lt;</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::string&gt; </a:t>
            </a:r>
            <a:r>
              <a:rPr lang="en-US" sz="1600" dirty="0" err="1" smtClean="0">
                <a:solidFill>
                  <a:srgbClr val="000000"/>
                </a:solidFill>
                <a:latin typeface="Consolas" panose="020B0609020204030204" pitchFamily="49" charset="0"/>
              </a:rPr>
              <a:t>oo</a:t>
            </a:r>
            <a:r>
              <a:rPr lang="en-US" sz="1600" dirty="0" smtClean="0">
                <a:solidFill>
                  <a:srgbClr val="000000"/>
                </a:solidFill>
                <a:latin typeface="Consolas" panose="020B0609020204030204" pitchFamily="49" charset="0"/>
              </a:rPr>
              <a:t>(</a:t>
            </a:r>
            <a:r>
              <a:rPr lang="en-US" sz="1600" dirty="0" err="1" smtClean="0">
                <a:solidFill>
                  <a:srgbClr val="000000"/>
                </a:solidFill>
                <a:latin typeface="Consolas" panose="020B0609020204030204" pitchFamily="49" charset="0"/>
              </a:rPr>
              <a:t>os</a:t>
            </a:r>
            <a:r>
              <a:rPr lang="en-US" sz="1600" dirty="0">
                <a:solidFill>
                  <a:srgbClr val="000000"/>
                </a:solidFill>
                <a:latin typeface="Consolas" panose="020B0609020204030204" pitchFamily="49" charset="0"/>
              </a:rPr>
              <a:t>, </a:t>
            </a:r>
            <a:r>
              <a:rPr lang="en-US" sz="1600" dirty="0">
                <a:solidFill>
                  <a:srgbClr val="A31515"/>
                </a:solidFill>
                <a:latin typeface="Consolas" panose="020B0609020204030204" pitchFamily="49" charset="0"/>
              </a:rPr>
              <a:t>"\n</a:t>
            </a:r>
            <a:r>
              <a:rPr lang="en-US" sz="1600" dirty="0" smtClean="0">
                <a:solidFill>
                  <a:srgbClr val="A31515"/>
                </a:solidFill>
                <a:latin typeface="Consolas" panose="020B0609020204030204" pitchFamily="49" charset="0"/>
              </a:rPr>
              <a:t>"</a:t>
            </a:r>
            <a:r>
              <a:rPr lang="en-US" sz="1600" dirty="0" smtClean="0">
                <a:solidFill>
                  <a:srgbClr val="000000"/>
                </a:solidFill>
                <a:latin typeface="Consolas" panose="020B0609020204030204" pitchFamily="49" charset="0"/>
              </a:rPr>
              <a:t>);</a:t>
            </a:r>
          </a:p>
          <a:p>
            <a:pPr marL="0" indent="0">
              <a:spcBef>
                <a:spcPts val="600"/>
              </a:spcBef>
              <a:buNone/>
            </a:pPr>
            <a:endParaRPr lang="en-US" sz="1600" dirty="0" smtClean="0">
              <a:solidFill>
                <a:srgbClr val="008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::vector&lt;</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::string&gt; </a:t>
            </a:r>
            <a:r>
              <a:rPr lang="en-US" sz="1600" dirty="0" smtClean="0">
                <a:solidFill>
                  <a:srgbClr val="000000"/>
                </a:solidFill>
                <a:latin typeface="Consolas" panose="020B0609020204030204" pitchFamily="49" charset="0"/>
              </a:rPr>
              <a:t>words(ii</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eos</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words </a:t>
            </a:r>
            <a:r>
              <a:rPr lang="en-US" sz="1600" dirty="0">
                <a:solidFill>
                  <a:srgbClr val="008000"/>
                </a:solidFill>
                <a:latin typeface="Consolas" panose="020B0609020204030204" pitchFamily="49" charset="0"/>
              </a:rPr>
              <a:t>is a vector </a:t>
            </a:r>
            <a:r>
              <a:rPr lang="en-US" sz="1600" dirty="0" smtClean="0">
                <a:solidFill>
                  <a:srgbClr val="008000"/>
                </a:solidFill>
                <a:latin typeface="Consolas" panose="020B0609020204030204" pitchFamily="49" charset="0"/>
              </a:rPr>
              <a:t>initialized </a:t>
            </a:r>
            <a:endParaRPr lang="en-US" sz="1600" dirty="0" smtClean="0">
              <a:solidFill>
                <a:srgbClr val="008000"/>
              </a:solidFill>
              <a:latin typeface="Consolas" panose="020B0609020204030204" pitchFamily="49" charset="0"/>
            </a:endParaRPr>
          </a:p>
          <a:p>
            <a:pPr marL="0" indent="0">
              <a:spcBef>
                <a:spcPts val="600"/>
              </a:spcBef>
              <a:buNone/>
            </a:pP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 </a:t>
            </a:r>
            <a:r>
              <a:rPr lang="en-US" sz="1600" dirty="0" smtClean="0">
                <a:solidFill>
                  <a:srgbClr val="008000"/>
                </a:solidFill>
                <a:latin typeface="Consolas" panose="020B0609020204030204" pitchFamily="49" charset="0"/>
              </a:rPr>
              <a:t>from input</a:t>
            </a:r>
            <a:endParaRPr lang="en-US" sz="1600" dirty="0" smtClean="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::sort(</a:t>
            </a:r>
            <a:r>
              <a:rPr lang="en-US" sz="1600" dirty="0" err="1">
                <a:solidFill>
                  <a:srgbClr val="000000"/>
                </a:solidFill>
                <a:latin typeface="Consolas" panose="020B0609020204030204" pitchFamily="49" charset="0"/>
              </a:rPr>
              <a:t>b.begin</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b.end</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sort the buffer</a:t>
            </a:r>
            <a:endParaRPr lang="en-US" sz="1600" dirty="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unique_copy</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b.begin</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b.end</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oo</a:t>
            </a:r>
            <a:r>
              <a:rPr lang="en-US" sz="1600" dirty="0">
                <a:solidFill>
                  <a:srgbClr val="000000"/>
                </a:solidFill>
                <a:latin typeface="Consolas" panose="020B0609020204030204" pitchFamily="49" charset="0"/>
              </a:rPr>
              <a:t>);</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copy buffer to </a:t>
            </a:r>
            <a:r>
              <a:rPr lang="en-US" sz="1600" dirty="0" smtClean="0">
                <a:solidFill>
                  <a:srgbClr val="008000"/>
                </a:solidFill>
                <a:latin typeface="Consolas" panose="020B0609020204030204" pitchFamily="49" charset="0"/>
              </a:rPr>
              <a:t>output,</a:t>
            </a:r>
            <a:r>
              <a:rPr lang="en-US" sz="1600" dirty="0">
                <a:solidFill>
                  <a:srgbClr val="000000"/>
                </a:solidFill>
                <a:latin typeface="Consolas" panose="020B0609020204030204" pitchFamily="49" charset="0"/>
              </a:rPr>
              <a:t> </a:t>
            </a:r>
            <a:endParaRPr lang="en-US" sz="1600" dirty="0" smtClean="0">
              <a:solidFill>
                <a:srgbClr val="000000"/>
              </a:solidFill>
              <a:latin typeface="Consolas" panose="020B0609020204030204" pitchFamily="49" charset="0"/>
            </a:endParaRPr>
          </a:p>
          <a:p>
            <a:pPr marL="0" indent="0">
              <a:spcBef>
                <a:spcPts val="600"/>
              </a:spcBef>
              <a:buNone/>
            </a:pPr>
            <a:r>
              <a:rPr lang="en-US" sz="1600" dirty="0">
                <a:solidFill>
                  <a:srgbClr val="000000"/>
                </a:solidFill>
                <a:latin typeface="Consolas" panose="020B0609020204030204" pitchFamily="49" charset="0"/>
              </a:rPr>
              <a:t> </a:t>
            </a:r>
            <a:r>
              <a:rPr lang="en-US" sz="1600" dirty="0" smtClean="0">
                <a:solidFill>
                  <a:srgbClr val="000000"/>
                </a:solidFill>
                <a:latin typeface="Consolas" panose="020B0609020204030204" pitchFamily="49" charset="0"/>
              </a:rPr>
              <a:t>                                              </a:t>
            </a:r>
            <a:r>
              <a:rPr lang="en-US" sz="1600" dirty="0" smtClean="0">
                <a:solidFill>
                  <a:srgbClr val="008000"/>
                </a:solidFill>
                <a:latin typeface="Consolas" panose="020B0609020204030204" pitchFamily="49" charset="0"/>
              </a:rPr>
              <a:t>// discard </a:t>
            </a:r>
            <a:r>
              <a:rPr lang="en-US" sz="1600" dirty="0">
                <a:solidFill>
                  <a:srgbClr val="008000"/>
                </a:solidFill>
                <a:latin typeface="Consolas" panose="020B0609020204030204" pitchFamily="49" charset="0"/>
              </a:rPr>
              <a:t>replicated values</a:t>
            </a:r>
            <a:endParaRPr lang="en-US" sz="1600" b="0" dirty="0">
              <a:solidFill>
                <a:srgbClr val="000000"/>
              </a:solidFill>
              <a:effectLst/>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4" name="Slide Number Placeholder 5"/>
          <p:cNvSpPr>
            <a:spLocks noGrp="1"/>
          </p:cNvSpPr>
          <p:nvPr>
            <p:ph type="sldNum" sz="quarter" idx="12"/>
          </p:nvPr>
        </p:nvSpPr>
        <p:spPr/>
        <p:txBody>
          <a:bodyPr>
            <a:normAutofit lnSpcReduction="10000"/>
          </a:bodyPr>
          <a:lstStyle/>
          <a:p>
            <a:fld id="{C04C9ADD-2277-41AC-971E-37FEBD537E75}" type="slidenum">
              <a:rPr lang="en-US" smtClean="0"/>
              <a:pPr/>
              <a:t>19</a:t>
            </a:fld>
            <a:endParaRPr lang="en-US"/>
          </a:p>
        </p:txBody>
      </p:sp>
    </p:spTree>
    <p:extLst>
      <p:ext uri="{BB962C8B-B14F-4D97-AF65-F5344CB8AC3E}">
        <p14:creationId xmlns:p14="http://schemas.microsoft.com/office/powerpoint/2010/main" val="35265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1683">
                                            <p:txEl>
                                              <p:pRg st="3" end="3"/>
                                            </p:txEl>
                                          </p:spTgt>
                                        </p:tgtEl>
                                        <p:attrNameLst>
                                          <p:attrName>style.visibility</p:attrName>
                                        </p:attrNameLst>
                                      </p:cBhvr>
                                      <p:to>
                                        <p:strVal val="visible"/>
                                      </p:to>
                                    </p:set>
                                    <p:anim calcmode="lin" valueType="num">
                                      <p:cBhvr additive="base">
                                        <p:cTn id="23"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68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71683">
                                            <p:txEl>
                                              <p:pRg st="6" end="6"/>
                                            </p:txEl>
                                          </p:spTgt>
                                        </p:tgtEl>
                                        <p:attrNameLst>
                                          <p:attrName>style.visibility</p:attrName>
                                        </p:attrNameLst>
                                      </p:cBhvr>
                                      <p:to>
                                        <p:strVal val="visible"/>
                                      </p:to>
                                    </p:set>
                                    <p:anim calcmode="lin" valueType="num">
                                      <p:cBhvr additive="base">
                                        <p:cTn id="27" dur="500" fill="hold"/>
                                        <p:tgtEl>
                                          <p:spTgt spid="7168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1683">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71683">
                                            <p:txEl>
                                              <p:pRg st="5" end="5"/>
                                            </p:txEl>
                                          </p:spTgt>
                                        </p:tgtEl>
                                        <p:attrNameLst>
                                          <p:attrName>style.visibility</p:attrName>
                                        </p:attrNameLst>
                                      </p:cBhvr>
                                      <p:to>
                                        <p:strVal val="visible"/>
                                      </p:to>
                                    </p:set>
                                    <p:anim calcmode="lin" valueType="num">
                                      <p:cBhvr additive="base">
                                        <p:cTn id="31" dur="500" fill="hold"/>
                                        <p:tgtEl>
                                          <p:spTgt spid="7168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6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1683">
                                            <p:txEl>
                                              <p:pRg st="8" end="8"/>
                                            </p:txEl>
                                          </p:spTgt>
                                        </p:tgtEl>
                                        <p:attrNameLst>
                                          <p:attrName>style.visibility</p:attrName>
                                        </p:attrNameLst>
                                      </p:cBhvr>
                                      <p:to>
                                        <p:strVal val="visible"/>
                                      </p:to>
                                    </p:set>
                                    <p:anim calcmode="lin" valueType="num">
                                      <p:cBhvr additive="base">
                                        <p:cTn id="37" dur="500" fill="hold"/>
                                        <p:tgtEl>
                                          <p:spTgt spid="7168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6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71683">
                                            <p:txEl>
                                              <p:pRg st="9" end="9"/>
                                            </p:txEl>
                                          </p:spTgt>
                                        </p:tgtEl>
                                        <p:attrNameLst>
                                          <p:attrName>style.visibility</p:attrName>
                                        </p:attrNameLst>
                                      </p:cBhvr>
                                      <p:to>
                                        <p:strVal val="visible"/>
                                      </p:to>
                                    </p:set>
                                    <p:anim calcmode="lin" valueType="num">
                                      <p:cBhvr additive="base">
                                        <p:cTn id="43" dur="500" fill="hold"/>
                                        <p:tgtEl>
                                          <p:spTgt spid="71683">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68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71683">
                                            <p:txEl>
                                              <p:pRg st="10" end="10"/>
                                            </p:txEl>
                                          </p:spTgt>
                                        </p:tgtEl>
                                        <p:attrNameLst>
                                          <p:attrName>style.visibility</p:attrName>
                                        </p:attrNameLst>
                                      </p:cBhvr>
                                      <p:to>
                                        <p:strVal val="visible"/>
                                      </p:to>
                                    </p:set>
                                    <p:anim calcmode="lin" valueType="num">
                                      <p:cBhvr additive="base">
                                        <p:cTn id="49" dur="500" fill="hold"/>
                                        <p:tgtEl>
                                          <p:spTgt spid="71683">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68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71683">
                                            <p:txEl>
                                              <p:pRg st="11" end="11"/>
                                            </p:txEl>
                                          </p:spTgt>
                                        </p:tgtEl>
                                        <p:attrNameLst>
                                          <p:attrName>style.visibility</p:attrName>
                                        </p:attrNameLst>
                                      </p:cBhvr>
                                      <p:to>
                                        <p:strVal val="visible"/>
                                      </p:to>
                                    </p:set>
                                    <p:anim calcmode="lin" valueType="num">
                                      <p:cBhvr additive="base">
                                        <p:cTn id="55" dur="500" fill="hold"/>
                                        <p:tgtEl>
                                          <p:spTgt spid="71683">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68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71683">
                                            <p:txEl>
                                              <p:pRg st="12" end="12"/>
                                            </p:txEl>
                                          </p:spTgt>
                                        </p:tgtEl>
                                        <p:attrNameLst>
                                          <p:attrName>style.visibility</p:attrName>
                                        </p:attrNameLst>
                                      </p:cBhvr>
                                      <p:to>
                                        <p:strVal val="visible"/>
                                      </p:to>
                                    </p:set>
                                    <p:anim calcmode="lin" valueType="num">
                                      <p:cBhvr additive="base">
                                        <p:cTn id="61" dur="500" fill="hold"/>
                                        <p:tgtEl>
                                          <p:spTgt spid="71683">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168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a:p>
        </p:txBody>
      </p:sp>
      <p:sp>
        <p:nvSpPr>
          <p:cNvPr id="3" name="Content Placeholder 2"/>
          <p:cNvSpPr>
            <a:spLocks noGrp="1"/>
          </p:cNvSpPr>
          <p:nvPr>
            <p:ph idx="1"/>
          </p:nvPr>
        </p:nvSpPr>
        <p:spPr/>
        <p:txBody>
          <a:bodyPr>
            <a:normAutofit/>
          </a:bodyPr>
          <a:lstStyle/>
          <a:p>
            <a:r>
              <a:rPr lang="en-US" dirty="0" smtClean="0"/>
              <a:t>Many containers share similar operations, like </a:t>
            </a:r>
            <a:r>
              <a:rPr lang="en-US" dirty="0" smtClean="0">
                <a:latin typeface="Consolas" panose="020B0609020204030204" pitchFamily="49" charset="0"/>
              </a:rPr>
              <a:t>insert()</a:t>
            </a:r>
            <a:r>
              <a:rPr lang="en-US" dirty="0" smtClean="0"/>
              <a:t> or </a:t>
            </a:r>
            <a:r>
              <a:rPr lang="en-US" dirty="0" smtClean="0">
                <a:latin typeface="Consolas" panose="020B0609020204030204" pitchFamily="49" charset="0"/>
              </a:rPr>
              <a:t>erase()</a:t>
            </a:r>
            <a:r>
              <a:rPr lang="en-US" dirty="0" smtClean="0"/>
              <a:t>. Those have the same interface for all of them (even for strings).</a:t>
            </a:r>
          </a:p>
          <a:p>
            <a:r>
              <a:rPr lang="en-US" dirty="0" smtClean="0"/>
              <a:t>All containers expose a companion iterator type allowing to navigate through the elements stored in the container. Again, all of them expose a similar interface</a:t>
            </a:r>
          </a:p>
          <a:p>
            <a:r>
              <a:rPr lang="en-US" dirty="0" smtClean="0"/>
              <a:t>We will see how the library exploits these similarities by exposing generic algorithms: by </a:t>
            </a:r>
            <a:r>
              <a:rPr lang="en-US" dirty="0" smtClean="0"/>
              <a:t>consuming </a:t>
            </a:r>
            <a:r>
              <a:rPr lang="en-US" dirty="0" smtClean="0"/>
              <a:t>uniform interfaces independent of the container they are applied to.</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a:t>
            </a:fld>
            <a:endParaRPr lang="en-US"/>
          </a:p>
        </p:txBody>
      </p:sp>
    </p:spTree>
    <p:extLst>
      <p:ext uri="{BB962C8B-B14F-4D97-AF65-F5344CB8AC3E}">
        <p14:creationId xmlns:p14="http://schemas.microsoft.com/office/powerpoint/2010/main" val="36317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t>An Input File</a:t>
            </a:r>
            <a:endParaRPr lang="en-US" dirty="0"/>
          </a:p>
        </p:txBody>
      </p:sp>
      <p:sp>
        <p:nvSpPr>
          <p:cNvPr id="83971" name="Rectangle 3"/>
          <p:cNvSpPr>
            <a:spLocks noGrp="1" noChangeArrowheads="1"/>
          </p:cNvSpPr>
          <p:nvPr>
            <p:ph idx="1"/>
          </p:nvPr>
        </p:nvSpPr>
        <p:spPr>
          <a:xfrm>
            <a:off x="1261872" y="1828802"/>
            <a:ext cx="9558528" cy="4351337"/>
          </a:xfrm>
        </p:spPr>
        <p:txBody>
          <a:bodyPr/>
          <a:lstStyle/>
          <a:p>
            <a:pPr marL="0" indent="0">
              <a:buNone/>
            </a:pPr>
            <a:r>
              <a:rPr lang="en-US" dirty="0" smtClean="0">
                <a:latin typeface="Consolas" panose="020B0609020204030204" pitchFamily="49" charset="0"/>
              </a:rPr>
              <a:t>This lecture and the next </a:t>
            </a:r>
            <a:r>
              <a:rPr lang="en-US" dirty="0" smtClean="0">
                <a:latin typeface="Consolas" panose="020B0609020204030204" pitchFamily="49" charset="0"/>
              </a:rPr>
              <a:t>previous </a:t>
            </a:r>
            <a:r>
              <a:rPr lang="en-US" dirty="0" smtClean="0">
                <a:latin typeface="Consolas" panose="020B0609020204030204" pitchFamily="49" charset="0"/>
              </a:rPr>
              <a:t>the STL (the containers and algorithms part of the C++ standard library). It is an extensible framework dealing with data in a C++ program. First, I present the general ideal, then the fundamental concepts, and finally examples of containers and algorithms. The key notions of sequence and iterator used to tie containers (data) together with algorithms (processing) are presented. Function objects are used to parameterize algorithms with “policies”.</a:t>
            </a:r>
            <a:endParaRPr lang="en-US" dirty="0">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4" name="Slide Number Placeholder 5"/>
          <p:cNvSpPr>
            <a:spLocks noGrp="1"/>
          </p:cNvSpPr>
          <p:nvPr>
            <p:ph type="sldNum" sz="quarter" idx="12"/>
          </p:nvPr>
        </p:nvSpPr>
        <p:spPr/>
        <p:txBody>
          <a:bodyPr>
            <a:normAutofit lnSpcReduction="10000"/>
          </a:bodyPr>
          <a:lstStyle/>
          <a:p>
            <a:fld id="{CF9FE6F9-049C-4D09-A661-573FB8435575}" type="slidenum">
              <a:rPr lang="en-US" smtClean="0"/>
              <a:pPr/>
              <a:t>20</a:t>
            </a:fld>
            <a:endParaRPr lang="en-US"/>
          </a:p>
        </p:txBody>
      </p:sp>
    </p:spTree>
    <p:extLst>
      <p:ext uri="{BB962C8B-B14F-4D97-AF65-F5344CB8AC3E}">
        <p14:creationId xmlns:p14="http://schemas.microsoft.com/office/powerpoint/2010/main" val="2007026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dirty="0" smtClean="0"/>
              <a:t>Part of the Output</a:t>
            </a:r>
            <a:endParaRPr lang="en-US" dirty="0"/>
          </a:p>
        </p:txBody>
      </p:sp>
      <p:sp>
        <p:nvSpPr>
          <p:cNvPr id="84995" name="Rectangle 3"/>
          <p:cNvSpPr>
            <a:spLocks noGrp="1" noChangeArrowheads="1"/>
          </p:cNvSpPr>
          <p:nvPr>
            <p:ph sz="half" idx="1"/>
          </p:nvPr>
        </p:nvSpPr>
        <p:spPr/>
        <p:txBody>
          <a:bodyPr>
            <a:noAutofit/>
          </a:bodyPr>
          <a:lstStyle/>
          <a:p>
            <a:pPr marL="0" indent="0">
              <a:spcBef>
                <a:spcPts val="0"/>
              </a:spcBef>
              <a:buNone/>
            </a:pPr>
            <a:r>
              <a:rPr lang="en-US" sz="1100" dirty="0" smtClean="0"/>
              <a:t>(data)</a:t>
            </a:r>
          </a:p>
          <a:p>
            <a:pPr marL="0" indent="0">
              <a:spcBef>
                <a:spcPts val="0"/>
              </a:spcBef>
              <a:buNone/>
            </a:pPr>
            <a:r>
              <a:rPr lang="en-US" sz="1100" dirty="0" smtClean="0"/>
              <a:t>(processing)</a:t>
            </a:r>
          </a:p>
          <a:p>
            <a:pPr marL="0" indent="0">
              <a:spcBef>
                <a:spcPts val="0"/>
              </a:spcBef>
              <a:buNone/>
            </a:pPr>
            <a:r>
              <a:rPr lang="en-US" sz="1100" dirty="0" smtClean="0"/>
              <a:t>(the</a:t>
            </a:r>
          </a:p>
          <a:p>
            <a:pPr marL="0" indent="0">
              <a:spcBef>
                <a:spcPts val="0"/>
              </a:spcBef>
              <a:buNone/>
            </a:pPr>
            <a:r>
              <a:rPr lang="en-US" sz="1100" dirty="0" smtClean="0"/>
              <a:t>C++</a:t>
            </a:r>
          </a:p>
          <a:p>
            <a:pPr marL="0" indent="0">
              <a:spcBef>
                <a:spcPts val="0"/>
              </a:spcBef>
              <a:buNone/>
            </a:pPr>
            <a:r>
              <a:rPr lang="en-US" sz="1100" dirty="0" smtClean="0"/>
              <a:t>First,</a:t>
            </a:r>
          </a:p>
          <a:p>
            <a:pPr marL="0" indent="0">
              <a:spcBef>
                <a:spcPts val="0"/>
              </a:spcBef>
              <a:buNone/>
            </a:pPr>
            <a:r>
              <a:rPr lang="en-US" sz="1100" dirty="0" smtClean="0"/>
              <a:t>Function</a:t>
            </a:r>
          </a:p>
          <a:p>
            <a:pPr marL="0" indent="0">
              <a:spcBef>
                <a:spcPts val="0"/>
              </a:spcBef>
              <a:buNone/>
            </a:pPr>
            <a:r>
              <a:rPr lang="en-US" sz="1100" dirty="0" smtClean="0"/>
              <a:t>I</a:t>
            </a:r>
          </a:p>
          <a:p>
            <a:pPr marL="0" indent="0">
              <a:spcBef>
                <a:spcPts val="0"/>
              </a:spcBef>
              <a:buNone/>
            </a:pPr>
            <a:r>
              <a:rPr lang="en-US" sz="1100" dirty="0" smtClean="0"/>
              <a:t>It</a:t>
            </a:r>
          </a:p>
          <a:p>
            <a:pPr marL="0" indent="0">
              <a:spcBef>
                <a:spcPts val="0"/>
              </a:spcBef>
              <a:buNone/>
            </a:pPr>
            <a:r>
              <a:rPr lang="en-US" sz="1100" dirty="0" smtClean="0"/>
              <a:t>STL</a:t>
            </a:r>
          </a:p>
          <a:p>
            <a:pPr marL="0" indent="0">
              <a:spcBef>
                <a:spcPts val="0"/>
              </a:spcBef>
              <a:buNone/>
            </a:pPr>
            <a:r>
              <a:rPr lang="en-US" sz="1100" dirty="0" smtClean="0"/>
              <a:t>The</a:t>
            </a:r>
          </a:p>
          <a:p>
            <a:pPr marL="0" indent="0">
              <a:spcBef>
                <a:spcPts val="0"/>
              </a:spcBef>
              <a:buNone/>
            </a:pPr>
            <a:r>
              <a:rPr lang="en-US" sz="1100" dirty="0" smtClean="0"/>
              <a:t>This</a:t>
            </a:r>
          </a:p>
          <a:p>
            <a:pPr marL="0" indent="0">
              <a:spcBef>
                <a:spcPts val="0"/>
              </a:spcBef>
              <a:buNone/>
            </a:pPr>
            <a:r>
              <a:rPr lang="en-US" sz="1100" dirty="0" smtClean="0"/>
              <a:t>a</a:t>
            </a:r>
          </a:p>
          <a:p>
            <a:pPr marL="0" indent="0">
              <a:spcBef>
                <a:spcPts val="0"/>
              </a:spcBef>
              <a:buNone/>
            </a:pPr>
            <a:r>
              <a:rPr lang="en-US" sz="1100" dirty="0" smtClean="0"/>
              <a:t>algorithms</a:t>
            </a:r>
          </a:p>
          <a:p>
            <a:pPr marL="0" indent="0">
              <a:spcBef>
                <a:spcPts val="0"/>
              </a:spcBef>
              <a:buNone/>
            </a:pPr>
            <a:r>
              <a:rPr lang="en-US" sz="1100" dirty="0" smtClean="0"/>
              <a:t>algorithms.</a:t>
            </a:r>
          </a:p>
          <a:p>
            <a:pPr marL="0" indent="0">
              <a:spcBef>
                <a:spcPts val="0"/>
              </a:spcBef>
              <a:buNone/>
            </a:pPr>
            <a:r>
              <a:rPr lang="en-US" sz="1100" dirty="0" smtClean="0"/>
              <a:t>an</a:t>
            </a:r>
          </a:p>
          <a:p>
            <a:pPr marL="0" indent="0">
              <a:spcBef>
                <a:spcPts val="0"/>
              </a:spcBef>
              <a:buNone/>
            </a:pPr>
            <a:r>
              <a:rPr lang="en-US" sz="1100" dirty="0" smtClean="0"/>
              <a:t>and</a:t>
            </a:r>
          </a:p>
          <a:p>
            <a:pPr marL="0" indent="0">
              <a:spcBef>
                <a:spcPts val="0"/>
              </a:spcBef>
              <a:buNone/>
            </a:pPr>
            <a:r>
              <a:rPr lang="en-US" sz="1100" dirty="0" smtClean="0"/>
              <a:t>are</a:t>
            </a:r>
          </a:p>
          <a:p>
            <a:pPr marL="0" indent="0">
              <a:spcBef>
                <a:spcPts val="0"/>
              </a:spcBef>
              <a:buNone/>
            </a:pPr>
            <a:r>
              <a:rPr lang="en-US" sz="1100" dirty="0" smtClean="0"/>
              <a:t>concepts,</a:t>
            </a:r>
          </a:p>
          <a:p>
            <a:pPr marL="0" indent="0">
              <a:spcBef>
                <a:spcPts val="0"/>
              </a:spcBef>
              <a:buNone/>
            </a:pPr>
            <a:r>
              <a:rPr lang="en-US" sz="1100" dirty="0" smtClean="0"/>
              <a:t>containers</a:t>
            </a:r>
          </a:p>
          <a:p>
            <a:pPr marL="0" indent="0">
              <a:spcBef>
                <a:spcPts val="0"/>
              </a:spcBef>
              <a:buNone/>
            </a:pPr>
            <a:r>
              <a:rPr lang="en-US" sz="1100" dirty="0" smtClean="0"/>
              <a:t>data</a:t>
            </a:r>
          </a:p>
          <a:p>
            <a:pPr marL="0" indent="0">
              <a:spcBef>
                <a:spcPts val="0"/>
              </a:spcBef>
              <a:buNone/>
            </a:pPr>
            <a:r>
              <a:rPr lang="en-US" sz="1100" dirty="0" smtClean="0"/>
              <a:t>dealing</a:t>
            </a:r>
          </a:p>
          <a:p>
            <a:pPr marL="0" indent="0">
              <a:spcBef>
                <a:spcPts val="0"/>
              </a:spcBef>
              <a:buNone/>
            </a:pPr>
            <a:r>
              <a:rPr lang="en-US" sz="1100" dirty="0" smtClean="0"/>
              <a:t>examples</a:t>
            </a:r>
          </a:p>
          <a:p>
            <a:pPr marL="0" indent="0">
              <a:spcBef>
                <a:spcPts val="0"/>
              </a:spcBef>
              <a:buNone/>
            </a:pPr>
            <a:r>
              <a:rPr lang="en-US" sz="1100" dirty="0" smtClean="0"/>
              <a:t>extensible</a:t>
            </a:r>
          </a:p>
        </p:txBody>
      </p:sp>
      <p:sp>
        <p:nvSpPr>
          <p:cNvPr id="84996" name="Rectangle 4"/>
          <p:cNvSpPr>
            <a:spLocks noGrp="1" noChangeArrowheads="1"/>
          </p:cNvSpPr>
          <p:nvPr>
            <p:ph sz="half" idx="2"/>
          </p:nvPr>
        </p:nvSpPr>
        <p:spPr/>
        <p:txBody>
          <a:bodyPr>
            <a:noAutofit/>
          </a:bodyPr>
          <a:lstStyle/>
          <a:p>
            <a:pPr marL="0" indent="0">
              <a:spcBef>
                <a:spcPts val="0"/>
              </a:spcBef>
              <a:buNone/>
            </a:pPr>
            <a:r>
              <a:rPr lang="en-US" sz="1100" dirty="0"/>
              <a:t>finally</a:t>
            </a:r>
          </a:p>
          <a:p>
            <a:pPr marL="0" indent="0">
              <a:spcBef>
                <a:spcPts val="0"/>
              </a:spcBef>
              <a:buNone/>
            </a:pPr>
            <a:r>
              <a:rPr lang="en-US" sz="1100" dirty="0"/>
              <a:t>Framework</a:t>
            </a:r>
          </a:p>
          <a:p>
            <a:pPr marL="0" indent="0">
              <a:spcBef>
                <a:spcPts val="0"/>
              </a:spcBef>
              <a:buNone/>
            </a:pPr>
            <a:r>
              <a:rPr lang="en-US" sz="1100" dirty="0"/>
              <a:t>fundamental</a:t>
            </a:r>
          </a:p>
          <a:p>
            <a:pPr marL="0" indent="0">
              <a:spcBef>
                <a:spcPts val="0"/>
              </a:spcBef>
              <a:buNone/>
            </a:pPr>
            <a:r>
              <a:rPr lang="en-US" sz="1100" dirty="0"/>
              <a:t>general</a:t>
            </a:r>
          </a:p>
          <a:p>
            <a:pPr marL="0" indent="0">
              <a:spcBef>
                <a:spcPts val="0"/>
              </a:spcBef>
              <a:buNone/>
            </a:pPr>
            <a:r>
              <a:rPr lang="en-US" sz="1100" dirty="0"/>
              <a:t>ideal,</a:t>
            </a:r>
          </a:p>
          <a:p>
            <a:pPr marL="0" indent="0">
              <a:spcBef>
                <a:spcPts val="0"/>
              </a:spcBef>
              <a:buNone/>
            </a:pPr>
            <a:r>
              <a:rPr lang="en-US" sz="1100" dirty="0" smtClean="0"/>
              <a:t>in</a:t>
            </a:r>
          </a:p>
          <a:p>
            <a:pPr marL="0" indent="0">
              <a:spcBef>
                <a:spcPts val="0"/>
              </a:spcBef>
              <a:buNone/>
            </a:pPr>
            <a:r>
              <a:rPr lang="en-US" sz="1100" dirty="0" smtClean="0"/>
              <a:t>is</a:t>
            </a:r>
          </a:p>
          <a:p>
            <a:pPr marL="0" indent="0">
              <a:spcBef>
                <a:spcPts val="0"/>
              </a:spcBef>
              <a:buNone/>
            </a:pPr>
            <a:r>
              <a:rPr lang="en-US" sz="1100" dirty="0" smtClean="0"/>
              <a:t>iterator</a:t>
            </a:r>
          </a:p>
          <a:p>
            <a:pPr marL="0" indent="0">
              <a:spcBef>
                <a:spcPts val="0"/>
              </a:spcBef>
              <a:buNone/>
            </a:pPr>
            <a:r>
              <a:rPr lang="en-US" sz="1100" dirty="0" smtClean="0"/>
              <a:t>key</a:t>
            </a:r>
          </a:p>
          <a:p>
            <a:pPr marL="0" indent="0">
              <a:spcBef>
                <a:spcPts val="0"/>
              </a:spcBef>
              <a:buNone/>
            </a:pPr>
            <a:r>
              <a:rPr lang="en-US" sz="1100" dirty="0" smtClean="0"/>
              <a:t>lecture</a:t>
            </a:r>
          </a:p>
          <a:p>
            <a:pPr marL="0" indent="0">
              <a:spcBef>
                <a:spcPts val="0"/>
              </a:spcBef>
              <a:buNone/>
            </a:pPr>
            <a:r>
              <a:rPr lang="en-US" sz="1100" dirty="0" smtClean="0"/>
              <a:t>library).</a:t>
            </a:r>
          </a:p>
          <a:p>
            <a:pPr marL="0" indent="0">
              <a:spcBef>
                <a:spcPts val="0"/>
              </a:spcBef>
              <a:buNone/>
            </a:pPr>
            <a:r>
              <a:rPr lang="en-US" sz="1100" dirty="0" smtClean="0"/>
              <a:t>next</a:t>
            </a:r>
          </a:p>
          <a:p>
            <a:pPr marL="0" indent="0">
              <a:spcBef>
                <a:spcPts val="0"/>
              </a:spcBef>
              <a:buNone/>
            </a:pPr>
            <a:r>
              <a:rPr lang="en-US" sz="1100" dirty="0" smtClean="0"/>
              <a:t>notions</a:t>
            </a:r>
          </a:p>
          <a:p>
            <a:pPr marL="0" indent="0">
              <a:spcBef>
                <a:spcPts val="0"/>
              </a:spcBef>
              <a:buNone/>
            </a:pPr>
            <a:r>
              <a:rPr lang="en-US" sz="1100" dirty="0" smtClean="0"/>
              <a:t>objects</a:t>
            </a:r>
          </a:p>
          <a:p>
            <a:pPr marL="0" indent="0">
              <a:spcBef>
                <a:spcPts val="0"/>
              </a:spcBef>
              <a:buNone/>
            </a:pPr>
            <a:r>
              <a:rPr lang="en-US" sz="1100" dirty="0" smtClean="0"/>
              <a:t>of</a:t>
            </a:r>
          </a:p>
          <a:p>
            <a:pPr marL="0" indent="0">
              <a:spcBef>
                <a:spcPts val="0"/>
              </a:spcBef>
              <a:buNone/>
            </a:pPr>
            <a:r>
              <a:rPr lang="en-US" sz="1100" dirty="0" smtClean="0"/>
              <a:t>parameterize</a:t>
            </a:r>
          </a:p>
          <a:p>
            <a:pPr marL="0" indent="0">
              <a:spcBef>
                <a:spcPts val="0"/>
              </a:spcBef>
              <a:buNone/>
            </a:pPr>
            <a:r>
              <a:rPr lang="en-US" sz="1100" dirty="0" smtClean="0"/>
              <a:t>part</a:t>
            </a:r>
          </a:p>
          <a:p>
            <a:pPr marL="0" indent="0">
              <a:spcBef>
                <a:spcPts val="0"/>
              </a:spcBef>
              <a:buNone/>
            </a:pPr>
            <a:r>
              <a:rPr lang="en-US" sz="1100" dirty="0" smtClean="0"/>
              <a:t>present</a:t>
            </a:r>
          </a:p>
          <a:p>
            <a:pPr marL="0" indent="0">
              <a:spcBef>
                <a:spcPts val="0"/>
              </a:spcBef>
              <a:buNone/>
            </a:pPr>
            <a:r>
              <a:rPr lang="en-US" sz="1100" dirty="0" smtClean="0"/>
              <a:t>presented.</a:t>
            </a:r>
          </a:p>
          <a:p>
            <a:pPr marL="0" indent="0">
              <a:spcBef>
                <a:spcPts val="0"/>
              </a:spcBef>
              <a:buNone/>
            </a:pPr>
            <a:r>
              <a:rPr lang="en-US" sz="1100" dirty="0" smtClean="0"/>
              <a:t>presents</a:t>
            </a:r>
          </a:p>
          <a:p>
            <a:pPr marL="0" indent="0">
              <a:spcBef>
                <a:spcPts val="0"/>
              </a:spcBef>
              <a:buNone/>
            </a:pPr>
            <a:r>
              <a:rPr lang="en-US" sz="1100" dirty="0" smtClean="0"/>
              <a:t>program.</a:t>
            </a:r>
          </a:p>
          <a:p>
            <a:pPr marL="0" indent="0">
              <a:spcBef>
                <a:spcPts val="0"/>
              </a:spcBef>
              <a:buNone/>
            </a:pPr>
            <a:r>
              <a:rPr lang="en-US" sz="1100" dirty="0" smtClean="0"/>
              <a:t>sequence</a:t>
            </a:r>
          </a:p>
          <a:p>
            <a:pPr marL="0" indent="0">
              <a:spcBef>
                <a:spcPts val="0"/>
              </a:spcBef>
              <a:buNone/>
            </a:pPr>
            <a:r>
              <a:rPr lang="en-US" sz="1100" dirty="0" smtClean="0"/>
              <a:t>…</a:t>
            </a:r>
            <a:endParaRPr lang="en-US" sz="1100" dirty="0"/>
          </a:p>
        </p:txBody>
      </p:sp>
      <p:sp>
        <p:nvSpPr>
          <p:cNvPr id="2" name="Date Placeholder 1"/>
          <p:cNvSpPr>
            <a:spLocks noGrp="1"/>
          </p:cNvSpPr>
          <p:nvPr>
            <p:ph type="dt" sz="half" idx="10"/>
          </p:nvPr>
        </p:nvSpPr>
        <p:spPr/>
        <p:txBody>
          <a:bodyPr/>
          <a:lstStyle/>
          <a:p>
            <a:r>
              <a:rPr lang="en-US" smtClean="0"/>
              <a:t>2/11/2025, Lecture 6</a:t>
            </a:r>
            <a:endParaRPr lang="en-US"/>
          </a:p>
        </p:txBody>
      </p:sp>
      <p:sp>
        <p:nvSpPr>
          <p:cNvPr id="6" name="Footer Placeholder 5"/>
          <p:cNvSpPr>
            <a:spLocks noGrp="1"/>
          </p:cNvSpPr>
          <p:nvPr>
            <p:ph type="ftr" sz="quarter" idx="11"/>
          </p:nvPr>
        </p:nvSpPr>
        <p:spPr/>
        <p:txBody>
          <a:bodyPr/>
          <a:lstStyle/>
          <a:p>
            <a:r>
              <a:rPr lang="en-US" smtClean="0"/>
              <a:t>CSC4700, Spring 2025, The C++ Standard Library, Iterators and Ranges</a:t>
            </a:r>
            <a:endParaRPr lang="en-US"/>
          </a:p>
        </p:txBody>
      </p:sp>
      <p:sp>
        <p:nvSpPr>
          <p:cNvPr id="5" name="Slide Number Placeholder 6"/>
          <p:cNvSpPr>
            <a:spLocks noGrp="1"/>
          </p:cNvSpPr>
          <p:nvPr>
            <p:ph type="sldNum" sz="quarter" idx="12"/>
          </p:nvPr>
        </p:nvSpPr>
        <p:spPr/>
        <p:txBody>
          <a:bodyPr>
            <a:normAutofit lnSpcReduction="10000"/>
          </a:bodyPr>
          <a:lstStyle/>
          <a:p>
            <a:fld id="{FB16C70A-F0C7-4F83-97DD-B28F70F5C029}" type="slidenum">
              <a:rPr lang="en-US" smtClean="0"/>
              <a:pPr/>
              <a:t>21</a:t>
            </a:fld>
            <a:endParaRPr lang="en-US"/>
          </a:p>
        </p:txBody>
      </p:sp>
    </p:spTree>
    <p:extLst>
      <p:ext uri="{BB962C8B-B14F-4D97-AF65-F5344CB8AC3E}">
        <p14:creationId xmlns:p14="http://schemas.microsoft.com/office/powerpoint/2010/main" val="123613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Anatomy of an Iterator</a:t>
            </a:r>
            <a:endParaRPr lang="en-US" dirty="0"/>
          </a:p>
        </p:txBody>
      </p:sp>
      <p:sp>
        <p:nvSpPr>
          <p:cNvPr id="10" name="Text Placeholder 9"/>
          <p:cNvSpPr>
            <a:spLocks noGrp="1"/>
          </p:cNvSpPr>
          <p:nvPr>
            <p:ph type="body" idx="1"/>
          </p:nvPr>
        </p:nvSpPr>
        <p:spPr/>
        <p:txBody>
          <a:bodyPr/>
          <a:lstStyle/>
          <a:p>
            <a:endParaRPr lang="en-US"/>
          </a:p>
        </p:txBody>
      </p:sp>
      <p:sp>
        <p:nvSpPr>
          <p:cNvPr id="5" name="Date Placeholder 4"/>
          <p:cNvSpPr>
            <a:spLocks noGrp="1"/>
          </p:cNvSpPr>
          <p:nvPr>
            <p:ph type="dt" sz="half" idx="10"/>
          </p:nvPr>
        </p:nvSpPr>
        <p:spPr/>
        <p:txBody>
          <a:bodyPr/>
          <a:lstStyle/>
          <a:p>
            <a:r>
              <a:rPr lang="en-US" smtClean="0"/>
              <a:t>2/11/2025, Lecture 6</a:t>
            </a:r>
            <a:endParaRPr lang="en-US"/>
          </a:p>
        </p:txBody>
      </p:sp>
      <p:sp>
        <p:nvSpPr>
          <p:cNvPr id="6" name="Footer Placeholder 5"/>
          <p:cNvSpPr>
            <a:spLocks noGrp="1"/>
          </p:cNvSpPr>
          <p:nvPr>
            <p:ph type="ftr" sz="quarter" idx="11"/>
          </p:nvPr>
        </p:nvSpPr>
        <p:spPr/>
        <p:txBody>
          <a:bodyPr/>
          <a:lstStyle/>
          <a:p>
            <a:r>
              <a:rPr lang="en-US" smtClean="0"/>
              <a:t>CSC4700, Spring 2025, The C++ Standard Library, Iterators and Ranges</a:t>
            </a:r>
            <a:endParaRPr lang="en-US"/>
          </a:p>
        </p:txBody>
      </p:sp>
      <p:sp>
        <p:nvSpPr>
          <p:cNvPr id="7" name="Slide Number Placeholder 6"/>
          <p:cNvSpPr>
            <a:spLocks noGrp="1"/>
          </p:cNvSpPr>
          <p:nvPr>
            <p:ph type="sldNum" sz="quarter" idx="12"/>
          </p:nvPr>
        </p:nvSpPr>
        <p:spPr/>
        <p:txBody>
          <a:bodyPr>
            <a:normAutofit lnSpcReduction="10000"/>
          </a:bodyPr>
          <a:lstStyle/>
          <a:p>
            <a:fld id="{361B6064-FECE-466A-BF5C-A30C7EDC9E78}" type="slidenum">
              <a:rPr lang="en-US" smtClean="0"/>
              <a:t>22</a:t>
            </a:fld>
            <a:endParaRPr lang="en-US"/>
          </a:p>
        </p:txBody>
      </p:sp>
    </p:spTree>
    <p:extLst>
      <p:ext uri="{BB962C8B-B14F-4D97-AF65-F5344CB8AC3E}">
        <p14:creationId xmlns:p14="http://schemas.microsoft.com/office/powerpoint/2010/main" val="3035882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Iterators</a:t>
            </a:r>
            <a:endParaRPr lang="en-US" dirty="0"/>
          </a:p>
        </p:txBody>
      </p:sp>
      <p:sp>
        <p:nvSpPr>
          <p:cNvPr id="3" name="Content Placeholder 2"/>
          <p:cNvSpPr>
            <a:spLocks noGrp="1"/>
          </p:cNvSpPr>
          <p:nvPr>
            <p:ph idx="1"/>
          </p:nvPr>
        </p:nvSpPr>
        <p:spPr/>
        <p:txBody>
          <a:bodyPr/>
          <a:lstStyle/>
          <a:p>
            <a:r>
              <a:rPr lang="en-US" dirty="0" smtClean="0"/>
              <a:t>Iterators are special types</a:t>
            </a:r>
          </a:p>
          <a:p>
            <a:pPr lvl="1"/>
            <a:r>
              <a:rPr lang="en-US" dirty="0" smtClean="0"/>
              <a:t>Identify </a:t>
            </a:r>
            <a:r>
              <a:rPr lang="en-US" dirty="0"/>
              <a:t>a container and an element in the </a:t>
            </a:r>
            <a:r>
              <a:rPr lang="en-US" dirty="0" smtClean="0"/>
              <a:t>container</a:t>
            </a:r>
            <a:endParaRPr lang="en-US" dirty="0"/>
          </a:p>
          <a:p>
            <a:pPr lvl="1"/>
            <a:r>
              <a:rPr lang="en-US" dirty="0" smtClean="0"/>
              <a:t>Let </a:t>
            </a:r>
            <a:r>
              <a:rPr lang="en-US" dirty="0"/>
              <a:t>us examine the value stored in that element</a:t>
            </a:r>
          </a:p>
          <a:p>
            <a:pPr lvl="1"/>
            <a:r>
              <a:rPr lang="en-US" dirty="0" smtClean="0"/>
              <a:t>Provide </a:t>
            </a:r>
            <a:r>
              <a:rPr lang="en-US" dirty="0"/>
              <a:t>operations for moving between elements in the container</a:t>
            </a:r>
          </a:p>
          <a:p>
            <a:pPr lvl="1"/>
            <a:r>
              <a:rPr lang="en-US" dirty="0" smtClean="0"/>
              <a:t>Restrict </a:t>
            </a:r>
            <a:r>
              <a:rPr lang="en-US" dirty="0"/>
              <a:t>the available operations in ways that correspond to what the container </a:t>
            </a:r>
            <a:r>
              <a:rPr lang="en-US" dirty="0" smtClean="0"/>
              <a:t>can handle efficiently</a:t>
            </a:r>
          </a:p>
          <a:p>
            <a:r>
              <a:rPr lang="en-US" dirty="0" smtClean="0"/>
              <a:t>Iterators can be more general purpose</a:t>
            </a:r>
          </a:p>
          <a:p>
            <a:pPr lvl="1"/>
            <a:r>
              <a:rPr lang="en-US" dirty="0" smtClean="0"/>
              <a:t>As we have seen, and as </a:t>
            </a:r>
            <a:r>
              <a:rPr lang="en-US" dirty="0" smtClean="0"/>
              <a:t>we will see later</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23</a:t>
            </a:fld>
            <a:endParaRPr lang="en-US"/>
          </a:p>
        </p:txBody>
      </p:sp>
    </p:spTree>
    <p:extLst>
      <p:ext uri="{BB962C8B-B14F-4D97-AF65-F5344CB8AC3E}">
        <p14:creationId xmlns:p14="http://schemas.microsoft.com/office/powerpoint/2010/main" val="3415349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 Types</a:t>
            </a:r>
            <a:endParaRPr lang="en-US" dirty="0"/>
          </a:p>
        </p:txBody>
      </p:sp>
      <p:sp>
        <p:nvSpPr>
          <p:cNvPr id="3" name="Content Placeholder 2"/>
          <p:cNvSpPr>
            <a:spLocks noGrp="1"/>
          </p:cNvSpPr>
          <p:nvPr>
            <p:ph idx="1"/>
          </p:nvPr>
        </p:nvSpPr>
        <p:spPr>
          <a:xfrm>
            <a:off x="1261872" y="1828802"/>
            <a:ext cx="9329928" cy="4351337"/>
          </a:xfrm>
        </p:spPr>
        <p:txBody>
          <a:bodyPr>
            <a:normAutofit/>
          </a:bodyPr>
          <a:lstStyle/>
          <a:p>
            <a:r>
              <a:rPr lang="en-US" dirty="0"/>
              <a:t>Every standard container, such as </a:t>
            </a:r>
            <a:r>
              <a:rPr lang="en-US" dirty="0" err="1" smtClean="0">
                <a:latin typeface="Consolas" panose="020B0609020204030204" pitchFamily="49" charset="0"/>
              </a:rPr>
              <a:t>std</a:t>
            </a:r>
            <a:r>
              <a:rPr lang="en-US" dirty="0" smtClean="0">
                <a:latin typeface="Consolas" panose="020B0609020204030204" pitchFamily="49" charset="0"/>
              </a:rPr>
              <a:t>::vector</a:t>
            </a:r>
            <a:r>
              <a:rPr lang="en-US" dirty="0"/>
              <a:t>, defines two associated iterator types</a:t>
            </a:r>
            <a:r>
              <a:rPr lang="en-US" dirty="0" smtClean="0"/>
              <a:t>:</a:t>
            </a:r>
          </a:p>
          <a:p>
            <a:pPr marL="0" lvl="0" indent="0">
              <a:lnSpc>
                <a:spcPct val="100000"/>
              </a:lnSpc>
              <a:spcBef>
                <a:spcPts val="0"/>
              </a:spcBef>
              <a:spcAft>
                <a:spcPts val="0"/>
              </a:spcAft>
              <a:buClrTx/>
              <a:buSzTx/>
              <a:buNone/>
            </a:pPr>
            <a:endParaRPr lang="en-US" sz="1800" spc="0" dirty="0" smtClean="0">
              <a:solidFill>
                <a:srgbClr val="000000"/>
              </a:solidFill>
              <a:latin typeface="Consolas" panose="020B0609020204030204" pitchFamily="49" charset="0"/>
            </a:endParaRPr>
          </a:p>
          <a:p>
            <a:pPr marL="914400" lvl="0" indent="0">
              <a:lnSpc>
                <a:spcPct val="100000"/>
              </a:lnSpc>
              <a:spcBef>
                <a:spcPts val="0"/>
              </a:spcBef>
              <a:spcAft>
                <a:spcPts val="0"/>
              </a:spcAft>
              <a:buClrTx/>
              <a:buSzTx/>
              <a:buNone/>
            </a:pPr>
            <a:r>
              <a:rPr lang="en-US" sz="1800" spc="0" dirty="0" err="1" smtClean="0">
                <a:solidFill>
                  <a:srgbClr val="000000"/>
                </a:solidFill>
                <a:latin typeface="Consolas" panose="020B0609020204030204" pitchFamily="49" charset="0"/>
              </a:rPr>
              <a:t>container_type</a:t>
            </a:r>
            <a:r>
              <a:rPr lang="en-US" sz="1800" spc="0" dirty="0">
                <a:solidFill>
                  <a:srgbClr val="000000"/>
                </a:solidFill>
                <a:latin typeface="Consolas" panose="020B0609020204030204" pitchFamily="49" charset="0"/>
              </a:rPr>
              <a:t>::</a:t>
            </a:r>
            <a:r>
              <a:rPr lang="en-US" sz="1800" spc="0" dirty="0">
                <a:solidFill>
                  <a:srgbClr val="1F377F"/>
                </a:solidFill>
                <a:latin typeface="Consolas" panose="020B0609020204030204" pitchFamily="49" charset="0"/>
              </a:rPr>
              <a:t>iterator</a:t>
            </a:r>
            <a:endParaRPr lang="en-US" sz="1800" spc="0" dirty="0">
              <a:solidFill>
                <a:srgbClr val="000000"/>
              </a:solidFill>
              <a:latin typeface="Consolas" panose="020B0609020204030204" pitchFamily="49" charset="0"/>
            </a:endParaRPr>
          </a:p>
          <a:p>
            <a:pPr marL="914400" lvl="0" indent="0">
              <a:lnSpc>
                <a:spcPct val="100000"/>
              </a:lnSpc>
              <a:spcBef>
                <a:spcPts val="0"/>
              </a:spcBef>
              <a:spcAft>
                <a:spcPts val="0"/>
              </a:spcAft>
              <a:buClrTx/>
              <a:buSzTx/>
              <a:buNone/>
            </a:pPr>
            <a:r>
              <a:rPr lang="en-US" sz="1800" spc="0" dirty="0" err="1">
                <a:solidFill>
                  <a:srgbClr val="000000"/>
                </a:solidFill>
                <a:latin typeface="Consolas" panose="020B0609020204030204" pitchFamily="49" charset="0"/>
              </a:rPr>
              <a:t>container_type</a:t>
            </a:r>
            <a:r>
              <a:rPr lang="en-US" sz="1800" spc="0" dirty="0">
                <a:solidFill>
                  <a:srgbClr val="000000"/>
                </a:solidFill>
                <a:latin typeface="Consolas" panose="020B0609020204030204" pitchFamily="49" charset="0"/>
              </a:rPr>
              <a:t>::</a:t>
            </a:r>
            <a:r>
              <a:rPr lang="en-US" sz="1800" spc="0" dirty="0" err="1" smtClean="0">
                <a:solidFill>
                  <a:srgbClr val="1F377F"/>
                </a:solidFill>
                <a:latin typeface="Consolas" panose="020B0609020204030204" pitchFamily="49" charset="0"/>
              </a:rPr>
              <a:t>const_iterator</a:t>
            </a:r>
            <a:endParaRPr lang="en-US" sz="1800" spc="0" dirty="0" smtClean="0">
              <a:solidFill>
                <a:srgbClr val="1F377F"/>
              </a:solidFill>
              <a:latin typeface="Consolas" panose="020B0609020204030204" pitchFamily="49" charset="0"/>
            </a:endParaRPr>
          </a:p>
          <a:p>
            <a:pPr marL="0" lvl="0" indent="0">
              <a:lnSpc>
                <a:spcPct val="100000"/>
              </a:lnSpc>
              <a:spcBef>
                <a:spcPts val="0"/>
              </a:spcBef>
              <a:spcAft>
                <a:spcPts val="0"/>
              </a:spcAft>
              <a:buClrTx/>
              <a:buSzTx/>
              <a:buNone/>
            </a:pPr>
            <a:endParaRPr lang="en-US" sz="1800" spc="0" dirty="0">
              <a:solidFill>
                <a:srgbClr val="000000"/>
              </a:solidFill>
              <a:latin typeface="Consolas" panose="020B0609020204030204" pitchFamily="49" charset="0"/>
            </a:endParaRPr>
          </a:p>
          <a:p>
            <a:pPr lvl="1"/>
            <a:r>
              <a:rPr lang="en-US" dirty="0" smtClean="0"/>
              <a:t>Where </a:t>
            </a:r>
            <a:r>
              <a:rPr lang="en-US" dirty="0" err="1">
                <a:latin typeface="Consolas" panose="020B0609020204030204" pitchFamily="49" charset="0"/>
              </a:rPr>
              <a:t>container_type</a:t>
            </a:r>
            <a:r>
              <a:rPr lang="en-US" dirty="0"/>
              <a:t> </a:t>
            </a:r>
            <a:r>
              <a:rPr lang="en-US" dirty="0" smtClean="0"/>
              <a:t>is the container (</a:t>
            </a:r>
            <a:r>
              <a:rPr lang="en-US" dirty="0" err="1" smtClean="0">
                <a:latin typeface="Consolas" panose="020B0609020204030204" pitchFamily="49" charset="0"/>
              </a:rPr>
              <a:t>std</a:t>
            </a:r>
            <a:r>
              <a:rPr lang="en-US" dirty="0" smtClean="0">
                <a:latin typeface="Consolas" panose="020B0609020204030204" pitchFamily="49" charset="0"/>
              </a:rPr>
              <a:t>::vector&lt;double&gt;</a:t>
            </a:r>
            <a:r>
              <a:rPr lang="en-US" dirty="0" smtClean="0"/>
              <a:t>)</a:t>
            </a:r>
          </a:p>
          <a:p>
            <a:pPr lvl="1"/>
            <a:r>
              <a:rPr lang="de-DE" dirty="0" smtClean="0"/>
              <a:t>Use </a:t>
            </a:r>
            <a:r>
              <a:rPr lang="de-DE" dirty="0" smtClean="0">
                <a:latin typeface="Consolas" panose="020B0609020204030204" pitchFamily="49" charset="0"/>
                <a:cs typeface="Consolas" panose="020B0609020204030204" pitchFamily="49" charset="0"/>
              </a:rPr>
              <a:t>iterator</a:t>
            </a:r>
            <a:r>
              <a:rPr lang="de-DE" dirty="0" smtClean="0"/>
              <a:t> to modify the element, </a:t>
            </a:r>
            <a:r>
              <a:rPr lang="de-DE" dirty="0" smtClean="0">
                <a:latin typeface="Consolas" panose="020B0609020204030204" pitchFamily="49" charset="0"/>
                <a:cs typeface="Consolas" panose="020B0609020204030204" pitchFamily="49" charset="0"/>
              </a:rPr>
              <a:t>const</a:t>
            </a:r>
            <a:r>
              <a:rPr lang="en-US" dirty="0" smtClean="0">
                <a:latin typeface="Consolas" panose="020B0609020204030204" pitchFamily="49" charset="0"/>
                <a:cs typeface="Consolas" panose="020B0609020204030204" pitchFamily="49" charset="0"/>
              </a:rPr>
              <a:t>_</a:t>
            </a:r>
            <a:r>
              <a:rPr lang="de-DE" dirty="0" smtClean="0">
                <a:latin typeface="Consolas" panose="020B0609020204030204" pitchFamily="49" charset="0"/>
                <a:cs typeface="Consolas" panose="020B0609020204030204" pitchFamily="49" charset="0"/>
              </a:rPr>
              <a:t>iterator</a:t>
            </a:r>
            <a:r>
              <a:rPr lang="de-DE" dirty="0" smtClean="0"/>
              <a:t> otherwise (read only access)</a:t>
            </a:r>
          </a:p>
          <a:p>
            <a:r>
              <a:rPr lang="de-DE" dirty="0" smtClean="0"/>
              <a:t>Note, that we don‘t actually see the actual type</a:t>
            </a:r>
            <a:r>
              <a:rPr lang="en-US" dirty="0" smtClean="0"/>
              <a:t>, we just know what we can do with it.</a:t>
            </a:r>
          </a:p>
          <a:p>
            <a:pPr lvl="1"/>
            <a:r>
              <a:rPr lang="en-US" dirty="0"/>
              <a:t>Abstraction is selective </a:t>
            </a:r>
            <a:r>
              <a:rPr lang="en-US" dirty="0" smtClean="0"/>
              <a:t>ignorance!</a:t>
            </a:r>
            <a:endParaRPr lang="de-DE" dirty="0" smtClean="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24</a:t>
            </a:fld>
            <a:endParaRPr lang="en-US"/>
          </a:p>
        </p:txBody>
      </p:sp>
    </p:spTree>
    <p:extLst>
      <p:ext uri="{BB962C8B-B14F-4D97-AF65-F5344CB8AC3E}">
        <p14:creationId xmlns:p14="http://schemas.microsoft.com/office/powerpoint/2010/main" val="57511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 Types</a:t>
            </a:r>
            <a:endParaRPr lang="en-US" dirty="0"/>
          </a:p>
        </p:txBody>
      </p:sp>
      <p:sp>
        <p:nvSpPr>
          <p:cNvPr id="3" name="Content Placeholder 2"/>
          <p:cNvSpPr>
            <a:spLocks noGrp="1"/>
          </p:cNvSpPr>
          <p:nvPr>
            <p:ph idx="1"/>
          </p:nvPr>
        </p:nvSpPr>
        <p:spPr/>
        <p:txBody>
          <a:bodyPr/>
          <a:lstStyle/>
          <a:p>
            <a:r>
              <a:rPr lang="en-US" dirty="0" smtClean="0"/>
              <a:t>Every </a:t>
            </a:r>
            <a:r>
              <a:rPr lang="en-US" spc="0" dirty="0" err="1">
                <a:solidFill>
                  <a:srgbClr val="000000"/>
                </a:solidFill>
                <a:latin typeface="Consolas" panose="020B0609020204030204" pitchFamily="49" charset="0"/>
              </a:rPr>
              <a:t>container_type</a:t>
            </a:r>
            <a:r>
              <a:rPr lang="en-US" spc="0" dirty="0">
                <a:solidFill>
                  <a:srgbClr val="000000"/>
                </a:solidFill>
                <a:latin typeface="Consolas" panose="020B0609020204030204" pitchFamily="49" charset="0"/>
              </a:rPr>
              <a:t>::</a:t>
            </a:r>
            <a:r>
              <a:rPr lang="en-US" spc="0" dirty="0" smtClean="0">
                <a:solidFill>
                  <a:srgbClr val="1F377F"/>
                </a:solidFill>
                <a:latin typeface="Consolas" panose="020B0609020204030204" pitchFamily="49" charset="0"/>
              </a:rPr>
              <a:t>iterator</a:t>
            </a:r>
            <a:r>
              <a:rPr lang="en-US" dirty="0" smtClean="0"/>
              <a:t> is convertible to the corresponding </a:t>
            </a:r>
            <a:r>
              <a:rPr lang="en-US" spc="0" dirty="0" err="1">
                <a:solidFill>
                  <a:srgbClr val="000000"/>
                </a:solidFill>
                <a:latin typeface="Consolas" panose="020B0609020204030204" pitchFamily="49" charset="0"/>
              </a:rPr>
              <a:t>container_type</a:t>
            </a:r>
            <a:r>
              <a:rPr lang="en-US" spc="0" dirty="0">
                <a:solidFill>
                  <a:srgbClr val="000000"/>
                </a:solidFill>
                <a:latin typeface="Consolas" panose="020B0609020204030204" pitchFamily="49" charset="0"/>
              </a:rPr>
              <a:t>::</a:t>
            </a:r>
            <a:r>
              <a:rPr lang="en-US" spc="0" dirty="0" err="1" smtClean="0">
                <a:solidFill>
                  <a:srgbClr val="1F377F"/>
                </a:solidFill>
                <a:latin typeface="Consolas" panose="020B0609020204030204" pitchFamily="49" charset="0"/>
              </a:rPr>
              <a:t>const_iterator</a:t>
            </a:r>
            <a:endParaRPr lang="en-US" dirty="0" smtClean="0">
              <a:latin typeface="Consolas" pitchFamily="49" charset="0"/>
              <a:cs typeface="Consolas" pitchFamily="49" charset="0"/>
            </a:endParaRPr>
          </a:p>
          <a:p>
            <a:pPr lvl="1"/>
            <a:r>
              <a:rPr lang="en-US" dirty="0" smtClean="0">
                <a:cs typeface="Consolas" pitchFamily="49" charset="0"/>
              </a:rPr>
              <a:t>I.e., </a:t>
            </a:r>
            <a:r>
              <a:rPr lang="en-US" dirty="0" err="1" smtClean="0">
                <a:latin typeface="Consolas" panose="020B0609020204030204" pitchFamily="49" charset="0"/>
                <a:cs typeface="Consolas" pitchFamily="49" charset="0"/>
              </a:rPr>
              <a:t>words.begin</a:t>
            </a:r>
            <a:r>
              <a:rPr lang="en-US" dirty="0" smtClean="0">
                <a:latin typeface="Consolas" panose="020B0609020204030204" pitchFamily="49" charset="0"/>
                <a:cs typeface="Consolas" pitchFamily="49" charset="0"/>
              </a:rPr>
              <a:t>()</a:t>
            </a:r>
            <a:r>
              <a:rPr lang="en-US" dirty="0" smtClean="0">
                <a:cs typeface="Consolas" pitchFamily="49" charset="0"/>
              </a:rPr>
              <a:t> returns an iterator, but we can assign it to a </a:t>
            </a:r>
            <a:r>
              <a:rPr lang="en-US" dirty="0" err="1" smtClean="0">
                <a:latin typeface="Consolas" panose="020B0609020204030204" pitchFamily="49" charset="0"/>
                <a:cs typeface="Consolas" pitchFamily="49" charset="0"/>
              </a:rPr>
              <a:t>const_iterator</a:t>
            </a:r>
            <a:endParaRPr lang="en-US" dirty="0" smtClean="0">
              <a:latin typeface="Consolas" panose="020B0609020204030204" pitchFamily="49" charset="0"/>
              <a:cs typeface="Consolas" pitchFamily="49" charset="0"/>
            </a:endParaRPr>
          </a:p>
          <a:p>
            <a:r>
              <a:rPr lang="en-US" dirty="0" smtClean="0"/>
              <a:t>Opposite is not true! Why?</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25</a:t>
            </a:fld>
            <a:endParaRPr lang="en-US"/>
          </a:p>
        </p:txBody>
      </p:sp>
    </p:spTree>
    <p:extLst>
      <p:ext uri="{BB962C8B-B14F-4D97-AF65-F5344CB8AC3E}">
        <p14:creationId xmlns:p14="http://schemas.microsoft.com/office/powerpoint/2010/main" val="35629962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 Operations</a:t>
            </a:r>
            <a:endParaRPr lang="en-US" dirty="0"/>
          </a:p>
        </p:txBody>
      </p:sp>
      <p:sp>
        <p:nvSpPr>
          <p:cNvPr id="3" name="Content Placeholder 2"/>
          <p:cNvSpPr>
            <a:spLocks noGrp="1"/>
          </p:cNvSpPr>
          <p:nvPr>
            <p:ph idx="1"/>
          </p:nvPr>
        </p:nvSpPr>
        <p:spPr>
          <a:xfrm>
            <a:off x="1234750" y="1831910"/>
            <a:ext cx="9357049" cy="4568890"/>
          </a:xfrm>
        </p:spPr>
        <p:txBody>
          <a:bodyPr>
            <a:normAutofit fontScale="92500" lnSpcReduction="20000"/>
          </a:bodyPr>
          <a:lstStyle/>
          <a:p>
            <a:r>
              <a:rPr lang="en-US" dirty="0" smtClean="0"/>
              <a:t>Containers do not only expose their (specific) iterator types, but also actual the iterators themselves:</a:t>
            </a:r>
            <a:endParaRPr lang="en-US" dirty="0"/>
          </a:p>
          <a:p>
            <a:pPr marL="109728" indent="0">
              <a:buNone/>
            </a:pPr>
            <a:r>
              <a:rPr lang="en-US" sz="2000" dirty="0">
                <a:latin typeface="Consolas"/>
              </a:rPr>
              <a:t>	</a:t>
            </a:r>
            <a:r>
              <a:rPr lang="en-US" dirty="0" err="1" smtClean="0">
                <a:latin typeface="Consolas"/>
              </a:rPr>
              <a:t>word</a:t>
            </a:r>
            <a:r>
              <a:rPr lang="en-US" sz="2000" dirty="0" err="1" smtClean="0">
                <a:latin typeface="Consolas"/>
              </a:rPr>
              <a:t>s.begin</a:t>
            </a:r>
            <a:r>
              <a:rPr lang="en-US" sz="2000" dirty="0">
                <a:latin typeface="Consolas"/>
              </a:rPr>
              <a:t>(), </a:t>
            </a:r>
            <a:r>
              <a:rPr lang="en-US" dirty="0" err="1" smtClean="0">
                <a:latin typeface="Consolas"/>
              </a:rPr>
              <a:t>word</a:t>
            </a:r>
            <a:r>
              <a:rPr lang="en-US" sz="2000" dirty="0" err="1" smtClean="0">
                <a:latin typeface="Consolas"/>
              </a:rPr>
              <a:t>s.end</a:t>
            </a:r>
            <a:r>
              <a:rPr lang="en-US" sz="2000" dirty="0" smtClean="0">
                <a:latin typeface="Consolas"/>
              </a:rPr>
              <a:t>()</a:t>
            </a:r>
            <a:endParaRPr lang="en-US" sz="2000" dirty="0">
              <a:latin typeface="Consolas"/>
            </a:endParaRPr>
          </a:p>
          <a:p>
            <a:pPr lvl="1"/>
            <a:endParaRPr lang="en-US" dirty="0" smtClean="0">
              <a:latin typeface="Consolas" panose="020B0609020204030204" pitchFamily="49" charset="0"/>
            </a:endParaRPr>
          </a:p>
          <a:p>
            <a:pPr lvl="1"/>
            <a:r>
              <a:rPr lang="en-US" dirty="0" smtClean="0">
                <a:latin typeface="Consolas" panose="020B0609020204030204" pitchFamily="49" charset="0"/>
              </a:rPr>
              <a:t>begin()</a:t>
            </a:r>
            <a:r>
              <a:rPr lang="en-US" dirty="0" smtClean="0"/>
              <a:t>: ‘points’ to the first element</a:t>
            </a:r>
          </a:p>
          <a:p>
            <a:pPr lvl="1"/>
            <a:r>
              <a:rPr lang="en-US" dirty="0" smtClean="0">
                <a:latin typeface="Consolas" panose="020B0609020204030204" pitchFamily="49" charset="0"/>
              </a:rPr>
              <a:t>end()</a:t>
            </a:r>
            <a:r>
              <a:rPr lang="en-US" dirty="0" smtClean="0"/>
              <a:t>: ‘points’ to the element after the last one</a:t>
            </a:r>
          </a:p>
          <a:p>
            <a:r>
              <a:rPr lang="en-US" dirty="0" smtClean="0"/>
              <a:t>Iterators can be </a:t>
            </a:r>
            <a:r>
              <a:rPr lang="en-US" dirty="0" smtClean="0">
                <a:solidFill>
                  <a:schemeClr val="tx2">
                    <a:lumMod val="60000"/>
                    <a:lumOff val="40000"/>
                  </a:schemeClr>
                </a:solidFill>
              </a:rPr>
              <a:t>compared</a:t>
            </a:r>
            <a:r>
              <a:rPr lang="en-US" dirty="0" smtClean="0"/>
              <a:t>:</a:t>
            </a:r>
          </a:p>
          <a:p>
            <a:pPr marL="109728" indent="0">
              <a:buClr>
                <a:srgbClr val="5BD078"/>
              </a:buClr>
              <a:buNone/>
            </a:pPr>
            <a:r>
              <a:rPr lang="en-US" sz="2000" dirty="0">
                <a:solidFill>
                  <a:prstClr val="black"/>
                </a:solidFill>
                <a:latin typeface="Consolas"/>
              </a:rPr>
              <a:t>	</a:t>
            </a:r>
            <a:r>
              <a:rPr lang="en-US" sz="2000" dirty="0" err="1">
                <a:solidFill>
                  <a:prstClr val="black"/>
                </a:solidFill>
                <a:latin typeface="Consolas"/>
              </a:rPr>
              <a:t>iter</a:t>
            </a:r>
            <a:r>
              <a:rPr lang="en-US" sz="2000" dirty="0">
                <a:solidFill>
                  <a:prstClr val="black"/>
                </a:solidFill>
                <a:latin typeface="Consolas"/>
              </a:rPr>
              <a:t> != </a:t>
            </a:r>
            <a:r>
              <a:rPr lang="en-US" dirty="0" err="1" smtClean="0">
                <a:solidFill>
                  <a:prstClr val="black"/>
                </a:solidFill>
                <a:latin typeface="Consolas"/>
              </a:rPr>
              <a:t>word</a:t>
            </a:r>
            <a:r>
              <a:rPr lang="en-US" sz="2000" dirty="0" err="1" smtClean="0">
                <a:solidFill>
                  <a:prstClr val="black"/>
                </a:solidFill>
                <a:latin typeface="Consolas"/>
              </a:rPr>
              <a:t>s.end</a:t>
            </a:r>
            <a:r>
              <a:rPr lang="en-US" sz="2000" dirty="0">
                <a:solidFill>
                  <a:prstClr val="black"/>
                </a:solidFill>
                <a:latin typeface="Consolas"/>
              </a:rPr>
              <a:t>()</a:t>
            </a:r>
          </a:p>
          <a:p>
            <a:pPr lvl="1"/>
            <a:endParaRPr lang="en-US" dirty="0" smtClean="0"/>
          </a:p>
          <a:p>
            <a:pPr lvl="1"/>
            <a:r>
              <a:rPr lang="en-US" dirty="0" smtClean="0"/>
              <a:t>Tests, whether both iterators refer to the same element</a:t>
            </a:r>
          </a:p>
          <a:p>
            <a:r>
              <a:rPr lang="en-US" dirty="0" smtClean="0"/>
              <a:t>Iterators can be </a:t>
            </a:r>
            <a:r>
              <a:rPr lang="en-US" dirty="0" smtClean="0">
                <a:solidFill>
                  <a:schemeClr val="tx2">
                    <a:lumMod val="60000"/>
                    <a:lumOff val="40000"/>
                  </a:schemeClr>
                </a:solidFill>
              </a:rPr>
              <a:t>incremented</a:t>
            </a:r>
            <a:r>
              <a:rPr lang="en-US" dirty="0" smtClean="0"/>
              <a:t>:</a:t>
            </a:r>
          </a:p>
          <a:p>
            <a:pPr marL="109728" indent="0">
              <a:buClr>
                <a:srgbClr val="5BD078"/>
              </a:buClr>
              <a:buNone/>
            </a:pPr>
            <a:r>
              <a:rPr lang="en-US" sz="2000" dirty="0">
                <a:solidFill>
                  <a:prstClr val="black"/>
                </a:solidFill>
                <a:latin typeface="Consolas"/>
              </a:rPr>
              <a:t>	++</a:t>
            </a:r>
            <a:r>
              <a:rPr lang="en-US" sz="2000" dirty="0" err="1">
                <a:solidFill>
                  <a:prstClr val="black"/>
                </a:solidFill>
                <a:latin typeface="Consolas"/>
              </a:rPr>
              <a:t>iter</a:t>
            </a:r>
            <a:endParaRPr lang="en-US" sz="2000" dirty="0">
              <a:solidFill>
                <a:prstClr val="black"/>
              </a:solidFill>
              <a:latin typeface="Consolas"/>
            </a:endParaRPr>
          </a:p>
          <a:p>
            <a:pPr lvl="1"/>
            <a:endParaRPr lang="en-US" dirty="0" smtClean="0"/>
          </a:p>
          <a:p>
            <a:pPr lvl="1"/>
            <a:r>
              <a:rPr lang="en-US" dirty="0" smtClean="0"/>
              <a:t>Make the iterator ‘point’ (refer) to the next element in the container</a:t>
            </a: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26</a:t>
            </a:fld>
            <a:endParaRPr lang="en-US"/>
          </a:p>
        </p:txBody>
      </p:sp>
    </p:spTree>
    <p:extLst>
      <p:ext uri="{BB962C8B-B14F-4D97-AF65-F5344CB8AC3E}">
        <p14:creationId xmlns:p14="http://schemas.microsoft.com/office/powerpoint/2010/main" val="1052834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Iterator Operations</a:t>
            </a:r>
          </a:p>
        </p:txBody>
      </p:sp>
      <p:sp>
        <p:nvSpPr>
          <p:cNvPr id="3" name="Content Placeholder 2"/>
          <p:cNvSpPr>
            <a:spLocks noGrp="1"/>
          </p:cNvSpPr>
          <p:nvPr>
            <p:ph idx="1"/>
          </p:nvPr>
        </p:nvSpPr>
        <p:spPr/>
        <p:txBody>
          <a:bodyPr/>
          <a:lstStyle/>
          <a:p>
            <a:r>
              <a:rPr lang="en-US" dirty="0"/>
              <a:t>Iterators can be </a:t>
            </a:r>
            <a:r>
              <a:rPr lang="en-US" dirty="0">
                <a:solidFill>
                  <a:schemeClr val="tx2">
                    <a:lumMod val="60000"/>
                    <a:lumOff val="40000"/>
                  </a:schemeClr>
                </a:solidFill>
              </a:rPr>
              <a:t>dereferenced</a:t>
            </a:r>
            <a:r>
              <a:rPr lang="en-US" dirty="0"/>
              <a:t>:</a:t>
            </a:r>
          </a:p>
          <a:p>
            <a:pPr marL="109728" indent="0">
              <a:buNone/>
            </a:pPr>
            <a:r>
              <a:rPr lang="en-US" sz="2100" dirty="0">
                <a:solidFill>
                  <a:prstClr val="black"/>
                </a:solidFill>
                <a:latin typeface="Consolas"/>
              </a:rPr>
              <a:t>	*</a:t>
            </a:r>
            <a:r>
              <a:rPr lang="en-US" sz="2100" dirty="0" err="1" smtClean="0">
                <a:solidFill>
                  <a:prstClr val="black"/>
                </a:solidFill>
                <a:latin typeface="Consolas"/>
              </a:rPr>
              <a:t>iter</a:t>
            </a:r>
            <a:endParaRPr lang="en-US" dirty="0" smtClean="0"/>
          </a:p>
          <a:p>
            <a:pPr lvl="1"/>
            <a:r>
              <a:rPr lang="en-US" dirty="0" smtClean="0"/>
              <a:t>Evaluates </a:t>
            </a:r>
            <a:r>
              <a:rPr lang="en-US" dirty="0"/>
              <a:t>to the </a:t>
            </a:r>
            <a:r>
              <a:rPr lang="en-US" dirty="0" smtClean="0"/>
              <a:t>value of the element </a:t>
            </a:r>
            <a:r>
              <a:rPr lang="en-US" dirty="0"/>
              <a:t>the iterator refers to</a:t>
            </a:r>
          </a:p>
          <a:p>
            <a:r>
              <a:rPr lang="en-US" dirty="0" smtClean="0"/>
              <a:t>In order to access a member of the element the iterator refers to, we write:</a:t>
            </a:r>
          </a:p>
          <a:p>
            <a:pPr marL="109728" indent="0">
              <a:buClr>
                <a:srgbClr val="5BD078"/>
              </a:buClr>
              <a:buNone/>
            </a:pPr>
            <a:r>
              <a:rPr lang="en-US" sz="2100" dirty="0">
                <a:solidFill>
                  <a:prstClr val="black"/>
                </a:solidFill>
                <a:latin typeface="Consolas"/>
              </a:rPr>
              <a:t>	(*</a:t>
            </a:r>
            <a:r>
              <a:rPr lang="en-US" sz="2100" dirty="0" err="1">
                <a:solidFill>
                  <a:prstClr val="black"/>
                </a:solidFill>
                <a:latin typeface="Consolas"/>
              </a:rPr>
              <a:t>iter</a:t>
            </a:r>
            <a:r>
              <a:rPr lang="en-US" sz="2100" dirty="0">
                <a:solidFill>
                  <a:prstClr val="black"/>
                </a:solidFill>
                <a:latin typeface="Consolas"/>
              </a:rPr>
              <a:t>).name</a:t>
            </a:r>
          </a:p>
          <a:p>
            <a:pPr lvl="1"/>
            <a:endParaRPr lang="en-US" dirty="0" smtClean="0"/>
          </a:p>
          <a:p>
            <a:pPr lvl="1"/>
            <a:r>
              <a:rPr lang="en-US" dirty="0" smtClean="0"/>
              <a:t>(why not: </a:t>
            </a:r>
            <a:r>
              <a:rPr lang="en-US" dirty="0" smtClean="0">
                <a:solidFill>
                  <a:prstClr val="black"/>
                </a:solidFill>
                <a:latin typeface="Consolas"/>
              </a:rPr>
              <a:t>*iter.name </a:t>
            </a:r>
            <a:r>
              <a:rPr lang="en-US" dirty="0" smtClean="0"/>
              <a:t>?)</a:t>
            </a:r>
            <a:endParaRPr lang="en-US" dirty="0"/>
          </a:p>
          <a:p>
            <a:r>
              <a:rPr lang="en-US" dirty="0" smtClean="0"/>
              <a:t>Syntactic sugar, 100% equivalent:</a:t>
            </a:r>
          </a:p>
          <a:p>
            <a:pPr marL="109728" indent="0">
              <a:buClr>
                <a:srgbClr val="5BD078"/>
              </a:buClr>
              <a:buNone/>
            </a:pPr>
            <a:r>
              <a:rPr lang="en-US" sz="2100" dirty="0">
                <a:solidFill>
                  <a:prstClr val="black"/>
                </a:solidFill>
                <a:latin typeface="Consolas"/>
              </a:rPr>
              <a:t>	</a:t>
            </a:r>
            <a:r>
              <a:rPr lang="en-US" sz="2100" dirty="0" err="1">
                <a:solidFill>
                  <a:prstClr val="black"/>
                </a:solidFill>
                <a:latin typeface="Consolas"/>
              </a:rPr>
              <a:t>iter</a:t>
            </a:r>
            <a:r>
              <a:rPr lang="en-US" sz="2100" dirty="0">
                <a:solidFill>
                  <a:prstClr val="black"/>
                </a:solidFill>
                <a:latin typeface="Consolas"/>
              </a:rPr>
              <a:t>-&gt;</a:t>
            </a:r>
            <a:r>
              <a:rPr lang="en-US" sz="2100" dirty="0" smtClean="0">
                <a:solidFill>
                  <a:prstClr val="black"/>
                </a:solidFill>
                <a:latin typeface="Consolas"/>
              </a:rPr>
              <a:t>name</a:t>
            </a:r>
            <a:endParaRPr lang="en-US" sz="21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27</a:t>
            </a:fld>
            <a:endParaRPr lang="en-US"/>
          </a:p>
        </p:txBody>
      </p:sp>
      <p:sp>
        <p:nvSpPr>
          <p:cNvPr id="7" name="Rectangle 6"/>
          <p:cNvSpPr/>
          <p:nvPr/>
        </p:nvSpPr>
        <p:spPr>
          <a:xfrm>
            <a:off x="6149395" y="3767434"/>
            <a:ext cx="4366205" cy="923330"/>
          </a:xfrm>
          <a:prstGeom prst="rect">
            <a:avLst/>
          </a:prstGeom>
          <a:ln>
            <a:solidFill>
              <a:schemeClr val="tx1">
                <a:lumMod val="65000"/>
                <a:lumOff val="35000"/>
              </a:schemeClr>
            </a:solidFill>
          </a:ln>
        </p:spPr>
        <p:txBody>
          <a:bodyPr wrap="square">
            <a:spAutoFit/>
          </a:bodyPr>
          <a:lstStyle/>
          <a:p>
            <a:r>
              <a:rPr lang="en-US" dirty="0" smtClean="0">
                <a:solidFill>
                  <a:srgbClr val="0000FF"/>
                </a:solidFill>
                <a:latin typeface="Consolas" panose="020B0609020204030204" pitchFamily="49" charset="0"/>
              </a:rPr>
              <a:t> </a:t>
            </a:r>
            <a:r>
              <a:rPr lang="en-US" dirty="0" err="1" smtClean="0">
                <a:solidFill>
                  <a:srgbClr val="0000FF"/>
                </a:solidFill>
                <a:latin typeface="Consolas" panose="020B0609020204030204" pitchFamily="49" charset="0"/>
              </a:rPr>
              <a:t>struct</a:t>
            </a:r>
            <a:r>
              <a:rPr lang="en-US" dirty="0" smtClean="0">
                <a:solidFill>
                  <a:srgbClr val="000000"/>
                </a:solidFill>
                <a:latin typeface="Consolas" panose="020B0609020204030204" pitchFamily="49" charset="0"/>
              </a:rPr>
              <a:t> </a:t>
            </a:r>
            <a:r>
              <a:rPr lang="en-US" dirty="0">
                <a:solidFill>
                  <a:srgbClr val="2B91AF"/>
                </a:solidFill>
                <a:latin typeface="Consolas" panose="020B0609020204030204" pitchFamily="49" charset="0"/>
              </a:rPr>
              <a:t>X</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string</a:t>
            </a:r>
            <a:r>
              <a:rPr lang="en-US" dirty="0">
                <a:solidFill>
                  <a:srgbClr val="000000"/>
                </a:solidFill>
                <a:latin typeface="Consolas" panose="020B0609020204030204" pitchFamily="49" charset="0"/>
              </a:rPr>
              <a:t> name; };</a:t>
            </a:r>
          </a:p>
          <a:p>
            <a:r>
              <a:rPr lang="en-US" dirty="0" smtClean="0">
                <a:solidFill>
                  <a:srgbClr val="000000"/>
                </a:solidFill>
                <a:latin typeface="Consolas" panose="020B0609020204030204" pitchFamily="49" charset="0"/>
              </a:rPr>
              <a:t> </a:t>
            </a:r>
            <a:r>
              <a:rPr lang="en-US" dirty="0" err="1" smtClean="0">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vector</a:t>
            </a:r>
            <a:r>
              <a:rPr lang="en-US" dirty="0">
                <a:solidFill>
                  <a:srgbClr val="000000"/>
                </a:solidFill>
                <a:latin typeface="Consolas" panose="020B0609020204030204" pitchFamily="49" charset="0"/>
              </a:rPr>
              <a:t>&lt;</a:t>
            </a:r>
            <a:r>
              <a:rPr lang="en-US" dirty="0">
                <a:solidFill>
                  <a:srgbClr val="2B91AF"/>
                </a:solidFill>
                <a:latin typeface="Consolas" panose="020B0609020204030204" pitchFamily="49" charset="0"/>
              </a:rPr>
              <a:t>X</a:t>
            </a:r>
            <a:r>
              <a:rPr lang="en-US" dirty="0">
                <a:solidFill>
                  <a:srgbClr val="000000"/>
                </a:solidFill>
                <a:latin typeface="Consolas" panose="020B0609020204030204" pitchFamily="49" charset="0"/>
              </a:rPr>
              <a:t>&gt; </a:t>
            </a:r>
            <a:r>
              <a:rPr lang="en-US" dirty="0" err="1">
                <a:solidFill>
                  <a:srgbClr val="000000"/>
                </a:solidFill>
                <a:latin typeface="Consolas" panose="020B0609020204030204" pitchFamily="49" charset="0"/>
              </a:rPr>
              <a:t>many_xs</a:t>
            </a:r>
            <a:r>
              <a:rPr lang="en-US" dirty="0">
                <a:solidFill>
                  <a:srgbClr val="000000"/>
                </a:solidFill>
                <a:latin typeface="Consolas" panose="020B0609020204030204" pitchFamily="49" charset="0"/>
              </a:rPr>
              <a:t>;</a:t>
            </a:r>
          </a:p>
          <a:p>
            <a:r>
              <a:rPr lang="en-US" dirty="0" smtClean="0">
                <a:solidFill>
                  <a:srgbClr val="0000FF"/>
                </a:solidFill>
                <a:latin typeface="Consolas" panose="020B0609020204030204" pitchFamily="49" charset="0"/>
              </a:rPr>
              <a:t> auto</a:t>
            </a:r>
            <a:r>
              <a:rPr lang="en-US" dirty="0" smtClean="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iter</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many_xs.</a:t>
            </a:r>
            <a:r>
              <a:rPr lang="en-US" dirty="0" err="1">
                <a:solidFill>
                  <a:srgbClr val="74531F"/>
                </a:solidFill>
                <a:latin typeface="Consolas" panose="020B0609020204030204" pitchFamily="49" charset="0"/>
              </a:rPr>
              <a:t>begin</a:t>
            </a:r>
            <a:r>
              <a:rPr lang="en-US" dirty="0" smtClean="0">
                <a:solidFill>
                  <a:srgbClr val="000000"/>
                </a:solidFill>
                <a:latin typeface="Consolas" panose="020B0609020204030204" pitchFamily="49" charset="0"/>
              </a:rPr>
              <a:t>();</a:t>
            </a:r>
            <a:endParaRPr lang="en-US"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339946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Iterator Operations</a:t>
            </a:r>
          </a:p>
        </p:txBody>
      </p:sp>
      <p:sp>
        <p:nvSpPr>
          <p:cNvPr id="3" name="Content Placeholder 2"/>
          <p:cNvSpPr>
            <a:spLocks noGrp="1"/>
          </p:cNvSpPr>
          <p:nvPr>
            <p:ph idx="1"/>
          </p:nvPr>
        </p:nvSpPr>
        <p:spPr>
          <a:xfrm>
            <a:off x="1261872" y="1828802"/>
            <a:ext cx="8948928" cy="4351337"/>
          </a:xfrm>
        </p:spPr>
        <p:txBody>
          <a:bodyPr>
            <a:normAutofit/>
          </a:bodyPr>
          <a:lstStyle/>
          <a:p>
            <a:r>
              <a:rPr lang="en-US" dirty="0" smtClean="0"/>
              <a:t>Some iterators can get a number added</a:t>
            </a:r>
          </a:p>
          <a:p>
            <a:pPr marL="667512" lvl="2" indent="0">
              <a:buClr>
                <a:srgbClr val="31B6FD"/>
              </a:buClr>
              <a:buNone/>
            </a:pPr>
            <a:endParaRPr lang="en-US" sz="1000" dirty="0" smtClean="0">
              <a:solidFill>
                <a:prstClr val="black"/>
              </a:solidFill>
              <a:latin typeface="Consolas"/>
            </a:endParaRPr>
          </a:p>
          <a:p>
            <a:pPr marL="667512" lvl="2" indent="0">
              <a:buClr>
                <a:srgbClr val="31B6FD"/>
              </a:buClr>
              <a:buNone/>
            </a:pPr>
            <a:r>
              <a:rPr lang="en-US" dirty="0" err="1" smtClean="0">
                <a:solidFill>
                  <a:prstClr val="black"/>
                </a:solidFill>
                <a:latin typeface="Consolas"/>
              </a:rPr>
              <a:t>word</a:t>
            </a:r>
            <a:r>
              <a:rPr lang="en-US" sz="1600" i="0" dirty="0" err="1" smtClean="0">
                <a:solidFill>
                  <a:prstClr val="black"/>
                </a:solidFill>
                <a:latin typeface="Consolas"/>
              </a:rPr>
              <a:t>s.erase</a:t>
            </a:r>
            <a:r>
              <a:rPr lang="en-US" sz="1600" i="0" dirty="0" smtClean="0">
                <a:solidFill>
                  <a:prstClr val="black"/>
                </a:solidFill>
                <a:latin typeface="Consolas"/>
              </a:rPr>
              <a:t>(</a:t>
            </a:r>
            <a:r>
              <a:rPr lang="en-US" dirty="0" err="1" smtClean="0">
                <a:solidFill>
                  <a:prstClr val="black"/>
                </a:solidFill>
                <a:latin typeface="Consolas"/>
              </a:rPr>
              <a:t>word</a:t>
            </a:r>
            <a:r>
              <a:rPr lang="en-US" sz="1600" i="0" dirty="0" err="1" smtClean="0">
                <a:solidFill>
                  <a:prstClr val="black"/>
                </a:solidFill>
                <a:latin typeface="Consolas"/>
              </a:rPr>
              <a:t>s.begin</a:t>
            </a:r>
            <a:r>
              <a:rPr lang="en-US" sz="1600" i="0" dirty="0" smtClean="0">
                <a:solidFill>
                  <a:prstClr val="black"/>
                </a:solidFill>
                <a:latin typeface="Consolas"/>
              </a:rPr>
              <a:t>() + i);</a:t>
            </a:r>
          </a:p>
          <a:p>
            <a:pPr marL="667512" lvl="2" indent="0">
              <a:buClr>
                <a:srgbClr val="31B6FD"/>
              </a:buClr>
              <a:buNone/>
            </a:pPr>
            <a:endParaRPr lang="en-US" sz="900" dirty="0" smtClean="0">
              <a:solidFill>
                <a:prstClr val="black"/>
              </a:solidFill>
              <a:latin typeface="Consolas"/>
            </a:endParaRPr>
          </a:p>
          <a:p>
            <a:r>
              <a:rPr lang="en-US" dirty="0" smtClean="0"/>
              <a:t>Overloaded </a:t>
            </a:r>
            <a:r>
              <a:rPr lang="en-US" dirty="0" smtClean="0">
                <a:latin typeface="Consolas" panose="020B0609020204030204" pitchFamily="49" charset="0"/>
              </a:rPr>
              <a:t>operator+</a:t>
            </a:r>
            <a:r>
              <a:rPr lang="en-US" dirty="0" smtClean="0"/>
              <a:t>, makes the iterator refer to the ‘i’ –s element after begin</a:t>
            </a:r>
          </a:p>
          <a:p>
            <a:r>
              <a:rPr lang="en-US" dirty="0" smtClean="0"/>
              <a:t>Equivalent to invoking ++ ‘i’ times</a:t>
            </a:r>
          </a:p>
          <a:p>
            <a:r>
              <a:rPr lang="en-US" dirty="0" smtClean="0"/>
              <a:t>Defined only for iterators from </a:t>
            </a:r>
            <a:r>
              <a:rPr lang="en-US" dirty="0" smtClean="0">
                <a:solidFill>
                  <a:schemeClr val="tx2">
                    <a:lumMod val="60000"/>
                    <a:lumOff val="40000"/>
                  </a:schemeClr>
                </a:solidFill>
              </a:rPr>
              <a:t>random</a:t>
            </a:r>
            <a:r>
              <a:rPr lang="en-US" i="1" dirty="0" smtClean="0"/>
              <a:t> </a:t>
            </a:r>
            <a:r>
              <a:rPr lang="en-US" dirty="0" smtClean="0">
                <a:solidFill>
                  <a:schemeClr val="tx2">
                    <a:lumMod val="60000"/>
                    <a:lumOff val="40000"/>
                  </a:schemeClr>
                </a:solidFill>
              </a:rPr>
              <a:t>access</a:t>
            </a:r>
            <a:r>
              <a:rPr lang="en-US" dirty="0" smtClean="0"/>
              <a:t> containers</a:t>
            </a:r>
          </a:p>
          <a:p>
            <a:pPr lvl="1"/>
            <a:r>
              <a:rPr lang="en-US" dirty="0" err="1" smtClean="0">
                <a:latin typeface="Consolas" panose="020B0609020204030204" pitchFamily="49" charset="0"/>
              </a:rPr>
              <a:t>std</a:t>
            </a:r>
            <a:r>
              <a:rPr lang="en-US" dirty="0" smtClean="0">
                <a:latin typeface="Consolas" panose="020B0609020204030204" pitchFamily="49" charset="0"/>
              </a:rPr>
              <a:t>::vector</a:t>
            </a:r>
            <a:r>
              <a:rPr lang="en-US" dirty="0" smtClean="0"/>
              <a:t>, </a:t>
            </a:r>
            <a:r>
              <a:rPr lang="en-US" dirty="0" err="1" smtClean="0">
                <a:latin typeface="Consolas" panose="020B0609020204030204" pitchFamily="49" charset="0"/>
              </a:rPr>
              <a:t>std</a:t>
            </a:r>
            <a:r>
              <a:rPr lang="en-US" dirty="0" smtClean="0">
                <a:latin typeface="Consolas" panose="020B0609020204030204" pitchFamily="49" charset="0"/>
              </a:rPr>
              <a:t>::string</a:t>
            </a:r>
            <a:r>
              <a:rPr lang="en-US" dirty="0" smtClean="0"/>
              <a:t> are random access (indexing is possible)</a:t>
            </a:r>
          </a:p>
          <a:p>
            <a:pPr lvl="1"/>
            <a:r>
              <a:rPr lang="en-US" dirty="0" smtClean="0"/>
              <a:t>Will result in compilation error for sequential (non-random access) containers</a:t>
            </a: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28</a:t>
            </a:fld>
            <a:endParaRPr lang="en-US"/>
          </a:p>
        </p:txBody>
      </p:sp>
    </p:spTree>
    <p:extLst>
      <p:ext uri="{BB962C8B-B14F-4D97-AF65-F5344CB8AC3E}">
        <p14:creationId xmlns:p14="http://schemas.microsoft.com/office/powerpoint/2010/main" val="2417034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ltLang="en-US" dirty="0"/>
              <a:t>Iterator </a:t>
            </a:r>
            <a:r>
              <a:rPr lang="de-DE" altLang="en-US" dirty="0" smtClean="0"/>
              <a:t>Categories </a:t>
            </a:r>
            <a:r>
              <a:rPr lang="de-DE" altLang="en-US" dirty="0"/>
              <a:t>(concepts)</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29</a:t>
            </a:fld>
            <a:endParaRPr lang="en-US"/>
          </a:p>
        </p:txBody>
      </p:sp>
      <p:sp>
        <p:nvSpPr>
          <p:cNvPr id="7" name="Text Box 3"/>
          <p:cNvSpPr txBox="1">
            <a:spLocks noChangeArrowheads="1"/>
          </p:cNvSpPr>
          <p:nvPr/>
        </p:nvSpPr>
        <p:spPr bwMode="auto">
          <a:xfrm>
            <a:off x="4819650" y="2733599"/>
            <a:ext cx="761747"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dirty="0" smtClean="0">
                <a:latin typeface="+mn-lt"/>
              </a:rPr>
              <a:t>input</a:t>
            </a:r>
            <a:endParaRPr lang="en-US" altLang="en-US" dirty="0">
              <a:latin typeface="+mn-lt"/>
            </a:endParaRPr>
          </a:p>
        </p:txBody>
      </p:sp>
      <p:sp>
        <p:nvSpPr>
          <p:cNvPr id="8" name="Text Box 4"/>
          <p:cNvSpPr txBox="1">
            <a:spLocks noChangeArrowheads="1"/>
          </p:cNvSpPr>
          <p:nvPr/>
        </p:nvSpPr>
        <p:spPr bwMode="auto">
          <a:xfrm>
            <a:off x="6496050" y="2733599"/>
            <a:ext cx="894797"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dirty="0" smtClean="0">
                <a:latin typeface="+mn-lt"/>
              </a:rPr>
              <a:t>output</a:t>
            </a:r>
            <a:endParaRPr lang="en-US" altLang="en-US" dirty="0">
              <a:latin typeface="+mn-lt"/>
            </a:endParaRPr>
          </a:p>
        </p:txBody>
      </p:sp>
      <p:sp>
        <p:nvSpPr>
          <p:cNvPr id="9" name="Text Box 5"/>
          <p:cNvSpPr txBox="1">
            <a:spLocks noChangeArrowheads="1"/>
          </p:cNvSpPr>
          <p:nvPr/>
        </p:nvSpPr>
        <p:spPr bwMode="auto">
          <a:xfrm>
            <a:off x="5559425" y="3473374"/>
            <a:ext cx="1023037"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a:latin typeface="+mn-lt"/>
              </a:rPr>
              <a:t>forward</a:t>
            </a:r>
            <a:endParaRPr lang="en-US" altLang="en-US">
              <a:latin typeface="+mn-lt"/>
            </a:endParaRPr>
          </a:p>
        </p:txBody>
      </p:sp>
      <p:sp>
        <p:nvSpPr>
          <p:cNvPr id="10" name="Text Box 6"/>
          <p:cNvSpPr txBox="1">
            <a:spLocks noChangeArrowheads="1"/>
          </p:cNvSpPr>
          <p:nvPr/>
        </p:nvSpPr>
        <p:spPr bwMode="auto">
          <a:xfrm>
            <a:off x="5324475" y="4173460"/>
            <a:ext cx="1606530"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a:latin typeface="+mn-lt"/>
              </a:rPr>
              <a:t>bi-directional</a:t>
            </a:r>
            <a:endParaRPr lang="en-US" altLang="en-US">
              <a:latin typeface="+mn-lt"/>
            </a:endParaRPr>
          </a:p>
        </p:txBody>
      </p:sp>
      <p:sp>
        <p:nvSpPr>
          <p:cNvPr id="11" name="Text Box 7"/>
          <p:cNvSpPr txBox="1">
            <a:spLocks noChangeArrowheads="1"/>
          </p:cNvSpPr>
          <p:nvPr/>
        </p:nvSpPr>
        <p:spPr bwMode="auto">
          <a:xfrm>
            <a:off x="5153025" y="5037060"/>
            <a:ext cx="1749197"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dirty="0" smtClean="0">
                <a:latin typeface="+mn-lt"/>
              </a:rPr>
              <a:t>random </a:t>
            </a:r>
            <a:r>
              <a:rPr lang="de-DE" altLang="en-US" dirty="0">
                <a:latin typeface="+mn-lt"/>
              </a:rPr>
              <a:t>access</a:t>
            </a:r>
            <a:endParaRPr lang="en-US" altLang="en-US" dirty="0">
              <a:latin typeface="+mn-lt"/>
            </a:endParaRPr>
          </a:p>
        </p:txBody>
      </p:sp>
      <p:sp>
        <p:nvSpPr>
          <p:cNvPr id="12" name="Line 8"/>
          <p:cNvSpPr>
            <a:spLocks noChangeShapeType="1"/>
          </p:cNvSpPr>
          <p:nvPr/>
        </p:nvSpPr>
        <p:spPr bwMode="auto">
          <a:xfrm>
            <a:off x="5127625" y="3165399"/>
            <a:ext cx="576263"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9"/>
          <p:cNvSpPr>
            <a:spLocks noChangeShapeType="1"/>
          </p:cNvSpPr>
          <p:nvPr/>
        </p:nvSpPr>
        <p:spPr bwMode="auto">
          <a:xfrm flipH="1">
            <a:off x="6351587" y="3165399"/>
            <a:ext cx="576262"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0"/>
          <p:cNvSpPr>
            <a:spLocks noChangeShapeType="1"/>
          </p:cNvSpPr>
          <p:nvPr/>
        </p:nvSpPr>
        <p:spPr bwMode="auto">
          <a:xfrm>
            <a:off x="6064249" y="3886124"/>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11"/>
          <p:cNvSpPr>
            <a:spLocks noChangeShapeType="1"/>
          </p:cNvSpPr>
          <p:nvPr/>
        </p:nvSpPr>
        <p:spPr bwMode="auto">
          <a:xfrm>
            <a:off x="6064249" y="4605260"/>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Text Box 12"/>
          <p:cNvSpPr txBox="1">
            <a:spLocks noChangeArrowheads="1"/>
          </p:cNvSpPr>
          <p:nvPr/>
        </p:nvSpPr>
        <p:spPr bwMode="auto">
          <a:xfrm>
            <a:off x="1887537" y="2085898"/>
            <a:ext cx="2468562" cy="925512"/>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a:latin typeface="+mn-lt"/>
              </a:rPr>
              <a:t>Read one item at a time, in forward direction only</a:t>
            </a:r>
            <a:endParaRPr lang="en-US" altLang="en-US">
              <a:latin typeface="+mn-lt"/>
            </a:endParaRPr>
          </a:p>
        </p:txBody>
      </p:sp>
      <p:sp>
        <p:nvSpPr>
          <p:cNvPr id="17" name="Text Box 13"/>
          <p:cNvSpPr txBox="1">
            <a:spLocks noChangeArrowheads="1"/>
          </p:cNvSpPr>
          <p:nvPr/>
        </p:nvSpPr>
        <p:spPr bwMode="auto">
          <a:xfrm>
            <a:off x="7772400" y="2085898"/>
            <a:ext cx="2468563" cy="925512"/>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a:latin typeface="+mn-lt"/>
              </a:rPr>
              <a:t>Write one item at a time, in forward direction only</a:t>
            </a:r>
            <a:endParaRPr lang="en-US" altLang="en-US">
              <a:latin typeface="+mn-lt"/>
            </a:endParaRPr>
          </a:p>
        </p:txBody>
      </p:sp>
      <p:sp>
        <p:nvSpPr>
          <p:cNvPr id="18" name="Text Box 14"/>
          <p:cNvSpPr txBox="1">
            <a:spLocks noChangeArrowheads="1"/>
          </p:cNvSpPr>
          <p:nvPr/>
        </p:nvSpPr>
        <p:spPr bwMode="auto">
          <a:xfrm>
            <a:off x="1887537" y="3381298"/>
            <a:ext cx="2468562" cy="1200329"/>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dirty="0">
                <a:latin typeface="+mn-lt"/>
              </a:rPr>
              <a:t>Read </a:t>
            </a:r>
            <a:r>
              <a:rPr lang="de-DE" altLang="en-US" dirty="0" smtClean="0">
                <a:latin typeface="+mn-lt"/>
              </a:rPr>
              <a:t>or </a:t>
            </a:r>
            <a:r>
              <a:rPr lang="de-DE" altLang="en-US" dirty="0">
                <a:latin typeface="+mn-lt"/>
              </a:rPr>
              <a:t>write one item at a time, in forward direction only</a:t>
            </a:r>
            <a:endParaRPr lang="en-US" altLang="en-US" dirty="0">
              <a:latin typeface="+mn-lt"/>
            </a:endParaRPr>
          </a:p>
        </p:txBody>
      </p:sp>
      <p:sp>
        <p:nvSpPr>
          <p:cNvPr id="19" name="Text Box 15"/>
          <p:cNvSpPr txBox="1">
            <a:spLocks noChangeArrowheads="1"/>
          </p:cNvSpPr>
          <p:nvPr/>
        </p:nvSpPr>
        <p:spPr bwMode="auto">
          <a:xfrm>
            <a:off x="7772400" y="4028998"/>
            <a:ext cx="2468563" cy="1200329"/>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dirty="0" smtClean="0">
                <a:latin typeface="+mn-lt"/>
              </a:rPr>
              <a:t>Read or write </a:t>
            </a:r>
            <a:r>
              <a:rPr lang="de-DE" altLang="en-US" dirty="0">
                <a:latin typeface="+mn-lt"/>
              </a:rPr>
              <a:t>one item at a time, either in forward or backward direction</a:t>
            </a:r>
            <a:endParaRPr lang="en-US" altLang="en-US" dirty="0">
              <a:latin typeface="+mn-lt"/>
            </a:endParaRPr>
          </a:p>
        </p:txBody>
      </p:sp>
      <p:sp>
        <p:nvSpPr>
          <p:cNvPr id="20" name="Text Box 16"/>
          <p:cNvSpPr txBox="1">
            <a:spLocks noChangeArrowheads="1"/>
          </p:cNvSpPr>
          <p:nvPr/>
        </p:nvSpPr>
        <p:spPr bwMode="auto">
          <a:xfrm>
            <a:off x="1887537" y="4965623"/>
            <a:ext cx="2468562" cy="1754326"/>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lnSpc>
                <a:spcPct val="80000"/>
              </a:lnSpc>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r>
              <a:rPr lang="de-DE" altLang="en-US" dirty="0" smtClean="0">
                <a:latin typeface="+mn-lt"/>
              </a:rPr>
              <a:t>Read or write </a:t>
            </a:r>
            <a:r>
              <a:rPr lang="de-DE" altLang="en-US" dirty="0">
                <a:latin typeface="+mn-lt"/>
              </a:rPr>
              <a:t>one item at a time, either in forward or backward direction can jump any distance</a:t>
            </a:r>
            <a:endParaRPr lang="en-US" altLang="en-US" dirty="0">
              <a:latin typeface="+mn-lt"/>
            </a:endParaRPr>
          </a:p>
        </p:txBody>
      </p:sp>
      <p:sp>
        <p:nvSpPr>
          <p:cNvPr id="21" name="Line 17"/>
          <p:cNvSpPr>
            <a:spLocks noChangeShapeType="1"/>
          </p:cNvSpPr>
          <p:nvPr/>
        </p:nvSpPr>
        <p:spPr bwMode="auto">
          <a:xfrm>
            <a:off x="4408488" y="2878060"/>
            <a:ext cx="358775"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8"/>
          <p:cNvSpPr>
            <a:spLocks noChangeShapeType="1"/>
          </p:cNvSpPr>
          <p:nvPr/>
        </p:nvSpPr>
        <p:spPr bwMode="auto">
          <a:xfrm flipV="1">
            <a:off x="4408488" y="5243436"/>
            <a:ext cx="676275" cy="9525"/>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19"/>
          <p:cNvSpPr>
            <a:spLocks noChangeShapeType="1"/>
          </p:cNvSpPr>
          <p:nvPr/>
        </p:nvSpPr>
        <p:spPr bwMode="auto">
          <a:xfrm>
            <a:off x="4408488" y="3668635"/>
            <a:ext cx="1120775"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0"/>
          <p:cNvSpPr>
            <a:spLocks noChangeShapeType="1"/>
          </p:cNvSpPr>
          <p:nvPr/>
        </p:nvSpPr>
        <p:spPr bwMode="auto">
          <a:xfrm>
            <a:off x="7432674" y="2878060"/>
            <a:ext cx="287338" cy="0"/>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1"/>
          <p:cNvSpPr>
            <a:spLocks noChangeShapeType="1"/>
          </p:cNvSpPr>
          <p:nvPr/>
        </p:nvSpPr>
        <p:spPr bwMode="auto">
          <a:xfrm flipV="1">
            <a:off x="7050794" y="4317922"/>
            <a:ext cx="669217" cy="689"/>
          </a:xfrm>
          <a:prstGeom prst="line">
            <a:avLst/>
          </a:prstGeom>
          <a:noFill/>
          <a:ln w="2857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8605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0-#ppt_w/2"/>
                                          </p:val>
                                        </p:tav>
                                        <p:tav tm="100000">
                                          <p:val>
                                            <p:strVal val="#ppt_x"/>
                                          </p:val>
                                        </p:tav>
                                      </p:tavLst>
                                    </p:anim>
                                    <p:anim calcmode="lin" valueType="num">
                                      <p:cBhvr additive="base">
                                        <p:cTn id="26" dur="500" fill="hold"/>
                                        <p:tgtEl>
                                          <p:spTgt spid="24"/>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0-#ppt_w/2"/>
                                          </p:val>
                                        </p:tav>
                                        <p:tav tm="100000">
                                          <p:val>
                                            <p:strVal val="#ppt_x"/>
                                          </p:val>
                                        </p:tav>
                                      </p:tavLst>
                                    </p:anim>
                                    <p:anim calcmode="lin" valueType="num">
                                      <p:cBhvr additive="base">
                                        <p:cTn id="3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0-#ppt_w/2"/>
                                          </p:val>
                                        </p:tav>
                                        <p:tav tm="100000">
                                          <p:val>
                                            <p:strVal val="#ppt_x"/>
                                          </p:val>
                                        </p:tav>
                                      </p:tavLst>
                                    </p:anim>
                                    <p:anim calcmode="lin" valueType="num">
                                      <p:cBhvr additive="base">
                                        <p:cTn id="36" dur="500" fill="hold"/>
                                        <p:tgtEl>
                                          <p:spTgt spid="18"/>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0-#ppt_w/2"/>
                                          </p:val>
                                        </p:tav>
                                        <p:tav tm="100000">
                                          <p:val>
                                            <p:strVal val="#ppt_x"/>
                                          </p:val>
                                        </p:tav>
                                      </p:tavLst>
                                    </p:anim>
                                    <p:anim calcmode="lin" valueType="num">
                                      <p:cBhvr additive="base">
                                        <p:cTn id="40" dur="500" fill="hold"/>
                                        <p:tgtEl>
                                          <p:spTgt spid="23"/>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0-#ppt_w/2"/>
                                          </p:val>
                                        </p:tav>
                                        <p:tav tm="100000">
                                          <p:val>
                                            <p:strVal val="#ppt_x"/>
                                          </p:val>
                                        </p:tav>
                                      </p:tavLst>
                                    </p:anim>
                                    <p:anim calcmode="lin" valueType="num">
                                      <p:cBhvr additive="base">
                                        <p:cTn id="48" dur="500" fill="hold"/>
                                        <p:tgtEl>
                                          <p:spTgt spid="12"/>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0-#ppt_w/2"/>
                                          </p:val>
                                        </p:tav>
                                        <p:tav tm="100000">
                                          <p:val>
                                            <p:strVal val="#ppt_x"/>
                                          </p:val>
                                        </p:tav>
                                      </p:tavLst>
                                    </p:anim>
                                    <p:anim calcmode="lin" valueType="num">
                                      <p:cBhvr additive="base">
                                        <p:cTn id="58" dur="500" fill="hold"/>
                                        <p:tgtEl>
                                          <p:spTgt spid="10"/>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0-#ppt_w/2"/>
                                          </p:val>
                                        </p:tav>
                                        <p:tav tm="100000">
                                          <p:val>
                                            <p:strVal val="#ppt_x"/>
                                          </p:val>
                                        </p:tav>
                                      </p:tavLst>
                                    </p:anim>
                                    <p:anim calcmode="lin" valueType="num">
                                      <p:cBhvr additive="base">
                                        <p:cTn id="62" dur="500" fill="hold"/>
                                        <p:tgtEl>
                                          <p:spTgt spid="25"/>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0-#ppt_w/2"/>
                                          </p:val>
                                        </p:tav>
                                        <p:tav tm="100000">
                                          <p:val>
                                            <p:strVal val="#ppt_x"/>
                                          </p:val>
                                        </p:tav>
                                      </p:tavLst>
                                    </p:anim>
                                    <p:anim calcmode="lin" valueType="num">
                                      <p:cBhvr additive="base">
                                        <p:cTn id="6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additive="base">
                                        <p:cTn id="71" dur="500" fill="hold"/>
                                        <p:tgtEl>
                                          <p:spTgt spid="11"/>
                                        </p:tgtEl>
                                        <p:attrNameLst>
                                          <p:attrName>ppt_x</p:attrName>
                                        </p:attrNameLst>
                                      </p:cBhvr>
                                      <p:tavLst>
                                        <p:tav tm="0">
                                          <p:val>
                                            <p:strVal val="0-#ppt_w/2"/>
                                          </p:val>
                                        </p:tav>
                                        <p:tav tm="100000">
                                          <p:val>
                                            <p:strVal val="#ppt_x"/>
                                          </p:val>
                                        </p:tav>
                                      </p:tavLst>
                                    </p:anim>
                                    <p:anim calcmode="lin" valueType="num">
                                      <p:cBhvr additive="base">
                                        <p:cTn id="72" dur="500" fill="hold"/>
                                        <p:tgtEl>
                                          <p:spTgt spid="11"/>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anim calcmode="lin" valueType="num">
                                      <p:cBhvr additive="base">
                                        <p:cTn id="75" dur="500" fill="hold"/>
                                        <p:tgtEl>
                                          <p:spTgt spid="14"/>
                                        </p:tgtEl>
                                        <p:attrNameLst>
                                          <p:attrName>ppt_x</p:attrName>
                                        </p:attrNameLst>
                                      </p:cBhvr>
                                      <p:tavLst>
                                        <p:tav tm="0">
                                          <p:val>
                                            <p:strVal val="0-#ppt_w/2"/>
                                          </p:val>
                                        </p:tav>
                                        <p:tav tm="100000">
                                          <p:val>
                                            <p:strVal val="#ppt_x"/>
                                          </p:val>
                                        </p:tav>
                                      </p:tavLst>
                                    </p:anim>
                                    <p:anim calcmode="lin" valueType="num">
                                      <p:cBhvr additive="base">
                                        <p:cTn id="76" dur="500" fill="hold"/>
                                        <p:tgtEl>
                                          <p:spTgt spid="14"/>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0-#ppt_w/2"/>
                                          </p:val>
                                        </p:tav>
                                        <p:tav tm="100000">
                                          <p:val>
                                            <p:strVal val="#ppt_x"/>
                                          </p:val>
                                        </p:tav>
                                      </p:tavLst>
                                    </p:anim>
                                    <p:anim calcmode="lin" valueType="num">
                                      <p:cBhvr additive="base">
                                        <p:cTn id="80" dur="500" fill="hold"/>
                                        <p:tgtEl>
                                          <p:spTgt spid="15"/>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500" fill="hold"/>
                                        <p:tgtEl>
                                          <p:spTgt spid="20"/>
                                        </p:tgtEl>
                                        <p:attrNameLst>
                                          <p:attrName>ppt_x</p:attrName>
                                        </p:attrNameLst>
                                      </p:cBhvr>
                                      <p:tavLst>
                                        <p:tav tm="0">
                                          <p:val>
                                            <p:strVal val="0-#ppt_w/2"/>
                                          </p:val>
                                        </p:tav>
                                        <p:tav tm="100000">
                                          <p:val>
                                            <p:strVal val="#ppt_x"/>
                                          </p:val>
                                        </p:tav>
                                      </p:tavLst>
                                    </p:anim>
                                    <p:anim calcmode="lin" valueType="num">
                                      <p:cBhvr additive="base">
                                        <p:cTn id="84" dur="500" fill="hold"/>
                                        <p:tgtEl>
                                          <p:spTgt spid="20"/>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0-#ppt_w/2"/>
                                          </p:val>
                                        </p:tav>
                                        <p:tav tm="100000">
                                          <p:val>
                                            <p:strVal val="#ppt_x"/>
                                          </p:val>
                                        </p:tav>
                                      </p:tavLst>
                                    </p:anim>
                                    <p:anim calcmode="lin" valueType="num">
                                      <p:cBhvr additive="base">
                                        <p:cTn id="8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Basic Model of STL</a:t>
            </a:r>
            <a:endParaRPr lang="en-US" dirty="0"/>
          </a:p>
        </p:txBody>
      </p:sp>
      <p:sp>
        <p:nvSpPr>
          <p:cNvPr id="8" name="Content Placeholder 7"/>
          <p:cNvSpPr>
            <a:spLocks noGrp="1"/>
          </p:cNvSpPr>
          <p:nvPr>
            <p:ph sz="half" idx="1"/>
          </p:nvPr>
        </p:nvSpPr>
        <p:spPr/>
        <p:txBody>
          <a:bodyPr>
            <a:normAutofit fontScale="92500" lnSpcReduction="10000"/>
          </a:bodyPr>
          <a:lstStyle/>
          <a:p>
            <a:r>
              <a:rPr lang="en-US" dirty="0" smtClean="0"/>
              <a:t>Algorithms</a:t>
            </a:r>
          </a:p>
          <a:p>
            <a:pPr marL="274320" lvl="1" indent="0">
              <a:buNone/>
            </a:pPr>
            <a:r>
              <a:rPr lang="en-US" dirty="0" smtClean="0"/>
              <a:t>	</a:t>
            </a:r>
            <a:r>
              <a:rPr lang="en-US" dirty="0" smtClean="0">
                <a:latin typeface="Consolas" panose="020B0609020204030204" pitchFamily="49" charset="0"/>
              </a:rPr>
              <a:t>sort</a:t>
            </a:r>
            <a:r>
              <a:rPr lang="en-US" dirty="0" smtClean="0"/>
              <a:t>, </a:t>
            </a:r>
            <a:r>
              <a:rPr lang="en-US" dirty="0">
                <a:latin typeface="Consolas" panose="020B0609020204030204" pitchFamily="49" charset="0"/>
              </a:rPr>
              <a:t>find</a:t>
            </a:r>
            <a:r>
              <a:rPr lang="en-US" dirty="0" smtClean="0"/>
              <a:t>, </a:t>
            </a:r>
            <a:r>
              <a:rPr lang="en-US" dirty="0">
                <a:latin typeface="Consolas" panose="020B0609020204030204" pitchFamily="49" charset="0"/>
              </a:rPr>
              <a:t>search</a:t>
            </a:r>
            <a:r>
              <a:rPr lang="en-US" dirty="0" smtClean="0"/>
              <a:t>, </a:t>
            </a:r>
            <a:r>
              <a:rPr lang="en-US" dirty="0">
                <a:latin typeface="Consolas" panose="020B0609020204030204" pitchFamily="49" charset="0"/>
              </a:rPr>
              <a:t>copy</a:t>
            </a:r>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Containers</a:t>
            </a:r>
          </a:p>
          <a:p>
            <a:pPr marL="274320" lvl="1" indent="0">
              <a:buNone/>
            </a:pPr>
            <a:r>
              <a:rPr lang="en-US" dirty="0" smtClean="0"/>
              <a:t>	</a:t>
            </a:r>
            <a:r>
              <a:rPr lang="en-US" dirty="0">
                <a:latin typeface="Consolas" panose="020B0609020204030204" pitchFamily="49" charset="0"/>
              </a:rPr>
              <a:t>vector</a:t>
            </a:r>
            <a:r>
              <a:rPr lang="en-US" dirty="0" smtClean="0"/>
              <a:t>, </a:t>
            </a:r>
            <a:r>
              <a:rPr lang="en-US" dirty="0">
                <a:latin typeface="Consolas" panose="020B0609020204030204" pitchFamily="49" charset="0"/>
              </a:rPr>
              <a:t>list</a:t>
            </a:r>
            <a:r>
              <a:rPr lang="en-US" dirty="0" smtClean="0"/>
              <a:t>, </a:t>
            </a:r>
            <a:r>
              <a:rPr lang="en-US" dirty="0">
                <a:latin typeface="Consolas" panose="020B0609020204030204" pitchFamily="49" charset="0"/>
              </a:rPr>
              <a:t>map</a:t>
            </a:r>
            <a:r>
              <a:rPr lang="en-US" dirty="0" smtClean="0"/>
              <a:t>, 	</a:t>
            </a:r>
            <a:r>
              <a:rPr lang="en-US" dirty="0" err="1">
                <a:latin typeface="Consolas" panose="020B0609020204030204" pitchFamily="49" charset="0"/>
              </a:rPr>
              <a:t>unordered_map</a:t>
            </a:r>
            <a:r>
              <a:rPr lang="en-US" dirty="0" smtClean="0"/>
              <a:t>, …</a:t>
            </a:r>
          </a:p>
          <a:p>
            <a:endParaRPr lang="en-US" dirty="0"/>
          </a:p>
        </p:txBody>
      </p:sp>
      <p:sp>
        <p:nvSpPr>
          <p:cNvPr id="9" name="Content Placeholder 8"/>
          <p:cNvSpPr>
            <a:spLocks noGrp="1"/>
          </p:cNvSpPr>
          <p:nvPr>
            <p:ph sz="half" idx="2"/>
          </p:nvPr>
        </p:nvSpPr>
        <p:spPr/>
        <p:txBody>
          <a:bodyPr>
            <a:normAutofit fontScale="92500" lnSpcReduction="10000"/>
          </a:bodyPr>
          <a:lstStyle/>
          <a:p>
            <a:r>
              <a:rPr lang="en-US" sz="2200" dirty="0" smtClean="0"/>
              <a:t>Separation of concerns</a:t>
            </a:r>
          </a:p>
          <a:p>
            <a:pPr lvl="1"/>
            <a:r>
              <a:rPr lang="en-US" sz="1900" dirty="0" smtClean="0"/>
              <a:t>Algorithms manipulate data, but don’t know about containers</a:t>
            </a:r>
          </a:p>
          <a:p>
            <a:pPr lvl="1"/>
            <a:r>
              <a:rPr lang="en-US" sz="1900" dirty="0" smtClean="0"/>
              <a:t>Containers store data, but don’t know about algorithms</a:t>
            </a:r>
          </a:p>
          <a:p>
            <a:pPr lvl="1"/>
            <a:r>
              <a:rPr lang="en-US" sz="1900" dirty="0" smtClean="0"/>
              <a:t>Algorithms and containers interact through iterators</a:t>
            </a:r>
          </a:p>
          <a:p>
            <a:pPr lvl="2"/>
            <a:r>
              <a:rPr lang="en-US" sz="1700" dirty="0" smtClean="0"/>
              <a:t>Each container has its own iterator types</a:t>
            </a:r>
          </a:p>
          <a:p>
            <a:pPr lvl="2"/>
            <a:r>
              <a:rPr lang="en-US" sz="1700" dirty="0" smtClean="0"/>
              <a:t>Iterators know about internal container structure and data</a:t>
            </a:r>
          </a:p>
          <a:p>
            <a:pPr lvl="2"/>
            <a:r>
              <a:rPr lang="en-US" sz="1700" dirty="0" smtClean="0"/>
              <a:t>Iterators expose uniform interface for algorithms</a:t>
            </a: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pPr/>
              <a:t>3</a:t>
            </a:fld>
            <a:endParaRPr lang="en-US"/>
          </a:p>
        </p:txBody>
      </p:sp>
      <p:grpSp>
        <p:nvGrpSpPr>
          <p:cNvPr id="10" name="Group 9"/>
          <p:cNvGrpSpPr/>
          <p:nvPr/>
        </p:nvGrpSpPr>
        <p:grpSpPr>
          <a:xfrm>
            <a:off x="2321052" y="2632868"/>
            <a:ext cx="2362200" cy="2743200"/>
            <a:chOff x="2819400" y="2362200"/>
            <a:chExt cx="2362200" cy="2743200"/>
          </a:xfrm>
        </p:grpSpPr>
        <p:sp>
          <p:nvSpPr>
            <p:cNvPr id="11" name="AutoShape 7"/>
            <p:cNvSpPr>
              <a:spLocks noChangeArrowheads="1"/>
            </p:cNvSpPr>
            <p:nvPr/>
          </p:nvSpPr>
          <p:spPr bwMode="auto">
            <a:xfrm>
              <a:off x="3276600" y="2895600"/>
              <a:ext cx="19050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dirty="0"/>
                <a:t>iterators</a:t>
              </a:r>
            </a:p>
          </p:txBody>
        </p:sp>
        <p:sp>
          <p:nvSpPr>
            <p:cNvPr id="12" name="Line 8"/>
            <p:cNvSpPr>
              <a:spLocks noChangeShapeType="1"/>
            </p:cNvSpPr>
            <p:nvPr/>
          </p:nvSpPr>
          <p:spPr bwMode="auto">
            <a:xfrm>
              <a:off x="2819400" y="2362200"/>
              <a:ext cx="609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9"/>
            <p:cNvSpPr>
              <a:spLocks noChangeShapeType="1"/>
            </p:cNvSpPr>
            <p:nvPr/>
          </p:nvSpPr>
          <p:spPr bwMode="auto">
            <a:xfrm>
              <a:off x="3352800" y="2362200"/>
              <a:ext cx="381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10"/>
            <p:cNvSpPr>
              <a:spLocks noChangeShapeType="1"/>
            </p:cNvSpPr>
            <p:nvPr/>
          </p:nvSpPr>
          <p:spPr bwMode="auto">
            <a:xfrm>
              <a:off x="4038600" y="2362200"/>
              <a:ext cx="76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11"/>
            <p:cNvSpPr>
              <a:spLocks noChangeShapeType="1"/>
            </p:cNvSpPr>
            <p:nvPr/>
          </p:nvSpPr>
          <p:spPr bwMode="auto">
            <a:xfrm flipH="1">
              <a:off x="4572000" y="2362200"/>
              <a:ext cx="76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8"/>
            <p:cNvSpPr>
              <a:spLocks noChangeShapeType="1"/>
            </p:cNvSpPr>
            <p:nvPr/>
          </p:nvSpPr>
          <p:spPr bwMode="auto">
            <a:xfrm flipH="1" flipV="1">
              <a:off x="4762500" y="3733800"/>
              <a:ext cx="3429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9"/>
            <p:cNvSpPr>
              <a:spLocks noChangeShapeType="1"/>
            </p:cNvSpPr>
            <p:nvPr/>
          </p:nvSpPr>
          <p:spPr bwMode="auto">
            <a:xfrm flipV="1">
              <a:off x="4229100" y="3733800"/>
              <a:ext cx="381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20"/>
            <p:cNvSpPr>
              <a:spLocks noChangeShapeType="1"/>
            </p:cNvSpPr>
            <p:nvPr/>
          </p:nvSpPr>
          <p:spPr bwMode="auto">
            <a:xfrm flipV="1">
              <a:off x="3733800" y="3733800"/>
              <a:ext cx="152400" cy="990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21"/>
            <p:cNvSpPr>
              <a:spLocks noChangeShapeType="1"/>
            </p:cNvSpPr>
            <p:nvPr/>
          </p:nvSpPr>
          <p:spPr bwMode="auto">
            <a:xfrm flipV="1">
              <a:off x="3143250" y="3733800"/>
              <a:ext cx="400050" cy="990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52886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 calcmode="lin" valueType="num">
                                      <p:cBhvr additive="base">
                                        <p:cTn id="29"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9">
                                            <p:txEl>
                                              <p:pRg st="5" end="5"/>
                                            </p:txEl>
                                          </p:spTgt>
                                        </p:tgtEl>
                                        <p:attrNameLst>
                                          <p:attrName>style.visibility</p:attrName>
                                        </p:attrNameLst>
                                      </p:cBhvr>
                                      <p:to>
                                        <p:strVal val="visible"/>
                                      </p:to>
                                    </p:set>
                                    <p:anim calcmode="lin" valueType="num">
                                      <p:cBhvr additive="base">
                                        <p:cTn id="33"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9">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 Types</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30</a:t>
            </a:fld>
            <a:endParaRPr lang="en-US"/>
          </a:p>
        </p:txBody>
      </p:sp>
      <p:sp>
        <p:nvSpPr>
          <p:cNvPr id="7" name="Rectangle 6"/>
          <p:cNvSpPr/>
          <p:nvPr/>
        </p:nvSpPr>
        <p:spPr>
          <a:xfrm>
            <a:off x="1445695" y="1877041"/>
            <a:ext cx="2898648"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75000"/>
                    <a:lumOff val="25000"/>
                  </a:schemeClr>
                </a:solidFill>
              </a:rPr>
              <a:t>Input iterators</a:t>
            </a:r>
            <a:endParaRPr lang="en-US" dirty="0">
              <a:solidFill>
                <a:schemeClr val="tx1">
                  <a:lumMod val="75000"/>
                  <a:lumOff val="25000"/>
                </a:schemeClr>
              </a:solidFill>
            </a:endParaRPr>
          </a:p>
        </p:txBody>
      </p:sp>
      <p:sp>
        <p:nvSpPr>
          <p:cNvPr id="8" name="Rectangle 7"/>
          <p:cNvSpPr/>
          <p:nvPr/>
        </p:nvSpPr>
        <p:spPr>
          <a:xfrm>
            <a:off x="5458705" y="1877041"/>
            <a:ext cx="28956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75000"/>
                    <a:lumOff val="25000"/>
                  </a:schemeClr>
                </a:solidFill>
              </a:rPr>
              <a:t>Output iterators</a:t>
            </a:r>
            <a:endParaRPr lang="en-US" dirty="0">
              <a:solidFill>
                <a:schemeClr val="tx1">
                  <a:lumMod val="75000"/>
                  <a:lumOff val="25000"/>
                </a:schemeClr>
              </a:solidFill>
            </a:endParaRPr>
          </a:p>
        </p:txBody>
      </p:sp>
      <p:sp>
        <p:nvSpPr>
          <p:cNvPr id="9" name="Rectangle 8"/>
          <p:cNvSpPr/>
          <p:nvPr/>
        </p:nvSpPr>
        <p:spPr>
          <a:xfrm>
            <a:off x="3389113" y="3084050"/>
            <a:ext cx="28956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75000"/>
                    <a:lumOff val="25000"/>
                  </a:schemeClr>
                </a:solidFill>
              </a:rPr>
              <a:t>Forward iterators</a:t>
            </a:r>
            <a:endParaRPr lang="en-US" dirty="0">
              <a:solidFill>
                <a:schemeClr val="tx1">
                  <a:lumMod val="75000"/>
                  <a:lumOff val="25000"/>
                </a:schemeClr>
              </a:solidFill>
            </a:endParaRPr>
          </a:p>
        </p:txBody>
      </p:sp>
      <p:sp>
        <p:nvSpPr>
          <p:cNvPr id="10" name="Rectangle 9"/>
          <p:cNvSpPr/>
          <p:nvPr/>
        </p:nvSpPr>
        <p:spPr>
          <a:xfrm>
            <a:off x="3389113" y="4291059"/>
            <a:ext cx="28956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75000"/>
                    <a:lumOff val="25000"/>
                  </a:schemeClr>
                </a:solidFill>
              </a:rPr>
              <a:t>Bidirectional iterators</a:t>
            </a:r>
            <a:endParaRPr lang="en-US" dirty="0">
              <a:solidFill>
                <a:schemeClr val="tx1">
                  <a:lumMod val="75000"/>
                  <a:lumOff val="25000"/>
                </a:schemeClr>
              </a:solidFill>
            </a:endParaRPr>
          </a:p>
        </p:txBody>
      </p:sp>
      <p:sp>
        <p:nvSpPr>
          <p:cNvPr id="11" name="Rectangle 10"/>
          <p:cNvSpPr/>
          <p:nvPr/>
        </p:nvSpPr>
        <p:spPr>
          <a:xfrm>
            <a:off x="3389113" y="5498068"/>
            <a:ext cx="28956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75000"/>
                    <a:lumOff val="25000"/>
                  </a:schemeClr>
                </a:solidFill>
              </a:rPr>
              <a:t>Random access iterators</a:t>
            </a:r>
            <a:endParaRPr lang="en-US" dirty="0">
              <a:solidFill>
                <a:schemeClr val="tx1">
                  <a:lumMod val="75000"/>
                  <a:lumOff val="25000"/>
                </a:schemeClr>
              </a:solidFill>
            </a:endParaRPr>
          </a:p>
        </p:txBody>
      </p:sp>
      <p:cxnSp>
        <p:nvCxnSpPr>
          <p:cNvPr id="13" name="Straight Arrow Connector 12"/>
          <p:cNvCxnSpPr>
            <a:stCxn id="7" idx="2"/>
            <a:endCxn id="9" idx="0"/>
          </p:cNvCxnSpPr>
          <p:nvPr/>
        </p:nvCxnSpPr>
        <p:spPr>
          <a:xfrm>
            <a:off x="2895019" y="2334241"/>
            <a:ext cx="1941894" cy="749809"/>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2"/>
            <a:endCxn id="9" idx="0"/>
          </p:cNvCxnSpPr>
          <p:nvPr/>
        </p:nvCxnSpPr>
        <p:spPr>
          <a:xfrm flipH="1">
            <a:off x="4836913" y="2334241"/>
            <a:ext cx="2069592" cy="749809"/>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2"/>
            <a:endCxn id="10" idx="0"/>
          </p:cNvCxnSpPr>
          <p:nvPr/>
        </p:nvCxnSpPr>
        <p:spPr>
          <a:xfrm>
            <a:off x="4836913" y="3541250"/>
            <a:ext cx="0" cy="749809"/>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2"/>
            <a:endCxn id="11" idx="0"/>
          </p:cNvCxnSpPr>
          <p:nvPr/>
        </p:nvCxnSpPr>
        <p:spPr>
          <a:xfrm>
            <a:off x="4836913" y="4748259"/>
            <a:ext cx="0" cy="749809"/>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86930" y="2339813"/>
            <a:ext cx="2210862" cy="369332"/>
          </a:xfrm>
          <a:prstGeom prst="rect">
            <a:avLst/>
          </a:prstGeom>
          <a:noFill/>
        </p:spPr>
        <p:txBody>
          <a:bodyPr wrap="none" rtlCol="0">
            <a:spAutoFit/>
          </a:bodyPr>
          <a:lstStyle/>
          <a:p>
            <a:r>
              <a:rPr lang="en-US" dirty="0" smtClean="0">
                <a:latin typeface="Consolas" panose="020B0609020204030204" pitchFamily="49" charset="0"/>
              </a:rPr>
              <a:t>++, * (read), ==</a:t>
            </a:r>
            <a:endParaRPr lang="en-US" dirty="0">
              <a:latin typeface="Consolas" panose="020B0609020204030204" pitchFamily="49" charset="0"/>
            </a:endParaRPr>
          </a:p>
        </p:txBody>
      </p:sp>
      <p:sp>
        <p:nvSpPr>
          <p:cNvPr id="27" name="TextBox 26"/>
          <p:cNvSpPr txBox="1"/>
          <p:nvPr/>
        </p:nvSpPr>
        <p:spPr>
          <a:xfrm>
            <a:off x="8502711" y="1996864"/>
            <a:ext cx="2337499" cy="369332"/>
          </a:xfrm>
          <a:prstGeom prst="rect">
            <a:avLst/>
          </a:prstGeom>
          <a:noFill/>
        </p:spPr>
        <p:txBody>
          <a:bodyPr wrap="none" rtlCol="0">
            <a:spAutoFit/>
          </a:bodyPr>
          <a:lstStyle/>
          <a:p>
            <a:r>
              <a:rPr lang="en-US" dirty="0" smtClean="0">
                <a:latin typeface="Consolas" panose="020B0609020204030204" pitchFamily="49" charset="0"/>
              </a:rPr>
              <a:t>++, * (write), ==</a:t>
            </a:r>
            <a:endParaRPr lang="en-US" dirty="0">
              <a:latin typeface="Consolas" panose="020B0609020204030204" pitchFamily="49" charset="0"/>
            </a:endParaRPr>
          </a:p>
        </p:txBody>
      </p:sp>
      <p:sp>
        <p:nvSpPr>
          <p:cNvPr id="28" name="TextBox 27"/>
          <p:cNvSpPr txBox="1"/>
          <p:nvPr/>
        </p:nvSpPr>
        <p:spPr>
          <a:xfrm>
            <a:off x="6463990" y="2773156"/>
            <a:ext cx="1324402" cy="369332"/>
          </a:xfrm>
          <a:prstGeom prst="rect">
            <a:avLst/>
          </a:prstGeom>
          <a:noFill/>
        </p:spPr>
        <p:txBody>
          <a:bodyPr wrap="none" rtlCol="0">
            <a:spAutoFit/>
          </a:bodyPr>
          <a:lstStyle/>
          <a:p>
            <a:r>
              <a:rPr lang="en-US" dirty="0" smtClean="0">
                <a:latin typeface="Consolas" panose="020B0609020204030204" pitchFamily="49" charset="0"/>
              </a:rPr>
              <a:t>++, *, ==</a:t>
            </a:r>
            <a:endParaRPr lang="en-US" dirty="0">
              <a:latin typeface="Consolas" panose="020B0609020204030204" pitchFamily="49" charset="0"/>
            </a:endParaRPr>
          </a:p>
        </p:txBody>
      </p:sp>
      <p:sp>
        <p:nvSpPr>
          <p:cNvPr id="29" name="TextBox 28"/>
          <p:cNvSpPr txBox="1"/>
          <p:nvPr/>
        </p:nvSpPr>
        <p:spPr>
          <a:xfrm>
            <a:off x="6463990" y="4010644"/>
            <a:ext cx="1830950" cy="369332"/>
          </a:xfrm>
          <a:prstGeom prst="rect">
            <a:avLst/>
          </a:prstGeom>
          <a:noFill/>
        </p:spPr>
        <p:txBody>
          <a:bodyPr wrap="none" rtlCol="0">
            <a:spAutoFit/>
          </a:bodyPr>
          <a:lstStyle/>
          <a:p>
            <a:r>
              <a:rPr lang="en-US" dirty="0">
                <a:latin typeface="Consolas" panose="020B0609020204030204" pitchFamily="49" charset="0"/>
              </a:rPr>
              <a:t>++,</a:t>
            </a:r>
            <a:r>
              <a:rPr lang="en-US" dirty="0" smtClean="0">
                <a:latin typeface="Consolas" panose="020B0609020204030204" pitchFamily="49" charset="0"/>
              </a:rPr>
              <a:t> --, *, ==</a:t>
            </a:r>
            <a:endParaRPr lang="en-US" dirty="0">
              <a:latin typeface="Consolas" panose="020B0609020204030204" pitchFamily="49" charset="0"/>
            </a:endParaRPr>
          </a:p>
        </p:txBody>
      </p:sp>
      <p:sp>
        <p:nvSpPr>
          <p:cNvPr id="30" name="TextBox 29"/>
          <p:cNvSpPr txBox="1"/>
          <p:nvPr/>
        </p:nvSpPr>
        <p:spPr>
          <a:xfrm>
            <a:off x="6463990" y="5585936"/>
            <a:ext cx="3097323" cy="369332"/>
          </a:xfrm>
          <a:prstGeom prst="rect">
            <a:avLst/>
          </a:prstGeom>
          <a:noFill/>
        </p:spPr>
        <p:txBody>
          <a:bodyPr wrap="none" rtlCol="0">
            <a:spAutoFit/>
          </a:bodyPr>
          <a:lstStyle/>
          <a:p>
            <a:r>
              <a:rPr lang="en-US" dirty="0" smtClean="0">
                <a:latin typeface="Consolas" panose="020B0609020204030204" pitchFamily="49" charset="0"/>
              </a:rPr>
              <a:t>++, --, +/-N, [], *, ==</a:t>
            </a:r>
            <a:endParaRPr lang="en-US" dirty="0">
              <a:latin typeface="Consolas" panose="020B0609020204030204" pitchFamily="49" charset="0"/>
            </a:endParaRPr>
          </a:p>
        </p:txBody>
      </p:sp>
      <p:sp>
        <p:nvSpPr>
          <p:cNvPr id="31" name="TextBox 30"/>
          <p:cNvSpPr txBox="1"/>
          <p:nvPr/>
        </p:nvSpPr>
        <p:spPr>
          <a:xfrm>
            <a:off x="7057690" y="3149108"/>
            <a:ext cx="2337499" cy="369332"/>
          </a:xfrm>
          <a:prstGeom prst="rect">
            <a:avLst/>
          </a:prstGeom>
          <a:no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forward_list</a:t>
            </a:r>
            <a:endParaRPr lang="en-US" dirty="0">
              <a:latin typeface="Consolas" panose="020B0609020204030204" pitchFamily="49" charset="0"/>
            </a:endParaRPr>
          </a:p>
        </p:txBody>
      </p:sp>
      <p:sp>
        <p:nvSpPr>
          <p:cNvPr id="32" name="TextBox 31"/>
          <p:cNvSpPr txBox="1"/>
          <p:nvPr/>
        </p:nvSpPr>
        <p:spPr>
          <a:xfrm>
            <a:off x="7057690" y="4367522"/>
            <a:ext cx="2590774" cy="369332"/>
          </a:xfrm>
          <a:prstGeom prst="rect">
            <a:avLst/>
          </a:prstGeom>
          <a:no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::list, </a:t>
            </a:r>
            <a:r>
              <a:rPr lang="en-US" dirty="0" err="1" smtClean="0">
                <a:latin typeface="Consolas" panose="020B0609020204030204" pitchFamily="49" charset="0"/>
              </a:rPr>
              <a:t>std</a:t>
            </a:r>
            <a:r>
              <a:rPr lang="en-US" dirty="0" smtClean="0">
                <a:latin typeface="Consolas" panose="020B0609020204030204" pitchFamily="49" charset="0"/>
              </a:rPr>
              <a:t>::map</a:t>
            </a:r>
            <a:endParaRPr lang="en-US" dirty="0">
              <a:latin typeface="Consolas" panose="020B0609020204030204" pitchFamily="49" charset="0"/>
            </a:endParaRPr>
          </a:p>
        </p:txBody>
      </p:sp>
      <p:sp>
        <p:nvSpPr>
          <p:cNvPr id="33" name="TextBox 32"/>
          <p:cNvSpPr txBox="1"/>
          <p:nvPr/>
        </p:nvSpPr>
        <p:spPr>
          <a:xfrm>
            <a:off x="7053100" y="5955268"/>
            <a:ext cx="3097323" cy="369332"/>
          </a:xfrm>
          <a:prstGeom prst="rect">
            <a:avLst/>
          </a:prstGeom>
          <a:no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::vector, </a:t>
            </a:r>
            <a:r>
              <a:rPr lang="en-US" dirty="0" err="1" smtClean="0">
                <a:latin typeface="Consolas" panose="020B0609020204030204" pitchFamily="49" charset="0"/>
              </a:rPr>
              <a:t>std</a:t>
            </a:r>
            <a:r>
              <a:rPr lang="en-US" dirty="0" smtClean="0">
                <a:latin typeface="Consolas" panose="020B0609020204030204" pitchFamily="49" charset="0"/>
              </a:rPr>
              <a:t>::array</a:t>
            </a:r>
            <a:endParaRPr lang="en-US" dirty="0">
              <a:latin typeface="Consolas" panose="020B0609020204030204" pitchFamily="49" charset="0"/>
            </a:endParaRPr>
          </a:p>
        </p:txBody>
      </p:sp>
      <p:sp>
        <p:nvSpPr>
          <p:cNvPr id="34" name="TextBox 33"/>
          <p:cNvSpPr txBox="1"/>
          <p:nvPr/>
        </p:nvSpPr>
        <p:spPr>
          <a:xfrm>
            <a:off x="686930" y="2709145"/>
            <a:ext cx="2590774" cy="369332"/>
          </a:xfrm>
          <a:prstGeom prst="rect">
            <a:avLst/>
          </a:prstGeom>
          <a:no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input_iterator</a:t>
            </a:r>
            <a:endParaRPr lang="en-US" dirty="0">
              <a:latin typeface="Consolas" panose="020B0609020204030204" pitchFamily="49" charset="0"/>
            </a:endParaRPr>
          </a:p>
        </p:txBody>
      </p:sp>
      <p:sp>
        <p:nvSpPr>
          <p:cNvPr id="35" name="TextBox 34"/>
          <p:cNvSpPr txBox="1"/>
          <p:nvPr/>
        </p:nvSpPr>
        <p:spPr>
          <a:xfrm>
            <a:off x="8504425" y="2345909"/>
            <a:ext cx="2717411" cy="369332"/>
          </a:xfrm>
          <a:prstGeom prst="rect">
            <a:avLst/>
          </a:prstGeom>
          <a:no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output_iterator</a:t>
            </a:r>
            <a:endParaRPr lang="en-US" dirty="0">
              <a:latin typeface="Consolas" panose="020B0609020204030204" pitchFamily="49" charset="0"/>
            </a:endParaRPr>
          </a:p>
        </p:txBody>
      </p:sp>
      <p:sp>
        <p:nvSpPr>
          <p:cNvPr id="36" name="TextBox 35"/>
          <p:cNvSpPr txBox="1"/>
          <p:nvPr/>
        </p:nvSpPr>
        <p:spPr>
          <a:xfrm>
            <a:off x="6463076" y="3516342"/>
            <a:ext cx="2844048" cy="369332"/>
          </a:xfrm>
          <a:prstGeom prst="rect">
            <a:avLst/>
          </a:prstGeom>
          <a:no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forward_iterator</a:t>
            </a:r>
            <a:endParaRPr lang="en-US" dirty="0">
              <a:latin typeface="Consolas" panose="020B0609020204030204" pitchFamily="49" charset="0"/>
            </a:endParaRPr>
          </a:p>
        </p:txBody>
      </p:sp>
      <p:sp>
        <p:nvSpPr>
          <p:cNvPr id="37" name="TextBox 36"/>
          <p:cNvSpPr txBox="1"/>
          <p:nvPr/>
        </p:nvSpPr>
        <p:spPr>
          <a:xfrm>
            <a:off x="6463076" y="4724400"/>
            <a:ext cx="3603872" cy="369332"/>
          </a:xfrm>
          <a:prstGeom prst="rect">
            <a:avLst/>
          </a:prstGeom>
          <a:solidFill>
            <a:schemeClr val="bg1"/>
          </a:solid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bidirectional_iterator</a:t>
            </a:r>
            <a:endParaRPr lang="en-US" dirty="0">
              <a:latin typeface="Consolas" panose="020B0609020204030204" pitchFamily="49" charset="0"/>
            </a:endParaRPr>
          </a:p>
        </p:txBody>
      </p:sp>
      <p:sp>
        <p:nvSpPr>
          <p:cNvPr id="38" name="TextBox 37"/>
          <p:cNvSpPr txBox="1"/>
          <p:nvPr/>
        </p:nvSpPr>
        <p:spPr>
          <a:xfrm>
            <a:off x="6463076" y="6324600"/>
            <a:ext cx="3603872" cy="369332"/>
          </a:xfrm>
          <a:prstGeom prst="rect">
            <a:avLst/>
          </a:prstGeom>
          <a:solidFill>
            <a:schemeClr val="bg1"/>
          </a:solidFill>
        </p:spPr>
        <p:txBody>
          <a:bodyPr wrap="none" rtlCol="0">
            <a:spAutoFit/>
          </a:bodyPr>
          <a:lstStyle/>
          <a:p>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random_access_iterator</a:t>
            </a:r>
            <a:endParaRPr lang="en-US" dirty="0">
              <a:latin typeface="Consolas" panose="020B0609020204030204" pitchFamily="49" charset="0"/>
            </a:endParaRPr>
          </a:p>
        </p:txBody>
      </p:sp>
    </p:spTree>
    <p:extLst>
      <p:ext uri="{BB962C8B-B14F-4D97-AF65-F5344CB8AC3E}">
        <p14:creationId xmlns:p14="http://schemas.microsoft.com/office/powerpoint/2010/main" val="278855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0-#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0-#ppt_w/2"/>
                                          </p:val>
                                        </p:tav>
                                        <p:tav tm="100000">
                                          <p:val>
                                            <p:strVal val="#ppt_x"/>
                                          </p:val>
                                        </p:tav>
                                      </p:tavLst>
                                    </p:anim>
                                    <p:anim calcmode="lin" valueType="num">
                                      <p:cBhvr additive="base">
                                        <p:cTn id="24" dur="500" fill="hold"/>
                                        <p:tgtEl>
                                          <p:spTgt spid="2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0-#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0-#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0-#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0-#ppt_w/2"/>
                                          </p:val>
                                        </p:tav>
                                        <p:tav tm="100000">
                                          <p:val>
                                            <p:strVal val="#ppt_x"/>
                                          </p:val>
                                        </p:tav>
                                      </p:tavLst>
                                    </p:anim>
                                    <p:anim calcmode="lin" valueType="num">
                                      <p:cBhvr additive="base">
                                        <p:cTn id="48" dur="500" fill="hold"/>
                                        <p:tgtEl>
                                          <p:spTgt spid="28"/>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0-#ppt_w/2"/>
                                          </p:val>
                                        </p:tav>
                                        <p:tav tm="100000">
                                          <p:val>
                                            <p:strVal val="#ppt_x"/>
                                          </p:val>
                                        </p:tav>
                                      </p:tavLst>
                                    </p:anim>
                                    <p:anim calcmode="lin" valueType="num">
                                      <p:cBhvr additive="base">
                                        <p:cTn id="52"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0-#ppt_w/2"/>
                                          </p:val>
                                        </p:tav>
                                        <p:tav tm="100000">
                                          <p:val>
                                            <p:strVal val="#ppt_x"/>
                                          </p:val>
                                        </p:tav>
                                      </p:tavLst>
                                    </p:anim>
                                    <p:anim calcmode="lin" valueType="num">
                                      <p:cBhvr additive="base">
                                        <p:cTn id="58" dur="500" fill="hold"/>
                                        <p:tgtEl>
                                          <p:spTgt spid="18"/>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0-#ppt_w/2"/>
                                          </p:val>
                                        </p:tav>
                                        <p:tav tm="100000">
                                          <p:val>
                                            <p:strVal val="#ppt_x"/>
                                          </p:val>
                                        </p:tav>
                                      </p:tavLst>
                                    </p:anim>
                                    <p:anim calcmode="lin" valueType="num">
                                      <p:cBhvr additive="base">
                                        <p:cTn id="6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0-#ppt_w/2"/>
                                          </p:val>
                                        </p:tav>
                                        <p:tav tm="100000">
                                          <p:val>
                                            <p:strVal val="#ppt_x"/>
                                          </p:val>
                                        </p:tav>
                                      </p:tavLst>
                                    </p:anim>
                                    <p:anim calcmode="lin" valueType="num">
                                      <p:cBhvr additive="base">
                                        <p:cTn id="68" dur="500" fill="hold"/>
                                        <p:tgtEl>
                                          <p:spTgt spid="29"/>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500" fill="hold"/>
                                        <p:tgtEl>
                                          <p:spTgt spid="37"/>
                                        </p:tgtEl>
                                        <p:attrNameLst>
                                          <p:attrName>ppt_x</p:attrName>
                                        </p:attrNameLst>
                                      </p:cBhvr>
                                      <p:tavLst>
                                        <p:tav tm="0">
                                          <p:val>
                                            <p:strVal val="0-#ppt_w/2"/>
                                          </p:val>
                                        </p:tav>
                                        <p:tav tm="100000">
                                          <p:val>
                                            <p:strVal val="#ppt_x"/>
                                          </p:val>
                                        </p:tav>
                                      </p:tavLst>
                                    </p:anim>
                                    <p:anim calcmode="lin" valueType="num">
                                      <p:cBhvr additive="base">
                                        <p:cTn id="72"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0-#ppt_w/2"/>
                                          </p:val>
                                        </p:tav>
                                        <p:tav tm="100000">
                                          <p:val>
                                            <p:strVal val="#ppt_x"/>
                                          </p:val>
                                        </p:tav>
                                      </p:tavLst>
                                    </p:anim>
                                    <p:anim calcmode="lin" valueType="num">
                                      <p:cBhvr additive="base">
                                        <p:cTn id="78" dur="500" fill="hold"/>
                                        <p:tgtEl>
                                          <p:spTgt spid="21"/>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additive="base">
                                        <p:cTn id="81" dur="500" fill="hold"/>
                                        <p:tgtEl>
                                          <p:spTgt spid="11"/>
                                        </p:tgtEl>
                                        <p:attrNameLst>
                                          <p:attrName>ppt_x</p:attrName>
                                        </p:attrNameLst>
                                      </p:cBhvr>
                                      <p:tavLst>
                                        <p:tav tm="0">
                                          <p:val>
                                            <p:strVal val="0-#ppt_w/2"/>
                                          </p:val>
                                        </p:tav>
                                        <p:tav tm="100000">
                                          <p:val>
                                            <p:strVal val="#ppt_x"/>
                                          </p:val>
                                        </p:tav>
                                      </p:tavLst>
                                    </p:anim>
                                    <p:anim calcmode="lin" valueType="num">
                                      <p:cBhvr additive="base">
                                        <p:cTn id="8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500" fill="hold"/>
                                        <p:tgtEl>
                                          <p:spTgt spid="30"/>
                                        </p:tgtEl>
                                        <p:attrNameLst>
                                          <p:attrName>ppt_x</p:attrName>
                                        </p:attrNameLst>
                                      </p:cBhvr>
                                      <p:tavLst>
                                        <p:tav tm="0">
                                          <p:val>
                                            <p:strVal val="0-#ppt_w/2"/>
                                          </p:val>
                                        </p:tav>
                                        <p:tav tm="100000">
                                          <p:val>
                                            <p:strVal val="#ppt_x"/>
                                          </p:val>
                                        </p:tav>
                                      </p:tavLst>
                                    </p:anim>
                                    <p:anim calcmode="lin" valueType="num">
                                      <p:cBhvr additive="base">
                                        <p:cTn id="88" dur="500" fill="hold"/>
                                        <p:tgtEl>
                                          <p:spTgt spid="30"/>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anim calcmode="lin" valueType="num">
                                      <p:cBhvr additive="base">
                                        <p:cTn id="91" dur="500" fill="hold"/>
                                        <p:tgtEl>
                                          <p:spTgt spid="38"/>
                                        </p:tgtEl>
                                        <p:attrNameLst>
                                          <p:attrName>ppt_x</p:attrName>
                                        </p:attrNameLst>
                                      </p:cBhvr>
                                      <p:tavLst>
                                        <p:tav tm="0">
                                          <p:val>
                                            <p:strVal val="0-#ppt_w/2"/>
                                          </p:val>
                                        </p:tav>
                                        <p:tav tm="100000">
                                          <p:val>
                                            <p:strVal val="#ppt_x"/>
                                          </p:val>
                                        </p:tav>
                                      </p:tavLst>
                                    </p:anim>
                                    <p:anim calcmode="lin" valueType="num">
                                      <p:cBhvr additive="base">
                                        <p:cTn id="92"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0-#ppt_w/2"/>
                                          </p:val>
                                        </p:tav>
                                        <p:tav tm="100000">
                                          <p:val>
                                            <p:strVal val="#ppt_x"/>
                                          </p:val>
                                        </p:tav>
                                      </p:tavLst>
                                    </p:anim>
                                    <p:anim calcmode="lin" valueType="num">
                                      <p:cBhvr additive="base">
                                        <p:cTn id="9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additive="base">
                                        <p:cTn id="103" dur="500" fill="hold"/>
                                        <p:tgtEl>
                                          <p:spTgt spid="32"/>
                                        </p:tgtEl>
                                        <p:attrNameLst>
                                          <p:attrName>ppt_x</p:attrName>
                                        </p:attrNameLst>
                                      </p:cBhvr>
                                      <p:tavLst>
                                        <p:tav tm="0">
                                          <p:val>
                                            <p:strVal val="0-#ppt_w/2"/>
                                          </p:val>
                                        </p:tav>
                                        <p:tav tm="100000">
                                          <p:val>
                                            <p:strVal val="#ppt_x"/>
                                          </p:val>
                                        </p:tav>
                                      </p:tavLst>
                                    </p:anim>
                                    <p:anim calcmode="lin" valueType="num">
                                      <p:cBhvr additive="base">
                                        <p:cTn id="104"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33"/>
                                        </p:tgtEl>
                                        <p:attrNameLst>
                                          <p:attrName>style.visibility</p:attrName>
                                        </p:attrNameLst>
                                      </p:cBhvr>
                                      <p:to>
                                        <p:strVal val="visible"/>
                                      </p:to>
                                    </p:set>
                                    <p:anim calcmode="lin" valueType="num">
                                      <p:cBhvr additive="base">
                                        <p:cTn id="109" dur="500" fill="hold"/>
                                        <p:tgtEl>
                                          <p:spTgt spid="33"/>
                                        </p:tgtEl>
                                        <p:attrNameLst>
                                          <p:attrName>ppt_x</p:attrName>
                                        </p:attrNameLst>
                                      </p:cBhvr>
                                      <p:tavLst>
                                        <p:tav tm="0">
                                          <p:val>
                                            <p:strVal val="0-#ppt_w/2"/>
                                          </p:val>
                                        </p:tav>
                                        <p:tav tm="100000">
                                          <p:val>
                                            <p:strVal val="#ppt_x"/>
                                          </p:val>
                                        </p:tav>
                                      </p:tavLst>
                                    </p:anim>
                                    <p:anim calcmode="lin" valueType="num">
                                      <p:cBhvr additive="base">
                                        <p:cTn id="110"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26" grpId="0"/>
      <p:bldP spid="27" grpId="0"/>
      <p:bldP spid="28" grpId="0"/>
      <p:bldP spid="29" grpId="0"/>
      <p:bldP spid="30" grpId="0"/>
      <p:bldP spid="31" grpId="0"/>
      <p:bldP spid="32" grpId="0"/>
      <p:bldP spid="33" grpId="0"/>
      <p:bldP spid="34" grpId="0"/>
      <p:bldP spid="35" grpId="0"/>
      <p:bldP spid="36" grpId="0"/>
      <p:bldP spid="37" grpId="0" animBg="1"/>
      <p:bldP spid="3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ltLang="en-US" dirty="0"/>
              <a:t>Containers and </a:t>
            </a:r>
            <a:r>
              <a:rPr lang="de-DE" altLang="en-US" dirty="0" smtClean="0"/>
              <a:t>Iterators</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31</a:t>
            </a:fld>
            <a:endParaRPr lang="en-US"/>
          </a:p>
        </p:txBody>
      </p:sp>
      <p:graphicFrame>
        <p:nvGraphicFramePr>
          <p:cNvPr id="7" name="Group 3"/>
          <p:cNvGraphicFramePr>
            <a:graphicFrameLocks/>
          </p:cNvGraphicFramePr>
          <p:nvPr>
            <p:extLst/>
          </p:nvPr>
        </p:nvGraphicFramePr>
        <p:xfrm>
          <a:off x="1262063" y="1828800"/>
          <a:ext cx="8610600" cy="2560320"/>
        </p:xfrm>
        <a:graphic>
          <a:graphicData uri="http://schemas.openxmlformats.org/drawingml/2006/table">
            <a:tbl>
              <a:tblPr/>
              <a:tblGrid>
                <a:gridCol w="2159685">
                  <a:extLst>
                    <a:ext uri="{9D8B030D-6E8A-4147-A177-3AD203B41FA5}">
                      <a16:colId xmlns:a16="http://schemas.microsoft.com/office/drawing/2014/main" val="20000"/>
                    </a:ext>
                  </a:extLst>
                </a:gridCol>
                <a:gridCol w="2150892">
                  <a:extLst>
                    <a:ext uri="{9D8B030D-6E8A-4147-A177-3AD203B41FA5}">
                      <a16:colId xmlns:a16="http://schemas.microsoft.com/office/drawing/2014/main" val="20001"/>
                    </a:ext>
                  </a:extLst>
                </a:gridCol>
                <a:gridCol w="2150891">
                  <a:extLst>
                    <a:ext uri="{9D8B030D-6E8A-4147-A177-3AD203B41FA5}">
                      <a16:colId xmlns:a16="http://schemas.microsoft.com/office/drawing/2014/main" val="20002"/>
                    </a:ext>
                  </a:extLst>
                </a:gridCol>
                <a:gridCol w="2149132">
                  <a:extLst>
                    <a:ext uri="{9D8B030D-6E8A-4147-A177-3AD203B41FA5}">
                      <a16:colId xmlns:a16="http://schemas.microsoft.com/office/drawing/2014/main" val="20003"/>
                    </a:ext>
                  </a:extLst>
                </a:gridCol>
              </a:tblGrid>
              <a:tr h="298450">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mn-lt"/>
                          <a:ea typeface="ＭＳ Ｐゴシック" charset="-128"/>
                        </a:rPr>
                        <a:t>Container</a:t>
                      </a:r>
                      <a:endParaRPr kumimoji="0" lang="en-US" sz="1800" b="0" i="0" u="none" strike="noStrike" cap="none" normalizeH="0" baseline="0" dirty="0" smtClean="0">
                        <a:ln>
                          <a:noFill/>
                        </a:ln>
                        <a:solidFill>
                          <a:schemeClr val="tx1"/>
                        </a:solidFill>
                        <a:effectLst/>
                        <a:latin typeface="+mn-lt"/>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Iterator</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Container</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Iterator</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8450">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vector</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random access</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map</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bidirectional</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8450">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deque</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random access</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multimap</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bidirectional</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8450">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list</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bidirectional</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stack</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none</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8450">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set</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bidirectional</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queue</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none</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8450">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multiset</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smtClean="0">
                          <a:ln>
                            <a:noFill/>
                          </a:ln>
                          <a:solidFill>
                            <a:schemeClr val="tx1"/>
                          </a:solidFill>
                          <a:effectLst/>
                          <a:latin typeface="+mn-lt"/>
                          <a:ea typeface="ＭＳ Ｐゴシック" charset="-128"/>
                        </a:rPr>
                        <a:t>bidirectional</a:t>
                      </a:r>
                      <a:endParaRPr kumimoji="0" lang="en-US" sz="1800" b="0" i="0" u="none" strike="noStrike" cap="none" normalizeH="0" baseline="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Consolas" panose="020B0609020204030204" pitchFamily="49" charset="0"/>
                          <a:ea typeface="ＭＳ Ｐゴシック" charset="-128"/>
                        </a:rPr>
                        <a:t>priority_queue</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de-DE" sz="1800" b="0" i="0" u="none" strike="noStrike" cap="none" normalizeH="0" baseline="0" dirty="0" smtClean="0">
                          <a:ln>
                            <a:noFill/>
                          </a:ln>
                          <a:solidFill>
                            <a:schemeClr val="tx1"/>
                          </a:solidFill>
                          <a:effectLst/>
                          <a:latin typeface="+mn-lt"/>
                          <a:ea typeface="ＭＳ Ｐゴシック" charset="-128"/>
                        </a:rPr>
                        <a:t>none</a:t>
                      </a:r>
                      <a:endParaRPr kumimoji="0" lang="en-US" sz="1800" b="0" i="0" u="none" strike="noStrike" cap="none" normalizeH="0" baseline="0" dirty="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8450">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en-US" sz="1800" b="0" i="0" u="none" strike="noStrike" cap="none" normalizeH="0" baseline="0" dirty="0" err="1" smtClean="0">
                          <a:ln>
                            <a:noFill/>
                          </a:ln>
                          <a:solidFill>
                            <a:schemeClr val="tx1"/>
                          </a:solidFill>
                          <a:effectLst/>
                          <a:latin typeface="Consolas" panose="020B0609020204030204" pitchFamily="49" charset="0"/>
                          <a:ea typeface="ＭＳ Ｐゴシック" charset="-128"/>
                        </a:rPr>
                        <a:t>forward_list</a:t>
                      </a:r>
                      <a:endParaRPr kumimoji="0" lang="en-US" sz="1800" b="0" i="0" u="none" strike="noStrike" cap="none" normalizeH="0" baseline="0" dirty="0" smtClean="0">
                        <a:ln>
                          <a:noFill/>
                        </a:ln>
                        <a:solidFill>
                          <a:schemeClr val="tx1"/>
                        </a:solidFill>
                        <a:effectLst/>
                        <a:latin typeface="Consolas" panose="020B0609020204030204" pitchFamily="49" charset="0"/>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r>
                        <a:rPr kumimoji="0" lang="en-US" sz="1800" b="0" i="0" u="none" strike="noStrike" cap="none" normalizeH="0" baseline="0" dirty="0" smtClean="0">
                          <a:ln>
                            <a:noFill/>
                          </a:ln>
                          <a:solidFill>
                            <a:schemeClr val="tx1"/>
                          </a:solidFill>
                          <a:effectLst/>
                          <a:latin typeface="+mn-lt"/>
                          <a:ea typeface="ＭＳ Ｐゴシック" charset="-128"/>
                        </a:rPr>
                        <a:t>forward</a:t>
                      </a: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endParaRPr kumimoji="0" lang="en-US" sz="1800" b="0" i="0" u="none" strike="noStrike" cap="none" normalizeH="0" baseline="0" dirty="0" smtClean="0">
                        <a:ln>
                          <a:noFill/>
                        </a:ln>
                        <a:solidFill>
                          <a:schemeClr val="tx1"/>
                        </a:solidFill>
                        <a:effectLst/>
                        <a:latin typeface="+mn-lt"/>
                        <a:ea typeface="ＭＳ Ｐゴシック" charset="-128"/>
                      </a:endParaRP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430467"/>
                        </a:buClr>
                        <a:buSzTx/>
                        <a:buFont typeface="Times" pitchFamily="18" charset="0"/>
                        <a:buNone/>
                        <a:tabLst/>
                      </a:pPr>
                      <a:endParaRPr kumimoji="0" lang="en-US" sz="1800" b="0" i="0" u="none" strike="noStrike" cap="none" normalizeH="0" baseline="0" dirty="0" smtClean="0">
                        <a:ln>
                          <a:noFill/>
                        </a:ln>
                        <a:solidFill>
                          <a:schemeClr val="tx1"/>
                        </a:solidFill>
                        <a:effectLst/>
                        <a:latin typeface="+mn-lt"/>
                        <a:ea typeface="ＭＳ Ｐゴシック" charset="-128"/>
                      </a:endParaRP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5854266"/>
                  </a:ext>
                </a:extLst>
              </a:tr>
            </a:tbl>
          </a:graphicData>
        </a:graphic>
      </p:graphicFrame>
      <p:sp>
        <p:nvSpPr>
          <p:cNvPr id="8" name="Rectangle 44"/>
          <p:cNvSpPr txBox="1">
            <a:spLocks noChangeArrowheads="1"/>
          </p:cNvSpPr>
          <p:nvPr/>
        </p:nvSpPr>
        <p:spPr>
          <a:xfrm>
            <a:off x="1261872" y="4526598"/>
            <a:ext cx="8610791" cy="1790700"/>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de-DE" altLang="en-US" dirty="0" smtClean="0"/>
              <a:t>Every container</a:t>
            </a:r>
          </a:p>
          <a:p>
            <a:pPr lvl="1"/>
            <a:r>
              <a:rPr lang="de-DE" altLang="en-US" dirty="0" smtClean="0"/>
              <a:t>Has embedded typedefs for this (no need to remember above): </a:t>
            </a:r>
          </a:p>
          <a:p>
            <a:pPr lvl="2"/>
            <a:r>
              <a:rPr lang="de-DE" altLang="en-US" dirty="0" smtClean="0"/>
              <a:t>iterator, const_iterator, reverse_iterator, const_reverse_iterator</a:t>
            </a:r>
          </a:p>
          <a:p>
            <a:pPr lvl="1"/>
            <a:r>
              <a:rPr lang="de-DE" altLang="en-US" dirty="0" smtClean="0"/>
              <a:t>Exposes functions returning iterators:</a:t>
            </a:r>
          </a:p>
          <a:p>
            <a:pPr lvl="2"/>
            <a:r>
              <a:rPr lang="de-DE" altLang="en-US" dirty="0" smtClean="0"/>
              <a:t>begin(), end(), rbegin(), rend() (non-const and const variants)</a:t>
            </a:r>
            <a:endParaRPr lang="en-US" altLang="en-US" dirty="0" smtClean="0"/>
          </a:p>
        </p:txBody>
      </p:sp>
    </p:spTree>
    <p:extLst>
      <p:ext uri="{BB962C8B-B14F-4D97-AF65-F5344CB8AC3E}">
        <p14:creationId xmlns:p14="http://schemas.microsoft.com/office/powerpoint/2010/main" val="24289187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More Generic Algorithms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32</a:t>
            </a:fld>
            <a:endParaRPr lang="en-US"/>
          </a:p>
        </p:txBody>
      </p:sp>
    </p:spTree>
    <p:extLst>
      <p:ext uri="{BB962C8B-B14F-4D97-AF65-F5344CB8AC3E}">
        <p14:creationId xmlns:p14="http://schemas.microsoft.com/office/powerpoint/2010/main" val="1129745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Strings: Take </a:t>
            </a:r>
            <a:r>
              <a:rPr lang="en-US" dirty="0" smtClean="0"/>
              <a:t>1</a:t>
            </a:r>
            <a:endParaRPr lang="en-US" dirty="0"/>
          </a:p>
        </p:txBody>
      </p:sp>
      <p:sp>
        <p:nvSpPr>
          <p:cNvPr id="3" name="Content Placeholder 2"/>
          <p:cNvSpPr>
            <a:spLocks noGrp="1"/>
          </p:cNvSpPr>
          <p:nvPr>
            <p:ph idx="1"/>
          </p:nvPr>
        </p:nvSpPr>
        <p:spPr/>
        <p:txBody>
          <a:bodyPr>
            <a:normAutofit fontScale="25000" lnSpcReduction="20000"/>
          </a:bodyPr>
          <a:lstStyle/>
          <a:p>
            <a:pPr marL="457200" lvl="2" indent="0">
              <a:spcBef>
                <a:spcPts val="150"/>
              </a:spcBef>
              <a:buNone/>
            </a:pPr>
            <a:r>
              <a:rPr lang="en-US" sz="4800" dirty="0" err="1">
                <a:solidFill>
                  <a:prstClr val="black"/>
                </a:solidFill>
                <a:latin typeface="Consolas"/>
              </a:rPr>
              <a:t>s</a:t>
            </a:r>
            <a:r>
              <a:rPr lang="en-US" sz="4800" i="0" dirty="0" err="1" smtClean="0">
                <a:solidFill>
                  <a:prstClr val="black"/>
                </a:solidFill>
                <a:latin typeface="Consolas"/>
              </a:rPr>
              <a:t>td</a:t>
            </a:r>
            <a:r>
              <a:rPr lang="en-US" sz="4800" i="0" dirty="0" smtClean="0">
                <a:solidFill>
                  <a:prstClr val="black"/>
                </a:solidFill>
                <a:latin typeface="Consolas"/>
              </a:rPr>
              <a:t>::vector&lt;</a:t>
            </a:r>
            <a:r>
              <a:rPr lang="en-US" sz="4800" dirty="0" err="1">
                <a:solidFill>
                  <a:prstClr val="black"/>
                </a:solidFill>
                <a:latin typeface="Consolas"/>
              </a:rPr>
              <a:t>std</a:t>
            </a:r>
            <a:r>
              <a:rPr lang="en-US" sz="4800" dirty="0">
                <a:solidFill>
                  <a:prstClr val="black"/>
                </a:solidFill>
                <a:latin typeface="Consolas"/>
              </a:rPr>
              <a:t>::</a:t>
            </a:r>
            <a:r>
              <a:rPr lang="en-US" sz="4800" i="0" dirty="0" smtClean="0">
                <a:solidFill>
                  <a:prstClr val="black"/>
                </a:solidFill>
                <a:latin typeface="Consolas"/>
              </a:rPr>
              <a:t>string</a:t>
            </a:r>
            <a:r>
              <a:rPr lang="en-US" sz="4800" i="0" dirty="0">
                <a:solidFill>
                  <a:prstClr val="black"/>
                </a:solidFill>
                <a:latin typeface="Consolas"/>
              </a:rPr>
              <a:t>&gt; </a:t>
            </a:r>
            <a:r>
              <a:rPr lang="en-US" sz="4800" i="0" dirty="0" smtClean="0">
                <a:solidFill>
                  <a:prstClr val="black"/>
                </a:solidFill>
                <a:latin typeface="Consolas"/>
              </a:rPr>
              <a:t>split(</a:t>
            </a:r>
            <a:r>
              <a:rPr lang="en-US" sz="4800" dirty="0" err="1" smtClean="0">
                <a:solidFill>
                  <a:prstClr val="black"/>
                </a:solidFill>
                <a:latin typeface="Consolas"/>
              </a:rPr>
              <a:t>std</a:t>
            </a:r>
            <a:r>
              <a:rPr lang="en-US" sz="4800" dirty="0" smtClean="0">
                <a:solidFill>
                  <a:prstClr val="black"/>
                </a:solidFill>
                <a:latin typeface="Consolas"/>
              </a:rPr>
              <a:t>::string </a:t>
            </a:r>
            <a:r>
              <a:rPr lang="en-US" sz="4800" dirty="0" err="1" smtClean="0">
                <a:solidFill>
                  <a:srgbClr val="0000FF"/>
                </a:solidFill>
                <a:latin typeface="Consolas"/>
              </a:rPr>
              <a:t>const</a:t>
            </a:r>
            <a:r>
              <a:rPr lang="en-US" sz="4800" dirty="0" smtClean="0">
                <a:solidFill>
                  <a:prstClr val="black"/>
                </a:solidFill>
                <a:latin typeface="Consolas"/>
              </a:rPr>
              <a:t>&amp; </a:t>
            </a:r>
            <a:r>
              <a:rPr lang="en-US" sz="4800" i="0" dirty="0">
                <a:solidFill>
                  <a:prstClr val="black"/>
                </a:solidFill>
                <a:latin typeface="Consolas"/>
              </a:rPr>
              <a:t>s</a:t>
            </a:r>
            <a:r>
              <a:rPr lang="en-US" sz="4800" i="0" dirty="0" smtClean="0">
                <a:solidFill>
                  <a:prstClr val="black"/>
                </a:solidFill>
                <a:latin typeface="Consolas"/>
              </a:rPr>
              <a:t>) {</a:t>
            </a:r>
            <a:endParaRPr lang="en-US" sz="4800" i="0" dirty="0">
              <a:solidFill>
                <a:prstClr val="black"/>
              </a:solidFill>
              <a:latin typeface="Consolas"/>
            </a:endParaRPr>
          </a:p>
          <a:p>
            <a:pPr marL="457200" lvl="2" indent="0">
              <a:spcBef>
                <a:spcPts val="150"/>
              </a:spcBef>
              <a:buNone/>
            </a:pPr>
            <a:r>
              <a:rPr lang="en-US" sz="4800" i="0" dirty="0" smtClean="0">
                <a:solidFill>
                  <a:prstClr val="black"/>
                </a:solidFill>
                <a:latin typeface="Consolas"/>
              </a:rPr>
              <a:t>    </a:t>
            </a:r>
            <a:r>
              <a:rPr lang="en-US" sz="4800" dirty="0" err="1">
                <a:solidFill>
                  <a:prstClr val="black"/>
                </a:solidFill>
                <a:latin typeface="Consolas"/>
              </a:rPr>
              <a:t>std</a:t>
            </a:r>
            <a:r>
              <a:rPr lang="en-US" sz="4800" dirty="0" smtClean="0">
                <a:solidFill>
                  <a:prstClr val="black"/>
                </a:solidFill>
                <a:latin typeface="Consolas"/>
              </a:rPr>
              <a:t>::vector&lt;</a:t>
            </a:r>
            <a:r>
              <a:rPr lang="en-US" sz="4800" dirty="0" err="1" smtClean="0">
                <a:solidFill>
                  <a:prstClr val="black"/>
                </a:solidFill>
                <a:latin typeface="Consolas"/>
              </a:rPr>
              <a:t>std</a:t>
            </a:r>
            <a:r>
              <a:rPr lang="en-US" sz="4800" dirty="0" smtClean="0">
                <a:solidFill>
                  <a:prstClr val="black"/>
                </a:solidFill>
                <a:latin typeface="Consolas"/>
              </a:rPr>
              <a:t>::string</a:t>
            </a:r>
            <a:r>
              <a:rPr lang="en-US" sz="4800" i="0" dirty="0">
                <a:solidFill>
                  <a:prstClr val="black"/>
                </a:solidFill>
                <a:latin typeface="Consolas"/>
              </a:rPr>
              <a:t>&gt; words;</a:t>
            </a:r>
          </a:p>
          <a:p>
            <a:pPr marL="457200" lvl="2" indent="0">
              <a:spcBef>
                <a:spcPts val="150"/>
              </a:spcBef>
              <a:buNone/>
            </a:pPr>
            <a:r>
              <a:rPr lang="en-US" sz="4800" i="0" dirty="0" smtClean="0">
                <a:solidFill>
                  <a:prstClr val="black"/>
                </a:solidFill>
                <a:latin typeface="Consolas"/>
              </a:rPr>
              <a:t>    </a:t>
            </a:r>
            <a:r>
              <a:rPr lang="en-US" sz="4800" i="0" dirty="0" err="1" smtClean="0">
                <a:solidFill>
                  <a:prstClr val="black"/>
                </a:solidFill>
                <a:latin typeface="Consolas"/>
              </a:rPr>
              <a:t>size_t</a:t>
            </a:r>
            <a:r>
              <a:rPr lang="en-US" sz="4800" i="0" dirty="0" smtClean="0">
                <a:solidFill>
                  <a:prstClr val="black"/>
                </a:solidFill>
                <a:latin typeface="Consolas"/>
              </a:rPr>
              <a:t> </a:t>
            </a:r>
            <a:r>
              <a:rPr lang="en-US" sz="4800" i="0" dirty="0">
                <a:solidFill>
                  <a:prstClr val="black"/>
                </a:solidFill>
                <a:latin typeface="Consolas"/>
              </a:rPr>
              <a:t>i = 0;</a:t>
            </a:r>
          </a:p>
          <a:p>
            <a:pPr marL="457200" lvl="2" indent="0">
              <a:spcBef>
                <a:spcPts val="150"/>
              </a:spcBef>
              <a:buNone/>
            </a:pP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invariant: we have processed characters </a:t>
            </a:r>
            <a:r>
              <a:rPr lang="en-US" sz="4800" i="0" dirty="0" smtClean="0">
                <a:solidFill>
                  <a:srgbClr val="008000"/>
                </a:solidFill>
                <a:latin typeface="Consolas"/>
              </a:rPr>
              <a:t>in range [original </a:t>
            </a:r>
            <a:r>
              <a:rPr lang="en-US" sz="4800" i="0" dirty="0">
                <a:solidFill>
                  <a:srgbClr val="008000"/>
                </a:solidFill>
                <a:latin typeface="Consolas"/>
              </a:rPr>
              <a:t>value of i, i)</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while</a:t>
            </a: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a:t>
            </a:r>
            <a:r>
              <a:rPr lang="en-US" sz="4800" i="0" dirty="0" err="1">
                <a:solidFill>
                  <a:prstClr val="black"/>
                </a:solidFill>
                <a:latin typeface="Consolas"/>
              </a:rPr>
              <a:t>s.size</a:t>
            </a:r>
            <a:r>
              <a:rPr lang="en-US" sz="4800" i="0" dirty="0">
                <a:solidFill>
                  <a:prstClr val="black"/>
                </a:solidFill>
                <a:latin typeface="Consolas"/>
              </a:rPr>
              <a:t>()) {</a:t>
            </a: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ignore leading blanks, find begin of word</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while</a:t>
            </a:r>
            <a:r>
              <a:rPr lang="en-US" sz="4800" i="0" dirty="0">
                <a:solidFill>
                  <a:prstClr val="black"/>
                </a:solidFill>
                <a:latin typeface="Consolas"/>
              </a:rPr>
              <a:t> (i != </a:t>
            </a:r>
            <a:r>
              <a:rPr lang="en-US" sz="4800" i="0" dirty="0" err="1">
                <a:solidFill>
                  <a:prstClr val="black"/>
                </a:solidFill>
                <a:latin typeface="Consolas"/>
              </a:rPr>
              <a:t>s.size</a:t>
            </a:r>
            <a:r>
              <a:rPr lang="en-US" sz="4800" i="0" dirty="0">
                <a:solidFill>
                  <a:prstClr val="black"/>
                </a:solidFill>
                <a:latin typeface="Consolas"/>
              </a:rPr>
              <a:t>() &amp;&amp; </a:t>
            </a:r>
            <a:r>
              <a:rPr lang="en-US" sz="4800" dirty="0" err="1">
                <a:solidFill>
                  <a:prstClr val="black"/>
                </a:solidFill>
                <a:latin typeface="Consolas"/>
              </a:rPr>
              <a:t>std</a:t>
            </a:r>
            <a:r>
              <a:rPr lang="en-US" sz="4800" dirty="0">
                <a:solidFill>
                  <a:prstClr val="black"/>
                </a:solidFill>
                <a:latin typeface="Consolas"/>
              </a:rPr>
              <a:t>::</a:t>
            </a:r>
            <a:r>
              <a:rPr lang="en-US" sz="4800" i="0" dirty="0" err="1" smtClean="0">
                <a:solidFill>
                  <a:prstClr val="black"/>
                </a:solidFill>
                <a:latin typeface="Consolas"/>
              </a:rPr>
              <a:t>isspace</a:t>
            </a:r>
            <a:r>
              <a:rPr lang="en-US" sz="4800" i="0" dirty="0" smtClean="0">
                <a:solidFill>
                  <a:prstClr val="black"/>
                </a:solidFill>
                <a:latin typeface="Consolas"/>
              </a:rPr>
              <a:t>(s[i</a:t>
            </a:r>
            <a:r>
              <a:rPr lang="en-US" sz="4800" i="0" dirty="0">
                <a:solidFill>
                  <a:prstClr val="black"/>
                </a:solidFill>
                <a:latin typeface="Consolas"/>
              </a:rPr>
              <a:t>]))   </a:t>
            </a:r>
            <a:r>
              <a:rPr lang="en-US" sz="4800" i="0" dirty="0">
                <a:solidFill>
                  <a:srgbClr val="008000"/>
                </a:solidFill>
                <a:latin typeface="Consolas"/>
              </a:rPr>
              <a:t>// short-circuiting</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a:t>
            </a:r>
          </a:p>
          <a:p>
            <a:pPr marL="457200" lvl="2" indent="0">
              <a:spcBef>
                <a:spcPts val="150"/>
              </a:spcBef>
              <a:buNone/>
            </a:pP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find end of next word</a:t>
            </a:r>
            <a:endParaRPr lang="en-US" sz="4800" i="0" dirty="0">
              <a:solidFill>
                <a:prstClr val="black"/>
              </a:solidFill>
              <a:latin typeface="Consolas"/>
            </a:endParaRPr>
          </a:p>
          <a:p>
            <a:pPr marL="457200" lvl="2" indent="0">
              <a:spcBef>
                <a:spcPts val="150"/>
              </a:spcBef>
              <a:buNone/>
            </a:pPr>
            <a:r>
              <a:rPr lang="en-US" sz="4800" i="0" dirty="0" smtClean="0">
                <a:solidFill>
                  <a:prstClr val="black"/>
                </a:solidFill>
                <a:latin typeface="Consolas"/>
              </a:rPr>
              <a:t>        </a:t>
            </a:r>
            <a:r>
              <a:rPr lang="en-US" sz="4800" i="0" dirty="0" err="1" smtClean="0">
                <a:solidFill>
                  <a:prstClr val="black"/>
                </a:solidFill>
                <a:latin typeface="Consolas"/>
              </a:rPr>
              <a:t>size_t</a:t>
            </a:r>
            <a:r>
              <a:rPr lang="en-US" sz="4800" i="0" dirty="0" smtClean="0">
                <a:solidFill>
                  <a:prstClr val="black"/>
                </a:solidFill>
                <a:latin typeface="Consolas"/>
              </a:rPr>
              <a:t> </a:t>
            </a:r>
            <a:r>
              <a:rPr lang="en-US" sz="4800" i="0" dirty="0">
                <a:solidFill>
                  <a:prstClr val="black"/>
                </a:solidFill>
                <a:latin typeface="Consolas"/>
              </a:rPr>
              <a:t>j = i;</a:t>
            </a: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while</a:t>
            </a:r>
            <a:r>
              <a:rPr lang="en-US" sz="4800" i="0" dirty="0">
                <a:solidFill>
                  <a:prstClr val="black"/>
                </a:solidFill>
                <a:latin typeface="Consolas"/>
              </a:rPr>
              <a:t> (j != </a:t>
            </a:r>
            <a:r>
              <a:rPr lang="en-US" sz="4800" i="0" dirty="0" err="1">
                <a:solidFill>
                  <a:prstClr val="black"/>
                </a:solidFill>
                <a:latin typeface="Consolas"/>
              </a:rPr>
              <a:t>s.size</a:t>
            </a:r>
            <a:r>
              <a:rPr lang="en-US" sz="4800" i="0" dirty="0">
                <a:solidFill>
                  <a:prstClr val="black"/>
                </a:solidFill>
                <a:latin typeface="Consolas"/>
              </a:rPr>
              <a:t>() &amp;&amp; </a:t>
            </a:r>
            <a:r>
              <a:rPr lang="en-US" sz="4800" i="0" dirty="0" smtClean="0">
                <a:solidFill>
                  <a:prstClr val="black"/>
                </a:solidFill>
                <a:latin typeface="Consolas"/>
              </a:rPr>
              <a:t>!</a:t>
            </a:r>
            <a:r>
              <a:rPr lang="en-US" sz="4800" dirty="0" err="1" smtClean="0">
                <a:solidFill>
                  <a:prstClr val="black"/>
                </a:solidFill>
                <a:latin typeface="Consolas"/>
              </a:rPr>
              <a:t>std</a:t>
            </a:r>
            <a:r>
              <a:rPr lang="en-US" sz="4800" dirty="0">
                <a:solidFill>
                  <a:prstClr val="black"/>
                </a:solidFill>
                <a:latin typeface="Consolas"/>
              </a:rPr>
              <a:t>::</a:t>
            </a:r>
            <a:r>
              <a:rPr lang="en-US" sz="4800" i="0" dirty="0" err="1" smtClean="0">
                <a:solidFill>
                  <a:prstClr val="black"/>
                </a:solidFill>
                <a:latin typeface="Consolas"/>
              </a:rPr>
              <a:t>isspace</a:t>
            </a:r>
            <a:r>
              <a:rPr lang="en-US" sz="4800" i="0" dirty="0" smtClean="0">
                <a:solidFill>
                  <a:prstClr val="black"/>
                </a:solidFill>
                <a:latin typeface="Consolas"/>
              </a:rPr>
              <a:t>(s[j</a:t>
            </a:r>
            <a:r>
              <a:rPr lang="en-US" sz="4800" i="0" dirty="0">
                <a:solidFill>
                  <a:prstClr val="black"/>
                </a:solidFill>
                <a:latin typeface="Consolas"/>
              </a:rPr>
              <a:t>])) </a:t>
            </a:r>
            <a:r>
              <a:rPr lang="en-US" sz="4800" i="0" dirty="0" smtClean="0">
                <a:solidFill>
                  <a:prstClr val="black"/>
                </a:solidFill>
                <a:latin typeface="Consolas"/>
              </a:rPr>
              <a:t> </a:t>
            </a:r>
            <a:r>
              <a:rPr lang="en-US" sz="4800" i="0" dirty="0" smtClean="0">
                <a:solidFill>
                  <a:srgbClr val="008000"/>
                </a:solidFill>
                <a:latin typeface="Consolas"/>
              </a:rPr>
              <a:t>// </a:t>
            </a:r>
            <a:r>
              <a:rPr lang="en-US" sz="4800" i="0" dirty="0">
                <a:solidFill>
                  <a:srgbClr val="008000"/>
                </a:solidFill>
                <a:latin typeface="Consolas"/>
              </a:rPr>
              <a:t>short-circuiting</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++j;</a:t>
            </a:r>
          </a:p>
          <a:p>
            <a:pPr marL="457200" lvl="2" indent="0">
              <a:spcBef>
                <a:spcPts val="150"/>
              </a:spcBef>
              <a:buNone/>
            </a:pP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if we found some non-whitespace characters, store the word</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if</a:t>
            </a: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j) {</a:t>
            </a:r>
          </a:p>
          <a:p>
            <a:pPr marL="457200" lvl="2" indent="0">
              <a:spcBef>
                <a:spcPts val="150"/>
              </a:spcBef>
              <a:buNone/>
            </a:pPr>
            <a:r>
              <a:rPr lang="en-US" sz="4800" i="0" dirty="0">
                <a:solidFill>
                  <a:prstClr val="black"/>
                </a:solidFill>
                <a:latin typeface="Consolas"/>
              </a:rPr>
              <a:t>            </a:t>
            </a:r>
            <a:r>
              <a:rPr lang="en-US" sz="4800" i="0" dirty="0">
                <a:solidFill>
                  <a:srgbClr val="008000"/>
                </a:solidFill>
                <a:latin typeface="Consolas"/>
              </a:rPr>
              <a:t>// copy from s starting at </a:t>
            </a:r>
            <a:r>
              <a:rPr lang="en-US" sz="4800" i="0" dirty="0" err="1">
                <a:solidFill>
                  <a:srgbClr val="008000"/>
                </a:solidFill>
                <a:latin typeface="Consolas"/>
              </a:rPr>
              <a:t>i</a:t>
            </a:r>
            <a:r>
              <a:rPr lang="en-US" sz="4800" i="0" dirty="0">
                <a:solidFill>
                  <a:srgbClr val="008000"/>
                </a:solidFill>
                <a:latin typeface="Consolas"/>
              </a:rPr>
              <a:t> and taking j - </a:t>
            </a:r>
            <a:r>
              <a:rPr lang="en-US" sz="4800" i="0" dirty="0" err="1">
                <a:solidFill>
                  <a:srgbClr val="008000"/>
                </a:solidFill>
                <a:latin typeface="Consolas"/>
              </a:rPr>
              <a:t>i</a:t>
            </a:r>
            <a:r>
              <a:rPr lang="en-US" sz="4800" i="0" dirty="0">
                <a:solidFill>
                  <a:srgbClr val="008000"/>
                </a:solidFill>
                <a:latin typeface="Consolas"/>
              </a:rPr>
              <a:t> chars</a:t>
            </a:r>
            <a:endParaRPr lang="en-US" sz="4800" i="0" dirty="0">
              <a:solidFill>
                <a:prstClr val="black"/>
              </a:solidFill>
              <a:latin typeface="Consolas"/>
            </a:endParaRP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words.push_back</a:t>
            </a:r>
            <a:r>
              <a:rPr lang="en-US" sz="4800" i="0" dirty="0">
                <a:solidFill>
                  <a:prstClr val="black"/>
                </a:solidFill>
                <a:latin typeface="Consolas"/>
              </a:rPr>
              <a:t>(</a:t>
            </a:r>
            <a:r>
              <a:rPr lang="en-US" sz="4800" i="0" dirty="0" err="1">
                <a:solidFill>
                  <a:prstClr val="black"/>
                </a:solidFill>
                <a:latin typeface="Consolas"/>
              </a:rPr>
              <a:t>s.substr</a:t>
            </a:r>
            <a:r>
              <a:rPr lang="en-US" sz="4800" i="0" dirty="0">
                <a:solidFill>
                  <a:prstClr val="black"/>
                </a:solidFill>
                <a:latin typeface="Consolas"/>
              </a:rPr>
              <a:t>(</a:t>
            </a:r>
            <a:r>
              <a:rPr lang="en-US" sz="4800" i="0" dirty="0" err="1">
                <a:solidFill>
                  <a:prstClr val="black"/>
                </a:solidFill>
                <a:latin typeface="Consolas"/>
              </a:rPr>
              <a:t>i</a:t>
            </a:r>
            <a:r>
              <a:rPr lang="en-US" sz="4800" i="0" dirty="0">
                <a:solidFill>
                  <a:prstClr val="black"/>
                </a:solidFill>
                <a:latin typeface="Consolas"/>
              </a:rPr>
              <a:t>, j - </a:t>
            </a:r>
            <a:r>
              <a:rPr lang="en-US" sz="4800" i="0" dirty="0" err="1">
                <a:solidFill>
                  <a:prstClr val="black"/>
                </a:solidFill>
                <a:latin typeface="Consolas"/>
              </a:rPr>
              <a:t>i</a:t>
            </a:r>
            <a:r>
              <a:rPr lang="en-US" sz="4800" i="0" dirty="0">
                <a:solidFill>
                  <a:prstClr val="black"/>
                </a:solidFill>
                <a:latin typeface="Consolas"/>
              </a:rPr>
              <a:t>));</a:t>
            </a:r>
          </a:p>
          <a:p>
            <a:pPr marL="457200" lvl="2" indent="0">
              <a:spcBef>
                <a:spcPts val="150"/>
              </a:spcBef>
              <a:buNone/>
            </a:pPr>
            <a:r>
              <a:rPr lang="en-US" sz="4800" i="0" dirty="0">
                <a:solidFill>
                  <a:prstClr val="black"/>
                </a:solidFill>
                <a:latin typeface="Consolas"/>
              </a:rPr>
              <a:t>            </a:t>
            </a:r>
            <a:r>
              <a:rPr lang="en-US" sz="4800" i="0" dirty="0" err="1">
                <a:solidFill>
                  <a:prstClr val="black"/>
                </a:solidFill>
                <a:latin typeface="Consolas"/>
              </a:rPr>
              <a:t>i</a:t>
            </a:r>
            <a:r>
              <a:rPr lang="en-US" sz="4800" i="0" dirty="0">
                <a:solidFill>
                  <a:prstClr val="black"/>
                </a:solidFill>
                <a:latin typeface="Consolas"/>
              </a:rPr>
              <a:t> = j;</a:t>
            </a:r>
          </a:p>
          <a:p>
            <a:pPr marL="457200" lvl="2" indent="0">
              <a:spcBef>
                <a:spcPts val="150"/>
              </a:spcBef>
              <a:buNone/>
            </a:pPr>
            <a:r>
              <a:rPr lang="en-US" sz="4800" i="0" dirty="0">
                <a:solidFill>
                  <a:prstClr val="black"/>
                </a:solidFill>
                <a:latin typeface="Consolas"/>
              </a:rPr>
              <a:t>        }</a:t>
            </a:r>
          </a:p>
          <a:p>
            <a:pPr marL="457200" lvl="2" indent="0">
              <a:spcBef>
                <a:spcPts val="150"/>
              </a:spcBef>
              <a:buNone/>
            </a:pPr>
            <a:r>
              <a:rPr lang="en-US" sz="4800" i="0" dirty="0">
                <a:solidFill>
                  <a:prstClr val="black"/>
                </a:solidFill>
                <a:latin typeface="Consolas"/>
              </a:rPr>
              <a:t>    }</a:t>
            </a:r>
          </a:p>
          <a:p>
            <a:pPr marL="457200" lvl="2" indent="0">
              <a:spcBef>
                <a:spcPts val="150"/>
              </a:spcBef>
              <a:buNone/>
            </a:pPr>
            <a:r>
              <a:rPr lang="en-US" sz="4800" i="0" dirty="0">
                <a:solidFill>
                  <a:prstClr val="black"/>
                </a:solidFill>
                <a:latin typeface="Consolas"/>
              </a:rPr>
              <a:t>    </a:t>
            </a:r>
            <a:r>
              <a:rPr lang="en-US" sz="4800" i="0" dirty="0">
                <a:solidFill>
                  <a:srgbClr val="0000FF"/>
                </a:solidFill>
                <a:latin typeface="Consolas"/>
              </a:rPr>
              <a:t>return</a:t>
            </a:r>
            <a:r>
              <a:rPr lang="en-US" sz="4800" i="0" dirty="0">
                <a:solidFill>
                  <a:prstClr val="black"/>
                </a:solidFill>
                <a:latin typeface="Consolas"/>
              </a:rPr>
              <a:t> </a:t>
            </a:r>
            <a:r>
              <a:rPr lang="en-US" sz="4800" dirty="0" smtClean="0">
                <a:solidFill>
                  <a:prstClr val="black"/>
                </a:solidFill>
                <a:latin typeface="Consolas"/>
              </a:rPr>
              <a:t>words</a:t>
            </a:r>
            <a:r>
              <a:rPr lang="en-US" sz="4800" i="0" dirty="0" smtClean="0">
                <a:solidFill>
                  <a:prstClr val="black"/>
                </a:solidFill>
                <a:latin typeface="Consolas"/>
              </a:rPr>
              <a:t>;</a:t>
            </a:r>
            <a:endParaRPr lang="en-US" sz="4800" i="0" dirty="0">
              <a:solidFill>
                <a:prstClr val="black"/>
              </a:solidFill>
              <a:latin typeface="Consolas"/>
            </a:endParaRPr>
          </a:p>
          <a:p>
            <a:pPr marL="457200" lvl="2" indent="0">
              <a:spcBef>
                <a:spcPts val="150"/>
              </a:spcBef>
              <a:buNone/>
            </a:pPr>
            <a:r>
              <a:rPr lang="en-US" sz="4800" i="0" dirty="0" smtClean="0">
                <a:solidFill>
                  <a:prstClr val="black"/>
                </a:solidFill>
                <a:latin typeface="Consolas"/>
              </a:rPr>
              <a:t>}</a:t>
            </a:r>
            <a:endParaRPr lang="en-US" dirty="0">
              <a:solidFill>
                <a:prstClr val="black"/>
              </a:solidFill>
              <a:latin typeface="Consolas"/>
            </a:endParaRPr>
          </a:p>
          <a:p>
            <a:pPr marL="457200" indent="0"/>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33</a:t>
            </a:fld>
            <a:endParaRPr lang="en-US"/>
          </a:p>
        </p:txBody>
      </p:sp>
    </p:spTree>
    <p:extLst>
      <p:ext uri="{BB962C8B-B14F-4D97-AF65-F5344CB8AC3E}">
        <p14:creationId xmlns:p14="http://schemas.microsoft.com/office/powerpoint/2010/main" val="259762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3" end="23"/>
                                            </p:txEl>
                                          </p:spTgt>
                                        </p:tgtEl>
                                        <p:attrNameLst>
                                          <p:attrName>style.visibility</p:attrName>
                                        </p:attrNameLst>
                                      </p:cBhvr>
                                      <p:to>
                                        <p:strVal val="visible"/>
                                      </p:to>
                                    </p:set>
                                    <p:anim calcmode="lin" valueType="num">
                                      <p:cBhvr additive="base">
                                        <p:cTn id="11" dur="500" fill="hold"/>
                                        <p:tgtEl>
                                          <p:spTgt spid="3">
                                            <p:txEl>
                                              <p:pRg st="23" end="2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3" end="2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22" end="22"/>
                                            </p:txEl>
                                          </p:spTgt>
                                        </p:tgtEl>
                                        <p:attrNameLst>
                                          <p:attrName>style.visibility</p:attrName>
                                        </p:attrNameLst>
                                      </p:cBhvr>
                                      <p:to>
                                        <p:strVal val="visible"/>
                                      </p:to>
                                    </p:set>
                                    <p:anim calcmode="lin" valueType="num">
                                      <p:cBhvr additive="base">
                                        <p:cTn id="21" dur="500" fill="hold"/>
                                        <p:tgtEl>
                                          <p:spTgt spid="3">
                                            <p:txEl>
                                              <p:pRg st="22" end="2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22" end="2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21" end="21"/>
                                            </p:txEl>
                                          </p:spTgt>
                                        </p:tgtEl>
                                        <p:attrNameLst>
                                          <p:attrName>style.visibility</p:attrName>
                                        </p:attrNameLst>
                                      </p:cBhvr>
                                      <p:to>
                                        <p:strVal val="visible"/>
                                      </p:to>
                                    </p:set>
                                    <p:anim calcmode="lin" valueType="num">
                                      <p:cBhvr additive="base">
                                        <p:cTn id="39" dur="500" fill="hold"/>
                                        <p:tgtEl>
                                          <p:spTgt spid="3">
                                            <p:txEl>
                                              <p:pRg st="21" end="21"/>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21" end="21"/>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additive="base">
                                        <p:cTn id="6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1" end="11"/>
                                            </p:txEl>
                                          </p:spTgt>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 calcmode="lin" valueType="num">
                                      <p:cBhvr additive="base">
                                        <p:cTn id="71"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additive="base">
                                        <p:cTn id="77"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3">
                                            <p:txEl>
                                              <p:pRg st="15" end="15"/>
                                            </p:txEl>
                                          </p:spTgt>
                                        </p:tgtEl>
                                        <p:attrNameLst>
                                          <p:attrName>ppt_y</p:attrName>
                                        </p:attrNameLst>
                                      </p:cBhvr>
                                      <p:tavLst>
                                        <p:tav tm="0">
                                          <p:val>
                                            <p:strVal val="#ppt_y"/>
                                          </p:val>
                                        </p:tav>
                                        <p:tav tm="100000">
                                          <p:val>
                                            <p:strVal val="#ppt_y"/>
                                          </p:val>
                                        </p:tav>
                                      </p:tavLst>
                                    </p:anim>
                                  </p:childTnLst>
                                </p:cTn>
                              </p:par>
                              <p:par>
                                <p:cTn id="79" presetID="2" presetClass="entr" presetSubtype="8" fill="hold" nodeType="withEffect">
                                  <p:stCondLst>
                                    <p:cond delay="0"/>
                                  </p:stCondLst>
                                  <p:childTnLst>
                                    <p:set>
                                      <p:cBhvr>
                                        <p:cTn id="80" dur="1" fill="hold">
                                          <p:stCondLst>
                                            <p:cond delay="0"/>
                                          </p:stCondLst>
                                        </p:cTn>
                                        <p:tgtEl>
                                          <p:spTgt spid="3">
                                            <p:txEl>
                                              <p:pRg st="16" end="16"/>
                                            </p:txEl>
                                          </p:spTgt>
                                        </p:tgtEl>
                                        <p:attrNameLst>
                                          <p:attrName>style.visibility</p:attrName>
                                        </p:attrNameLst>
                                      </p:cBhvr>
                                      <p:to>
                                        <p:strVal val="visible"/>
                                      </p:to>
                                    </p:set>
                                    <p:anim calcmode="lin" valueType="num">
                                      <p:cBhvr additive="base">
                                        <p:cTn id="81"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82" dur="500" fill="hold"/>
                                        <p:tgtEl>
                                          <p:spTgt spid="3">
                                            <p:txEl>
                                              <p:pRg st="16" end="16"/>
                                            </p:txEl>
                                          </p:spTgt>
                                        </p:tgtEl>
                                        <p:attrNameLst>
                                          <p:attrName>ppt_y</p:attrName>
                                        </p:attrNameLst>
                                      </p:cBhvr>
                                      <p:tavLst>
                                        <p:tav tm="0">
                                          <p:val>
                                            <p:strVal val="#ppt_y"/>
                                          </p:val>
                                        </p:tav>
                                        <p:tav tm="100000">
                                          <p:val>
                                            <p:strVal val="#ppt_y"/>
                                          </p:val>
                                        </p:tav>
                                      </p:tavLst>
                                    </p:anim>
                                  </p:childTnLst>
                                </p:cTn>
                              </p:par>
                              <p:par>
                                <p:cTn id="83" presetID="2" presetClass="entr" presetSubtype="8" fill="hold" nodeType="withEffect">
                                  <p:stCondLst>
                                    <p:cond delay="0"/>
                                  </p:stCondLst>
                                  <p:childTnLst>
                                    <p:set>
                                      <p:cBhvr>
                                        <p:cTn id="84" dur="1" fill="hold">
                                          <p:stCondLst>
                                            <p:cond delay="0"/>
                                          </p:stCondLst>
                                        </p:cTn>
                                        <p:tgtEl>
                                          <p:spTgt spid="3">
                                            <p:txEl>
                                              <p:pRg st="17" end="17"/>
                                            </p:txEl>
                                          </p:spTgt>
                                        </p:tgtEl>
                                        <p:attrNameLst>
                                          <p:attrName>style.visibility</p:attrName>
                                        </p:attrNameLst>
                                      </p:cBhvr>
                                      <p:to>
                                        <p:strVal val="visible"/>
                                      </p:to>
                                    </p:set>
                                    <p:anim calcmode="lin" valueType="num">
                                      <p:cBhvr additive="base">
                                        <p:cTn id="85"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7" end="17"/>
                                            </p:txEl>
                                          </p:spTgt>
                                        </p:tgtEl>
                                        <p:attrNameLst>
                                          <p:attrName>ppt_y</p:attrName>
                                        </p:attrNameLst>
                                      </p:cBhvr>
                                      <p:tavLst>
                                        <p:tav tm="0">
                                          <p:val>
                                            <p:strVal val="#ppt_y"/>
                                          </p:val>
                                        </p:tav>
                                        <p:tav tm="100000">
                                          <p:val>
                                            <p:strVal val="#ppt_y"/>
                                          </p:val>
                                        </p:tav>
                                      </p:tavLst>
                                    </p:anim>
                                  </p:childTnLst>
                                </p:cTn>
                              </p:par>
                              <p:par>
                                <p:cTn id="87" presetID="2" presetClass="entr" presetSubtype="8" fill="hold" nodeType="withEffect">
                                  <p:stCondLst>
                                    <p:cond delay="0"/>
                                  </p:stCondLst>
                                  <p:childTnLst>
                                    <p:set>
                                      <p:cBhvr>
                                        <p:cTn id="88" dur="1" fill="hold">
                                          <p:stCondLst>
                                            <p:cond delay="0"/>
                                          </p:stCondLst>
                                        </p:cTn>
                                        <p:tgtEl>
                                          <p:spTgt spid="3">
                                            <p:txEl>
                                              <p:pRg st="18" end="18"/>
                                            </p:txEl>
                                          </p:spTgt>
                                        </p:tgtEl>
                                        <p:attrNameLst>
                                          <p:attrName>style.visibility</p:attrName>
                                        </p:attrNameLst>
                                      </p:cBhvr>
                                      <p:to>
                                        <p:strVal val="visible"/>
                                      </p:to>
                                    </p:set>
                                    <p:anim calcmode="lin" valueType="num">
                                      <p:cBhvr additive="base">
                                        <p:cTn id="89" dur="500" fill="hold"/>
                                        <p:tgtEl>
                                          <p:spTgt spid="3">
                                            <p:txEl>
                                              <p:pRg st="18" end="18"/>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3">
                                            <p:txEl>
                                              <p:pRg st="18" end="18"/>
                                            </p:txEl>
                                          </p:spTgt>
                                        </p:tgtEl>
                                        <p:attrNameLst>
                                          <p:attrName>ppt_y</p:attrName>
                                        </p:attrNameLst>
                                      </p:cBhvr>
                                      <p:tavLst>
                                        <p:tav tm="0">
                                          <p:val>
                                            <p:strVal val="#ppt_y"/>
                                          </p:val>
                                        </p:tav>
                                        <p:tav tm="100000">
                                          <p:val>
                                            <p:strVal val="#ppt_y"/>
                                          </p:val>
                                        </p:tav>
                                      </p:tavLst>
                                    </p:anim>
                                  </p:childTnLst>
                                </p:cTn>
                              </p:par>
                              <p:par>
                                <p:cTn id="91" presetID="2" presetClass="entr" presetSubtype="8" fill="hold" nodeType="withEffect">
                                  <p:stCondLst>
                                    <p:cond delay="0"/>
                                  </p:stCondLst>
                                  <p:childTnLst>
                                    <p:set>
                                      <p:cBhvr>
                                        <p:cTn id="92" dur="1" fill="hold">
                                          <p:stCondLst>
                                            <p:cond delay="0"/>
                                          </p:stCondLst>
                                        </p:cTn>
                                        <p:tgtEl>
                                          <p:spTgt spid="3">
                                            <p:txEl>
                                              <p:pRg st="19" end="19"/>
                                            </p:txEl>
                                          </p:spTgt>
                                        </p:tgtEl>
                                        <p:attrNameLst>
                                          <p:attrName>style.visibility</p:attrName>
                                        </p:attrNameLst>
                                      </p:cBhvr>
                                      <p:to>
                                        <p:strVal val="visible"/>
                                      </p:to>
                                    </p:set>
                                    <p:anim calcmode="lin" valueType="num">
                                      <p:cBhvr additive="base">
                                        <p:cTn id="93" dur="500" fill="hold"/>
                                        <p:tgtEl>
                                          <p:spTgt spid="3">
                                            <p:txEl>
                                              <p:pRg st="19" end="19"/>
                                            </p:txEl>
                                          </p:spTgt>
                                        </p:tgtEl>
                                        <p:attrNameLst>
                                          <p:attrName>ppt_x</p:attrName>
                                        </p:attrNameLst>
                                      </p:cBhvr>
                                      <p:tavLst>
                                        <p:tav tm="0">
                                          <p:val>
                                            <p:strVal val="0-#ppt_w/2"/>
                                          </p:val>
                                        </p:tav>
                                        <p:tav tm="100000">
                                          <p:val>
                                            <p:strVal val="#ppt_x"/>
                                          </p:val>
                                        </p:tav>
                                      </p:tavLst>
                                    </p:anim>
                                    <p:anim calcmode="lin" valueType="num">
                                      <p:cBhvr additive="base">
                                        <p:cTn id="94" dur="500" fill="hold"/>
                                        <p:tgtEl>
                                          <p:spTgt spid="3">
                                            <p:txEl>
                                              <p:pRg st="19" end="19"/>
                                            </p:txEl>
                                          </p:spTgt>
                                        </p:tgtEl>
                                        <p:attrNameLst>
                                          <p:attrName>ppt_y</p:attrName>
                                        </p:attrNameLst>
                                      </p:cBhvr>
                                      <p:tavLst>
                                        <p:tav tm="0">
                                          <p:val>
                                            <p:strVal val="#ppt_y"/>
                                          </p:val>
                                        </p:tav>
                                        <p:tav tm="100000">
                                          <p:val>
                                            <p:strVal val="#ppt_y"/>
                                          </p:val>
                                        </p:tav>
                                      </p:tavLst>
                                    </p:anim>
                                  </p:childTnLst>
                                </p:cTn>
                              </p:par>
                              <p:par>
                                <p:cTn id="95" presetID="2" presetClass="entr" presetSubtype="8" fill="hold" nodeType="withEffect">
                                  <p:stCondLst>
                                    <p:cond delay="0"/>
                                  </p:stCondLst>
                                  <p:childTnLst>
                                    <p:set>
                                      <p:cBhvr>
                                        <p:cTn id="96" dur="1" fill="hold">
                                          <p:stCondLst>
                                            <p:cond delay="0"/>
                                          </p:stCondLst>
                                        </p:cTn>
                                        <p:tgtEl>
                                          <p:spTgt spid="3">
                                            <p:txEl>
                                              <p:pRg st="20" end="20"/>
                                            </p:txEl>
                                          </p:spTgt>
                                        </p:tgtEl>
                                        <p:attrNameLst>
                                          <p:attrName>style.visibility</p:attrName>
                                        </p:attrNameLst>
                                      </p:cBhvr>
                                      <p:to>
                                        <p:strVal val="visible"/>
                                      </p:to>
                                    </p:set>
                                    <p:anim calcmode="lin" valueType="num">
                                      <p:cBhvr additive="base">
                                        <p:cTn id="97" dur="500" fill="hold"/>
                                        <p:tgtEl>
                                          <p:spTgt spid="3">
                                            <p:txEl>
                                              <p:pRg st="20" end="20"/>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3">
                                            <p:txEl>
                                              <p:pRg st="20" end="2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Strings: Take 2</a:t>
            </a:r>
            <a:endParaRPr lang="en-US" dirty="0"/>
          </a:p>
        </p:txBody>
      </p:sp>
      <p:sp>
        <p:nvSpPr>
          <p:cNvPr id="3" name="Content Placeholder 2"/>
          <p:cNvSpPr>
            <a:spLocks noGrp="1"/>
          </p:cNvSpPr>
          <p:nvPr>
            <p:ph idx="1"/>
          </p:nvPr>
        </p:nvSpPr>
        <p:spPr/>
        <p:txBody>
          <a:bodyPr>
            <a:noAutofit/>
          </a:bodyPr>
          <a:lstStyle/>
          <a:p>
            <a:pPr marL="704088" lvl="2" indent="0">
              <a:buNone/>
            </a:pPr>
            <a:r>
              <a:rPr lang="en-US" sz="1400" dirty="0" err="1">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i="0" dirty="0">
                <a:solidFill>
                  <a:prstClr val="black"/>
                </a:solidFill>
                <a:latin typeface="Consolas"/>
              </a:rPr>
              <a:t>&gt; </a:t>
            </a:r>
            <a:r>
              <a:rPr lang="en-US" sz="1400" i="0" dirty="0" smtClean="0">
                <a:solidFill>
                  <a:prstClr val="black"/>
                </a:solidFill>
                <a:latin typeface="Consolas"/>
              </a:rPr>
              <a:t>split(</a:t>
            </a:r>
            <a:r>
              <a:rPr lang="en-US" sz="1400" dirty="0" err="1">
                <a:solidFill>
                  <a:prstClr val="black"/>
                </a:solidFill>
                <a:latin typeface="Consolas"/>
              </a:rPr>
              <a:t>std</a:t>
            </a:r>
            <a:r>
              <a:rPr lang="en-US" sz="1400" dirty="0" smtClean="0">
                <a:solidFill>
                  <a:prstClr val="black"/>
                </a:solidFill>
                <a:latin typeface="Consolas"/>
              </a:rPr>
              <a:t>::string </a:t>
            </a:r>
            <a:r>
              <a:rPr lang="en-US" sz="1400" i="0" dirty="0" err="1">
                <a:solidFill>
                  <a:srgbClr val="0000FF"/>
                </a:solidFill>
                <a:latin typeface="Consolas"/>
              </a:rPr>
              <a:t>const</a:t>
            </a:r>
            <a:r>
              <a:rPr lang="en-US" sz="1400" i="0" dirty="0">
                <a:solidFill>
                  <a:prstClr val="black"/>
                </a:solidFill>
                <a:latin typeface="Consolas"/>
              </a:rPr>
              <a:t>&amp; </a:t>
            </a:r>
            <a:r>
              <a:rPr lang="en-US" sz="1400" i="0" dirty="0" err="1">
                <a:solidFill>
                  <a:prstClr val="black"/>
                </a:solidFill>
                <a:latin typeface="Consolas"/>
              </a:rPr>
              <a:t>str</a:t>
            </a:r>
            <a:r>
              <a:rPr lang="en-US" sz="1400" i="0" dirty="0">
                <a:solidFill>
                  <a:prstClr val="black"/>
                </a:solidFill>
                <a:latin typeface="Consolas"/>
              </a:rPr>
              <a:t>)</a:t>
            </a:r>
          </a:p>
          <a:p>
            <a:pPr marL="704088" lvl="2" indent="0">
              <a:buNone/>
            </a:pPr>
            <a:r>
              <a:rPr lang="en-US" sz="1400" i="0" dirty="0">
                <a:solidFill>
                  <a:prstClr val="black"/>
                </a:solidFill>
                <a:latin typeface="Consolas"/>
              </a:rPr>
              <a:t>{</a:t>
            </a:r>
          </a:p>
          <a:p>
            <a:pPr marL="704088" lvl="2" indent="0">
              <a:buNone/>
            </a:pPr>
            <a:r>
              <a:rPr lang="en-US" sz="1400" i="0" dirty="0" smtClean="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i="0" dirty="0">
                <a:solidFill>
                  <a:prstClr val="black"/>
                </a:solidFill>
                <a:latin typeface="Consolas"/>
              </a:rPr>
              <a:t>&gt; </a:t>
            </a:r>
            <a:r>
              <a:rPr lang="en-US" sz="1400" i="0" dirty="0" smtClean="0">
                <a:solidFill>
                  <a:prstClr val="black"/>
                </a:solidFill>
                <a:latin typeface="Consolas"/>
              </a:rPr>
              <a:t>words;</a:t>
            </a:r>
            <a:endParaRPr lang="en-US" sz="1400" i="0" dirty="0">
              <a:solidFill>
                <a:prstClr val="black"/>
              </a:solidFill>
              <a:latin typeface="Consolas"/>
            </a:endParaRPr>
          </a:p>
          <a:p>
            <a:pPr marL="704088" lvl="2" indent="0">
              <a:buNone/>
            </a:pPr>
            <a:r>
              <a:rPr lang="en-US" sz="1400" i="0" dirty="0">
                <a:solidFill>
                  <a:prstClr val="black"/>
                </a:solidFill>
                <a:latin typeface="Consolas"/>
              </a:rPr>
              <a:t>    </a:t>
            </a:r>
            <a:r>
              <a:rPr lang="en-US" sz="1400" i="0" dirty="0">
                <a:solidFill>
                  <a:srgbClr val="0000FF"/>
                </a:solidFill>
                <a:latin typeface="Consolas"/>
              </a:rPr>
              <a:t>auto</a:t>
            </a: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a:t>
            </a:r>
            <a:r>
              <a:rPr lang="en-US" sz="1400" i="0" dirty="0" err="1">
                <a:solidFill>
                  <a:prstClr val="black"/>
                </a:solidFill>
                <a:latin typeface="Consolas"/>
              </a:rPr>
              <a:t>str.begin</a:t>
            </a:r>
            <a:r>
              <a:rPr lang="en-US" sz="1400" i="0" dirty="0">
                <a:solidFill>
                  <a:prstClr val="black"/>
                </a:solidFill>
                <a:latin typeface="Consolas"/>
              </a:rPr>
              <a:t>();</a:t>
            </a:r>
          </a:p>
          <a:p>
            <a:pPr marL="704088" lvl="2" indent="0">
              <a:buNone/>
            </a:pPr>
            <a:r>
              <a:rPr lang="en-US" sz="1400" i="0" dirty="0">
                <a:solidFill>
                  <a:prstClr val="black"/>
                </a:solidFill>
                <a:latin typeface="Consolas"/>
              </a:rPr>
              <a:t>    </a:t>
            </a:r>
            <a:r>
              <a:rPr lang="en-US" sz="1400" i="0" dirty="0">
                <a:solidFill>
                  <a:srgbClr val="0000FF"/>
                </a:solidFill>
                <a:latin typeface="Consolas"/>
              </a:rPr>
              <a:t>while</a:t>
            </a: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a:t>
            </a:r>
            <a:r>
              <a:rPr lang="en-US" sz="1400" i="0" dirty="0" err="1">
                <a:solidFill>
                  <a:prstClr val="black"/>
                </a:solidFill>
                <a:latin typeface="Consolas"/>
              </a:rPr>
              <a:t>str.end</a:t>
            </a:r>
            <a:r>
              <a:rPr lang="en-US" sz="1400" i="0" dirty="0">
                <a:solidFill>
                  <a:prstClr val="black"/>
                </a:solidFill>
                <a:latin typeface="Consolas"/>
              </a:rPr>
              <a:t>()) {</a:t>
            </a:r>
          </a:p>
          <a:p>
            <a:pPr marL="704088" lvl="2" indent="0">
              <a:buNone/>
            </a:pPr>
            <a:r>
              <a:rPr lang="en-US" sz="1400" i="0" dirty="0" smtClean="0">
                <a:solidFill>
                  <a:prstClr val="black"/>
                </a:solidFill>
                <a:latin typeface="Consolas"/>
              </a:rPr>
              <a:t>        i </a:t>
            </a:r>
            <a:r>
              <a:rPr lang="en-US" sz="1400" i="0" dirty="0">
                <a:solidFill>
                  <a:prstClr val="black"/>
                </a:solidFill>
                <a:latin typeface="Consolas"/>
              </a:rPr>
              <a:t>= </a:t>
            </a:r>
            <a:r>
              <a:rPr lang="en-US" sz="1400" i="0" dirty="0" err="1" smtClean="0">
                <a:solidFill>
                  <a:prstClr val="black"/>
                </a:solidFill>
                <a:latin typeface="Consolas"/>
              </a:rPr>
              <a:t>std</a:t>
            </a:r>
            <a:r>
              <a:rPr lang="en-US" sz="1400" i="0" dirty="0" smtClean="0">
                <a:solidFill>
                  <a:prstClr val="black"/>
                </a:solidFill>
                <a:latin typeface="Consolas"/>
              </a:rPr>
              <a:t>::</a:t>
            </a:r>
            <a:r>
              <a:rPr lang="en-US" sz="1400" i="0" dirty="0" err="1" smtClean="0">
                <a:solidFill>
                  <a:prstClr val="black"/>
                </a:solidFill>
                <a:latin typeface="Consolas"/>
              </a:rPr>
              <a:t>find_if</a:t>
            </a:r>
            <a:r>
              <a:rPr lang="en-US" sz="1400" i="0" dirty="0" smtClean="0">
                <a:solidFill>
                  <a:prstClr val="black"/>
                </a:solidFill>
                <a:latin typeface="Consolas"/>
              </a:rPr>
              <a:t>(i</a:t>
            </a:r>
            <a:r>
              <a:rPr lang="en-US" sz="1400" i="0" dirty="0">
                <a:solidFill>
                  <a:prstClr val="black"/>
                </a:solidFill>
                <a:latin typeface="Consolas"/>
              </a:rPr>
              <a:t>, </a:t>
            </a:r>
            <a:r>
              <a:rPr lang="en-US" sz="1400" i="0" dirty="0" err="1">
                <a:solidFill>
                  <a:prstClr val="black"/>
                </a:solidFill>
                <a:latin typeface="Consolas"/>
              </a:rPr>
              <a:t>str.end</a:t>
            </a:r>
            <a:r>
              <a:rPr lang="en-US" sz="1400" i="0" dirty="0">
                <a:solidFill>
                  <a:prstClr val="black"/>
                </a:solidFill>
                <a:latin typeface="Consolas"/>
              </a:rPr>
              <a:t>(), </a:t>
            </a:r>
            <a:r>
              <a:rPr lang="en-US" sz="1400" i="0" dirty="0" err="1">
                <a:solidFill>
                  <a:prstClr val="black"/>
                </a:solidFill>
                <a:latin typeface="Consolas"/>
              </a:rPr>
              <a:t>not_space</a:t>
            </a:r>
            <a:r>
              <a:rPr lang="en-US" sz="1400" i="0" dirty="0" smtClean="0">
                <a:solidFill>
                  <a:prstClr val="black"/>
                </a:solidFill>
                <a:latin typeface="Consolas"/>
              </a:rPr>
              <a:t>);   </a:t>
            </a:r>
            <a:r>
              <a:rPr lang="en-US" sz="1400" dirty="0" smtClean="0">
                <a:solidFill>
                  <a:srgbClr val="008000"/>
                </a:solidFill>
                <a:latin typeface="Consolas"/>
              </a:rPr>
              <a:t>// </a:t>
            </a:r>
            <a:r>
              <a:rPr lang="en-US" sz="1400" dirty="0">
                <a:solidFill>
                  <a:srgbClr val="008000"/>
                </a:solidFill>
                <a:latin typeface="Consolas"/>
              </a:rPr>
              <a:t>ignore leading blanks</a:t>
            </a:r>
            <a:endParaRPr lang="en-US" sz="1400" i="0" dirty="0">
              <a:solidFill>
                <a:prstClr val="black"/>
              </a:solidFill>
              <a:latin typeface="Consolas"/>
            </a:endParaRPr>
          </a:p>
          <a:p>
            <a:pPr marL="704088" lvl="2" indent="0">
              <a:buNone/>
            </a:pPr>
            <a:r>
              <a:rPr lang="en-US" sz="1400" dirty="0" smtClean="0">
                <a:solidFill>
                  <a:srgbClr val="0000FF"/>
                </a:solidFill>
                <a:latin typeface="Consolas"/>
              </a:rPr>
              <a:t>        auto</a:t>
            </a:r>
            <a:r>
              <a:rPr lang="en-US" sz="1400" i="0" dirty="0" smtClean="0">
                <a:solidFill>
                  <a:prstClr val="black"/>
                </a:solidFill>
                <a:latin typeface="Consolas"/>
              </a:rPr>
              <a:t> </a:t>
            </a:r>
            <a:r>
              <a:rPr lang="en-US" sz="1400" i="0" dirty="0">
                <a:solidFill>
                  <a:prstClr val="black"/>
                </a:solidFill>
                <a:latin typeface="Consolas"/>
              </a:rPr>
              <a:t>j = </a:t>
            </a:r>
            <a:r>
              <a:rPr lang="en-US" sz="1400" i="0" dirty="0" err="1" smtClean="0">
                <a:solidFill>
                  <a:prstClr val="black"/>
                </a:solidFill>
                <a:latin typeface="Consolas"/>
              </a:rPr>
              <a:t>std</a:t>
            </a:r>
            <a:r>
              <a:rPr lang="en-US" sz="1400" i="0" dirty="0" smtClean="0">
                <a:solidFill>
                  <a:prstClr val="black"/>
                </a:solidFill>
                <a:latin typeface="Consolas"/>
              </a:rPr>
              <a:t>::</a:t>
            </a:r>
            <a:r>
              <a:rPr lang="en-US" sz="1400" i="0" dirty="0" err="1" smtClean="0">
                <a:solidFill>
                  <a:prstClr val="black"/>
                </a:solidFill>
                <a:latin typeface="Consolas"/>
              </a:rPr>
              <a:t>find_if</a:t>
            </a:r>
            <a:r>
              <a:rPr lang="en-US" sz="1400" i="0" dirty="0" smtClean="0">
                <a:solidFill>
                  <a:prstClr val="black"/>
                </a:solidFill>
                <a:latin typeface="Consolas"/>
              </a:rPr>
              <a:t>(i</a:t>
            </a:r>
            <a:r>
              <a:rPr lang="en-US" sz="1400" i="0" dirty="0">
                <a:solidFill>
                  <a:prstClr val="black"/>
                </a:solidFill>
                <a:latin typeface="Consolas"/>
              </a:rPr>
              <a:t>, </a:t>
            </a:r>
            <a:r>
              <a:rPr lang="en-US" sz="1400" i="0" dirty="0" err="1">
                <a:solidFill>
                  <a:prstClr val="black"/>
                </a:solidFill>
                <a:latin typeface="Consolas"/>
              </a:rPr>
              <a:t>str.end</a:t>
            </a:r>
            <a:r>
              <a:rPr lang="en-US" sz="1400" i="0" dirty="0">
                <a:solidFill>
                  <a:prstClr val="black"/>
                </a:solidFill>
                <a:latin typeface="Consolas"/>
              </a:rPr>
              <a:t>(), space</a:t>
            </a:r>
            <a:r>
              <a:rPr lang="en-US" sz="1400" i="0" dirty="0" smtClean="0">
                <a:solidFill>
                  <a:prstClr val="black"/>
                </a:solidFill>
                <a:latin typeface="Consolas"/>
              </a:rPr>
              <a:t>); </a:t>
            </a:r>
            <a:r>
              <a:rPr lang="en-US" sz="1400" dirty="0" smtClean="0">
                <a:solidFill>
                  <a:prstClr val="black"/>
                </a:solidFill>
                <a:latin typeface="Consolas"/>
              </a:rPr>
              <a:t> </a:t>
            </a:r>
            <a:r>
              <a:rPr lang="en-US" sz="1400" dirty="0">
                <a:solidFill>
                  <a:srgbClr val="008000"/>
                </a:solidFill>
                <a:latin typeface="Consolas"/>
              </a:rPr>
              <a:t>// find end of next word</a:t>
            </a:r>
            <a:endParaRPr lang="en-US" sz="1400" i="0" dirty="0">
              <a:solidFill>
                <a:prstClr val="black"/>
              </a:solidFill>
              <a:latin typeface="Consolas"/>
            </a:endParaRPr>
          </a:p>
          <a:p>
            <a:pPr marL="704088" lvl="2" indent="0">
              <a:buNone/>
            </a:pPr>
            <a:endParaRPr lang="en-US" sz="1400" i="0" dirty="0" smtClean="0">
              <a:solidFill>
                <a:prstClr val="black"/>
              </a:solidFill>
              <a:latin typeface="Consolas"/>
            </a:endParaRPr>
          </a:p>
          <a:p>
            <a:pPr marL="704088" lvl="2" indent="0">
              <a:buNone/>
            </a:pPr>
            <a:r>
              <a:rPr lang="en-US" sz="1400" i="0" dirty="0" smtClean="0">
                <a:solidFill>
                  <a:prstClr val="black"/>
                </a:solidFill>
                <a:latin typeface="Consolas"/>
              </a:rPr>
              <a:t>        </a:t>
            </a:r>
            <a:r>
              <a:rPr lang="en-US" sz="1400" i="0" dirty="0" smtClean="0">
                <a:solidFill>
                  <a:srgbClr val="008000"/>
                </a:solidFill>
                <a:latin typeface="Consolas"/>
              </a:rPr>
              <a:t>// copy the characters in [i, j), append to word list</a:t>
            </a:r>
            <a:endParaRPr lang="en-US" sz="1400" i="0" dirty="0" smtClean="0">
              <a:solidFill>
                <a:prstClr val="black"/>
              </a:solidFill>
              <a:latin typeface="Consolas"/>
            </a:endParaRPr>
          </a:p>
          <a:p>
            <a:pPr marL="704088" lvl="2" indent="0">
              <a:buNone/>
            </a:pPr>
            <a:r>
              <a:rPr lang="en-US" sz="1400" i="0" dirty="0" smtClean="0">
                <a:solidFill>
                  <a:prstClr val="black"/>
                </a:solidFill>
                <a:latin typeface="Consolas"/>
              </a:rPr>
              <a:t>        </a:t>
            </a:r>
            <a:r>
              <a:rPr lang="en-US" sz="1400" i="0" dirty="0" smtClean="0">
                <a:solidFill>
                  <a:srgbClr val="0000FF"/>
                </a:solidFill>
                <a:latin typeface="Consolas"/>
              </a:rPr>
              <a:t>if</a:t>
            </a:r>
            <a:r>
              <a:rPr lang="en-US" sz="1400" i="0" dirty="0" smtClean="0">
                <a:solidFill>
                  <a:prstClr val="black"/>
                </a:solidFill>
                <a:latin typeface="Consolas"/>
              </a:rPr>
              <a:t> (i != </a:t>
            </a:r>
            <a:r>
              <a:rPr lang="en-US" sz="1400" i="0" dirty="0" err="1" smtClean="0">
                <a:solidFill>
                  <a:prstClr val="black"/>
                </a:solidFill>
                <a:latin typeface="Consolas"/>
              </a:rPr>
              <a:t>str.end</a:t>
            </a:r>
            <a:r>
              <a:rPr lang="en-US" sz="1400" i="0" dirty="0" smtClean="0">
                <a:solidFill>
                  <a:prstClr val="black"/>
                </a:solidFill>
                <a:latin typeface="Consolas"/>
              </a:rPr>
              <a:t>())</a:t>
            </a:r>
          </a:p>
          <a:p>
            <a:pPr marL="704088" lvl="2" indent="0">
              <a:buNone/>
            </a:pPr>
            <a:r>
              <a:rPr lang="en-US" sz="1400" dirty="0">
                <a:solidFill>
                  <a:prstClr val="black"/>
                </a:solidFill>
                <a:latin typeface="Consolas"/>
              </a:rPr>
              <a:t> </a:t>
            </a:r>
            <a:r>
              <a:rPr lang="en-US" sz="1400" dirty="0" smtClean="0">
                <a:solidFill>
                  <a:prstClr val="black"/>
                </a:solidFill>
                <a:latin typeface="Consolas"/>
              </a:rPr>
              <a:t>           </a:t>
            </a:r>
            <a:r>
              <a:rPr lang="en-US" sz="1400" dirty="0" err="1" smtClean="0">
                <a:solidFill>
                  <a:prstClr val="black"/>
                </a:solidFill>
                <a:latin typeface="Consolas"/>
              </a:rPr>
              <a:t>words.push_back</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::string(i</a:t>
            </a:r>
            <a:r>
              <a:rPr lang="en-US" sz="1400" i="0" dirty="0">
                <a:solidFill>
                  <a:prstClr val="black"/>
                </a:solidFill>
                <a:latin typeface="Consolas"/>
              </a:rPr>
              <a:t>, j));</a:t>
            </a:r>
          </a:p>
          <a:p>
            <a:pPr marL="704088" lvl="2" indent="0">
              <a:buNone/>
            </a:pP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j;</a:t>
            </a:r>
          </a:p>
          <a:p>
            <a:pPr marL="704088" lvl="2" indent="0">
              <a:buNone/>
            </a:pPr>
            <a:r>
              <a:rPr lang="en-US" sz="1400" i="0" dirty="0">
                <a:solidFill>
                  <a:prstClr val="black"/>
                </a:solidFill>
                <a:latin typeface="Consolas"/>
              </a:rPr>
              <a:t>    }</a:t>
            </a:r>
          </a:p>
          <a:p>
            <a:pPr marL="704088" lvl="2" indent="0">
              <a:buNone/>
            </a:pPr>
            <a:r>
              <a:rPr lang="en-US" sz="1400" i="0" dirty="0">
                <a:solidFill>
                  <a:prstClr val="black"/>
                </a:solidFill>
                <a:latin typeface="Consolas"/>
              </a:rPr>
              <a:t>    </a:t>
            </a:r>
            <a:r>
              <a:rPr lang="en-US" sz="1400" i="0" dirty="0">
                <a:solidFill>
                  <a:srgbClr val="0000FF"/>
                </a:solidFill>
                <a:latin typeface="Consolas"/>
              </a:rPr>
              <a:t>return</a:t>
            </a:r>
            <a:r>
              <a:rPr lang="en-US" sz="1400" i="0" dirty="0">
                <a:solidFill>
                  <a:prstClr val="black"/>
                </a:solidFill>
                <a:latin typeface="Consolas"/>
              </a:rPr>
              <a:t> </a:t>
            </a:r>
            <a:r>
              <a:rPr lang="en-US" sz="1400" dirty="0">
                <a:solidFill>
                  <a:prstClr val="black"/>
                </a:solidFill>
                <a:latin typeface="Consolas"/>
              </a:rPr>
              <a:t>words;</a:t>
            </a:r>
            <a:endParaRPr lang="en-US" sz="1400" i="0" dirty="0">
              <a:solidFill>
                <a:prstClr val="black"/>
              </a:solidFill>
              <a:latin typeface="Consolas"/>
            </a:endParaRPr>
          </a:p>
          <a:p>
            <a:pPr marL="704088" lvl="2" indent="0">
              <a:buNone/>
            </a:pPr>
            <a:r>
              <a:rPr lang="en-US" sz="1400" i="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34</a:t>
            </a:fld>
            <a:endParaRPr lang="en-US"/>
          </a:p>
        </p:txBody>
      </p:sp>
    </p:spTree>
    <p:extLst>
      <p:ext uri="{BB962C8B-B14F-4D97-AF65-F5344CB8AC3E}">
        <p14:creationId xmlns:p14="http://schemas.microsoft.com/office/powerpoint/2010/main" val="210313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4" end="14"/>
                                            </p:txEl>
                                          </p:spTgt>
                                        </p:tgtEl>
                                        <p:attrNameLst>
                                          <p:attrName>style.visibility</p:attrName>
                                        </p:attrNameLst>
                                      </p:cBhvr>
                                      <p:to>
                                        <p:strVal val="visible"/>
                                      </p:to>
                                    </p:set>
                                    <p:anim calcmode="lin" valueType="num">
                                      <p:cBhvr additive="base">
                                        <p:cTn id="15"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4" end="1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 calcmode="lin" valueType="num">
                                      <p:cBhvr additive="base">
                                        <p:cTn id="2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additive="base">
                                        <p:cTn id="6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Strings: Take 2</a:t>
            </a:r>
          </a:p>
        </p:txBody>
      </p:sp>
      <p:sp>
        <p:nvSpPr>
          <p:cNvPr id="3" name="Content Placeholder 2"/>
          <p:cNvSpPr>
            <a:spLocks noGrp="1"/>
          </p:cNvSpPr>
          <p:nvPr>
            <p:ph idx="1"/>
          </p:nvPr>
        </p:nvSpPr>
        <p:spPr/>
        <p:txBody>
          <a:bodyPr>
            <a:normAutofit/>
          </a:bodyPr>
          <a:lstStyle/>
          <a:p>
            <a:r>
              <a:rPr lang="en-US" dirty="0" smtClean="0"/>
              <a:t>Here are the predicates:</a:t>
            </a:r>
          </a:p>
          <a:p>
            <a:pPr marL="978408" lvl="3" indent="0">
              <a:buNone/>
            </a:pPr>
            <a:endParaRPr lang="en-US" sz="1400" dirty="0" smtClean="0">
              <a:solidFill>
                <a:srgbClr val="008000"/>
              </a:solidFill>
              <a:latin typeface="Consolas"/>
            </a:endParaRPr>
          </a:p>
          <a:p>
            <a:pPr marL="978408" lvl="3" indent="0">
              <a:buNone/>
            </a:pPr>
            <a:r>
              <a:rPr lang="en-US" sz="1400" dirty="0" smtClean="0">
                <a:solidFill>
                  <a:srgbClr val="008000"/>
                </a:solidFill>
                <a:latin typeface="Consolas"/>
              </a:rPr>
              <a:t>// </a:t>
            </a:r>
            <a:r>
              <a:rPr lang="en-US" sz="1400" dirty="0">
                <a:solidFill>
                  <a:srgbClr val="008000"/>
                </a:solidFill>
                <a:latin typeface="Consolas"/>
              </a:rPr>
              <a:t>true if the argument is </a:t>
            </a:r>
            <a:r>
              <a:rPr lang="en-US" sz="1400" dirty="0" smtClean="0">
                <a:solidFill>
                  <a:srgbClr val="008000"/>
                </a:solidFill>
                <a:latin typeface="Consolas"/>
              </a:rPr>
              <a:t>a whitespace character, </a:t>
            </a:r>
            <a:r>
              <a:rPr lang="en-US" sz="1400" dirty="0">
                <a:solidFill>
                  <a:srgbClr val="008000"/>
                </a:solidFill>
                <a:latin typeface="Consolas"/>
              </a:rPr>
              <a:t>false otherwise</a:t>
            </a:r>
            <a:endParaRPr lang="en-US" sz="1400" dirty="0">
              <a:solidFill>
                <a:prstClr val="black"/>
              </a:solidFill>
              <a:latin typeface="Consolas"/>
            </a:endParaRPr>
          </a:p>
          <a:p>
            <a:pPr marL="978408" lvl="3" indent="0">
              <a:buNone/>
            </a:pPr>
            <a:r>
              <a:rPr lang="en-US" sz="1400" dirty="0" err="1">
                <a:solidFill>
                  <a:srgbClr val="0000FF"/>
                </a:solidFill>
                <a:latin typeface="Consolas"/>
              </a:rPr>
              <a:t>bool</a:t>
            </a:r>
            <a:r>
              <a:rPr lang="en-US" sz="1400" dirty="0">
                <a:solidFill>
                  <a:prstClr val="black"/>
                </a:solidFill>
                <a:latin typeface="Consolas"/>
              </a:rPr>
              <a:t> space(</a:t>
            </a:r>
            <a:r>
              <a:rPr lang="en-US" sz="1400" dirty="0">
                <a:solidFill>
                  <a:srgbClr val="0000FF"/>
                </a:solidFill>
                <a:latin typeface="Consolas"/>
              </a:rPr>
              <a:t>char</a:t>
            </a:r>
            <a:r>
              <a:rPr lang="en-US" sz="1400" dirty="0">
                <a:solidFill>
                  <a:prstClr val="black"/>
                </a:solidFill>
                <a:latin typeface="Consolas"/>
              </a:rPr>
              <a:t> c)</a:t>
            </a:r>
          </a:p>
          <a:p>
            <a:pPr marL="978408" lvl="3" indent="0">
              <a:buNone/>
            </a:pPr>
            <a:r>
              <a:rPr lang="en-US" sz="1400" dirty="0">
                <a:solidFill>
                  <a:prstClr val="black"/>
                </a:solidFill>
                <a:latin typeface="Consolas"/>
              </a:rPr>
              <a:t>{</a:t>
            </a:r>
          </a:p>
          <a:p>
            <a:pPr marL="978408" lvl="3"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isspace</a:t>
            </a:r>
            <a:r>
              <a:rPr lang="en-US" sz="1400" dirty="0" smtClean="0">
                <a:solidFill>
                  <a:prstClr val="black"/>
                </a:solidFill>
                <a:latin typeface="Consolas"/>
              </a:rPr>
              <a:t>(c</a:t>
            </a:r>
            <a:r>
              <a:rPr lang="en-US" sz="1400" dirty="0">
                <a:solidFill>
                  <a:prstClr val="black"/>
                </a:solidFill>
                <a:latin typeface="Consolas"/>
              </a:rPr>
              <a:t>);</a:t>
            </a:r>
          </a:p>
          <a:p>
            <a:pPr marL="978408" lvl="3" indent="0">
              <a:buNone/>
            </a:pPr>
            <a:r>
              <a:rPr lang="en-US" sz="1400" dirty="0">
                <a:solidFill>
                  <a:prstClr val="black"/>
                </a:solidFill>
                <a:latin typeface="Consolas"/>
              </a:rPr>
              <a:t>}</a:t>
            </a:r>
          </a:p>
          <a:p>
            <a:pPr marL="978408" lvl="3" indent="0">
              <a:buNone/>
            </a:pPr>
            <a:endParaRPr lang="en-US" sz="1400" dirty="0">
              <a:solidFill>
                <a:prstClr val="black"/>
              </a:solidFill>
              <a:latin typeface="Consolas"/>
            </a:endParaRPr>
          </a:p>
          <a:p>
            <a:pPr marL="978408" lvl="3" indent="0">
              <a:buNone/>
            </a:pPr>
            <a:r>
              <a:rPr lang="en-US" sz="1400" dirty="0">
                <a:solidFill>
                  <a:srgbClr val="008000"/>
                </a:solidFill>
                <a:latin typeface="Consolas"/>
              </a:rPr>
              <a:t>// false if the argument is </a:t>
            </a:r>
            <a:r>
              <a:rPr lang="en-US" sz="1400" dirty="0" smtClean="0">
                <a:solidFill>
                  <a:srgbClr val="008000"/>
                </a:solidFill>
                <a:latin typeface="Consolas"/>
              </a:rPr>
              <a:t>a whitespace character, </a:t>
            </a:r>
            <a:r>
              <a:rPr lang="en-US" sz="1400" dirty="0">
                <a:solidFill>
                  <a:srgbClr val="008000"/>
                </a:solidFill>
                <a:latin typeface="Consolas"/>
              </a:rPr>
              <a:t>true otherwise</a:t>
            </a:r>
            <a:endParaRPr lang="en-US" sz="1400" dirty="0">
              <a:solidFill>
                <a:prstClr val="black"/>
              </a:solidFill>
              <a:latin typeface="Consolas"/>
            </a:endParaRPr>
          </a:p>
          <a:p>
            <a:pPr marL="978408" lvl="3" indent="0">
              <a:buNone/>
            </a:pPr>
            <a:r>
              <a:rPr lang="en-US" sz="1400" dirty="0" err="1">
                <a:solidFill>
                  <a:srgbClr val="0000FF"/>
                </a:solidFill>
                <a:latin typeface="Consolas"/>
              </a:rPr>
              <a:t>bool</a:t>
            </a:r>
            <a:r>
              <a:rPr lang="en-US" sz="1400" dirty="0">
                <a:solidFill>
                  <a:prstClr val="black"/>
                </a:solidFill>
                <a:latin typeface="Consolas"/>
              </a:rPr>
              <a:t> </a:t>
            </a:r>
            <a:r>
              <a:rPr lang="en-US" sz="1400" dirty="0" err="1">
                <a:solidFill>
                  <a:prstClr val="black"/>
                </a:solidFill>
                <a:latin typeface="Consolas"/>
              </a:rPr>
              <a:t>not_space</a:t>
            </a:r>
            <a:r>
              <a:rPr lang="en-US" sz="1400" dirty="0">
                <a:solidFill>
                  <a:prstClr val="black"/>
                </a:solidFill>
                <a:latin typeface="Consolas"/>
              </a:rPr>
              <a:t>(</a:t>
            </a:r>
            <a:r>
              <a:rPr lang="en-US" sz="1400" dirty="0">
                <a:solidFill>
                  <a:srgbClr val="0000FF"/>
                </a:solidFill>
                <a:latin typeface="Consolas"/>
              </a:rPr>
              <a:t>char</a:t>
            </a:r>
            <a:r>
              <a:rPr lang="en-US" sz="1400" dirty="0">
                <a:solidFill>
                  <a:prstClr val="black"/>
                </a:solidFill>
                <a:latin typeface="Consolas"/>
              </a:rPr>
              <a:t> c)</a:t>
            </a:r>
          </a:p>
          <a:p>
            <a:pPr marL="978408" lvl="3" indent="0">
              <a:buNone/>
            </a:pPr>
            <a:r>
              <a:rPr lang="en-US" sz="1400" dirty="0">
                <a:solidFill>
                  <a:prstClr val="black"/>
                </a:solidFill>
                <a:latin typeface="Consolas"/>
              </a:rPr>
              <a:t>{</a:t>
            </a:r>
          </a:p>
          <a:p>
            <a:pPr marL="978408" lvl="3"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isspace</a:t>
            </a:r>
            <a:r>
              <a:rPr lang="en-US" sz="1400" dirty="0" smtClean="0">
                <a:solidFill>
                  <a:prstClr val="black"/>
                </a:solidFill>
                <a:latin typeface="Consolas"/>
              </a:rPr>
              <a:t>(c</a:t>
            </a:r>
            <a:r>
              <a:rPr lang="en-US" sz="1400" dirty="0">
                <a:solidFill>
                  <a:prstClr val="black"/>
                </a:solidFill>
                <a:latin typeface="Consolas"/>
              </a:rPr>
              <a:t>);</a:t>
            </a:r>
          </a:p>
          <a:p>
            <a:pPr marL="978408" lvl="3" indent="0">
              <a:buNone/>
            </a:pPr>
            <a:r>
              <a:rPr lang="en-US" sz="140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35</a:t>
            </a:fld>
            <a:endParaRPr lang="en-US"/>
          </a:p>
        </p:txBody>
      </p:sp>
    </p:spTree>
    <p:extLst>
      <p:ext uri="{BB962C8B-B14F-4D97-AF65-F5344CB8AC3E}">
        <p14:creationId xmlns:p14="http://schemas.microsoft.com/office/powerpoint/2010/main" val="1103275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a:t>
            </a:r>
            <a:r>
              <a:rPr lang="en-US" dirty="0" err="1" smtClean="0"/>
              <a:t>find_if</a:t>
            </a:r>
            <a:endParaRPr lang="en-US" dirty="0"/>
          </a:p>
        </p:txBody>
      </p:sp>
      <p:sp>
        <p:nvSpPr>
          <p:cNvPr id="3" name="Content Placeholder 2"/>
          <p:cNvSpPr>
            <a:spLocks noGrp="1"/>
          </p:cNvSpPr>
          <p:nvPr>
            <p:ph idx="1"/>
          </p:nvPr>
        </p:nvSpPr>
        <p:spPr/>
        <p:txBody>
          <a:bodyPr/>
          <a:lstStyle/>
          <a:p>
            <a:r>
              <a:rPr lang="en-US" dirty="0" smtClean="0"/>
              <a:t>Find an entry in a sequence</a:t>
            </a:r>
          </a:p>
          <a:p>
            <a:pPr marL="411480" lvl="1" indent="0">
              <a:buNone/>
            </a:pPr>
            <a:endParaRPr lang="en-US" dirty="0" smtClean="0">
              <a:latin typeface="Consolas" pitchFamily="49" charset="0"/>
              <a:cs typeface="Consolas" pitchFamily="49" charset="0"/>
            </a:endParaRPr>
          </a:p>
          <a:p>
            <a:pPr marL="411480" lvl="1" indent="0">
              <a:buNone/>
            </a:pPr>
            <a:r>
              <a:rPr lang="en-US" dirty="0" smtClean="0">
                <a:latin typeface="Consolas" pitchFamily="49" charset="0"/>
                <a:cs typeface="Consolas" pitchFamily="49" charset="0"/>
              </a:rPr>
              <a:t>	</a:t>
            </a:r>
            <a:r>
              <a:rPr lang="en-US" dirty="0" err="1" smtClean="0">
                <a:latin typeface="Consolas" pitchFamily="49" charset="0"/>
                <a:cs typeface="Consolas" pitchFamily="49" charset="0"/>
              </a:rPr>
              <a:t>std</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find_if</a:t>
            </a:r>
            <a:r>
              <a:rPr lang="en-US" dirty="0" smtClean="0">
                <a:latin typeface="Consolas" pitchFamily="49" charset="0"/>
                <a:cs typeface="Consolas" pitchFamily="49" charset="0"/>
              </a:rPr>
              <a:t>(begin, end, </a:t>
            </a:r>
            <a:r>
              <a:rPr lang="en-US" dirty="0" err="1" smtClean="0">
                <a:latin typeface="Consolas" pitchFamily="49" charset="0"/>
                <a:cs typeface="Consolas" pitchFamily="49" charset="0"/>
              </a:rPr>
              <a:t>pred</a:t>
            </a:r>
            <a:r>
              <a:rPr lang="en-US" dirty="0" smtClean="0">
                <a:latin typeface="Consolas" pitchFamily="49" charset="0"/>
                <a:cs typeface="Consolas" pitchFamily="49" charset="0"/>
              </a:rPr>
              <a:t>);</a:t>
            </a:r>
          </a:p>
          <a:p>
            <a:pPr lvl="1"/>
            <a:endParaRPr lang="en-US" dirty="0" smtClean="0"/>
          </a:p>
          <a:p>
            <a:pPr lvl="1"/>
            <a:r>
              <a:rPr lang="en-US" dirty="0" smtClean="0"/>
              <a:t>Goes over the sequence </a:t>
            </a:r>
            <a:r>
              <a:rPr lang="en-US" dirty="0" smtClean="0">
                <a:latin typeface="Consolas" panose="020B0609020204030204" pitchFamily="49" charset="0"/>
              </a:rPr>
              <a:t>[begin, end)</a:t>
            </a:r>
            <a:r>
              <a:rPr lang="en-US" dirty="0" smtClean="0"/>
              <a:t> and calls the predicate ‘</a:t>
            </a:r>
            <a:r>
              <a:rPr lang="en-US" dirty="0" err="1">
                <a:latin typeface="Consolas" panose="020B0609020204030204" pitchFamily="49" charset="0"/>
              </a:rPr>
              <a:t>pred</a:t>
            </a:r>
            <a:r>
              <a:rPr lang="en-US" dirty="0" smtClean="0"/>
              <a:t>’ for each element </a:t>
            </a:r>
          </a:p>
          <a:p>
            <a:pPr lvl="1"/>
            <a:r>
              <a:rPr lang="en-US" dirty="0" smtClean="0"/>
              <a:t>Returns current position (iterator) as soon as the predicate returns </a:t>
            </a:r>
            <a:r>
              <a:rPr lang="en-US" dirty="0" smtClean="0">
                <a:latin typeface="Consolas" panose="020B0609020204030204" pitchFamily="49" charset="0"/>
              </a:rPr>
              <a:t>true</a:t>
            </a:r>
            <a:r>
              <a:rPr lang="en-US" dirty="0" smtClean="0"/>
              <a:t> for the first time</a:t>
            </a:r>
          </a:p>
          <a:p>
            <a:pPr lvl="1"/>
            <a:r>
              <a:rPr lang="en-US" dirty="0" smtClean="0"/>
              <a:t>Essentially this finds the first element in the sequence matching the predicate</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dirty="0"/>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36</a:t>
            </a:fld>
            <a:endParaRPr lang="en-US"/>
          </a:p>
        </p:txBody>
      </p:sp>
    </p:spTree>
    <p:extLst>
      <p:ext uri="{BB962C8B-B14F-4D97-AF65-F5344CB8AC3E}">
        <p14:creationId xmlns:p14="http://schemas.microsoft.com/office/powerpoint/2010/main" val="696258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Strings: Take 2</a:t>
            </a:r>
            <a:endParaRPr lang="en-US" dirty="0"/>
          </a:p>
        </p:txBody>
      </p:sp>
      <p:sp>
        <p:nvSpPr>
          <p:cNvPr id="3" name="Content Placeholder 2"/>
          <p:cNvSpPr>
            <a:spLocks noGrp="1"/>
          </p:cNvSpPr>
          <p:nvPr>
            <p:ph idx="1"/>
          </p:nvPr>
        </p:nvSpPr>
        <p:spPr>
          <a:xfrm>
            <a:off x="1261872" y="1828800"/>
            <a:ext cx="9253728" cy="4351337"/>
          </a:xfrm>
        </p:spPr>
        <p:txBody>
          <a:bodyPr>
            <a:noAutofit/>
          </a:bodyPr>
          <a:lstStyle/>
          <a:p>
            <a:pPr marL="704088" lvl="2" indent="0">
              <a:buNone/>
            </a:pPr>
            <a:r>
              <a:rPr lang="en-US" sz="1400" dirty="0" err="1">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i="0" dirty="0">
                <a:solidFill>
                  <a:prstClr val="black"/>
                </a:solidFill>
                <a:latin typeface="Consolas"/>
              </a:rPr>
              <a:t>&gt; </a:t>
            </a:r>
            <a:r>
              <a:rPr lang="en-US" sz="1400" i="0" dirty="0" smtClean="0">
                <a:solidFill>
                  <a:prstClr val="black"/>
                </a:solidFill>
                <a:latin typeface="Consolas"/>
              </a:rPr>
              <a:t>split(</a:t>
            </a:r>
            <a:r>
              <a:rPr lang="en-US" sz="1400" dirty="0" err="1">
                <a:solidFill>
                  <a:prstClr val="black"/>
                </a:solidFill>
                <a:latin typeface="Consolas"/>
              </a:rPr>
              <a:t>std</a:t>
            </a:r>
            <a:r>
              <a:rPr lang="en-US" sz="1400" dirty="0" smtClean="0">
                <a:solidFill>
                  <a:prstClr val="black"/>
                </a:solidFill>
                <a:latin typeface="Consolas"/>
              </a:rPr>
              <a:t>::string </a:t>
            </a:r>
            <a:r>
              <a:rPr lang="en-US" sz="1400" i="0" dirty="0" err="1">
                <a:solidFill>
                  <a:srgbClr val="0000FF"/>
                </a:solidFill>
                <a:latin typeface="Consolas"/>
              </a:rPr>
              <a:t>const</a:t>
            </a:r>
            <a:r>
              <a:rPr lang="en-US" sz="1400" i="0" dirty="0">
                <a:solidFill>
                  <a:prstClr val="black"/>
                </a:solidFill>
                <a:latin typeface="Consolas"/>
              </a:rPr>
              <a:t>&amp; </a:t>
            </a:r>
            <a:r>
              <a:rPr lang="en-US" sz="1400" i="0" dirty="0" err="1">
                <a:solidFill>
                  <a:prstClr val="black"/>
                </a:solidFill>
                <a:latin typeface="Consolas"/>
              </a:rPr>
              <a:t>str</a:t>
            </a:r>
            <a:r>
              <a:rPr lang="en-US" sz="1400" i="0" dirty="0">
                <a:solidFill>
                  <a:prstClr val="black"/>
                </a:solidFill>
                <a:latin typeface="Consolas"/>
              </a:rPr>
              <a:t>)</a:t>
            </a:r>
          </a:p>
          <a:p>
            <a:pPr marL="704088" lvl="2" indent="0">
              <a:buNone/>
            </a:pPr>
            <a:r>
              <a:rPr lang="en-US" sz="1400" i="0" dirty="0">
                <a:solidFill>
                  <a:prstClr val="black"/>
                </a:solidFill>
                <a:latin typeface="Consolas"/>
              </a:rPr>
              <a:t>{</a:t>
            </a:r>
          </a:p>
          <a:p>
            <a:pPr marL="704088" lvl="2" indent="0">
              <a:buNone/>
            </a:pPr>
            <a:r>
              <a:rPr lang="en-US" sz="1400" i="0" dirty="0" smtClean="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i="0" dirty="0">
                <a:solidFill>
                  <a:prstClr val="black"/>
                </a:solidFill>
                <a:latin typeface="Consolas"/>
              </a:rPr>
              <a:t>&gt; </a:t>
            </a:r>
            <a:r>
              <a:rPr lang="en-US" sz="1400" i="0" dirty="0" smtClean="0">
                <a:solidFill>
                  <a:prstClr val="black"/>
                </a:solidFill>
                <a:latin typeface="Consolas"/>
              </a:rPr>
              <a:t>words;</a:t>
            </a:r>
            <a:endParaRPr lang="en-US" sz="1400" i="0" dirty="0">
              <a:solidFill>
                <a:prstClr val="black"/>
              </a:solidFill>
              <a:latin typeface="Consolas"/>
            </a:endParaRPr>
          </a:p>
          <a:p>
            <a:pPr marL="704088" lvl="2" indent="0">
              <a:buNone/>
            </a:pPr>
            <a:r>
              <a:rPr lang="en-US" sz="1400" i="0" dirty="0">
                <a:solidFill>
                  <a:prstClr val="black"/>
                </a:solidFill>
                <a:latin typeface="Consolas"/>
              </a:rPr>
              <a:t>    </a:t>
            </a:r>
            <a:r>
              <a:rPr lang="en-US" sz="1400" i="0" dirty="0">
                <a:solidFill>
                  <a:srgbClr val="0000FF"/>
                </a:solidFill>
                <a:latin typeface="Consolas"/>
              </a:rPr>
              <a:t>auto</a:t>
            </a: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a:t>
            </a:r>
            <a:r>
              <a:rPr lang="en-US" sz="1400" i="0" dirty="0" err="1">
                <a:solidFill>
                  <a:prstClr val="black"/>
                </a:solidFill>
                <a:latin typeface="Consolas"/>
              </a:rPr>
              <a:t>str.begin</a:t>
            </a:r>
            <a:r>
              <a:rPr lang="en-US" sz="1400" i="0" dirty="0">
                <a:solidFill>
                  <a:prstClr val="black"/>
                </a:solidFill>
                <a:latin typeface="Consolas"/>
              </a:rPr>
              <a:t>();</a:t>
            </a:r>
          </a:p>
          <a:p>
            <a:pPr marL="704088" lvl="2" indent="0">
              <a:buNone/>
            </a:pPr>
            <a:r>
              <a:rPr lang="en-US" sz="1400" i="0" dirty="0">
                <a:solidFill>
                  <a:prstClr val="black"/>
                </a:solidFill>
                <a:latin typeface="Consolas"/>
              </a:rPr>
              <a:t>    </a:t>
            </a:r>
            <a:r>
              <a:rPr lang="en-US" sz="1400" i="0" dirty="0">
                <a:solidFill>
                  <a:srgbClr val="0000FF"/>
                </a:solidFill>
                <a:latin typeface="Consolas"/>
              </a:rPr>
              <a:t>while</a:t>
            </a: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a:t>
            </a:r>
            <a:r>
              <a:rPr lang="en-US" sz="1400" i="0" dirty="0" err="1">
                <a:solidFill>
                  <a:prstClr val="black"/>
                </a:solidFill>
                <a:latin typeface="Consolas"/>
              </a:rPr>
              <a:t>str.end</a:t>
            </a:r>
            <a:r>
              <a:rPr lang="en-US" sz="1400" i="0" dirty="0">
                <a:solidFill>
                  <a:prstClr val="black"/>
                </a:solidFill>
                <a:latin typeface="Consolas"/>
              </a:rPr>
              <a:t>()) {</a:t>
            </a:r>
          </a:p>
          <a:p>
            <a:pPr marL="682625" lvl="3" indent="0">
              <a:buNone/>
            </a:pPr>
            <a:r>
              <a:rPr lang="en-US" sz="1400" i="0" dirty="0" smtClean="0">
                <a:solidFill>
                  <a:prstClr val="black"/>
                </a:solidFill>
                <a:latin typeface="Consolas"/>
              </a:rPr>
              <a:t>        i </a:t>
            </a:r>
            <a:r>
              <a:rPr lang="en-US" sz="1400" i="0" dirty="0">
                <a:solidFill>
                  <a:prstClr val="black"/>
                </a:solidFill>
                <a:latin typeface="Consolas"/>
              </a:rPr>
              <a:t>= </a:t>
            </a:r>
            <a:r>
              <a:rPr lang="en-US" sz="1400" i="0" dirty="0" err="1" smtClean="0">
                <a:solidFill>
                  <a:prstClr val="black"/>
                </a:solidFill>
                <a:latin typeface="Consolas"/>
              </a:rPr>
              <a:t>std</a:t>
            </a:r>
            <a:r>
              <a:rPr lang="en-US" sz="1400" i="0" dirty="0" smtClean="0">
                <a:solidFill>
                  <a:prstClr val="black"/>
                </a:solidFill>
                <a:latin typeface="Consolas"/>
              </a:rPr>
              <a:t>::</a:t>
            </a:r>
            <a:r>
              <a:rPr lang="en-US" sz="1400" i="0" dirty="0" err="1" smtClean="0">
                <a:solidFill>
                  <a:prstClr val="black"/>
                </a:solidFill>
                <a:latin typeface="Consolas"/>
              </a:rPr>
              <a:t>find_if</a:t>
            </a:r>
            <a:r>
              <a:rPr lang="en-US" sz="1400" i="0" dirty="0" smtClean="0">
                <a:solidFill>
                  <a:prstClr val="black"/>
                </a:solidFill>
                <a:latin typeface="Consolas"/>
              </a:rPr>
              <a:t>(i</a:t>
            </a:r>
            <a:r>
              <a:rPr lang="en-US" sz="1400" i="0" dirty="0">
                <a:solidFill>
                  <a:prstClr val="black"/>
                </a:solidFill>
                <a:latin typeface="Consolas"/>
              </a:rPr>
              <a:t>, </a:t>
            </a:r>
            <a:r>
              <a:rPr lang="en-US" sz="1400" i="0" dirty="0" err="1">
                <a:solidFill>
                  <a:prstClr val="black"/>
                </a:solidFill>
                <a:latin typeface="Consolas"/>
              </a:rPr>
              <a:t>str.end</a:t>
            </a:r>
            <a:r>
              <a:rPr lang="en-US" sz="1400" i="0" dirty="0" smtClean="0">
                <a:solidFill>
                  <a:prstClr val="black"/>
                </a:solidFill>
                <a:latin typeface="Consolas"/>
              </a:rPr>
              <a:t>(), []</a:t>
            </a:r>
            <a:r>
              <a:rPr lang="en-US" dirty="0" smtClean="0">
                <a:solidFill>
                  <a:prstClr val="black"/>
                </a:solidFill>
                <a:latin typeface="Consolas"/>
              </a:rPr>
              <a:t>(</a:t>
            </a:r>
            <a:r>
              <a:rPr lang="en-US" dirty="0" smtClean="0">
                <a:solidFill>
                  <a:srgbClr val="0000FF"/>
                </a:solidFill>
                <a:latin typeface="Consolas"/>
              </a:rPr>
              <a:t>char</a:t>
            </a:r>
            <a:r>
              <a:rPr lang="en-US" dirty="0" smtClean="0">
                <a:solidFill>
                  <a:prstClr val="black"/>
                </a:solidFill>
                <a:latin typeface="Consolas"/>
              </a:rPr>
              <a:t> </a:t>
            </a:r>
            <a:r>
              <a:rPr lang="en-US" dirty="0">
                <a:solidFill>
                  <a:prstClr val="black"/>
                </a:solidFill>
                <a:latin typeface="Consolas"/>
              </a:rPr>
              <a:t>c</a:t>
            </a:r>
            <a:r>
              <a:rPr lang="en-US" dirty="0" smtClean="0">
                <a:solidFill>
                  <a:prstClr val="black"/>
                </a:solidFill>
                <a:latin typeface="Consolas"/>
              </a:rPr>
              <a:t>) { </a:t>
            </a:r>
            <a:r>
              <a:rPr lang="en-US" dirty="0">
                <a:solidFill>
                  <a:srgbClr val="0000FF"/>
                </a:solidFill>
                <a:latin typeface="Consolas"/>
              </a:rPr>
              <a:t>return</a:t>
            </a:r>
            <a:r>
              <a:rPr lang="en-US" dirty="0">
                <a:solidFill>
                  <a:prstClr val="black"/>
                </a:solidFill>
                <a:latin typeface="Consolas"/>
              </a:rPr>
              <a:t> </a:t>
            </a:r>
            <a:r>
              <a:rPr lang="en-US" dirty="0" smtClean="0">
                <a:solidFill>
                  <a:prstClr val="black"/>
                </a:solidFill>
                <a:latin typeface="Consolas"/>
              </a:rPr>
              <a:t>!</a:t>
            </a:r>
            <a:r>
              <a:rPr lang="en-US" dirty="0" err="1" smtClean="0">
                <a:solidFill>
                  <a:prstClr val="black"/>
                </a:solidFill>
                <a:latin typeface="Consolas"/>
              </a:rPr>
              <a:t>std</a:t>
            </a:r>
            <a:r>
              <a:rPr lang="en-US" dirty="0">
                <a:solidFill>
                  <a:prstClr val="black"/>
                </a:solidFill>
                <a:latin typeface="Consolas"/>
              </a:rPr>
              <a:t>::</a:t>
            </a:r>
            <a:r>
              <a:rPr lang="en-US" dirty="0" err="1">
                <a:solidFill>
                  <a:prstClr val="black"/>
                </a:solidFill>
                <a:latin typeface="Consolas"/>
              </a:rPr>
              <a:t>isspace</a:t>
            </a:r>
            <a:r>
              <a:rPr lang="en-US" dirty="0">
                <a:solidFill>
                  <a:prstClr val="black"/>
                </a:solidFill>
                <a:latin typeface="Consolas"/>
              </a:rPr>
              <a:t>(c</a:t>
            </a:r>
            <a:r>
              <a:rPr lang="en-US" dirty="0" smtClean="0">
                <a:solidFill>
                  <a:prstClr val="black"/>
                </a:solidFill>
                <a:latin typeface="Consolas"/>
              </a:rPr>
              <a:t>); }</a:t>
            </a:r>
            <a:r>
              <a:rPr lang="en-US" sz="1400" i="0" dirty="0" smtClean="0">
                <a:solidFill>
                  <a:prstClr val="black"/>
                </a:solidFill>
                <a:latin typeface="Consolas"/>
              </a:rPr>
              <a:t>);</a:t>
            </a:r>
          </a:p>
          <a:p>
            <a:pPr marL="682625" lvl="3" indent="0">
              <a:buNone/>
            </a:pPr>
            <a:r>
              <a:rPr lang="en-US" dirty="0">
                <a:solidFill>
                  <a:prstClr val="black"/>
                </a:solidFill>
                <a:latin typeface="Consolas"/>
              </a:rPr>
              <a:t> </a:t>
            </a:r>
            <a:r>
              <a:rPr lang="en-US" dirty="0" smtClean="0">
                <a:solidFill>
                  <a:prstClr val="black"/>
                </a:solidFill>
                <a:latin typeface="Consolas"/>
              </a:rPr>
              <a:t>       </a:t>
            </a:r>
            <a:r>
              <a:rPr lang="en-US" sz="1400" dirty="0" smtClean="0">
                <a:solidFill>
                  <a:srgbClr val="0000FF"/>
                </a:solidFill>
                <a:latin typeface="Consolas"/>
              </a:rPr>
              <a:t>auto</a:t>
            </a:r>
            <a:r>
              <a:rPr lang="en-US" sz="1400" i="0" dirty="0" smtClean="0">
                <a:solidFill>
                  <a:prstClr val="black"/>
                </a:solidFill>
                <a:latin typeface="Consolas"/>
              </a:rPr>
              <a:t> </a:t>
            </a:r>
            <a:r>
              <a:rPr lang="en-US" sz="1400" i="0" dirty="0">
                <a:solidFill>
                  <a:prstClr val="black"/>
                </a:solidFill>
                <a:latin typeface="Consolas"/>
              </a:rPr>
              <a:t>j = </a:t>
            </a:r>
            <a:r>
              <a:rPr lang="en-US" sz="1400" i="0" dirty="0" err="1" smtClean="0">
                <a:solidFill>
                  <a:prstClr val="black"/>
                </a:solidFill>
                <a:latin typeface="Consolas"/>
              </a:rPr>
              <a:t>std</a:t>
            </a:r>
            <a:r>
              <a:rPr lang="en-US" sz="1400" i="0" dirty="0" smtClean="0">
                <a:solidFill>
                  <a:prstClr val="black"/>
                </a:solidFill>
                <a:latin typeface="Consolas"/>
              </a:rPr>
              <a:t>::</a:t>
            </a:r>
            <a:r>
              <a:rPr lang="en-US" sz="1400" i="0" dirty="0" err="1" smtClean="0">
                <a:solidFill>
                  <a:prstClr val="black"/>
                </a:solidFill>
                <a:latin typeface="Consolas"/>
              </a:rPr>
              <a:t>find_if</a:t>
            </a:r>
            <a:r>
              <a:rPr lang="en-US" sz="1400" i="0" dirty="0" smtClean="0">
                <a:solidFill>
                  <a:prstClr val="black"/>
                </a:solidFill>
                <a:latin typeface="Consolas"/>
              </a:rPr>
              <a:t>(i</a:t>
            </a:r>
            <a:r>
              <a:rPr lang="en-US" sz="1400" i="0" dirty="0">
                <a:solidFill>
                  <a:prstClr val="black"/>
                </a:solidFill>
                <a:latin typeface="Consolas"/>
              </a:rPr>
              <a:t>, </a:t>
            </a:r>
            <a:r>
              <a:rPr lang="en-US" sz="1400" i="0" dirty="0" err="1">
                <a:solidFill>
                  <a:prstClr val="black"/>
                </a:solidFill>
                <a:latin typeface="Consolas"/>
              </a:rPr>
              <a:t>str.end</a:t>
            </a:r>
            <a:r>
              <a:rPr lang="en-US" sz="1400" i="0" dirty="0">
                <a:solidFill>
                  <a:prstClr val="black"/>
                </a:solidFill>
                <a:latin typeface="Consolas"/>
              </a:rPr>
              <a:t>(), </a:t>
            </a:r>
            <a:r>
              <a:rPr lang="en-US" dirty="0">
                <a:solidFill>
                  <a:prstClr val="black"/>
                </a:solidFill>
                <a:latin typeface="Consolas"/>
              </a:rPr>
              <a:t>[](</a:t>
            </a:r>
            <a:r>
              <a:rPr lang="en-US" dirty="0">
                <a:solidFill>
                  <a:srgbClr val="0000FF"/>
                </a:solidFill>
                <a:latin typeface="Consolas"/>
              </a:rPr>
              <a:t>char</a:t>
            </a:r>
            <a:r>
              <a:rPr lang="en-US" dirty="0">
                <a:solidFill>
                  <a:prstClr val="black"/>
                </a:solidFill>
                <a:latin typeface="Consolas"/>
              </a:rPr>
              <a:t> c) { </a:t>
            </a:r>
            <a:r>
              <a:rPr lang="en-US" dirty="0">
                <a:solidFill>
                  <a:srgbClr val="0000FF"/>
                </a:solidFill>
                <a:latin typeface="Consolas"/>
              </a:rPr>
              <a:t>return</a:t>
            </a:r>
            <a:r>
              <a:rPr lang="en-US" dirty="0">
                <a:solidFill>
                  <a:prstClr val="black"/>
                </a:solidFill>
                <a:latin typeface="Consolas"/>
              </a:rPr>
              <a:t> </a:t>
            </a:r>
            <a:r>
              <a:rPr lang="en-US" dirty="0" err="1">
                <a:solidFill>
                  <a:prstClr val="black"/>
                </a:solidFill>
                <a:latin typeface="Consolas"/>
              </a:rPr>
              <a:t>std</a:t>
            </a:r>
            <a:r>
              <a:rPr lang="en-US" dirty="0">
                <a:solidFill>
                  <a:prstClr val="black"/>
                </a:solidFill>
                <a:latin typeface="Consolas"/>
              </a:rPr>
              <a:t>::</a:t>
            </a:r>
            <a:r>
              <a:rPr lang="en-US" dirty="0" err="1">
                <a:solidFill>
                  <a:prstClr val="black"/>
                </a:solidFill>
                <a:latin typeface="Consolas"/>
              </a:rPr>
              <a:t>isspace</a:t>
            </a:r>
            <a:r>
              <a:rPr lang="en-US" dirty="0">
                <a:solidFill>
                  <a:prstClr val="black"/>
                </a:solidFill>
                <a:latin typeface="Consolas"/>
              </a:rPr>
              <a:t>(c); }</a:t>
            </a:r>
            <a:r>
              <a:rPr lang="en-US" sz="1400" i="0" dirty="0" smtClean="0">
                <a:solidFill>
                  <a:prstClr val="black"/>
                </a:solidFill>
                <a:latin typeface="Consolas"/>
              </a:rPr>
              <a:t>); </a:t>
            </a:r>
            <a:r>
              <a:rPr lang="en-US" sz="1400" dirty="0" smtClean="0">
                <a:solidFill>
                  <a:prstClr val="black"/>
                </a:solidFill>
                <a:latin typeface="Consolas"/>
              </a:rPr>
              <a:t> </a:t>
            </a:r>
            <a:endParaRPr lang="en-US" sz="1400" i="0" dirty="0" smtClean="0">
              <a:solidFill>
                <a:prstClr val="black"/>
              </a:solidFill>
              <a:latin typeface="Consolas"/>
            </a:endParaRPr>
          </a:p>
          <a:p>
            <a:pPr marL="682625" lvl="2" indent="0">
              <a:buNone/>
            </a:pPr>
            <a:endParaRPr lang="en-US" sz="1400" i="0" dirty="0" smtClean="0">
              <a:solidFill>
                <a:prstClr val="black"/>
              </a:solidFill>
              <a:latin typeface="Consolas"/>
            </a:endParaRPr>
          </a:p>
          <a:p>
            <a:pPr marL="682625" lvl="2" indent="0">
              <a:buNone/>
            </a:pPr>
            <a:r>
              <a:rPr lang="en-US" sz="1400" i="0" dirty="0" smtClean="0">
                <a:solidFill>
                  <a:prstClr val="black"/>
                </a:solidFill>
                <a:latin typeface="Consolas"/>
              </a:rPr>
              <a:t>        </a:t>
            </a:r>
            <a:r>
              <a:rPr lang="en-US" sz="1400" i="0" dirty="0" smtClean="0">
                <a:solidFill>
                  <a:srgbClr val="008000"/>
                </a:solidFill>
                <a:latin typeface="Consolas"/>
              </a:rPr>
              <a:t>// copy the characters in [i, j), append to word list</a:t>
            </a:r>
            <a:endParaRPr lang="en-US" sz="1400" i="0" dirty="0" smtClean="0">
              <a:solidFill>
                <a:prstClr val="black"/>
              </a:solidFill>
              <a:latin typeface="Consolas"/>
            </a:endParaRPr>
          </a:p>
          <a:p>
            <a:pPr marL="682625" lvl="2" indent="0">
              <a:buNone/>
            </a:pPr>
            <a:r>
              <a:rPr lang="en-US" sz="1400" i="0" dirty="0" smtClean="0">
                <a:solidFill>
                  <a:prstClr val="black"/>
                </a:solidFill>
                <a:latin typeface="Consolas"/>
              </a:rPr>
              <a:t>        </a:t>
            </a:r>
            <a:r>
              <a:rPr lang="en-US" sz="1400" i="0" dirty="0" smtClean="0">
                <a:solidFill>
                  <a:srgbClr val="0000FF"/>
                </a:solidFill>
                <a:latin typeface="Consolas"/>
              </a:rPr>
              <a:t>if</a:t>
            </a:r>
            <a:r>
              <a:rPr lang="en-US" sz="1400" i="0" dirty="0" smtClean="0">
                <a:solidFill>
                  <a:prstClr val="black"/>
                </a:solidFill>
                <a:latin typeface="Consolas"/>
              </a:rPr>
              <a:t> (i != </a:t>
            </a:r>
            <a:r>
              <a:rPr lang="en-US" sz="1400" i="0" dirty="0" err="1" smtClean="0">
                <a:solidFill>
                  <a:prstClr val="black"/>
                </a:solidFill>
                <a:latin typeface="Consolas"/>
              </a:rPr>
              <a:t>str.end</a:t>
            </a:r>
            <a:r>
              <a:rPr lang="en-US" sz="1400" i="0" dirty="0" smtClean="0">
                <a:solidFill>
                  <a:prstClr val="black"/>
                </a:solidFill>
                <a:latin typeface="Consolas"/>
              </a:rPr>
              <a:t>())</a:t>
            </a:r>
          </a:p>
          <a:p>
            <a:pPr marL="682625" lvl="2" indent="0">
              <a:buNone/>
            </a:pPr>
            <a:r>
              <a:rPr lang="en-US" sz="1400" dirty="0">
                <a:solidFill>
                  <a:prstClr val="black"/>
                </a:solidFill>
                <a:latin typeface="Consolas"/>
              </a:rPr>
              <a:t> </a:t>
            </a:r>
            <a:r>
              <a:rPr lang="en-US" sz="1400" dirty="0" smtClean="0">
                <a:solidFill>
                  <a:prstClr val="black"/>
                </a:solidFill>
                <a:latin typeface="Consolas"/>
              </a:rPr>
              <a:t>           </a:t>
            </a:r>
            <a:r>
              <a:rPr lang="en-US" sz="1400" dirty="0" err="1" smtClean="0">
                <a:solidFill>
                  <a:prstClr val="black"/>
                </a:solidFill>
                <a:latin typeface="Consolas"/>
              </a:rPr>
              <a:t>words.push_back</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::string(i</a:t>
            </a:r>
            <a:r>
              <a:rPr lang="en-US" sz="1400" i="0" dirty="0">
                <a:solidFill>
                  <a:prstClr val="black"/>
                </a:solidFill>
                <a:latin typeface="Consolas"/>
              </a:rPr>
              <a:t>, j));</a:t>
            </a:r>
          </a:p>
          <a:p>
            <a:pPr marL="682625" lvl="2" indent="0">
              <a:buNone/>
            </a:pPr>
            <a:r>
              <a:rPr lang="en-US" sz="1400" i="0" dirty="0">
                <a:solidFill>
                  <a:prstClr val="black"/>
                </a:solidFill>
                <a:latin typeface="Consolas"/>
              </a:rPr>
              <a:t>        </a:t>
            </a:r>
            <a:r>
              <a:rPr lang="en-US" sz="1400" i="0" dirty="0" err="1">
                <a:solidFill>
                  <a:prstClr val="black"/>
                </a:solidFill>
                <a:latin typeface="Consolas"/>
              </a:rPr>
              <a:t>i</a:t>
            </a:r>
            <a:r>
              <a:rPr lang="en-US" sz="1400" i="0" dirty="0">
                <a:solidFill>
                  <a:prstClr val="black"/>
                </a:solidFill>
                <a:latin typeface="Consolas"/>
              </a:rPr>
              <a:t> = j;</a:t>
            </a:r>
          </a:p>
          <a:p>
            <a:pPr marL="704088" lvl="2" indent="0">
              <a:buNone/>
            </a:pPr>
            <a:r>
              <a:rPr lang="en-US" sz="1400" i="0" dirty="0">
                <a:solidFill>
                  <a:prstClr val="black"/>
                </a:solidFill>
                <a:latin typeface="Consolas"/>
              </a:rPr>
              <a:t>    }</a:t>
            </a:r>
          </a:p>
          <a:p>
            <a:pPr marL="704088" lvl="2" indent="0">
              <a:buNone/>
            </a:pPr>
            <a:r>
              <a:rPr lang="en-US" sz="1400" i="0" dirty="0">
                <a:solidFill>
                  <a:prstClr val="black"/>
                </a:solidFill>
                <a:latin typeface="Consolas"/>
              </a:rPr>
              <a:t>    </a:t>
            </a:r>
            <a:r>
              <a:rPr lang="en-US" sz="1400" i="0" dirty="0">
                <a:solidFill>
                  <a:srgbClr val="0000FF"/>
                </a:solidFill>
                <a:latin typeface="Consolas"/>
              </a:rPr>
              <a:t>return</a:t>
            </a:r>
            <a:r>
              <a:rPr lang="en-US" sz="1400" i="0" dirty="0">
                <a:solidFill>
                  <a:prstClr val="black"/>
                </a:solidFill>
                <a:latin typeface="Consolas"/>
              </a:rPr>
              <a:t> </a:t>
            </a:r>
            <a:r>
              <a:rPr lang="en-US" sz="1400" dirty="0">
                <a:solidFill>
                  <a:prstClr val="black"/>
                </a:solidFill>
                <a:latin typeface="Consolas"/>
              </a:rPr>
              <a:t>words;</a:t>
            </a:r>
            <a:endParaRPr lang="en-US" sz="1400" i="0" dirty="0">
              <a:solidFill>
                <a:prstClr val="black"/>
              </a:solidFill>
              <a:latin typeface="Consolas"/>
            </a:endParaRPr>
          </a:p>
          <a:p>
            <a:pPr marL="704088" lvl="2" indent="0">
              <a:buNone/>
            </a:pPr>
            <a:r>
              <a:rPr lang="en-US" sz="1400" i="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37</a:t>
            </a:fld>
            <a:endParaRPr lang="en-US"/>
          </a:p>
        </p:txBody>
      </p:sp>
    </p:spTree>
    <p:extLst>
      <p:ext uri="{BB962C8B-B14F-4D97-AF65-F5344CB8AC3E}">
        <p14:creationId xmlns:p14="http://schemas.microsoft.com/office/powerpoint/2010/main" val="239167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Palindromes</a:t>
            </a:r>
          </a:p>
        </p:txBody>
      </p:sp>
      <p:sp>
        <p:nvSpPr>
          <p:cNvPr id="3" name="Content Placeholder 2"/>
          <p:cNvSpPr>
            <a:spLocks noGrp="1"/>
          </p:cNvSpPr>
          <p:nvPr>
            <p:ph idx="1"/>
          </p:nvPr>
        </p:nvSpPr>
        <p:spPr/>
        <p:txBody>
          <a:bodyPr/>
          <a:lstStyle/>
          <a:p>
            <a:r>
              <a:rPr lang="en-US" dirty="0"/>
              <a:t>Palindromes are words that are spelled </a:t>
            </a:r>
            <a:r>
              <a:rPr lang="en-US" dirty="0" smtClean="0"/>
              <a:t>the same </a:t>
            </a:r>
            <a:r>
              <a:rPr lang="en-US" dirty="0"/>
              <a:t>way front to back as back to </a:t>
            </a:r>
            <a:r>
              <a:rPr lang="en-US" dirty="0" smtClean="0"/>
              <a:t>front: civic, eye, level, madam, etc.</a:t>
            </a:r>
          </a:p>
          <a:p>
            <a:r>
              <a:rPr lang="en-US" dirty="0" smtClean="0"/>
              <a:t>Simplest solution using a library algorithm:</a:t>
            </a:r>
          </a:p>
          <a:p>
            <a:pPr marL="978408" lvl="3" indent="0">
              <a:buNone/>
            </a:pPr>
            <a:endParaRPr lang="en-US" sz="1400" dirty="0">
              <a:solidFill>
                <a:srgbClr val="0000FF"/>
              </a:solidFill>
              <a:latin typeface="Consolas"/>
            </a:endParaRPr>
          </a:p>
          <a:p>
            <a:pPr marL="457200" lvl="0" indent="0">
              <a:lnSpc>
                <a:spcPct val="100000"/>
              </a:lnSpc>
              <a:spcBef>
                <a:spcPts val="0"/>
              </a:spcBef>
              <a:spcAft>
                <a:spcPts val="0"/>
              </a:spcAft>
              <a:buClrTx/>
              <a:buSzTx/>
              <a:buNone/>
            </a:pPr>
            <a:r>
              <a:rPr lang="en-US" sz="1600" spc="0" dirty="0">
                <a:solidFill>
                  <a:srgbClr val="0000FF"/>
                </a:solidFill>
                <a:latin typeface="Consolas" panose="020B0609020204030204" pitchFamily="49" charset="0"/>
              </a:rPr>
              <a:t>bool</a:t>
            </a:r>
            <a:r>
              <a:rPr lang="en-US" sz="1600" spc="0" dirty="0">
                <a:solidFill>
                  <a:srgbClr val="000000"/>
                </a:solidFill>
                <a:latin typeface="Consolas" panose="020B0609020204030204" pitchFamily="49" charset="0"/>
              </a:rPr>
              <a:t> </a:t>
            </a:r>
            <a:r>
              <a:rPr lang="en-US" sz="1600" spc="0" dirty="0" err="1">
                <a:solidFill>
                  <a:srgbClr val="74531F"/>
                </a:solidFill>
                <a:latin typeface="Consolas" panose="020B0609020204030204" pitchFamily="49" charset="0"/>
              </a:rPr>
              <a:t>is_palindrome</a:t>
            </a:r>
            <a:r>
              <a:rPr lang="en-US" sz="1600" spc="0" dirty="0">
                <a:solidFill>
                  <a:srgbClr val="000000"/>
                </a:solidFill>
                <a:latin typeface="Consolas" panose="020B0609020204030204" pitchFamily="49" charset="0"/>
              </a:rPr>
              <a:t>(</a:t>
            </a:r>
            <a:r>
              <a:rPr lang="en-US" sz="1600" spc="0" dirty="0" err="1">
                <a:solidFill>
                  <a:srgbClr val="000000"/>
                </a:solidFill>
                <a:latin typeface="Consolas" panose="020B0609020204030204" pitchFamily="49" charset="0"/>
              </a:rPr>
              <a:t>std</a:t>
            </a:r>
            <a:r>
              <a:rPr lang="en-US" sz="1600" spc="0" dirty="0">
                <a:solidFill>
                  <a:srgbClr val="000000"/>
                </a:solidFill>
                <a:latin typeface="Consolas" panose="020B0609020204030204" pitchFamily="49" charset="0"/>
              </a:rPr>
              <a:t>::</a:t>
            </a:r>
            <a:r>
              <a:rPr lang="en-US" sz="1600" spc="0" dirty="0">
                <a:solidFill>
                  <a:srgbClr val="2B91AF"/>
                </a:solidFill>
                <a:latin typeface="Consolas" panose="020B0609020204030204" pitchFamily="49" charset="0"/>
              </a:rPr>
              <a:t>string</a:t>
            </a:r>
            <a:r>
              <a:rPr lang="en-US" sz="1600" spc="0" dirty="0">
                <a:solidFill>
                  <a:srgbClr val="000000"/>
                </a:solidFill>
                <a:latin typeface="Consolas" panose="020B0609020204030204" pitchFamily="49" charset="0"/>
              </a:rPr>
              <a:t> </a:t>
            </a:r>
            <a:r>
              <a:rPr lang="en-US" sz="1600" spc="0" dirty="0" err="1">
                <a:solidFill>
                  <a:srgbClr val="0000FF"/>
                </a:solidFill>
                <a:latin typeface="Consolas" panose="020B0609020204030204" pitchFamily="49" charset="0"/>
              </a:rPr>
              <a:t>const</a:t>
            </a:r>
            <a:r>
              <a:rPr lang="en-US" sz="1600" spc="0" dirty="0">
                <a:solidFill>
                  <a:srgbClr val="000000"/>
                </a:solidFill>
                <a:latin typeface="Consolas" panose="020B0609020204030204" pitchFamily="49" charset="0"/>
              </a:rPr>
              <a:t>&amp; </a:t>
            </a:r>
            <a:r>
              <a:rPr lang="en-US" sz="1600" spc="0" dirty="0">
                <a:solidFill>
                  <a:srgbClr val="808080"/>
                </a:solidFill>
                <a:latin typeface="Consolas" panose="020B0609020204030204" pitchFamily="49" charset="0"/>
              </a:rPr>
              <a:t>s</a:t>
            </a:r>
            <a:r>
              <a:rPr lang="en-US" sz="1600" spc="0" dirty="0">
                <a:solidFill>
                  <a:srgbClr val="000000"/>
                </a:solidFill>
                <a:latin typeface="Consolas" panose="020B0609020204030204" pitchFamily="49" charset="0"/>
              </a:rPr>
              <a:t>)</a:t>
            </a:r>
          </a:p>
          <a:p>
            <a:pPr marL="457200"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pPr marL="457200"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    </a:t>
            </a:r>
            <a:r>
              <a:rPr lang="en-US" sz="1600" spc="0" dirty="0">
                <a:solidFill>
                  <a:srgbClr val="8F08C4"/>
                </a:solidFill>
                <a:latin typeface="Consolas" panose="020B0609020204030204" pitchFamily="49" charset="0"/>
              </a:rPr>
              <a:t>return</a:t>
            </a:r>
            <a:r>
              <a:rPr lang="en-US" sz="1600" spc="0" dirty="0">
                <a:solidFill>
                  <a:srgbClr val="000000"/>
                </a:solidFill>
                <a:latin typeface="Consolas" panose="020B0609020204030204" pitchFamily="49" charset="0"/>
              </a:rPr>
              <a:t> </a:t>
            </a:r>
            <a:r>
              <a:rPr lang="en-US" sz="1600" spc="0" dirty="0" err="1">
                <a:solidFill>
                  <a:srgbClr val="000000"/>
                </a:solidFill>
                <a:latin typeface="Consolas" panose="020B0609020204030204" pitchFamily="49" charset="0"/>
              </a:rPr>
              <a:t>std</a:t>
            </a:r>
            <a:r>
              <a:rPr lang="en-US" sz="1600" spc="0" dirty="0">
                <a:solidFill>
                  <a:srgbClr val="000000"/>
                </a:solidFill>
                <a:latin typeface="Consolas" panose="020B0609020204030204" pitchFamily="49" charset="0"/>
              </a:rPr>
              <a:t>::</a:t>
            </a:r>
            <a:r>
              <a:rPr lang="en-US" sz="1600" spc="0" dirty="0">
                <a:solidFill>
                  <a:srgbClr val="74531F"/>
                </a:solidFill>
                <a:latin typeface="Consolas" panose="020B0609020204030204" pitchFamily="49" charset="0"/>
              </a:rPr>
              <a:t>equal</a:t>
            </a:r>
            <a:r>
              <a:rPr lang="en-US" sz="1600" spc="0" dirty="0">
                <a:solidFill>
                  <a:srgbClr val="000000"/>
                </a:solidFill>
                <a:latin typeface="Consolas" panose="020B0609020204030204" pitchFamily="49" charset="0"/>
              </a:rPr>
              <a:t>(</a:t>
            </a:r>
            <a:r>
              <a:rPr lang="en-US" sz="1600" spc="0" dirty="0" err="1">
                <a:solidFill>
                  <a:srgbClr val="808080"/>
                </a:solidFill>
                <a:latin typeface="Consolas" panose="020B0609020204030204" pitchFamily="49" charset="0"/>
              </a:rPr>
              <a:t>s</a:t>
            </a:r>
            <a:r>
              <a:rPr lang="en-US" sz="1600" spc="0" dirty="0" err="1">
                <a:solidFill>
                  <a:srgbClr val="000000"/>
                </a:solidFill>
                <a:latin typeface="Consolas" panose="020B0609020204030204" pitchFamily="49" charset="0"/>
              </a:rPr>
              <a:t>.</a:t>
            </a:r>
            <a:r>
              <a:rPr lang="en-US" sz="1600" spc="0" dirty="0" err="1">
                <a:solidFill>
                  <a:srgbClr val="74531F"/>
                </a:solidFill>
                <a:latin typeface="Consolas" panose="020B0609020204030204" pitchFamily="49" charset="0"/>
              </a:rPr>
              <a:t>begin</a:t>
            </a:r>
            <a:r>
              <a:rPr lang="en-US" sz="1600" spc="0" dirty="0">
                <a:solidFill>
                  <a:srgbClr val="000000"/>
                </a:solidFill>
                <a:latin typeface="Consolas" panose="020B0609020204030204" pitchFamily="49" charset="0"/>
              </a:rPr>
              <a:t>(), </a:t>
            </a:r>
            <a:r>
              <a:rPr lang="en-US" sz="1600" spc="0" dirty="0" err="1">
                <a:solidFill>
                  <a:srgbClr val="808080"/>
                </a:solidFill>
                <a:latin typeface="Consolas" panose="020B0609020204030204" pitchFamily="49" charset="0"/>
              </a:rPr>
              <a:t>s</a:t>
            </a:r>
            <a:r>
              <a:rPr lang="en-US" sz="1600" spc="0" dirty="0" err="1">
                <a:solidFill>
                  <a:srgbClr val="000000"/>
                </a:solidFill>
                <a:latin typeface="Consolas" panose="020B0609020204030204" pitchFamily="49" charset="0"/>
              </a:rPr>
              <a:t>.</a:t>
            </a:r>
            <a:r>
              <a:rPr lang="en-US" sz="1600" spc="0" dirty="0" err="1">
                <a:solidFill>
                  <a:srgbClr val="74531F"/>
                </a:solidFill>
                <a:latin typeface="Consolas" panose="020B0609020204030204" pitchFamily="49" charset="0"/>
              </a:rPr>
              <a:t>end</a:t>
            </a:r>
            <a:r>
              <a:rPr lang="en-US" sz="1600" spc="0" dirty="0">
                <a:solidFill>
                  <a:srgbClr val="000000"/>
                </a:solidFill>
                <a:latin typeface="Consolas" panose="020B0609020204030204" pitchFamily="49" charset="0"/>
              </a:rPr>
              <a:t>(), </a:t>
            </a:r>
            <a:r>
              <a:rPr lang="en-US" sz="1600" spc="0" dirty="0" err="1">
                <a:solidFill>
                  <a:srgbClr val="808080"/>
                </a:solidFill>
                <a:latin typeface="Consolas" panose="020B0609020204030204" pitchFamily="49" charset="0"/>
              </a:rPr>
              <a:t>s</a:t>
            </a:r>
            <a:r>
              <a:rPr lang="en-US" sz="1600" spc="0" dirty="0" err="1">
                <a:solidFill>
                  <a:srgbClr val="000000"/>
                </a:solidFill>
                <a:latin typeface="Consolas" panose="020B0609020204030204" pitchFamily="49" charset="0"/>
              </a:rPr>
              <a:t>.</a:t>
            </a:r>
            <a:r>
              <a:rPr lang="en-US" sz="1600" spc="0" dirty="0" err="1">
                <a:solidFill>
                  <a:srgbClr val="74531F"/>
                </a:solidFill>
                <a:latin typeface="Consolas" panose="020B0609020204030204" pitchFamily="49" charset="0"/>
              </a:rPr>
              <a:t>rbegin</a:t>
            </a:r>
            <a:r>
              <a:rPr lang="en-US" sz="1600" spc="0" dirty="0">
                <a:solidFill>
                  <a:srgbClr val="000000"/>
                </a:solidFill>
                <a:latin typeface="Consolas" panose="020B0609020204030204" pitchFamily="49" charset="0"/>
              </a:rPr>
              <a:t>());</a:t>
            </a:r>
          </a:p>
          <a:p>
            <a:pPr marL="457200" lvl="0" indent="0">
              <a:lnSpc>
                <a:spcPct val="100000"/>
              </a:lnSpc>
              <a:spcBef>
                <a:spcPts val="0"/>
              </a:spcBef>
              <a:spcAft>
                <a:spcPts val="0"/>
              </a:spcAft>
              <a:buClrTx/>
              <a:buSzTx/>
              <a:buNone/>
            </a:pPr>
            <a:r>
              <a:rPr lang="en-US" sz="1600" spc="0" dirty="0">
                <a:solidFill>
                  <a:srgbClr val="000000"/>
                </a:solidFill>
                <a:latin typeface="Consolas" panose="020B0609020204030204" pitchFamily="49" charset="0"/>
              </a:rPr>
              <a:t>}</a:t>
            </a:r>
          </a:p>
          <a:p>
            <a:r>
              <a:rPr lang="en-US" dirty="0" smtClean="0"/>
              <a:t>New constructs: </a:t>
            </a:r>
            <a:r>
              <a:rPr lang="en-US" dirty="0" smtClean="0">
                <a:latin typeface="Consolas" panose="020B0609020204030204" pitchFamily="49" charset="0"/>
              </a:rPr>
              <a:t>equal()</a:t>
            </a:r>
            <a:r>
              <a:rPr lang="en-US" dirty="0" smtClean="0"/>
              <a:t>, </a:t>
            </a:r>
            <a:r>
              <a:rPr lang="en-US" dirty="0" err="1" smtClean="0">
                <a:latin typeface="Consolas" panose="020B0609020204030204" pitchFamily="49" charset="0"/>
              </a:rPr>
              <a:t>rbegin</a:t>
            </a:r>
            <a:r>
              <a:rPr lang="en-US"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38</a:t>
            </a:fld>
            <a:endParaRPr lang="en-US"/>
          </a:p>
        </p:txBody>
      </p:sp>
    </p:spTree>
    <p:extLst>
      <p:ext uri="{BB962C8B-B14F-4D97-AF65-F5344CB8AC3E}">
        <p14:creationId xmlns:p14="http://schemas.microsoft.com/office/powerpoint/2010/main" val="125189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Iterators</a:t>
            </a:r>
            <a:endParaRPr lang="en-US" dirty="0"/>
          </a:p>
        </p:txBody>
      </p:sp>
      <p:sp>
        <p:nvSpPr>
          <p:cNvPr id="3" name="Content Placeholder 2"/>
          <p:cNvSpPr>
            <a:spLocks noGrp="1"/>
          </p:cNvSpPr>
          <p:nvPr>
            <p:ph idx="1"/>
          </p:nvPr>
        </p:nvSpPr>
        <p:spPr/>
        <p:txBody>
          <a:bodyPr/>
          <a:lstStyle/>
          <a:p>
            <a:r>
              <a:rPr lang="en-US" dirty="0"/>
              <a:t>Like </a:t>
            </a:r>
            <a:r>
              <a:rPr lang="en-US" dirty="0" smtClean="0">
                <a:latin typeface="Consolas" panose="020B0609020204030204" pitchFamily="49" charset="0"/>
              </a:rPr>
              <a:t>begin()</a:t>
            </a:r>
            <a:r>
              <a:rPr lang="en-US" dirty="0" smtClean="0"/>
              <a:t>, </a:t>
            </a:r>
            <a:r>
              <a:rPr lang="en-US" dirty="0" err="1" smtClean="0">
                <a:latin typeface="Consolas" panose="020B0609020204030204" pitchFamily="49" charset="0"/>
              </a:rPr>
              <a:t>rbegin</a:t>
            </a:r>
            <a:r>
              <a:rPr lang="en-US" dirty="0" smtClean="0">
                <a:latin typeface="Consolas" panose="020B0609020204030204" pitchFamily="49" charset="0"/>
              </a:rPr>
              <a:t>()</a:t>
            </a:r>
            <a:r>
              <a:rPr lang="en-US" dirty="0" smtClean="0"/>
              <a:t> </a:t>
            </a:r>
            <a:r>
              <a:rPr lang="en-US" dirty="0"/>
              <a:t>returns an </a:t>
            </a:r>
            <a:r>
              <a:rPr lang="en-US" dirty="0" smtClean="0"/>
              <a:t>iterator</a:t>
            </a:r>
          </a:p>
          <a:p>
            <a:pPr lvl="1"/>
            <a:r>
              <a:rPr lang="en-US" dirty="0" smtClean="0"/>
              <a:t>It </a:t>
            </a:r>
            <a:r>
              <a:rPr lang="en-US" dirty="0"/>
              <a:t>is an iterator that starts with the </a:t>
            </a:r>
            <a:r>
              <a:rPr lang="en-US" dirty="0" smtClean="0"/>
              <a:t>last element </a:t>
            </a:r>
            <a:r>
              <a:rPr lang="en-US" dirty="0"/>
              <a:t>in the container </a:t>
            </a:r>
            <a:endParaRPr lang="en-US" dirty="0" smtClean="0"/>
          </a:p>
          <a:p>
            <a:pPr lvl="1"/>
            <a:r>
              <a:rPr lang="en-US" dirty="0" smtClean="0"/>
              <a:t>When incremented, it marches </a:t>
            </a:r>
            <a:r>
              <a:rPr lang="en-US" dirty="0"/>
              <a:t>backward through the </a:t>
            </a:r>
            <a:r>
              <a:rPr lang="en-US" dirty="0" smtClean="0"/>
              <a:t>container</a:t>
            </a:r>
          </a:p>
          <a:p>
            <a:pPr lvl="1"/>
            <a:r>
              <a:rPr lang="en-US" dirty="0" smtClean="0"/>
              <a:t>The iterator returned is called </a:t>
            </a:r>
            <a:r>
              <a:rPr lang="en-US" dirty="0" smtClean="0">
                <a:solidFill>
                  <a:schemeClr val="tx2">
                    <a:lumMod val="60000"/>
                    <a:lumOff val="40000"/>
                  </a:schemeClr>
                </a:solidFill>
              </a:rPr>
              <a:t>reverse iterator</a:t>
            </a:r>
          </a:p>
          <a:p>
            <a:r>
              <a:rPr lang="en-US" dirty="0" smtClean="0"/>
              <a:t>Correspondingly, like </a:t>
            </a:r>
            <a:r>
              <a:rPr lang="en-US" dirty="0" smtClean="0">
                <a:latin typeface="Consolas" panose="020B0609020204030204" pitchFamily="49" charset="0"/>
              </a:rPr>
              <a:t>end()</a:t>
            </a:r>
            <a:r>
              <a:rPr lang="en-US" dirty="0" smtClean="0"/>
              <a:t>, </a:t>
            </a:r>
            <a:r>
              <a:rPr lang="en-US" dirty="0" smtClean="0">
                <a:latin typeface="Consolas" panose="020B0609020204030204" pitchFamily="49" charset="0"/>
              </a:rPr>
              <a:t>rend()</a:t>
            </a:r>
            <a:r>
              <a:rPr lang="en-US" dirty="0" smtClean="0"/>
              <a:t> returns an iterator that marks the element before the first one</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39</a:t>
            </a:fld>
            <a:endParaRPr lang="en-US"/>
          </a:p>
        </p:txBody>
      </p:sp>
    </p:spTree>
    <p:extLst>
      <p:ext uri="{BB962C8B-B14F-4D97-AF65-F5344CB8AC3E}">
        <p14:creationId xmlns:p14="http://schemas.microsoft.com/office/powerpoint/2010/main" val="201643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Iterators</a:t>
            </a:r>
            <a:endParaRPr lang="en-US" dirty="0"/>
          </a:p>
        </p:txBody>
      </p:sp>
      <p:sp>
        <p:nvSpPr>
          <p:cNvPr id="3" name="Content Placeholder 2"/>
          <p:cNvSpPr>
            <a:spLocks noGrp="1"/>
          </p:cNvSpPr>
          <p:nvPr>
            <p:ph type="body" idx="1"/>
          </p:nvPr>
        </p:nvSpPr>
        <p:spPr/>
        <p:txBody>
          <a:bodyPr/>
          <a:lstStyle/>
          <a:p>
            <a:r>
              <a:rPr lang="en-US" dirty="0" smtClean="0"/>
              <a:t>Iterators are objects that refer to a single element inside a container</a:t>
            </a: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a:t>
            </a:fld>
            <a:endParaRPr lang="en-US"/>
          </a:p>
        </p:txBody>
      </p:sp>
    </p:spTree>
    <p:extLst>
      <p:ext uri="{BB962C8B-B14F-4D97-AF65-F5344CB8AC3E}">
        <p14:creationId xmlns:p14="http://schemas.microsoft.com/office/powerpoint/2010/main" val="8971640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a:t>
            </a:r>
            <a:r>
              <a:rPr lang="en-US" dirty="0" smtClean="0">
                <a:latin typeface="Consolas" panose="020B0609020204030204" pitchFamily="49" charset="0"/>
              </a:rPr>
              <a:t>equal</a:t>
            </a:r>
            <a:endParaRPr lang="en-US" dirty="0">
              <a:latin typeface="Consolas" panose="020B0609020204030204" pitchFamily="49" charset="0"/>
            </a:endParaRPr>
          </a:p>
        </p:txBody>
      </p:sp>
      <p:sp>
        <p:nvSpPr>
          <p:cNvPr id="3" name="Content Placeholder 2"/>
          <p:cNvSpPr>
            <a:spLocks noGrp="1"/>
          </p:cNvSpPr>
          <p:nvPr>
            <p:ph idx="1"/>
          </p:nvPr>
        </p:nvSpPr>
        <p:spPr/>
        <p:txBody>
          <a:bodyPr/>
          <a:lstStyle/>
          <a:p>
            <a:r>
              <a:rPr lang="en-US" dirty="0" smtClean="0"/>
              <a:t>The standard algorithm </a:t>
            </a:r>
            <a:r>
              <a:rPr lang="en-US" dirty="0" err="1">
                <a:latin typeface="Consolas" panose="020B0609020204030204" pitchFamily="49" charset="0"/>
              </a:rPr>
              <a:t>std</a:t>
            </a:r>
            <a:r>
              <a:rPr lang="en-US" dirty="0">
                <a:latin typeface="Consolas" panose="020B0609020204030204" pitchFamily="49" charset="0"/>
              </a:rPr>
              <a:t>::</a:t>
            </a:r>
            <a:r>
              <a:rPr lang="en-US" dirty="0" smtClean="0">
                <a:latin typeface="Consolas" panose="020B0609020204030204" pitchFamily="49" charset="0"/>
                <a:cs typeface="Consolas" panose="020B0609020204030204" pitchFamily="49" charset="0"/>
              </a:rPr>
              <a:t>equal()</a:t>
            </a:r>
            <a:r>
              <a:rPr lang="en-US" dirty="0" smtClean="0"/>
              <a:t> compares two sequences</a:t>
            </a:r>
          </a:p>
          <a:p>
            <a:pPr lvl="1"/>
            <a:r>
              <a:rPr lang="en-US" dirty="0" smtClean="0"/>
              <a:t>Returns whether these sequences hold the same elements</a:t>
            </a:r>
          </a:p>
          <a:p>
            <a:pPr marL="704088" lvl="2" indent="0">
              <a:buNone/>
            </a:pPr>
            <a:endParaRPr lang="en-US" dirty="0" smtClean="0"/>
          </a:p>
          <a:p>
            <a:pPr marL="704088" lvl="2" indent="0">
              <a:buNone/>
            </a:pPr>
            <a:r>
              <a:rPr lang="en-US" dirty="0" smtClean="0"/>
              <a:t>	</a:t>
            </a:r>
            <a:r>
              <a:rPr lang="en-US" sz="1800" i="0" dirty="0" err="1" smtClean="0">
                <a:latin typeface="Consolas" pitchFamily="49" charset="0"/>
                <a:cs typeface="Consolas" pitchFamily="49" charset="0"/>
              </a:rPr>
              <a:t>std</a:t>
            </a:r>
            <a:r>
              <a:rPr lang="en-US" sz="1800" i="0" dirty="0" smtClean="0">
                <a:latin typeface="Consolas" pitchFamily="49" charset="0"/>
                <a:cs typeface="Consolas" pitchFamily="49" charset="0"/>
              </a:rPr>
              <a:t>::equal(begin1, end1, begin2)</a:t>
            </a:r>
          </a:p>
          <a:p>
            <a:pPr lvl="1"/>
            <a:endParaRPr lang="en-US" dirty="0" smtClean="0"/>
          </a:p>
          <a:p>
            <a:pPr lvl="1"/>
            <a:r>
              <a:rPr lang="en-US" dirty="0" smtClean="0"/>
              <a:t>Compares </a:t>
            </a:r>
            <a:r>
              <a:rPr lang="en-US" dirty="0" smtClean="0">
                <a:latin typeface="Consolas" panose="020B0609020204030204" pitchFamily="49" charset="0"/>
              </a:rPr>
              <a:t>[begin1, end1)</a:t>
            </a:r>
            <a:r>
              <a:rPr lang="en-US" dirty="0" smtClean="0"/>
              <a:t> with elements in sequence starting at </a:t>
            </a:r>
            <a:r>
              <a:rPr lang="en-US" dirty="0" smtClean="0">
                <a:latin typeface="Consolas" panose="020B0609020204030204" pitchFamily="49" charset="0"/>
              </a:rPr>
              <a:t>begin2</a:t>
            </a:r>
          </a:p>
          <a:p>
            <a:pPr lvl="1"/>
            <a:r>
              <a:rPr lang="en-US" dirty="0" smtClean="0"/>
              <a:t>Assumes second sequence is long enough</a:t>
            </a:r>
            <a:r>
              <a:rPr lang="en-US" dirty="0"/>
              <a:t>, if not will return false</a:t>
            </a:r>
            <a:endParaRPr lang="en-US" dirty="0" smtClean="0"/>
          </a:p>
          <a:p>
            <a:pPr lvl="1"/>
            <a:r>
              <a:rPr lang="en-US" dirty="0" smtClean="0"/>
              <a:t>There is an additional version allowing to specify the end of the second sequence as well:</a:t>
            </a:r>
          </a:p>
          <a:p>
            <a:pPr marL="205740" lvl="1" indent="0">
              <a:buNone/>
            </a:pPr>
            <a:endParaRPr lang="en-US" dirty="0" smtClean="0"/>
          </a:p>
          <a:p>
            <a:pPr marL="205740" lvl="1" indent="0">
              <a:buNone/>
            </a:pPr>
            <a:r>
              <a:rPr lang="en-US" dirty="0" smtClean="0"/>
              <a:t>	</a:t>
            </a:r>
            <a:r>
              <a:rPr lang="en-US" dirty="0" err="1" smtClean="0">
                <a:latin typeface="Consolas" pitchFamily="49" charset="0"/>
                <a:cs typeface="Consolas" pitchFamily="49" charset="0"/>
              </a:rPr>
              <a:t>std</a:t>
            </a:r>
            <a:r>
              <a:rPr lang="en-US" dirty="0">
                <a:latin typeface="Consolas" pitchFamily="49" charset="0"/>
                <a:cs typeface="Consolas" pitchFamily="49" charset="0"/>
              </a:rPr>
              <a:t>::equal(begin1, end1, </a:t>
            </a:r>
            <a:r>
              <a:rPr lang="en-US" dirty="0" smtClean="0">
                <a:latin typeface="Consolas" pitchFamily="49" charset="0"/>
                <a:cs typeface="Consolas" pitchFamily="49" charset="0"/>
              </a:rPr>
              <a:t>begin2, end2)</a:t>
            </a:r>
            <a:endParaRPr lang="en-US" dirty="0">
              <a:latin typeface="Consolas" pitchFamily="49" charset="0"/>
              <a:cs typeface="Consolas" pitchFamily="49" charset="0"/>
            </a:endParaRPr>
          </a:p>
          <a:p>
            <a:pPr lvl="1"/>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40</a:t>
            </a:fld>
            <a:endParaRPr lang="en-US"/>
          </a:p>
        </p:txBody>
      </p:sp>
    </p:spTree>
    <p:extLst>
      <p:ext uri="{BB962C8B-B14F-4D97-AF65-F5344CB8AC3E}">
        <p14:creationId xmlns:p14="http://schemas.microsoft.com/office/powerpoint/2010/main" val="13085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Palindromes, Take Two</a:t>
            </a:r>
            <a:endParaRPr lang="en-US" dirty="0"/>
          </a:p>
        </p:txBody>
      </p:sp>
      <p:sp>
        <p:nvSpPr>
          <p:cNvPr id="3" name="Content Placeholder 2"/>
          <p:cNvSpPr>
            <a:spLocks noGrp="1"/>
          </p:cNvSpPr>
          <p:nvPr>
            <p:ph idx="1"/>
          </p:nvPr>
        </p:nvSpPr>
        <p:spPr>
          <a:xfrm>
            <a:off x="1261872" y="1828800"/>
            <a:ext cx="9558528" cy="4351337"/>
          </a:xfrm>
        </p:spPr>
        <p:txBody>
          <a:bodyPr>
            <a:normAutofit fontScale="92500" lnSpcReduction="20000"/>
          </a:bodyPr>
          <a:lstStyle/>
          <a:p>
            <a:r>
              <a:rPr lang="en-US" dirty="0" smtClean="0"/>
              <a:t>Solution </a:t>
            </a:r>
            <a:r>
              <a:rPr lang="en-US" dirty="0"/>
              <a:t>using </a:t>
            </a:r>
            <a:r>
              <a:rPr lang="en-US" dirty="0" smtClean="0"/>
              <a:t>other library algorithms:</a:t>
            </a:r>
          </a:p>
          <a:p>
            <a:pPr lvl="1"/>
            <a:r>
              <a:rPr lang="en-US" dirty="0" smtClean="0"/>
              <a:t>Find the iterator pointing to the middle element and use that as the end of the first sequence:</a:t>
            </a:r>
            <a:endParaRPr lang="en-US" dirty="0"/>
          </a:p>
          <a:p>
            <a:pPr marL="978408" lvl="3" indent="0">
              <a:buNone/>
            </a:pPr>
            <a:endParaRPr lang="en-US" sz="1400" dirty="0">
              <a:solidFill>
                <a:srgbClr val="0000FF"/>
              </a:solidFill>
              <a:latin typeface="Consolas"/>
            </a:endParaRPr>
          </a:p>
          <a:p>
            <a:pPr marL="685800" lvl="0" indent="0">
              <a:lnSpc>
                <a:spcPct val="100000"/>
              </a:lnSpc>
              <a:spcBef>
                <a:spcPts val="200"/>
              </a:spcBef>
              <a:buClrTx/>
              <a:buSzTx/>
              <a:buNone/>
            </a:pPr>
            <a:r>
              <a:rPr lang="en-US" sz="1700" spc="0" dirty="0">
                <a:solidFill>
                  <a:srgbClr val="0000FF"/>
                </a:solidFill>
                <a:latin typeface="Consolas" panose="020B0609020204030204" pitchFamily="49" charset="0"/>
              </a:rPr>
              <a:t>bool</a:t>
            </a:r>
            <a:r>
              <a:rPr lang="en-US" sz="1700" spc="0" dirty="0">
                <a:solidFill>
                  <a:srgbClr val="000000"/>
                </a:solidFill>
                <a:latin typeface="Consolas" panose="020B0609020204030204" pitchFamily="49" charset="0"/>
              </a:rPr>
              <a:t> </a:t>
            </a:r>
            <a:r>
              <a:rPr lang="en-US" sz="1700" spc="0" dirty="0">
                <a:solidFill>
                  <a:srgbClr val="74531F"/>
                </a:solidFill>
                <a:latin typeface="Consolas" panose="020B0609020204030204" pitchFamily="49" charset="0"/>
              </a:rPr>
              <a:t>is_palindrome2</a:t>
            </a:r>
            <a:r>
              <a:rPr lang="en-US" sz="1700" spc="0" dirty="0">
                <a:solidFill>
                  <a:srgbClr val="000000"/>
                </a:solidFill>
                <a:latin typeface="Consolas" panose="020B0609020204030204" pitchFamily="49" charset="0"/>
              </a:rPr>
              <a:t>(</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2B91AF"/>
                </a:solidFill>
                <a:latin typeface="Consolas" panose="020B0609020204030204" pitchFamily="49" charset="0"/>
              </a:rPr>
              <a:t>string</a:t>
            </a:r>
            <a:r>
              <a:rPr lang="en-US" sz="1700" spc="0" dirty="0">
                <a:solidFill>
                  <a:srgbClr val="000000"/>
                </a:solidFill>
                <a:latin typeface="Consolas" panose="020B0609020204030204" pitchFamily="49" charset="0"/>
              </a:rPr>
              <a:t> </a:t>
            </a:r>
            <a:r>
              <a:rPr lang="en-US" sz="1700" spc="0" dirty="0" err="1">
                <a:solidFill>
                  <a:srgbClr val="0000FF"/>
                </a:solidFill>
                <a:latin typeface="Consolas" panose="020B0609020204030204" pitchFamily="49" charset="0"/>
              </a:rPr>
              <a:t>const</a:t>
            </a:r>
            <a:r>
              <a:rPr lang="en-US" sz="1700" spc="0" dirty="0">
                <a:solidFill>
                  <a:srgbClr val="000000"/>
                </a:solidFill>
                <a:latin typeface="Consolas" panose="020B0609020204030204" pitchFamily="49" charset="0"/>
              </a:rPr>
              <a:t>&amp; </a:t>
            </a:r>
            <a:r>
              <a:rPr lang="en-US" sz="1700" spc="0" dirty="0">
                <a:solidFill>
                  <a:srgbClr val="808080"/>
                </a:solidFill>
                <a:latin typeface="Consolas" panose="020B0609020204030204" pitchFamily="49" charset="0"/>
              </a:rPr>
              <a:t>s</a:t>
            </a: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0000FF"/>
                </a:solidFill>
                <a:latin typeface="Consolas" panose="020B0609020204030204" pitchFamily="49" charset="0"/>
              </a:rPr>
              <a:t>auto</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it</a:t>
            </a:r>
            <a:r>
              <a:rPr lang="en-US" sz="1700" spc="0" dirty="0">
                <a:solidFill>
                  <a:srgbClr val="000000"/>
                </a:solidFill>
                <a:latin typeface="Consolas" panose="020B0609020204030204" pitchFamily="49" charset="0"/>
              </a:rPr>
              <a:t> =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begin</a:t>
            </a: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74531F"/>
                </a:solidFill>
                <a:latin typeface="Consolas" panose="020B0609020204030204" pitchFamily="49" charset="0"/>
              </a:rPr>
              <a:t>advance</a:t>
            </a:r>
            <a:r>
              <a:rPr lang="en-US" sz="1700" spc="0" dirty="0">
                <a:solidFill>
                  <a:srgbClr val="000000"/>
                </a:solidFill>
                <a:latin typeface="Consolas" panose="020B0609020204030204" pitchFamily="49" charset="0"/>
              </a:rPr>
              <a:t>(</a:t>
            </a:r>
            <a:r>
              <a:rPr lang="en-US" sz="1700" spc="0" dirty="0">
                <a:solidFill>
                  <a:srgbClr val="1F377F"/>
                </a:solidFill>
                <a:latin typeface="Consolas" panose="020B0609020204030204" pitchFamily="49" charset="0"/>
              </a:rPr>
              <a:t>it</a:t>
            </a:r>
            <a:r>
              <a:rPr lang="en-US" sz="1700" spc="0" dirty="0">
                <a:solidFill>
                  <a:srgbClr val="000000"/>
                </a:solidFill>
                <a:latin typeface="Consolas" panose="020B0609020204030204" pitchFamily="49" charset="0"/>
              </a:rPr>
              <a:t>,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size</a:t>
            </a:r>
            <a:r>
              <a:rPr lang="en-US" sz="1700" spc="0" dirty="0">
                <a:solidFill>
                  <a:srgbClr val="000000"/>
                </a:solidFill>
                <a:latin typeface="Consolas" panose="020B0609020204030204" pitchFamily="49" charset="0"/>
              </a:rPr>
              <a:t>() % </a:t>
            </a:r>
            <a:r>
              <a:rPr lang="en-US" sz="1700" spc="0" dirty="0">
                <a:solidFill>
                  <a:srgbClr val="098658"/>
                </a:solidFill>
                <a:latin typeface="Consolas" panose="020B0609020204030204" pitchFamily="49" charset="0"/>
              </a:rPr>
              <a:t>2</a:t>
            </a:r>
            <a:r>
              <a:rPr lang="en-US" sz="1700" spc="0" dirty="0">
                <a:solidFill>
                  <a:srgbClr val="000000"/>
                </a:solidFill>
                <a:latin typeface="Consolas" panose="020B0609020204030204" pitchFamily="49" charset="0"/>
              </a:rPr>
              <a:t> ?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size</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2</a:t>
            </a:r>
            <a:r>
              <a:rPr lang="en-US" sz="1700" spc="0" dirty="0">
                <a:solidFill>
                  <a:srgbClr val="000000"/>
                </a:solidFill>
                <a:latin typeface="Consolas" panose="020B0609020204030204" pitchFamily="49" charset="0"/>
              </a:rPr>
              <a:t> + </a:t>
            </a:r>
            <a:r>
              <a:rPr lang="en-US" sz="1700" spc="0" dirty="0">
                <a:solidFill>
                  <a:srgbClr val="098658"/>
                </a:solidFill>
                <a:latin typeface="Consolas" panose="020B0609020204030204" pitchFamily="49" charset="0"/>
              </a:rPr>
              <a:t>1</a:t>
            </a:r>
            <a:r>
              <a:rPr lang="en-US" sz="1700" spc="0" dirty="0">
                <a:solidFill>
                  <a:srgbClr val="000000"/>
                </a:solidFill>
                <a:latin typeface="Consolas" panose="020B0609020204030204" pitchFamily="49" charset="0"/>
              </a:rPr>
              <a:t> :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size</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2</a:t>
            </a: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8F08C4"/>
                </a:solidFill>
                <a:latin typeface="Consolas" panose="020B0609020204030204" pitchFamily="49" charset="0"/>
              </a:rPr>
              <a:t>return</a:t>
            </a: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74531F"/>
                </a:solidFill>
                <a:latin typeface="Consolas" panose="020B0609020204030204" pitchFamily="49" charset="0"/>
              </a:rPr>
              <a:t>equal</a:t>
            </a:r>
            <a:r>
              <a:rPr lang="en-US" sz="1700" spc="0" dirty="0">
                <a:solidFill>
                  <a:srgbClr val="000000"/>
                </a:solidFill>
                <a:latin typeface="Consolas" panose="020B0609020204030204" pitchFamily="49" charset="0"/>
              </a:rPr>
              <a:t>(</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begin</a:t>
            </a:r>
            <a:r>
              <a:rPr lang="en-US" sz="1700" spc="0" dirty="0">
                <a:solidFill>
                  <a:srgbClr val="000000"/>
                </a:solidFill>
                <a:latin typeface="Consolas" panose="020B0609020204030204" pitchFamily="49" charset="0"/>
              </a:rPr>
              <a:t>(), </a:t>
            </a:r>
            <a:r>
              <a:rPr lang="en-US" sz="1700" spc="0" dirty="0">
                <a:solidFill>
                  <a:srgbClr val="1F377F"/>
                </a:solidFill>
                <a:latin typeface="Consolas" panose="020B0609020204030204" pitchFamily="49" charset="0"/>
              </a:rPr>
              <a:t>it</a:t>
            </a:r>
            <a:r>
              <a:rPr lang="en-US" sz="1700" spc="0" dirty="0">
                <a:solidFill>
                  <a:srgbClr val="000000"/>
                </a:solidFill>
                <a:latin typeface="Consolas" panose="020B0609020204030204" pitchFamily="49" charset="0"/>
              </a:rPr>
              <a:t>,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rbegin</a:t>
            </a: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
            </a:r>
            <a:br>
              <a:rPr lang="en-US" sz="1700" spc="0" dirty="0">
                <a:solidFill>
                  <a:srgbClr val="000000"/>
                </a:solidFill>
                <a:latin typeface="Consolas" panose="020B0609020204030204" pitchFamily="49" charset="0"/>
              </a:rPr>
            </a:br>
            <a:r>
              <a:rPr lang="en-US" sz="1700" spc="0" dirty="0">
                <a:solidFill>
                  <a:srgbClr val="0000FF"/>
                </a:solidFill>
                <a:latin typeface="Consolas" panose="020B0609020204030204" pitchFamily="49" charset="0"/>
              </a:rPr>
              <a:t>bool</a:t>
            </a:r>
            <a:r>
              <a:rPr lang="en-US" sz="1700" spc="0" dirty="0">
                <a:solidFill>
                  <a:srgbClr val="000000"/>
                </a:solidFill>
                <a:latin typeface="Consolas" panose="020B0609020204030204" pitchFamily="49" charset="0"/>
              </a:rPr>
              <a:t> </a:t>
            </a:r>
            <a:r>
              <a:rPr lang="en-US" sz="1700" spc="0" dirty="0">
                <a:solidFill>
                  <a:srgbClr val="74531F"/>
                </a:solidFill>
                <a:latin typeface="Consolas" panose="020B0609020204030204" pitchFamily="49" charset="0"/>
              </a:rPr>
              <a:t>is_palindrome3</a:t>
            </a:r>
            <a:r>
              <a:rPr lang="en-US" sz="1700" spc="0" dirty="0">
                <a:solidFill>
                  <a:srgbClr val="000000"/>
                </a:solidFill>
                <a:latin typeface="Consolas" panose="020B0609020204030204" pitchFamily="49" charset="0"/>
              </a:rPr>
              <a:t>(</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2B91AF"/>
                </a:solidFill>
                <a:latin typeface="Consolas" panose="020B0609020204030204" pitchFamily="49" charset="0"/>
              </a:rPr>
              <a:t>string</a:t>
            </a:r>
            <a:r>
              <a:rPr lang="en-US" sz="1700" spc="0" dirty="0">
                <a:solidFill>
                  <a:srgbClr val="000000"/>
                </a:solidFill>
                <a:latin typeface="Consolas" panose="020B0609020204030204" pitchFamily="49" charset="0"/>
              </a:rPr>
              <a:t> </a:t>
            </a:r>
            <a:r>
              <a:rPr lang="en-US" sz="1700" spc="0" dirty="0" err="1">
                <a:solidFill>
                  <a:srgbClr val="0000FF"/>
                </a:solidFill>
                <a:latin typeface="Consolas" panose="020B0609020204030204" pitchFamily="49" charset="0"/>
              </a:rPr>
              <a:t>const</a:t>
            </a:r>
            <a:r>
              <a:rPr lang="en-US" sz="1700" spc="0" dirty="0">
                <a:solidFill>
                  <a:srgbClr val="000000"/>
                </a:solidFill>
                <a:latin typeface="Consolas" panose="020B0609020204030204" pitchFamily="49" charset="0"/>
              </a:rPr>
              <a:t>&amp; </a:t>
            </a:r>
            <a:r>
              <a:rPr lang="en-US" sz="1700" spc="0" dirty="0">
                <a:solidFill>
                  <a:srgbClr val="808080"/>
                </a:solidFill>
                <a:latin typeface="Consolas" panose="020B0609020204030204" pitchFamily="49" charset="0"/>
              </a:rPr>
              <a:t>s</a:t>
            </a: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a:solidFill>
                  <a:srgbClr val="8F08C4"/>
                </a:solidFill>
                <a:latin typeface="Consolas" panose="020B0609020204030204" pitchFamily="49" charset="0"/>
              </a:rPr>
              <a:t>return</a:t>
            </a: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74531F"/>
                </a:solidFill>
                <a:latin typeface="Consolas" panose="020B0609020204030204" pitchFamily="49" charset="0"/>
              </a:rPr>
              <a:t>equal</a:t>
            </a:r>
            <a:r>
              <a:rPr lang="en-US" sz="1700" spc="0" dirty="0">
                <a:solidFill>
                  <a:srgbClr val="000000"/>
                </a:solidFill>
                <a:latin typeface="Consolas" panose="020B0609020204030204" pitchFamily="49" charset="0"/>
              </a:rPr>
              <a:t>(</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begin</a:t>
            </a:r>
            <a:r>
              <a:rPr lang="en-US" sz="1700" spc="0" dirty="0">
                <a:solidFill>
                  <a:srgbClr val="000000"/>
                </a:solidFill>
                <a:latin typeface="Consolas" panose="020B0609020204030204" pitchFamily="49" charset="0"/>
              </a:rPr>
              <a:t>(), </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000000"/>
                </a:solidFill>
                <a:latin typeface="Consolas" panose="020B0609020204030204" pitchFamily="49" charset="0"/>
              </a:rPr>
              <a:t>std</a:t>
            </a:r>
            <a:r>
              <a:rPr lang="en-US" sz="1700" spc="0" dirty="0">
                <a:solidFill>
                  <a:srgbClr val="000000"/>
                </a:solidFill>
                <a:latin typeface="Consolas" panose="020B0609020204030204" pitchFamily="49" charset="0"/>
              </a:rPr>
              <a:t>::</a:t>
            </a:r>
            <a:r>
              <a:rPr lang="en-US" sz="1700" spc="0" dirty="0">
                <a:solidFill>
                  <a:srgbClr val="74531F"/>
                </a:solidFill>
                <a:latin typeface="Consolas" panose="020B0609020204030204" pitchFamily="49" charset="0"/>
              </a:rPr>
              <a:t>next</a:t>
            </a:r>
            <a:r>
              <a:rPr lang="en-US" sz="1700" spc="0" dirty="0">
                <a:solidFill>
                  <a:srgbClr val="000000"/>
                </a:solidFill>
                <a:latin typeface="Consolas" panose="020B0609020204030204" pitchFamily="49" charset="0"/>
              </a:rPr>
              <a:t>(</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begin</a:t>
            </a:r>
            <a:r>
              <a:rPr lang="en-US" sz="1700" spc="0" dirty="0">
                <a:solidFill>
                  <a:srgbClr val="000000"/>
                </a:solidFill>
                <a:latin typeface="Consolas" panose="020B0609020204030204" pitchFamily="49" charset="0"/>
              </a:rPr>
              <a:t>(),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size</a:t>
            </a:r>
            <a:r>
              <a:rPr lang="en-US" sz="1700" spc="0" dirty="0">
                <a:solidFill>
                  <a:srgbClr val="000000"/>
                </a:solidFill>
                <a:latin typeface="Consolas" panose="020B0609020204030204" pitchFamily="49" charset="0"/>
              </a:rPr>
              <a:t>() % </a:t>
            </a:r>
            <a:r>
              <a:rPr lang="en-US" sz="1700" spc="0" dirty="0">
                <a:solidFill>
                  <a:srgbClr val="098658"/>
                </a:solidFill>
                <a:latin typeface="Consolas" panose="020B0609020204030204" pitchFamily="49" charset="0"/>
              </a:rPr>
              <a:t>2</a:t>
            </a:r>
            <a:r>
              <a:rPr lang="en-US" sz="1700" spc="0" dirty="0">
                <a:solidFill>
                  <a:srgbClr val="000000"/>
                </a:solidFill>
                <a:latin typeface="Consolas" panose="020B0609020204030204" pitchFamily="49" charset="0"/>
              </a:rPr>
              <a:t> ?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size</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2</a:t>
            </a:r>
            <a:r>
              <a:rPr lang="en-US" sz="1700" spc="0" dirty="0">
                <a:solidFill>
                  <a:srgbClr val="000000"/>
                </a:solidFill>
                <a:latin typeface="Consolas" panose="020B0609020204030204" pitchFamily="49" charset="0"/>
              </a:rPr>
              <a:t> + </a:t>
            </a:r>
            <a:r>
              <a:rPr lang="en-US" sz="1700" spc="0" dirty="0">
                <a:solidFill>
                  <a:srgbClr val="098658"/>
                </a:solidFill>
                <a:latin typeface="Consolas" panose="020B0609020204030204" pitchFamily="49" charset="0"/>
              </a:rPr>
              <a:t>1</a:t>
            </a:r>
            <a:r>
              <a:rPr lang="en-US" sz="1700" spc="0" dirty="0">
                <a:solidFill>
                  <a:srgbClr val="000000"/>
                </a:solidFill>
                <a:latin typeface="Consolas" panose="020B0609020204030204" pitchFamily="49" charset="0"/>
              </a:rPr>
              <a:t> :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size</a:t>
            </a:r>
            <a:r>
              <a:rPr lang="en-US" sz="1700" spc="0" dirty="0">
                <a:solidFill>
                  <a:srgbClr val="000000"/>
                </a:solidFill>
                <a:latin typeface="Consolas" panose="020B0609020204030204" pitchFamily="49" charset="0"/>
              </a:rPr>
              <a:t>()/</a:t>
            </a:r>
            <a:r>
              <a:rPr lang="en-US" sz="1700" spc="0" dirty="0">
                <a:solidFill>
                  <a:srgbClr val="098658"/>
                </a:solidFill>
                <a:latin typeface="Consolas" panose="020B0609020204030204" pitchFamily="49" charset="0"/>
              </a:rPr>
              <a:t>2</a:t>
            </a:r>
            <a:r>
              <a:rPr lang="en-US" sz="1700" spc="0" dirty="0">
                <a:solidFill>
                  <a:srgbClr val="000000"/>
                </a:solidFill>
                <a:latin typeface="Consolas" panose="020B0609020204030204" pitchFamily="49" charset="0"/>
              </a:rPr>
              <a:t>), </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        </a:t>
            </a:r>
            <a:r>
              <a:rPr lang="en-US" sz="1700" spc="0" dirty="0" err="1">
                <a:solidFill>
                  <a:srgbClr val="808080"/>
                </a:solidFill>
                <a:latin typeface="Consolas" panose="020B0609020204030204" pitchFamily="49" charset="0"/>
              </a:rPr>
              <a:t>s</a:t>
            </a:r>
            <a:r>
              <a:rPr lang="en-US" sz="1700" spc="0" dirty="0" err="1">
                <a:solidFill>
                  <a:srgbClr val="000000"/>
                </a:solidFill>
                <a:latin typeface="Consolas" panose="020B0609020204030204" pitchFamily="49" charset="0"/>
              </a:rPr>
              <a:t>.</a:t>
            </a:r>
            <a:r>
              <a:rPr lang="en-US" sz="1700" spc="0" dirty="0" err="1">
                <a:solidFill>
                  <a:srgbClr val="74531F"/>
                </a:solidFill>
                <a:latin typeface="Consolas" panose="020B0609020204030204" pitchFamily="49" charset="0"/>
              </a:rPr>
              <a:t>rbegin</a:t>
            </a:r>
            <a:r>
              <a:rPr lang="en-US" sz="1700" spc="0" dirty="0">
                <a:solidFill>
                  <a:srgbClr val="000000"/>
                </a:solidFill>
                <a:latin typeface="Consolas" panose="020B0609020204030204" pitchFamily="49" charset="0"/>
              </a:rPr>
              <a:t>());</a:t>
            </a:r>
          </a:p>
          <a:p>
            <a:pPr marL="685800" lvl="0" indent="0">
              <a:lnSpc>
                <a:spcPct val="100000"/>
              </a:lnSpc>
              <a:spcBef>
                <a:spcPts val="200"/>
              </a:spcBef>
              <a:buClrTx/>
              <a:buSzTx/>
              <a:buNone/>
            </a:pPr>
            <a:r>
              <a:rPr lang="en-US" sz="1700" spc="0" dirty="0">
                <a:solidFill>
                  <a:srgbClr val="000000"/>
                </a:solidFill>
                <a:latin typeface="Consolas" panose="020B0609020204030204" pitchFamily="49" charset="0"/>
              </a:rPr>
              <a:t>}</a:t>
            </a:r>
          </a:p>
          <a:p>
            <a:pPr marL="978408" lvl="3" indent="0">
              <a:buNone/>
            </a:pPr>
            <a:endParaRPr lang="en-US" sz="14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41</a:t>
            </a:fld>
            <a:endParaRPr lang="en-US"/>
          </a:p>
        </p:txBody>
      </p:sp>
    </p:spTree>
    <p:extLst>
      <p:ext uri="{BB962C8B-B14F-4D97-AF65-F5344CB8AC3E}">
        <p14:creationId xmlns:p14="http://schemas.microsoft.com/office/powerpoint/2010/main" val="428265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anim calcmode="lin" valueType="num">
                                      <p:cBhvr additive="base">
                                        <p:cTn id="1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0" end="10"/>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anim calcmode="lin" valueType="num">
                                      <p:cBhvr additive="base">
                                        <p:cTn id="1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 calcmode="lin" valueType="num">
                                      <p:cBhvr additive="base">
                                        <p:cTn id="2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anim calcmode="lin" valueType="num">
                                      <p:cBhvr additive="base">
                                        <p:cTn id="2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Algorithm: </a:t>
            </a:r>
            <a:r>
              <a:rPr lang="en-US" dirty="0" smtClean="0"/>
              <a:t>advance (next)</a:t>
            </a:r>
            <a:endParaRPr lang="en-US" dirty="0"/>
          </a:p>
        </p:txBody>
      </p:sp>
      <p:sp>
        <p:nvSpPr>
          <p:cNvPr id="3" name="Content Placeholder 2"/>
          <p:cNvSpPr>
            <a:spLocks noGrp="1"/>
          </p:cNvSpPr>
          <p:nvPr>
            <p:ph idx="1"/>
          </p:nvPr>
        </p:nvSpPr>
        <p:spPr/>
        <p:txBody>
          <a:bodyPr/>
          <a:lstStyle/>
          <a:p>
            <a:r>
              <a:rPr lang="en-US" dirty="0" smtClean="0"/>
              <a:t>Advance a given iterator N times:</a:t>
            </a:r>
          </a:p>
          <a:p>
            <a:pPr marL="411480" lvl="1" indent="0">
              <a:buClr>
                <a:srgbClr val="4584D3"/>
              </a:buClr>
              <a:buNone/>
            </a:pPr>
            <a:endParaRPr lang="en-US" dirty="0" smtClean="0">
              <a:solidFill>
                <a:srgbClr val="4584D3"/>
              </a:solidFill>
              <a:latin typeface="Consolas" pitchFamily="49" charset="0"/>
              <a:cs typeface="Consolas" pitchFamily="49" charset="0"/>
            </a:endParaRPr>
          </a:p>
          <a:p>
            <a:pPr marL="411480" lvl="1" indent="0">
              <a:buClr>
                <a:srgbClr val="4584D3"/>
              </a:buClr>
              <a:buNone/>
            </a:pPr>
            <a:r>
              <a:rPr lang="en-US" dirty="0">
                <a:solidFill>
                  <a:srgbClr val="4584D3"/>
                </a:solidFill>
                <a:latin typeface="Consolas" pitchFamily="49" charset="0"/>
                <a:cs typeface="Consolas" pitchFamily="49" charset="0"/>
              </a:rPr>
              <a:t>	</a:t>
            </a:r>
            <a:r>
              <a:rPr lang="en-US" dirty="0" smtClean="0">
                <a:solidFill>
                  <a:schemeClr val="tx1"/>
                </a:solidFill>
                <a:latin typeface="Consolas" pitchFamily="49" charset="0"/>
                <a:cs typeface="Consolas" pitchFamily="49" charset="0"/>
              </a:rPr>
              <a:t>void </a:t>
            </a:r>
            <a:r>
              <a:rPr lang="en-US" dirty="0" err="1" smtClean="0">
                <a:solidFill>
                  <a:schemeClr val="tx1"/>
                </a:solidFill>
                <a:latin typeface="Consolas" pitchFamily="49" charset="0"/>
                <a:cs typeface="Consolas" pitchFamily="49" charset="0"/>
              </a:rPr>
              <a:t>std</a:t>
            </a:r>
            <a:r>
              <a:rPr lang="en-US" dirty="0" smtClean="0">
                <a:solidFill>
                  <a:schemeClr val="tx1"/>
                </a:solidFill>
                <a:latin typeface="Consolas" pitchFamily="49" charset="0"/>
                <a:cs typeface="Consolas" pitchFamily="49" charset="0"/>
              </a:rPr>
              <a:t>::advance(it, n);</a:t>
            </a:r>
            <a:endParaRPr lang="en-US" dirty="0">
              <a:solidFill>
                <a:schemeClr val="tx1"/>
              </a:solidFill>
              <a:latin typeface="Consolas" pitchFamily="49" charset="0"/>
              <a:cs typeface="Consolas" pitchFamily="49" charset="0"/>
            </a:endParaRPr>
          </a:p>
          <a:p>
            <a:r>
              <a:rPr lang="en-US" dirty="0" smtClean="0"/>
              <a:t>Changes </a:t>
            </a:r>
            <a:r>
              <a:rPr lang="en-US" dirty="0" smtClean="0">
                <a:latin typeface="Consolas" panose="020B0609020204030204" pitchFamily="49" charset="0"/>
              </a:rPr>
              <a:t>it</a:t>
            </a:r>
            <a:r>
              <a:rPr lang="en-US" dirty="0" smtClean="0"/>
              <a:t> in-place</a:t>
            </a:r>
          </a:p>
          <a:p>
            <a:r>
              <a:rPr lang="en-US" dirty="0" smtClean="0"/>
              <a:t>Uses most efficient implementation depending on iterator type</a:t>
            </a:r>
          </a:p>
          <a:p>
            <a:pPr lvl="1"/>
            <a:r>
              <a:rPr lang="en-US" dirty="0" smtClean="0"/>
              <a:t>Random access iterators: uses </a:t>
            </a:r>
            <a:r>
              <a:rPr lang="en-US" dirty="0" smtClean="0">
                <a:latin typeface="Consolas" panose="020B0609020204030204" pitchFamily="49" charset="0"/>
              </a:rPr>
              <a:t>operator+=()</a:t>
            </a:r>
          </a:p>
          <a:p>
            <a:pPr lvl="1"/>
            <a:r>
              <a:rPr lang="en-US" dirty="0" smtClean="0"/>
              <a:t>Sequential iterators: uses </a:t>
            </a:r>
            <a:r>
              <a:rPr lang="en-US" dirty="0" smtClean="0">
                <a:latin typeface="Consolas" panose="020B0609020204030204" pitchFamily="49" charset="0"/>
              </a:rPr>
              <a:t>operator++()</a:t>
            </a:r>
            <a:r>
              <a:rPr lang="en-US" dirty="0" smtClean="0"/>
              <a:t> - N times</a:t>
            </a:r>
          </a:p>
          <a:p>
            <a:r>
              <a:rPr lang="en-US" dirty="0" smtClean="0"/>
              <a:t>The algorithm </a:t>
            </a:r>
            <a:r>
              <a:rPr lang="en-US" dirty="0" smtClean="0">
                <a:latin typeface="Consolas" panose="020B0609020204030204" pitchFamily="49" charset="0"/>
              </a:rPr>
              <a:t>next</a:t>
            </a:r>
            <a:r>
              <a:rPr lang="en-US" dirty="0" smtClean="0"/>
              <a:t> is similar, except that it returns the new iterator</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42</a:t>
            </a:fld>
            <a:endParaRPr lang="en-US"/>
          </a:p>
        </p:txBody>
      </p:sp>
    </p:spTree>
    <p:extLst>
      <p:ext uri="{BB962C8B-B14F-4D97-AF65-F5344CB8AC3E}">
        <p14:creationId xmlns:p14="http://schemas.microsoft.com/office/powerpoint/2010/main" val="318430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copy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Non-constrained algorithm (will compile only if operations are supported):</a:t>
            </a:r>
          </a:p>
          <a:p>
            <a:pPr marL="0" indent="0">
              <a:spcBef>
                <a:spcPts val="100"/>
              </a:spcBef>
              <a:buNone/>
            </a:pPr>
            <a:endParaRPr lang="en-US" dirty="0" smtClean="0">
              <a:solidFill>
                <a:srgbClr val="0000FF"/>
              </a:solidFill>
              <a:latin typeface="Consolas" panose="020B0609020204030204" pitchFamily="49" charset="0"/>
            </a:endParaRPr>
          </a:p>
          <a:p>
            <a:pPr marL="548640" lvl="2" indent="0">
              <a:spcBef>
                <a:spcPts val="100"/>
              </a:spcBef>
              <a:buNone/>
            </a:pPr>
            <a:r>
              <a:rPr lang="en-US" dirty="0" smtClean="0">
                <a:solidFill>
                  <a:srgbClr val="0000FF"/>
                </a:solidFill>
                <a:latin typeface="Consolas" panose="020B0609020204030204" pitchFamily="49" charset="0"/>
              </a:rPr>
              <a:t>template</a:t>
            </a:r>
            <a:r>
              <a:rPr lang="en-US" dirty="0" smtClean="0">
                <a:solidFill>
                  <a:srgbClr val="000000"/>
                </a:solidFill>
                <a:latin typeface="Consolas" panose="020B0609020204030204" pitchFamily="49" charset="0"/>
              </a:rPr>
              <a:t> </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typename</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InIt</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typename</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OutIt</a:t>
            </a:r>
            <a:r>
              <a:rPr lang="en-US" dirty="0">
                <a:solidFill>
                  <a:srgbClr val="000000"/>
                </a:solidFill>
                <a:latin typeface="Consolas" panose="020B0609020204030204" pitchFamily="49" charset="0"/>
              </a:rPr>
              <a:t>&gt;</a:t>
            </a:r>
          </a:p>
          <a:p>
            <a:pPr marL="548640" lvl="2" indent="0">
              <a:spcBef>
                <a:spcPts val="100"/>
              </a:spcBef>
              <a:buNone/>
            </a:pP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a:t>
            </a:r>
            <a:r>
              <a:rPr lang="en-US" dirty="0">
                <a:solidFill>
                  <a:srgbClr val="74531F"/>
                </a:solidFill>
                <a:latin typeface="Consolas" panose="020B0609020204030204" pitchFamily="49" charset="0"/>
              </a:rPr>
              <a:t>copy</a:t>
            </a:r>
            <a:r>
              <a:rPr lang="en-US" dirty="0">
                <a:solidFill>
                  <a:srgbClr val="000000"/>
                </a:solidFill>
                <a:latin typeface="Consolas" panose="020B0609020204030204" pitchFamily="49" charset="0"/>
              </a:rPr>
              <a:t>(</a:t>
            </a:r>
            <a:r>
              <a:rPr lang="en-US" dirty="0" err="1">
                <a:solidFill>
                  <a:srgbClr val="2B91AF"/>
                </a:solidFill>
                <a:latin typeface="Consolas" panose="020B0609020204030204" pitchFamily="49" charset="0"/>
              </a:rPr>
              <a:t>InIt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begin</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InIt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end</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OutIt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out</a:t>
            </a:r>
            <a:r>
              <a:rPr lang="en-US" dirty="0">
                <a:solidFill>
                  <a:srgbClr val="000000"/>
                </a:solidFill>
                <a:latin typeface="Consolas" panose="020B0609020204030204" pitchFamily="49" charset="0"/>
              </a:rPr>
              <a:t>)</a:t>
            </a:r>
          </a:p>
          <a:p>
            <a:pPr marL="548640" lvl="2" indent="0">
              <a:spcBef>
                <a:spcPts val="100"/>
              </a:spcBef>
              <a:buNone/>
            </a:pPr>
            <a:r>
              <a:rPr lang="en-US" dirty="0">
                <a:solidFill>
                  <a:srgbClr val="000000"/>
                </a:solidFill>
                <a:latin typeface="Consolas" panose="020B0609020204030204" pitchFamily="49" charset="0"/>
              </a:rPr>
              <a:t>{</a:t>
            </a:r>
          </a:p>
          <a:p>
            <a:pPr marL="548640" lvl="2" indent="0">
              <a:spcBef>
                <a:spcPts val="100"/>
              </a:spcBef>
              <a:buNone/>
            </a:pPr>
            <a:r>
              <a:rPr lang="en-US" dirty="0">
                <a:solidFill>
                  <a:srgbClr val="000000"/>
                </a:solidFill>
                <a:latin typeface="Consolas" panose="020B0609020204030204" pitchFamily="49" charset="0"/>
              </a:rPr>
              <a:t>    </a:t>
            </a:r>
            <a:r>
              <a:rPr lang="en-US" dirty="0">
                <a:solidFill>
                  <a:srgbClr val="8F08C4"/>
                </a:solidFill>
                <a:latin typeface="Consolas" panose="020B0609020204030204" pitchFamily="49" charset="0"/>
              </a:rPr>
              <a:t>while</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begin</a:t>
            </a:r>
            <a:r>
              <a:rPr lang="en-US" dirty="0">
                <a:solidFill>
                  <a:srgbClr val="000000"/>
                </a:solidFill>
                <a:latin typeface="Consolas" panose="020B0609020204030204" pitchFamily="49" charset="0"/>
              </a:rPr>
              <a:t> != </a:t>
            </a:r>
            <a:r>
              <a:rPr lang="en-US" dirty="0">
                <a:solidFill>
                  <a:srgbClr val="808080"/>
                </a:solidFill>
                <a:latin typeface="Consolas" panose="020B0609020204030204" pitchFamily="49" charset="0"/>
              </a:rPr>
              <a:t>end</a:t>
            </a:r>
            <a:r>
              <a:rPr lang="en-US" dirty="0">
                <a:solidFill>
                  <a:srgbClr val="000000"/>
                </a:solidFill>
                <a:latin typeface="Consolas" panose="020B0609020204030204" pitchFamily="49" charset="0"/>
              </a:rPr>
              <a:t>)</a:t>
            </a:r>
          </a:p>
          <a:p>
            <a:pPr marL="548640" lvl="2" indent="0">
              <a:spcBef>
                <a:spcPts val="100"/>
              </a:spcBef>
              <a:buNone/>
            </a:pP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out</a:t>
            </a:r>
            <a:r>
              <a:rPr lang="en-US" dirty="0">
                <a:solidFill>
                  <a:srgbClr val="000000"/>
                </a:solidFill>
                <a:latin typeface="Consolas" panose="020B0609020204030204" pitchFamily="49" charset="0"/>
              </a:rPr>
              <a:t>++ = *</a:t>
            </a:r>
            <a:r>
              <a:rPr lang="en-US" dirty="0">
                <a:solidFill>
                  <a:srgbClr val="808080"/>
                </a:solidFill>
                <a:latin typeface="Consolas" panose="020B0609020204030204" pitchFamily="49" charset="0"/>
              </a:rPr>
              <a:t>begin</a:t>
            </a:r>
            <a:r>
              <a:rPr lang="en-US" dirty="0">
                <a:solidFill>
                  <a:srgbClr val="000000"/>
                </a:solidFill>
                <a:latin typeface="Consolas" panose="020B0609020204030204" pitchFamily="49" charset="0"/>
              </a:rPr>
              <a:t>++; </a:t>
            </a:r>
          </a:p>
          <a:p>
            <a:pPr marL="548640" lvl="2" indent="0">
              <a:spcBef>
                <a:spcPts val="100"/>
              </a:spcBef>
              <a:buNone/>
            </a:pPr>
            <a:r>
              <a:rPr lang="en-US" dirty="0">
                <a:solidFill>
                  <a:srgbClr val="000000"/>
                </a:solidFill>
                <a:latin typeface="Consolas" panose="020B0609020204030204" pitchFamily="49" charset="0"/>
              </a:rPr>
              <a:t>}</a:t>
            </a:r>
          </a:p>
          <a:p>
            <a:r>
              <a:rPr lang="en-US" dirty="0" smtClean="0"/>
              <a:t>Properly constrained algorithm (will report errors on the interface):</a:t>
            </a:r>
          </a:p>
          <a:p>
            <a:pPr marL="0" indent="0">
              <a:spcBef>
                <a:spcPts val="100"/>
              </a:spcBef>
              <a:buNone/>
            </a:pPr>
            <a:endParaRPr lang="en-US" dirty="0" smtClean="0">
              <a:solidFill>
                <a:srgbClr val="0000FF"/>
              </a:solidFill>
              <a:latin typeface="Consolas" panose="020B0609020204030204" pitchFamily="49" charset="0"/>
            </a:endParaRPr>
          </a:p>
          <a:p>
            <a:pPr marL="548640" lvl="2" indent="0">
              <a:spcBef>
                <a:spcPts val="100"/>
              </a:spcBef>
              <a:buNone/>
            </a:pPr>
            <a:r>
              <a:rPr lang="en-US" dirty="0" smtClean="0">
                <a:solidFill>
                  <a:srgbClr val="0000FF"/>
                </a:solidFill>
                <a:latin typeface="Consolas" panose="020B0609020204030204" pitchFamily="49" charset="0"/>
              </a:rPr>
              <a:t>template</a:t>
            </a:r>
            <a:r>
              <a:rPr lang="en-US" dirty="0" smtClean="0">
                <a:solidFill>
                  <a:srgbClr val="000000"/>
                </a:solidFill>
                <a:latin typeface="Consolas" panose="020B0609020204030204" pitchFamily="49" charset="0"/>
              </a:rPr>
              <a:t> </a:t>
            </a:r>
            <a:r>
              <a:rPr lang="en-US" dirty="0">
                <a:solidFill>
                  <a:srgbClr val="000000"/>
                </a:solidFill>
                <a:latin typeface="Consolas" panose="020B0609020204030204" pitchFamily="49" charset="0"/>
              </a:rPr>
              <a:t>&lt;</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2B91AF"/>
                </a:solidFill>
                <a:latin typeface="Consolas" panose="020B0609020204030204" pitchFamily="49" charset="0"/>
              </a:rPr>
              <a:t>input_iterator</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InIt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2B91AF"/>
                </a:solidFill>
                <a:latin typeface="Consolas" panose="020B0609020204030204" pitchFamily="49" charset="0"/>
              </a:rPr>
              <a:t>output_iterator</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OutIt</a:t>
            </a:r>
            <a:r>
              <a:rPr lang="en-US" dirty="0">
                <a:solidFill>
                  <a:srgbClr val="000000"/>
                </a:solidFill>
                <a:latin typeface="Consolas" panose="020B0609020204030204" pitchFamily="49" charset="0"/>
              </a:rPr>
              <a:t>&gt;</a:t>
            </a:r>
          </a:p>
          <a:p>
            <a:pPr marL="548640" lvl="2" indent="0">
              <a:spcBef>
                <a:spcPts val="100"/>
              </a:spcBef>
              <a:buNone/>
            </a:pPr>
            <a:r>
              <a:rPr lang="en-US" dirty="0">
                <a:solidFill>
                  <a:srgbClr val="0000FF"/>
                </a:solidFill>
                <a:latin typeface="Consolas" panose="020B0609020204030204" pitchFamily="49" charset="0"/>
              </a:rPr>
              <a:t>void</a:t>
            </a:r>
            <a:r>
              <a:rPr lang="en-US" dirty="0">
                <a:solidFill>
                  <a:srgbClr val="000000"/>
                </a:solidFill>
                <a:latin typeface="Consolas" panose="020B0609020204030204" pitchFamily="49" charset="0"/>
              </a:rPr>
              <a:t> </a:t>
            </a:r>
            <a:r>
              <a:rPr lang="en-US" dirty="0">
                <a:solidFill>
                  <a:srgbClr val="74531F"/>
                </a:solidFill>
                <a:latin typeface="Consolas" panose="020B0609020204030204" pitchFamily="49" charset="0"/>
              </a:rPr>
              <a:t>copy</a:t>
            </a:r>
            <a:r>
              <a:rPr lang="en-US" dirty="0">
                <a:solidFill>
                  <a:srgbClr val="000000"/>
                </a:solidFill>
                <a:latin typeface="Consolas" panose="020B0609020204030204" pitchFamily="49" charset="0"/>
              </a:rPr>
              <a:t>(</a:t>
            </a:r>
            <a:r>
              <a:rPr lang="en-US" dirty="0" err="1">
                <a:solidFill>
                  <a:srgbClr val="2B91AF"/>
                </a:solidFill>
                <a:latin typeface="Consolas" panose="020B0609020204030204" pitchFamily="49" charset="0"/>
              </a:rPr>
              <a:t>InIt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begin</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InIt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end</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OutIt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out</a:t>
            </a:r>
            <a:r>
              <a:rPr lang="en-US" dirty="0">
                <a:solidFill>
                  <a:srgbClr val="000000"/>
                </a:solidFill>
                <a:latin typeface="Consolas" panose="020B0609020204030204" pitchFamily="49" charset="0"/>
              </a:rPr>
              <a:t>)</a:t>
            </a:r>
          </a:p>
          <a:p>
            <a:pPr marL="548640" lvl="2" indent="0">
              <a:spcBef>
                <a:spcPts val="100"/>
              </a:spcBef>
              <a:buNone/>
            </a:pPr>
            <a:r>
              <a:rPr lang="en-US" dirty="0">
                <a:solidFill>
                  <a:srgbClr val="000000"/>
                </a:solidFill>
                <a:latin typeface="Consolas" panose="020B0609020204030204" pitchFamily="49" charset="0"/>
              </a:rPr>
              <a:t>{</a:t>
            </a:r>
          </a:p>
          <a:p>
            <a:pPr marL="548640" lvl="2" indent="0">
              <a:spcBef>
                <a:spcPts val="100"/>
              </a:spcBef>
              <a:buNone/>
            </a:pPr>
            <a:r>
              <a:rPr lang="en-US" dirty="0">
                <a:solidFill>
                  <a:srgbClr val="000000"/>
                </a:solidFill>
                <a:latin typeface="Consolas" panose="020B0609020204030204" pitchFamily="49" charset="0"/>
              </a:rPr>
              <a:t>    </a:t>
            </a:r>
            <a:r>
              <a:rPr lang="en-US" dirty="0">
                <a:solidFill>
                  <a:srgbClr val="8F08C4"/>
                </a:solidFill>
                <a:latin typeface="Consolas" panose="020B0609020204030204" pitchFamily="49" charset="0"/>
              </a:rPr>
              <a:t>while</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begin</a:t>
            </a:r>
            <a:r>
              <a:rPr lang="en-US" dirty="0">
                <a:solidFill>
                  <a:srgbClr val="000000"/>
                </a:solidFill>
                <a:latin typeface="Consolas" panose="020B0609020204030204" pitchFamily="49" charset="0"/>
              </a:rPr>
              <a:t> != </a:t>
            </a:r>
            <a:r>
              <a:rPr lang="en-US" dirty="0">
                <a:solidFill>
                  <a:srgbClr val="808080"/>
                </a:solidFill>
                <a:latin typeface="Consolas" panose="020B0609020204030204" pitchFamily="49" charset="0"/>
              </a:rPr>
              <a:t>end</a:t>
            </a:r>
            <a:r>
              <a:rPr lang="en-US" dirty="0">
                <a:solidFill>
                  <a:srgbClr val="000000"/>
                </a:solidFill>
                <a:latin typeface="Consolas" panose="020B0609020204030204" pitchFamily="49" charset="0"/>
              </a:rPr>
              <a:t>)</a:t>
            </a:r>
          </a:p>
          <a:p>
            <a:pPr marL="548640" lvl="2" indent="0">
              <a:spcBef>
                <a:spcPts val="100"/>
              </a:spcBef>
              <a:buNone/>
            </a:pP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out</a:t>
            </a:r>
            <a:r>
              <a:rPr lang="en-US" dirty="0">
                <a:solidFill>
                  <a:srgbClr val="000000"/>
                </a:solidFill>
                <a:latin typeface="Consolas" panose="020B0609020204030204" pitchFamily="49" charset="0"/>
              </a:rPr>
              <a:t>++ = *</a:t>
            </a:r>
            <a:r>
              <a:rPr lang="en-US" dirty="0">
                <a:solidFill>
                  <a:srgbClr val="808080"/>
                </a:solidFill>
                <a:latin typeface="Consolas" panose="020B0609020204030204" pitchFamily="49" charset="0"/>
              </a:rPr>
              <a:t>begin</a:t>
            </a:r>
            <a:r>
              <a:rPr lang="en-US" dirty="0">
                <a:solidFill>
                  <a:srgbClr val="000000"/>
                </a:solidFill>
                <a:latin typeface="Consolas" panose="020B0609020204030204" pitchFamily="49" charset="0"/>
              </a:rPr>
              <a:t>++;</a:t>
            </a:r>
          </a:p>
          <a:p>
            <a:pPr marL="548640" lvl="2" indent="0">
              <a:spcBef>
                <a:spcPts val="100"/>
              </a:spcBef>
              <a:buNone/>
            </a:pPr>
            <a:r>
              <a:rPr lang="en-US" dirty="0">
                <a:solidFill>
                  <a:srgbClr val="000000"/>
                </a:solidFill>
                <a:latin typeface="Consolas" panose="020B0609020204030204" pitchFamily="49" charset="0"/>
              </a:rPr>
              <a:t>}</a:t>
            </a:r>
          </a:p>
          <a:p>
            <a:pPr marL="0" indent="0">
              <a:buNone/>
            </a:pPr>
            <a:endParaRPr lang="en-US" dirty="0">
              <a:solidFill>
                <a:srgbClr val="000000"/>
              </a:solidFill>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43</a:t>
            </a:fld>
            <a:endParaRPr lang="en-US"/>
          </a:p>
        </p:txBody>
      </p:sp>
    </p:spTree>
    <p:extLst>
      <p:ext uri="{BB962C8B-B14F-4D97-AF65-F5344CB8AC3E}">
        <p14:creationId xmlns:p14="http://schemas.microsoft.com/office/powerpoint/2010/main" val="401712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anim calcmode="lin" valueType="num">
                                      <p:cBhvr additive="base">
                                        <p:cTn id="1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0" end="10"/>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anim calcmode="lin" valueType="num">
                                      <p:cBhvr additive="base">
                                        <p:cTn id="1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 calcmode="lin" valueType="num">
                                      <p:cBhvr additive="base">
                                        <p:cTn id="2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anim calcmode="lin" valueType="num">
                                      <p:cBhvr additive="base">
                                        <p:cTn id="2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4" end="1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anim calcmode="lin" valueType="num">
                                      <p:cBhvr additive="base">
                                        <p:cTn id="31"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ltLang="en-US" dirty="0" smtClean="0"/>
              <a:t>What‘s </a:t>
            </a:r>
            <a:r>
              <a:rPr lang="de-DE" altLang="en-US" dirty="0"/>
              <a:t>that all about?</a:t>
            </a:r>
            <a:endParaRPr lang="en-US" dirty="0"/>
          </a:p>
        </p:txBody>
      </p:sp>
      <p:sp>
        <p:nvSpPr>
          <p:cNvPr id="3" name="Content Placeholder 2"/>
          <p:cNvSpPr>
            <a:spLocks noGrp="1"/>
          </p:cNvSpPr>
          <p:nvPr>
            <p:ph idx="1"/>
          </p:nvPr>
        </p:nvSpPr>
        <p:spPr/>
        <p:txBody>
          <a:bodyPr>
            <a:normAutofit/>
          </a:bodyPr>
          <a:lstStyle/>
          <a:p>
            <a:r>
              <a:rPr lang="de-DE" altLang="en-US" dirty="0"/>
              <a:t>Orthogonality:</a:t>
            </a:r>
          </a:p>
          <a:p>
            <a:endParaRPr lang="de-DE" altLang="en-US" sz="600" dirty="0"/>
          </a:p>
          <a:p>
            <a:pPr marL="457200" lvl="0" indent="0">
              <a:lnSpc>
                <a:spcPct val="100000"/>
              </a:lnSpc>
              <a:spcBef>
                <a:spcPts val="0"/>
              </a:spcBef>
              <a:spcAft>
                <a:spcPts val="0"/>
              </a:spcAft>
              <a:buClrTx/>
              <a:buSzTx/>
              <a:buNone/>
            </a:pPr>
            <a:r>
              <a:rPr lang="en-US" sz="1800" spc="0" dirty="0" err="1">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a:solidFill>
                  <a:srgbClr val="1F377F"/>
                </a:solidFill>
                <a:latin typeface="Consolas" panose="020B0609020204030204" pitchFamily="49" charset="0"/>
              </a:rPr>
              <a:t>vector</a:t>
            </a:r>
            <a:r>
              <a:rPr lang="en-US" sz="1800" spc="0" dirty="0">
                <a:solidFill>
                  <a:srgbClr val="000000"/>
                </a:solidFill>
                <a:latin typeface="Consolas" panose="020B0609020204030204" pitchFamily="49" charset="0"/>
              </a:rPr>
              <a:t>&lt;</a:t>
            </a:r>
            <a:r>
              <a:rPr lang="en-US" sz="1800" spc="0" dirty="0" err="1">
                <a:solidFill>
                  <a:srgbClr val="0000FF"/>
                </a:solidFill>
                <a:latin typeface="Consolas" panose="020B0609020204030204" pitchFamily="49" charset="0"/>
              </a:rPr>
              <a:t>int</a:t>
            </a:r>
            <a:r>
              <a:rPr lang="en-US" sz="1800" spc="0" dirty="0">
                <a:solidFill>
                  <a:srgbClr val="000000"/>
                </a:solidFill>
                <a:latin typeface="Consolas" panose="020B0609020204030204" pitchFamily="49" charset="0"/>
              </a:rPr>
              <a:t>&gt; </a:t>
            </a:r>
            <a:r>
              <a:rPr lang="en-US" sz="1800" spc="0" dirty="0">
                <a:solidFill>
                  <a:srgbClr val="1F377F"/>
                </a:solidFill>
                <a:latin typeface="Consolas" panose="020B0609020204030204" pitchFamily="49" charset="0"/>
              </a:rPr>
              <a:t>v</a:t>
            </a:r>
            <a:r>
              <a:rPr lang="en-US" sz="1800" spc="0" dirty="0">
                <a:solidFill>
                  <a:srgbClr val="000000"/>
                </a:solidFill>
                <a:latin typeface="Consolas" panose="020B0609020204030204" pitchFamily="49" charset="0"/>
              </a:rPr>
              <a:t> = { </a:t>
            </a:r>
            <a:r>
              <a:rPr lang="en-US" sz="1800" spc="0" dirty="0">
                <a:solidFill>
                  <a:srgbClr val="098658"/>
                </a:solidFill>
                <a:latin typeface="Consolas" panose="020B0609020204030204" pitchFamily="49" charset="0"/>
              </a:rPr>
              <a:t>3</a:t>
            </a:r>
            <a:r>
              <a:rPr lang="en-US" sz="1800" spc="0" dirty="0">
                <a:solidFill>
                  <a:srgbClr val="000000"/>
                </a:solidFill>
                <a:latin typeface="Consolas" panose="020B0609020204030204" pitchFamily="49" charset="0"/>
              </a:rPr>
              <a:t>, </a:t>
            </a:r>
            <a:r>
              <a:rPr lang="en-US" sz="1800" spc="0" dirty="0">
                <a:solidFill>
                  <a:srgbClr val="098658"/>
                </a:solidFill>
                <a:latin typeface="Consolas" panose="020B0609020204030204" pitchFamily="49" charset="0"/>
              </a:rPr>
              <a:t>1</a:t>
            </a:r>
            <a:r>
              <a:rPr lang="en-US" sz="1800" spc="0" dirty="0">
                <a:solidFill>
                  <a:srgbClr val="000000"/>
                </a:solidFill>
                <a:latin typeface="Consolas" panose="020B0609020204030204" pitchFamily="49" charset="0"/>
              </a:rPr>
              <a:t>, </a:t>
            </a:r>
            <a:r>
              <a:rPr lang="en-US" sz="1800" spc="0" dirty="0">
                <a:solidFill>
                  <a:srgbClr val="098658"/>
                </a:solidFill>
                <a:latin typeface="Consolas" panose="020B0609020204030204" pitchFamily="49" charset="0"/>
              </a:rPr>
              <a:t>4</a:t>
            </a:r>
            <a:r>
              <a:rPr lang="en-US" sz="1800" spc="0" dirty="0">
                <a:solidFill>
                  <a:srgbClr val="000000"/>
                </a:solidFill>
                <a:latin typeface="Consolas" panose="020B0609020204030204" pitchFamily="49" charset="0"/>
              </a:rPr>
              <a:t>, </a:t>
            </a:r>
            <a:r>
              <a:rPr lang="en-US" sz="1800" spc="0" dirty="0">
                <a:solidFill>
                  <a:srgbClr val="098658"/>
                </a:solidFill>
                <a:latin typeface="Consolas" panose="020B0609020204030204" pitchFamily="49" charset="0"/>
              </a:rPr>
              <a:t>2</a:t>
            </a:r>
            <a:r>
              <a:rPr lang="en-US" sz="1800" spc="0" dirty="0">
                <a:solidFill>
                  <a:srgbClr val="000000"/>
                </a:solidFill>
                <a:latin typeface="Consolas" panose="020B0609020204030204" pitchFamily="49" charset="0"/>
              </a:rPr>
              <a:t> };</a:t>
            </a:r>
          </a:p>
          <a:p>
            <a:pPr marL="457200" lvl="0" indent="0">
              <a:lnSpc>
                <a:spcPct val="100000"/>
              </a:lnSpc>
              <a:spcBef>
                <a:spcPts val="0"/>
              </a:spcBef>
              <a:spcAft>
                <a:spcPts val="0"/>
              </a:spcAft>
              <a:buClrTx/>
              <a:buSzTx/>
              <a:buNone/>
            </a:pPr>
            <a:r>
              <a:rPr lang="en-US" sz="1800" spc="0" dirty="0" err="1">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err="1">
                <a:solidFill>
                  <a:srgbClr val="74531F"/>
                </a:solidFill>
                <a:latin typeface="Consolas" panose="020B0609020204030204" pitchFamily="49" charset="0"/>
              </a:rPr>
              <a:t>for_each</a:t>
            </a:r>
            <a:r>
              <a:rPr lang="en-US" sz="1800" spc="0" dirty="0">
                <a:solidFill>
                  <a:srgbClr val="000000"/>
                </a:solidFill>
                <a:latin typeface="Consolas" panose="020B0609020204030204" pitchFamily="49" charset="0"/>
              </a:rPr>
              <a:t>(</a:t>
            </a:r>
            <a:r>
              <a:rPr lang="en-US" sz="1800" spc="0" dirty="0" err="1">
                <a:solidFill>
                  <a:srgbClr val="1F377F"/>
                </a:solidFill>
                <a:latin typeface="Consolas" panose="020B0609020204030204" pitchFamily="49" charset="0"/>
              </a:rPr>
              <a:t>v</a:t>
            </a:r>
            <a:r>
              <a:rPr lang="en-US" sz="1800" spc="0" dirty="0" err="1">
                <a:solidFill>
                  <a:srgbClr val="000000"/>
                </a:solidFill>
                <a:latin typeface="Consolas" panose="020B0609020204030204" pitchFamily="49" charset="0"/>
              </a:rPr>
              <a:t>.</a:t>
            </a:r>
            <a:r>
              <a:rPr lang="en-US" sz="1800" spc="0" dirty="0" err="1">
                <a:solidFill>
                  <a:srgbClr val="74531F"/>
                </a:solidFill>
                <a:latin typeface="Consolas" panose="020B0609020204030204" pitchFamily="49" charset="0"/>
              </a:rPr>
              <a:t>begin</a:t>
            </a:r>
            <a:r>
              <a:rPr lang="en-US" sz="1800" spc="0" dirty="0">
                <a:solidFill>
                  <a:srgbClr val="000000"/>
                </a:solidFill>
                <a:latin typeface="Consolas" panose="020B0609020204030204" pitchFamily="49" charset="0"/>
              </a:rPr>
              <a:t>(), </a:t>
            </a:r>
            <a:r>
              <a:rPr lang="en-US" sz="1800" spc="0" dirty="0" err="1">
                <a:solidFill>
                  <a:srgbClr val="1F377F"/>
                </a:solidFill>
                <a:latin typeface="Consolas" panose="020B0609020204030204" pitchFamily="49" charset="0"/>
              </a:rPr>
              <a:t>v</a:t>
            </a:r>
            <a:r>
              <a:rPr lang="en-US" sz="1800" spc="0" dirty="0" err="1">
                <a:solidFill>
                  <a:srgbClr val="000000"/>
                </a:solidFill>
                <a:latin typeface="Consolas" panose="020B0609020204030204" pitchFamily="49" charset="0"/>
              </a:rPr>
              <a:t>.</a:t>
            </a:r>
            <a:r>
              <a:rPr lang="en-US" sz="1800" spc="0" dirty="0" err="1">
                <a:solidFill>
                  <a:srgbClr val="74531F"/>
                </a:solidFill>
                <a:latin typeface="Consolas" panose="020B0609020204030204" pitchFamily="49" charset="0"/>
              </a:rPr>
              <a:t>end</a:t>
            </a:r>
            <a:r>
              <a:rPr lang="en-US" sz="1800" spc="0" dirty="0">
                <a:solidFill>
                  <a:srgbClr val="000000"/>
                </a:solidFill>
                <a:latin typeface="Consolas" panose="020B0609020204030204" pitchFamily="49" charset="0"/>
              </a:rPr>
              <a:t>(), [](</a:t>
            </a:r>
            <a:r>
              <a:rPr lang="en-US" sz="1800" spc="0" dirty="0">
                <a:solidFill>
                  <a:srgbClr val="0000FF"/>
                </a:solidFill>
                <a:latin typeface="Consolas" panose="020B0609020204030204" pitchFamily="49" charset="0"/>
              </a:rPr>
              <a:t>auto</a:t>
            </a:r>
            <a:r>
              <a:rPr lang="en-US" sz="1800" spc="0" dirty="0">
                <a:solidFill>
                  <a:srgbClr val="000000"/>
                </a:solidFill>
                <a:latin typeface="Consolas" panose="020B0609020204030204" pitchFamily="49" charset="0"/>
              </a:rPr>
              <a:t>) { ... });</a:t>
            </a:r>
          </a:p>
          <a:p>
            <a:pPr marL="457200" lvl="0" indent="0">
              <a:lnSpc>
                <a:spcPct val="100000"/>
              </a:lnSpc>
              <a:spcBef>
                <a:spcPts val="0"/>
              </a:spcBef>
              <a:spcAft>
                <a:spcPts val="0"/>
              </a:spcAft>
              <a:buClrTx/>
              <a:buSzTx/>
              <a:buNone/>
            </a:pPr>
            <a:r>
              <a:rPr lang="en-US" sz="1800" spc="0" dirty="0">
                <a:solidFill>
                  <a:srgbClr val="000000"/>
                </a:solidFill>
                <a:latin typeface="Consolas" panose="020B0609020204030204" pitchFamily="49" charset="0"/>
              </a:rPr>
              <a:t/>
            </a:r>
            <a:br>
              <a:rPr lang="en-US" sz="1800" spc="0" dirty="0">
                <a:solidFill>
                  <a:srgbClr val="000000"/>
                </a:solidFill>
                <a:latin typeface="Consolas" panose="020B0609020204030204" pitchFamily="49" charset="0"/>
              </a:rPr>
            </a:br>
            <a:r>
              <a:rPr lang="en-US" sz="1800" spc="0" dirty="0" err="1">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a:solidFill>
                  <a:srgbClr val="1F377F"/>
                </a:solidFill>
                <a:latin typeface="Consolas" panose="020B0609020204030204" pitchFamily="49" charset="0"/>
              </a:rPr>
              <a:t>list</a:t>
            </a:r>
            <a:r>
              <a:rPr lang="en-US" sz="1800" spc="0" dirty="0">
                <a:solidFill>
                  <a:srgbClr val="000000"/>
                </a:solidFill>
                <a:latin typeface="Consolas" panose="020B0609020204030204" pitchFamily="49" charset="0"/>
              </a:rPr>
              <a:t>&lt;</a:t>
            </a:r>
            <a:r>
              <a:rPr lang="en-US" sz="1800" spc="0" dirty="0" err="1">
                <a:solidFill>
                  <a:srgbClr val="0000FF"/>
                </a:solidFill>
                <a:latin typeface="Consolas" panose="020B0609020204030204" pitchFamily="49" charset="0"/>
              </a:rPr>
              <a:t>int</a:t>
            </a:r>
            <a:r>
              <a:rPr lang="en-US" sz="1800" spc="0" dirty="0">
                <a:solidFill>
                  <a:srgbClr val="000000"/>
                </a:solidFill>
                <a:latin typeface="Consolas" panose="020B0609020204030204" pitchFamily="49" charset="0"/>
              </a:rPr>
              <a:t>&gt; </a:t>
            </a:r>
            <a:r>
              <a:rPr lang="en-US" sz="1800" spc="0" dirty="0">
                <a:solidFill>
                  <a:srgbClr val="1F377F"/>
                </a:solidFill>
                <a:latin typeface="Consolas" panose="020B0609020204030204" pitchFamily="49" charset="0"/>
              </a:rPr>
              <a:t>l</a:t>
            </a:r>
            <a:r>
              <a:rPr lang="en-US" sz="1800" spc="0" dirty="0">
                <a:solidFill>
                  <a:srgbClr val="000000"/>
                </a:solidFill>
                <a:latin typeface="Consolas" panose="020B0609020204030204" pitchFamily="49" charset="0"/>
              </a:rPr>
              <a:t> = { </a:t>
            </a:r>
            <a:r>
              <a:rPr lang="en-US" sz="1800" spc="0" dirty="0">
                <a:solidFill>
                  <a:srgbClr val="098658"/>
                </a:solidFill>
                <a:latin typeface="Consolas" panose="020B0609020204030204" pitchFamily="49" charset="0"/>
              </a:rPr>
              <a:t>3</a:t>
            </a:r>
            <a:r>
              <a:rPr lang="en-US" sz="1800" spc="0" dirty="0">
                <a:solidFill>
                  <a:srgbClr val="000000"/>
                </a:solidFill>
                <a:latin typeface="Consolas" panose="020B0609020204030204" pitchFamily="49" charset="0"/>
              </a:rPr>
              <a:t>, </a:t>
            </a:r>
            <a:r>
              <a:rPr lang="en-US" sz="1800" spc="0" dirty="0">
                <a:solidFill>
                  <a:srgbClr val="098658"/>
                </a:solidFill>
                <a:latin typeface="Consolas" panose="020B0609020204030204" pitchFamily="49" charset="0"/>
              </a:rPr>
              <a:t>1</a:t>
            </a:r>
            <a:r>
              <a:rPr lang="en-US" sz="1800" spc="0" dirty="0">
                <a:solidFill>
                  <a:srgbClr val="000000"/>
                </a:solidFill>
                <a:latin typeface="Consolas" panose="020B0609020204030204" pitchFamily="49" charset="0"/>
              </a:rPr>
              <a:t>, </a:t>
            </a:r>
            <a:r>
              <a:rPr lang="en-US" sz="1800" spc="0" dirty="0">
                <a:solidFill>
                  <a:srgbClr val="098658"/>
                </a:solidFill>
                <a:latin typeface="Consolas" panose="020B0609020204030204" pitchFamily="49" charset="0"/>
              </a:rPr>
              <a:t>4</a:t>
            </a:r>
            <a:r>
              <a:rPr lang="en-US" sz="1800" spc="0" dirty="0">
                <a:solidFill>
                  <a:srgbClr val="000000"/>
                </a:solidFill>
                <a:latin typeface="Consolas" panose="020B0609020204030204" pitchFamily="49" charset="0"/>
              </a:rPr>
              <a:t>, </a:t>
            </a:r>
            <a:r>
              <a:rPr lang="en-US" sz="1800" spc="0" dirty="0">
                <a:solidFill>
                  <a:srgbClr val="098658"/>
                </a:solidFill>
                <a:latin typeface="Consolas" panose="020B0609020204030204" pitchFamily="49" charset="0"/>
              </a:rPr>
              <a:t>2</a:t>
            </a:r>
            <a:r>
              <a:rPr lang="en-US" sz="1800" spc="0" dirty="0">
                <a:solidFill>
                  <a:srgbClr val="000000"/>
                </a:solidFill>
                <a:latin typeface="Consolas" panose="020B0609020204030204" pitchFamily="49" charset="0"/>
              </a:rPr>
              <a:t> };</a:t>
            </a:r>
          </a:p>
          <a:p>
            <a:pPr marL="457200" lvl="0" indent="0">
              <a:lnSpc>
                <a:spcPct val="100000"/>
              </a:lnSpc>
              <a:spcBef>
                <a:spcPts val="0"/>
              </a:spcBef>
              <a:spcAft>
                <a:spcPts val="0"/>
              </a:spcAft>
              <a:buClrTx/>
              <a:buSzTx/>
              <a:buNone/>
            </a:pPr>
            <a:r>
              <a:rPr lang="en-US" sz="1800" spc="0" dirty="0" err="1">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err="1">
                <a:solidFill>
                  <a:srgbClr val="74531F"/>
                </a:solidFill>
                <a:latin typeface="Consolas" panose="020B0609020204030204" pitchFamily="49" charset="0"/>
              </a:rPr>
              <a:t>for_each</a:t>
            </a:r>
            <a:r>
              <a:rPr lang="en-US" sz="1800" spc="0" dirty="0">
                <a:solidFill>
                  <a:srgbClr val="000000"/>
                </a:solidFill>
                <a:latin typeface="Consolas" panose="020B0609020204030204" pitchFamily="49" charset="0"/>
              </a:rPr>
              <a:t>(</a:t>
            </a:r>
            <a:r>
              <a:rPr lang="en-US" sz="1800" spc="0" dirty="0" err="1">
                <a:solidFill>
                  <a:srgbClr val="1F377F"/>
                </a:solidFill>
                <a:latin typeface="Consolas" panose="020B0609020204030204" pitchFamily="49" charset="0"/>
              </a:rPr>
              <a:t>v</a:t>
            </a:r>
            <a:r>
              <a:rPr lang="en-US" sz="1800" spc="0" dirty="0" err="1">
                <a:solidFill>
                  <a:srgbClr val="000000"/>
                </a:solidFill>
                <a:latin typeface="Consolas" panose="020B0609020204030204" pitchFamily="49" charset="0"/>
              </a:rPr>
              <a:t>.</a:t>
            </a:r>
            <a:r>
              <a:rPr lang="en-US" sz="1800" spc="0" dirty="0" err="1">
                <a:solidFill>
                  <a:srgbClr val="74531F"/>
                </a:solidFill>
                <a:latin typeface="Consolas" panose="020B0609020204030204" pitchFamily="49" charset="0"/>
              </a:rPr>
              <a:t>begin</a:t>
            </a:r>
            <a:r>
              <a:rPr lang="en-US" sz="1800" spc="0" dirty="0">
                <a:solidFill>
                  <a:srgbClr val="000000"/>
                </a:solidFill>
                <a:latin typeface="Consolas" panose="020B0609020204030204" pitchFamily="49" charset="0"/>
              </a:rPr>
              <a:t>(), </a:t>
            </a:r>
            <a:r>
              <a:rPr lang="en-US" sz="1800" spc="0" dirty="0" err="1">
                <a:solidFill>
                  <a:srgbClr val="1F377F"/>
                </a:solidFill>
                <a:latin typeface="Consolas" panose="020B0609020204030204" pitchFamily="49" charset="0"/>
              </a:rPr>
              <a:t>v</a:t>
            </a:r>
            <a:r>
              <a:rPr lang="en-US" sz="1800" spc="0" dirty="0" err="1">
                <a:solidFill>
                  <a:srgbClr val="000000"/>
                </a:solidFill>
                <a:latin typeface="Consolas" panose="020B0609020204030204" pitchFamily="49" charset="0"/>
              </a:rPr>
              <a:t>.</a:t>
            </a:r>
            <a:r>
              <a:rPr lang="en-US" sz="1800" spc="0" dirty="0" err="1">
                <a:solidFill>
                  <a:srgbClr val="74531F"/>
                </a:solidFill>
                <a:latin typeface="Consolas" panose="020B0609020204030204" pitchFamily="49" charset="0"/>
              </a:rPr>
              <a:t>end</a:t>
            </a:r>
            <a:r>
              <a:rPr lang="en-US" sz="1800" spc="0" dirty="0">
                <a:solidFill>
                  <a:srgbClr val="000000"/>
                </a:solidFill>
                <a:latin typeface="Consolas" panose="020B0609020204030204" pitchFamily="49" charset="0"/>
              </a:rPr>
              <a:t>(), [](</a:t>
            </a:r>
            <a:r>
              <a:rPr lang="en-US" sz="1800" spc="0" dirty="0">
                <a:solidFill>
                  <a:srgbClr val="0000FF"/>
                </a:solidFill>
                <a:latin typeface="Consolas" panose="020B0609020204030204" pitchFamily="49" charset="0"/>
              </a:rPr>
              <a:t>auto</a:t>
            </a:r>
            <a:r>
              <a:rPr lang="en-US" sz="1800" spc="0" dirty="0">
                <a:solidFill>
                  <a:srgbClr val="000000"/>
                </a:solidFill>
                <a:latin typeface="Consolas" panose="020B0609020204030204" pitchFamily="49" charset="0"/>
              </a:rPr>
              <a:t>) { ... });</a:t>
            </a:r>
          </a:p>
          <a:p>
            <a:pPr>
              <a:buNone/>
            </a:pPr>
            <a:endParaRPr lang="de-DE" altLang="en-US" sz="1200" dirty="0">
              <a:latin typeface="Courier New" panose="02070309020205020404" pitchFamily="49" charset="0"/>
            </a:endParaRPr>
          </a:p>
          <a:p>
            <a:r>
              <a:rPr lang="de-DE" altLang="en-US" dirty="0"/>
              <a:t>Any algorithm is usable with any container</a:t>
            </a:r>
          </a:p>
          <a:p>
            <a:pPr lvl="1"/>
            <a:r>
              <a:rPr lang="de-DE" altLang="en-US" dirty="0"/>
              <a:t>Still optimal code, because STL contains optimal implementation for each iterator type</a:t>
            </a:r>
          </a:p>
          <a:p>
            <a:pPr lvl="1"/>
            <a:r>
              <a:rPr lang="de-DE" altLang="en-US" dirty="0"/>
              <a:t>Optimal code with your data structures as well</a:t>
            </a: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44</a:t>
            </a:fld>
            <a:endParaRPr lang="en-US"/>
          </a:p>
        </p:txBody>
      </p:sp>
    </p:spTree>
    <p:extLst>
      <p:ext uri="{BB962C8B-B14F-4D97-AF65-F5344CB8AC3E}">
        <p14:creationId xmlns:p14="http://schemas.microsoft.com/office/powerpoint/2010/main" val="39828914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t>
            </a:r>
            <a:r>
              <a:rPr lang="en-US" dirty="0" err="1">
                <a:latin typeface="Consolas" panose="020B0609020204030204" pitchFamily="49" charset="0"/>
              </a:rPr>
              <a:t>counting_iterator</a:t>
            </a:r>
            <a:endParaRPr lang="en-US" dirty="0"/>
          </a:p>
        </p:txBody>
      </p:sp>
      <p:sp>
        <p:nvSpPr>
          <p:cNvPr id="3" name="Content Placeholder 2"/>
          <p:cNvSpPr>
            <a:spLocks noGrp="1"/>
          </p:cNvSpPr>
          <p:nvPr>
            <p:ph idx="1"/>
          </p:nvPr>
        </p:nvSpPr>
        <p:spPr/>
        <p:txBody>
          <a:bodyPr>
            <a:normAutofit lnSpcReduction="10000"/>
          </a:bodyPr>
          <a:lstStyle/>
          <a:p>
            <a:r>
              <a:rPr lang="en-US" dirty="0" smtClean="0"/>
              <a:t>How can we use indices with standard algorithms?</a:t>
            </a:r>
          </a:p>
          <a:p>
            <a:pPr marL="0" indent="0">
              <a:spcBef>
                <a:spcPts val="100"/>
              </a:spcBef>
              <a:buNone/>
            </a:pPr>
            <a:endParaRPr lang="en-US" sz="1800" dirty="0" smtClean="0">
              <a:solidFill>
                <a:srgbClr val="008000"/>
              </a:solidFill>
              <a:latin typeface="Consolas" panose="020B0609020204030204" pitchFamily="49" charset="0"/>
            </a:endParaRPr>
          </a:p>
          <a:p>
            <a:pPr marL="0" indent="0">
              <a:spcBef>
                <a:spcPts val="100"/>
              </a:spcBef>
              <a:buNone/>
            </a:pPr>
            <a:r>
              <a:rPr lang="en-US" sz="1800" dirty="0">
                <a:solidFill>
                  <a:srgbClr val="008000"/>
                </a:solidFill>
                <a:latin typeface="Consolas" panose="020B0609020204030204" pitchFamily="49" charset="0"/>
              </a:rPr>
              <a:t>    // </a:t>
            </a:r>
            <a:r>
              <a:rPr lang="en-US" sz="1800" dirty="0" smtClean="0">
                <a:solidFill>
                  <a:srgbClr val="008000"/>
                </a:solidFill>
                <a:latin typeface="Consolas" panose="020B0609020204030204" pitchFamily="49" charset="0"/>
              </a:rPr>
              <a:t>Will this print</a:t>
            </a:r>
            <a:r>
              <a:rPr lang="en-US" sz="1800" dirty="0">
                <a:solidFill>
                  <a:srgbClr val="008000"/>
                </a:solidFill>
                <a:latin typeface="Consolas" panose="020B0609020204030204" pitchFamily="49" charset="0"/>
              </a:rPr>
              <a:t>: </a:t>
            </a:r>
            <a:r>
              <a:rPr lang="en-US" sz="1800" dirty="0" smtClean="0">
                <a:solidFill>
                  <a:srgbClr val="008000"/>
                </a:solidFill>
                <a:latin typeface="Consolas" panose="020B0609020204030204" pitchFamily="49" charset="0"/>
              </a:rPr>
              <a:t>'0 </a:t>
            </a:r>
            <a:r>
              <a:rPr lang="en-US" sz="1800" dirty="0">
                <a:solidFill>
                  <a:srgbClr val="008000"/>
                </a:solidFill>
                <a:latin typeface="Consolas" panose="020B0609020204030204" pitchFamily="49" charset="0"/>
              </a:rPr>
              <a:t>1 2 3 4 5 6 7 8 </a:t>
            </a:r>
            <a:r>
              <a:rPr lang="en-US" sz="1800" dirty="0" smtClean="0">
                <a:solidFill>
                  <a:srgbClr val="008000"/>
                </a:solidFill>
                <a:latin typeface="Consolas" panose="020B0609020204030204" pitchFamily="49" charset="0"/>
              </a:rPr>
              <a:t>9 '? -- No</a:t>
            </a:r>
            <a:endParaRPr lang="en-US" sz="1800" dirty="0">
              <a:solidFill>
                <a:srgbClr val="000000"/>
              </a:solidFill>
              <a:latin typeface="Consolas" panose="020B0609020204030204" pitchFamily="49" charset="0"/>
            </a:endParaRPr>
          </a:p>
          <a:p>
            <a:pPr marL="0" indent="0">
              <a:spcBef>
                <a:spcPts val="100"/>
              </a:spcBef>
              <a:buNone/>
            </a:pP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std</a:t>
            </a:r>
            <a:r>
              <a:rPr lang="en-US" sz="1800" dirty="0">
                <a:solidFill>
                  <a:srgbClr val="000000"/>
                </a:solidFill>
                <a:latin typeface="Consolas" panose="020B0609020204030204" pitchFamily="49" charset="0"/>
              </a:rPr>
              <a:t>::</a:t>
            </a:r>
            <a:r>
              <a:rPr lang="en-US" sz="1800" dirty="0" err="1" smtClean="0">
                <a:solidFill>
                  <a:srgbClr val="74531F"/>
                </a:solidFill>
                <a:latin typeface="Consolas" panose="020B0609020204030204" pitchFamily="49" charset="0"/>
              </a:rPr>
              <a:t>for_each</a:t>
            </a:r>
            <a:r>
              <a:rPr lang="en-US" sz="1800" dirty="0" smtClean="0">
                <a:solidFill>
                  <a:srgbClr val="000000"/>
                </a:solidFill>
                <a:latin typeface="Consolas" panose="020B0609020204030204" pitchFamily="49" charset="0"/>
              </a:rPr>
              <a:t>(</a:t>
            </a:r>
            <a:r>
              <a:rPr lang="en-US" sz="1800" dirty="0" smtClean="0">
                <a:solidFill>
                  <a:srgbClr val="098658"/>
                </a:solidFill>
                <a:latin typeface="Consolas" panose="020B0609020204030204" pitchFamily="49" charset="0"/>
              </a:rPr>
              <a:t>0</a:t>
            </a:r>
            <a:r>
              <a:rPr lang="en-US" sz="1800" dirty="0" smtClean="0">
                <a:solidFill>
                  <a:srgbClr val="000000"/>
                </a:solidFill>
                <a:latin typeface="Consolas" panose="020B0609020204030204" pitchFamily="49" charset="0"/>
              </a:rPr>
              <a:t>, </a:t>
            </a:r>
            <a:r>
              <a:rPr lang="en-US" sz="1800" dirty="0" smtClean="0">
                <a:solidFill>
                  <a:srgbClr val="098658"/>
                </a:solidFill>
                <a:latin typeface="Consolas" panose="020B0609020204030204" pitchFamily="49" charset="0"/>
              </a:rPr>
              <a:t>10</a:t>
            </a:r>
            <a:r>
              <a:rPr lang="en-US" sz="1800" dirty="0" smtClean="0">
                <a:solidFill>
                  <a:srgbClr val="000000"/>
                </a:solidFill>
                <a:latin typeface="Consolas" panose="020B0609020204030204" pitchFamily="49" charset="0"/>
              </a:rPr>
              <a:t>, [](</a:t>
            </a:r>
            <a:r>
              <a:rPr lang="en-US" sz="1800" spc="0" dirty="0" err="1">
                <a:solidFill>
                  <a:srgbClr val="0000FF"/>
                </a:solidFill>
                <a:latin typeface="Consolas" panose="020B0609020204030204" pitchFamily="49" charset="0"/>
              </a:rPr>
              <a:t>int</a:t>
            </a:r>
            <a:r>
              <a:rPr lang="en-US" sz="1800" dirty="0" smtClean="0">
                <a:solidFill>
                  <a:srgbClr val="000000"/>
                </a:solidFill>
                <a:latin typeface="Consolas" panose="020B0609020204030204" pitchFamily="49" charset="0"/>
              </a:rPr>
              <a:t> </a:t>
            </a:r>
            <a:r>
              <a:rPr lang="en-US" sz="1800" dirty="0" err="1">
                <a:solidFill>
                  <a:srgbClr val="808080"/>
                </a:solidFill>
                <a:latin typeface="Consolas" panose="020B0609020204030204" pitchFamily="49" charset="0"/>
              </a:rPr>
              <a:t>val</a:t>
            </a:r>
            <a:r>
              <a:rPr lang="en-US" sz="1800" dirty="0">
                <a:solidFill>
                  <a:srgbClr val="000000"/>
                </a:solidFill>
                <a:latin typeface="Consolas" panose="020B0609020204030204" pitchFamily="49" charset="0"/>
              </a:rPr>
              <a:t>) { </a:t>
            </a:r>
            <a:r>
              <a:rPr lang="en-US" sz="1800" dirty="0" err="1">
                <a:solidFill>
                  <a:srgbClr val="000000"/>
                </a:solidFill>
                <a:latin typeface="Consolas" panose="020B0609020204030204" pitchFamily="49" charset="0"/>
              </a:rPr>
              <a:t>std</a:t>
            </a:r>
            <a:r>
              <a:rPr lang="en-US" sz="1800" dirty="0" smtClean="0">
                <a:solidFill>
                  <a:srgbClr val="000000"/>
                </a:solidFill>
                <a:latin typeface="Consolas" panose="020B0609020204030204" pitchFamily="49" charset="0"/>
              </a:rPr>
              <a:t>::</a:t>
            </a:r>
            <a:r>
              <a:rPr lang="en-US" sz="1800" dirty="0" smtClean="0">
                <a:solidFill>
                  <a:srgbClr val="1F377F"/>
                </a:solidFill>
                <a:latin typeface="Consolas" panose="020B0609020204030204" pitchFamily="49" charset="0"/>
              </a:rPr>
              <a:t>print(</a:t>
            </a:r>
            <a:r>
              <a:rPr lang="en-US" sz="1800" dirty="0" smtClean="0">
                <a:solidFill>
                  <a:srgbClr val="E21F1F"/>
                </a:solidFill>
                <a:latin typeface="Consolas" panose="020B0609020204030204" pitchFamily="49" charset="0"/>
              </a:rPr>
              <a:t>"</a:t>
            </a:r>
            <a:r>
              <a:rPr lang="en-US" sz="1800" dirty="0" smtClean="0">
                <a:solidFill>
                  <a:srgbClr val="A31515"/>
                </a:solidFill>
                <a:latin typeface="Consolas" panose="020B0609020204030204" pitchFamily="49" charset="0"/>
              </a:rPr>
              <a:t>{} </a:t>
            </a:r>
            <a:r>
              <a:rPr lang="en-US" sz="1800" dirty="0" smtClean="0">
                <a:solidFill>
                  <a:srgbClr val="E21F1F"/>
                </a:solidFill>
                <a:latin typeface="Consolas" panose="020B0609020204030204" pitchFamily="49" charset="0"/>
              </a:rPr>
              <a:t>"</a:t>
            </a:r>
            <a:r>
              <a:rPr lang="en-US" sz="1800" dirty="0" smtClean="0">
                <a:solidFill>
                  <a:srgbClr val="000000"/>
                </a:solidFill>
                <a:latin typeface="Consolas" panose="020B0609020204030204" pitchFamily="49" charset="0"/>
              </a:rPr>
              <a:t>, </a:t>
            </a:r>
            <a:r>
              <a:rPr lang="en-US" sz="1800" dirty="0" err="1" smtClean="0">
                <a:solidFill>
                  <a:srgbClr val="808080"/>
                </a:solidFill>
                <a:latin typeface="Consolas" panose="020B0609020204030204" pitchFamily="49" charset="0"/>
              </a:rPr>
              <a:t>val</a:t>
            </a: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a:t>
            </a:r>
          </a:p>
          <a:p>
            <a:pPr marL="0" indent="0">
              <a:spcBef>
                <a:spcPts val="100"/>
              </a:spcBef>
              <a:buNone/>
            </a:pPr>
            <a:endParaRPr lang="en-US" dirty="0" smtClean="0"/>
          </a:p>
          <a:p>
            <a:pPr>
              <a:spcBef>
                <a:spcPts val="100"/>
              </a:spcBef>
            </a:pPr>
            <a:r>
              <a:rPr lang="en-US" dirty="0" smtClean="0"/>
              <a:t>This will not compile as the algorithm expects a type that conforms to the concept of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input_iterator</a:t>
            </a:r>
            <a:endParaRPr lang="en-US" dirty="0" smtClean="0">
              <a:latin typeface="Consolas" panose="020B0609020204030204" pitchFamily="49" charset="0"/>
            </a:endParaRPr>
          </a:p>
          <a:p>
            <a:pPr lvl="1">
              <a:spcBef>
                <a:spcPts val="100"/>
              </a:spcBef>
            </a:pPr>
            <a:r>
              <a:rPr lang="en-US" dirty="0" smtClean="0"/>
              <a:t>i.e. the type needs to support </a:t>
            </a:r>
            <a:r>
              <a:rPr lang="en-US" dirty="0" smtClean="0">
                <a:latin typeface="Consolas" panose="020B0609020204030204" pitchFamily="49" charset="0"/>
              </a:rPr>
              <a:t>++</a:t>
            </a:r>
            <a:r>
              <a:rPr lang="en-US" dirty="0" smtClean="0"/>
              <a:t>, </a:t>
            </a:r>
            <a:r>
              <a:rPr lang="en-US" dirty="0" smtClean="0">
                <a:latin typeface="Consolas" panose="020B0609020204030204" pitchFamily="49" charset="0"/>
              </a:rPr>
              <a:t>==</a:t>
            </a:r>
            <a:r>
              <a:rPr lang="en-US" dirty="0" smtClean="0"/>
              <a:t> (and </a:t>
            </a:r>
            <a:r>
              <a:rPr lang="en-US" dirty="0" smtClean="0">
                <a:latin typeface="Consolas" panose="020B0609020204030204" pitchFamily="49" charset="0"/>
              </a:rPr>
              <a:t>!=</a:t>
            </a:r>
            <a:r>
              <a:rPr lang="en-US" dirty="0" smtClean="0"/>
              <a:t>), and </a:t>
            </a:r>
            <a:r>
              <a:rPr lang="en-US" dirty="0" smtClean="0">
                <a:latin typeface="Consolas" panose="020B0609020204030204" pitchFamily="49" charset="0"/>
              </a:rPr>
              <a:t>*</a:t>
            </a:r>
          </a:p>
          <a:p>
            <a:pPr lvl="1">
              <a:spcBef>
                <a:spcPts val="100"/>
              </a:spcBef>
            </a:pPr>
            <a:r>
              <a:rPr lang="en-US" dirty="0" smtClean="0"/>
              <a:t>The type </a:t>
            </a:r>
            <a:r>
              <a:rPr lang="en-US" dirty="0" err="1" smtClean="0">
                <a:latin typeface="Consolas" panose="020B0609020204030204" pitchFamily="49" charset="0"/>
              </a:rPr>
              <a:t>int</a:t>
            </a:r>
            <a:r>
              <a:rPr lang="en-US" dirty="0" smtClean="0"/>
              <a:t> supports only two of those operations</a:t>
            </a:r>
          </a:p>
          <a:p>
            <a:pPr>
              <a:spcBef>
                <a:spcPts val="100"/>
              </a:spcBef>
            </a:pPr>
            <a:endParaRPr lang="en-US" dirty="0" smtClean="0"/>
          </a:p>
          <a:p>
            <a:pPr>
              <a:spcBef>
                <a:spcPts val="100"/>
              </a:spcBef>
            </a:pPr>
            <a:r>
              <a:rPr lang="en-US" dirty="0" smtClean="0"/>
              <a:t>Wouldn’t it be nice if we were able to convert ‘normal’ index based loops to standard algorithms?</a:t>
            </a:r>
          </a:p>
          <a:p>
            <a:pPr>
              <a:spcBef>
                <a:spcPts val="100"/>
              </a:spcBef>
            </a:pPr>
            <a:r>
              <a:rPr lang="en-US" dirty="0" smtClean="0"/>
              <a:t>Let’s create an iterator type that represents an integer counter</a:t>
            </a:r>
          </a:p>
          <a:p>
            <a:pPr lvl="1">
              <a:spcBef>
                <a:spcPts val="100"/>
              </a:spcBef>
            </a:pPr>
            <a:r>
              <a:rPr lang="en-US" dirty="0" smtClean="0"/>
              <a:t>Returns current value of the counter when dereferenced</a:t>
            </a:r>
            <a:endParaRPr lang="en-US" dirty="0"/>
          </a:p>
          <a:p>
            <a:pPr marL="0" indent="0">
              <a:spcBef>
                <a:spcPts val="100"/>
              </a:spcBef>
              <a:buNone/>
            </a:pP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45</a:t>
            </a:fld>
            <a:endParaRPr lang="en-US"/>
          </a:p>
        </p:txBody>
      </p:sp>
    </p:spTree>
    <p:extLst>
      <p:ext uri="{BB962C8B-B14F-4D97-AF65-F5344CB8AC3E}">
        <p14:creationId xmlns:p14="http://schemas.microsoft.com/office/powerpoint/2010/main" val="357500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 calcmode="lin" valueType="num">
                                      <p:cBhvr additive="base">
                                        <p:cTn id="2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t>
            </a:r>
            <a:r>
              <a:rPr lang="en-US" dirty="0" err="1">
                <a:latin typeface="Consolas" panose="020B0609020204030204" pitchFamily="49" charset="0"/>
              </a:rPr>
              <a:t>counting_iterator</a:t>
            </a:r>
            <a:endParaRPr lang="en-US" dirty="0"/>
          </a:p>
        </p:txBody>
      </p:sp>
      <p:sp>
        <p:nvSpPr>
          <p:cNvPr id="3" name="Content Placeholder 2"/>
          <p:cNvSpPr>
            <a:spLocks noGrp="1"/>
          </p:cNvSpPr>
          <p:nvPr>
            <p:ph idx="1"/>
          </p:nvPr>
        </p:nvSpPr>
        <p:spPr/>
        <p:txBody>
          <a:bodyPr/>
          <a:lstStyle/>
          <a:p>
            <a:r>
              <a:rPr lang="en-US" dirty="0" smtClean="0"/>
              <a:t>We need a type that:</a:t>
            </a:r>
          </a:p>
          <a:p>
            <a:pPr lvl="1"/>
            <a:r>
              <a:rPr lang="en-US" dirty="0" smtClean="0"/>
              <a:t>Exposes iterator interface (</a:t>
            </a:r>
            <a:r>
              <a:rPr lang="en-US" dirty="0" smtClean="0">
                <a:latin typeface="Consolas" panose="020B0609020204030204" pitchFamily="49" charset="0"/>
              </a:rPr>
              <a:t>++</a:t>
            </a:r>
            <a:r>
              <a:rPr lang="en-US" dirty="0" smtClean="0"/>
              <a:t>, </a:t>
            </a:r>
            <a:r>
              <a:rPr lang="en-US" dirty="0" smtClean="0">
                <a:latin typeface="Consolas" panose="020B0609020204030204" pitchFamily="49" charset="0"/>
              </a:rPr>
              <a:t>==</a:t>
            </a:r>
            <a:r>
              <a:rPr lang="en-US" dirty="0" smtClean="0"/>
              <a:t>/</a:t>
            </a:r>
            <a:r>
              <a:rPr lang="en-US" dirty="0" smtClean="0">
                <a:latin typeface="Consolas" panose="020B0609020204030204" pitchFamily="49" charset="0"/>
              </a:rPr>
              <a:t>!=</a:t>
            </a:r>
            <a:r>
              <a:rPr lang="en-US" dirty="0" smtClean="0"/>
              <a:t>, and </a:t>
            </a:r>
            <a:r>
              <a:rPr lang="en-US" dirty="0" smtClean="0">
                <a:latin typeface="Consolas" panose="020B0609020204030204" pitchFamily="49" charset="0"/>
              </a:rPr>
              <a:t>*</a:t>
            </a:r>
            <a:r>
              <a:rPr lang="en-US" dirty="0" smtClean="0"/>
              <a:t>)</a:t>
            </a:r>
          </a:p>
          <a:p>
            <a:pPr lvl="1"/>
            <a:r>
              <a:rPr lang="en-US" dirty="0" smtClean="0"/>
              <a:t>Represents an integer</a:t>
            </a:r>
          </a:p>
          <a:p>
            <a:pPr lvl="1"/>
            <a:r>
              <a:rPr lang="en-US" dirty="0" smtClean="0"/>
              <a:t>Returns that integer value when dereferenced</a:t>
            </a:r>
          </a:p>
          <a:p>
            <a:pPr lvl="1"/>
            <a:r>
              <a:rPr lang="en-US" dirty="0" smtClean="0"/>
              <a:t>Increments that integer value when incremented</a:t>
            </a:r>
          </a:p>
          <a:p>
            <a:pPr lvl="1"/>
            <a:r>
              <a:rPr lang="en-US" dirty="0" smtClean="0"/>
              <a:t>Compares the integer values of two iterators when compared</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46</a:t>
            </a:fld>
            <a:endParaRPr lang="en-US"/>
          </a:p>
        </p:txBody>
      </p:sp>
    </p:spTree>
    <p:extLst>
      <p:ext uri="{BB962C8B-B14F-4D97-AF65-F5344CB8AC3E}">
        <p14:creationId xmlns:p14="http://schemas.microsoft.com/office/powerpoint/2010/main" val="125862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2438399"/>
            <a:ext cx="9296400" cy="396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Creating </a:t>
            </a:r>
            <a:r>
              <a:rPr lang="en-US" dirty="0" err="1" smtClean="0">
                <a:latin typeface="Consolas" panose="020B0609020204030204" pitchFamily="49" charset="0"/>
              </a:rPr>
              <a:t>counting_iterator</a:t>
            </a:r>
            <a:endParaRPr lang="en-US" dirty="0">
              <a:latin typeface="Consolas" panose="020B0609020204030204" pitchFamily="49" charset="0"/>
            </a:endParaRPr>
          </a:p>
        </p:txBody>
      </p:sp>
      <p:sp>
        <p:nvSpPr>
          <p:cNvPr id="3" name="Content Placeholder 2"/>
          <p:cNvSpPr>
            <a:spLocks noGrp="1"/>
          </p:cNvSpPr>
          <p:nvPr>
            <p:ph idx="1"/>
          </p:nvPr>
        </p:nvSpPr>
        <p:spPr>
          <a:xfrm>
            <a:off x="1261872" y="1828800"/>
            <a:ext cx="10472928" cy="4724400"/>
          </a:xfrm>
        </p:spPr>
        <p:txBody>
          <a:bodyPr>
            <a:normAutofit fontScale="77500" lnSpcReduction="20000"/>
          </a:bodyPr>
          <a:lstStyle/>
          <a:p>
            <a:pPr lvl="0">
              <a:buClr>
                <a:srgbClr val="4F81BD"/>
              </a:buClr>
            </a:pPr>
            <a:r>
              <a:rPr lang="en-US" sz="2300" dirty="0">
                <a:solidFill>
                  <a:prstClr val="black">
                    <a:lumMod val="65000"/>
                    <a:lumOff val="35000"/>
                  </a:prstClr>
                </a:solidFill>
              </a:rPr>
              <a:t>With that knowledge, let’s create a counting iterator</a:t>
            </a:r>
          </a:p>
          <a:p>
            <a:pPr lvl="1">
              <a:buClr>
                <a:srgbClr val="4F81BD"/>
              </a:buClr>
            </a:pPr>
            <a:r>
              <a:rPr lang="en-US" sz="2100" dirty="0">
                <a:solidFill>
                  <a:prstClr val="black">
                    <a:lumMod val="65000"/>
                    <a:lumOff val="35000"/>
                  </a:prstClr>
                </a:solidFill>
              </a:rPr>
              <a:t>An iterator that returns ever increasing integer </a:t>
            </a:r>
            <a:r>
              <a:rPr lang="en-US" sz="2100" dirty="0" smtClean="0">
                <a:solidFill>
                  <a:prstClr val="black">
                    <a:lumMod val="65000"/>
                    <a:lumOff val="35000"/>
                  </a:prstClr>
                </a:solidFill>
              </a:rPr>
              <a:t>values</a:t>
            </a:r>
            <a:endParaRPr lang="en-US" sz="3100" dirty="0" smtClean="0">
              <a:solidFill>
                <a:srgbClr val="0000FF"/>
              </a:solidFill>
              <a:latin typeface="Consolas" panose="020B0609020204030204" pitchFamily="49" charset="0"/>
            </a:endParaRPr>
          </a:p>
          <a:p>
            <a:pPr marL="231775" lvl="0" indent="0">
              <a:lnSpc>
                <a:spcPct val="100000"/>
              </a:lnSpc>
              <a:spcBef>
                <a:spcPts val="0"/>
              </a:spcBef>
              <a:spcAft>
                <a:spcPts val="0"/>
              </a:spcAft>
              <a:buClrTx/>
              <a:buSzTx/>
              <a:buNone/>
            </a:pPr>
            <a:endParaRPr lang="en-US" sz="1800" spc="0" dirty="0" smtClean="0">
              <a:solidFill>
                <a:srgbClr val="0000FF"/>
              </a:solidFill>
              <a:latin typeface="Consolas" panose="020B0609020204030204" pitchFamily="49" charset="0"/>
            </a:endParaRPr>
          </a:p>
          <a:p>
            <a:pPr marL="231775" lvl="0" indent="0">
              <a:lnSpc>
                <a:spcPct val="100000"/>
              </a:lnSpc>
              <a:spcBef>
                <a:spcPts val="200"/>
              </a:spcBef>
              <a:buClrTx/>
              <a:buSzTx/>
              <a:buNone/>
            </a:pPr>
            <a:r>
              <a:rPr lang="en-US" sz="1800" spc="0" dirty="0" smtClean="0">
                <a:solidFill>
                  <a:srgbClr val="0000FF"/>
                </a:solidFill>
                <a:latin typeface="Consolas" panose="020B0609020204030204" pitchFamily="49" charset="0"/>
              </a:rPr>
              <a:t>template</a:t>
            </a:r>
            <a:r>
              <a:rPr lang="en-US" sz="1800" spc="0" dirty="0" smtClean="0">
                <a:solidFill>
                  <a:srgbClr val="000000"/>
                </a:solidFill>
                <a:latin typeface="Consolas" panose="020B0609020204030204" pitchFamily="49" charset="0"/>
              </a:rPr>
              <a:t> </a:t>
            </a:r>
            <a:r>
              <a:rPr lang="en-US" sz="1800" spc="0" dirty="0">
                <a:solidFill>
                  <a:srgbClr val="000000"/>
                </a:solidFill>
                <a:latin typeface="Consolas" panose="020B0609020204030204" pitchFamily="49" charset="0"/>
              </a:rPr>
              <a:t>&lt;</a:t>
            </a:r>
            <a:r>
              <a:rPr lang="en-US" sz="1800" spc="0" dirty="0" err="1">
                <a:solidFill>
                  <a:srgbClr val="000000"/>
                </a:solidFill>
                <a:latin typeface="Consolas" panose="020B0609020204030204" pitchFamily="49" charset="0"/>
              </a:rPr>
              <a:t>std</a:t>
            </a:r>
            <a:r>
              <a:rPr lang="en-US" sz="1800" spc="0" dirty="0">
                <a:solidFill>
                  <a:srgbClr val="000000"/>
                </a:solidFill>
                <a:latin typeface="Consolas" panose="020B0609020204030204" pitchFamily="49" charset="0"/>
              </a:rPr>
              <a:t>::</a:t>
            </a:r>
            <a:r>
              <a:rPr lang="en-US" sz="1800" spc="0" dirty="0">
                <a:solidFill>
                  <a:srgbClr val="2B91AF"/>
                </a:solidFill>
                <a:latin typeface="Consolas" panose="020B0609020204030204" pitchFamily="49" charset="0"/>
              </a:rPr>
              <a:t>integral</a:t>
            </a:r>
            <a:r>
              <a:rPr lang="en-US" sz="1800" spc="0" dirty="0">
                <a:solidFill>
                  <a:srgbClr val="000000"/>
                </a:solidFill>
                <a:latin typeface="Consolas" panose="020B0609020204030204" pitchFamily="49" charset="0"/>
              </a:rPr>
              <a:t> </a:t>
            </a:r>
            <a:r>
              <a:rPr lang="en-US" sz="1800" spc="0" dirty="0">
                <a:solidFill>
                  <a:srgbClr val="2B91AF"/>
                </a:solidFill>
                <a:latin typeface="Consolas" panose="020B0609020204030204" pitchFamily="49" charset="0"/>
              </a:rPr>
              <a:t>I</a:t>
            </a:r>
            <a:r>
              <a:rPr lang="en-US" sz="1800" spc="0" dirty="0">
                <a:solidFill>
                  <a:srgbClr val="000000"/>
                </a:solidFill>
                <a:latin typeface="Consolas" panose="020B0609020204030204" pitchFamily="49" charset="0"/>
              </a:rPr>
              <a:t>&gt;</a:t>
            </a:r>
          </a:p>
          <a:p>
            <a:pPr marL="231775" lvl="0" indent="0">
              <a:lnSpc>
                <a:spcPct val="100000"/>
              </a:lnSpc>
              <a:spcBef>
                <a:spcPts val="200"/>
              </a:spcBef>
              <a:buClrTx/>
              <a:buSzTx/>
              <a:buNone/>
            </a:pPr>
            <a:r>
              <a:rPr lang="en-US" sz="1800" spc="0" dirty="0">
                <a:solidFill>
                  <a:srgbClr val="0000FF"/>
                </a:solidFill>
                <a:latin typeface="Consolas" panose="020B0609020204030204" pitchFamily="49" charset="0"/>
              </a:rPr>
              <a:t>class</a:t>
            </a:r>
            <a:r>
              <a:rPr lang="en-US" sz="1800" spc="0" dirty="0">
                <a:solidFill>
                  <a:srgbClr val="000000"/>
                </a:solidFill>
                <a:latin typeface="Consolas" panose="020B0609020204030204" pitchFamily="49" charset="0"/>
              </a:rPr>
              <a:t> </a:t>
            </a:r>
            <a:r>
              <a:rPr lang="en-US" sz="1800" spc="0" dirty="0" err="1" smtClean="0">
                <a:solidFill>
                  <a:srgbClr val="2B91AF"/>
                </a:solidFill>
                <a:latin typeface="Consolas" panose="020B0609020204030204" pitchFamily="49" charset="0"/>
              </a:rPr>
              <a:t>counting_iterator</a:t>
            </a:r>
            <a:r>
              <a:rPr lang="en-US" sz="1800" spc="0" dirty="0" smtClean="0">
                <a:solidFill>
                  <a:srgbClr val="2B91AF"/>
                </a:solidFill>
                <a:latin typeface="Consolas" panose="020B0609020204030204" pitchFamily="49" charset="0"/>
              </a:rPr>
              <a:t> </a:t>
            </a:r>
            <a:r>
              <a:rPr lang="en-US" sz="1800" spc="0" dirty="0" smtClean="0">
                <a:solidFill>
                  <a:srgbClr val="000000"/>
                </a:solidFill>
                <a:latin typeface="Consolas" panose="020B0609020204030204" pitchFamily="49" charset="0"/>
              </a:rPr>
              <a:t>{</a:t>
            </a:r>
            <a:endParaRPr lang="en-US" sz="1800" spc="0" dirty="0">
              <a:solidFill>
                <a:srgbClr val="000000"/>
              </a:solidFill>
              <a:latin typeface="Consolas" panose="020B0609020204030204" pitchFamily="49" charset="0"/>
            </a:endParaRP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a:solidFill>
                  <a:srgbClr val="2B91AF"/>
                </a:solidFill>
                <a:latin typeface="Consolas" panose="020B0609020204030204" pitchFamily="49" charset="0"/>
              </a:rPr>
              <a:t>I</a:t>
            </a:r>
            <a:r>
              <a:rPr lang="en-US" sz="1800" spc="0" dirty="0">
                <a:solidFill>
                  <a:srgbClr val="000000"/>
                </a:solidFill>
                <a:latin typeface="Consolas" panose="020B0609020204030204" pitchFamily="49" charset="0"/>
              </a:rPr>
              <a:t> </a:t>
            </a:r>
            <a:r>
              <a:rPr lang="en-US" sz="1800" spc="0" dirty="0" err="1">
                <a:solidFill>
                  <a:srgbClr val="000000"/>
                </a:solidFill>
                <a:latin typeface="Consolas" panose="020B0609020204030204" pitchFamily="49" charset="0"/>
              </a:rPr>
              <a:t>pos</a:t>
            </a:r>
            <a:r>
              <a:rPr lang="en-US" sz="1800" spc="0" dirty="0">
                <a:solidFill>
                  <a:srgbClr val="000000"/>
                </a:solidFill>
                <a:latin typeface="Consolas" panose="020B0609020204030204" pitchFamily="49" charset="0"/>
              </a:rPr>
              <a:t>;</a:t>
            </a: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r>
            <a:br>
              <a:rPr lang="en-US" sz="1800" spc="0" dirty="0">
                <a:solidFill>
                  <a:srgbClr val="000000"/>
                </a:solidFill>
                <a:latin typeface="Consolas" panose="020B0609020204030204" pitchFamily="49" charset="0"/>
              </a:rPr>
            </a:br>
            <a:r>
              <a:rPr lang="en-US" sz="1800" spc="0" dirty="0" smtClean="0">
                <a:solidFill>
                  <a:srgbClr val="0000FF"/>
                </a:solidFill>
                <a:latin typeface="Consolas" panose="020B0609020204030204" pitchFamily="49" charset="0"/>
              </a:rPr>
              <a:t>public</a:t>
            </a:r>
            <a:r>
              <a:rPr lang="en-US" sz="1800" spc="0" dirty="0">
                <a:solidFill>
                  <a:srgbClr val="0000FF"/>
                </a:solidFill>
                <a:latin typeface="Consolas" panose="020B0609020204030204" pitchFamily="49" charset="0"/>
              </a:rPr>
              <a:t>:</a:t>
            </a:r>
            <a:endParaRPr lang="en-US" sz="1800" spc="0" dirty="0">
              <a:solidFill>
                <a:srgbClr val="000000"/>
              </a:solidFill>
              <a:latin typeface="Consolas" panose="020B0609020204030204" pitchFamily="49" charset="0"/>
            </a:endParaRP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a:solidFill>
                  <a:srgbClr val="0000FF"/>
                </a:solidFill>
                <a:latin typeface="Consolas" panose="020B0609020204030204" pitchFamily="49" charset="0"/>
              </a:rPr>
              <a:t>explicit</a:t>
            </a:r>
            <a:r>
              <a:rPr lang="en-US" sz="1800" spc="0" dirty="0">
                <a:solidFill>
                  <a:srgbClr val="000000"/>
                </a:solidFill>
                <a:latin typeface="Consolas" panose="020B0609020204030204" pitchFamily="49" charset="0"/>
              </a:rPr>
              <a:t> </a:t>
            </a:r>
            <a:r>
              <a:rPr lang="en-US" sz="1800" spc="0" dirty="0" err="1">
                <a:solidFill>
                  <a:srgbClr val="74531F"/>
                </a:solidFill>
                <a:latin typeface="Consolas" panose="020B0609020204030204" pitchFamily="49" charset="0"/>
              </a:rPr>
              <a:t>counting_iterator</a:t>
            </a:r>
            <a:r>
              <a:rPr lang="en-US" sz="1800" spc="0" dirty="0">
                <a:solidFill>
                  <a:srgbClr val="000000"/>
                </a:solidFill>
                <a:latin typeface="Consolas" panose="020B0609020204030204" pitchFamily="49" charset="0"/>
              </a:rPr>
              <a:t>(</a:t>
            </a:r>
            <a:r>
              <a:rPr lang="en-US" sz="1800" spc="0" dirty="0">
                <a:solidFill>
                  <a:srgbClr val="2B91AF"/>
                </a:solidFill>
                <a:latin typeface="Consolas" panose="020B0609020204030204" pitchFamily="49" charset="0"/>
              </a:rPr>
              <a:t>I</a:t>
            </a:r>
            <a:r>
              <a:rPr lang="en-US" sz="1800" spc="0" dirty="0">
                <a:solidFill>
                  <a:srgbClr val="000000"/>
                </a:solidFill>
                <a:latin typeface="Consolas" panose="020B0609020204030204" pitchFamily="49" charset="0"/>
              </a:rPr>
              <a:t> </a:t>
            </a:r>
            <a:r>
              <a:rPr lang="en-US" sz="1800" spc="0" dirty="0" err="1">
                <a:solidFill>
                  <a:srgbClr val="808080"/>
                </a:solidFill>
                <a:latin typeface="Consolas" panose="020B0609020204030204" pitchFamily="49" charset="0"/>
              </a:rPr>
              <a:t>start_at</a:t>
            </a:r>
            <a:r>
              <a:rPr lang="en-US" sz="1800" spc="0" dirty="0">
                <a:solidFill>
                  <a:srgbClr val="000000"/>
                </a:solidFill>
                <a:latin typeface="Consolas" panose="020B0609020204030204" pitchFamily="49" charset="0"/>
              </a:rPr>
              <a:t> = </a:t>
            </a:r>
            <a:r>
              <a:rPr lang="en-US" sz="1800" spc="0" dirty="0">
                <a:solidFill>
                  <a:srgbClr val="098658"/>
                </a:solidFill>
                <a:latin typeface="Consolas" panose="020B0609020204030204" pitchFamily="49" charset="0"/>
              </a:rPr>
              <a:t>0</a:t>
            </a:r>
            <a:r>
              <a:rPr lang="en-US" sz="1800" spc="0" dirty="0">
                <a:solidFill>
                  <a:srgbClr val="000000"/>
                </a:solidFill>
                <a:latin typeface="Consolas" panose="020B0609020204030204" pitchFamily="49" charset="0"/>
              </a:rPr>
              <a:t>) : </a:t>
            </a:r>
            <a:r>
              <a:rPr lang="en-US" sz="1800" spc="0" dirty="0" err="1">
                <a:solidFill>
                  <a:srgbClr val="000000"/>
                </a:solidFill>
                <a:latin typeface="Consolas" panose="020B0609020204030204" pitchFamily="49" charset="0"/>
              </a:rPr>
              <a:t>pos</a:t>
            </a:r>
            <a:r>
              <a:rPr lang="en-US" sz="1800" spc="0" dirty="0">
                <a:solidFill>
                  <a:srgbClr val="000000"/>
                </a:solidFill>
                <a:latin typeface="Consolas" panose="020B0609020204030204" pitchFamily="49" charset="0"/>
              </a:rPr>
              <a:t>(</a:t>
            </a:r>
            <a:r>
              <a:rPr lang="en-US" sz="1800" spc="0" dirty="0" err="1">
                <a:solidFill>
                  <a:srgbClr val="808080"/>
                </a:solidFill>
                <a:latin typeface="Consolas" panose="020B0609020204030204" pitchFamily="49" charset="0"/>
              </a:rPr>
              <a:t>start_at</a:t>
            </a:r>
            <a:r>
              <a:rPr lang="en-US" sz="1800" spc="0" dirty="0">
                <a:solidFill>
                  <a:srgbClr val="000000"/>
                </a:solidFill>
                <a:latin typeface="Consolas" panose="020B0609020204030204" pitchFamily="49" charset="0"/>
              </a:rPr>
              <a:t>) </a:t>
            </a:r>
            <a:r>
              <a:rPr lang="en-US" sz="1800" spc="0" dirty="0" smtClean="0">
                <a:solidFill>
                  <a:srgbClr val="000000"/>
                </a:solidFill>
                <a:latin typeface="Consolas" panose="020B0609020204030204" pitchFamily="49" charset="0"/>
              </a:rPr>
              <a:t>{}</a:t>
            </a:r>
          </a:p>
          <a:p>
            <a:pPr marL="231775" lvl="0" indent="0">
              <a:lnSpc>
                <a:spcPct val="100000"/>
              </a:lnSpc>
              <a:spcBef>
                <a:spcPts val="200"/>
              </a:spcBef>
              <a:buClrTx/>
              <a:buSzTx/>
              <a:buNone/>
            </a:pPr>
            <a:endParaRPr lang="en-US" sz="1800" spc="0" dirty="0">
              <a:solidFill>
                <a:srgbClr val="000000"/>
              </a:solidFill>
              <a:latin typeface="Consolas" panose="020B0609020204030204" pitchFamily="49" charset="0"/>
            </a:endParaRP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smtClean="0">
                <a:solidFill>
                  <a:srgbClr val="2B91AF"/>
                </a:solidFill>
                <a:latin typeface="Consolas" panose="020B0609020204030204" pitchFamily="49" charset="0"/>
              </a:rPr>
              <a:t>I</a:t>
            </a:r>
            <a:r>
              <a:rPr lang="en-US" sz="1800" spc="0" dirty="0" smtClean="0">
                <a:solidFill>
                  <a:srgbClr val="000000"/>
                </a:solidFill>
                <a:latin typeface="Consolas" panose="020B0609020204030204" pitchFamily="49" charset="0"/>
              </a:rPr>
              <a:t>&amp; operator</a:t>
            </a:r>
            <a:r>
              <a:rPr lang="en-US" sz="1800" spc="0" dirty="0">
                <a:solidFill>
                  <a:srgbClr val="000000"/>
                </a:solidFill>
                <a:latin typeface="Consolas" panose="020B0609020204030204" pitchFamily="49" charset="0"/>
              </a:rPr>
              <a:t>*() { </a:t>
            </a:r>
            <a:r>
              <a:rPr lang="en-US" sz="1800" spc="0" dirty="0">
                <a:solidFill>
                  <a:srgbClr val="8F08C4"/>
                </a:solidFill>
                <a:latin typeface="Consolas" panose="020B0609020204030204" pitchFamily="49" charset="0"/>
              </a:rPr>
              <a:t>return</a:t>
            </a:r>
            <a:r>
              <a:rPr lang="en-US" sz="1800" spc="0" dirty="0">
                <a:solidFill>
                  <a:srgbClr val="000000"/>
                </a:solidFill>
                <a:latin typeface="Consolas" panose="020B0609020204030204" pitchFamily="49" charset="0"/>
              </a:rPr>
              <a:t> </a:t>
            </a:r>
            <a:r>
              <a:rPr lang="en-US" sz="1800" spc="0" dirty="0" err="1">
                <a:solidFill>
                  <a:srgbClr val="000000"/>
                </a:solidFill>
                <a:latin typeface="Consolas" panose="020B0609020204030204" pitchFamily="49" charset="0"/>
              </a:rPr>
              <a:t>pos</a:t>
            </a:r>
            <a:r>
              <a:rPr lang="en-US" sz="1800" spc="0" dirty="0">
                <a:solidFill>
                  <a:srgbClr val="000000"/>
                </a:solidFill>
                <a:latin typeface="Consolas" panose="020B0609020204030204" pitchFamily="49" charset="0"/>
              </a:rPr>
              <a:t>; }</a:t>
            </a:r>
            <a:r>
              <a:rPr lang="en-US" sz="1800" spc="0" dirty="0">
                <a:solidFill>
                  <a:srgbClr val="008000"/>
                </a:solidFill>
                <a:latin typeface="Consolas" panose="020B0609020204030204" pitchFamily="49" charset="0"/>
              </a:rPr>
              <a:t>                                          // dereference</a:t>
            </a:r>
            <a:endParaRPr lang="en-US" sz="1800" spc="0" dirty="0">
              <a:solidFill>
                <a:srgbClr val="000000"/>
              </a:solidFill>
              <a:latin typeface="Consolas" panose="020B0609020204030204" pitchFamily="49" charset="0"/>
            </a:endParaRP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r>
            <a:br>
              <a:rPr lang="en-US" sz="1800" spc="0" dirty="0">
                <a:solidFill>
                  <a:srgbClr val="000000"/>
                </a:solidFill>
                <a:latin typeface="Consolas" panose="020B0609020204030204" pitchFamily="49" charset="0"/>
              </a:rPr>
            </a:br>
            <a:r>
              <a:rPr lang="en-US" sz="1800" spc="0" dirty="0">
                <a:solidFill>
                  <a:srgbClr val="000000"/>
                </a:solidFill>
                <a:latin typeface="Consolas" panose="020B0609020204030204" pitchFamily="49" charset="0"/>
              </a:rPr>
              <a:t>    </a:t>
            </a:r>
            <a:r>
              <a:rPr lang="en-US" sz="1800" spc="0" dirty="0" err="1" smtClean="0">
                <a:solidFill>
                  <a:srgbClr val="2B91AF"/>
                </a:solidFill>
                <a:latin typeface="Consolas" panose="020B0609020204030204" pitchFamily="49" charset="0"/>
              </a:rPr>
              <a:t>counting_iterator</a:t>
            </a:r>
            <a:r>
              <a:rPr lang="en-US" sz="1800" spc="0" dirty="0" smtClean="0">
                <a:solidFill>
                  <a:srgbClr val="000000"/>
                </a:solidFill>
                <a:latin typeface="Consolas" panose="020B0609020204030204" pitchFamily="49" charset="0"/>
              </a:rPr>
              <a:t>&amp; operator</a:t>
            </a:r>
            <a:r>
              <a:rPr lang="en-US" sz="1800" spc="0" dirty="0">
                <a:solidFill>
                  <a:srgbClr val="000000"/>
                </a:solidFill>
                <a:latin typeface="Consolas" panose="020B0609020204030204" pitchFamily="49" charset="0"/>
              </a:rPr>
              <a:t>++() { ++</a:t>
            </a:r>
            <a:r>
              <a:rPr lang="en-US" sz="1800" spc="0" dirty="0" err="1">
                <a:solidFill>
                  <a:srgbClr val="000000"/>
                </a:solidFill>
                <a:latin typeface="Consolas" panose="020B0609020204030204" pitchFamily="49" charset="0"/>
              </a:rPr>
              <a:t>pos</a:t>
            </a:r>
            <a:r>
              <a:rPr lang="en-US" sz="1800" spc="0" dirty="0">
                <a:solidFill>
                  <a:srgbClr val="000000"/>
                </a:solidFill>
                <a:latin typeface="Consolas" panose="020B0609020204030204" pitchFamily="49" charset="0"/>
              </a:rPr>
              <a:t>; </a:t>
            </a:r>
            <a:r>
              <a:rPr lang="en-US" sz="1800" spc="0" dirty="0">
                <a:solidFill>
                  <a:srgbClr val="8F08C4"/>
                </a:solidFill>
                <a:latin typeface="Consolas" panose="020B0609020204030204" pitchFamily="49" charset="0"/>
              </a:rPr>
              <a:t>return</a:t>
            </a:r>
            <a:r>
              <a:rPr lang="en-US" sz="1800" spc="0" dirty="0">
                <a:solidFill>
                  <a:srgbClr val="000000"/>
                </a:solidFill>
                <a:latin typeface="Consolas" panose="020B0609020204030204" pitchFamily="49" charset="0"/>
              </a:rPr>
              <a:t> *</a:t>
            </a:r>
            <a:r>
              <a:rPr lang="en-US" sz="1800" spc="0" dirty="0">
                <a:solidFill>
                  <a:srgbClr val="0000FF"/>
                </a:solidFill>
                <a:latin typeface="Consolas" panose="020B0609020204030204" pitchFamily="49" charset="0"/>
              </a:rPr>
              <a:t>this</a:t>
            </a:r>
            <a:r>
              <a:rPr lang="en-US" sz="1800" spc="0" dirty="0">
                <a:solidFill>
                  <a:srgbClr val="000000"/>
                </a:solidFill>
                <a:latin typeface="Consolas" panose="020B0609020204030204" pitchFamily="49" charset="0"/>
              </a:rPr>
              <a:t>; }</a:t>
            </a:r>
            <a:r>
              <a:rPr lang="en-US" sz="1800" spc="0" dirty="0">
                <a:solidFill>
                  <a:srgbClr val="008000"/>
                </a:solidFill>
                <a:latin typeface="Consolas" panose="020B0609020204030204" pitchFamily="49" charset="0"/>
              </a:rPr>
              <a:t>                // prefix++</a:t>
            </a:r>
            <a:endParaRPr lang="en-US" sz="1800" spc="0" dirty="0">
              <a:solidFill>
                <a:srgbClr val="000000"/>
              </a:solidFill>
              <a:latin typeface="Consolas" panose="020B0609020204030204" pitchFamily="49" charset="0"/>
            </a:endParaRP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err="1">
                <a:solidFill>
                  <a:srgbClr val="2B91AF"/>
                </a:solidFill>
                <a:latin typeface="Consolas" panose="020B0609020204030204" pitchFamily="49" charset="0"/>
              </a:rPr>
              <a:t>counting_iterator</a:t>
            </a:r>
            <a:r>
              <a:rPr lang="en-US" sz="1800" spc="0" dirty="0">
                <a:solidFill>
                  <a:srgbClr val="000000"/>
                </a:solidFill>
                <a:latin typeface="Consolas" panose="020B0609020204030204" pitchFamily="49" charset="0"/>
              </a:rPr>
              <a:t> operator++(</a:t>
            </a:r>
            <a:r>
              <a:rPr lang="en-US" sz="1800" spc="0" dirty="0" err="1">
                <a:solidFill>
                  <a:srgbClr val="0000FF"/>
                </a:solidFill>
                <a:latin typeface="Consolas" panose="020B0609020204030204" pitchFamily="49" charset="0"/>
              </a:rPr>
              <a:t>int</a:t>
            </a:r>
            <a:r>
              <a:rPr lang="en-US" sz="1800" spc="0" dirty="0">
                <a:solidFill>
                  <a:srgbClr val="000000"/>
                </a:solidFill>
                <a:latin typeface="Consolas" panose="020B0609020204030204" pitchFamily="49" charset="0"/>
              </a:rPr>
              <a:t>) { </a:t>
            </a:r>
            <a:r>
              <a:rPr lang="en-US" sz="1800" spc="0" dirty="0">
                <a:solidFill>
                  <a:srgbClr val="8F08C4"/>
                </a:solidFill>
                <a:latin typeface="Consolas" panose="020B0609020204030204" pitchFamily="49" charset="0"/>
              </a:rPr>
              <a:t>return</a:t>
            </a:r>
            <a:r>
              <a:rPr lang="en-US" sz="1800" spc="0" dirty="0">
                <a:solidFill>
                  <a:srgbClr val="000000"/>
                </a:solidFill>
                <a:latin typeface="Consolas" panose="020B0609020204030204" pitchFamily="49" charset="0"/>
              </a:rPr>
              <a:t> </a:t>
            </a:r>
            <a:r>
              <a:rPr lang="en-US" sz="1800" spc="0" dirty="0" err="1">
                <a:solidFill>
                  <a:srgbClr val="2B91AF"/>
                </a:solidFill>
                <a:latin typeface="Consolas" panose="020B0609020204030204" pitchFamily="49" charset="0"/>
              </a:rPr>
              <a:t>counting_iterator</a:t>
            </a:r>
            <a:r>
              <a:rPr lang="en-US" sz="1800" spc="0" dirty="0">
                <a:solidFill>
                  <a:srgbClr val="000000"/>
                </a:solidFill>
                <a:latin typeface="Consolas" panose="020B0609020204030204" pitchFamily="49" charset="0"/>
              </a:rPr>
              <a:t>(</a:t>
            </a:r>
            <a:r>
              <a:rPr lang="en-US" sz="1800" spc="0" dirty="0" err="1">
                <a:solidFill>
                  <a:srgbClr val="000000"/>
                </a:solidFill>
                <a:latin typeface="Consolas" panose="020B0609020204030204" pitchFamily="49" charset="0"/>
              </a:rPr>
              <a:t>pos</a:t>
            </a:r>
            <a:r>
              <a:rPr lang="en-US" sz="1800" spc="0" dirty="0">
                <a:solidFill>
                  <a:srgbClr val="000000"/>
                </a:solidFill>
                <a:latin typeface="Consolas" panose="020B0609020204030204" pitchFamily="49" charset="0"/>
              </a:rPr>
              <a:t>++); }</a:t>
            </a:r>
            <a:r>
              <a:rPr lang="en-US" sz="1800" spc="0" dirty="0">
                <a:solidFill>
                  <a:srgbClr val="008000"/>
                </a:solidFill>
                <a:latin typeface="Consolas" panose="020B0609020204030204" pitchFamily="49" charset="0"/>
              </a:rPr>
              <a:t>  // postfix++</a:t>
            </a:r>
            <a:endParaRPr lang="en-US" sz="1800" spc="0" dirty="0">
              <a:solidFill>
                <a:srgbClr val="000000"/>
              </a:solidFill>
              <a:latin typeface="Consolas" panose="020B0609020204030204" pitchFamily="49" charset="0"/>
            </a:endParaRP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a:solidFill>
                  <a:srgbClr val="0000FF"/>
                </a:solidFill>
                <a:latin typeface="Consolas" panose="020B0609020204030204" pitchFamily="49" charset="0"/>
              </a:rPr>
              <a:t>friend</a:t>
            </a:r>
            <a:r>
              <a:rPr lang="en-US" sz="1800" spc="0" dirty="0">
                <a:solidFill>
                  <a:srgbClr val="000000"/>
                </a:solidFill>
                <a:latin typeface="Consolas" panose="020B0609020204030204" pitchFamily="49" charset="0"/>
              </a:rPr>
              <a:t> </a:t>
            </a:r>
            <a:r>
              <a:rPr lang="en-US" sz="1800" spc="0" dirty="0">
                <a:solidFill>
                  <a:srgbClr val="0000FF"/>
                </a:solidFill>
                <a:latin typeface="Consolas" panose="020B0609020204030204" pitchFamily="49" charset="0"/>
              </a:rPr>
              <a:t>bool</a:t>
            </a:r>
            <a:r>
              <a:rPr lang="en-US" sz="1800" spc="0" dirty="0">
                <a:solidFill>
                  <a:srgbClr val="000000"/>
                </a:solidFill>
                <a:latin typeface="Consolas" panose="020B0609020204030204" pitchFamily="49" charset="0"/>
              </a:rPr>
              <a:t> operator==(</a:t>
            </a:r>
            <a:r>
              <a:rPr lang="en-US" sz="1800" spc="0" dirty="0" err="1">
                <a:solidFill>
                  <a:srgbClr val="2B91AF"/>
                </a:solidFill>
                <a:latin typeface="Consolas" panose="020B0609020204030204" pitchFamily="49" charset="0"/>
              </a:rPr>
              <a:t>counting_iterator</a:t>
            </a:r>
            <a:r>
              <a:rPr lang="en-US" sz="1800" spc="0" dirty="0">
                <a:solidFill>
                  <a:srgbClr val="000000"/>
                </a:solidFill>
                <a:latin typeface="Consolas" panose="020B0609020204030204" pitchFamily="49" charset="0"/>
              </a:rPr>
              <a:t> </a:t>
            </a:r>
            <a:r>
              <a:rPr lang="en-US" sz="1800" spc="0" dirty="0" err="1">
                <a:solidFill>
                  <a:srgbClr val="0000FF"/>
                </a:solidFill>
                <a:latin typeface="Consolas" panose="020B0609020204030204" pitchFamily="49" charset="0"/>
              </a:rPr>
              <a:t>const</a:t>
            </a:r>
            <a:r>
              <a:rPr lang="en-US" sz="1800" spc="0" dirty="0">
                <a:solidFill>
                  <a:srgbClr val="000000"/>
                </a:solidFill>
                <a:latin typeface="Consolas" panose="020B0609020204030204" pitchFamily="49" charset="0"/>
              </a:rPr>
              <a:t>&amp; </a:t>
            </a:r>
            <a:r>
              <a:rPr lang="en-US" sz="1800" spc="0" dirty="0">
                <a:solidFill>
                  <a:srgbClr val="808080"/>
                </a:solidFill>
                <a:latin typeface="Consolas" panose="020B0609020204030204" pitchFamily="49" charset="0"/>
              </a:rPr>
              <a:t>lhs</a:t>
            </a:r>
            <a:r>
              <a:rPr lang="en-US" sz="1800" spc="0" dirty="0">
                <a:solidFill>
                  <a:srgbClr val="000000"/>
                </a:solidFill>
                <a:latin typeface="Consolas" panose="020B0609020204030204" pitchFamily="49" charset="0"/>
              </a:rPr>
              <a:t>, </a:t>
            </a:r>
            <a:r>
              <a:rPr lang="en-US" sz="1800" spc="0" dirty="0" err="1">
                <a:solidFill>
                  <a:srgbClr val="2B91AF"/>
                </a:solidFill>
                <a:latin typeface="Consolas" panose="020B0609020204030204" pitchFamily="49" charset="0"/>
              </a:rPr>
              <a:t>counting_iterator</a:t>
            </a:r>
            <a:r>
              <a:rPr lang="en-US" sz="1800" spc="0" dirty="0">
                <a:solidFill>
                  <a:srgbClr val="000000"/>
                </a:solidFill>
                <a:latin typeface="Consolas" panose="020B0609020204030204" pitchFamily="49" charset="0"/>
              </a:rPr>
              <a:t> </a:t>
            </a:r>
            <a:r>
              <a:rPr lang="en-US" sz="1800" spc="0" dirty="0" err="1">
                <a:solidFill>
                  <a:srgbClr val="0000FF"/>
                </a:solidFill>
                <a:latin typeface="Consolas" panose="020B0609020204030204" pitchFamily="49" charset="0"/>
              </a:rPr>
              <a:t>const</a:t>
            </a:r>
            <a:r>
              <a:rPr lang="en-US" sz="1800" spc="0" dirty="0">
                <a:solidFill>
                  <a:srgbClr val="000000"/>
                </a:solidFill>
                <a:latin typeface="Consolas" panose="020B0609020204030204" pitchFamily="49" charset="0"/>
              </a:rPr>
              <a:t>&amp; </a:t>
            </a:r>
            <a:r>
              <a:rPr lang="en-US" sz="1800" spc="0" dirty="0" err="1">
                <a:solidFill>
                  <a:srgbClr val="808080"/>
                </a:solidFill>
                <a:latin typeface="Consolas" panose="020B0609020204030204" pitchFamily="49" charset="0"/>
              </a:rPr>
              <a:t>rhs</a:t>
            </a:r>
            <a:r>
              <a:rPr lang="en-US" sz="1800" spc="0" dirty="0">
                <a:solidFill>
                  <a:srgbClr val="000000"/>
                </a:solidFill>
                <a:latin typeface="Consolas" panose="020B0609020204030204" pitchFamily="49" charset="0"/>
              </a:rPr>
              <a:t>)</a:t>
            </a: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a:solidFill>
                  <a:srgbClr val="8F08C4"/>
                </a:solidFill>
                <a:latin typeface="Consolas" panose="020B0609020204030204" pitchFamily="49" charset="0"/>
              </a:rPr>
              <a:t>return</a:t>
            </a:r>
            <a:r>
              <a:rPr lang="en-US" sz="1800" spc="0" dirty="0">
                <a:solidFill>
                  <a:srgbClr val="000000"/>
                </a:solidFill>
                <a:latin typeface="Consolas" panose="020B0609020204030204" pitchFamily="49" charset="0"/>
              </a:rPr>
              <a:t> </a:t>
            </a:r>
            <a:r>
              <a:rPr lang="en-US" sz="1800" spc="0" dirty="0" err="1">
                <a:solidFill>
                  <a:srgbClr val="808080"/>
                </a:solidFill>
                <a:latin typeface="Consolas" panose="020B0609020204030204" pitchFamily="49" charset="0"/>
              </a:rPr>
              <a:t>lhs</a:t>
            </a:r>
            <a:r>
              <a:rPr lang="en-US" sz="1800" spc="0" dirty="0" err="1">
                <a:solidFill>
                  <a:srgbClr val="000000"/>
                </a:solidFill>
                <a:latin typeface="Consolas" panose="020B0609020204030204" pitchFamily="49" charset="0"/>
              </a:rPr>
              <a:t>.pos</a:t>
            </a:r>
            <a:r>
              <a:rPr lang="en-US" sz="1800" spc="0" dirty="0">
                <a:solidFill>
                  <a:srgbClr val="000000"/>
                </a:solidFill>
                <a:latin typeface="Consolas" panose="020B0609020204030204" pitchFamily="49" charset="0"/>
              </a:rPr>
              <a:t> == </a:t>
            </a:r>
            <a:r>
              <a:rPr lang="en-US" sz="1800" spc="0" dirty="0" err="1">
                <a:solidFill>
                  <a:srgbClr val="808080"/>
                </a:solidFill>
                <a:latin typeface="Consolas" panose="020B0609020204030204" pitchFamily="49" charset="0"/>
              </a:rPr>
              <a:t>rhs</a:t>
            </a:r>
            <a:r>
              <a:rPr lang="en-US" sz="1800" spc="0" dirty="0" err="1">
                <a:solidFill>
                  <a:srgbClr val="000000"/>
                </a:solidFill>
                <a:latin typeface="Consolas" panose="020B0609020204030204" pitchFamily="49" charset="0"/>
              </a:rPr>
              <a:t>.pos</a:t>
            </a:r>
            <a:r>
              <a:rPr lang="en-US" sz="1800" spc="0" dirty="0">
                <a:solidFill>
                  <a:srgbClr val="000000"/>
                </a:solidFill>
                <a:latin typeface="Consolas" panose="020B0609020204030204" pitchFamily="49" charset="0"/>
              </a:rPr>
              <a:t>;</a:t>
            </a: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    </a:t>
            </a:r>
            <a:r>
              <a:rPr lang="en-US" sz="1800" spc="0" dirty="0" smtClean="0">
                <a:solidFill>
                  <a:srgbClr val="000000"/>
                </a:solidFill>
                <a:latin typeface="Consolas" panose="020B0609020204030204" pitchFamily="49" charset="0"/>
              </a:rPr>
              <a:t>}</a:t>
            </a:r>
          </a:p>
          <a:p>
            <a:pPr marL="231775" indent="0">
              <a:lnSpc>
                <a:spcPct val="100000"/>
              </a:lnSpc>
              <a:spcBef>
                <a:spcPts val="200"/>
              </a:spcBef>
              <a:buClrTx/>
              <a:buSzTx/>
              <a:buNone/>
            </a:pPr>
            <a:r>
              <a:rPr lang="en-US" sz="1800" spc="0" dirty="0" smtClean="0">
                <a:solidFill>
                  <a:srgbClr val="0000FF"/>
                </a:solidFill>
                <a:latin typeface="Consolas" panose="020B0609020204030204" pitchFamily="49" charset="0"/>
              </a:rPr>
              <a:t>    friend</a:t>
            </a:r>
            <a:r>
              <a:rPr lang="en-US" sz="1800" spc="0" dirty="0" smtClean="0">
                <a:solidFill>
                  <a:srgbClr val="000000"/>
                </a:solidFill>
                <a:latin typeface="Consolas" panose="020B0609020204030204" pitchFamily="49" charset="0"/>
              </a:rPr>
              <a:t> </a:t>
            </a:r>
            <a:r>
              <a:rPr lang="en-US" sz="1800" spc="0" dirty="0">
                <a:solidFill>
                  <a:srgbClr val="0000FF"/>
                </a:solidFill>
                <a:latin typeface="Consolas" panose="020B0609020204030204" pitchFamily="49" charset="0"/>
              </a:rPr>
              <a:t>bool</a:t>
            </a:r>
            <a:r>
              <a:rPr lang="en-US" sz="1800" spc="0" dirty="0">
                <a:solidFill>
                  <a:srgbClr val="000000"/>
                </a:solidFill>
                <a:latin typeface="Consolas" panose="020B0609020204030204" pitchFamily="49" charset="0"/>
              </a:rPr>
              <a:t> </a:t>
            </a:r>
            <a:r>
              <a:rPr lang="en-US" sz="1800" spc="0" dirty="0" smtClean="0">
                <a:solidFill>
                  <a:srgbClr val="000000"/>
                </a:solidFill>
                <a:latin typeface="Consolas" panose="020B0609020204030204" pitchFamily="49" charset="0"/>
              </a:rPr>
              <a:t>operator!=(</a:t>
            </a:r>
            <a:r>
              <a:rPr lang="en-US" sz="1800" spc="0" dirty="0" err="1">
                <a:solidFill>
                  <a:srgbClr val="2B91AF"/>
                </a:solidFill>
                <a:latin typeface="Consolas" panose="020B0609020204030204" pitchFamily="49" charset="0"/>
              </a:rPr>
              <a:t>counting_iterator</a:t>
            </a:r>
            <a:r>
              <a:rPr lang="en-US" sz="1800" spc="0" dirty="0">
                <a:solidFill>
                  <a:srgbClr val="000000"/>
                </a:solidFill>
                <a:latin typeface="Consolas" panose="020B0609020204030204" pitchFamily="49" charset="0"/>
              </a:rPr>
              <a:t> </a:t>
            </a:r>
            <a:r>
              <a:rPr lang="en-US" sz="1800" spc="0" dirty="0" err="1">
                <a:solidFill>
                  <a:srgbClr val="0000FF"/>
                </a:solidFill>
                <a:latin typeface="Consolas" panose="020B0609020204030204" pitchFamily="49" charset="0"/>
              </a:rPr>
              <a:t>const</a:t>
            </a:r>
            <a:r>
              <a:rPr lang="en-US" sz="1800" spc="0" dirty="0">
                <a:solidFill>
                  <a:srgbClr val="000000"/>
                </a:solidFill>
                <a:latin typeface="Consolas" panose="020B0609020204030204" pitchFamily="49" charset="0"/>
              </a:rPr>
              <a:t>&amp; </a:t>
            </a:r>
            <a:r>
              <a:rPr lang="en-US" sz="1800" spc="0" dirty="0">
                <a:solidFill>
                  <a:srgbClr val="808080"/>
                </a:solidFill>
                <a:latin typeface="Consolas" panose="020B0609020204030204" pitchFamily="49" charset="0"/>
              </a:rPr>
              <a:t>lhs</a:t>
            </a:r>
            <a:r>
              <a:rPr lang="en-US" sz="1800" spc="0" dirty="0">
                <a:solidFill>
                  <a:srgbClr val="000000"/>
                </a:solidFill>
                <a:latin typeface="Consolas" panose="020B0609020204030204" pitchFamily="49" charset="0"/>
              </a:rPr>
              <a:t>, </a:t>
            </a:r>
            <a:r>
              <a:rPr lang="en-US" sz="1800" spc="0" dirty="0" err="1">
                <a:solidFill>
                  <a:srgbClr val="2B91AF"/>
                </a:solidFill>
                <a:latin typeface="Consolas" panose="020B0609020204030204" pitchFamily="49" charset="0"/>
              </a:rPr>
              <a:t>counting_iterator</a:t>
            </a:r>
            <a:r>
              <a:rPr lang="en-US" sz="1800" spc="0" dirty="0">
                <a:solidFill>
                  <a:srgbClr val="000000"/>
                </a:solidFill>
                <a:latin typeface="Consolas" panose="020B0609020204030204" pitchFamily="49" charset="0"/>
              </a:rPr>
              <a:t> </a:t>
            </a:r>
            <a:r>
              <a:rPr lang="en-US" sz="1800" spc="0" dirty="0" err="1">
                <a:solidFill>
                  <a:srgbClr val="0000FF"/>
                </a:solidFill>
                <a:latin typeface="Consolas" panose="020B0609020204030204" pitchFamily="49" charset="0"/>
              </a:rPr>
              <a:t>const</a:t>
            </a:r>
            <a:r>
              <a:rPr lang="en-US" sz="1800" spc="0" dirty="0">
                <a:solidFill>
                  <a:srgbClr val="000000"/>
                </a:solidFill>
                <a:latin typeface="Consolas" panose="020B0609020204030204" pitchFamily="49" charset="0"/>
              </a:rPr>
              <a:t>&amp; </a:t>
            </a:r>
            <a:r>
              <a:rPr lang="en-US" sz="1800" spc="0" dirty="0" err="1">
                <a:solidFill>
                  <a:srgbClr val="808080"/>
                </a:solidFill>
                <a:latin typeface="Consolas" panose="020B0609020204030204" pitchFamily="49" charset="0"/>
              </a:rPr>
              <a:t>rhs</a:t>
            </a:r>
            <a:r>
              <a:rPr lang="en-US" sz="1800" spc="0" dirty="0" smtClean="0">
                <a:solidFill>
                  <a:srgbClr val="000000"/>
                </a:solidFill>
                <a:latin typeface="Consolas" panose="020B0609020204030204" pitchFamily="49" charset="0"/>
              </a:rPr>
              <a:t>) {...}</a:t>
            </a:r>
            <a:endParaRPr lang="en-US" sz="1800" spc="0" dirty="0">
              <a:solidFill>
                <a:srgbClr val="000000"/>
              </a:solidFill>
              <a:latin typeface="Consolas" panose="020B0609020204030204" pitchFamily="49" charset="0"/>
            </a:endParaRPr>
          </a:p>
          <a:p>
            <a:pPr marL="231775" lvl="0" indent="0">
              <a:lnSpc>
                <a:spcPct val="100000"/>
              </a:lnSpc>
              <a:spcBef>
                <a:spcPts val="200"/>
              </a:spcBef>
              <a:buClrTx/>
              <a:buSzTx/>
              <a:buNone/>
            </a:pPr>
            <a:r>
              <a:rPr lang="en-US" sz="1800" spc="0" dirty="0">
                <a:solidFill>
                  <a:srgbClr val="000000"/>
                </a:solidFill>
                <a:latin typeface="Consolas" panose="020B0609020204030204" pitchFamily="49" charset="0"/>
              </a:rPr>
              <a:t>};</a:t>
            </a:r>
          </a:p>
          <a:p>
            <a:pPr marL="0" lvl="0" indent="0">
              <a:lnSpc>
                <a:spcPct val="100000"/>
              </a:lnSpc>
              <a:spcBef>
                <a:spcPts val="0"/>
              </a:spcBef>
              <a:spcAft>
                <a:spcPts val="0"/>
              </a:spcAft>
              <a:buClrTx/>
              <a:buSzTx/>
              <a:buNone/>
            </a:pPr>
            <a:endParaRPr lang="en-US" sz="1800" spc="0" dirty="0">
              <a:solidFill>
                <a:srgbClr val="000000"/>
              </a:solidFill>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47</a:t>
            </a:fld>
            <a:endParaRPr lang="en-US"/>
          </a:p>
        </p:txBody>
      </p:sp>
    </p:spTree>
    <p:extLst>
      <p:ext uri="{BB962C8B-B14F-4D97-AF65-F5344CB8AC3E}">
        <p14:creationId xmlns:p14="http://schemas.microsoft.com/office/powerpoint/2010/main" val="170521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additive="base">
                                        <p:cTn id="1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 calcmode="lin" valueType="num">
                                      <p:cBhvr additive="base">
                                        <p:cTn id="2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anim calcmode="lin" valueType="num">
                                      <p:cBhvr additive="base">
                                        <p:cTn id="3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13" end="13"/>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anim calcmode="lin" valueType="num">
                                      <p:cBhvr additive="base">
                                        <p:cTn id="39"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4" end="14"/>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 calcmode="lin" valueType="num">
                                      <p:cBhvr additive="base">
                                        <p:cTn id="43"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5" end="15"/>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 calcmode="lin" valueType="num">
                                      <p:cBhvr additive="base">
                                        <p:cTn id="47"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6" end="16"/>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anim calcmode="lin" valueType="num">
                                      <p:cBhvr additive="base">
                                        <p:cTn id="51" dur="500" fill="hold"/>
                                        <p:tgtEl>
                                          <p:spTgt spid="3">
                                            <p:txEl>
                                              <p:pRg st="17" end="17"/>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additive="base">
                                        <p:cTn id="5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t>
            </a:r>
            <a:r>
              <a:rPr lang="en-US" dirty="0" err="1">
                <a:latin typeface="Consolas" panose="020B0609020204030204" pitchFamily="49" charset="0"/>
              </a:rPr>
              <a:t>counting_iterator</a:t>
            </a:r>
            <a:endParaRPr lang="en-US" dirty="0"/>
          </a:p>
        </p:txBody>
      </p:sp>
      <p:sp>
        <p:nvSpPr>
          <p:cNvPr id="3" name="Content Placeholder 2"/>
          <p:cNvSpPr>
            <a:spLocks noGrp="1"/>
          </p:cNvSpPr>
          <p:nvPr>
            <p:ph idx="1"/>
          </p:nvPr>
        </p:nvSpPr>
        <p:spPr/>
        <p:txBody>
          <a:bodyPr>
            <a:normAutofit/>
          </a:bodyPr>
          <a:lstStyle/>
          <a:p>
            <a:r>
              <a:rPr lang="en-US" dirty="0" smtClean="0"/>
              <a:t>Now we can write:</a:t>
            </a:r>
          </a:p>
          <a:p>
            <a:pPr marL="0" indent="0">
              <a:spcBef>
                <a:spcPts val="100"/>
              </a:spcBef>
              <a:buNone/>
            </a:pPr>
            <a:endParaRPr lang="en-US" sz="1800" dirty="0" smtClean="0">
              <a:solidFill>
                <a:srgbClr val="008000"/>
              </a:solidFill>
              <a:latin typeface="Consolas" panose="020B0609020204030204" pitchFamily="49" charset="0"/>
            </a:endParaRPr>
          </a:p>
          <a:p>
            <a:pPr marL="0" indent="0">
              <a:spcBef>
                <a:spcPts val="100"/>
              </a:spcBef>
              <a:buNone/>
            </a:pPr>
            <a:r>
              <a:rPr lang="en-US" sz="1800" dirty="0">
                <a:solidFill>
                  <a:srgbClr val="008000"/>
                </a:solidFill>
                <a:latin typeface="Consolas" panose="020B0609020204030204" pitchFamily="49" charset="0"/>
              </a:rPr>
              <a:t>    // will print: </a:t>
            </a:r>
            <a:r>
              <a:rPr lang="en-US" sz="1800" dirty="0" smtClean="0">
                <a:solidFill>
                  <a:srgbClr val="008000"/>
                </a:solidFill>
                <a:latin typeface="Consolas" panose="020B0609020204030204" pitchFamily="49" charset="0"/>
              </a:rPr>
              <a:t>'0 </a:t>
            </a:r>
            <a:r>
              <a:rPr lang="en-US" sz="1800" dirty="0">
                <a:solidFill>
                  <a:srgbClr val="008000"/>
                </a:solidFill>
                <a:latin typeface="Consolas" panose="020B0609020204030204" pitchFamily="49" charset="0"/>
              </a:rPr>
              <a:t>1 2 3 4 5 6 7 8 </a:t>
            </a:r>
            <a:r>
              <a:rPr lang="en-US" sz="1800" dirty="0" smtClean="0">
                <a:solidFill>
                  <a:srgbClr val="008000"/>
                </a:solidFill>
                <a:latin typeface="Consolas" panose="020B0609020204030204" pitchFamily="49" charset="0"/>
              </a:rPr>
              <a:t>9 '</a:t>
            </a:r>
            <a:endParaRPr lang="en-US" sz="1800" dirty="0">
              <a:solidFill>
                <a:srgbClr val="000000"/>
              </a:solidFill>
              <a:latin typeface="Consolas" panose="020B0609020204030204" pitchFamily="49" charset="0"/>
            </a:endParaRPr>
          </a:p>
          <a:p>
            <a:pPr marL="0" indent="0">
              <a:spcBef>
                <a:spcPts val="100"/>
              </a:spcBef>
              <a:buNone/>
            </a:pP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std</a:t>
            </a:r>
            <a:r>
              <a:rPr lang="en-US" sz="1800" dirty="0">
                <a:solidFill>
                  <a:srgbClr val="000000"/>
                </a:solidFill>
                <a:latin typeface="Consolas" panose="020B0609020204030204" pitchFamily="49" charset="0"/>
              </a:rPr>
              <a:t>::</a:t>
            </a:r>
            <a:r>
              <a:rPr lang="en-US" sz="1800" dirty="0" err="1" smtClean="0">
                <a:solidFill>
                  <a:srgbClr val="74531F"/>
                </a:solidFill>
                <a:latin typeface="Consolas" panose="020B0609020204030204" pitchFamily="49" charset="0"/>
              </a:rPr>
              <a:t>for_each</a:t>
            </a:r>
            <a:r>
              <a:rPr lang="en-US" sz="1800" dirty="0" smtClean="0">
                <a:solidFill>
                  <a:srgbClr val="000000"/>
                </a:solidFill>
                <a:latin typeface="Consolas" panose="020B0609020204030204" pitchFamily="49" charset="0"/>
              </a:rPr>
              <a:t>(</a:t>
            </a:r>
            <a:r>
              <a:rPr lang="en-US" sz="1800" dirty="0" err="1" smtClean="0">
                <a:solidFill>
                  <a:srgbClr val="2B91AF"/>
                </a:solidFill>
                <a:latin typeface="Consolas" panose="020B0609020204030204" pitchFamily="49" charset="0"/>
              </a:rPr>
              <a:t>counting_iterator</a:t>
            </a:r>
            <a:r>
              <a:rPr lang="en-US" sz="1800" dirty="0" smtClean="0">
                <a:solidFill>
                  <a:srgbClr val="000000"/>
                </a:solidFill>
                <a:latin typeface="Consolas" panose="020B0609020204030204" pitchFamily="49" charset="0"/>
              </a:rPr>
              <a:t>(</a:t>
            </a:r>
            <a:r>
              <a:rPr lang="en-US" sz="1800" dirty="0" smtClean="0">
                <a:solidFill>
                  <a:srgbClr val="098658"/>
                </a:solidFill>
                <a:latin typeface="Consolas" panose="020B0609020204030204" pitchFamily="49" charset="0"/>
              </a:rPr>
              <a:t>0</a:t>
            </a:r>
            <a:r>
              <a:rPr lang="en-US" sz="1800" dirty="0" smtClean="0">
                <a:solidFill>
                  <a:srgbClr val="000000"/>
                </a:solidFill>
                <a:latin typeface="Consolas" panose="020B0609020204030204" pitchFamily="49" charset="0"/>
              </a:rPr>
              <a:t>), </a:t>
            </a:r>
            <a:r>
              <a:rPr lang="en-US" sz="1800" dirty="0" err="1">
                <a:solidFill>
                  <a:srgbClr val="2B91AF"/>
                </a:solidFill>
                <a:latin typeface="Consolas" panose="020B0609020204030204" pitchFamily="49" charset="0"/>
              </a:rPr>
              <a:t>counting_iterator</a:t>
            </a:r>
            <a:r>
              <a:rPr lang="en-US" sz="1800" dirty="0">
                <a:solidFill>
                  <a:srgbClr val="000000"/>
                </a:solidFill>
                <a:latin typeface="Consolas" panose="020B0609020204030204" pitchFamily="49" charset="0"/>
              </a:rPr>
              <a:t>(</a:t>
            </a:r>
            <a:r>
              <a:rPr lang="en-US" sz="1800" dirty="0">
                <a:solidFill>
                  <a:srgbClr val="098658"/>
                </a:solidFill>
                <a:latin typeface="Consolas" panose="020B0609020204030204" pitchFamily="49" charset="0"/>
              </a:rPr>
              <a:t>10</a:t>
            </a:r>
            <a:r>
              <a:rPr lang="en-US" sz="1800" dirty="0">
                <a:solidFill>
                  <a:srgbClr val="000000"/>
                </a:solidFill>
                <a:latin typeface="Consolas" panose="020B0609020204030204" pitchFamily="49" charset="0"/>
              </a:rPr>
              <a:t>),</a:t>
            </a:r>
          </a:p>
          <a:p>
            <a:pPr marL="0" indent="0">
              <a:spcBef>
                <a:spcPts val="100"/>
              </a:spcBef>
              <a:buNone/>
            </a:pPr>
            <a:r>
              <a:rPr lang="en-US" sz="1800" dirty="0">
                <a:solidFill>
                  <a:srgbClr val="000000"/>
                </a:solidFill>
                <a:latin typeface="Consolas" panose="020B0609020204030204" pitchFamily="49" charset="0"/>
              </a:rPr>
              <a:t>        </a:t>
            </a:r>
            <a:r>
              <a:rPr lang="en-US" sz="1800" dirty="0" smtClean="0">
                <a:solidFill>
                  <a:srgbClr val="000000"/>
                </a:solidFill>
                <a:latin typeface="Consolas" panose="020B0609020204030204" pitchFamily="49" charset="0"/>
              </a:rPr>
              <a:t>[](</a:t>
            </a:r>
            <a:r>
              <a:rPr lang="en-US" sz="1800" spc="0" dirty="0" err="1">
                <a:solidFill>
                  <a:srgbClr val="0000FF"/>
                </a:solidFill>
                <a:latin typeface="Consolas" panose="020B0609020204030204" pitchFamily="49" charset="0"/>
              </a:rPr>
              <a:t>int</a:t>
            </a:r>
            <a:r>
              <a:rPr lang="en-US" sz="1800" spc="0" dirty="0">
                <a:solidFill>
                  <a:srgbClr val="0000FF"/>
                </a:solidFill>
                <a:latin typeface="Consolas" panose="020B0609020204030204" pitchFamily="49" charset="0"/>
              </a:rPr>
              <a:t> </a:t>
            </a:r>
            <a:r>
              <a:rPr lang="en-US" sz="1800" dirty="0" err="1" smtClean="0">
                <a:solidFill>
                  <a:srgbClr val="808080"/>
                </a:solidFill>
                <a:latin typeface="Consolas" panose="020B0609020204030204" pitchFamily="49" charset="0"/>
              </a:rPr>
              <a:t>val</a:t>
            </a:r>
            <a:r>
              <a:rPr lang="en-US" sz="1800" dirty="0">
                <a:solidFill>
                  <a:srgbClr val="000000"/>
                </a:solidFill>
                <a:latin typeface="Consolas" panose="020B0609020204030204" pitchFamily="49" charset="0"/>
              </a:rPr>
              <a:t>) { </a:t>
            </a:r>
            <a:r>
              <a:rPr lang="en-US" sz="1800" dirty="0" err="1">
                <a:solidFill>
                  <a:srgbClr val="000000"/>
                </a:solidFill>
                <a:latin typeface="Consolas" panose="020B0609020204030204" pitchFamily="49" charset="0"/>
              </a:rPr>
              <a:t>std</a:t>
            </a:r>
            <a:r>
              <a:rPr lang="en-US" sz="1800" dirty="0" smtClean="0">
                <a:solidFill>
                  <a:srgbClr val="000000"/>
                </a:solidFill>
                <a:latin typeface="Consolas" panose="020B0609020204030204" pitchFamily="49" charset="0"/>
              </a:rPr>
              <a:t>::</a:t>
            </a:r>
            <a:r>
              <a:rPr lang="en-US" sz="1800" dirty="0" smtClean="0">
                <a:solidFill>
                  <a:srgbClr val="1F377F"/>
                </a:solidFill>
                <a:latin typeface="Consolas" panose="020B0609020204030204" pitchFamily="49" charset="0"/>
              </a:rPr>
              <a:t>print(</a:t>
            </a:r>
            <a:r>
              <a:rPr lang="en-US" sz="1800" dirty="0" smtClean="0">
                <a:solidFill>
                  <a:srgbClr val="E21F1F"/>
                </a:solidFill>
                <a:latin typeface="Consolas" panose="020B0609020204030204" pitchFamily="49" charset="0"/>
              </a:rPr>
              <a:t>"{}</a:t>
            </a:r>
            <a:r>
              <a:rPr lang="en-US" sz="1800" dirty="0" smtClean="0">
                <a:solidFill>
                  <a:srgbClr val="A31515"/>
                </a:solidFill>
                <a:latin typeface="Consolas" panose="020B0609020204030204" pitchFamily="49" charset="0"/>
              </a:rPr>
              <a:t> </a:t>
            </a:r>
            <a:r>
              <a:rPr lang="en-US" sz="1800" dirty="0" smtClean="0">
                <a:solidFill>
                  <a:srgbClr val="E21F1F"/>
                </a:solidFill>
                <a:latin typeface="Consolas" panose="020B0609020204030204" pitchFamily="49" charset="0"/>
              </a:rPr>
              <a:t>"</a:t>
            </a:r>
            <a:r>
              <a:rPr lang="en-US" sz="1800" dirty="0" smtClean="0">
                <a:solidFill>
                  <a:srgbClr val="000000"/>
                </a:solidFill>
                <a:latin typeface="Consolas" panose="020B0609020204030204" pitchFamily="49" charset="0"/>
              </a:rPr>
              <a:t>, </a:t>
            </a:r>
            <a:r>
              <a:rPr lang="en-US" sz="1800" dirty="0" err="1" smtClean="0">
                <a:solidFill>
                  <a:srgbClr val="808080"/>
                </a:solidFill>
                <a:latin typeface="Consolas" panose="020B0609020204030204" pitchFamily="49" charset="0"/>
              </a:rPr>
              <a:t>val</a:t>
            </a: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a:t>
            </a:r>
          </a:p>
          <a:p>
            <a:pPr marL="0" indent="0">
              <a:spcBef>
                <a:spcPts val="100"/>
              </a:spcBef>
              <a:buNone/>
            </a:pPr>
            <a:endParaRPr lang="en-US" dirty="0" smtClean="0"/>
          </a:p>
          <a:p>
            <a:pPr>
              <a:spcBef>
                <a:spcPts val="100"/>
              </a:spcBef>
            </a:pPr>
            <a:r>
              <a:rPr lang="en-US" dirty="0" smtClean="0"/>
              <a:t>Very useful when converting ‘normal’ index based loops to standard algorithms</a:t>
            </a:r>
          </a:p>
          <a:p>
            <a:pPr>
              <a:spcBef>
                <a:spcPts val="100"/>
              </a:spcBef>
            </a:pPr>
            <a:endParaRPr lang="en-US" dirty="0"/>
          </a:p>
          <a:p>
            <a:pPr>
              <a:spcBef>
                <a:spcPts val="100"/>
              </a:spcBef>
            </a:pPr>
            <a:endParaRPr lang="en-US" dirty="0"/>
          </a:p>
          <a:p>
            <a:pPr marL="0" indent="0">
              <a:spcBef>
                <a:spcPts val="100"/>
              </a:spcBef>
              <a:buNone/>
            </a:pP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48</a:t>
            </a:fld>
            <a:endParaRPr lang="en-US"/>
          </a:p>
        </p:txBody>
      </p:sp>
    </p:spTree>
    <p:extLst>
      <p:ext uri="{BB962C8B-B14F-4D97-AF65-F5344CB8AC3E}">
        <p14:creationId xmlns:p14="http://schemas.microsoft.com/office/powerpoint/2010/main" val="11921813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Ranges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49</a:t>
            </a:fld>
            <a:endParaRPr lang="en-US"/>
          </a:p>
        </p:txBody>
      </p:sp>
    </p:spTree>
    <p:extLst>
      <p:ext uri="{BB962C8B-B14F-4D97-AF65-F5344CB8AC3E}">
        <p14:creationId xmlns:p14="http://schemas.microsoft.com/office/powerpoint/2010/main" val="90478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smtClean="0"/>
              <a:t>Basic Model: Pair of Iterators (Range)</a:t>
            </a:r>
            <a:endParaRPr lang="en-US" dirty="0"/>
          </a:p>
        </p:txBody>
      </p:sp>
      <p:sp>
        <p:nvSpPr>
          <p:cNvPr id="94211" name="Rectangle 3"/>
          <p:cNvSpPr>
            <a:spLocks noGrp="1" noChangeArrowheads="1"/>
          </p:cNvSpPr>
          <p:nvPr>
            <p:ph idx="1"/>
          </p:nvPr>
        </p:nvSpPr>
        <p:spPr/>
        <p:txBody>
          <a:bodyPr>
            <a:normAutofit fontScale="92500" lnSpcReduction="10000"/>
          </a:bodyPr>
          <a:lstStyle/>
          <a:p>
            <a:r>
              <a:rPr lang="en-US" dirty="0" smtClean="0"/>
              <a:t>A pair of iterators defines a sequence</a:t>
            </a:r>
          </a:p>
          <a:p>
            <a:pPr lvl="1"/>
            <a:r>
              <a:rPr lang="en-US" dirty="0" smtClean="0"/>
              <a:t>The beginning (points to the first element – if any)</a:t>
            </a:r>
          </a:p>
          <a:p>
            <a:pPr lvl="1"/>
            <a:r>
              <a:rPr lang="en-US" dirty="0" smtClean="0"/>
              <a:t>The end (points to the one-beyond-the-last element)</a:t>
            </a:r>
          </a:p>
          <a:p>
            <a:pPr lvl="1"/>
            <a:endParaRPr lang="en-US" dirty="0"/>
          </a:p>
          <a:p>
            <a:pPr marL="342900" indent="-342900">
              <a:spcBef>
                <a:spcPct val="20000"/>
              </a:spcBef>
              <a:buFont typeface="Wingdings" pitchFamily="2" charset="2"/>
              <a:buChar char="§"/>
              <a:defRPr/>
            </a:pPr>
            <a:endParaRPr lang="en-US" sz="2000" dirty="0" smtClean="0">
              <a:cs typeface="Times New Roman" pitchFamily="18" charset="0"/>
            </a:endParaRPr>
          </a:p>
          <a:p>
            <a:pPr marL="342900" indent="-342900">
              <a:spcBef>
                <a:spcPct val="20000"/>
              </a:spcBef>
              <a:buFont typeface="Wingdings" pitchFamily="2" charset="2"/>
              <a:buChar char="§"/>
              <a:defRPr/>
            </a:pPr>
            <a:endParaRPr lang="en-US" sz="2000" dirty="0">
              <a:cs typeface="Times New Roman" pitchFamily="18" charset="0"/>
            </a:endParaRPr>
          </a:p>
          <a:p>
            <a:pPr marL="342900" indent="-342900">
              <a:spcBef>
                <a:spcPct val="20000"/>
              </a:spcBef>
              <a:buFont typeface="Wingdings" pitchFamily="2" charset="2"/>
              <a:buChar char="§"/>
              <a:defRPr/>
            </a:pPr>
            <a:endParaRPr lang="en-US" sz="2000" dirty="0" smtClean="0">
              <a:cs typeface="Times New Roman" pitchFamily="18" charset="0"/>
            </a:endParaRPr>
          </a:p>
          <a:p>
            <a:pPr marL="342900" indent="-342900">
              <a:spcBef>
                <a:spcPct val="20000"/>
              </a:spcBef>
              <a:buFont typeface="Wingdings" pitchFamily="2" charset="2"/>
              <a:buChar char="§"/>
              <a:defRPr/>
            </a:pPr>
            <a:endParaRPr lang="en-US" sz="2000" dirty="0">
              <a:cs typeface="Times New Roman" pitchFamily="18" charset="0"/>
            </a:endParaRPr>
          </a:p>
          <a:p>
            <a:pPr marL="342900" indent="-342900">
              <a:spcBef>
                <a:spcPct val="20000"/>
              </a:spcBef>
              <a:buFont typeface="Wingdings" pitchFamily="2" charset="2"/>
              <a:buChar char="§"/>
              <a:defRPr/>
            </a:pPr>
            <a:r>
              <a:rPr lang="en-US" sz="2000" dirty="0" smtClean="0">
                <a:cs typeface="Times New Roman" pitchFamily="18" charset="0"/>
              </a:rPr>
              <a:t>An </a:t>
            </a:r>
            <a:r>
              <a:rPr lang="en-US" sz="2000" dirty="0">
                <a:cs typeface="Times New Roman" pitchFamily="18" charset="0"/>
              </a:rPr>
              <a:t>iterator is a type that supports the  “iterator operations” </a:t>
            </a:r>
            <a:r>
              <a:rPr lang="en-US" sz="2000" dirty="0" smtClean="0">
                <a:cs typeface="Times New Roman" pitchFamily="18" charset="0"/>
              </a:rPr>
              <a:t>of</a:t>
            </a:r>
          </a:p>
          <a:p>
            <a:pPr marL="548640" lvl="1" indent="-342900">
              <a:spcBef>
                <a:spcPct val="20000"/>
              </a:spcBef>
              <a:buFont typeface="Wingdings" pitchFamily="2" charset="2"/>
              <a:buChar char="§"/>
              <a:defRPr/>
            </a:pPr>
            <a:r>
              <a:rPr lang="en-US" dirty="0" smtClean="0">
                <a:latin typeface="Consolas" panose="020B0609020204030204" pitchFamily="49" charset="0"/>
                <a:cs typeface="Times New Roman" pitchFamily="18" charset="0"/>
              </a:rPr>
              <a:t>++</a:t>
            </a:r>
            <a:r>
              <a:rPr lang="en-US" dirty="0" smtClean="0">
                <a:cs typeface="Times New Roman" pitchFamily="18" charset="0"/>
              </a:rPr>
              <a:t> </a:t>
            </a:r>
            <a:r>
              <a:rPr lang="en-US" dirty="0">
                <a:cs typeface="Times New Roman" pitchFamily="18" charset="0"/>
              </a:rPr>
              <a:t>Point to the next </a:t>
            </a:r>
            <a:r>
              <a:rPr lang="en-US" dirty="0" smtClean="0">
                <a:cs typeface="Times New Roman" pitchFamily="18" charset="0"/>
              </a:rPr>
              <a:t>element in the sequence</a:t>
            </a:r>
            <a:endParaRPr lang="en-US" dirty="0" smtClean="0">
              <a:cs typeface="Times New Roman" pitchFamily="18" charset="0"/>
            </a:endParaRPr>
          </a:p>
          <a:p>
            <a:pPr marL="548640" lvl="1" indent="-342900">
              <a:spcBef>
                <a:spcPct val="20000"/>
              </a:spcBef>
              <a:buFont typeface="Wingdings" pitchFamily="2" charset="2"/>
              <a:buChar char="§"/>
              <a:defRPr/>
            </a:pPr>
            <a:r>
              <a:rPr lang="en-US" dirty="0" smtClean="0">
                <a:latin typeface="Consolas" panose="020B0609020204030204" pitchFamily="49" charset="0"/>
                <a:cs typeface="Times New Roman" pitchFamily="18" charset="0"/>
              </a:rPr>
              <a:t>*</a:t>
            </a:r>
            <a:r>
              <a:rPr lang="en-US" dirty="0" smtClean="0">
                <a:cs typeface="Times New Roman" pitchFamily="18" charset="0"/>
              </a:rPr>
              <a:t>   </a:t>
            </a:r>
            <a:r>
              <a:rPr lang="en-US" dirty="0" smtClean="0">
                <a:cs typeface="Times New Roman" pitchFamily="18" charset="0"/>
              </a:rPr>
              <a:t>Get </a:t>
            </a:r>
            <a:r>
              <a:rPr lang="en-US" dirty="0">
                <a:cs typeface="Times New Roman" pitchFamily="18" charset="0"/>
              </a:rPr>
              <a:t>the </a:t>
            </a:r>
            <a:r>
              <a:rPr lang="en-US" dirty="0" smtClean="0">
                <a:cs typeface="Times New Roman" pitchFamily="18" charset="0"/>
              </a:rPr>
              <a:t>value of the element the iterator refers to</a:t>
            </a:r>
            <a:endParaRPr lang="en-US" dirty="0" smtClean="0">
              <a:cs typeface="Times New Roman" pitchFamily="18" charset="0"/>
            </a:endParaRPr>
          </a:p>
          <a:p>
            <a:pPr marL="548640" lvl="1" indent="-342900">
              <a:spcBef>
                <a:spcPct val="20000"/>
              </a:spcBef>
              <a:buFont typeface="Wingdings" pitchFamily="2" charset="2"/>
              <a:buChar char="§"/>
              <a:defRPr/>
            </a:pPr>
            <a:r>
              <a:rPr lang="en-US" dirty="0" smtClean="0">
                <a:latin typeface="Consolas" panose="020B0609020204030204" pitchFamily="49" charset="0"/>
                <a:cs typeface="Times New Roman" pitchFamily="18" charset="0"/>
              </a:rPr>
              <a:t>==</a:t>
            </a:r>
            <a:r>
              <a:rPr lang="en-US" dirty="0" smtClean="0">
                <a:cs typeface="Times New Roman" pitchFamily="18" charset="0"/>
              </a:rPr>
              <a:t> </a:t>
            </a:r>
            <a:r>
              <a:rPr lang="en-US" dirty="0">
                <a:cs typeface="Times New Roman" pitchFamily="18" charset="0"/>
              </a:rPr>
              <a:t>Does this iterator point to the same element as that iterator?</a:t>
            </a:r>
          </a:p>
          <a:p>
            <a:pPr marL="342900" indent="-342900">
              <a:spcBef>
                <a:spcPct val="20000"/>
              </a:spcBef>
              <a:buFont typeface="Wingdings" pitchFamily="2" charset="2"/>
              <a:buChar char="§"/>
              <a:defRPr/>
            </a:pPr>
            <a:r>
              <a:rPr lang="en-US" sz="2000" dirty="0">
                <a:cs typeface="Times New Roman" pitchFamily="18" charset="0"/>
              </a:rPr>
              <a:t>Some iterators support more operations (e.g., --, +, and </a:t>
            </a:r>
            <a:r>
              <a:rPr lang="en-US" sz="2000" dirty="0" smtClean="0">
                <a:cs typeface="Times New Roman" pitchFamily="18" charset="0"/>
              </a:rPr>
              <a:t>[])</a:t>
            </a:r>
            <a:endParaRPr lang="en-US" sz="2000" dirty="0">
              <a:cs typeface="Times New Roman" pitchFamily="18" charset="0"/>
            </a:endParaRPr>
          </a:p>
          <a:p>
            <a:pPr lvl="1"/>
            <a:endParaRPr lang="en-US" dirty="0"/>
          </a:p>
        </p:txBody>
      </p:sp>
      <p:sp>
        <p:nvSpPr>
          <p:cNvPr id="3" name="Date Placeholder 2"/>
          <p:cNvSpPr>
            <a:spLocks noGrp="1"/>
          </p:cNvSpPr>
          <p:nvPr>
            <p:ph type="dt" sz="half" idx="10"/>
          </p:nvPr>
        </p:nvSpPr>
        <p:spPr/>
        <p:txBody>
          <a:bodyPr/>
          <a:lstStyle/>
          <a:p>
            <a:r>
              <a:rPr lang="en-US" smtClean="0"/>
              <a:t>2/11/2025, Lecture 6</a:t>
            </a:r>
            <a:endParaRPr lang="en-US"/>
          </a:p>
        </p:txBody>
      </p:sp>
      <p:sp>
        <p:nvSpPr>
          <p:cNvPr id="21" name="Footer Placeholder 20"/>
          <p:cNvSpPr>
            <a:spLocks noGrp="1"/>
          </p:cNvSpPr>
          <p:nvPr>
            <p:ph type="ftr" sz="quarter" idx="11"/>
          </p:nvPr>
        </p:nvSpPr>
        <p:spPr/>
        <p:txBody>
          <a:bodyPr/>
          <a:lstStyle/>
          <a:p>
            <a:r>
              <a:rPr lang="en-US" smtClean="0"/>
              <a:t>CSC4700, Spring 2025, The C++ Standard Library, Iterators and Ranges</a:t>
            </a:r>
            <a:endParaRPr lang="en-US"/>
          </a:p>
        </p:txBody>
      </p:sp>
      <p:sp>
        <p:nvSpPr>
          <p:cNvPr id="20" name="Slide Number Placeholder 5"/>
          <p:cNvSpPr>
            <a:spLocks noGrp="1"/>
          </p:cNvSpPr>
          <p:nvPr>
            <p:ph type="sldNum" sz="quarter" idx="12"/>
          </p:nvPr>
        </p:nvSpPr>
        <p:spPr/>
        <p:txBody>
          <a:bodyPr>
            <a:normAutofit lnSpcReduction="10000"/>
          </a:bodyPr>
          <a:lstStyle/>
          <a:p>
            <a:fld id="{356B3139-E45B-46C9-836E-D8B658ED25DE}" type="slidenum">
              <a:rPr lang="en-US" smtClean="0"/>
              <a:pPr/>
              <a:t>5</a:t>
            </a:fld>
            <a:endParaRPr lang="en-US"/>
          </a:p>
        </p:txBody>
      </p:sp>
      <p:grpSp>
        <p:nvGrpSpPr>
          <p:cNvPr id="2" name="Group 1"/>
          <p:cNvGrpSpPr/>
          <p:nvPr/>
        </p:nvGrpSpPr>
        <p:grpSpPr>
          <a:xfrm>
            <a:off x="3048000" y="2971800"/>
            <a:ext cx="7315200" cy="1162049"/>
            <a:chOff x="533400" y="3181351"/>
            <a:chExt cx="7315200" cy="1162049"/>
          </a:xfrm>
        </p:grpSpPr>
        <p:sp>
          <p:nvSpPr>
            <p:cNvPr id="5125" name="Rectangle 4"/>
            <p:cNvSpPr>
              <a:spLocks noChangeArrowheads="1"/>
            </p:cNvSpPr>
            <p:nvPr/>
          </p:nvSpPr>
          <p:spPr bwMode="auto">
            <a:xfrm>
              <a:off x="1371600" y="3181351"/>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26" name="Rectangle 5"/>
            <p:cNvSpPr>
              <a:spLocks noChangeArrowheads="1"/>
            </p:cNvSpPr>
            <p:nvPr/>
          </p:nvSpPr>
          <p:spPr bwMode="auto">
            <a:xfrm>
              <a:off x="7086600" y="3962400"/>
              <a:ext cx="762000" cy="381000"/>
            </a:xfrm>
            <a:prstGeom prst="rect">
              <a:avLst/>
            </a:prstGeom>
            <a:solidFill>
              <a:schemeClr val="bg1"/>
            </a:solidFill>
            <a:ln w="9525">
              <a:solidFill>
                <a:schemeClr val="tx1"/>
              </a:solidFill>
              <a:prstDash val="dash"/>
              <a:miter lim="800000"/>
              <a:headEnd/>
              <a:tailEnd/>
            </a:ln>
          </p:spPr>
          <p:txBody>
            <a:bodyPr wrap="none" anchor="ctr"/>
            <a:lstStyle/>
            <a:p>
              <a:endParaRPr lang="en-US"/>
            </a:p>
          </p:txBody>
        </p:sp>
        <p:sp>
          <p:nvSpPr>
            <p:cNvPr id="5127" name="Rectangle 6"/>
            <p:cNvSpPr>
              <a:spLocks noChangeArrowheads="1"/>
            </p:cNvSpPr>
            <p:nvPr/>
          </p:nvSpPr>
          <p:spPr bwMode="auto">
            <a:xfrm>
              <a:off x="5638800" y="3962400"/>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28" name="Rectangle 7"/>
            <p:cNvSpPr>
              <a:spLocks noChangeArrowheads="1"/>
            </p:cNvSpPr>
            <p:nvPr/>
          </p:nvSpPr>
          <p:spPr bwMode="auto">
            <a:xfrm>
              <a:off x="3048000" y="3962400"/>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29" name="Rectangle 8"/>
            <p:cNvSpPr>
              <a:spLocks noChangeArrowheads="1"/>
            </p:cNvSpPr>
            <p:nvPr/>
          </p:nvSpPr>
          <p:spPr bwMode="auto">
            <a:xfrm>
              <a:off x="1600200" y="3962400"/>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sp>
          <p:nvSpPr>
            <p:cNvPr id="5130" name="Rectangle 9"/>
            <p:cNvSpPr>
              <a:spLocks noChangeArrowheads="1"/>
            </p:cNvSpPr>
            <p:nvPr/>
          </p:nvSpPr>
          <p:spPr bwMode="auto">
            <a:xfrm>
              <a:off x="3276600" y="3181351"/>
              <a:ext cx="762000" cy="381000"/>
            </a:xfrm>
            <a:prstGeom prst="rect">
              <a:avLst/>
            </a:prstGeom>
            <a:solidFill>
              <a:srgbClr val="92D050"/>
            </a:solidFill>
            <a:ln w="9525">
              <a:solidFill>
                <a:schemeClr val="tx1"/>
              </a:solidFill>
              <a:miter lim="800000"/>
              <a:headEnd/>
              <a:tailEnd/>
            </a:ln>
          </p:spPr>
          <p:txBody>
            <a:bodyPr wrap="none" anchor="ctr"/>
            <a:lstStyle/>
            <a:p>
              <a:endParaRPr lang="en-US"/>
            </a:p>
          </p:txBody>
        </p:sp>
        <p:cxnSp>
          <p:nvCxnSpPr>
            <p:cNvPr id="5131" name="AutoShape 10"/>
            <p:cNvCxnSpPr>
              <a:cxnSpLocks noChangeShapeType="1"/>
              <a:stCxn id="5129" idx="3"/>
              <a:endCxn id="5128" idx="1"/>
            </p:cNvCxnSpPr>
            <p:nvPr/>
          </p:nvCxnSpPr>
          <p:spPr bwMode="auto">
            <a:xfrm>
              <a:off x="2362200" y="4152900"/>
              <a:ext cx="6858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32" name="AutoShape 11"/>
            <p:cNvCxnSpPr>
              <a:cxnSpLocks noChangeShapeType="1"/>
              <a:stCxn id="5127" idx="3"/>
              <a:endCxn id="5126" idx="1"/>
            </p:cNvCxnSpPr>
            <p:nvPr/>
          </p:nvCxnSpPr>
          <p:spPr bwMode="auto">
            <a:xfrm>
              <a:off x="6400800" y="4152900"/>
              <a:ext cx="6858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5133" name="Rectangle 12"/>
            <p:cNvSpPr>
              <a:spLocks noChangeArrowheads="1"/>
            </p:cNvSpPr>
            <p:nvPr/>
          </p:nvSpPr>
          <p:spPr bwMode="auto">
            <a:xfrm>
              <a:off x="4419600" y="3962400"/>
              <a:ext cx="762000" cy="381000"/>
            </a:xfrm>
            <a:prstGeom prst="rect">
              <a:avLst/>
            </a:prstGeom>
            <a:solidFill>
              <a:schemeClr val="bg1"/>
            </a:solidFill>
            <a:ln w="9525" cap="rnd">
              <a:solidFill>
                <a:schemeClr val="bg1"/>
              </a:solidFill>
              <a:prstDash val="sysDot"/>
              <a:miter lim="800000"/>
              <a:headEnd/>
              <a:tailEnd/>
            </a:ln>
          </p:spPr>
          <p:txBody>
            <a:bodyPr wrap="none" anchor="ctr"/>
            <a:lstStyle/>
            <a:p>
              <a:pPr algn="ctr"/>
              <a:r>
                <a:rPr lang="en-US"/>
                <a:t>…</a:t>
              </a:r>
            </a:p>
          </p:txBody>
        </p:sp>
        <p:cxnSp>
          <p:nvCxnSpPr>
            <p:cNvPr id="5134" name="AutoShape 13"/>
            <p:cNvCxnSpPr>
              <a:cxnSpLocks noChangeShapeType="1"/>
              <a:stCxn id="5128" idx="3"/>
              <a:endCxn id="5133" idx="1"/>
            </p:cNvCxnSpPr>
            <p:nvPr/>
          </p:nvCxnSpPr>
          <p:spPr bwMode="auto">
            <a:xfrm>
              <a:off x="3810000" y="4152900"/>
              <a:ext cx="6096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135" name="AutoShape 14"/>
            <p:cNvCxnSpPr>
              <a:cxnSpLocks noChangeShapeType="1"/>
              <a:stCxn id="5133" idx="3"/>
              <a:endCxn id="5127" idx="1"/>
            </p:cNvCxnSpPr>
            <p:nvPr/>
          </p:nvCxnSpPr>
          <p:spPr bwMode="auto">
            <a:xfrm>
              <a:off x="5181600" y="4152900"/>
              <a:ext cx="45720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5136" name="Line 15"/>
            <p:cNvSpPr>
              <a:spLocks noChangeShapeType="1"/>
            </p:cNvSpPr>
            <p:nvPr/>
          </p:nvSpPr>
          <p:spPr bwMode="auto">
            <a:xfrm>
              <a:off x="1725168" y="3548064"/>
              <a:ext cx="256032" cy="414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7" name="Line 16"/>
            <p:cNvSpPr>
              <a:spLocks noChangeShapeType="1"/>
            </p:cNvSpPr>
            <p:nvPr/>
          </p:nvSpPr>
          <p:spPr bwMode="auto">
            <a:xfrm>
              <a:off x="4038600" y="3352800"/>
              <a:ext cx="34290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Text Box 17"/>
            <p:cNvSpPr txBox="1">
              <a:spLocks noChangeArrowheads="1"/>
            </p:cNvSpPr>
            <p:nvPr/>
          </p:nvSpPr>
          <p:spPr bwMode="auto">
            <a:xfrm>
              <a:off x="533400" y="318135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begin:</a:t>
              </a:r>
            </a:p>
          </p:txBody>
        </p:sp>
        <p:sp>
          <p:nvSpPr>
            <p:cNvPr id="5139" name="Text Box 18"/>
            <p:cNvSpPr txBox="1">
              <a:spLocks noChangeArrowheads="1"/>
            </p:cNvSpPr>
            <p:nvPr/>
          </p:nvSpPr>
          <p:spPr bwMode="auto">
            <a:xfrm>
              <a:off x="2590800" y="318135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t>end:</a:t>
              </a:r>
            </a:p>
          </p:txBody>
        </p:sp>
      </p:grpSp>
      <p:sp>
        <p:nvSpPr>
          <p:cNvPr id="94227" name="Rectangle 19"/>
          <p:cNvSpPr>
            <a:spLocks noChangeArrowheads="1"/>
          </p:cNvSpPr>
          <p:nvPr/>
        </p:nvSpPr>
        <p:spPr bwMode="auto">
          <a:xfrm>
            <a:off x="1981200" y="4572000"/>
            <a:ext cx="7924800" cy="1981200"/>
          </a:xfrm>
          <a:prstGeom prst="rect">
            <a:avLst/>
          </a:prstGeom>
          <a:noFill/>
          <a:ln w="9525">
            <a:noFill/>
            <a:miter lim="800000"/>
            <a:headEnd/>
            <a:tailEnd/>
          </a:ln>
          <a:effectLst/>
        </p:spPr>
        <p:txBody>
          <a:bodyPr/>
          <a:lstStyle/>
          <a:p>
            <a:pPr marL="342900" indent="-342900">
              <a:spcBef>
                <a:spcPct val="20000"/>
              </a:spcBef>
              <a:buFont typeface="Wingdings" pitchFamily="2" charset="2"/>
              <a:buChar char="§"/>
              <a:defRPr/>
            </a:pPr>
            <a:endParaRPr lang="en-US" sz="2000" dirty="0">
              <a:cs typeface="Times New Roman" pitchFamily="18" charset="0"/>
            </a:endParaRPr>
          </a:p>
        </p:txBody>
      </p:sp>
    </p:spTree>
    <p:extLst>
      <p:ext uri="{BB962C8B-B14F-4D97-AF65-F5344CB8AC3E}">
        <p14:creationId xmlns:p14="http://schemas.microsoft.com/office/powerpoint/2010/main" val="361336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4211">
                                            <p:txEl>
                                              <p:pRg st="8" end="8"/>
                                            </p:txEl>
                                          </p:spTgt>
                                        </p:tgtEl>
                                        <p:attrNameLst>
                                          <p:attrName>style.visibility</p:attrName>
                                        </p:attrNameLst>
                                      </p:cBhvr>
                                      <p:to>
                                        <p:strVal val="visible"/>
                                      </p:to>
                                    </p:set>
                                    <p:anim calcmode="lin" valueType="num">
                                      <p:cBhvr additive="base">
                                        <p:cTn id="7" dur="500" fill="hold"/>
                                        <p:tgtEl>
                                          <p:spTgt spid="94211">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1">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4211">
                                            <p:txEl>
                                              <p:pRg st="9" end="9"/>
                                            </p:txEl>
                                          </p:spTgt>
                                        </p:tgtEl>
                                        <p:attrNameLst>
                                          <p:attrName>style.visibility</p:attrName>
                                        </p:attrNameLst>
                                      </p:cBhvr>
                                      <p:to>
                                        <p:strVal val="visible"/>
                                      </p:to>
                                    </p:set>
                                    <p:anim calcmode="lin" valueType="num">
                                      <p:cBhvr additive="base">
                                        <p:cTn id="11" dur="500" fill="hold"/>
                                        <p:tgtEl>
                                          <p:spTgt spid="94211">
                                            <p:txEl>
                                              <p:pRg st="9" end="9"/>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4211">
                                            <p:txEl>
                                              <p:pRg st="9" end="9"/>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4211">
                                            <p:txEl>
                                              <p:pRg st="10" end="10"/>
                                            </p:txEl>
                                          </p:spTgt>
                                        </p:tgtEl>
                                        <p:attrNameLst>
                                          <p:attrName>style.visibility</p:attrName>
                                        </p:attrNameLst>
                                      </p:cBhvr>
                                      <p:to>
                                        <p:strVal val="visible"/>
                                      </p:to>
                                    </p:set>
                                    <p:anim calcmode="lin" valueType="num">
                                      <p:cBhvr additive="base">
                                        <p:cTn id="15" dur="500" fill="hold"/>
                                        <p:tgtEl>
                                          <p:spTgt spid="94211">
                                            <p:txEl>
                                              <p:pRg st="10" end="1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4211">
                                            <p:txEl>
                                              <p:pRg st="10" end="10"/>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4211">
                                            <p:txEl>
                                              <p:pRg st="11" end="11"/>
                                            </p:txEl>
                                          </p:spTgt>
                                        </p:tgtEl>
                                        <p:attrNameLst>
                                          <p:attrName>style.visibility</p:attrName>
                                        </p:attrNameLst>
                                      </p:cBhvr>
                                      <p:to>
                                        <p:strVal val="visible"/>
                                      </p:to>
                                    </p:set>
                                    <p:anim calcmode="lin" valueType="num">
                                      <p:cBhvr additive="base">
                                        <p:cTn id="19" dur="500" fill="hold"/>
                                        <p:tgtEl>
                                          <p:spTgt spid="94211">
                                            <p:txEl>
                                              <p:pRg st="11" end="1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1">
                                            <p:txEl>
                                              <p:pRg st="11" end="11"/>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94211">
                                            <p:txEl>
                                              <p:pRg st="12" end="12"/>
                                            </p:txEl>
                                          </p:spTgt>
                                        </p:tgtEl>
                                        <p:attrNameLst>
                                          <p:attrName>style.visibility</p:attrName>
                                        </p:attrNameLst>
                                      </p:cBhvr>
                                      <p:to>
                                        <p:strVal val="visible"/>
                                      </p:to>
                                    </p:set>
                                    <p:anim calcmode="lin" valueType="num">
                                      <p:cBhvr additive="base">
                                        <p:cTn id="23" dur="500" fill="hold"/>
                                        <p:tgtEl>
                                          <p:spTgt spid="94211">
                                            <p:txEl>
                                              <p:pRg st="12" end="1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421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Ranges are Sequences of Elements</a:t>
            </a:r>
            <a:endParaRPr lang="en-US" dirty="0"/>
          </a:p>
        </p:txBody>
      </p:sp>
      <p:sp>
        <p:nvSpPr>
          <p:cNvPr id="3" name="Content Placeholder 2"/>
          <p:cNvSpPr>
            <a:spLocks noGrp="1"/>
          </p:cNvSpPr>
          <p:nvPr>
            <p:ph idx="1"/>
          </p:nvPr>
        </p:nvSpPr>
        <p:spPr/>
        <p:txBody>
          <a:bodyPr/>
          <a:lstStyle/>
          <a:p>
            <a:r>
              <a:rPr lang="en-US" dirty="0" smtClean="0"/>
              <a:t>Three different types of ranges</a:t>
            </a:r>
          </a:p>
          <a:p>
            <a:pPr lvl="1"/>
            <a:r>
              <a:rPr lang="en-US" dirty="0" smtClean="0"/>
              <a:t>Pairs of iterators</a:t>
            </a:r>
            <a:r>
              <a:rPr lang="en-US" dirty="0"/>
              <a:t>: </a:t>
            </a:r>
            <a:r>
              <a:rPr lang="en-US" dirty="0">
                <a:latin typeface="Consolas" panose="020B0609020204030204" pitchFamily="49" charset="0"/>
              </a:rPr>
              <a:t>[begin, end)</a:t>
            </a:r>
            <a:endParaRPr lang="en-US" dirty="0" smtClean="0">
              <a:latin typeface="Consolas" panose="020B0609020204030204" pitchFamily="49" charset="0"/>
            </a:endParaRPr>
          </a:p>
          <a:p>
            <a:pPr lvl="1"/>
            <a:r>
              <a:rPr lang="en-US" dirty="0" smtClean="0"/>
              <a:t>Counted sequences: </a:t>
            </a:r>
            <a:r>
              <a:rPr lang="en-US" dirty="0" smtClean="0">
                <a:latin typeface="Consolas" panose="020B0609020204030204" pitchFamily="49" charset="0"/>
              </a:rPr>
              <a:t>[0, size)</a:t>
            </a:r>
          </a:p>
          <a:p>
            <a:pPr lvl="1"/>
            <a:r>
              <a:rPr lang="en-US" dirty="0"/>
              <a:t>C</a:t>
            </a:r>
            <a:r>
              <a:rPr lang="en-US" dirty="0" smtClean="0"/>
              <a:t>onditionally-terminated sequences: </a:t>
            </a:r>
            <a:r>
              <a:rPr lang="en-US" dirty="0" smtClean="0">
                <a:latin typeface="Consolas" panose="020B0609020204030204" pitchFamily="49" charset="0"/>
              </a:rPr>
              <a:t>[begin, predicate)</a:t>
            </a:r>
          </a:p>
          <a:p>
            <a:pPr lvl="1"/>
            <a:r>
              <a:rPr lang="en-US" dirty="0" smtClean="0"/>
              <a:t>Unterminated sequences: </a:t>
            </a:r>
            <a:r>
              <a:rPr lang="en-US" dirty="0" smtClean="0">
                <a:latin typeface="Consolas" panose="020B0609020204030204" pitchFamily="49" charset="0"/>
              </a:rPr>
              <a:t>[0, ...)</a:t>
            </a:r>
          </a:p>
          <a:p>
            <a:r>
              <a:rPr lang="en-US" dirty="0" smtClean="0"/>
              <a:t>Standard defines alternative range-based versions of all algorithms:</a:t>
            </a:r>
          </a:p>
          <a:p>
            <a:pPr marL="0" indent="0">
              <a:spcBef>
                <a:spcPts val="100"/>
              </a:spcBef>
              <a:buNone/>
            </a:pPr>
            <a:endParaRPr lang="en-US" dirty="0" smtClean="0">
              <a:solidFill>
                <a:srgbClr val="000000"/>
              </a:solidFill>
              <a:latin typeface="Consolas" panose="020B0609020204030204" pitchFamily="49" charset="0"/>
            </a:endParaRPr>
          </a:p>
          <a:p>
            <a:pPr marL="284163" indent="0">
              <a:spcBef>
                <a:spcPts val="1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a:solidFill>
                  <a:srgbClr val="2B91AF"/>
                </a:solidFill>
                <a:latin typeface="Consolas" panose="020B0609020204030204" pitchFamily="49" charset="0"/>
              </a:rPr>
              <a:t>vector</a:t>
            </a:r>
            <a:r>
              <a:rPr lang="en-US" sz="1600" dirty="0">
                <a:solidFill>
                  <a:srgbClr val="000000"/>
                </a:solidFill>
                <a:latin typeface="Consolas" panose="020B0609020204030204" pitchFamily="49" charset="0"/>
              </a:rPr>
              <a:t>&lt;</a:t>
            </a:r>
            <a:r>
              <a:rPr lang="en-US" sz="1600" dirty="0" err="1">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&gt; </a:t>
            </a:r>
            <a:r>
              <a:rPr lang="en-US" sz="1600" dirty="0" err="1">
                <a:solidFill>
                  <a:srgbClr val="1F377F"/>
                </a:solidFill>
                <a:latin typeface="Consolas" panose="020B0609020204030204" pitchFamily="49" charset="0"/>
              </a:rPr>
              <a:t>src</a:t>
            </a:r>
            <a:r>
              <a:rPr lang="en-US" sz="1600" dirty="0">
                <a:solidFill>
                  <a:srgbClr val="000000"/>
                </a:solidFill>
                <a:latin typeface="Consolas" panose="020B0609020204030204" pitchFamily="49" charset="0"/>
              </a:rPr>
              <a:t> = {</a:t>
            </a:r>
            <a:r>
              <a:rPr lang="en-US" sz="1600" dirty="0">
                <a:solidFill>
                  <a:srgbClr val="098658"/>
                </a:solidFill>
                <a:latin typeface="Consolas" panose="020B0609020204030204" pitchFamily="49" charset="0"/>
              </a:rPr>
              <a:t>1</a:t>
            </a:r>
            <a:r>
              <a:rPr lang="en-US" sz="1600" dirty="0">
                <a:solidFill>
                  <a:srgbClr val="000000"/>
                </a:solidFill>
                <a:latin typeface="Consolas" panose="020B0609020204030204" pitchFamily="49" charset="0"/>
              </a:rPr>
              <a:t>, </a:t>
            </a:r>
            <a:r>
              <a:rPr lang="en-US" sz="1600" dirty="0">
                <a:solidFill>
                  <a:srgbClr val="098658"/>
                </a:solidFill>
                <a:latin typeface="Consolas" panose="020B0609020204030204" pitchFamily="49" charset="0"/>
              </a:rPr>
              <a:t>2</a:t>
            </a:r>
            <a:r>
              <a:rPr lang="en-US" sz="1600" dirty="0">
                <a:solidFill>
                  <a:srgbClr val="000000"/>
                </a:solidFill>
                <a:latin typeface="Consolas" panose="020B0609020204030204" pitchFamily="49" charset="0"/>
              </a:rPr>
              <a:t>, </a:t>
            </a:r>
            <a:r>
              <a:rPr lang="en-US" sz="1600" dirty="0">
                <a:solidFill>
                  <a:srgbClr val="098658"/>
                </a:solidFill>
                <a:latin typeface="Consolas" panose="020B0609020204030204" pitchFamily="49" charset="0"/>
              </a:rPr>
              <a:t>3</a:t>
            </a:r>
            <a:r>
              <a:rPr lang="en-US" sz="1600" dirty="0">
                <a:solidFill>
                  <a:srgbClr val="000000"/>
                </a:solidFill>
                <a:latin typeface="Consolas" panose="020B0609020204030204" pitchFamily="49" charset="0"/>
              </a:rPr>
              <a:t>, </a:t>
            </a:r>
            <a:r>
              <a:rPr lang="en-US" sz="1600" dirty="0">
                <a:solidFill>
                  <a:srgbClr val="098658"/>
                </a:solidFill>
                <a:latin typeface="Consolas" panose="020B0609020204030204" pitchFamily="49" charset="0"/>
              </a:rPr>
              <a:t>4</a:t>
            </a:r>
            <a:r>
              <a:rPr lang="en-US" sz="1600" dirty="0">
                <a:solidFill>
                  <a:srgbClr val="000000"/>
                </a:solidFill>
                <a:latin typeface="Consolas" panose="020B0609020204030204" pitchFamily="49" charset="0"/>
              </a:rPr>
              <a:t>, </a:t>
            </a:r>
            <a:r>
              <a:rPr lang="en-US" sz="1600" dirty="0">
                <a:solidFill>
                  <a:srgbClr val="098658"/>
                </a:solidFill>
                <a:latin typeface="Consolas" panose="020B0609020204030204" pitchFamily="49" charset="0"/>
              </a:rPr>
              <a:t>5</a:t>
            </a:r>
            <a:r>
              <a:rPr lang="en-US" sz="1600" dirty="0">
                <a:solidFill>
                  <a:srgbClr val="000000"/>
                </a:solidFill>
                <a:latin typeface="Consolas" panose="020B0609020204030204" pitchFamily="49" charset="0"/>
              </a:rPr>
              <a:t>};</a:t>
            </a:r>
          </a:p>
          <a:p>
            <a:pPr marL="284163" indent="0">
              <a:spcBef>
                <a:spcPts val="1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a:solidFill>
                  <a:srgbClr val="2B91AF"/>
                </a:solidFill>
                <a:latin typeface="Consolas" panose="020B0609020204030204" pitchFamily="49" charset="0"/>
              </a:rPr>
              <a:t>vector</a:t>
            </a:r>
            <a:r>
              <a:rPr lang="en-US" sz="1600" dirty="0">
                <a:solidFill>
                  <a:srgbClr val="000000"/>
                </a:solidFill>
                <a:latin typeface="Consolas" panose="020B0609020204030204" pitchFamily="49" charset="0"/>
              </a:rPr>
              <a:t>&lt;</a:t>
            </a:r>
            <a:r>
              <a:rPr lang="en-US" sz="1600" dirty="0" err="1">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&gt; </a:t>
            </a:r>
            <a:r>
              <a:rPr lang="en-US" sz="1600" dirty="0" err="1">
                <a:solidFill>
                  <a:srgbClr val="1F377F"/>
                </a:solidFill>
                <a:latin typeface="Consolas" panose="020B0609020204030204" pitchFamily="49" charset="0"/>
              </a:rPr>
              <a:t>dest</a:t>
            </a:r>
            <a:r>
              <a:rPr lang="en-US" sz="1600" dirty="0">
                <a:solidFill>
                  <a:srgbClr val="000000"/>
                </a:solidFill>
                <a:latin typeface="Consolas" panose="020B0609020204030204" pitchFamily="49" charset="0"/>
              </a:rPr>
              <a:t>;</a:t>
            </a:r>
          </a:p>
          <a:p>
            <a:pPr marL="284163" indent="0">
              <a:spcBef>
                <a:spcPts val="100"/>
              </a:spcBef>
              <a:buNone/>
            </a:pP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::ranges::copy(</a:t>
            </a:r>
            <a:r>
              <a:rPr lang="en-US" sz="1600" dirty="0" err="1">
                <a:solidFill>
                  <a:srgbClr val="1F377F"/>
                </a:solidFill>
                <a:latin typeface="Consolas" panose="020B0609020204030204" pitchFamily="49" charset="0"/>
              </a:rPr>
              <a:t>src</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74531F"/>
                </a:solidFill>
                <a:latin typeface="Consolas" panose="020B0609020204030204" pitchFamily="49" charset="0"/>
              </a:rPr>
              <a:t>back_inserter</a:t>
            </a:r>
            <a:r>
              <a:rPr lang="en-US" sz="1600" dirty="0">
                <a:solidFill>
                  <a:srgbClr val="000000"/>
                </a:solidFill>
                <a:latin typeface="Consolas" panose="020B0609020204030204" pitchFamily="49" charset="0"/>
              </a:rPr>
              <a:t>(</a:t>
            </a:r>
            <a:r>
              <a:rPr lang="en-US" sz="1600" dirty="0" err="1">
                <a:solidFill>
                  <a:srgbClr val="1F377F"/>
                </a:solidFill>
                <a:latin typeface="Consolas" panose="020B0609020204030204" pitchFamily="49" charset="0"/>
              </a:rPr>
              <a:t>dest</a:t>
            </a:r>
            <a:r>
              <a:rPr lang="en-US" sz="1600" dirty="0" smtClean="0">
                <a:solidFill>
                  <a:srgbClr val="000000"/>
                </a:solidFill>
                <a:latin typeface="Consolas" panose="020B0609020204030204" pitchFamily="49" charset="0"/>
              </a:rPr>
              <a:t>));</a:t>
            </a:r>
          </a:p>
          <a:p>
            <a:pPr marL="0" indent="0">
              <a:spcBef>
                <a:spcPts val="100"/>
              </a:spcBef>
              <a:buNone/>
            </a:pPr>
            <a:endParaRPr lang="en-US" dirty="0">
              <a:solidFill>
                <a:srgbClr val="000000"/>
              </a:solidFill>
              <a:latin typeface="Consolas" panose="020B0609020204030204" pitchFamily="49" charset="0"/>
            </a:endParaRPr>
          </a:p>
          <a:p>
            <a:r>
              <a:rPr lang="en-US" dirty="0"/>
              <a:t>Where first argument (in this case) is a range</a:t>
            </a:r>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50</a:t>
            </a:fld>
            <a:endParaRPr lang="en-US"/>
          </a:p>
        </p:txBody>
      </p:sp>
    </p:spTree>
    <p:extLst>
      <p:ext uri="{BB962C8B-B14F-4D97-AF65-F5344CB8AC3E}">
        <p14:creationId xmlns:p14="http://schemas.microsoft.com/office/powerpoint/2010/main" val="408681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Ranges are Sequences of Elements</a:t>
            </a:r>
          </a:p>
        </p:txBody>
      </p:sp>
      <p:sp>
        <p:nvSpPr>
          <p:cNvPr id="3" name="Content Placeholder 2"/>
          <p:cNvSpPr>
            <a:spLocks noGrp="1"/>
          </p:cNvSpPr>
          <p:nvPr>
            <p:ph idx="1"/>
          </p:nvPr>
        </p:nvSpPr>
        <p:spPr>
          <a:xfrm>
            <a:off x="1261872" y="1820863"/>
            <a:ext cx="8595360" cy="4351337"/>
          </a:xfrm>
        </p:spPr>
        <p:txBody>
          <a:bodyPr>
            <a:normAutofit fontScale="92500" lnSpcReduction="20000"/>
          </a:bodyPr>
          <a:lstStyle/>
          <a:p>
            <a:r>
              <a:rPr lang="en-US" dirty="0" smtClean="0"/>
              <a:t>So, what is a range?</a:t>
            </a:r>
          </a:p>
          <a:p>
            <a:pPr lvl="1"/>
            <a:r>
              <a:rPr lang="en-US" dirty="0" smtClean="0"/>
              <a:t>Any object that supports begin() and end():</a:t>
            </a:r>
          </a:p>
          <a:p>
            <a:pPr lvl="1"/>
            <a:endParaRPr lang="en-US" dirty="0" smtClean="0"/>
          </a:p>
          <a:p>
            <a:pPr marL="548640" lvl="2" indent="0">
              <a:spcBef>
                <a:spcPts val="100"/>
              </a:spcBef>
              <a:buNone/>
            </a:pPr>
            <a:r>
              <a:rPr lang="fr-FR" dirty="0" err="1">
                <a:solidFill>
                  <a:srgbClr val="0000FF"/>
                </a:solidFill>
                <a:latin typeface="Consolas" panose="020B0609020204030204" pitchFamily="49" charset="0"/>
              </a:rPr>
              <a:t>template</a:t>
            </a:r>
            <a:r>
              <a:rPr lang="fr-FR" dirty="0">
                <a:solidFill>
                  <a:srgbClr val="000000"/>
                </a:solidFill>
                <a:latin typeface="Consolas" panose="020B0609020204030204" pitchFamily="49" charset="0"/>
              </a:rPr>
              <a:t> &lt;</a:t>
            </a:r>
            <a:r>
              <a:rPr lang="fr-FR" dirty="0" err="1">
                <a:solidFill>
                  <a:srgbClr val="0000FF"/>
                </a:solidFill>
                <a:latin typeface="Consolas" panose="020B0609020204030204" pitchFamily="49" charset="0"/>
              </a:rPr>
              <a:t>typename</a:t>
            </a:r>
            <a:r>
              <a:rPr lang="fr-FR" dirty="0">
                <a:solidFill>
                  <a:srgbClr val="000000"/>
                </a:solidFill>
                <a:latin typeface="Consolas" panose="020B0609020204030204" pitchFamily="49" charset="0"/>
              </a:rPr>
              <a:t> </a:t>
            </a:r>
            <a:r>
              <a:rPr lang="fr-FR" dirty="0">
                <a:solidFill>
                  <a:srgbClr val="2B91AF"/>
                </a:solidFill>
                <a:latin typeface="Consolas" panose="020B0609020204030204" pitchFamily="49" charset="0"/>
              </a:rPr>
              <a:t>T</a:t>
            </a:r>
            <a:r>
              <a:rPr lang="fr-FR" dirty="0">
                <a:solidFill>
                  <a:srgbClr val="000000"/>
                </a:solidFill>
                <a:latin typeface="Consolas" panose="020B0609020204030204" pitchFamily="49" charset="0"/>
              </a:rPr>
              <a:t>&gt;</a:t>
            </a:r>
          </a:p>
          <a:p>
            <a:pPr marL="548640" lvl="2" indent="0">
              <a:spcBef>
                <a:spcPts val="100"/>
              </a:spcBef>
              <a:buNone/>
            </a:pPr>
            <a:r>
              <a:rPr lang="fr-FR" dirty="0">
                <a:solidFill>
                  <a:srgbClr val="0000FF"/>
                </a:solidFill>
                <a:latin typeface="Consolas" panose="020B0609020204030204" pitchFamily="49" charset="0"/>
              </a:rPr>
              <a:t>concept</a:t>
            </a:r>
            <a:r>
              <a:rPr lang="fr-FR" dirty="0">
                <a:solidFill>
                  <a:srgbClr val="000000"/>
                </a:solidFill>
                <a:latin typeface="Consolas" panose="020B0609020204030204" pitchFamily="49" charset="0"/>
              </a:rPr>
              <a:t> </a:t>
            </a:r>
            <a:r>
              <a:rPr lang="fr-FR" dirty="0">
                <a:solidFill>
                  <a:srgbClr val="2B91AF"/>
                </a:solidFill>
                <a:latin typeface="Consolas" panose="020B0609020204030204" pitchFamily="49" charset="0"/>
              </a:rPr>
              <a:t>range</a:t>
            </a:r>
            <a:r>
              <a:rPr lang="fr-FR" dirty="0">
                <a:solidFill>
                  <a:srgbClr val="000000"/>
                </a:solidFill>
                <a:latin typeface="Consolas" panose="020B0609020204030204" pitchFamily="49" charset="0"/>
              </a:rPr>
              <a:t> = </a:t>
            </a:r>
            <a:r>
              <a:rPr lang="fr-FR" dirty="0" err="1">
                <a:solidFill>
                  <a:srgbClr val="0000FF"/>
                </a:solidFill>
                <a:latin typeface="Consolas" panose="020B0609020204030204" pitchFamily="49" charset="0"/>
              </a:rPr>
              <a:t>requires</a:t>
            </a:r>
            <a:r>
              <a:rPr lang="fr-FR" dirty="0">
                <a:solidFill>
                  <a:srgbClr val="000000"/>
                </a:solidFill>
                <a:latin typeface="Consolas" panose="020B0609020204030204" pitchFamily="49" charset="0"/>
              </a:rPr>
              <a:t>(</a:t>
            </a:r>
            <a:r>
              <a:rPr lang="fr-FR" dirty="0">
                <a:solidFill>
                  <a:srgbClr val="2B91AF"/>
                </a:solidFill>
                <a:latin typeface="Consolas" panose="020B0609020204030204" pitchFamily="49" charset="0"/>
              </a:rPr>
              <a:t>T</a:t>
            </a:r>
            <a:r>
              <a:rPr lang="fr-FR" dirty="0">
                <a:solidFill>
                  <a:srgbClr val="000000"/>
                </a:solidFill>
                <a:latin typeface="Consolas" panose="020B0609020204030204" pitchFamily="49" charset="0"/>
              </a:rPr>
              <a:t>&amp; </a:t>
            </a:r>
            <a:r>
              <a:rPr lang="fr-FR" dirty="0">
                <a:solidFill>
                  <a:srgbClr val="808080"/>
                </a:solidFill>
                <a:latin typeface="Consolas" panose="020B0609020204030204" pitchFamily="49" charset="0"/>
              </a:rPr>
              <a:t>t</a:t>
            </a:r>
            <a:r>
              <a:rPr lang="fr-FR" dirty="0">
                <a:solidFill>
                  <a:srgbClr val="000000"/>
                </a:solidFill>
                <a:latin typeface="Consolas" panose="020B0609020204030204" pitchFamily="49" charset="0"/>
              </a:rPr>
              <a:t>) {</a:t>
            </a:r>
          </a:p>
          <a:p>
            <a:pPr marL="548640" lvl="2" indent="0">
              <a:spcBef>
                <a:spcPts val="100"/>
              </a:spcBef>
              <a:buNone/>
            </a:pPr>
            <a:r>
              <a:rPr lang="fr-FR" dirty="0">
                <a:solidFill>
                  <a:srgbClr val="000000"/>
                </a:solidFill>
                <a:latin typeface="Consolas" panose="020B0609020204030204" pitchFamily="49" charset="0"/>
              </a:rPr>
              <a:t>    </a:t>
            </a:r>
            <a:r>
              <a:rPr lang="fr-FR" dirty="0" err="1">
                <a:solidFill>
                  <a:srgbClr val="000000"/>
                </a:solidFill>
                <a:latin typeface="Consolas" panose="020B0609020204030204" pitchFamily="49" charset="0"/>
              </a:rPr>
              <a:t>std</a:t>
            </a:r>
            <a:r>
              <a:rPr lang="fr-FR" dirty="0">
                <a:solidFill>
                  <a:srgbClr val="000000"/>
                </a:solidFill>
                <a:latin typeface="Consolas" panose="020B0609020204030204" pitchFamily="49" charset="0"/>
              </a:rPr>
              <a:t>::ranges::</a:t>
            </a:r>
            <a:r>
              <a:rPr lang="fr-FR" dirty="0" err="1">
                <a:solidFill>
                  <a:srgbClr val="000000"/>
                </a:solidFill>
                <a:latin typeface="Consolas" panose="020B0609020204030204" pitchFamily="49" charset="0"/>
              </a:rPr>
              <a:t>begin</a:t>
            </a:r>
            <a:r>
              <a:rPr lang="fr-FR" dirty="0">
                <a:solidFill>
                  <a:srgbClr val="000000"/>
                </a:solidFill>
                <a:latin typeface="Consolas" panose="020B0609020204030204" pitchFamily="49" charset="0"/>
              </a:rPr>
              <a:t>(</a:t>
            </a:r>
            <a:r>
              <a:rPr lang="fr-FR" dirty="0">
                <a:solidFill>
                  <a:srgbClr val="808080"/>
                </a:solidFill>
                <a:latin typeface="Consolas" panose="020B0609020204030204" pitchFamily="49" charset="0"/>
              </a:rPr>
              <a:t>t</a:t>
            </a:r>
            <a:r>
              <a:rPr lang="fr-FR" dirty="0">
                <a:solidFill>
                  <a:srgbClr val="000000"/>
                </a:solidFill>
                <a:latin typeface="Consolas" panose="020B0609020204030204" pitchFamily="49" charset="0"/>
              </a:rPr>
              <a:t>);</a:t>
            </a:r>
          </a:p>
          <a:p>
            <a:pPr marL="548640" lvl="2" indent="0">
              <a:spcBef>
                <a:spcPts val="100"/>
              </a:spcBef>
              <a:buNone/>
            </a:pPr>
            <a:r>
              <a:rPr lang="fr-FR" dirty="0">
                <a:solidFill>
                  <a:srgbClr val="000000"/>
                </a:solidFill>
                <a:latin typeface="Consolas" panose="020B0609020204030204" pitchFamily="49" charset="0"/>
              </a:rPr>
              <a:t>    </a:t>
            </a:r>
            <a:r>
              <a:rPr lang="fr-FR" dirty="0" err="1">
                <a:solidFill>
                  <a:srgbClr val="000000"/>
                </a:solidFill>
                <a:latin typeface="Consolas" panose="020B0609020204030204" pitchFamily="49" charset="0"/>
              </a:rPr>
              <a:t>std</a:t>
            </a:r>
            <a:r>
              <a:rPr lang="fr-FR" dirty="0">
                <a:solidFill>
                  <a:srgbClr val="000000"/>
                </a:solidFill>
                <a:latin typeface="Consolas" panose="020B0609020204030204" pitchFamily="49" charset="0"/>
              </a:rPr>
              <a:t>::ranges::end(</a:t>
            </a:r>
            <a:r>
              <a:rPr lang="fr-FR" dirty="0">
                <a:solidFill>
                  <a:srgbClr val="808080"/>
                </a:solidFill>
                <a:latin typeface="Consolas" panose="020B0609020204030204" pitchFamily="49" charset="0"/>
              </a:rPr>
              <a:t>t</a:t>
            </a:r>
            <a:r>
              <a:rPr lang="fr-FR" dirty="0">
                <a:solidFill>
                  <a:srgbClr val="000000"/>
                </a:solidFill>
                <a:latin typeface="Consolas" panose="020B0609020204030204" pitchFamily="49" charset="0"/>
              </a:rPr>
              <a:t>);</a:t>
            </a:r>
          </a:p>
          <a:p>
            <a:pPr marL="548640" lvl="2" indent="0">
              <a:spcBef>
                <a:spcPts val="100"/>
              </a:spcBef>
              <a:buNone/>
            </a:pPr>
            <a:r>
              <a:rPr lang="fr-FR" dirty="0" smtClean="0">
                <a:solidFill>
                  <a:srgbClr val="000000"/>
                </a:solidFill>
                <a:latin typeface="Consolas" panose="020B0609020204030204" pitchFamily="49" charset="0"/>
              </a:rPr>
              <a:t>};</a:t>
            </a:r>
            <a:endParaRPr lang="fr-FR" dirty="0">
              <a:solidFill>
                <a:srgbClr val="000000"/>
              </a:solidFill>
              <a:latin typeface="Consolas" panose="020B0609020204030204" pitchFamily="49" charset="0"/>
            </a:endParaRPr>
          </a:p>
          <a:p>
            <a:r>
              <a:rPr lang="en-US" dirty="0" smtClean="0"/>
              <a:t>Similarly to iterator categories, ranges are classified as:</a:t>
            </a:r>
          </a:p>
          <a:p>
            <a:pPr marL="0" indent="0">
              <a:spcBef>
                <a:spcPts val="100"/>
              </a:spcBef>
              <a:buNone/>
            </a:pPr>
            <a:endParaRPr lang="en-US" dirty="0" smtClean="0">
              <a:solidFill>
                <a:srgbClr val="000000"/>
              </a:solidFill>
              <a:latin typeface="Consolas" panose="020B0609020204030204" pitchFamily="49" charset="0"/>
            </a:endParaRPr>
          </a:p>
          <a:p>
            <a:pPr marL="548640" lvl="2" indent="0">
              <a:spcBef>
                <a:spcPts val="100"/>
              </a:spcBef>
              <a:buNone/>
            </a:pPr>
            <a:r>
              <a:rPr lang="en-US" dirty="0" err="1" smtClean="0">
                <a:solidFill>
                  <a:srgbClr val="000000"/>
                </a:solidFill>
                <a:latin typeface="Consolas" panose="020B0609020204030204" pitchFamily="49" charset="0"/>
              </a:rPr>
              <a:t>std</a:t>
            </a:r>
            <a:r>
              <a:rPr lang="en-US" dirty="0">
                <a:solidFill>
                  <a:srgbClr val="000000"/>
                </a:solidFill>
                <a:latin typeface="Consolas" panose="020B0609020204030204" pitchFamily="49" charset="0"/>
              </a:rPr>
              <a:t>::ranges::</a:t>
            </a:r>
            <a:r>
              <a:rPr lang="en-US" dirty="0" err="1">
                <a:solidFill>
                  <a:srgbClr val="2B91AF"/>
                </a:solidFill>
                <a:latin typeface="Consolas" panose="020B0609020204030204" pitchFamily="49" charset="0"/>
              </a:rPr>
              <a:t>input_range</a:t>
            </a:r>
            <a:endParaRPr lang="en-US" dirty="0">
              <a:solidFill>
                <a:srgbClr val="000000"/>
              </a:solidFill>
              <a:latin typeface="Consolas" panose="020B0609020204030204" pitchFamily="49" charset="0"/>
            </a:endParaRPr>
          </a:p>
          <a:p>
            <a:pPr marL="548640" lvl="2" indent="0">
              <a:spcBef>
                <a:spcPts val="100"/>
              </a:spcBef>
              <a:buNone/>
            </a:pP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::ranges::</a:t>
            </a:r>
            <a:r>
              <a:rPr lang="en-US" dirty="0" err="1">
                <a:solidFill>
                  <a:srgbClr val="000000"/>
                </a:solidFill>
                <a:latin typeface="Consolas" panose="020B0609020204030204" pitchFamily="49" charset="0"/>
              </a:rPr>
              <a:t>output_range</a:t>
            </a:r>
            <a:endParaRPr lang="en-US" dirty="0">
              <a:solidFill>
                <a:srgbClr val="000000"/>
              </a:solidFill>
              <a:latin typeface="Consolas" panose="020B0609020204030204" pitchFamily="49" charset="0"/>
            </a:endParaRPr>
          </a:p>
          <a:p>
            <a:pPr marL="548640" lvl="2" indent="0">
              <a:spcBef>
                <a:spcPts val="100"/>
              </a:spcBef>
              <a:buNone/>
            </a:pP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::ranges::</a:t>
            </a:r>
            <a:r>
              <a:rPr lang="en-US" dirty="0" err="1">
                <a:solidFill>
                  <a:srgbClr val="1F377F"/>
                </a:solidFill>
                <a:latin typeface="Consolas" panose="020B0609020204030204" pitchFamily="49" charset="0"/>
              </a:rPr>
              <a:t>forward_range</a:t>
            </a:r>
            <a:endParaRPr lang="en-US" dirty="0">
              <a:solidFill>
                <a:srgbClr val="000000"/>
              </a:solidFill>
              <a:latin typeface="Consolas" panose="020B0609020204030204" pitchFamily="49" charset="0"/>
            </a:endParaRPr>
          </a:p>
          <a:p>
            <a:pPr marL="548640" lvl="2" indent="0">
              <a:spcBef>
                <a:spcPts val="100"/>
              </a:spcBef>
              <a:buNone/>
            </a:pP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::ranges::</a:t>
            </a:r>
            <a:r>
              <a:rPr lang="en-US" dirty="0" err="1">
                <a:solidFill>
                  <a:srgbClr val="1F377F"/>
                </a:solidFill>
                <a:latin typeface="Consolas" panose="020B0609020204030204" pitchFamily="49" charset="0"/>
              </a:rPr>
              <a:t>bidirectional_range</a:t>
            </a:r>
            <a:endParaRPr lang="en-US" dirty="0">
              <a:solidFill>
                <a:srgbClr val="000000"/>
              </a:solidFill>
              <a:latin typeface="Consolas" panose="020B0609020204030204" pitchFamily="49" charset="0"/>
            </a:endParaRPr>
          </a:p>
          <a:p>
            <a:pPr marL="548640" lvl="2" indent="0">
              <a:spcBef>
                <a:spcPts val="100"/>
              </a:spcBef>
              <a:buNone/>
            </a:pP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::ranges::</a:t>
            </a:r>
            <a:r>
              <a:rPr lang="en-US" dirty="0" err="1">
                <a:solidFill>
                  <a:srgbClr val="1F377F"/>
                </a:solidFill>
                <a:latin typeface="Consolas" panose="020B0609020204030204" pitchFamily="49" charset="0"/>
              </a:rPr>
              <a:t>random_access_range</a:t>
            </a:r>
            <a:endParaRPr lang="en-US" dirty="0">
              <a:solidFill>
                <a:srgbClr val="000000"/>
              </a:solidFill>
              <a:latin typeface="Consolas" panose="020B0609020204030204" pitchFamily="49" charset="0"/>
            </a:endParaRPr>
          </a:p>
          <a:p>
            <a:r>
              <a:rPr lang="en-US" dirty="0" smtClean="0"/>
              <a:t>Every range depends on at least one iterator, so the range category is determined by that</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51</a:t>
            </a:fld>
            <a:endParaRPr lang="en-US"/>
          </a:p>
        </p:txBody>
      </p:sp>
    </p:spTree>
    <p:extLst>
      <p:ext uri="{BB962C8B-B14F-4D97-AF65-F5344CB8AC3E}">
        <p14:creationId xmlns:p14="http://schemas.microsoft.com/office/powerpoint/2010/main" val="308303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anim calcmode="lin" valueType="num">
                                      <p:cBhvr additive="base">
                                        <p:cTn id="1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0" end="10"/>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anim calcmode="lin" valueType="num">
                                      <p:cBhvr additive="base">
                                        <p:cTn id="15"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anim calcmode="lin" valueType="num">
                                      <p:cBhvr additive="base">
                                        <p:cTn id="2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anim calcmode="lin" valueType="num">
                                      <p:cBhvr additive="base">
                                        <p:cTn id="27"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anim calcmode="lin" valueType="num">
                                      <p:cBhvr additive="base">
                                        <p:cTn id="33"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Ranges</a:t>
            </a:r>
            <a:endParaRPr lang="en-US" dirty="0"/>
          </a:p>
        </p:txBody>
      </p:sp>
      <p:sp>
        <p:nvSpPr>
          <p:cNvPr id="3" name="Content Placeholder 2"/>
          <p:cNvSpPr>
            <a:spLocks noGrp="1"/>
          </p:cNvSpPr>
          <p:nvPr>
            <p:ph idx="1"/>
          </p:nvPr>
        </p:nvSpPr>
        <p:spPr>
          <a:xfrm>
            <a:off x="1261872" y="1828800"/>
            <a:ext cx="9692640" cy="4351337"/>
          </a:xfrm>
        </p:spPr>
        <p:txBody>
          <a:bodyPr>
            <a:normAutofit fontScale="92500" lnSpcReduction="10000"/>
          </a:bodyPr>
          <a:lstStyle/>
          <a:p>
            <a:pPr marL="548640" lvl="2" indent="0">
              <a:spcBef>
                <a:spcPts val="200"/>
              </a:spcBef>
              <a:buNone/>
            </a:pPr>
            <a:endParaRPr lang="en-US" dirty="0" smtClean="0">
              <a:solidFill>
                <a:srgbClr val="0000FF"/>
              </a:solidFill>
              <a:latin typeface="Consolas" panose="020B0609020204030204" pitchFamily="49" charset="0"/>
            </a:endParaRPr>
          </a:p>
          <a:p>
            <a:pPr marL="548640" lvl="2" indent="0">
              <a:spcBef>
                <a:spcPts val="200"/>
              </a:spcBef>
              <a:buNone/>
            </a:pPr>
            <a:r>
              <a:rPr lang="en-US" dirty="0" smtClean="0">
                <a:solidFill>
                  <a:srgbClr val="0000FF"/>
                </a:solidFill>
                <a:latin typeface="Consolas" panose="020B0609020204030204" pitchFamily="49" charset="0"/>
              </a:rPr>
              <a:t>void</a:t>
            </a:r>
            <a:r>
              <a:rPr lang="en-US" dirty="0" smtClean="0">
                <a:solidFill>
                  <a:srgbClr val="000000"/>
                </a:solidFill>
                <a:latin typeface="Consolas" panose="020B0609020204030204" pitchFamily="49" charset="0"/>
              </a:rPr>
              <a:t> </a:t>
            </a:r>
            <a:r>
              <a:rPr lang="en-US" dirty="0" err="1">
                <a:solidFill>
                  <a:srgbClr val="74531F"/>
                </a:solidFill>
                <a:latin typeface="Consolas" panose="020B0609020204030204" pitchFamily="49" charset="0"/>
              </a:rPr>
              <a:t>double_even_numbers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vector</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 </a:t>
            </a:r>
            <a:r>
              <a:rPr lang="en-US" dirty="0">
                <a:solidFill>
                  <a:srgbClr val="1F377F"/>
                </a:solidFill>
                <a:latin typeface="Consolas" panose="020B0609020204030204" pitchFamily="49" charset="0"/>
              </a:rPr>
              <a:t>numbers</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1</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3</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4</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5</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vector</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 </a:t>
            </a:r>
            <a:r>
              <a:rPr lang="en-US" dirty="0" err="1" smtClean="0">
                <a:solidFill>
                  <a:srgbClr val="1F377F"/>
                </a:solidFill>
                <a:latin typeface="Consolas" panose="020B0609020204030204" pitchFamily="49" charset="0"/>
              </a:rPr>
              <a:t>even_numbers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74531F"/>
                </a:solidFill>
                <a:latin typeface="Consolas" panose="020B0609020204030204" pitchFamily="49" charset="0"/>
              </a:rPr>
              <a:t>copy_if</a:t>
            </a:r>
            <a:r>
              <a:rPr lang="en-US" dirty="0">
                <a:solidFill>
                  <a:srgbClr val="000000"/>
                </a:solidFill>
                <a:latin typeface="Consolas" panose="020B0609020204030204" pitchFamily="49" charset="0"/>
              </a:rPr>
              <a:t>(</a:t>
            </a:r>
            <a:r>
              <a:rPr lang="en-US" dirty="0">
                <a:solidFill>
                  <a:srgbClr val="74531F"/>
                </a:solidFill>
                <a:latin typeface="Consolas" panose="020B0609020204030204" pitchFamily="49" charset="0"/>
              </a:rPr>
              <a:t>begin</a:t>
            </a:r>
            <a:r>
              <a:rPr lang="en-US" dirty="0">
                <a:solidFill>
                  <a:srgbClr val="000000"/>
                </a:solidFill>
                <a:latin typeface="Consolas" panose="020B0609020204030204" pitchFamily="49" charset="0"/>
              </a:rPr>
              <a:t>(</a:t>
            </a:r>
            <a:r>
              <a:rPr lang="en-US" dirty="0">
                <a:solidFill>
                  <a:srgbClr val="1F377F"/>
                </a:solidFill>
                <a:latin typeface="Consolas" panose="020B0609020204030204" pitchFamily="49" charset="0"/>
              </a:rPr>
              <a:t>numbers</a:t>
            </a:r>
            <a:r>
              <a:rPr lang="en-US" dirty="0">
                <a:solidFill>
                  <a:srgbClr val="000000"/>
                </a:solidFill>
                <a:latin typeface="Consolas" panose="020B0609020204030204" pitchFamily="49" charset="0"/>
              </a:rPr>
              <a:t>), </a:t>
            </a:r>
            <a:r>
              <a:rPr lang="en-US" dirty="0">
                <a:solidFill>
                  <a:srgbClr val="74531F"/>
                </a:solidFill>
                <a:latin typeface="Consolas" panose="020B0609020204030204" pitchFamily="49" charset="0"/>
              </a:rPr>
              <a:t>end</a:t>
            </a:r>
            <a:r>
              <a:rPr lang="en-US" dirty="0">
                <a:solidFill>
                  <a:srgbClr val="000000"/>
                </a:solidFill>
                <a:latin typeface="Consolas" panose="020B0609020204030204" pitchFamily="49" charset="0"/>
              </a:rPr>
              <a:t>(</a:t>
            </a:r>
            <a:r>
              <a:rPr lang="en-US" dirty="0">
                <a:solidFill>
                  <a:srgbClr val="1F377F"/>
                </a:solidFill>
                <a:latin typeface="Consolas" panose="020B0609020204030204" pitchFamily="49" charset="0"/>
              </a:rPr>
              <a:t>numbers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smtClean="0">
                <a:solidFill>
                  <a:srgbClr val="74531F"/>
                </a:solidFill>
                <a:latin typeface="Consolas" panose="020B0609020204030204" pitchFamily="49" charset="0"/>
              </a:rPr>
              <a:t>back_inserter</a:t>
            </a:r>
            <a:r>
              <a:rPr lang="en-US" dirty="0" smtClean="0">
                <a:solidFill>
                  <a:srgbClr val="000000"/>
                </a:solidFill>
                <a:latin typeface="Consolas" panose="020B0609020204030204" pitchFamily="49" charset="0"/>
              </a:rPr>
              <a:t>(</a:t>
            </a:r>
            <a:r>
              <a:rPr lang="en-US" dirty="0" err="1" smtClean="0">
                <a:solidFill>
                  <a:srgbClr val="1F377F"/>
                </a:solidFill>
                <a:latin typeface="Consolas" panose="020B0609020204030204" pitchFamily="49" charset="0"/>
              </a:rPr>
              <a:t>even_numbers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8F08C4"/>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a:t>
            </a:r>
          </a:p>
          <a:p>
            <a:pPr marL="548640" lvl="2" indent="0">
              <a:spcBef>
                <a:spcPts val="2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vector</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 </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smtClean="0">
                <a:solidFill>
                  <a:srgbClr val="74531F"/>
                </a:solidFill>
                <a:latin typeface="Consolas" panose="020B0609020204030204" pitchFamily="49" charset="0"/>
              </a:rPr>
              <a:t>transform</a:t>
            </a:r>
            <a:r>
              <a:rPr lang="en-US" dirty="0" smtClean="0">
                <a:solidFill>
                  <a:srgbClr val="000000"/>
                </a:solidFill>
                <a:latin typeface="Consolas" panose="020B0609020204030204" pitchFamily="49" charset="0"/>
              </a:rPr>
              <a:t>(</a:t>
            </a:r>
            <a:r>
              <a:rPr lang="en-US" dirty="0" smtClean="0">
                <a:solidFill>
                  <a:srgbClr val="74531F"/>
                </a:solidFill>
                <a:latin typeface="Consolas" panose="020B0609020204030204" pitchFamily="49" charset="0"/>
              </a:rPr>
              <a:t>begin</a:t>
            </a:r>
            <a:r>
              <a:rPr lang="en-US" dirty="0" smtClean="0">
                <a:solidFill>
                  <a:srgbClr val="000000"/>
                </a:solidFill>
                <a:latin typeface="Consolas" panose="020B0609020204030204" pitchFamily="49" charset="0"/>
              </a:rPr>
              <a:t>(</a:t>
            </a:r>
            <a:r>
              <a:rPr lang="en-US" dirty="0" err="1" smtClean="0">
                <a:solidFill>
                  <a:srgbClr val="1F377F"/>
                </a:solidFill>
                <a:latin typeface="Consolas" panose="020B0609020204030204" pitchFamily="49" charset="0"/>
              </a:rPr>
              <a:t>even_numbers</a:t>
            </a:r>
            <a:r>
              <a:rPr lang="en-US" dirty="0">
                <a:solidFill>
                  <a:srgbClr val="000000"/>
                </a:solidFill>
                <a:latin typeface="Consolas" panose="020B0609020204030204" pitchFamily="49" charset="0"/>
              </a:rPr>
              <a:t>), </a:t>
            </a:r>
            <a:r>
              <a:rPr lang="en-US" dirty="0" smtClean="0">
                <a:solidFill>
                  <a:srgbClr val="74531F"/>
                </a:solidFill>
                <a:latin typeface="Consolas" panose="020B0609020204030204" pitchFamily="49" charset="0"/>
              </a:rPr>
              <a:t>end</a:t>
            </a:r>
            <a:r>
              <a:rPr lang="en-US" dirty="0" smtClean="0">
                <a:solidFill>
                  <a:srgbClr val="000000"/>
                </a:solidFill>
                <a:latin typeface="Consolas" panose="020B0609020204030204" pitchFamily="49" charset="0"/>
              </a:rPr>
              <a:t>(</a:t>
            </a:r>
            <a:r>
              <a:rPr lang="en-US" dirty="0" err="1" smtClean="0">
                <a:solidFill>
                  <a:srgbClr val="1F377F"/>
                </a:solidFill>
                <a:latin typeface="Consolas" panose="020B0609020204030204" pitchFamily="49" charset="0"/>
              </a:rPr>
              <a:t>even_numbers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74531F"/>
                </a:solidFill>
                <a:latin typeface="Consolas" panose="020B0609020204030204" pitchFamily="49" charset="0"/>
              </a:rPr>
              <a:t>back_inserter</a:t>
            </a:r>
            <a:r>
              <a:rPr lang="en-US" dirty="0">
                <a:solidFill>
                  <a:srgbClr val="000000"/>
                </a:solidFill>
                <a:latin typeface="Consolas" panose="020B0609020204030204" pitchFamily="49" charset="0"/>
              </a:rPr>
              <a:t>(</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8F08C4"/>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a:t>
            </a:r>
          </a:p>
          <a:p>
            <a:pPr marL="548640" lvl="2" indent="0">
              <a:spcBef>
                <a:spcPts val="2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74531F"/>
                </a:solidFill>
                <a:latin typeface="Consolas" panose="020B0609020204030204" pitchFamily="49" charset="0"/>
              </a:rPr>
              <a:t>print</a:t>
            </a:r>
            <a:r>
              <a:rPr lang="en-US" dirty="0">
                <a:solidFill>
                  <a:srgbClr val="000000"/>
                </a:solidFill>
                <a:latin typeface="Consolas" panose="020B0609020204030204" pitchFamily="49" charset="0"/>
              </a:rPr>
              <a:t>(</a:t>
            </a:r>
            <a:r>
              <a:rPr lang="en-US" dirty="0">
                <a:solidFill>
                  <a:srgbClr val="E21F1F"/>
                </a:solidFill>
                <a:latin typeface="Consolas" panose="020B0609020204030204" pitchFamily="49" charset="0"/>
              </a:rPr>
              <a:t>"</a:t>
            </a:r>
            <a:r>
              <a:rPr lang="en-US" dirty="0">
                <a:solidFill>
                  <a:srgbClr val="A31515"/>
                </a:solidFill>
                <a:latin typeface="Consolas" panose="020B0609020204030204" pitchFamily="49" charset="0"/>
              </a:rPr>
              <a:t>doubled even numbers (iterators): </a:t>
            </a:r>
            <a:r>
              <a:rPr lang="en-US" dirty="0">
                <a:solidFill>
                  <a:srgbClr val="E21F1F"/>
                </a:solidFill>
                <a:latin typeface="Consolas" panose="020B0609020204030204" pitchFamily="49" charset="0"/>
              </a:rPr>
              <a:t>"</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a:solidFill>
                  <a:srgbClr val="8F08C4"/>
                </a:solidFill>
                <a:latin typeface="Consolas" panose="020B0609020204030204" pitchFamily="49" charset="0"/>
              </a:rPr>
              <a:t>for</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1F377F"/>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74531F"/>
                </a:solidFill>
                <a:latin typeface="Consolas" panose="020B0609020204030204" pitchFamily="49" charset="0"/>
              </a:rPr>
              <a:t>print</a:t>
            </a:r>
            <a:r>
              <a:rPr lang="en-US" dirty="0">
                <a:solidFill>
                  <a:srgbClr val="000000"/>
                </a:solidFill>
                <a:latin typeface="Consolas" panose="020B0609020204030204" pitchFamily="49" charset="0"/>
              </a:rPr>
              <a:t>(</a:t>
            </a:r>
            <a:r>
              <a:rPr lang="en-US" dirty="0">
                <a:solidFill>
                  <a:srgbClr val="E21F1F"/>
                </a:solidFill>
                <a:latin typeface="Consolas" panose="020B0609020204030204" pitchFamily="49" charset="0"/>
              </a:rPr>
              <a:t>"</a:t>
            </a:r>
            <a:r>
              <a:rPr lang="en-US" dirty="0">
                <a:solidFill>
                  <a:srgbClr val="A31515"/>
                </a:solidFill>
                <a:latin typeface="Consolas" panose="020B0609020204030204" pitchFamily="49" charset="0"/>
              </a:rPr>
              <a:t>{} </a:t>
            </a:r>
            <a:r>
              <a:rPr lang="en-US" dirty="0">
                <a:solidFill>
                  <a:srgbClr val="E21F1F"/>
                </a:solidFill>
                <a:latin typeface="Consolas" panose="020B0609020204030204" pitchFamily="49" charset="0"/>
              </a:rPr>
              <a:t>"</a:t>
            </a:r>
            <a:r>
              <a:rPr lang="en-US" dirty="0">
                <a:solidFill>
                  <a:srgbClr val="000000"/>
                </a:solidFill>
                <a:latin typeface="Consolas" panose="020B0609020204030204" pitchFamily="49" charset="0"/>
              </a:rPr>
              <a:t>, </a:t>
            </a:r>
            <a:r>
              <a:rPr lang="en-US" dirty="0">
                <a:solidFill>
                  <a:srgbClr val="1F377F"/>
                </a:solidFill>
                <a:latin typeface="Consolas" panose="020B0609020204030204" pitchFamily="49" charset="0"/>
              </a:rPr>
              <a:t>n</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74531F"/>
                </a:solidFill>
                <a:latin typeface="Consolas" panose="020B0609020204030204" pitchFamily="49" charset="0"/>
              </a:rPr>
              <a:t>println</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a:t>
            </a:r>
          </a:p>
          <a:p>
            <a:pPr marL="548640" lvl="2" indent="0">
              <a:spcBef>
                <a:spcPts val="200"/>
              </a:spcBef>
              <a:buNone/>
            </a:pP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52</a:t>
            </a:fld>
            <a:endParaRPr lang="en-US"/>
          </a:p>
        </p:txBody>
      </p:sp>
    </p:spTree>
    <p:extLst>
      <p:ext uri="{BB962C8B-B14F-4D97-AF65-F5344CB8AC3E}">
        <p14:creationId xmlns:p14="http://schemas.microsoft.com/office/powerpoint/2010/main" val="190516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 calcmode="lin" valueType="num">
                                      <p:cBhvr additive="base">
                                        <p:cTn id="39"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1" end="11"/>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calcmode="lin" valueType="num">
                                      <p:cBhvr additive="base">
                                        <p:cTn id="47"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dirty="0" smtClean="0"/>
              <a:t>Range Algorithms</a:t>
            </a:r>
            <a:endParaRPr lang="en-US" dirty="0"/>
          </a:p>
        </p:txBody>
      </p:sp>
      <p:sp>
        <p:nvSpPr>
          <p:cNvPr id="3" name="Content Placeholder 2"/>
          <p:cNvSpPr>
            <a:spLocks noGrp="1"/>
          </p:cNvSpPr>
          <p:nvPr>
            <p:ph idx="1"/>
          </p:nvPr>
        </p:nvSpPr>
        <p:spPr/>
        <p:txBody>
          <a:bodyPr/>
          <a:lstStyle/>
          <a:p>
            <a:r>
              <a:rPr lang="en-US" dirty="0" smtClean="0"/>
              <a:t>Algorithms like </a:t>
            </a:r>
            <a:r>
              <a:rPr lang="en-US" dirty="0" err="1" smtClean="0">
                <a:latin typeface="Consolas" panose="020B0609020204030204" pitchFamily="49" charset="0"/>
              </a:rPr>
              <a:t>copy_if</a:t>
            </a:r>
            <a:r>
              <a:rPr lang="en-US" dirty="0" smtClean="0"/>
              <a:t> take pair of iterators</a:t>
            </a:r>
          </a:p>
          <a:p>
            <a:pPr lvl="1"/>
            <a:r>
              <a:rPr lang="en-US" dirty="0" smtClean="0"/>
              <a:t>Wouldn’t it be easier to just pass </a:t>
            </a:r>
            <a:r>
              <a:rPr lang="en-US" dirty="0" smtClean="0">
                <a:latin typeface="Consolas" panose="020B0609020204030204" pitchFamily="49" charset="0"/>
              </a:rPr>
              <a:t>numbers</a:t>
            </a:r>
            <a:r>
              <a:rPr lang="en-US" dirty="0" smtClean="0"/>
              <a:t> to the algorithm</a:t>
            </a:r>
            <a:r>
              <a:rPr lang="en-US" dirty="0" smtClean="0"/>
              <a:t>?</a:t>
            </a:r>
            <a:endParaRPr lang="en-US" dirty="0" smtClean="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53</a:t>
            </a:fld>
            <a:endParaRPr lang="en-US"/>
          </a:p>
        </p:txBody>
      </p:sp>
    </p:spTree>
    <p:extLst>
      <p:ext uri="{BB962C8B-B14F-4D97-AF65-F5344CB8AC3E}">
        <p14:creationId xmlns:p14="http://schemas.microsoft.com/office/powerpoint/2010/main" val="42642094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smtClean="0"/>
              <a:t>Range Algorithms</a:t>
            </a:r>
            <a:endParaRPr lang="en-US" dirty="0"/>
          </a:p>
        </p:txBody>
      </p:sp>
      <p:sp>
        <p:nvSpPr>
          <p:cNvPr id="3" name="Content Placeholder 2"/>
          <p:cNvSpPr>
            <a:spLocks noGrp="1"/>
          </p:cNvSpPr>
          <p:nvPr>
            <p:ph idx="1"/>
          </p:nvPr>
        </p:nvSpPr>
        <p:spPr>
          <a:xfrm>
            <a:off x="1261872" y="1828800"/>
            <a:ext cx="9692640" cy="4351337"/>
          </a:xfrm>
        </p:spPr>
        <p:txBody>
          <a:bodyPr>
            <a:normAutofit fontScale="92500" lnSpcReduction="10000"/>
          </a:bodyPr>
          <a:lstStyle/>
          <a:p>
            <a:pPr marL="548640" lvl="2" indent="0">
              <a:spcBef>
                <a:spcPts val="200"/>
              </a:spcBef>
              <a:buNone/>
            </a:pPr>
            <a:endParaRPr lang="en-US" dirty="0" smtClean="0">
              <a:solidFill>
                <a:srgbClr val="0000FF"/>
              </a:solidFill>
              <a:latin typeface="Consolas" panose="020B0609020204030204" pitchFamily="49" charset="0"/>
            </a:endParaRPr>
          </a:p>
          <a:p>
            <a:pPr marL="548640" lvl="2" indent="0">
              <a:spcBef>
                <a:spcPts val="200"/>
              </a:spcBef>
              <a:buNone/>
            </a:pPr>
            <a:r>
              <a:rPr lang="en-US" dirty="0" smtClean="0">
                <a:solidFill>
                  <a:srgbClr val="0000FF"/>
                </a:solidFill>
                <a:latin typeface="Consolas" panose="020B0609020204030204" pitchFamily="49" charset="0"/>
              </a:rPr>
              <a:t>void</a:t>
            </a:r>
            <a:r>
              <a:rPr lang="en-US" dirty="0" smtClean="0">
                <a:solidFill>
                  <a:srgbClr val="000000"/>
                </a:solidFill>
                <a:latin typeface="Consolas" panose="020B0609020204030204" pitchFamily="49" charset="0"/>
              </a:rPr>
              <a:t> </a:t>
            </a:r>
            <a:r>
              <a:rPr lang="en-US" dirty="0" err="1">
                <a:solidFill>
                  <a:srgbClr val="74531F"/>
                </a:solidFill>
                <a:latin typeface="Consolas" panose="020B0609020204030204" pitchFamily="49" charset="0"/>
              </a:rPr>
              <a:t>double_even_numbers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vector</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 </a:t>
            </a:r>
            <a:r>
              <a:rPr lang="en-US" dirty="0">
                <a:solidFill>
                  <a:srgbClr val="1F377F"/>
                </a:solidFill>
                <a:latin typeface="Consolas" panose="020B0609020204030204" pitchFamily="49" charset="0"/>
              </a:rPr>
              <a:t>numbers</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1</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3</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4</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5</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vector</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 </a:t>
            </a:r>
            <a:r>
              <a:rPr lang="en-US" dirty="0" err="1" smtClean="0">
                <a:solidFill>
                  <a:srgbClr val="1F377F"/>
                </a:solidFill>
                <a:latin typeface="Consolas" panose="020B0609020204030204" pitchFamily="49" charset="0"/>
              </a:rPr>
              <a:t>even_numbers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::ranges::</a:t>
            </a:r>
            <a:r>
              <a:rPr lang="en-US" dirty="0" err="1" smtClean="0">
                <a:solidFill>
                  <a:srgbClr val="74531F"/>
                </a:solidFill>
                <a:latin typeface="Consolas" panose="020B0609020204030204" pitchFamily="49" charset="0"/>
              </a:rPr>
              <a:t>copy_if</a:t>
            </a:r>
            <a:r>
              <a:rPr lang="en-US" dirty="0" smtClean="0">
                <a:solidFill>
                  <a:srgbClr val="000000"/>
                </a:solidFill>
                <a:latin typeface="Consolas" panose="020B0609020204030204" pitchFamily="49" charset="0"/>
              </a:rPr>
              <a:t>(</a:t>
            </a:r>
            <a:r>
              <a:rPr lang="en-US" dirty="0" smtClean="0">
                <a:solidFill>
                  <a:srgbClr val="1F377F"/>
                </a:solidFill>
                <a:latin typeface="Consolas" panose="020B0609020204030204" pitchFamily="49" charset="0"/>
              </a:rPr>
              <a:t>numbers</a:t>
            </a:r>
            <a:r>
              <a:rPr lang="en-US" dirty="0" smtClean="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smtClean="0">
                <a:solidFill>
                  <a:srgbClr val="74531F"/>
                </a:solidFill>
                <a:latin typeface="Consolas" panose="020B0609020204030204" pitchFamily="49" charset="0"/>
              </a:rPr>
              <a:t>back_inserter</a:t>
            </a:r>
            <a:r>
              <a:rPr lang="en-US" dirty="0" smtClean="0">
                <a:solidFill>
                  <a:srgbClr val="000000"/>
                </a:solidFill>
                <a:latin typeface="Consolas" panose="020B0609020204030204" pitchFamily="49" charset="0"/>
              </a:rPr>
              <a:t>(</a:t>
            </a:r>
            <a:r>
              <a:rPr lang="en-US" dirty="0" err="1" smtClean="0">
                <a:solidFill>
                  <a:srgbClr val="1F377F"/>
                </a:solidFill>
                <a:latin typeface="Consolas" panose="020B0609020204030204" pitchFamily="49" charset="0"/>
              </a:rPr>
              <a:t>even_numbers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8F08C4"/>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a:t>
            </a:r>
          </a:p>
          <a:p>
            <a:pPr marL="548640" lvl="2" indent="0">
              <a:spcBef>
                <a:spcPts val="2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2B91AF"/>
                </a:solidFill>
                <a:latin typeface="Consolas" panose="020B0609020204030204" pitchFamily="49" charset="0"/>
              </a:rPr>
              <a:t>vector</a:t>
            </a:r>
            <a:r>
              <a:rPr lang="en-US" dirty="0">
                <a:solidFill>
                  <a:srgbClr val="000000"/>
                </a:solidFill>
                <a:latin typeface="Consolas" panose="020B0609020204030204" pitchFamily="49" charset="0"/>
              </a:rPr>
              <a:t>&lt;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&gt; </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smtClean="0">
                <a:solidFill>
                  <a:srgbClr val="000000"/>
                </a:solidFill>
                <a:latin typeface="Consolas" panose="020B0609020204030204" pitchFamily="49" charset="0"/>
              </a:rPr>
              <a:t>::ranges::</a:t>
            </a:r>
            <a:r>
              <a:rPr lang="en-US" dirty="0" smtClean="0">
                <a:solidFill>
                  <a:srgbClr val="74531F"/>
                </a:solidFill>
                <a:latin typeface="Consolas" panose="020B0609020204030204" pitchFamily="49" charset="0"/>
              </a:rPr>
              <a:t>transform</a:t>
            </a:r>
            <a:r>
              <a:rPr lang="en-US" dirty="0" smtClean="0">
                <a:solidFill>
                  <a:srgbClr val="000000"/>
                </a:solidFill>
                <a:latin typeface="Consolas" panose="020B0609020204030204" pitchFamily="49" charset="0"/>
              </a:rPr>
              <a:t>(</a:t>
            </a:r>
            <a:r>
              <a:rPr lang="en-US" dirty="0" err="1" smtClean="0">
                <a:solidFill>
                  <a:srgbClr val="1F377F"/>
                </a:solidFill>
                <a:latin typeface="Consolas" panose="020B0609020204030204" pitchFamily="49" charset="0"/>
              </a:rPr>
              <a:t>even_numbers</a:t>
            </a:r>
            <a:r>
              <a:rPr lang="en-US" dirty="0" smtClean="0">
                <a:solidFill>
                  <a:srgbClr val="000000"/>
                </a:solidFill>
                <a:latin typeface="Consolas" panose="020B0609020204030204" pitchFamily="49" charset="0"/>
              </a:rPr>
              <a:t>,</a:t>
            </a:r>
            <a:endParaRPr lang="en-US" dirty="0">
              <a:solidFill>
                <a:srgbClr val="000000"/>
              </a:solidFill>
              <a:latin typeface="Consolas" panose="020B0609020204030204" pitchFamily="49" charset="0"/>
            </a:endParaRP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74531F"/>
                </a:solidFill>
                <a:latin typeface="Consolas" panose="020B0609020204030204" pitchFamily="49" charset="0"/>
              </a:rPr>
              <a:t>back_inserter</a:t>
            </a:r>
            <a:r>
              <a:rPr lang="en-US" dirty="0">
                <a:solidFill>
                  <a:srgbClr val="000000"/>
                </a:solidFill>
                <a:latin typeface="Consolas" panose="020B0609020204030204" pitchFamily="49" charset="0"/>
              </a:rPr>
              <a:t>(</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8F08C4"/>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a:t>
            </a:r>
          </a:p>
          <a:p>
            <a:pPr marL="548640" lvl="2" indent="0">
              <a:spcBef>
                <a:spcPts val="2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74531F"/>
                </a:solidFill>
                <a:latin typeface="Consolas" panose="020B0609020204030204" pitchFamily="49" charset="0"/>
              </a:rPr>
              <a:t>print</a:t>
            </a:r>
            <a:r>
              <a:rPr lang="en-US" dirty="0">
                <a:solidFill>
                  <a:srgbClr val="000000"/>
                </a:solidFill>
                <a:latin typeface="Consolas" panose="020B0609020204030204" pitchFamily="49" charset="0"/>
              </a:rPr>
              <a:t>(</a:t>
            </a:r>
            <a:r>
              <a:rPr lang="en-US" dirty="0">
                <a:solidFill>
                  <a:srgbClr val="E21F1F"/>
                </a:solidFill>
                <a:latin typeface="Consolas" panose="020B0609020204030204" pitchFamily="49" charset="0"/>
              </a:rPr>
              <a:t>"</a:t>
            </a:r>
            <a:r>
              <a:rPr lang="en-US" dirty="0">
                <a:solidFill>
                  <a:srgbClr val="A31515"/>
                </a:solidFill>
                <a:latin typeface="Consolas" panose="020B0609020204030204" pitchFamily="49" charset="0"/>
              </a:rPr>
              <a:t>doubled even numbers (iterators): </a:t>
            </a:r>
            <a:r>
              <a:rPr lang="en-US" dirty="0">
                <a:solidFill>
                  <a:srgbClr val="E21F1F"/>
                </a:solidFill>
                <a:latin typeface="Consolas" panose="020B0609020204030204" pitchFamily="49" charset="0"/>
              </a:rPr>
              <a:t>"</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a:solidFill>
                  <a:srgbClr val="8F08C4"/>
                </a:solidFill>
                <a:latin typeface="Consolas" panose="020B0609020204030204" pitchFamily="49" charset="0"/>
              </a:rPr>
              <a:t>for</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1F377F"/>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74531F"/>
                </a:solidFill>
                <a:latin typeface="Consolas" panose="020B0609020204030204" pitchFamily="49" charset="0"/>
              </a:rPr>
              <a:t>print</a:t>
            </a:r>
            <a:r>
              <a:rPr lang="en-US" dirty="0">
                <a:solidFill>
                  <a:srgbClr val="000000"/>
                </a:solidFill>
                <a:latin typeface="Consolas" panose="020B0609020204030204" pitchFamily="49" charset="0"/>
              </a:rPr>
              <a:t>(</a:t>
            </a:r>
            <a:r>
              <a:rPr lang="en-US" dirty="0">
                <a:solidFill>
                  <a:srgbClr val="E21F1F"/>
                </a:solidFill>
                <a:latin typeface="Consolas" panose="020B0609020204030204" pitchFamily="49" charset="0"/>
              </a:rPr>
              <a:t>"</a:t>
            </a:r>
            <a:r>
              <a:rPr lang="en-US" dirty="0">
                <a:solidFill>
                  <a:srgbClr val="A31515"/>
                </a:solidFill>
                <a:latin typeface="Consolas" panose="020B0609020204030204" pitchFamily="49" charset="0"/>
              </a:rPr>
              <a:t>{} </a:t>
            </a:r>
            <a:r>
              <a:rPr lang="en-US" dirty="0">
                <a:solidFill>
                  <a:srgbClr val="E21F1F"/>
                </a:solidFill>
                <a:latin typeface="Consolas" panose="020B0609020204030204" pitchFamily="49" charset="0"/>
              </a:rPr>
              <a:t>"</a:t>
            </a:r>
            <a:r>
              <a:rPr lang="en-US" dirty="0">
                <a:solidFill>
                  <a:srgbClr val="000000"/>
                </a:solidFill>
                <a:latin typeface="Consolas" panose="020B0609020204030204" pitchFamily="49" charset="0"/>
              </a:rPr>
              <a:t>, </a:t>
            </a:r>
            <a:r>
              <a:rPr lang="en-US" dirty="0">
                <a:solidFill>
                  <a:srgbClr val="1F377F"/>
                </a:solidFill>
                <a:latin typeface="Consolas" panose="020B0609020204030204" pitchFamily="49" charset="0"/>
              </a:rPr>
              <a:t>n</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74531F"/>
                </a:solidFill>
                <a:latin typeface="Consolas" panose="020B0609020204030204" pitchFamily="49" charset="0"/>
              </a:rPr>
              <a:t>println</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a:t>
            </a:r>
          </a:p>
          <a:p>
            <a:pPr marL="548640" lvl="2" indent="0">
              <a:spcBef>
                <a:spcPts val="200"/>
              </a:spcBef>
              <a:buNone/>
            </a:pP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54</a:t>
            </a:fld>
            <a:endParaRPr lang="en-US"/>
          </a:p>
        </p:txBody>
      </p:sp>
    </p:spTree>
    <p:extLst>
      <p:ext uri="{BB962C8B-B14F-4D97-AF65-F5344CB8AC3E}">
        <p14:creationId xmlns:p14="http://schemas.microsoft.com/office/powerpoint/2010/main" val="12301765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dirty="0" smtClean="0"/>
              <a:t>Ranges</a:t>
            </a:r>
            <a:endParaRPr lang="en-US" dirty="0"/>
          </a:p>
        </p:txBody>
      </p:sp>
      <p:sp>
        <p:nvSpPr>
          <p:cNvPr id="3" name="Content Placeholder 2"/>
          <p:cNvSpPr>
            <a:spLocks noGrp="1"/>
          </p:cNvSpPr>
          <p:nvPr>
            <p:ph idx="1"/>
          </p:nvPr>
        </p:nvSpPr>
        <p:spPr/>
        <p:txBody>
          <a:bodyPr>
            <a:normAutofit/>
          </a:bodyPr>
          <a:lstStyle/>
          <a:p>
            <a:r>
              <a:rPr lang="en-US" dirty="0" smtClean="0"/>
              <a:t>Even </a:t>
            </a:r>
            <a:r>
              <a:rPr lang="en-US" dirty="0" smtClean="0"/>
              <a:t>numbers have to be stored separately: </a:t>
            </a:r>
            <a:r>
              <a:rPr lang="en-US" dirty="0" err="1" smtClean="0">
                <a:latin typeface="Consolas" panose="020B0609020204030204" pitchFamily="49" charset="0"/>
              </a:rPr>
              <a:t>even_numbers</a:t>
            </a:r>
            <a:endParaRPr lang="en-US" dirty="0" smtClean="0">
              <a:latin typeface="Consolas" panose="020B0609020204030204" pitchFamily="49" charset="0"/>
            </a:endParaRPr>
          </a:p>
          <a:p>
            <a:pPr lvl="1"/>
            <a:r>
              <a:rPr lang="en-US" dirty="0" smtClean="0"/>
              <a:t>Why, those are intermediate results not needed for anything else?</a:t>
            </a:r>
          </a:p>
          <a:p>
            <a:pPr lvl="1"/>
            <a:r>
              <a:rPr lang="en-US" dirty="0" smtClean="0"/>
              <a:t>Final results </a:t>
            </a:r>
            <a:r>
              <a:rPr lang="en-US" dirty="0" smtClean="0"/>
              <a:t>have </a:t>
            </a:r>
            <a:r>
              <a:rPr lang="en-US" dirty="0" smtClean="0"/>
              <a:t>to be explicitly ‘materialized’ as well</a:t>
            </a:r>
          </a:p>
          <a:p>
            <a:r>
              <a:rPr lang="en-US" dirty="0" smtClean="0"/>
              <a:t>Iterator-based algorithms are very flexible, but they do not compose </a:t>
            </a:r>
            <a:r>
              <a:rPr lang="en-US" dirty="0" smtClean="0"/>
              <a:t>well</a:t>
            </a:r>
          </a:p>
          <a:p>
            <a:endParaRPr lang="en-US" dirty="0"/>
          </a:p>
          <a:p>
            <a:r>
              <a:rPr lang="en-US" dirty="0" smtClean="0"/>
              <a:t>Standard introduces range based views</a:t>
            </a:r>
          </a:p>
          <a:p>
            <a:pPr lvl="1"/>
            <a:r>
              <a:rPr lang="en-US" dirty="0" smtClean="0"/>
              <a:t>A view is a data structure that refers to a range without ‘owning’ the data</a:t>
            </a:r>
          </a:p>
          <a:p>
            <a:pPr lvl="1"/>
            <a:r>
              <a:rPr lang="en-US" dirty="0"/>
              <a:t>I</a:t>
            </a:r>
            <a:r>
              <a:rPr lang="en-US" dirty="0" smtClean="0"/>
              <a:t>ndirectly </a:t>
            </a:r>
            <a:r>
              <a:rPr lang="en-US" dirty="0"/>
              <a:t>represent </a:t>
            </a:r>
            <a:r>
              <a:rPr lang="en-US" dirty="0" err="1"/>
              <a:t>iterable</a:t>
            </a:r>
            <a:r>
              <a:rPr lang="en-US" dirty="0"/>
              <a:t> sequences </a:t>
            </a:r>
            <a:r>
              <a:rPr lang="en-US" dirty="0" smtClean="0"/>
              <a:t>(i.e. ranges)</a:t>
            </a:r>
          </a:p>
          <a:p>
            <a:pPr lvl="1"/>
            <a:r>
              <a:rPr lang="en-US" dirty="0" smtClean="0"/>
              <a:t>Views are adaptors that allow to iterate over a range (external to the view), but apply additional operations while doing so</a:t>
            </a:r>
          </a:p>
          <a:p>
            <a:pPr lvl="1"/>
            <a:r>
              <a:rPr lang="en-US" dirty="0" smtClean="0"/>
              <a:t>Views are ‘lazily’ evaluated, every element is calculated only when needed</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55</a:t>
            </a:fld>
            <a:endParaRPr lang="en-US"/>
          </a:p>
        </p:txBody>
      </p:sp>
    </p:spTree>
    <p:extLst>
      <p:ext uri="{BB962C8B-B14F-4D97-AF65-F5344CB8AC3E}">
        <p14:creationId xmlns:p14="http://schemas.microsoft.com/office/powerpoint/2010/main" val="67567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dirty="0" smtClean="0"/>
              <a:t>Range Views</a:t>
            </a:r>
            <a:endParaRPr lang="en-US" dirty="0"/>
          </a:p>
        </p:txBody>
      </p:sp>
      <p:sp>
        <p:nvSpPr>
          <p:cNvPr id="3" name="Content Placeholder 2"/>
          <p:cNvSpPr>
            <a:spLocks noGrp="1"/>
          </p:cNvSpPr>
          <p:nvPr>
            <p:ph idx="1"/>
          </p:nvPr>
        </p:nvSpPr>
        <p:spPr/>
        <p:txBody>
          <a:bodyPr>
            <a:normAutofit/>
          </a:bodyPr>
          <a:lstStyle/>
          <a:p>
            <a:pPr marL="548640" lvl="2" indent="0">
              <a:spcBef>
                <a:spcPts val="200"/>
              </a:spcBef>
              <a:buNone/>
            </a:pPr>
            <a:endParaRPr lang="en-US" dirty="0" smtClean="0">
              <a:solidFill>
                <a:srgbClr val="0000FF"/>
              </a:solidFill>
              <a:latin typeface="Consolas" panose="020B0609020204030204" pitchFamily="49" charset="0"/>
            </a:endParaRPr>
          </a:p>
          <a:p>
            <a:pPr marL="548640" lvl="2" indent="0">
              <a:spcBef>
                <a:spcPts val="200"/>
              </a:spcBef>
              <a:buNone/>
            </a:pPr>
            <a:endParaRPr lang="en-US" dirty="0">
              <a:solidFill>
                <a:srgbClr val="0000FF"/>
              </a:solidFill>
              <a:latin typeface="Consolas" panose="020B0609020204030204" pitchFamily="49" charset="0"/>
            </a:endParaRPr>
          </a:p>
          <a:p>
            <a:pPr marL="548640" lvl="2" indent="0">
              <a:spcBef>
                <a:spcPts val="200"/>
              </a:spcBef>
              <a:buNone/>
            </a:pPr>
            <a:r>
              <a:rPr lang="en-US" dirty="0" smtClean="0">
                <a:solidFill>
                  <a:srgbClr val="0000FF"/>
                </a:solidFill>
                <a:latin typeface="Consolas" panose="020B0609020204030204" pitchFamily="49" charset="0"/>
              </a:rPr>
              <a:t>void</a:t>
            </a:r>
            <a:r>
              <a:rPr lang="en-US" dirty="0" smtClean="0">
                <a:solidFill>
                  <a:srgbClr val="000000"/>
                </a:solidFill>
                <a:latin typeface="Consolas" panose="020B0609020204030204" pitchFamily="49" charset="0"/>
              </a:rPr>
              <a:t> </a:t>
            </a:r>
            <a:r>
              <a:rPr lang="en-US" dirty="0" err="1">
                <a:solidFill>
                  <a:srgbClr val="74531F"/>
                </a:solidFill>
                <a:latin typeface="Consolas" panose="020B0609020204030204" pitchFamily="49" charset="0"/>
              </a:rPr>
              <a:t>double_even_numbers_ranges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auto</a:t>
            </a:r>
            <a:r>
              <a:rPr lang="en-US" dirty="0">
                <a:solidFill>
                  <a:srgbClr val="000000"/>
                </a:solidFill>
                <a:latin typeface="Consolas" panose="020B0609020204030204" pitchFamily="49" charset="0"/>
              </a:rPr>
              <a:t> </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::views::iota(</a:t>
            </a:r>
            <a:r>
              <a:rPr lang="en-US" dirty="0">
                <a:solidFill>
                  <a:srgbClr val="098658"/>
                </a:solidFill>
                <a:latin typeface="Consolas" panose="020B0609020204030204" pitchFamily="49" charset="0"/>
              </a:rPr>
              <a:t>1</a:t>
            </a:r>
            <a:r>
              <a:rPr lang="en-US" dirty="0">
                <a:solidFill>
                  <a:srgbClr val="000000"/>
                </a:solidFill>
                <a:latin typeface="Consolas" panose="020B0609020204030204" pitchFamily="49" charset="0"/>
              </a:rPr>
              <a:t>) </a:t>
            </a:r>
          </a:p>
          <a:p>
            <a:pPr marL="548640" lvl="2" indent="0">
              <a:spcBef>
                <a:spcPts val="200"/>
              </a:spcBef>
              <a:buNone/>
            </a:pP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::views::take(</a:t>
            </a:r>
            <a:r>
              <a:rPr lang="en-US" dirty="0">
                <a:solidFill>
                  <a:srgbClr val="098658"/>
                </a:solidFill>
                <a:latin typeface="Consolas" panose="020B0609020204030204" pitchFamily="49" charset="0"/>
              </a:rPr>
              <a:t>5</a:t>
            </a:r>
            <a:r>
              <a:rPr lang="en-US" dirty="0">
                <a:solidFill>
                  <a:srgbClr val="000000"/>
                </a:solidFill>
                <a:latin typeface="Consolas" panose="020B0609020204030204" pitchFamily="49" charset="0"/>
              </a:rPr>
              <a:t>) </a:t>
            </a:r>
          </a:p>
          <a:p>
            <a:pPr marL="548640" lvl="2" indent="0">
              <a:spcBef>
                <a:spcPts val="200"/>
              </a:spcBef>
              <a:buNone/>
            </a:pP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::views::filter([](</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8F08C4"/>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 </a:t>
            </a:r>
          </a:p>
          <a:p>
            <a:pPr marL="548640" lvl="2" indent="0">
              <a:spcBef>
                <a:spcPts val="200"/>
              </a:spcBef>
              <a:buNone/>
            </a:pP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::views::transform([](</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8F08C4"/>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808080"/>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 });</a:t>
            </a:r>
          </a:p>
          <a:p>
            <a:pPr marL="548640" lvl="2" indent="0">
              <a:spcBef>
                <a:spcPts val="200"/>
              </a:spcBef>
              <a:buNone/>
            </a:pPr>
            <a:r>
              <a:rPr lang="en-US" dirty="0">
                <a:solidFill>
                  <a:srgbClr val="000000"/>
                </a:solidFill>
                <a:latin typeface="Consolas" panose="020B0609020204030204" pitchFamily="49" charset="0"/>
              </a:rPr>
              <a:t/>
            </a: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74531F"/>
                </a:solidFill>
                <a:latin typeface="Consolas" panose="020B0609020204030204" pitchFamily="49" charset="0"/>
              </a:rPr>
              <a:t>print</a:t>
            </a:r>
            <a:r>
              <a:rPr lang="en-US" dirty="0">
                <a:solidFill>
                  <a:srgbClr val="000000"/>
                </a:solidFill>
                <a:latin typeface="Consolas" panose="020B0609020204030204" pitchFamily="49" charset="0"/>
              </a:rPr>
              <a:t>(</a:t>
            </a:r>
            <a:r>
              <a:rPr lang="en-US" dirty="0">
                <a:solidFill>
                  <a:srgbClr val="E21F1F"/>
                </a:solidFill>
                <a:latin typeface="Consolas" panose="020B0609020204030204" pitchFamily="49" charset="0"/>
              </a:rPr>
              <a:t>"</a:t>
            </a:r>
            <a:r>
              <a:rPr lang="en-US" dirty="0">
                <a:solidFill>
                  <a:srgbClr val="A31515"/>
                </a:solidFill>
                <a:latin typeface="Consolas" panose="020B0609020204030204" pitchFamily="49" charset="0"/>
              </a:rPr>
              <a:t>doubled even numbers (ranges): </a:t>
            </a:r>
            <a:r>
              <a:rPr lang="en-US" dirty="0">
                <a:solidFill>
                  <a:srgbClr val="E21F1F"/>
                </a:solidFill>
                <a:latin typeface="Consolas" panose="020B0609020204030204" pitchFamily="49" charset="0"/>
              </a:rPr>
              <a:t>"</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a:solidFill>
                  <a:srgbClr val="8F08C4"/>
                </a:solidFill>
                <a:latin typeface="Consolas" panose="020B0609020204030204" pitchFamily="49" charset="0"/>
              </a:rPr>
              <a:t>for</a:t>
            </a: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a:t>
            </a:r>
            <a:r>
              <a:rPr lang="en-US" dirty="0">
                <a:solidFill>
                  <a:srgbClr val="1F377F"/>
                </a:solidFill>
                <a:latin typeface="Consolas" panose="020B0609020204030204" pitchFamily="49" charset="0"/>
              </a:rPr>
              <a:t>n</a:t>
            </a:r>
            <a:r>
              <a:rPr lang="en-US" dirty="0">
                <a:solidFill>
                  <a:srgbClr val="000000"/>
                </a:solidFill>
                <a:latin typeface="Consolas" panose="020B0609020204030204" pitchFamily="49" charset="0"/>
              </a:rPr>
              <a:t> : </a:t>
            </a:r>
            <a:r>
              <a:rPr lang="en-US" dirty="0">
                <a:solidFill>
                  <a:srgbClr val="1F377F"/>
                </a:solidFill>
                <a:latin typeface="Consolas" panose="020B0609020204030204" pitchFamily="49" charset="0"/>
              </a:rPr>
              <a:t>results</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a:solidFill>
                  <a:srgbClr val="74531F"/>
                </a:solidFill>
                <a:latin typeface="Consolas" panose="020B0609020204030204" pitchFamily="49" charset="0"/>
              </a:rPr>
              <a:t>print</a:t>
            </a:r>
            <a:r>
              <a:rPr lang="en-US" dirty="0">
                <a:solidFill>
                  <a:srgbClr val="000000"/>
                </a:solidFill>
                <a:latin typeface="Consolas" panose="020B0609020204030204" pitchFamily="49" charset="0"/>
              </a:rPr>
              <a:t>(</a:t>
            </a:r>
            <a:r>
              <a:rPr lang="en-US" dirty="0">
                <a:solidFill>
                  <a:srgbClr val="E21F1F"/>
                </a:solidFill>
                <a:latin typeface="Consolas" panose="020B0609020204030204" pitchFamily="49" charset="0"/>
              </a:rPr>
              <a:t>"</a:t>
            </a:r>
            <a:r>
              <a:rPr lang="en-US" dirty="0">
                <a:solidFill>
                  <a:srgbClr val="A31515"/>
                </a:solidFill>
                <a:latin typeface="Consolas" panose="020B0609020204030204" pitchFamily="49" charset="0"/>
              </a:rPr>
              <a:t>{} </a:t>
            </a:r>
            <a:r>
              <a:rPr lang="en-US" dirty="0">
                <a:solidFill>
                  <a:srgbClr val="E21F1F"/>
                </a:solidFill>
                <a:latin typeface="Consolas" panose="020B0609020204030204" pitchFamily="49" charset="0"/>
              </a:rPr>
              <a:t>"</a:t>
            </a:r>
            <a:r>
              <a:rPr lang="en-US" dirty="0">
                <a:solidFill>
                  <a:srgbClr val="000000"/>
                </a:solidFill>
                <a:latin typeface="Consolas" panose="020B0609020204030204" pitchFamily="49" charset="0"/>
              </a:rPr>
              <a:t>, </a:t>
            </a:r>
            <a:r>
              <a:rPr lang="en-US" dirty="0">
                <a:solidFill>
                  <a:srgbClr val="1F377F"/>
                </a:solidFill>
                <a:latin typeface="Consolas" panose="020B0609020204030204" pitchFamily="49" charset="0"/>
              </a:rPr>
              <a:t>n</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std</a:t>
            </a:r>
            <a:r>
              <a:rPr lang="en-US" dirty="0">
                <a:solidFill>
                  <a:srgbClr val="000000"/>
                </a:solidFill>
                <a:latin typeface="Consolas" panose="020B0609020204030204" pitchFamily="49" charset="0"/>
              </a:rPr>
              <a:t>::</a:t>
            </a:r>
            <a:r>
              <a:rPr lang="en-US" dirty="0" err="1">
                <a:solidFill>
                  <a:srgbClr val="74531F"/>
                </a:solidFill>
                <a:latin typeface="Consolas" panose="020B0609020204030204" pitchFamily="49" charset="0"/>
              </a:rPr>
              <a:t>println</a:t>
            </a:r>
            <a:r>
              <a:rPr lang="en-US" dirty="0">
                <a:solidFill>
                  <a:srgbClr val="000000"/>
                </a:solidFill>
                <a:latin typeface="Consolas" panose="020B0609020204030204" pitchFamily="49" charset="0"/>
              </a:rPr>
              <a:t>();</a:t>
            </a:r>
          </a:p>
          <a:p>
            <a:pPr marL="548640" lvl="2" indent="0">
              <a:spcBef>
                <a:spcPts val="200"/>
              </a:spcBef>
              <a:buNone/>
            </a:pPr>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56</a:t>
            </a:fld>
            <a:endParaRPr lang="en-US"/>
          </a:p>
        </p:txBody>
      </p:sp>
    </p:spTree>
    <p:extLst>
      <p:ext uri="{BB962C8B-B14F-4D97-AF65-F5344CB8AC3E}">
        <p14:creationId xmlns:p14="http://schemas.microsoft.com/office/powerpoint/2010/main" val="303729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Ranges</a:t>
            </a:r>
          </a:p>
        </p:txBody>
      </p:sp>
      <p:sp>
        <p:nvSpPr>
          <p:cNvPr id="3" name="Content Placeholder 2"/>
          <p:cNvSpPr>
            <a:spLocks noGrp="1"/>
          </p:cNvSpPr>
          <p:nvPr>
            <p:ph idx="1"/>
          </p:nvPr>
        </p:nvSpPr>
        <p:spPr/>
        <p:txBody>
          <a:bodyPr/>
          <a:lstStyle/>
          <a:p>
            <a:r>
              <a:rPr lang="en-US" dirty="0" smtClean="0"/>
              <a:t>Here we create an object </a:t>
            </a:r>
            <a:r>
              <a:rPr lang="en-US" dirty="0" smtClean="0">
                <a:latin typeface="Consolas" panose="020B0609020204030204" pitchFamily="49" charset="0"/>
              </a:rPr>
              <a:t>results</a:t>
            </a:r>
            <a:r>
              <a:rPr lang="en-US" dirty="0" smtClean="0"/>
              <a:t> by composing various operations </a:t>
            </a:r>
          </a:p>
          <a:p>
            <a:pPr lvl="1"/>
            <a:r>
              <a:rPr lang="en-US" dirty="0">
                <a:latin typeface="Consolas" panose="020B0609020204030204" pitchFamily="49" charset="0"/>
              </a:rPr>
              <a:t>r</a:t>
            </a:r>
            <a:r>
              <a:rPr lang="en-US" dirty="0" smtClean="0">
                <a:latin typeface="Consolas" panose="020B0609020204030204" pitchFamily="49" charset="0"/>
              </a:rPr>
              <a:t>esults</a:t>
            </a:r>
            <a:r>
              <a:rPr lang="en-US" dirty="0" smtClean="0"/>
              <a:t> is a range as well, i.e. it exposes begin/end</a:t>
            </a:r>
          </a:p>
          <a:p>
            <a:pPr lvl="1"/>
            <a:r>
              <a:rPr lang="en-US" dirty="0" smtClean="0"/>
              <a:t>Thus it can be iterated over (see </a:t>
            </a:r>
            <a:r>
              <a:rPr lang="en-US" dirty="0" smtClean="0">
                <a:latin typeface="Consolas" panose="020B0609020204030204" pitchFamily="49" charset="0"/>
              </a:rPr>
              <a:t>for(</a:t>
            </a:r>
            <a:r>
              <a:rPr lang="en-US" dirty="0" err="1" smtClean="0">
                <a:latin typeface="Consolas" panose="020B0609020204030204" pitchFamily="49" charset="0"/>
              </a:rPr>
              <a:t>int</a:t>
            </a:r>
            <a:r>
              <a:rPr lang="en-US" dirty="0" smtClean="0">
                <a:latin typeface="Consolas" panose="020B0609020204030204" pitchFamily="49" charset="0"/>
              </a:rPr>
              <a:t> n : results) …</a:t>
            </a:r>
            <a:r>
              <a:rPr lang="en-US" dirty="0" smtClean="0"/>
              <a:t>)</a:t>
            </a:r>
          </a:p>
          <a:p>
            <a:r>
              <a:rPr lang="en-US" dirty="0" smtClean="0"/>
              <a:t>This does not create intermediate vectors of temporary </a:t>
            </a:r>
            <a:r>
              <a:rPr lang="en-US" dirty="0" smtClean="0"/>
              <a:t>values</a:t>
            </a:r>
            <a:endParaRPr lang="en-US" dirty="0" smtClean="0"/>
          </a:p>
          <a:p>
            <a:r>
              <a:rPr lang="en-US" dirty="0" smtClean="0"/>
              <a:t>It is a chain of ‘views’, i.e. objects that encapsulate an operation that is executed whenever the view is iterated over</a:t>
            </a:r>
          </a:p>
          <a:p>
            <a:pPr lvl="1"/>
            <a:r>
              <a:rPr lang="en-US" dirty="0">
                <a:latin typeface="Consolas" panose="020B0609020204030204" pitchFamily="49" charset="0"/>
              </a:rPr>
              <a:t>i</a:t>
            </a:r>
            <a:r>
              <a:rPr lang="en-US" dirty="0" smtClean="0">
                <a:latin typeface="Consolas" panose="020B0609020204030204" pitchFamily="49" charset="0"/>
              </a:rPr>
              <a:t>ota</a:t>
            </a:r>
            <a:r>
              <a:rPr lang="en-US" dirty="0" smtClean="0"/>
              <a:t>: each iteration returns a new integer</a:t>
            </a:r>
          </a:p>
          <a:p>
            <a:pPr lvl="1"/>
            <a:r>
              <a:rPr lang="en-US" dirty="0">
                <a:latin typeface="Consolas" panose="020B0609020204030204" pitchFamily="49" charset="0"/>
              </a:rPr>
              <a:t>take</a:t>
            </a:r>
            <a:r>
              <a:rPr lang="en-US" dirty="0" smtClean="0"/>
              <a:t>: signals to be at the end after the given number of iterations</a:t>
            </a:r>
          </a:p>
          <a:p>
            <a:pPr lvl="1"/>
            <a:r>
              <a:rPr lang="en-US" dirty="0">
                <a:latin typeface="Consolas" panose="020B0609020204030204" pitchFamily="49" charset="0"/>
              </a:rPr>
              <a:t>filter</a:t>
            </a:r>
            <a:r>
              <a:rPr lang="en-US" dirty="0" smtClean="0"/>
              <a:t>: calls given lambda for each value it is invoked with and passes it on only if the predicate returns true</a:t>
            </a:r>
          </a:p>
          <a:p>
            <a:pPr lvl="1"/>
            <a:r>
              <a:rPr lang="en-US" dirty="0">
                <a:latin typeface="Consolas" panose="020B0609020204030204" pitchFamily="49" charset="0"/>
              </a:rPr>
              <a:t>transform</a:t>
            </a:r>
            <a:r>
              <a:rPr lang="en-US" dirty="0" smtClean="0"/>
              <a:t>: </a:t>
            </a:r>
            <a:r>
              <a:rPr lang="en-US" dirty="0"/>
              <a:t>calls given lambda for each value it is invoked </a:t>
            </a:r>
            <a:r>
              <a:rPr lang="en-US" dirty="0" smtClean="0"/>
              <a:t>with and passes on the returned value </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57</a:t>
            </a:fld>
            <a:endParaRPr lang="en-US"/>
          </a:p>
        </p:txBody>
      </p:sp>
    </p:spTree>
    <p:extLst>
      <p:ext uri="{BB962C8B-B14F-4D97-AF65-F5344CB8AC3E}">
        <p14:creationId xmlns:p14="http://schemas.microsoft.com/office/powerpoint/2010/main" val="40803681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Ranges</a:t>
            </a:r>
          </a:p>
        </p:txBody>
      </p:sp>
      <p:sp>
        <p:nvSpPr>
          <p:cNvPr id="3" name="Content Placeholder 2"/>
          <p:cNvSpPr>
            <a:spLocks noGrp="1"/>
          </p:cNvSpPr>
          <p:nvPr>
            <p:ph idx="1"/>
          </p:nvPr>
        </p:nvSpPr>
        <p:spPr/>
        <p:txBody>
          <a:bodyPr/>
          <a:lstStyle/>
          <a:p>
            <a:r>
              <a:rPr lang="en-US" dirty="0" smtClean="0"/>
              <a:t>Now very </a:t>
            </a:r>
            <a:r>
              <a:rPr lang="en-US" dirty="0" err="1" smtClean="0"/>
              <a:t>composable</a:t>
            </a:r>
            <a:endParaRPr lang="en-US" dirty="0" smtClean="0"/>
          </a:p>
          <a:p>
            <a:r>
              <a:rPr lang="en-US" dirty="0" smtClean="0"/>
              <a:t>Composed range operations are </a:t>
            </a:r>
            <a:r>
              <a:rPr lang="en-US" dirty="0" err="1" smtClean="0"/>
              <a:t>iterable</a:t>
            </a:r>
            <a:endParaRPr lang="en-US" dirty="0" smtClean="0"/>
          </a:p>
          <a:p>
            <a:pPr lvl="1"/>
            <a:r>
              <a:rPr lang="en-US" dirty="0" smtClean="0"/>
              <a:t>Still based on iterators under the hood, but those are not being exposed</a:t>
            </a:r>
          </a:p>
          <a:p>
            <a:r>
              <a:rPr lang="en-US" dirty="0" smtClean="0"/>
              <a:t>No unnecessary intermediate vectors</a:t>
            </a:r>
          </a:p>
          <a:p>
            <a:pPr lvl="1"/>
            <a:r>
              <a:rPr lang="en-US" dirty="0" smtClean="0"/>
              <a:t>More efficient than original code</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58</a:t>
            </a:fld>
            <a:endParaRPr lang="en-US"/>
          </a:p>
        </p:txBody>
      </p:sp>
    </p:spTree>
    <p:extLst>
      <p:ext uri="{BB962C8B-B14F-4D97-AF65-F5344CB8AC3E}">
        <p14:creationId xmlns:p14="http://schemas.microsoft.com/office/powerpoint/2010/main" val="34696400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t>
            </a:r>
            <a:r>
              <a:rPr lang="en-US" dirty="0" smtClean="0"/>
              <a:t>counting Range</a:t>
            </a:r>
            <a:endParaRPr lang="en-US" dirty="0"/>
          </a:p>
        </p:txBody>
      </p:sp>
      <p:sp>
        <p:nvSpPr>
          <p:cNvPr id="3" name="Content Placeholder 2"/>
          <p:cNvSpPr>
            <a:spLocks noGrp="1"/>
          </p:cNvSpPr>
          <p:nvPr>
            <p:ph idx="1"/>
          </p:nvPr>
        </p:nvSpPr>
        <p:spPr>
          <a:xfrm>
            <a:off x="1261872" y="1828800"/>
            <a:ext cx="9787128" cy="4351337"/>
          </a:xfrm>
        </p:spPr>
        <p:txBody>
          <a:bodyPr/>
          <a:lstStyle/>
          <a:p>
            <a:r>
              <a:rPr lang="en-US" dirty="0" smtClean="0"/>
              <a:t>Creating ‘counting range’:</a:t>
            </a:r>
          </a:p>
          <a:p>
            <a:endParaRPr lang="en-US" dirty="0" smtClean="0"/>
          </a:p>
          <a:p>
            <a:pPr marL="0" indent="0">
              <a:spcBef>
                <a:spcPts val="100"/>
              </a:spcBef>
              <a:buNone/>
            </a:pPr>
            <a:r>
              <a:rPr lang="en-US" sz="1800" dirty="0">
                <a:solidFill>
                  <a:srgbClr val="008000"/>
                </a:solidFill>
                <a:latin typeface="Consolas" panose="020B0609020204030204" pitchFamily="49" charset="0"/>
              </a:rPr>
              <a:t>    // will print: </a:t>
            </a:r>
            <a:r>
              <a:rPr lang="en-US" sz="1800" dirty="0" smtClean="0">
                <a:solidFill>
                  <a:srgbClr val="008000"/>
                </a:solidFill>
                <a:latin typeface="Consolas" panose="020B0609020204030204" pitchFamily="49" charset="0"/>
              </a:rPr>
              <a:t>'0 </a:t>
            </a:r>
            <a:r>
              <a:rPr lang="en-US" sz="1800" dirty="0">
                <a:solidFill>
                  <a:srgbClr val="008000"/>
                </a:solidFill>
                <a:latin typeface="Consolas" panose="020B0609020204030204" pitchFamily="49" charset="0"/>
              </a:rPr>
              <a:t>1 2 3 4 5 6 7 8 </a:t>
            </a:r>
            <a:r>
              <a:rPr lang="en-US" sz="1800" dirty="0" smtClean="0">
                <a:solidFill>
                  <a:srgbClr val="008000"/>
                </a:solidFill>
                <a:latin typeface="Consolas" panose="020B0609020204030204" pitchFamily="49" charset="0"/>
              </a:rPr>
              <a:t>9 '</a:t>
            </a:r>
            <a:endParaRPr lang="en-US" sz="1800" dirty="0">
              <a:solidFill>
                <a:srgbClr val="000000"/>
              </a:solidFill>
              <a:latin typeface="Consolas" panose="020B0609020204030204" pitchFamily="49" charset="0"/>
            </a:endParaRPr>
          </a:p>
          <a:p>
            <a:pPr marL="0" indent="0">
              <a:spcBef>
                <a:spcPts val="100"/>
              </a:spcBef>
              <a:buNone/>
            </a:pP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std</a:t>
            </a:r>
            <a:r>
              <a:rPr lang="en-US" sz="1800" dirty="0" smtClean="0">
                <a:solidFill>
                  <a:srgbClr val="000000"/>
                </a:solidFill>
                <a:latin typeface="Consolas" panose="020B0609020204030204" pitchFamily="49" charset="0"/>
              </a:rPr>
              <a:t>::ranges::</a:t>
            </a:r>
            <a:r>
              <a:rPr lang="en-US" sz="1800" dirty="0" err="1" smtClean="0">
                <a:solidFill>
                  <a:srgbClr val="74531F"/>
                </a:solidFill>
                <a:latin typeface="Consolas" panose="020B0609020204030204" pitchFamily="49" charset="0"/>
              </a:rPr>
              <a:t>for_each</a:t>
            </a:r>
            <a:r>
              <a:rPr lang="en-US" sz="1800" dirty="0" smtClean="0">
                <a:solidFill>
                  <a:srgbClr val="000000"/>
                </a:solidFill>
                <a:latin typeface="Consolas" panose="020B0609020204030204" pitchFamily="49" charset="0"/>
              </a:rPr>
              <a:t>(</a:t>
            </a:r>
            <a:r>
              <a:rPr lang="en-US" sz="1800" dirty="0" err="1" smtClean="0">
                <a:solidFill>
                  <a:srgbClr val="2B91AF"/>
                </a:solidFill>
                <a:latin typeface="Consolas" panose="020B0609020204030204" pitchFamily="49" charset="0"/>
              </a:rPr>
              <a:t>std</a:t>
            </a:r>
            <a:r>
              <a:rPr lang="en-US" sz="1800" dirty="0" smtClean="0">
                <a:solidFill>
                  <a:srgbClr val="2B91AF"/>
                </a:solidFill>
                <a:latin typeface="Consolas" panose="020B0609020204030204" pitchFamily="49" charset="0"/>
              </a:rPr>
              <a:t>::views::iota</a:t>
            </a:r>
            <a:r>
              <a:rPr lang="en-US" sz="1800" dirty="0" smtClean="0">
                <a:solidFill>
                  <a:srgbClr val="000000"/>
                </a:solidFill>
                <a:latin typeface="Consolas" panose="020B0609020204030204" pitchFamily="49" charset="0"/>
              </a:rPr>
              <a:t>(</a:t>
            </a:r>
            <a:r>
              <a:rPr lang="en-US" sz="1800" dirty="0" smtClean="0">
                <a:solidFill>
                  <a:srgbClr val="098658"/>
                </a:solidFill>
                <a:latin typeface="Consolas" panose="020B0609020204030204" pitchFamily="49" charset="0"/>
              </a:rPr>
              <a:t>0</a:t>
            </a:r>
            <a:r>
              <a:rPr lang="en-US" sz="1800" dirty="0" smtClean="0">
                <a:solidFill>
                  <a:srgbClr val="000000"/>
                </a:solidFill>
                <a:latin typeface="Consolas" panose="020B0609020204030204" pitchFamily="49" charset="0"/>
              </a:rPr>
              <a:t>) | </a:t>
            </a:r>
            <a:r>
              <a:rPr lang="en-US" sz="1800" dirty="0" err="1" smtClean="0">
                <a:solidFill>
                  <a:srgbClr val="2B91AF"/>
                </a:solidFill>
                <a:latin typeface="Consolas" panose="020B0609020204030204" pitchFamily="49" charset="0"/>
              </a:rPr>
              <a:t>std</a:t>
            </a:r>
            <a:r>
              <a:rPr lang="en-US" sz="1800" dirty="0" smtClean="0">
                <a:solidFill>
                  <a:srgbClr val="2B91AF"/>
                </a:solidFill>
                <a:latin typeface="Consolas" panose="020B0609020204030204" pitchFamily="49" charset="0"/>
              </a:rPr>
              <a:t>::views::take</a:t>
            </a:r>
            <a:r>
              <a:rPr lang="en-US" sz="1800" dirty="0" smtClean="0">
                <a:solidFill>
                  <a:srgbClr val="000000"/>
                </a:solidFill>
                <a:latin typeface="Consolas" panose="020B0609020204030204" pitchFamily="49" charset="0"/>
              </a:rPr>
              <a:t>(</a:t>
            </a:r>
            <a:r>
              <a:rPr lang="en-US" sz="1800" dirty="0" smtClean="0">
                <a:solidFill>
                  <a:srgbClr val="2B91AF"/>
                </a:solidFill>
                <a:latin typeface="Consolas" panose="020B0609020204030204" pitchFamily="49" charset="0"/>
              </a:rPr>
              <a:t>10</a:t>
            </a:r>
            <a:r>
              <a:rPr lang="en-US" sz="1800" dirty="0" smtClean="0">
                <a:solidFill>
                  <a:srgbClr val="000000"/>
                </a:solidFill>
                <a:latin typeface="Consolas" panose="020B0609020204030204" pitchFamily="49" charset="0"/>
              </a:rPr>
              <a:t>),</a:t>
            </a:r>
            <a:endParaRPr lang="en-US" sz="1800" dirty="0">
              <a:solidFill>
                <a:srgbClr val="000000"/>
              </a:solidFill>
              <a:latin typeface="Consolas" panose="020B0609020204030204" pitchFamily="49" charset="0"/>
            </a:endParaRPr>
          </a:p>
          <a:p>
            <a:pPr marL="0" indent="0">
              <a:spcBef>
                <a:spcPts val="100"/>
              </a:spcBef>
              <a:buNone/>
            </a:pPr>
            <a:r>
              <a:rPr lang="en-US" sz="1800" dirty="0">
                <a:solidFill>
                  <a:srgbClr val="000000"/>
                </a:solidFill>
                <a:latin typeface="Consolas" panose="020B0609020204030204" pitchFamily="49" charset="0"/>
              </a:rPr>
              <a:t>        </a:t>
            </a:r>
            <a:r>
              <a:rPr lang="en-US" sz="1800" dirty="0" smtClean="0">
                <a:solidFill>
                  <a:srgbClr val="000000"/>
                </a:solidFill>
                <a:latin typeface="Consolas" panose="020B0609020204030204" pitchFamily="49" charset="0"/>
              </a:rPr>
              <a:t>[](</a:t>
            </a:r>
            <a:r>
              <a:rPr lang="en-US" sz="1800" dirty="0" err="1" smtClean="0">
                <a:solidFill>
                  <a:srgbClr val="0000FF"/>
                </a:solidFill>
                <a:latin typeface="Consolas" panose="020B0609020204030204" pitchFamily="49" charset="0"/>
              </a:rPr>
              <a:t>int</a:t>
            </a:r>
            <a:r>
              <a:rPr lang="en-US" sz="1800" dirty="0" smtClean="0">
                <a:solidFill>
                  <a:srgbClr val="000000"/>
                </a:solidFill>
                <a:latin typeface="Consolas" panose="020B0609020204030204" pitchFamily="49" charset="0"/>
              </a:rPr>
              <a:t> </a:t>
            </a:r>
            <a:r>
              <a:rPr lang="en-US" sz="1800" dirty="0" err="1">
                <a:solidFill>
                  <a:srgbClr val="808080"/>
                </a:solidFill>
                <a:latin typeface="Consolas" panose="020B0609020204030204" pitchFamily="49" charset="0"/>
              </a:rPr>
              <a:t>val</a:t>
            </a:r>
            <a:r>
              <a:rPr lang="en-US" sz="1800" dirty="0">
                <a:solidFill>
                  <a:srgbClr val="000000"/>
                </a:solidFill>
                <a:latin typeface="Consolas" panose="020B0609020204030204" pitchFamily="49" charset="0"/>
              </a:rPr>
              <a:t>) { </a:t>
            </a:r>
            <a:r>
              <a:rPr lang="en-US" sz="1800" dirty="0" err="1">
                <a:solidFill>
                  <a:srgbClr val="000000"/>
                </a:solidFill>
                <a:latin typeface="Consolas" panose="020B0609020204030204" pitchFamily="49" charset="0"/>
              </a:rPr>
              <a:t>std</a:t>
            </a:r>
            <a:r>
              <a:rPr lang="en-US" sz="1800" dirty="0" smtClean="0">
                <a:solidFill>
                  <a:srgbClr val="000000"/>
                </a:solidFill>
                <a:latin typeface="Consolas" panose="020B0609020204030204" pitchFamily="49" charset="0"/>
              </a:rPr>
              <a:t>::</a:t>
            </a:r>
            <a:r>
              <a:rPr lang="en-US" sz="1800" dirty="0" smtClean="0">
                <a:solidFill>
                  <a:srgbClr val="1F377F"/>
                </a:solidFill>
                <a:latin typeface="Consolas" panose="020B0609020204030204" pitchFamily="49" charset="0"/>
              </a:rPr>
              <a:t>print(</a:t>
            </a:r>
            <a:r>
              <a:rPr lang="en-US" sz="1800" dirty="0" smtClean="0">
                <a:solidFill>
                  <a:srgbClr val="E21F1F"/>
                </a:solidFill>
                <a:latin typeface="Consolas" panose="020B0609020204030204" pitchFamily="49" charset="0"/>
              </a:rPr>
              <a:t>"{}</a:t>
            </a:r>
            <a:r>
              <a:rPr lang="en-US" sz="1800" dirty="0" smtClean="0">
                <a:solidFill>
                  <a:srgbClr val="A31515"/>
                </a:solidFill>
                <a:latin typeface="Consolas" panose="020B0609020204030204" pitchFamily="49" charset="0"/>
              </a:rPr>
              <a:t> </a:t>
            </a:r>
            <a:r>
              <a:rPr lang="en-US" sz="1800" dirty="0">
                <a:solidFill>
                  <a:srgbClr val="E21F1F"/>
                </a:solidFill>
                <a:latin typeface="Consolas" panose="020B0609020204030204" pitchFamily="49" charset="0"/>
              </a:rPr>
              <a:t>"</a:t>
            </a:r>
            <a:r>
              <a:rPr lang="en-US" sz="1800" dirty="0" smtClean="0">
                <a:solidFill>
                  <a:srgbClr val="000000"/>
                </a:solidFill>
                <a:latin typeface="Consolas" panose="020B0609020204030204" pitchFamily="49" charset="0"/>
              </a:rPr>
              <a:t>, </a:t>
            </a:r>
            <a:r>
              <a:rPr lang="en-US" sz="1800" dirty="0" err="1" smtClean="0">
                <a:solidFill>
                  <a:srgbClr val="808080"/>
                </a:solidFill>
                <a:latin typeface="Consolas" panose="020B0609020204030204" pitchFamily="49" charset="0"/>
              </a:rPr>
              <a:t>val</a:t>
            </a: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a:t>
            </a:r>
          </a:p>
          <a:p>
            <a:pPr marL="0" indent="0">
              <a:spcBef>
                <a:spcPts val="100"/>
              </a:spcBef>
              <a:buNone/>
            </a:pPr>
            <a:endParaRPr lang="en-US" dirty="0" smtClean="0"/>
          </a:p>
          <a:p>
            <a:pPr>
              <a:spcBef>
                <a:spcPts val="100"/>
              </a:spcBef>
            </a:pPr>
            <a:r>
              <a:rPr lang="en-US" dirty="0" smtClean="0"/>
              <a:t>All iterator-based algorithms have corresponding range based version</a:t>
            </a:r>
          </a:p>
          <a:p>
            <a:pPr lvl="1">
              <a:spcBef>
                <a:spcPts val="100"/>
              </a:spcBef>
            </a:pPr>
            <a:r>
              <a:rPr lang="en-US" dirty="0" smtClean="0"/>
              <a:t>Simplifies calling those for containers (no need for begin/end)</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59</a:t>
            </a:fld>
            <a:endParaRPr lang="en-US"/>
          </a:p>
        </p:txBody>
      </p:sp>
    </p:spTree>
    <p:extLst>
      <p:ext uri="{BB962C8B-B14F-4D97-AF65-F5344CB8AC3E}">
        <p14:creationId xmlns:p14="http://schemas.microsoft.com/office/powerpoint/2010/main" val="1679589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Algorithms</a:t>
            </a:r>
            <a:endParaRPr lang="en-US" dirty="0"/>
          </a:p>
        </p:txBody>
      </p:sp>
      <p:sp>
        <p:nvSpPr>
          <p:cNvPr id="3" name="Content Placeholder 2"/>
          <p:cNvSpPr>
            <a:spLocks noGrp="1"/>
          </p:cNvSpPr>
          <p:nvPr>
            <p:ph idx="1"/>
          </p:nvPr>
        </p:nvSpPr>
        <p:spPr/>
        <p:txBody>
          <a:bodyPr/>
          <a:lstStyle/>
          <a:p>
            <a:r>
              <a:rPr lang="en-US" dirty="0" err="1">
                <a:latin typeface="Consolas" panose="020B0609020204030204" pitchFamily="49" charset="0"/>
                <a:cs typeface="Consolas" panose="020B0609020204030204" pitchFamily="49" charset="0"/>
              </a:rPr>
              <a:t>s</a:t>
            </a:r>
            <a:r>
              <a:rPr lang="en-US" dirty="0" err="1" smtClean="0">
                <a:latin typeface="Consolas" panose="020B0609020204030204" pitchFamily="49" charset="0"/>
                <a:cs typeface="Consolas" panose="020B0609020204030204" pitchFamily="49" charset="0"/>
              </a:rPr>
              <a:t>td</a:t>
            </a:r>
            <a:r>
              <a:rPr lang="en-US" dirty="0" smtClean="0">
                <a:latin typeface="Consolas" panose="020B0609020204030204" pitchFamily="49" charset="0"/>
                <a:cs typeface="Consolas" panose="020B0609020204030204" pitchFamily="49" charset="0"/>
              </a:rPr>
              <a:t>::copy</a:t>
            </a:r>
            <a:r>
              <a:rPr lang="en-US" dirty="0" smtClean="0"/>
              <a:t> is a </a:t>
            </a:r>
            <a:r>
              <a:rPr lang="en-US" dirty="0" smtClean="0">
                <a:solidFill>
                  <a:schemeClr val="tx2">
                    <a:lumMod val="60000"/>
                    <a:lumOff val="40000"/>
                  </a:schemeClr>
                </a:solidFill>
              </a:rPr>
              <a:t>generic</a:t>
            </a:r>
            <a:r>
              <a:rPr lang="en-US" dirty="0" smtClean="0"/>
              <a:t> algorithm</a:t>
            </a:r>
          </a:p>
          <a:p>
            <a:pPr lvl="1"/>
            <a:r>
              <a:rPr lang="en-US" dirty="0" smtClean="0"/>
              <a:t>Not part of any container</a:t>
            </a:r>
          </a:p>
          <a:p>
            <a:pPr lvl="1"/>
            <a:r>
              <a:rPr lang="en-US" dirty="0" smtClean="0"/>
              <a:t>Its operation is determined by its arguments</a:t>
            </a:r>
          </a:p>
          <a:p>
            <a:pPr lvl="2"/>
            <a:r>
              <a:rPr lang="en-US" dirty="0" smtClean="0"/>
              <a:t>Most of the time the standard algorithms expect iterators </a:t>
            </a:r>
          </a:p>
          <a:p>
            <a:r>
              <a:rPr lang="en-US" dirty="0" err="1">
                <a:latin typeface="Consolas" panose="020B0609020204030204" pitchFamily="49" charset="0"/>
                <a:cs typeface="Consolas" panose="020B0609020204030204" pitchFamily="49" charset="0"/>
              </a:rPr>
              <a:t>s</a:t>
            </a:r>
            <a:r>
              <a:rPr lang="en-US" dirty="0" err="1" smtClean="0">
                <a:latin typeface="Consolas" panose="020B0609020204030204" pitchFamily="49" charset="0"/>
                <a:cs typeface="Consolas" panose="020B0609020204030204" pitchFamily="49" charset="0"/>
              </a:rPr>
              <a:t>td</a:t>
            </a:r>
            <a:r>
              <a:rPr lang="en-US" dirty="0" smtClean="0">
                <a:latin typeface="Consolas" panose="020B0609020204030204" pitchFamily="49" charset="0"/>
                <a:cs typeface="Consolas" panose="020B0609020204030204" pitchFamily="49" charset="0"/>
              </a:rPr>
              <a:t>::copy</a:t>
            </a:r>
            <a:r>
              <a:rPr lang="en-US" dirty="0" smtClean="0"/>
              <a:t> takes 3 iterators (begin, end, out) and copies the range </a:t>
            </a:r>
            <a:r>
              <a:rPr lang="en-US" dirty="0" smtClean="0">
                <a:latin typeface="Consolas" panose="020B0609020204030204" pitchFamily="49" charset="0"/>
              </a:rPr>
              <a:t>[begin, end</a:t>
            </a:r>
            <a:r>
              <a:rPr lang="en-US" dirty="0">
                <a:latin typeface="Consolas" panose="020B0609020204030204" pitchFamily="49" charset="0"/>
              </a:rPr>
              <a:t>)</a:t>
            </a:r>
            <a:r>
              <a:rPr lang="en-US" dirty="0" smtClean="0"/>
              <a:t> to a sequence starting at </a:t>
            </a:r>
            <a:r>
              <a:rPr lang="en-US" dirty="0">
                <a:latin typeface="Consolas" panose="020B0609020204030204" pitchFamily="49" charset="0"/>
              </a:rPr>
              <a:t>out</a:t>
            </a:r>
            <a:r>
              <a:rPr lang="en-US" dirty="0" smtClean="0"/>
              <a:t> (extending as necessary)</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6</a:t>
            </a:fld>
            <a:endParaRPr lang="en-US"/>
          </a:p>
        </p:txBody>
      </p:sp>
    </p:spTree>
    <p:extLst>
      <p:ext uri="{BB962C8B-B14F-4D97-AF65-F5344CB8AC3E}">
        <p14:creationId xmlns:p14="http://schemas.microsoft.com/office/powerpoint/2010/main" val="18840213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Range Views</a:t>
            </a:r>
            <a:endParaRPr lang="en-US" dirty="0"/>
          </a:p>
        </p:txBody>
      </p:sp>
      <p:sp>
        <p:nvSpPr>
          <p:cNvPr id="3" name="Content Placeholder 2"/>
          <p:cNvSpPr>
            <a:spLocks noGrp="1"/>
          </p:cNvSpPr>
          <p:nvPr>
            <p:ph idx="1"/>
          </p:nvPr>
        </p:nvSpPr>
        <p:spPr>
          <a:xfrm>
            <a:off x="1261872" y="1828800"/>
            <a:ext cx="10670732" cy="4351337"/>
          </a:xfrm>
        </p:spPr>
        <p:txBody>
          <a:bodyPr>
            <a:noAutofit/>
          </a:bodyPr>
          <a:lstStyle/>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all</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takes all elements</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filter</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takes the elements which satisfies the predicate</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transform</a:t>
            </a:r>
            <a:r>
              <a:rPr lang="en-US" sz="1600" dirty="0">
                <a:solidFill>
                  <a:srgbClr val="008000"/>
                </a:solidFill>
                <a:latin typeface="Consolas" panose="020B0609020204030204" pitchFamily="49" charset="0"/>
              </a:rPr>
              <a:t>   // transforms each element</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take</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takes the first N elements of another view</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err="1">
                <a:solidFill>
                  <a:srgbClr val="1F377F"/>
                </a:solidFill>
                <a:latin typeface="Consolas" panose="020B0609020204030204" pitchFamily="49" charset="0"/>
              </a:rPr>
              <a:t>take_while</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 </a:t>
            </a:r>
            <a:r>
              <a:rPr lang="en-US" sz="1600" dirty="0">
                <a:solidFill>
                  <a:srgbClr val="008000"/>
                </a:solidFill>
                <a:latin typeface="Consolas" panose="020B0609020204030204" pitchFamily="49" charset="0"/>
              </a:rPr>
              <a:t>takes the elements of </a:t>
            </a:r>
            <a:r>
              <a:rPr lang="en-US" sz="1600" dirty="0" smtClean="0">
                <a:solidFill>
                  <a:srgbClr val="008000"/>
                </a:solidFill>
                <a:latin typeface="Consolas" panose="020B0609020204030204" pitchFamily="49" charset="0"/>
              </a:rPr>
              <a:t>a </a:t>
            </a:r>
            <a:r>
              <a:rPr lang="en-US" sz="1600" dirty="0">
                <a:solidFill>
                  <a:srgbClr val="008000"/>
                </a:solidFill>
                <a:latin typeface="Consolas" panose="020B0609020204030204" pitchFamily="49" charset="0"/>
              </a:rPr>
              <a:t>view as long as </a:t>
            </a:r>
            <a:r>
              <a:rPr lang="en-US" sz="1600" dirty="0" smtClean="0">
                <a:solidFill>
                  <a:srgbClr val="008000"/>
                </a:solidFill>
                <a:latin typeface="Consolas" panose="020B0609020204030204" pitchFamily="49" charset="0"/>
              </a:rPr>
              <a:t>the</a:t>
            </a:r>
            <a:r>
              <a:rPr lang="en-US" sz="1600" dirty="0">
                <a:solidFill>
                  <a:srgbClr val="008000"/>
                </a:solidFill>
                <a:latin typeface="Consolas" panose="020B0609020204030204" pitchFamily="49" charset="0"/>
              </a:rPr>
              <a:t> </a:t>
            </a:r>
            <a:r>
              <a:rPr lang="en-US" sz="1600" smtClean="0">
                <a:solidFill>
                  <a:srgbClr val="008000"/>
                </a:solidFill>
                <a:latin typeface="Consolas" panose="020B0609020204030204" pitchFamily="49" charset="0"/>
              </a:rPr>
              <a:t>predicate is </a:t>
            </a:r>
            <a:r>
              <a:rPr lang="en-US" sz="1600" dirty="0">
                <a:solidFill>
                  <a:srgbClr val="008000"/>
                </a:solidFill>
                <a:latin typeface="Consolas" panose="020B0609020204030204" pitchFamily="49" charset="0"/>
              </a:rPr>
              <a:t>true</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drop</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 </a:t>
            </a:r>
            <a:r>
              <a:rPr lang="en-US" sz="1600" dirty="0">
                <a:solidFill>
                  <a:srgbClr val="008000"/>
                </a:solidFill>
                <a:latin typeface="Consolas" panose="020B0609020204030204" pitchFamily="49" charset="0"/>
              </a:rPr>
              <a:t>skips the first N elements of another view</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err="1">
                <a:solidFill>
                  <a:srgbClr val="1F377F"/>
                </a:solidFill>
                <a:latin typeface="Consolas" panose="020B0609020204030204" pitchFamily="49" charset="0"/>
              </a:rPr>
              <a:t>drop_while</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 </a:t>
            </a:r>
            <a:r>
              <a:rPr lang="en-US" sz="1600" dirty="0">
                <a:solidFill>
                  <a:srgbClr val="008000"/>
                </a:solidFill>
                <a:latin typeface="Consolas" panose="020B0609020204030204" pitchFamily="49" charset="0"/>
              </a:rPr>
              <a:t>skips the initial elements </a:t>
            </a:r>
            <a:r>
              <a:rPr lang="en-US" sz="1600" dirty="0" smtClean="0">
                <a:solidFill>
                  <a:srgbClr val="008000"/>
                </a:solidFill>
                <a:latin typeface="Consolas" panose="020B0609020204030204" pitchFamily="49" charset="0"/>
              </a:rPr>
              <a:t>until the</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predicate </a:t>
            </a:r>
            <a:r>
              <a:rPr lang="en-US" sz="1600" dirty="0">
                <a:solidFill>
                  <a:srgbClr val="008000"/>
                </a:solidFill>
                <a:latin typeface="Consolas" panose="020B0609020204030204" pitchFamily="49" charset="0"/>
              </a:rPr>
              <a:t>returns false</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join</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joins a view of ranges</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split</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splits a view by using a delimiter</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common</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converts a view into a </a:t>
            </a:r>
            <a:r>
              <a:rPr lang="en-US" sz="1600" dirty="0" err="1">
                <a:solidFill>
                  <a:srgbClr val="008000"/>
                </a:solidFill>
                <a:latin typeface="Consolas" panose="020B0609020204030204" pitchFamily="49" charset="0"/>
              </a:rPr>
              <a:t>std</a:t>
            </a:r>
            <a:r>
              <a:rPr lang="en-US" sz="1600" dirty="0">
                <a:solidFill>
                  <a:srgbClr val="008000"/>
                </a:solidFill>
                <a:latin typeface="Consolas" panose="020B0609020204030204" pitchFamily="49" charset="0"/>
              </a:rPr>
              <a:t>::</a:t>
            </a:r>
            <a:r>
              <a:rPr lang="en-US" sz="1600" dirty="0" err="1">
                <a:solidFill>
                  <a:srgbClr val="008000"/>
                </a:solidFill>
                <a:latin typeface="Consolas" panose="020B0609020204030204" pitchFamily="49" charset="0"/>
              </a:rPr>
              <a:t>common_range</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reverse</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iterates in reverse order</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elements</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creates a view on the N-</a:t>
            </a:r>
            <a:r>
              <a:rPr lang="en-US" sz="1600" dirty="0" err="1">
                <a:solidFill>
                  <a:srgbClr val="008000"/>
                </a:solidFill>
                <a:latin typeface="Consolas" panose="020B0609020204030204" pitchFamily="49" charset="0"/>
              </a:rPr>
              <a:t>th</a:t>
            </a:r>
            <a:r>
              <a:rPr lang="en-US" sz="1600" dirty="0">
                <a:solidFill>
                  <a:srgbClr val="008000"/>
                </a:solidFill>
                <a:latin typeface="Consolas" panose="020B0609020204030204" pitchFamily="49" charset="0"/>
              </a:rPr>
              <a:t> element of tuples</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keys</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creates a view on the first element of a pair-like values</a:t>
            </a:r>
            <a:endParaRPr lang="en-US" sz="1600" dirty="0">
              <a:solidFill>
                <a:srgbClr val="000000"/>
              </a:solidFill>
              <a:latin typeface="Consolas" panose="020B0609020204030204" pitchFamily="49" charset="0"/>
            </a:endParaRPr>
          </a:p>
          <a:p>
            <a:pPr marL="0" lvl="1" indent="0">
              <a:spcBef>
                <a:spcPts val="200"/>
              </a:spcBef>
              <a:buNone/>
            </a:pPr>
            <a:r>
              <a:rPr lang="en-US" sz="1600" dirty="0" err="1" smtClean="0">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::views::</a:t>
            </a:r>
            <a:r>
              <a:rPr lang="en-US" sz="1600" dirty="0">
                <a:solidFill>
                  <a:srgbClr val="1F377F"/>
                </a:solidFill>
                <a:latin typeface="Consolas" panose="020B0609020204030204" pitchFamily="49" charset="0"/>
              </a:rPr>
              <a:t>values</a:t>
            </a:r>
            <a:r>
              <a:rPr lang="en-US" sz="1600" dirty="0">
                <a:solidFill>
                  <a:srgbClr val="008000"/>
                </a:solidFill>
                <a:latin typeface="Consolas" panose="020B0609020204030204" pitchFamily="49" charset="0"/>
              </a:rPr>
              <a:t>      </a:t>
            </a:r>
            <a:r>
              <a:rPr lang="en-US" sz="1600" dirty="0" smtClean="0">
                <a:solidFill>
                  <a:srgbClr val="008000"/>
                </a:solidFill>
                <a:latin typeface="Consolas" panose="020B0609020204030204" pitchFamily="49" charset="0"/>
              </a:rPr>
              <a:t>// </a:t>
            </a:r>
            <a:r>
              <a:rPr lang="en-US" sz="1600" dirty="0">
                <a:solidFill>
                  <a:srgbClr val="008000"/>
                </a:solidFill>
                <a:latin typeface="Consolas" panose="020B0609020204030204" pitchFamily="49" charset="0"/>
              </a:rPr>
              <a:t>creates a view on the second elements of a pair-like </a:t>
            </a:r>
            <a:r>
              <a:rPr lang="en-US" sz="1600" dirty="0" smtClean="0">
                <a:solidFill>
                  <a:srgbClr val="008000"/>
                </a:solidFill>
                <a:latin typeface="Consolas" panose="020B0609020204030204" pitchFamily="49" charset="0"/>
              </a:rPr>
              <a:t>values</a:t>
            </a:r>
            <a:endParaRPr lang="en-US" sz="1600" dirty="0">
              <a:solidFill>
                <a:srgbClr val="000000"/>
              </a:solidFill>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60</a:t>
            </a:fld>
            <a:endParaRPr lang="en-US"/>
          </a:p>
        </p:txBody>
      </p:sp>
    </p:spTree>
    <p:extLst>
      <p:ext uri="{BB962C8B-B14F-4D97-AF65-F5344CB8AC3E}">
        <p14:creationId xmlns:p14="http://schemas.microsoft.com/office/powerpoint/2010/main" val="33268309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parallel Range Algorithms</a:t>
            </a:r>
            <a:endParaRPr lang="en-US" dirty="0"/>
          </a:p>
        </p:txBody>
      </p:sp>
      <p:sp>
        <p:nvSpPr>
          <p:cNvPr id="3" name="Content Placeholder 2"/>
          <p:cNvSpPr>
            <a:spLocks noGrp="1"/>
          </p:cNvSpPr>
          <p:nvPr>
            <p:ph idx="1"/>
          </p:nvPr>
        </p:nvSpPr>
        <p:spPr/>
        <p:txBody>
          <a:bodyPr/>
          <a:lstStyle/>
          <a:p>
            <a:r>
              <a:rPr lang="en-US" dirty="0" smtClean="0"/>
              <a:t>The C++ standard library does not implement parallel range based algorithms similar to the parallel iterator based algorithms</a:t>
            </a:r>
          </a:p>
          <a:p>
            <a:r>
              <a:rPr lang="en-US" dirty="0" smtClean="0"/>
              <a:t>However HPX does!</a:t>
            </a:r>
          </a:p>
          <a:p>
            <a:r>
              <a:rPr lang="en-US" dirty="0" smtClean="0"/>
              <a:t>For instance:</a:t>
            </a:r>
          </a:p>
          <a:p>
            <a:pPr lvl="1"/>
            <a:r>
              <a:rPr lang="en-US" dirty="0" err="1" smtClean="0">
                <a:latin typeface="Consolas" panose="020B0609020204030204" pitchFamily="49" charset="0"/>
              </a:rPr>
              <a:t>hpx</a:t>
            </a:r>
            <a:r>
              <a:rPr lang="en-US" dirty="0" smtClean="0">
                <a:latin typeface="Consolas" panose="020B0609020204030204" pitchFamily="49" charset="0"/>
              </a:rPr>
              <a:t>::ranges::</a:t>
            </a:r>
            <a:r>
              <a:rPr lang="en-US" dirty="0" err="1" smtClean="0">
                <a:latin typeface="Consolas" panose="020B0609020204030204" pitchFamily="49" charset="0"/>
              </a:rPr>
              <a:t>for_each</a:t>
            </a:r>
            <a:r>
              <a:rPr lang="en-US" dirty="0" smtClean="0">
                <a:latin typeface="Consolas" panose="020B0609020204030204" pitchFamily="49" charset="0"/>
              </a:rPr>
              <a:t>(</a:t>
            </a:r>
            <a:r>
              <a:rPr lang="en-US" dirty="0" err="1" smtClean="0">
                <a:latin typeface="Consolas" panose="020B0609020204030204" pitchFamily="49" charset="0"/>
              </a:rPr>
              <a:t>hpx</a:t>
            </a:r>
            <a:r>
              <a:rPr lang="en-US" dirty="0" smtClean="0">
                <a:latin typeface="Consolas" panose="020B0609020204030204" pitchFamily="49" charset="0"/>
              </a:rPr>
              <a:t>::execution::par, </a:t>
            </a:r>
            <a:r>
              <a:rPr lang="en-US" dirty="0" err="1" smtClean="0">
                <a:latin typeface="Consolas" panose="020B0609020204030204" pitchFamily="49" charset="0"/>
              </a:rPr>
              <a:t>some_range</a:t>
            </a:r>
            <a:r>
              <a:rPr lang="en-US" dirty="0" smtClean="0">
                <a:latin typeface="Consolas" panose="020B0609020204030204" pitchFamily="49" charset="0"/>
              </a:rPr>
              <a:t>, ...)</a:t>
            </a:r>
          </a:p>
          <a:p>
            <a:pPr lvl="1"/>
            <a:endParaRPr lang="en-US" dirty="0">
              <a:latin typeface="Consolas" panose="020B0609020204030204" pitchFamily="49" charset="0"/>
            </a:endParaRPr>
          </a:p>
          <a:p>
            <a:r>
              <a:rPr lang="en-US" dirty="0"/>
              <a:t>All </a:t>
            </a:r>
            <a:r>
              <a:rPr lang="en-US" dirty="0" smtClean="0"/>
              <a:t>parallel algorithms in HPX have </a:t>
            </a:r>
            <a:r>
              <a:rPr lang="en-US" dirty="0"/>
              <a:t>range based counterparts</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61</a:t>
            </a:fld>
            <a:endParaRPr lang="en-US"/>
          </a:p>
        </p:txBody>
      </p:sp>
    </p:spTree>
    <p:extLst>
      <p:ext uri="{BB962C8B-B14F-4D97-AF65-F5344CB8AC3E}">
        <p14:creationId xmlns:p14="http://schemas.microsoft.com/office/powerpoint/2010/main" val="7026271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937" y="561634"/>
            <a:ext cx="3810000" cy="28575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9735" y="3419134"/>
            <a:ext cx="3813602" cy="286020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5536" y="2182075"/>
            <a:ext cx="3813600" cy="28602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619" y="3805215"/>
            <a:ext cx="2795905" cy="186626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97147" y="1181098"/>
            <a:ext cx="2796189" cy="1839224"/>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91759" y="859264"/>
            <a:ext cx="2958566" cy="643669"/>
          </a:xfrm>
          <a:prstGeom prst="rect">
            <a:avLst/>
          </a:prstGeom>
          <a:noFill/>
          <a:ln>
            <a:noFill/>
          </a:ln>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68578" y="5547935"/>
            <a:ext cx="2570102" cy="346964"/>
          </a:xfrm>
          <a:prstGeom prst="rect">
            <a:avLst/>
          </a:prstGeom>
        </p:spPr>
      </p:pic>
      <p:sp>
        <p:nvSpPr>
          <p:cNvPr id="2" name="Date Placeholder 1"/>
          <p:cNvSpPr>
            <a:spLocks noGrp="1"/>
          </p:cNvSpPr>
          <p:nvPr>
            <p:ph type="dt" sz="half" idx="10"/>
          </p:nvPr>
        </p:nvSpPr>
        <p:spPr/>
        <p:txBody>
          <a:bodyPr/>
          <a:lstStyle/>
          <a:p>
            <a:r>
              <a:rPr lang="en-US" smtClean="0"/>
              <a:t>2/11/2025, Lecture 6</a:t>
            </a:r>
            <a:endParaRPr lang="en-US"/>
          </a:p>
        </p:txBody>
      </p:sp>
      <p:sp>
        <p:nvSpPr>
          <p:cNvPr id="3" name="Footer Placeholder 2"/>
          <p:cNvSpPr>
            <a:spLocks noGrp="1"/>
          </p:cNvSpPr>
          <p:nvPr>
            <p:ph type="ftr" sz="quarter" idx="11"/>
          </p:nvPr>
        </p:nvSpPr>
        <p:spPr/>
        <p:txBody>
          <a:bodyPr/>
          <a:lstStyle/>
          <a:p>
            <a:r>
              <a:rPr lang="en-US" smtClean="0"/>
              <a:t>CSC4700, Spring 2025, The C++ Standard Library, Iterators and Ranges</a:t>
            </a:r>
            <a:endParaRPr lang="en-US"/>
          </a:p>
        </p:txBody>
      </p:sp>
      <p:sp>
        <p:nvSpPr>
          <p:cNvPr id="4" name="Slide Number Placeholder 3"/>
          <p:cNvSpPr>
            <a:spLocks noGrp="1"/>
          </p:cNvSpPr>
          <p:nvPr>
            <p:ph type="sldNum" sz="quarter" idx="12"/>
          </p:nvPr>
        </p:nvSpPr>
        <p:spPr/>
        <p:txBody>
          <a:bodyPr>
            <a:normAutofit lnSpcReduction="10000"/>
          </a:bodyPr>
          <a:lstStyle/>
          <a:p>
            <a:fld id="{65339F38-439B-42BE-A6DB-D203DE66964E}" type="slidenum">
              <a:rPr lang="en-US" smtClean="0"/>
              <a:t>62</a:t>
            </a:fld>
            <a:endParaRPr lang="en-US"/>
          </a:p>
        </p:txBody>
      </p:sp>
    </p:spTree>
    <p:extLst>
      <p:ext uri="{BB962C8B-B14F-4D97-AF65-F5344CB8AC3E}">
        <p14:creationId xmlns:p14="http://schemas.microsoft.com/office/powerpoint/2010/main" val="80379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Algorithm: copy</a:t>
            </a:r>
            <a:endParaRPr lang="en-US" dirty="0"/>
          </a:p>
        </p:txBody>
      </p:sp>
      <p:sp>
        <p:nvSpPr>
          <p:cNvPr id="3" name="Content Placeholder 2"/>
          <p:cNvSpPr>
            <a:spLocks noGrp="1"/>
          </p:cNvSpPr>
          <p:nvPr>
            <p:ph idx="1"/>
          </p:nvPr>
        </p:nvSpPr>
        <p:spPr/>
        <p:txBody>
          <a:bodyPr>
            <a:normAutofit/>
          </a:bodyPr>
          <a:lstStyle/>
          <a:p>
            <a:r>
              <a:rPr lang="en-US" dirty="0" smtClean="0"/>
              <a:t>Writing</a:t>
            </a:r>
          </a:p>
          <a:p>
            <a:pPr marL="923544" lvl="3" indent="0">
              <a:buNone/>
            </a:pPr>
            <a:endParaRPr lang="en-US" dirty="0">
              <a:solidFill>
                <a:schemeClr val="tx1"/>
              </a:solidFill>
              <a:latin typeface="Consolas"/>
            </a:endParaRPr>
          </a:p>
          <a:p>
            <a:pPr marL="923544" lvl="3" indent="0">
              <a:buNone/>
            </a:pPr>
            <a:r>
              <a:rPr lang="en-US" dirty="0" err="1">
                <a:solidFill>
                  <a:schemeClr val="tx1"/>
                </a:solidFill>
                <a:latin typeface="Consolas"/>
              </a:rPr>
              <a:t>s</a:t>
            </a:r>
            <a:r>
              <a:rPr lang="en-US" dirty="0" err="1" smtClean="0">
                <a:solidFill>
                  <a:schemeClr val="tx1"/>
                </a:solidFill>
                <a:latin typeface="Consolas"/>
              </a:rPr>
              <a:t>td</a:t>
            </a:r>
            <a:r>
              <a:rPr lang="en-US" dirty="0" smtClean="0">
                <a:solidFill>
                  <a:schemeClr val="tx1"/>
                </a:solidFill>
                <a:latin typeface="Consolas"/>
              </a:rPr>
              <a:t>::copy(begin</a:t>
            </a:r>
            <a:r>
              <a:rPr lang="en-US" dirty="0">
                <a:solidFill>
                  <a:schemeClr val="tx1"/>
                </a:solidFill>
                <a:latin typeface="Consolas"/>
              </a:rPr>
              <a:t>, end, out);</a:t>
            </a:r>
          </a:p>
          <a:p>
            <a:pPr marL="923544" lvl="3" indent="0">
              <a:buNone/>
            </a:pPr>
            <a:endParaRPr lang="en-US" dirty="0">
              <a:solidFill>
                <a:schemeClr val="tx1"/>
              </a:solidFill>
            </a:endParaRPr>
          </a:p>
          <a:p>
            <a:r>
              <a:rPr lang="en-US" dirty="0" smtClean="0"/>
              <a:t>Is equivalent to (except for iterators not being copied):</a:t>
            </a:r>
          </a:p>
          <a:p>
            <a:pPr marL="923544" lvl="3" indent="0">
              <a:buClr>
                <a:srgbClr val="31B6FD"/>
              </a:buClr>
              <a:buNone/>
            </a:pPr>
            <a:endParaRPr lang="en-US" dirty="0">
              <a:solidFill>
                <a:prstClr val="black"/>
              </a:solidFill>
              <a:latin typeface="Consolas"/>
            </a:endParaRPr>
          </a:p>
          <a:p>
            <a:pPr marL="923544" lvl="3" indent="0">
              <a:buClr>
                <a:srgbClr val="31B6FD"/>
              </a:buClr>
              <a:buNone/>
            </a:pPr>
            <a:r>
              <a:rPr lang="en-US" dirty="0" smtClean="0">
                <a:solidFill>
                  <a:srgbClr val="0000FF"/>
                </a:solidFill>
                <a:latin typeface="Consolas"/>
              </a:rPr>
              <a:t>while </a:t>
            </a:r>
            <a:r>
              <a:rPr lang="en-US" dirty="0" smtClean="0">
                <a:solidFill>
                  <a:prstClr val="black"/>
                </a:solidFill>
                <a:latin typeface="Consolas"/>
              </a:rPr>
              <a:t>(</a:t>
            </a:r>
            <a:r>
              <a:rPr lang="en-US" dirty="0">
                <a:solidFill>
                  <a:prstClr val="black"/>
                </a:solidFill>
                <a:latin typeface="Consolas"/>
              </a:rPr>
              <a:t>begin != end)</a:t>
            </a:r>
          </a:p>
          <a:p>
            <a:pPr marL="923544" lvl="3" indent="0">
              <a:buClr>
                <a:srgbClr val="31B6FD"/>
              </a:buClr>
              <a:buNone/>
            </a:pPr>
            <a:r>
              <a:rPr lang="en-US" dirty="0">
                <a:solidFill>
                  <a:prstClr val="black"/>
                </a:solidFill>
                <a:latin typeface="Consolas"/>
              </a:rPr>
              <a:t>    *out++ = *begin++;</a:t>
            </a:r>
          </a:p>
          <a:p>
            <a:pPr marL="923544" lvl="3" indent="0">
              <a:buClr>
                <a:srgbClr val="31B6FD"/>
              </a:buClr>
              <a:buNone/>
            </a:pPr>
            <a:endParaRPr lang="en-US" dirty="0">
              <a:solidFill>
                <a:prstClr val="black"/>
              </a:solidFill>
            </a:endParaRPr>
          </a:p>
          <a:p>
            <a:r>
              <a:rPr lang="en-US" dirty="0" smtClean="0"/>
              <a:t>What does ‘</a:t>
            </a:r>
            <a:r>
              <a:rPr lang="en-US" dirty="0" smtClean="0">
                <a:solidFill>
                  <a:prstClr val="black"/>
                </a:solidFill>
                <a:latin typeface="Consolas"/>
              </a:rPr>
              <a:t>*</a:t>
            </a:r>
            <a:r>
              <a:rPr lang="en-US" dirty="0">
                <a:solidFill>
                  <a:prstClr val="black"/>
                </a:solidFill>
                <a:latin typeface="Consolas"/>
              </a:rPr>
              <a:t>out++ = *begin++;</a:t>
            </a:r>
            <a:r>
              <a:rPr lang="en-US" dirty="0"/>
              <a:t>’ mean</a:t>
            </a:r>
            <a:r>
              <a:rPr lang="en-US" dirty="0" smtClean="0"/>
              <a:t>?</a:t>
            </a:r>
          </a:p>
          <a:p>
            <a:pPr marL="978408" lvl="3" indent="0">
              <a:buNone/>
            </a:pPr>
            <a:endParaRPr lang="en-US" dirty="0">
              <a:solidFill>
                <a:schemeClr val="tx1"/>
              </a:solidFill>
              <a:latin typeface="Consolas"/>
            </a:endParaRPr>
          </a:p>
          <a:p>
            <a:pPr marL="978408" lvl="3" indent="0">
              <a:buNone/>
            </a:pPr>
            <a:r>
              <a:rPr lang="en-US" dirty="0">
                <a:solidFill>
                  <a:schemeClr val="tx1"/>
                </a:solidFill>
                <a:latin typeface="Consolas"/>
              </a:rPr>
              <a:t>{ *out = *begin; ++out; ++begin; }</a:t>
            </a:r>
            <a:endParaRPr lang="en-US" sz="1600" dirty="0">
              <a:solidFill>
                <a:schemeClr val="tx1"/>
              </a:solidFill>
              <a:latin typeface="Consolas"/>
            </a:endParaRPr>
          </a:p>
          <a:p>
            <a:pPr marL="109728" indent="0">
              <a:buNone/>
            </a:pP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7</a:t>
            </a:fld>
            <a:endParaRPr lang="en-US"/>
          </a:p>
        </p:txBody>
      </p:sp>
    </p:spTree>
    <p:extLst>
      <p:ext uri="{BB962C8B-B14F-4D97-AF65-F5344CB8AC3E}">
        <p14:creationId xmlns:p14="http://schemas.microsoft.com/office/powerpoint/2010/main" val="214880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anim calcmode="lin" valueType="num">
                                      <p:cBhvr additive="base">
                                        <p:cTn id="1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Iterator Adaptor</a:t>
            </a:r>
            <a:endParaRPr lang="en-US" dirty="0"/>
          </a:p>
        </p:txBody>
      </p:sp>
      <p:sp>
        <p:nvSpPr>
          <p:cNvPr id="3" name="Content Placeholder 2"/>
          <p:cNvSpPr>
            <a:spLocks noGrp="1"/>
          </p:cNvSpPr>
          <p:nvPr>
            <p:ph idx="1"/>
          </p:nvPr>
        </p:nvSpPr>
        <p:spPr>
          <a:xfrm>
            <a:off x="1261872" y="1828802"/>
            <a:ext cx="9406128" cy="4351337"/>
          </a:xfrm>
        </p:spPr>
        <p:txBody>
          <a:bodyPr/>
          <a:lstStyle/>
          <a:p>
            <a:r>
              <a:rPr lang="en-US" dirty="0" err="1">
                <a:latin typeface="Consolas" panose="020B0609020204030204" pitchFamily="49" charset="0"/>
                <a:cs typeface="Consolas" panose="020B0609020204030204" pitchFamily="49" charset="0"/>
              </a:rPr>
              <a:t>s</a:t>
            </a:r>
            <a:r>
              <a:rPr lang="en-US" dirty="0" err="1" smtClean="0">
                <a:latin typeface="Consolas" panose="020B0609020204030204" pitchFamily="49" charset="0"/>
                <a:cs typeface="Consolas" panose="020B0609020204030204" pitchFamily="49" charset="0"/>
              </a:rPr>
              <a:t>td</a:t>
            </a:r>
            <a:r>
              <a:rPr lang="en-US" dirty="0" smtClean="0">
                <a:latin typeface="Consolas" panose="020B0609020204030204" pitchFamily="49" charset="0"/>
                <a:cs typeface="Consolas" panose="020B0609020204030204" pitchFamily="49" charset="0"/>
              </a:rPr>
              <a:t>::</a:t>
            </a:r>
            <a:r>
              <a:rPr lang="en-US" dirty="0" err="1" smtClean="0">
                <a:latin typeface="Consolas" panose="020B0609020204030204" pitchFamily="49" charset="0"/>
                <a:cs typeface="Consolas" panose="020B0609020204030204" pitchFamily="49" charset="0"/>
              </a:rPr>
              <a:t>back_inserter</a:t>
            </a:r>
            <a:r>
              <a:rPr lang="en-US" dirty="0" smtClean="0">
                <a:latin typeface="Consolas" panose="020B0609020204030204" pitchFamily="49" charset="0"/>
                <a:cs typeface="Consolas" panose="020B0609020204030204" pitchFamily="49" charset="0"/>
              </a:rPr>
              <a:t>()</a:t>
            </a:r>
            <a:r>
              <a:rPr lang="en-US" dirty="0" smtClean="0"/>
              <a:t> is an </a:t>
            </a:r>
            <a:r>
              <a:rPr lang="en-US" dirty="0" smtClean="0">
                <a:solidFill>
                  <a:schemeClr val="tx2">
                    <a:lumMod val="60000"/>
                    <a:lumOff val="40000"/>
                  </a:schemeClr>
                </a:solidFill>
              </a:rPr>
              <a:t>iterator adaptor</a:t>
            </a:r>
          </a:p>
          <a:p>
            <a:pPr lvl="1"/>
            <a:r>
              <a:rPr lang="en-US" dirty="0" smtClean="0"/>
              <a:t>Function returning </a:t>
            </a:r>
            <a:r>
              <a:rPr lang="en-US" dirty="0" smtClean="0"/>
              <a:t>a special </a:t>
            </a:r>
            <a:r>
              <a:rPr lang="en-US" dirty="0" smtClean="0"/>
              <a:t>iterator created based on </a:t>
            </a:r>
            <a:r>
              <a:rPr lang="en-US" dirty="0" smtClean="0"/>
              <a:t>the function’s </a:t>
            </a:r>
            <a:r>
              <a:rPr lang="en-US" dirty="0" smtClean="0"/>
              <a:t>arguments</a:t>
            </a:r>
          </a:p>
          <a:p>
            <a:pPr lvl="1"/>
            <a:r>
              <a:rPr lang="en-US" dirty="0"/>
              <a:t>I</a:t>
            </a:r>
            <a:r>
              <a:rPr lang="en-US" dirty="0" smtClean="0"/>
              <a:t>t </a:t>
            </a:r>
            <a:r>
              <a:rPr lang="en-US" dirty="0" smtClean="0"/>
              <a:t>takes a container and returns an iterator, which when used as a destination, appends elements to that </a:t>
            </a:r>
            <a:r>
              <a:rPr lang="en-US" dirty="0" smtClean="0"/>
              <a:t>container (by extending it)</a:t>
            </a:r>
            <a:endParaRPr lang="en-US" dirty="0" smtClean="0"/>
          </a:p>
          <a:p>
            <a:r>
              <a:rPr lang="en-US" dirty="0" smtClean="0"/>
              <a:t>This will append all of bottom to the container </a:t>
            </a:r>
            <a:r>
              <a:rPr lang="en-US" dirty="0" smtClean="0">
                <a:latin typeface="Consolas" panose="020B0609020204030204" pitchFamily="49" charset="0"/>
              </a:rPr>
              <a:t>ret</a:t>
            </a:r>
            <a:r>
              <a:rPr lang="en-US" dirty="0" smtClean="0"/>
              <a:t>:</a:t>
            </a:r>
          </a:p>
          <a:p>
            <a:pPr marL="740664" lvl="2" indent="0">
              <a:buClr>
                <a:srgbClr val="31B6FD"/>
              </a:buClr>
              <a:buNone/>
            </a:pPr>
            <a:endParaRPr lang="en-US" sz="1800" dirty="0">
              <a:solidFill>
                <a:prstClr val="black"/>
              </a:solidFill>
              <a:latin typeface="Consolas"/>
            </a:endParaRPr>
          </a:p>
          <a:p>
            <a:pPr marL="740664" lvl="2" indent="0">
              <a:buClr>
                <a:srgbClr val="31B6FD"/>
              </a:buClr>
              <a:buNone/>
            </a:pPr>
            <a:r>
              <a:rPr lang="en-US" dirty="0" err="1">
                <a:solidFill>
                  <a:prstClr val="black"/>
                </a:solidFill>
                <a:latin typeface="Consolas"/>
              </a:rPr>
              <a:t>s</a:t>
            </a:r>
            <a:r>
              <a:rPr lang="en-US" dirty="0" err="1" smtClean="0">
                <a:solidFill>
                  <a:prstClr val="black"/>
                </a:solidFill>
                <a:latin typeface="Consolas"/>
              </a:rPr>
              <a:t>td</a:t>
            </a:r>
            <a:r>
              <a:rPr lang="en-US" dirty="0" smtClean="0">
                <a:solidFill>
                  <a:prstClr val="black"/>
                </a:solidFill>
                <a:latin typeface="Consolas"/>
              </a:rPr>
              <a:t>::vector&lt;...&gt; ret;</a:t>
            </a:r>
          </a:p>
          <a:p>
            <a:pPr marL="740664" lvl="2" indent="0">
              <a:buClr>
                <a:srgbClr val="31B6FD"/>
              </a:buClr>
              <a:buNone/>
            </a:pPr>
            <a:r>
              <a:rPr lang="en-US" dirty="0" err="1" smtClean="0">
                <a:solidFill>
                  <a:prstClr val="black"/>
                </a:solidFill>
                <a:latin typeface="Consolas"/>
              </a:rPr>
              <a:t>std</a:t>
            </a:r>
            <a:r>
              <a:rPr lang="en-US" dirty="0" smtClean="0">
                <a:solidFill>
                  <a:prstClr val="black"/>
                </a:solidFill>
                <a:latin typeface="Consolas"/>
              </a:rPr>
              <a:t>::copy(</a:t>
            </a:r>
            <a:r>
              <a:rPr lang="en-US" dirty="0" err="1" smtClean="0">
                <a:solidFill>
                  <a:prstClr val="black"/>
                </a:solidFill>
                <a:latin typeface="Consolas"/>
              </a:rPr>
              <a:t>bottom.begin</a:t>
            </a:r>
            <a:r>
              <a:rPr lang="en-US" dirty="0">
                <a:solidFill>
                  <a:prstClr val="black"/>
                </a:solidFill>
                <a:latin typeface="Consolas"/>
              </a:rPr>
              <a:t>(), </a:t>
            </a:r>
            <a:r>
              <a:rPr lang="en-US" dirty="0" err="1">
                <a:solidFill>
                  <a:prstClr val="black"/>
                </a:solidFill>
                <a:latin typeface="Consolas"/>
              </a:rPr>
              <a:t>bottom.end</a:t>
            </a: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back_inserter</a:t>
            </a:r>
            <a:r>
              <a:rPr lang="en-US" dirty="0" smtClean="0">
                <a:solidFill>
                  <a:prstClr val="black"/>
                </a:solidFill>
                <a:latin typeface="Consolas"/>
              </a:rPr>
              <a:t>(ret</a:t>
            </a:r>
            <a:r>
              <a:rPr lang="en-US" dirty="0">
                <a:solidFill>
                  <a:prstClr val="black"/>
                </a:solidFill>
                <a:latin typeface="Consolas"/>
              </a:rPr>
              <a:t>));</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dirty="0" smtClean="0"/>
              <a:t>CSC4700, Spring 2025, The C++ Standard Library, Iterators and Ranges</a:t>
            </a:r>
            <a:endParaRPr lang="en-US" dirty="0"/>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8</a:t>
            </a:fld>
            <a:endParaRPr lang="en-US"/>
          </a:p>
        </p:txBody>
      </p:sp>
    </p:spTree>
    <p:extLst>
      <p:ext uri="{BB962C8B-B14F-4D97-AF65-F5344CB8AC3E}">
        <p14:creationId xmlns:p14="http://schemas.microsoft.com/office/powerpoint/2010/main" val="8569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Caveats: copy</a:t>
            </a:r>
            <a:endParaRPr lang="en-US" dirty="0"/>
          </a:p>
        </p:txBody>
      </p:sp>
      <p:sp>
        <p:nvSpPr>
          <p:cNvPr id="3" name="Content Placeholder 2"/>
          <p:cNvSpPr>
            <a:spLocks noGrp="1"/>
          </p:cNvSpPr>
          <p:nvPr>
            <p:ph idx="1"/>
          </p:nvPr>
        </p:nvSpPr>
        <p:spPr/>
        <p:txBody>
          <a:bodyPr>
            <a:normAutofit lnSpcReduction="10000"/>
          </a:bodyPr>
          <a:lstStyle/>
          <a:p>
            <a:r>
              <a:rPr lang="en-US" dirty="0" smtClean="0"/>
              <a:t>This will not work (will not compile) - why?</a:t>
            </a:r>
          </a:p>
          <a:p>
            <a:pPr marL="740664" lvl="2" indent="0">
              <a:buClr>
                <a:srgbClr val="31B6FD"/>
              </a:buClr>
              <a:buNone/>
            </a:pPr>
            <a:r>
              <a:rPr lang="en-US" sz="1800" dirty="0" err="1">
                <a:solidFill>
                  <a:prstClr val="black"/>
                </a:solidFill>
                <a:latin typeface="Consolas"/>
              </a:rPr>
              <a:t>s</a:t>
            </a:r>
            <a:r>
              <a:rPr lang="en-US" sz="1800" i="0" dirty="0" err="1" smtClean="0">
                <a:solidFill>
                  <a:prstClr val="black"/>
                </a:solidFill>
                <a:latin typeface="Consolas"/>
              </a:rPr>
              <a:t>td</a:t>
            </a:r>
            <a:r>
              <a:rPr lang="en-US" sz="1800" i="0" dirty="0" smtClean="0">
                <a:solidFill>
                  <a:prstClr val="black"/>
                </a:solidFill>
                <a:latin typeface="Consolas"/>
              </a:rPr>
              <a:t>::copy(</a:t>
            </a:r>
            <a:r>
              <a:rPr lang="en-US" sz="1800" i="0" dirty="0" err="1" smtClean="0">
                <a:solidFill>
                  <a:prstClr val="black"/>
                </a:solidFill>
                <a:latin typeface="Consolas"/>
              </a:rPr>
              <a:t>bottom.begin</a:t>
            </a:r>
            <a:r>
              <a:rPr lang="en-US" sz="1800" i="0" dirty="0">
                <a:solidFill>
                  <a:prstClr val="black"/>
                </a:solidFill>
                <a:latin typeface="Consolas"/>
              </a:rPr>
              <a:t>(), </a:t>
            </a:r>
            <a:r>
              <a:rPr lang="en-US" sz="1800" i="0" dirty="0" err="1">
                <a:solidFill>
                  <a:prstClr val="black"/>
                </a:solidFill>
                <a:latin typeface="Consolas"/>
              </a:rPr>
              <a:t>bottom.end</a:t>
            </a:r>
            <a:r>
              <a:rPr lang="en-US" sz="1800" i="0" dirty="0">
                <a:solidFill>
                  <a:prstClr val="black"/>
                </a:solidFill>
                <a:latin typeface="Consolas"/>
              </a:rPr>
              <a:t>(), ret);</a:t>
            </a:r>
          </a:p>
          <a:p>
            <a:pPr marL="740664" lvl="2" indent="0">
              <a:buClr>
                <a:srgbClr val="31B6FD"/>
              </a:buClr>
              <a:buNone/>
            </a:pPr>
            <a:r>
              <a:rPr lang="en-US" sz="1800" i="0" dirty="0">
                <a:solidFill>
                  <a:srgbClr val="008000"/>
                </a:solidFill>
                <a:latin typeface="Consolas"/>
              </a:rPr>
              <a:t>// ret is not an iterator, but a container</a:t>
            </a:r>
          </a:p>
          <a:p>
            <a:r>
              <a:rPr lang="en-US" dirty="0" smtClean="0"/>
              <a:t>This will compile, but not work - why?</a:t>
            </a:r>
          </a:p>
          <a:p>
            <a:pPr marL="740664" lvl="2" indent="0">
              <a:buClr>
                <a:srgbClr val="31B6FD"/>
              </a:buClr>
              <a:buNone/>
            </a:pPr>
            <a:r>
              <a:rPr lang="en-US" sz="1800" i="0" dirty="0" err="1" smtClean="0">
                <a:solidFill>
                  <a:prstClr val="black"/>
                </a:solidFill>
                <a:latin typeface="Consolas"/>
              </a:rPr>
              <a:t>std</a:t>
            </a:r>
            <a:r>
              <a:rPr lang="en-US" sz="1800" i="0" dirty="0" smtClean="0">
                <a:solidFill>
                  <a:prstClr val="black"/>
                </a:solidFill>
                <a:latin typeface="Consolas"/>
              </a:rPr>
              <a:t>::copy(</a:t>
            </a:r>
            <a:r>
              <a:rPr lang="en-US" sz="1800" i="0" dirty="0" err="1" smtClean="0">
                <a:solidFill>
                  <a:prstClr val="black"/>
                </a:solidFill>
                <a:latin typeface="Consolas"/>
              </a:rPr>
              <a:t>bottom.begin</a:t>
            </a:r>
            <a:r>
              <a:rPr lang="en-US" sz="1800" i="0" dirty="0">
                <a:solidFill>
                  <a:prstClr val="black"/>
                </a:solidFill>
                <a:latin typeface="Consolas"/>
              </a:rPr>
              <a:t>(), </a:t>
            </a:r>
            <a:r>
              <a:rPr lang="en-US" sz="1800" i="0" dirty="0" err="1">
                <a:solidFill>
                  <a:prstClr val="black"/>
                </a:solidFill>
                <a:latin typeface="Consolas"/>
              </a:rPr>
              <a:t>bottom.end</a:t>
            </a:r>
            <a:r>
              <a:rPr lang="en-US" sz="1800" i="0" dirty="0">
                <a:solidFill>
                  <a:prstClr val="black"/>
                </a:solidFill>
                <a:latin typeface="Consolas"/>
              </a:rPr>
              <a:t>(), </a:t>
            </a:r>
            <a:r>
              <a:rPr lang="en-US" sz="1800" i="0" dirty="0" err="1">
                <a:solidFill>
                  <a:prstClr val="black"/>
                </a:solidFill>
                <a:latin typeface="Consolas"/>
              </a:rPr>
              <a:t>ret.end</a:t>
            </a:r>
            <a:r>
              <a:rPr lang="en-US" sz="1800" i="0" dirty="0">
                <a:solidFill>
                  <a:prstClr val="black"/>
                </a:solidFill>
                <a:latin typeface="Consolas"/>
              </a:rPr>
              <a:t>());</a:t>
            </a:r>
          </a:p>
          <a:p>
            <a:pPr marL="740664" lvl="2" indent="0">
              <a:buClr>
                <a:srgbClr val="31B6FD"/>
              </a:buClr>
              <a:buNone/>
            </a:pPr>
            <a:r>
              <a:rPr lang="en-US" sz="1800" i="0" dirty="0">
                <a:solidFill>
                  <a:srgbClr val="008000"/>
                </a:solidFill>
                <a:latin typeface="Consolas"/>
              </a:rPr>
              <a:t>// </a:t>
            </a:r>
            <a:r>
              <a:rPr lang="de-DE" sz="1800" i="0" dirty="0">
                <a:solidFill>
                  <a:srgbClr val="008000"/>
                </a:solidFill>
                <a:latin typeface="Consolas"/>
              </a:rPr>
              <a:t>while </a:t>
            </a:r>
            <a:r>
              <a:rPr lang="en-US" sz="1800" i="0" dirty="0" err="1">
                <a:solidFill>
                  <a:srgbClr val="008000"/>
                </a:solidFill>
                <a:latin typeface="Consolas"/>
              </a:rPr>
              <a:t>ret.end</a:t>
            </a:r>
            <a:r>
              <a:rPr lang="en-US" sz="1800" i="0" dirty="0">
                <a:solidFill>
                  <a:srgbClr val="008000"/>
                </a:solidFill>
                <a:latin typeface="Consolas"/>
              </a:rPr>
              <a:t>() is an iterator, it does not refer to </a:t>
            </a:r>
          </a:p>
          <a:p>
            <a:pPr marL="740664" lvl="2" indent="0">
              <a:buClr>
                <a:srgbClr val="31B6FD"/>
              </a:buClr>
              <a:buNone/>
            </a:pPr>
            <a:r>
              <a:rPr lang="en-US" sz="1800" i="0" dirty="0">
                <a:solidFill>
                  <a:srgbClr val="008000"/>
                </a:solidFill>
                <a:latin typeface="Consolas"/>
              </a:rPr>
              <a:t>// any element (</a:t>
            </a:r>
            <a:r>
              <a:rPr lang="en-US" sz="1800" i="0" dirty="0" smtClean="0">
                <a:solidFill>
                  <a:srgbClr val="008000"/>
                </a:solidFill>
                <a:latin typeface="Consolas"/>
              </a:rPr>
              <a:t>remember, it </a:t>
            </a:r>
            <a:r>
              <a:rPr lang="en-US" sz="1800" i="0" dirty="0">
                <a:solidFill>
                  <a:srgbClr val="008000"/>
                </a:solidFill>
                <a:latin typeface="Consolas"/>
              </a:rPr>
              <a:t>‘points’ past last element)</a:t>
            </a:r>
          </a:p>
          <a:p>
            <a:r>
              <a:rPr lang="en-US" dirty="0" smtClean="0"/>
              <a:t>Many problems, why </a:t>
            </a:r>
            <a:r>
              <a:rPr lang="en-US" dirty="0" smtClean="0"/>
              <a:t>is it designed </a:t>
            </a:r>
            <a:r>
              <a:rPr lang="en-US" dirty="0" smtClean="0"/>
              <a:t>that way?</a:t>
            </a:r>
          </a:p>
          <a:p>
            <a:pPr lvl="1"/>
            <a:r>
              <a:rPr lang="en-US" dirty="0" smtClean="0"/>
              <a:t>Separation of copying and appending (expanding a container) allows for more </a:t>
            </a:r>
            <a:r>
              <a:rPr lang="en-US" dirty="0" smtClean="0"/>
              <a:t>flexibility</a:t>
            </a:r>
          </a:p>
          <a:p>
            <a:pPr lvl="1"/>
            <a:r>
              <a:rPr lang="en-US" dirty="0" smtClean="0"/>
              <a:t>None of the algorithms change the container itself, may reorder or change elements, though</a:t>
            </a:r>
            <a:endParaRPr lang="en-US" dirty="0" smtClean="0"/>
          </a:p>
          <a:p>
            <a:pPr lvl="1"/>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back_inserter</a:t>
            </a:r>
            <a:r>
              <a:rPr lang="en-US" dirty="0" smtClean="0"/>
              <a:t> useful in other contexts as well</a:t>
            </a:r>
            <a:endParaRPr lang="en-US" dirty="0"/>
          </a:p>
        </p:txBody>
      </p:sp>
      <p:sp>
        <p:nvSpPr>
          <p:cNvPr id="4" name="Date Placeholder 3"/>
          <p:cNvSpPr>
            <a:spLocks noGrp="1"/>
          </p:cNvSpPr>
          <p:nvPr>
            <p:ph type="dt" sz="half" idx="10"/>
          </p:nvPr>
        </p:nvSpPr>
        <p:spPr/>
        <p:txBody>
          <a:bodyPr/>
          <a:lstStyle/>
          <a:p>
            <a:r>
              <a:rPr lang="en-US" smtClean="0"/>
              <a:t>2/11/2025, Lecture 6</a:t>
            </a:r>
            <a:endParaRPr lang="en-US"/>
          </a:p>
        </p:txBody>
      </p:sp>
      <p:sp>
        <p:nvSpPr>
          <p:cNvPr id="5" name="Footer Placeholder 4"/>
          <p:cNvSpPr>
            <a:spLocks noGrp="1"/>
          </p:cNvSpPr>
          <p:nvPr>
            <p:ph type="ftr" sz="quarter" idx="11"/>
          </p:nvPr>
        </p:nvSpPr>
        <p:spPr/>
        <p:txBody>
          <a:bodyPr/>
          <a:lstStyle/>
          <a:p>
            <a:r>
              <a:rPr lang="en-US" smtClean="0"/>
              <a:t>CSC4700, Spring 2025, The C++ Standard Library, Iterators and Ranges</a:t>
            </a:r>
            <a:endParaRPr lang="en-US"/>
          </a:p>
        </p:txBody>
      </p:sp>
      <p:sp>
        <p:nvSpPr>
          <p:cNvPr id="6" name="Slide Number Placeholder 5"/>
          <p:cNvSpPr>
            <a:spLocks noGrp="1"/>
          </p:cNvSpPr>
          <p:nvPr>
            <p:ph type="sldNum" sz="quarter" idx="12"/>
          </p:nvPr>
        </p:nvSpPr>
        <p:spPr/>
        <p:txBody>
          <a:bodyPr>
            <a:normAutofit lnSpcReduction="10000"/>
          </a:bodyPr>
          <a:lstStyle/>
          <a:p>
            <a:fld id="{361B6064-FECE-466A-BF5C-A30C7EDC9E78}" type="slidenum">
              <a:rPr lang="en-US" smtClean="0"/>
              <a:t>9</a:t>
            </a:fld>
            <a:endParaRPr lang="en-US"/>
          </a:p>
        </p:txBody>
      </p:sp>
    </p:spTree>
    <p:extLst>
      <p:ext uri="{BB962C8B-B14F-4D97-AF65-F5344CB8AC3E}">
        <p14:creationId xmlns:p14="http://schemas.microsoft.com/office/powerpoint/2010/main" val="242850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TM03457515[[fn=View]]</Template>
  <TotalTime>4773</TotalTime>
  <Words>6950</Words>
  <Application>Microsoft Office PowerPoint</Application>
  <PresentationFormat>Widescreen</PresentationFormat>
  <Paragraphs>910</Paragraphs>
  <Slides>62</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62</vt:i4>
      </vt:variant>
    </vt:vector>
  </HeadingPairs>
  <TitlesOfParts>
    <vt:vector size="73" baseType="lpstr">
      <vt:lpstr>ＭＳ Ｐゴシック</vt:lpstr>
      <vt:lpstr>Arial</vt:lpstr>
      <vt:lpstr>Calibri</vt:lpstr>
      <vt:lpstr>Century Schoolbook</vt:lpstr>
      <vt:lpstr>Consolas</vt:lpstr>
      <vt:lpstr>Courier New</vt:lpstr>
      <vt:lpstr>Times</vt:lpstr>
      <vt:lpstr>Times New Roman</vt:lpstr>
      <vt:lpstr>Wingdings</vt:lpstr>
      <vt:lpstr>Wingdings 2</vt:lpstr>
      <vt:lpstr>View</vt:lpstr>
      <vt:lpstr>The C++ Standard Library, Iterators and Ranges</vt:lpstr>
      <vt:lpstr>Abstract</vt:lpstr>
      <vt:lpstr>Basic Model of STL</vt:lpstr>
      <vt:lpstr>Iterators</vt:lpstr>
      <vt:lpstr>Basic Model: Pair of Iterators (Range)</vt:lpstr>
      <vt:lpstr>Generic Algorithms</vt:lpstr>
      <vt:lpstr>Standard Algorithm: copy</vt:lpstr>
      <vt:lpstr>Iterator Adaptor</vt:lpstr>
      <vt:lpstr>Caveats: copy</vt:lpstr>
      <vt:lpstr>Another Copy Example</vt:lpstr>
      <vt:lpstr>Aside Stream I/O</vt:lpstr>
      <vt:lpstr>Aside: Console I/O</vt:lpstr>
      <vt:lpstr>Aside: Revisiting I/O</vt:lpstr>
      <vt:lpstr>Aside: Revisiting I/O</vt:lpstr>
      <vt:lpstr>Aside: I/O for your own Types</vt:lpstr>
      <vt:lpstr>Aside: I/O for your own Types</vt:lpstr>
      <vt:lpstr>Back to Iterators</vt:lpstr>
      <vt:lpstr>Input and Output Stream Iterators</vt:lpstr>
      <vt:lpstr>Make a Quick Dictionary (using a std::vector)</vt:lpstr>
      <vt:lpstr>An Input File</vt:lpstr>
      <vt:lpstr>Part of the Output</vt:lpstr>
      <vt:lpstr>Anatomy of an Iterator</vt:lpstr>
      <vt:lpstr>Iterators</vt:lpstr>
      <vt:lpstr>Iterator Types</vt:lpstr>
      <vt:lpstr>Iterator Types</vt:lpstr>
      <vt:lpstr>Iterator Operations</vt:lpstr>
      <vt:lpstr>Iterator Operations</vt:lpstr>
      <vt:lpstr>Iterator Operations</vt:lpstr>
      <vt:lpstr>Iterator Categories (concepts)</vt:lpstr>
      <vt:lpstr>Iterator Types</vt:lpstr>
      <vt:lpstr>Containers and Iterators</vt:lpstr>
      <vt:lpstr>More Generic Algorithms</vt:lpstr>
      <vt:lpstr>Splitting Strings: Take 1</vt:lpstr>
      <vt:lpstr>Splitting Strings: Take 2</vt:lpstr>
      <vt:lpstr>Splitting Strings: Take 2</vt:lpstr>
      <vt:lpstr>Standard Algorithm: find_if</vt:lpstr>
      <vt:lpstr>Splitting Strings: Take 2</vt:lpstr>
      <vt:lpstr>Palindromes</vt:lpstr>
      <vt:lpstr>Reverse Iterators</vt:lpstr>
      <vt:lpstr>Standard Algorithm: equal</vt:lpstr>
      <vt:lpstr>Palindromes, Take Two</vt:lpstr>
      <vt:lpstr>Standard Algorithm: advance (next)</vt:lpstr>
      <vt:lpstr>Standard Algorithm: copy</vt:lpstr>
      <vt:lpstr>What‘s that all about?</vt:lpstr>
      <vt:lpstr>Creating counting_iterator</vt:lpstr>
      <vt:lpstr>Creating counting_iterator</vt:lpstr>
      <vt:lpstr>Creating counting_iterator</vt:lpstr>
      <vt:lpstr>Creating counting_iterator</vt:lpstr>
      <vt:lpstr>Ranges</vt:lpstr>
      <vt:lpstr>Ranges are Sequences of Elements</vt:lpstr>
      <vt:lpstr>Ranges are Sequences of Elements</vt:lpstr>
      <vt:lpstr>Using Ranges</vt:lpstr>
      <vt:lpstr>Using Range Algorithms</vt:lpstr>
      <vt:lpstr>Using Range Algorithms</vt:lpstr>
      <vt:lpstr>Using Ranges</vt:lpstr>
      <vt:lpstr>Using Range Views</vt:lpstr>
      <vt:lpstr>Using Ranges</vt:lpstr>
      <vt:lpstr>Using Ranges</vt:lpstr>
      <vt:lpstr>Creating counting Range</vt:lpstr>
      <vt:lpstr>More Range Views</vt:lpstr>
      <vt:lpstr>What about parallel Range Algorithms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dc:title>
  <dc:creator>Hartmut Kaiser</dc:creator>
  <cp:lastModifiedBy>Hartmut Kaiser</cp:lastModifiedBy>
  <cp:revision>379</cp:revision>
  <dcterms:created xsi:type="dcterms:W3CDTF">2011-06-09T18:54:32Z</dcterms:created>
  <dcterms:modified xsi:type="dcterms:W3CDTF">2025-02-11T16:13:53Z</dcterms:modified>
</cp:coreProperties>
</file>