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14" r:id="rId1"/>
  </p:sldMasterIdLst>
  <p:notesMasterIdLst>
    <p:notesMasterId r:id="rId64"/>
  </p:notesMasterIdLst>
  <p:sldIdLst>
    <p:sldId id="256" r:id="rId2"/>
    <p:sldId id="286" r:id="rId3"/>
    <p:sldId id="358" r:id="rId4"/>
    <p:sldId id="285" r:id="rId5"/>
    <p:sldId id="287" r:id="rId6"/>
    <p:sldId id="288" r:id="rId7"/>
    <p:sldId id="289" r:id="rId8"/>
    <p:sldId id="290" r:id="rId9"/>
    <p:sldId id="291" r:id="rId10"/>
    <p:sldId id="292" r:id="rId11"/>
    <p:sldId id="352" r:id="rId12"/>
    <p:sldId id="351" r:id="rId13"/>
    <p:sldId id="347" r:id="rId14"/>
    <p:sldId id="348" r:id="rId15"/>
    <p:sldId id="349" r:id="rId16"/>
    <p:sldId id="350" r:id="rId17"/>
    <p:sldId id="353" r:id="rId18"/>
    <p:sldId id="293" r:id="rId19"/>
    <p:sldId id="294" r:id="rId20"/>
    <p:sldId id="295" r:id="rId21"/>
    <p:sldId id="296" r:id="rId22"/>
    <p:sldId id="336" r:id="rId23"/>
    <p:sldId id="337" r:id="rId24"/>
    <p:sldId id="338" r:id="rId25"/>
    <p:sldId id="339" r:id="rId26"/>
    <p:sldId id="340" r:id="rId27"/>
    <p:sldId id="341" r:id="rId28"/>
    <p:sldId id="342" r:id="rId29"/>
    <p:sldId id="343" r:id="rId30"/>
    <p:sldId id="344" r:id="rId31"/>
    <p:sldId id="345" r:id="rId32"/>
    <p:sldId id="325" r:id="rId33"/>
    <p:sldId id="326" r:id="rId34"/>
    <p:sldId id="327" r:id="rId35"/>
    <p:sldId id="328" r:id="rId36"/>
    <p:sldId id="329" r:id="rId37"/>
    <p:sldId id="335" r:id="rId38"/>
    <p:sldId id="330" r:id="rId39"/>
    <p:sldId id="331" r:id="rId40"/>
    <p:sldId id="332" r:id="rId41"/>
    <p:sldId id="333" r:id="rId42"/>
    <p:sldId id="334" r:id="rId43"/>
    <p:sldId id="306" r:id="rId44"/>
    <p:sldId id="319" r:id="rId45"/>
    <p:sldId id="324" r:id="rId46"/>
    <p:sldId id="354" r:id="rId47"/>
    <p:sldId id="307" r:id="rId48"/>
    <p:sldId id="308" r:id="rId49"/>
    <p:sldId id="309" r:id="rId50"/>
    <p:sldId id="310" r:id="rId51"/>
    <p:sldId id="311" r:id="rId52"/>
    <p:sldId id="312" r:id="rId53"/>
    <p:sldId id="320" r:id="rId54"/>
    <p:sldId id="355" r:id="rId55"/>
    <p:sldId id="356" r:id="rId56"/>
    <p:sldId id="313" r:id="rId57"/>
    <p:sldId id="321" r:id="rId58"/>
    <p:sldId id="322" r:id="rId59"/>
    <p:sldId id="314" r:id="rId60"/>
    <p:sldId id="323" r:id="rId61"/>
    <p:sldId id="357" r:id="rId62"/>
    <p:sldId id="284" r:id="rId6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73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495" autoAdjust="0"/>
    <p:restoredTop sz="94660"/>
  </p:normalViewPr>
  <p:slideViewPr>
    <p:cSldViewPr showGuides="1">
      <p:cViewPr varScale="1">
        <p:scale>
          <a:sx n="87" d="100"/>
          <a:sy n="87" d="100"/>
        </p:scale>
        <p:origin x="108" y="420"/>
      </p:cViewPr>
      <p:guideLst>
        <p:guide orient="horz" pos="2160"/>
        <p:guide pos="2736"/>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E0F382A-2115-44E2-B5CC-CCF73347BC38}" type="datetimeFigureOut">
              <a:rPr lang="en-US" smtClean="0"/>
              <a:t>2/11/2025</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B2B42E9-EFF8-4937-8F3A-D8F199851563}" type="slidenum">
              <a:rPr lang="en-US" smtClean="0"/>
              <a:t>‹#›</a:t>
            </a:fld>
            <a:endParaRPr lang="en-US"/>
          </a:p>
        </p:txBody>
      </p:sp>
    </p:spTree>
    <p:extLst>
      <p:ext uri="{BB962C8B-B14F-4D97-AF65-F5344CB8AC3E}">
        <p14:creationId xmlns:p14="http://schemas.microsoft.com/office/powerpoint/2010/main" val="30519904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itchFamily="34" charset="0"/>
                <a:cs typeface="Arial" charset="0"/>
              </a:defRPr>
            </a:lvl1pPr>
            <a:lvl2pPr marL="742950" indent="-285750">
              <a:defRPr>
                <a:solidFill>
                  <a:schemeClr val="tx1"/>
                </a:solidFill>
                <a:latin typeface="Tahoma" pitchFamily="34" charset="0"/>
                <a:cs typeface="Arial" charset="0"/>
              </a:defRPr>
            </a:lvl2pPr>
            <a:lvl3pPr marL="1143000" indent="-228600">
              <a:defRPr>
                <a:solidFill>
                  <a:schemeClr val="tx1"/>
                </a:solidFill>
                <a:latin typeface="Tahoma" pitchFamily="34" charset="0"/>
                <a:cs typeface="Arial" charset="0"/>
              </a:defRPr>
            </a:lvl3pPr>
            <a:lvl4pPr marL="1600200" indent="-228600">
              <a:defRPr>
                <a:solidFill>
                  <a:schemeClr val="tx1"/>
                </a:solidFill>
                <a:latin typeface="Tahoma" pitchFamily="34" charset="0"/>
                <a:cs typeface="Arial" charset="0"/>
              </a:defRPr>
            </a:lvl4pPr>
            <a:lvl5pPr marL="2057400" indent="-228600">
              <a:defRPr>
                <a:solidFill>
                  <a:schemeClr val="tx1"/>
                </a:solidFill>
                <a:latin typeface="Tahoma" pitchFamily="34" charset="0"/>
                <a:cs typeface="Arial" charset="0"/>
              </a:defRPr>
            </a:lvl5pPr>
            <a:lvl6pPr marL="2514600" indent="-228600" algn="ctr" eaLnBrk="0" fontAlgn="base" hangingPunct="0">
              <a:spcBef>
                <a:spcPct val="0"/>
              </a:spcBef>
              <a:spcAft>
                <a:spcPct val="0"/>
              </a:spcAft>
              <a:defRPr>
                <a:solidFill>
                  <a:schemeClr val="tx1"/>
                </a:solidFill>
                <a:latin typeface="Tahoma" pitchFamily="34" charset="0"/>
                <a:cs typeface="Arial" charset="0"/>
              </a:defRPr>
            </a:lvl6pPr>
            <a:lvl7pPr marL="2971800" indent="-228600" algn="ctr" eaLnBrk="0" fontAlgn="base" hangingPunct="0">
              <a:spcBef>
                <a:spcPct val="0"/>
              </a:spcBef>
              <a:spcAft>
                <a:spcPct val="0"/>
              </a:spcAft>
              <a:defRPr>
                <a:solidFill>
                  <a:schemeClr val="tx1"/>
                </a:solidFill>
                <a:latin typeface="Tahoma" pitchFamily="34" charset="0"/>
                <a:cs typeface="Arial" charset="0"/>
              </a:defRPr>
            </a:lvl7pPr>
            <a:lvl8pPr marL="3429000" indent="-228600" algn="ctr" eaLnBrk="0" fontAlgn="base" hangingPunct="0">
              <a:spcBef>
                <a:spcPct val="0"/>
              </a:spcBef>
              <a:spcAft>
                <a:spcPct val="0"/>
              </a:spcAft>
              <a:defRPr>
                <a:solidFill>
                  <a:schemeClr val="tx1"/>
                </a:solidFill>
                <a:latin typeface="Tahoma" pitchFamily="34" charset="0"/>
                <a:cs typeface="Arial" charset="0"/>
              </a:defRPr>
            </a:lvl8pPr>
            <a:lvl9pPr marL="3886200" indent="-228600" algn="ctr" eaLnBrk="0" fontAlgn="base" hangingPunct="0">
              <a:spcBef>
                <a:spcPct val="0"/>
              </a:spcBef>
              <a:spcAft>
                <a:spcPct val="0"/>
              </a:spcAft>
              <a:defRPr>
                <a:solidFill>
                  <a:schemeClr val="tx1"/>
                </a:solidFill>
                <a:latin typeface="Tahoma" pitchFamily="34" charset="0"/>
                <a:cs typeface="Arial" charset="0"/>
              </a:defRPr>
            </a:lvl9pPr>
          </a:lstStyle>
          <a:p>
            <a:fld id="{54275ABF-29D1-439A-A3C2-0224F09E81BA}" type="slidenum">
              <a:rPr lang="en-US" smtClean="0">
                <a:latin typeface="Times New Roman" pitchFamily="18" charset="0"/>
              </a:rPr>
              <a:pPr/>
              <a:t>12</a:t>
            </a:fld>
            <a:endParaRPr lang="en-US" smtClean="0">
              <a:latin typeface="Times New Roman" pitchFamily="18" charset="0"/>
            </a:endParaRPr>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Times New Roman" pitchFamily="18" charset="0"/>
            </a:endParaRPr>
          </a:p>
        </p:txBody>
      </p:sp>
    </p:spTree>
    <p:extLst>
      <p:ext uri="{BB962C8B-B14F-4D97-AF65-F5344CB8AC3E}">
        <p14:creationId xmlns:p14="http://schemas.microsoft.com/office/powerpoint/2010/main" val="865336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B2B42E9-EFF8-4937-8F3A-D8F199851563}" type="slidenum">
              <a:rPr lang="en-US" smtClean="0"/>
              <a:t>21</a:t>
            </a:fld>
            <a:endParaRPr lang="en-US"/>
          </a:p>
        </p:txBody>
      </p:sp>
    </p:spTree>
    <p:extLst>
      <p:ext uri="{BB962C8B-B14F-4D97-AF65-F5344CB8AC3E}">
        <p14:creationId xmlns:p14="http://schemas.microsoft.com/office/powerpoint/2010/main" val="24049799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B2B42E9-EFF8-4937-8F3A-D8F199851563}" type="slidenum">
              <a:rPr lang="en-US" smtClean="0"/>
              <a:t>33</a:t>
            </a:fld>
            <a:endParaRPr lang="en-US"/>
          </a:p>
        </p:txBody>
      </p:sp>
    </p:spTree>
    <p:extLst>
      <p:ext uri="{BB962C8B-B14F-4D97-AF65-F5344CB8AC3E}">
        <p14:creationId xmlns:p14="http://schemas.microsoft.com/office/powerpoint/2010/main" val="39752339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B2B42E9-EFF8-4937-8F3A-D8F199851563}" type="slidenum">
              <a:rPr lang="en-US" smtClean="0"/>
              <a:t>36</a:t>
            </a:fld>
            <a:endParaRPr lang="en-US"/>
          </a:p>
        </p:txBody>
      </p:sp>
    </p:spTree>
    <p:extLst>
      <p:ext uri="{BB962C8B-B14F-4D97-AF65-F5344CB8AC3E}">
        <p14:creationId xmlns:p14="http://schemas.microsoft.com/office/powerpoint/2010/main" val="4114378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895210F-3153-47D6-B786-4D5C9DCDB62B}" type="slidenum">
              <a:rPr lang="en-US" smtClean="0"/>
              <a:t>62</a:t>
            </a:fld>
            <a:endParaRPr lang="en-US"/>
          </a:p>
        </p:txBody>
      </p:sp>
    </p:spTree>
    <p:extLst>
      <p:ext uri="{BB962C8B-B14F-4D97-AF65-F5344CB8AC3E}">
        <p14:creationId xmlns:p14="http://schemas.microsoft.com/office/powerpoint/2010/main" val="35636779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1261872" y="758952"/>
            <a:ext cx="9418320" cy="4041648"/>
          </a:xfrm>
        </p:spPr>
        <p:txBody>
          <a:bodyPr anchor="b">
            <a:normAutofit/>
          </a:bodyPr>
          <a:lstStyle>
            <a:lvl1pPr algn="l">
              <a:lnSpc>
                <a:spcPct val="85000"/>
              </a:lnSpc>
              <a:defRPr sz="7200" baseline="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261872" y="4800600"/>
            <a:ext cx="9418320" cy="1691640"/>
          </a:xfrm>
        </p:spPr>
        <p:txBody>
          <a:bodyPr>
            <a:normAutofit/>
          </a:bodyPr>
          <a:lstStyle>
            <a:lvl1pPr marL="0" indent="0" algn="l">
              <a:buNone/>
              <a:defRPr sz="2200" spc="30" baseline="0">
                <a:solidFill>
                  <a:schemeClr val="tx1">
                    <a:lumMod val="75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7" name="Rectangle 6"/>
          <p:cNvSpPr/>
          <p:nvPr/>
        </p:nvSpPr>
        <p:spPr>
          <a:xfrm>
            <a:off x="0" y="0"/>
            <a:ext cx="457200" cy="6858000"/>
          </a:xfrm>
          <a:prstGeom prst="rect">
            <a:avLst/>
          </a:prstGeom>
          <a:solidFill>
            <a:schemeClr val="bg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Date Placeholder 7"/>
          <p:cNvSpPr>
            <a:spLocks noGrp="1"/>
          </p:cNvSpPr>
          <p:nvPr>
            <p:ph type="dt" sz="half" idx="10"/>
          </p:nvPr>
        </p:nvSpPr>
        <p:spPr/>
        <p:txBody>
          <a:bodyPr/>
          <a:lstStyle/>
          <a:p>
            <a:r>
              <a:rPr lang="en-US" smtClean="0"/>
              <a:t>2/11/2025, Lecture 6</a:t>
            </a:r>
            <a:endParaRPr lang="en-US"/>
          </a:p>
        </p:txBody>
      </p:sp>
      <p:sp>
        <p:nvSpPr>
          <p:cNvPr id="9" name="Footer Placeholder 8"/>
          <p:cNvSpPr>
            <a:spLocks noGrp="1"/>
          </p:cNvSpPr>
          <p:nvPr>
            <p:ph type="ftr" sz="quarter" idx="11"/>
          </p:nvPr>
        </p:nvSpPr>
        <p:spPr/>
        <p:txBody>
          <a:bodyPr/>
          <a:lstStyle/>
          <a:p>
            <a:r>
              <a:rPr lang="en-US" smtClean="0"/>
              <a:t>CSC4700, Spring 2025, The C++ Standard Library, Iterators and Ranges</a:t>
            </a:r>
            <a:endParaRPr lang="en-US"/>
          </a:p>
        </p:txBody>
      </p:sp>
      <p:sp>
        <p:nvSpPr>
          <p:cNvPr id="10" name="Slide Number Placeholder 9"/>
          <p:cNvSpPr>
            <a:spLocks noGrp="1"/>
          </p:cNvSpPr>
          <p:nvPr>
            <p:ph type="sldNum" sz="quarter" idx="12"/>
          </p:nvPr>
        </p:nvSpPr>
        <p:spPr/>
        <p:txBody>
          <a:bodyPr/>
          <a:lstStyle/>
          <a:p>
            <a:fld id="{361B6064-FECE-466A-BF5C-A30C7EDC9E78}" type="slidenum">
              <a:rPr lang="en-US" smtClean="0"/>
              <a:t>‹#›</a:t>
            </a:fld>
            <a:endParaRPr lang="en-US"/>
          </a:p>
        </p:txBody>
      </p:sp>
    </p:spTree>
    <p:extLst>
      <p:ext uri="{BB962C8B-B14F-4D97-AF65-F5344CB8AC3E}">
        <p14:creationId xmlns:p14="http://schemas.microsoft.com/office/powerpoint/2010/main" val="398974294"/>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r>
              <a:rPr lang="en-US" smtClean="0"/>
              <a:t>2/11/2025, Lecture 6</a:t>
            </a:r>
            <a:endParaRPr lang="en-US"/>
          </a:p>
        </p:txBody>
      </p:sp>
      <p:sp>
        <p:nvSpPr>
          <p:cNvPr id="5" name="Footer Placeholder 4"/>
          <p:cNvSpPr>
            <a:spLocks noGrp="1"/>
          </p:cNvSpPr>
          <p:nvPr>
            <p:ph type="ftr" sz="quarter" idx="11"/>
          </p:nvPr>
        </p:nvSpPr>
        <p:spPr/>
        <p:txBody>
          <a:bodyPr/>
          <a:lstStyle/>
          <a:p>
            <a:r>
              <a:rPr lang="en-US" smtClean="0"/>
              <a:t>CSC4700, Spring 2025, The C++ Standard Library, Iterators and Ranges</a:t>
            </a:r>
            <a:endParaRPr lang="en-US"/>
          </a:p>
        </p:txBody>
      </p:sp>
      <p:sp>
        <p:nvSpPr>
          <p:cNvPr id="6" name="Slide Number Placeholder 5"/>
          <p:cNvSpPr>
            <a:spLocks noGrp="1"/>
          </p:cNvSpPr>
          <p:nvPr>
            <p:ph type="sldNum" sz="quarter" idx="12"/>
          </p:nvPr>
        </p:nvSpPr>
        <p:spPr/>
        <p:txBody>
          <a:bodyPr/>
          <a:lstStyle/>
          <a:p>
            <a:fld id="{361B6064-FECE-466A-BF5C-A30C7EDC9E78}" type="slidenum">
              <a:rPr lang="en-US" smtClean="0"/>
              <a:t>‹#›</a:t>
            </a:fld>
            <a:endParaRPr lang="en-US"/>
          </a:p>
        </p:txBody>
      </p:sp>
      <p:sp>
        <p:nvSpPr>
          <p:cNvPr id="7" name="Rectangle 6"/>
          <p:cNvSpPr/>
          <p:nvPr/>
        </p:nvSpPr>
        <p:spPr>
          <a:xfrm>
            <a:off x="0" y="0"/>
            <a:ext cx="457200"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684853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48700" y="381000"/>
            <a:ext cx="2476500" cy="58975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62000" y="381000"/>
            <a:ext cx="7734300" cy="58975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r>
              <a:rPr lang="en-US" smtClean="0"/>
              <a:t>2/11/2025, Lecture 6</a:t>
            </a:r>
            <a:endParaRPr lang="en-US"/>
          </a:p>
        </p:txBody>
      </p:sp>
      <p:sp>
        <p:nvSpPr>
          <p:cNvPr id="5" name="Footer Placeholder 4"/>
          <p:cNvSpPr>
            <a:spLocks noGrp="1"/>
          </p:cNvSpPr>
          <p:nvPr>
            <p:ph type="ftr" sz="quarter" idx="11"/>
          </p:nvPr>
        </p:nvSpPr>
        <p:spPr/>
        <p:txBody>
          <a:bodyPr/>
          <a:lstStyle/>
          <a:p>
            <a:r>
              <a:rPr lang="en-US" smtClean="0"/>
              <a:t>CSC4700, Spring 2025, The C++ Standard Library, Iterators and Ranges</a:t>
            </a:r>
            <a:endParaRPr lang="en-US"/>
          </a:p>
        </p:txBody>
      </p:sp>
      <p:sp>
        <p:nvSpPr>
          <p:cNvPr id="6" name="Slide Number Placeholder 5"/>
          <p:cNvSpPr>
            <a:spLocks noGrp="1"/>
          </p:cNvSpPr>
          <p:nvPr>
            <p:ph type="sldNum" sz="quarter" idx="12"/>
          </p:nvPr>
        </p:nvSpPr>
        <p:spPr/>
        <p:txBody>
          <a:bodyPr/>
          <a:lstStyle/>
          <a:p>
            <a:fld id="{361B6064-FECE-466A-BF5C-A30C7EDC9E78}" type="slidenum">
              <a:rPr lang="en-US" smtClean="0"/>
              <a:t>‹#›</a:t>
            </a:fld>
            <a:endParaRPr lang="en-US"/>
          </a:p>
        </p:txBody>
      </p:sp>
      <p:sp>
        <p:nvSpPr>
          <p:cNvPr id="7" name="Rectangle 6"/>
          <p:cNvSpPr/>
          <p:nvPr/>
        </p:nvSpPr>
        <p:spPr>
          <a:xfrm>
            <a:off x="0" y="0"/>
            <a:ext cx="457200"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4274510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r>
              <a:rPr lang="en-US" smtClean="0"/>
              <a:t>2/11/2025, Lecture 6</a:t>
            </a:r>
            <a:endParaRPr lang="en-US"/>
          </a:p>
        </p:txBody>
      </p:sp>
      <p:sp>
        <p:nvSpPr>
          <p:cNvPr id="5" name="Footer Placeholder 4"/>
          <p:cNvSpPr>
            <a:spLocks noGrp="1"/>
          </p:cNvSpPr>
          <p:nvPr>
            <p:ph type="ftr" sz="quarter" idx="11"/>
          </p:nvPr>
        </p:nvSpPr>
        <p:spPr/>
        <p:txBody>
          <a:bodyPr/>
          <a:lstStyle/>
          <a:p>
            <a:r>
              <a:rPr lang="en-US" smtClean="0"/>
              <a:t>CSC4700, Spring 2025, The C++ Standard Library, Iterators and Ranges</a:t>
            </a:r>
            <a:endParaRPr lang="en-US"/>
          </a:p>
        </p:txBody>
      </p:sp>
      <p:sp>
        <p:nvSpPr>
          <p:cNvPr id="6" name="Slide Number Placeholder 5"/>
          <p:cNvSpPr>
            <a:spLocks noGrp="1"/>
          </p:cNvSpPr>
          <p:nvPr>
            <p:ph type="sldNum" sz="quarter" idx="12"/>
          </p:nvPr>
        </p:nvSpPr>
        <p:spPr/>
        <p:txBody>
          <a:bodyPr/>
          <a:lstStyle/>
          <a:p>
            <a:fld id="{361B6064-FECE-466A-BF5C-A30C7EDC9E78}" type="slidenum">
              <a:rPr lang="en-US" smtClean="0"/>
              <a:t>‹#›</a:t>
            </a:fld>
            <a:endParaRPr lang="en-US"/>
          </a:p>
        </p:txBody>
      </p:sp>
      <p:sp>
        <p:nvSpPr>
          <p:cNvPr id="8" name="Rectangle 7"/>
          <p:cNvSpPr/>
          <p:nvPr/>
        </p:nvSpPr>
        <p:spPr>
          <a:xfrm>
            <a:off x="0" y="0"/>
            <a:ext cx="457200"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130754" y="5711011"/>
            <a:ext cx="1151478" cy="1146989"/>
          </a:xfrm>
          <a:prstGeom prst="rect">
            <a:avLst/>
          </a:prstGeom>
        </p:spPr>
      </p:pic>
    </p:spTree>
    <p:extLst>
      <p:ext uri="{BB962C8B-B14F-4D97-AF65-F5344CB8AC3E}">
        <p14:creationId xmlns:p14="http://schemas.microsoft.com/office/powerpoint/2010/main" val="7889528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61872" y="758952"/>
            <a:ext cx="9418320" cy="4041648"/>
          </a:xfrm>
        </p:spPr>
        <p:txBody>
          <a:bodyPr anchor="b">
            <a:normAutofit/>
          </a:bodyPr>
          <a:lstStyle>
            <a:lvl1pPr>
              <a:lnSpc>
                <a:spcPct val="85000"/>
              </a:lnSpc>
              <a:defRPr sz="7200" b="1"/>
            </a:lvl1pPr>
          </a:lstStyle>
          <a:p>
            <a:r>
              <a:rPr lang="en-US" smtClean="0"/>
              <a:t>Click to edit Master title style</a:t>
            </a:r>
            <a:endParaRPr lang="en-US" dirty="0"/>
          </a:p>
        </p:txBody>
      </p:sp>
      <p:sp>
        <p:nvSpPr>
          <p:cNvPr id="3" name="Text Placeholder 2"/>
          <p:cNvSpPr>
            <a:spLocks noGrp="1"/>
          </p:cNvSpPr>
          <p:nvPr>
            <p:ph type="body" idx="1"/>
          </p:nvPr>
        </p:nvSpPr>
        <p:spPr>
          <a:xfrm>
            <a:off x="1261872" y="4800600"/>
            <a:ext cx="9418320" cy="1691640"/>
          </a:xfrm>
        </p:spPr>
        <p:txBody>
          <a:bodyPr anchor="t">
            <a:normAutofit/>
          </a:bodyPr>
          <a:lstStyle>
            <a:lvl1pPr marL="0" indent="0">
              <a:buNone/>
              <a:defRPr sz="2200" spc="30" baseline="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2/11/2025, Lecture 6</a:t>
            </a:r>
            <a:endParaRPr lang="en-US"/>
          </a:p>
        </p:txBody>
      </p:sp>
      <p:sp>
        <p:nvSpPr>
          <p:cNvPr id="5" name="Footer Placeholder 4"/>
          <p:cNvSpPr>
            <a:spLocks noGrp="1"/>
          </p:cNvSpPr>
          <p:nvPr>
            <p:ph type="ftr" sz="quarter" idx="11"/>
          </p:nvPr>
        </p:nvSpPr>
        <p:spPr/>
        <p:txBody>
          <a:bodyPr/>
          <a:lstStyle/>
          <a:p>
            <a:r>
              <a:rPr lang="en-US" smtClean="0"/>
              <a:t>CSC4700, Spring 2025, The C++ Standard Library, Iterators and Ranges</a:t>
            </a:r>
            <a:endParaRPr lang="en-US"/>
          </a:p>
        </p:txBody>
      </p:sp>
      <p:sp>
        <p:nvSpPr>
          <p:cNvPr id="6" name="Slide Number Placeholder 5"/>
          <p:cNvSpPr>
            <a:spLocks noGrp="1"/>
          </p:cNvSpPr>
          <p:nvPr>
            <p:ph type="sldNum" sz="quarter" idx="12"/>
          </p:nvPr>
        </p:nvSpPr>
        <p:spPr/>
        <p:txBody>
          <a:bodyPr/>
          <a:lstStyle/>
          <a:p>
            <a:fld id="{361B6064-FECE-466A-BF5C-A30C7EDC9E78}" type="slidenum">
              <a:rPr lang="en-US" smtClean="0"/>
              <a:t>‹#›</a:t>
            </a:fld>
            <a:endParaRPr lang="en-US"/>
          </a:p>
        </p:txBody>
      </p:sp>
      <p:sp>
        <p:nvSpPr>
          <p:cNvPr id="8" name="Rectangle 7"/>
          <p:cNvSpPr/>
          <p:nvPr/>
        </p:nvSpPr>
        <p:spPr>
          <a:xfrm>
            <a:off x="0" y="0"/>
            <a:ext cx="457200"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9502952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261872" y="1828800"/>
            <a:ext cx="4480560" cy="4351337"/>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26480" y="1828800"/>
            <a:ext cx="4480560" cy="4351337"/>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r>
              <a:rPr lang="en-US" smtClean="0"/>
              <a:t>2/11/2025, Lecture 6</a:t>
            </a:r>
            <a:endParaRPr lang="en-US"/>
          </a:p>
        </p:txBody>
      </p:sp>
      <p:sp>
        <p:nvSpPr>
          <p:cNvPr id="6" name="Footer Placeholder 5"/>
          <p:cNvSpPr>
            <a:spLocks noGrp="1"/>
          </p:cNvSpPr>
          <p:nvPr>
            <p:ph type="ftr" sz="quarter" idx="11"/>
          </p:nvPr>
        </p:nvSpPr>
        <p:spPr/>
        <p:txBody>
          <a:bodyPr/>
          <a:lstStyle/>
          <a:p>
            <a:r>
              <a:rPr lang="en-US" smtClean="0"/>
              <a:t>CSC4700, Spring 2025, The C++ Standard Library, Iterators and Ranges</a:t>
            </a:r>
            <a:endParaRPr lang="en-US"/>
          </a:p>
        </p:txBody>
      </p:sp>
      <p:sp>
        <p:nvSpPr>
          <p:cNvPr id="7" name="Slide Number Placeholder 6"/>
          <p:cNvSpPr>
            <a:spLocks noGrp="1"/>
          </p:cNvSpPr>
          <p:nvPr>
            <p:ph type="sldNum" sz="quarter" idx="12"/>
          </p:nvPr>
        </p:nvSpPr>
        <p:spPr/>
        <p:txBody>
          <a:bodyPr/>
          <a:lstStyle/>
          <a:p>
            <a:fld id="{361B6064-FECE-466A-BF5C-A30C7EDC9E78}" type="slidenum">
              <a:rPr lang="en-US" smtClean="0"/>
              <a:t>‹#›</a:t>
            </a:fld>
            <a:endParaRPr lang="en-US"/>
          </a:p>
        </p:txBody>
      </p:sp>
      <p:sp>
        <p:nvSpPr>
          <p:cNvPr id="8" name="Rectangle 7"/>
          <p:cNvSpPr/>
          <p:nvPr/>
        </p:nvSpPr>
        <p:spPr>
          <a:xfrm>
            <a:off x="0" y="0"/>
            <a:ext cx="457200"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130754" y="5711011"/>
            <a:ext cx="1151478" cy="1146989"/>
          </a:xfrm>
          <a:prstGeom prst="rect">
            <a:avLst/>
          </a:prstGeom>
        </p:spPr>
      </p:pic>
    </p:spTree>
    <p:extLst>
      <p:ext uri="{BB962C8B-B14F-4D97-AF65-F5344CB8AC3E}">
        <p14:creationId xmlns:p14="http://schemas.microsoft.com/office/powerpoint/2010/main" val="249604322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261872" y="1713655"/>
            <a:ext cx="4480560" cy="731520"/>
          </a:xfrm>
        </p:spPr>
        <p:txBody>
          <a:bodyPr anchor="b">
            <a:normAutofit/>
          </a:bodyPr>
          <a:lstStyle>
            <a:lvl1pPr marL="0" indent="0">
              <a:spcBef>
                <a:spcPts val="0"/>
              </a:spcBef>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261872"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26480" y="1713655"/>
            <a:ext cx="4480560" cy="731520"/>
          </a:xfrm>
        </p:spPr>
        <p:txBody>
          <a:bodyPr anchor="b">
            <a:normAutofit/>
          </a:bodyPr>
          <a:lstStyle>
            <a:lvl1pPr marL="0" indent="0">
              <a:lnSpc>
                <a:spcPct val="95000"/>
              </a:lnSpc>
              <a:spcBef>
                <a:spcPts val="0"/>
              </a:spcBef>
              <a:buNone/>
              <a:defRPr lang="en-US" sz="2000" b="0" kern="1200" dirty="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2000"/>
              </a:spcBef>
              <a:buFontTx/>
              <a:buNone/>
            </a:pPr>
            <a:r>
              <a:rPr lang="en-US" smtClean="0"/>
              <a:t>Click to edit Master text styles</a:t>
            </a:r>
          </a:p>
        </p:txBody>
      </p:sp>
      <p:sp>
        <p:nvSpPr>
          <p:cNvPr id="6" name="Content Placeholder 5"/>
          <p:cNvSpPr>
            <a:spLocks noGrp="1"/>
          </p:cNvSpPr>
          <p:nvPr>
            <p:ph sz="quarter" idx="4"/>
          </p:nvPr>
        </p:nvSpPr>
        <p:spPr>
          <a:xfrm>
            <a:off x="6126480"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r>
              <a:rPr lang="en-US" smtClean="0"/>
              <a:t>2/11/2025, Lecture 6</a:t>
            </a:r>
            <a:endParaRPr lang="en-US"/>
          </a:p>
        </p:txBody>
      </p:sp>
      <p:sp>
        <p:nvSpPr>
          <p:cNvPr id="8" name="Footer Placeholder 7"/>
          <p:cNvSpPr>
            <a:spLocks noGrp="1"/>
          </p:cNvSpPr>
          <p:nvPr>
            <p:ph type="ftr" sz="quarter" idx="11"/>
          </p:nvPr>
        </p:nvSpPr>
        <p:spPr/>
        <p:txBody>
          <a:bodyPr/>
          <a:lstStyle/>
          <a:p>
            <a:r>
              <a:rPr lang="en-US" smtClean="0"/>
              <a:t>CSC4700, Spring 2025, The C++ Standard Library, Iterators and Ranges</a:t>
            </a:r>
            <a:endParaRPr lang="en-US"/>
          </a:p>
        </p:txBody>
      </p:sp>
      <p:sp>
        <p:nvSpPr>
          <p:cNvPr id="9" name="Slide Number Placeholder 8"/>
          <p:cNvSpPr>
            <a:spLocks noGrp="1"/>
          </p:cNvSpPr>
          <p:nvPr>
            <p:ph type="sldNum" sz="quarter" idx="12"/>
          </p:nvPr>
        </p:nvSpPr>
        <p:spPr/>
        <p:txBody>
          <a:bodyPr/>
          <a:lstStyle/>
          <a:p>
            <a:fld id="{361B6064-FECE-466A-BF5C-A30C7EDC9E78}" type="slidenum">
              <a:rPr lang="en-US" smtClean="0"/>
              <a:t>‹#›</a:t>
            </a:fld>
            <a:endParaRPr lang="en-US"/>
          </a:p>
        </p:txBody>
      </p:sp>
      <p:sp>
        <p:nvSpPr>
          <p:cNvPr id="11" name="Rectangle 10"/>
          <p:cNvSpPr/>
          <p:nvPr/>
        </p:nvSpPr>
        <p:spPr>
          <a:xfrm>
            <a:off x="0" y="0"/>
            <a:ext cx="457200"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130754" y="5711011"/>
            <a:ext cx="1151478" cy="1146989"/>
          </a:xfrm>
          <a:prstGeom prst="rect">
            <a:avLst/>
          </a:prstGeom>
        </p:spPr>
      </p:pic>
    </p:spTree>
    <p:extLst>
      <p:ext uri="{BB962C8B-B14F-4D97-AF65-F5344CB8AC3E}">
        <p14:creationId xmlns:p14="http://schemas.microsoft.com/office/powerpoint/2010/main" val="2402816784"/>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r>
              <a:rPr lang="en-US" smtClean="0"/>
              <a:t>2/11/2025, Lecture 6</a:t>
            </a:r>
            <a:endParaRPr lang="en-US"/>
          </a:p>
        </p:txBody>
      </p:sp>
      <p:sp>
        <p:nvSpPr>
          <p:cNvPr id="4" name="Footer Placeholder 3"/>
          <p:cNvSpPr>
            <a:spLocks noGrp="1"/>
          </p:cNvSpPr>
          <p:nvPr>
            <p:ph type="ftr" sz="quarter" idx="11"/>
          </p:nvPr>
        </p:nvSpPr>
        <p:spPr/>
        <p:txBody>
          <a:bodyPr/>
          <a:lstStyle/>
          <a:p>
            <a:r>
              <a:rPr lang="en-US" smtClean="0"/>
              <a:t>CSC4700, Spring 2025, The C++ Standard Library, Iterators and Ranges</a:t>
            </a:r>
            <a:endParaRPr lang="en-US"/>
          </a:p>
        </p:txBody>
      </p:sp>
      <p:sp>
        <p:nvSpPr>
          <p:cNvPr id="5" name="Slide Number Placeholder 4"/>
          <p:cNvSpPr>
            <a:spLocks noGrp="1"/>
          </p:cNvSpPr>
          <p:nvPr>
            <p:ph type="sldNum" sz="quarter" idx="12"/>
          </p:nvPr>
        </p:nvSpPr>
        <p:spPr/>
        <p:txBody>
          <a:bodyPr/>
          <a:lstStyle/>
          <a:p>
            <a:fld id="{361B6064-FECE-466A-BF5C-A30C7EDC9E78}" type="slidenum">
              <a:rPr lang="en-US" smtClean="0"/>
              <a:t>‹#›</a:t>
            </a:fld>
            <a:endParaRPr lang="en-US"/>
          </a:p>
        </p:txBody>
      </p:sp>
      <p:sp>
        <p:nvSpPr>
          <p:cNvPr id="7" name="Rectangle 6"/>
          <p:cNvSpPr/>
          <p:nvPr/>
        </p:nvSpPr>
        <p:spPr>
          <a:xfrm>
            <a:off x="0" y="0"/>
            <a:ext cx="457200"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130754" y="5711011"/>
            <a:ext cx="1151478" cy="1146989"/>
          </a:xfrm>
          <a:prstGeom prst="rect">
            <a:avLst/>
          </a:prstGeom>
        </p:spPr>
      </p:pic>
    </p:spTree>
    <p:extLst>
      <p:ext uri="{BB962C8B-B14F-4D97-AF65-F5344CB8AC3E}">
        <p14:creationId xmlns:p14="http://schemas.microsoft.com/office/powerpoint/2010/main" val="135492163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2/11/2025, Lecture 6</a:t>
            </a:r>
            <a:endParaRPr lang="en-US"/>
          </a:p>
        </p:txBody>
      </p:sp>
      <p:sp>
        <p:nvSpPr>
          <p:cNvPr id="3" name="Footer Placeholder 2"/>
          <p:cNvSpPr>
            <a:spLocks noGrp="1"/>
          </p:cNvSpPr>
          <p:nvPr>
            <p:ph type="ftr" sz="quarter" idx="11"/>
          </p:nvPr>
        </p:nvSpPr>
        <p:spPr/>
        <p:txBody>
          <a:bodyPr/>
          <a:lstStyle/>
          <a:p>
            <a:r>
              <a:rPr lang="en-US" smtClean="0"/>
              <a:t>CSC4700, Spring 2025, The C++ Standard Library, Iterators and Ranges</a:t>
            </a:r>
            <a:endParaRPr lang="en-US"/>
          </a:p>
        </p:txBody>
      </p:sp>
      <p:sp>
        <p:nvSpPr>
          <p:cNvPr id="4" name="Slide Number Placeholder 3"/>
          <p:cNvSpPr>
            <a:spLocks noGrp="1"/>
          </p:cNvSpPr>
          <p:nvPr>
            <p:ph type="sldNum" sz="quarter" idx="12"/>
          </p:nvPr>
        </p:nvSpPr>
        <p:spPr/>
        <p:txBody>
          <a:bodyPr/>
          <a:lstStyle/>
          <a:p>
            <a:fld id="{361B6064-FECE-466A-BF5C-A30C7EDC9E78}" type="slidenum">
              <a:rPr lang="en-US" smtClean="0"/>
              <a:t>‹#›</a:t>
            </a:fld>
            <a:endParaRPr lang="en-US"/>
          </a:p>
        </p:txBody>
      </p:sp>
      <p:sp>
        <p:nvSpPr>
          <p:cNvPr id="5" name="Rectangle 4"/>
          <p:cNvSpPr/>
          <p:nvPr/>
        </p:nvSpPr>
        <p:spPr>
          <a:xfrm>
            <a:off x="0" y="0"/>
            <a:ext cx="457200"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9100710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200400" cy="1600197"/>
          </a:xfrm>
        </p:spPr>
        <p:txBody>
          <a:bodyPr anchor="b">
            <a:normAutofit/>
          </a:bodyPr>
          <a:lstStyle>
            <a:lvl1pPr>
              <a:defRPr sz="2800" b="1" baseline="0"/>
            </a:lvl1pPr>
          </a:lstStyle>
          <a:p>
            <a:r>
              <a:rPr lang="en-US" smtClean="0"/>
              <a:t>Click to edit Master title style</a:t>
            </a:r>
            <a:endParaRPr lang="en-US" dirty="0"/>
          </a:p>
        </p:txBody>
      </p:sp>
      <p:sp>
        <p:nvSpPr>
          <p:cNvPr id="3" name="Content Placeholder 2"/>
          <p:cNvSpPr>
            <a:spLocks noGrp="1"/>
          </p:cNvSpPr>
          <p:nvPr>
            <p:ph idx="1"/>
          </p:nvPr>
        </p:nvSpPr>
        <p:spPr>
          <a:xfrm>
            <a:off x="4504267" y="685800"/>
            <a:ext cx="6079066" cy="548640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41248" y="2099734"/>
            <a:ext cx="3200400" cy="3810001"/>
          </a:xfrm>
        </p:spPr>
        <p:txBody>
          <a:bodyPr>
            <a:normAutofit/>
          </a:bodyPr>
          <a:lstStyle>
            <a:lvl1pPr marL="0" indent="0">
              <a:lnSpc>
                <a:spcPct val="114000"/>
              </a:lnSpc>
              <a:spcBef>
                <a:spcPts val="8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2/11/2025, Lecture 6</a:t>
            </a:r>
            <a:endParaRPr lang="en-US"/>
          </a:p>
        </p:txBody>
      </p:sp>
      <p:sp>
        <p:nvSpPr>
          <p:cNvPr id="6" name="Footer Placeholder 5"/>
          <p:cNvSpPr>
            <a:spLocks noGrp="1"/>
          </p:cNvSpPr>
          <p:nvPr>
            <p:ph type="ftr" sz="quarter" idx="11"/>
          </p:nvPr>
        </p:nvSpPr>
        <p:spPr/>
        <p:txBody>
          <a:bodyPr/>
          <a:lstStyle/>
          <a:p>
            <a:r>
              <a:rPr lang="en-US" smtClean="0"/>
              <a:t>CSC4700, Spring 2025, The C++ Standard Library, Iterators and Ranges</a:t>
            </a:r>
            <a:endParaRPr lang="en-US"/>
          </a:p>
        </p:txBody>
      </p:sp>
      <p:sp>
        <p:nvSpPr>
          <p:cNvPr id="7" name="Slide Number Placeholder 6"/>
          <p:cNvSpPr>
            <a:spLocks noGrp="1"/>
          </p:cNvSpPr>
          <p:nvPr>
            <p:ph type="sldNum" sz="quarter" idx="12"/>
          </p:nvPr>
        </p:nvSpPr>
        <p:spPr/>
        <p:txBody>
          <a:bodyPr/>
          <a:lstStyle/>
          <a:p>
            <a:fld id="{361B6064-FECE-466A-BF5C-A30C7EDC9E78}" type="slidenum">
              <a:rPr lang="en-US" smtClean="0"/>
              <a:t>‹#›</a:t>
            </a:fld>
            <a:endParaRPr lang="en-US"/>
          </a:p>
        </p:txBody>
      </p:sp>
    </p:spTree>
    <p:extLst>
      <p:ext uri="{BB962C8B-B14F-4D97-AF65-F5344CB8AC3E}">
        <p14:creationId xmlns:p14="http://schemas.microsoft.com/office/powerpoint/2010/main" val="1621256026"/>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5105400"/>
            <a:ext cx="11292840" cy="1752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14400" y="5257800"/>
            <a:ext cx="9982200" cy="914400"/>
          </a:xfrm>
        </p:spPr>
        <p:txBody>
          <a:bodyPr anchor="b">
            <a:normAutofit/>
          </a:bodyPr>
          <a:lstStyle>
            <a:lvl1pPr>
              <a:defRPr sz="2800" b="1">
                <a:solidFill>
                  <a:schemeClr val="bg1"/>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11292840" cy="512892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4400" y="6108589"/>
            <a:ext cx="9982200" cy="597011"/>
          </a:xfrm>
        </p:spPr>
        <p:txBody>
          <a:bodyPr>
            <a:normAutofit/>
          </a:bodyPr>
          <a:lstStyle>
            <a:lvl1pPr marL="0" indent="0">
              <a:lnSpc>
                <a:spcPct val="100000"/>
              </a:lnSpc>
              <a:spcBef>
                <a:spcPts val="800"/>
              </a:spcBef>
              <a:buNone/>
              <a:defRPr sz="1400" baseline="0">
                <a:solidFill>
                  <a:schemeClr val="bg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2/11/2025, Lecture 6</a:t>
            </a:r>
            <a:endParaRPr lang="en-US"/>
          </a:p>
        </p:txBody>
      </p:sp>
      <p:sp>
        <p:nvSpPr>
          <p:cNvPr id="6" name="Footer Placeholder 5"/>
          <p:cNvSpPr>
            <a:spLocks noGrp="1"/>
          </p:cNvSpPr>
          <p:nvPr>
            <p:ph type="ftr" sz="quarter" idx="11"/>
          </p:nvPr>
        </p:nvSpPr>
        <p:spPr/>
        <p:txBody>
          <a:bodyPr/>
          <a:lstStyle/>
          <a:p>
            <a:r>
              <a:rPr lang="en-US" smtClean="0"/>
              <a:t>CSC4700, Spring 2025, The C++ Standard Library, Iterators and Ranges</a:t>
            </a:r>
            <a:endParaRPr lang="en-US"/>
          </a:p>
        </p:txBody>
      </p:sp>
      <p:sp>
        <p:nvSpPr>
          <p:cNvPr id="7" name="Slide Number Placeholder 6"/>
          <p:cNvSpPr>
            <a:spLocks noGrp="1"/>
          </p:cNvSpPr>
          <p:nvPr>
            <p:ph type="sldNum" sz="quarter" idx="12"/>
          </p:nvPr>
        </p:nvSpPr>
        <p:spPr/>
        <p:txBody>
          <a:bodyPr/>
          <a:lstStyle/>
          <a:p>
            <a:fld id="{361B6064-FECE-466A-BF5C-A30C7EDC9E78}" type="slidenum">
              <a:rPr lang="en-US" smtClean="0"/>
              <a:t>‹#›</a:t>
            </a:fld>
            <a:endParaRPr lang="en-US"/>
          </a:p>
        </p:txBody>
      </p:sp>
    </p:spTree>
    <p:extLst>
      <p:ext uri="{BB962C8B-B14F-4D97-AF65-F5344CB8AC3E}">
        <p14:creationId xmlns:p14="http://schemas.microsoft.com/office/powerpoint/2010/main" val="38051682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1292840" y="0"/>
            <a:ext cx="9144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61872" y="294198"/>
            <a:ext cx="9692640" cy="1397124"/>
          </a:xfrm>
          <a:prstGeom prst="rect">
            <a:avLst/>
          </a:prstGeom>
        </p:spPr>
        <p:txBody>
          <a:bodyPr vert="horz" lIns="91440" tIns="27432"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261872" y="1828800"/>
            <a:ext cx="8595360" cy="435133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6200000">
            <a:off x="10797542" y="998537"/>
            <a:ext cx="1904999" cy="365125"/>
          </a:xfrm>
          <a:prstGeom prst="rect">
            <a:avLst/>
          </a:prstGeom>
        </p:spPr>
        <p:txBody>
          <a:bodyPr vert="horz" lIns="91440" tIns="45720" rIns="91440" bIns="45720" rtlCol="0" anchor="ctr"/>
          <a:lstStyle>
            <a:lvl1pPr algn="r">
              <a:defRPr sz="1050" b="0">
                <a:solidFill>
                  <a:schemeClr val="accent1">
                    <a:lumMod val="40000"/>
                    <a:lumOff val="60000"/>
                  </a:schemeClr>
                </a:solidFill>
              </a:defRPr>
            </a:lvl1pPr>
          </a:lstStyle>
          <a:p>
            <a:r>
              <a:rPr lang="en-US" smtClean="0"/>
              <a:t>2/11/2025, Lecture 6</a:t>
            </a:r>
            <a:endParaRPr lang="en-US"/>
          </a:p>
        </p:txBody>
      </p:sp>
      <p:sp>
        <p:nvSpPr>
          <p:cNvPr id="5" name="Footer Placeholder 4"/>
          <p:cNvSpPr>
            <a:spLocks noGrp="1"/>
          </p:cNvSpPr>
          <p:nvPr>
            <p:ph type="ftr" sz="quarter" idx="3"/>
          </p:nvPr>
        </p:nvSpPr>
        <p:spPr>
          <a:xfrm rot="16200000">
            <a:off x="9959341" y="4046537"/>
            <a:ext cx="3581400" cy="365125"/>
          </a:xfrm>
          <a:prstGeom prst="rect">
            <a:avLst/>
          </a:prstGeom>
        </p:spPr>
        <p:txBody>
          <a:bodyPr vert="horz" lIns="91440" tIns="45720" rIns="91440" bIns="45720" rtlCol="0" anchor="ctr"/>
          <a:lstStyle>
            <a:lvl1pPr algn="l">
              <a:defRPr sz="1050">
                <a:solidFill>
                  <a:schemeClr val="accent1">
                    <a:lumMod val="40000"/>
                    <a:lumOff val="60000"/>
                  </a:schemeClr>
                </a:solidFill>
              </a:defRPr>
            </a:lvl1pPr>
          </a:lstStyle>
          <a:p>
            <a:r>
              <a:rPr lang="en-US" smtClean="0"/>
              <a:t>CSC4700, Spring 2025, The C++ Standard Library, Iterators and Ranges</a:t>
            </a:r>
            <a:endParaRPr lang="en-US"/>
          </a:p>
        </p:txBody>
      </p:sp>
      <p:sp>
        <p:nvSpPr>
          <p:cNvPr id="6" name="Slide Number Placeholder 5"/>
          <p:cNvSpPr>
            <a:spLocks noGrp="1"/>
          </p:cNvSpPr>
          <p:nvPr>
            <p:ph type="sldNum" sz="quarter" idx="4"/>
          </p:nvPr>
        </p:nvSpPr>
        <p:spPr>
          <a:xfrm>
            <a:off x="11292840" y="6172200"/>
            <a:ext cx="914400" cy="593725"/>
          </a:xfrm>
          <a:prstGeom prst="rect">
            <a:avLst/>
          </a:prstGeom>
        </p:spPr>
        <p:txBody>
          <a:bodyPr vert="horz" lIns="45720" tIns="45720" rIns="45720" bIns="45720" rtlCol="0" anchor="ctr">
            <a:normAutofit/>
          </a:bodyPr>
          <a:lstStyle>
            <a:lvl1pPr algn="ctr">
              <a:defRPr sz="3600">
                <a:solidFill>
                  <a:schemeClr val="accent1">
                    <a:lumMod val="60000"/>
                    <a:lumOff val="40000"/>
                  </a:schemeClr>
                </a:solidFill>
                <a:latin typeface="+mj-lt"/>
              </a:defRPr>
            </a:lvl1pPr>
          </a:lstStyle>
          <a:p>
            <a:fld id="{361B6064-FECE-466A-BF5C-A30C7EDC9E78}" type="slidenum">
              <a:rPr lang="en-US" smtClean="0"/>
              <a:t>‹#›</a:t>
            </a:fld>
            <a:endParaRPr lang="en-US"/>
          </a:p>
        </p:txBody>
      </p:sp>
    </p:spTree>
    <p:extLst>
      <p:ext uri="{BB962C8B-B14F-4D97-AF65-F5344CB8AC3E}">
        <p14:creationId xmlns:p14="http://schemas.microsoft.com/office/powerpoint/2010/main" val="1329445997"/>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timing>
    <p:tnLst>
      <p:par>
        <p:cTn id="1" dur="indefinite" restart="never" nodeType="tmRoot"/>
      </p:par>
    </p:tnLst>
  </p:timing>
  <p:hf hdr="0"/>
  <p:txStyles>
    <p:titleStyle>
      <a:lvl1pPr algn="l" defTabSz="914400" rtl="0" eaLnBrk="1" latinLnBrk="0" hangingPunct="1">
        <a:lnSpc>
          <a:spcPct val="90000"/>
        </a:lnSpc>
        <a:spcBef>
          <a:spcPct val="0"/>
        </a:spcBef>
        <a:buNone/>
        <a:defRPr sz="4400" b="1" kern="1200" spc="-50" baseline="0">
          <a:solidFill>
            <a:schemeClr val="accent1"/>
          </a:solidFill>
          <a:latin typeface="+mj-lt"/>
          <a:ea typeface="+mj-ea"/>
          <a:cs typeface="+mj-cs"/>
        </a:defRPr>
      </a:lvl1pPr>
    </p:titleStyle>
    <p:body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2000" kern="1200" spc="10" baseline="0">
          <a:solidFill>
            <a:schemeClr val="tx1">
              <a:lumMod val="65000"/>
              <a:lumOff val="35000"/>
            </a:schemeClr>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jpg"/><Relationship Id="rId7" Type="http://schemas.openxmlformats.org/officeDocument/2006/relationships/image" Target="../media/image6.jpg"/><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image" Target="../media/image5.jpeg"/><Relationship Id="rId5" Type="http://schemas.openxmlformats.org/officeDocument/2006/relationships/image" Target="../media/image4.jpg"/><Relationship Id="rId4" Type="http://schemas.openxmlformats.org/officeDocument/2006/relationships/image" Target="../media/image3.jpg"/><Relationship Id="rId9" Type="http://schemas.openxmlformats.org/officeDocument/2006/relationships/image" Target="../media/image8.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pc="0" dirty="0" smtClean="0"/>
              <a:t>The C++ Standard Library, Iterators and Ranges</a:t>
            </a:r>
            <a:endParaRPr lang="en-US" spc="0" dirty="0"/>
          </a:p>
        </p:txBody>
      </p:sp>
      <p:sp>
        <p:nvSpPr>
          <p:cNvPr id="3" name="Subtitle 2"/>
          <p:cNvSpPr>
            <a:spLocks noGrp="1"/>
          </p:cNvSpPr>
          <p:nvPr>
            <p:ph type="subTitle" idx="1"/>
          </p:nvPr>
        </p:nvSpPr>
        <p:spPr/>
        <p:txBody>
          <a:bodyPr>
            <a:normAutofit/>
          </a:bodyPr>
          <a:lstStyle/>
          <a:p>
            <a:r>
              <a:rPr lang="en-US" dirty="0" smtClean="0"/>
              <a:t>Lecture 6</a:t>
            </a:r>
          </a:p>
          <a:p>
            <a:r>
              <a:rPr lang="en-US" dirty="0" smtClean="0"/>
              <a:t>Hartmut Kaiser</a:t>
            </a:r>
          </a:p>
          <a:p>
            <a:r>
              <a:rPr lang="en-US" dirty="0"/>
              <a:t>https://</a:t>
            </a:r>
            <a:r>
              <a:rPr lang="en-US" dirty="0" smtClean="0"/>
              <a:t>teaching.hkaiser.org/spring2025/csc4700/</a:t>
            </a:r>
            <a:endParaRPr lang="en-US" dirty="0"/>
          </a:p>
        </p:txBody>
      </p:sp>
    </p:spTree>
    <p:extLst>
      <p:ext uri="{BB962C8B-B14F-4D97-AF65-F5344CB8AC3E}">
        <p14:creationId xmlns:p14="http://schemas.microsoft.com/office/powerpoint/2010/main" val="34618011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r>
              <a:rPr lang="en-US" dirty="0" smtClean="0"/>
              <a:t>Another Copy Example</a:t>
            </a:r>
            <a:endParaRPr lang="en-US" dirty="0"/>
          </a:p>
        </p:txBody>
      </p:sp>
      <p:sp>
        <p:nvSpPr>
          <p:cNvPr id="65539" name="Rectangle 3"/>
          <p:cNvSpPr>
            <a:spLocks noGrp="1" noChangeArrowheads="1"/>
          </p:cNvSpPr>
          <p:nvPr>
            <p:ph idx="1"/>
          </p:nvPr>
        </p:nvSpPr>
        <p:spPr>
          <a:xfrm>
            <a:off x="1261872" y="1828802"/>
            <a:ext cx="10168128" cy="4351337"/>
          </a:xfrm>
        </p:spPr>
        <p:txBody>
          <a:bodyPr>
            <a:normAutofit fontScale="70000" lnSpcReduction="20000"/>
          </a:bodyPr>
          <a:lstStyle/>
          <a:p>
            <a:pPr marL="457200" indent="0">
              <a:spcBef>
                <a:spcPts val="600"/>
              </a:spcBef>
              <a:buNone/>
            </a:pPr>
            <a:endParaRPr lang="en-US" dirty="0" smtClean="0">
              <a:solidFill>
                <a:srgbClr val="0000FF"/>
              </a:solidFill>
              <a:latin typeface="Consolas" panose="020B0609020204030204" pitchFamily="49" charset="0"/>
            </a:endParaRPr>
          </a:p>
          <a:p>
            <a:pPr marL="457200" indent="0">
              <a:spcBef>
                <a:spcPts val="600"/>
              </a:spcBef>
              <a:buNone/>
            </a:pPr>
            <a:r>
              <a:rPr lang="en-US" dirty="0" smtClean="0">
                <a:solidFill>
                  <a:srgbClr val="0000FF"/>
                </a:solidFill>
                <a:latin typeface="Consolas" panose="020B0609020204030204" pitchFamily="49" charset="0"/>
              </a:rPr>
              <a:t>void</a:t>
            </a:r>
            <a:r>
              <a:rPr lang="en-US" dirty="0" smtClean="0">
                <a:solidFill>
                  <a:srgbClr val="000000"/>
                </a:solidFill>
                <a:latin typeface="Consolas" panose="020B0609020204030204" pitchFamily="49" charset="0"/>
              </a:rPr>
              <a:t> f(</a:t>
            </a:r>
            <a:r>
              <a:rPr lang="en-US" dirty="0" err="1" smtClean="0">
                <a:solidFill>
                  <a:srgbClr val="000000"/>
                </a:solidFill>
                <a:latin typeface="Consolas" panose="020B0609020204030204" pitchFamily="49" charset="0"/>
              </a:rPr>
              <a:t>std</a:t>
            </a:r>
            <a:r>
              <a:rPr lang="en-US" dirty="0" smtClean="0">
                <a:solidFill>
                  <a:srgbClr val="000000"/>
                </a:solidFill>
                <a:latin typeface="Consolas" panose="020B0609020204030204" pitchFamily="49" charset="0"/>
              </a:rPr>
              <a:t>::vector&lt;</a:t>
            </a:r>
            <a:r>
              <a:rPr lang="en-US" dirty="0" smtClean="0">
                <a:solidFill>
                  <a:srgbClr val="0000FF"/>
                </a:solidFill>
                <a:latin typeface="Consolas" panose="020B0609020204030204" pitchFamily="49" charset="0"/>
              </a:rPr>
              <a:t>double</a:t>
            </a:r>
            <a:r>
              <a:rPr lang="en-US" dirty="0" smtClean="0">
                <a:solidFill>
                  <a:srgbClr val="000000"/>
                </a:solidFill>
                <a:latin typeface="Consolas" panose="020B0609020204030204" pitchFamily="49" charset="0"/>
              </a:rPr>
              <a:t>&gt; </a:t>
            </a:r>
            <a:r>
              <a:rPr lang="en-US" dirty="0" err="1" smtClean="0">
                <a:solidFill>
                  <a:srgbClr val="0000FF"/>
                </a:solidFill>
                <a:latin typeface="Consolas" panose="020B0609020204030204" pitchFamily="49" charset="0"/>
              </a:rPr>
              <a:t>const</a:t>
            </a:r>
            <a:r>
              <a:rPr lang="en-US" dirty="0" smtClean="0">
                <a:solidFill>
                  <a:srgbClr val="000000"/>
                </a:solidFill>
                <a:latin typeface="Consolas" panose="020B0609020204030204" pitchFamily="49" charset="0"/>
              </a:rPr>
              <a:t>&amp; </a:t>
            </a:r>
            <a:r>
              <a:rPr lang="en-US" dirty="0" err="1" smtClean="0">
                <a:solidFill>
                  <a:srgbClr val="000000"/>
                </a:solidFill>
                <a:latin typeface="Consolas" panose="020B0609020204030204" pitchFamily="49" charset="0"/>
              </a:rPr>
              <a:t>vd</a:t>
            </a:r>
            <a:r>
              <a:rPr lang="en-US" dirty="0">
                <a:solidFill>
                  <a:srgbClr val="000000"/>
                </a:solidFill>
                <a:latin typeface="Consolas" panose="020B0609020204030204" pitchFamily="49" charset="0"/>
              </a:rPr>
              <a:t>, </a:t>
            </a:r>
            <a:r>
              <a:rPr lang="en-US" dirty="0" err="1" smtClean="0">
                <a:solidFill>
                  <a:srgbClr val="000000"/>
                </a:solidFill>
                <a:latin typeface="Consolas" panose="020B0609020204030204" pitchFamily="49" charset="0"/>
              </a:rPr>
              <a:t>std</a:t>
            </a:r>
            <a:r>
              <a:rPr lang="en-US" dirty="0" smtClean="0">
                <a:solidFill>
                  <a:srgbClr val="000000"/>
                </a:solidFill>
                <a:latin typeface="Consolas" panose="020B0609020204030204" pitchFamily="49" charset="0"/>
              </a:rPr>
              <a:t>::list&lt;</a:t>
            </a:r>
            <a:r>
              <a:rPr lang="en-US" dirty="0" err="1" smtClean="0">
                <a:solidFill>
                  <a:srgbClr val="0000FF"/>
                </a:solidFill>
                <a:latin typeface="Consolas" panose="020B0609020204030204" pitchFamily="49" charset="0"/>
              </a:rPr>
              <a:t>int</a:t>
            </a:r>
            <a:r>
              <a:rPr lang="en-US" dirty="0" smtClean="0">
                <a:solidFill>
                  <a:srgbClr val="000000"/>
                </a:solidFill>
                <a:latin typeface="Consolas" panose="020B0609020204030204" pitchFamily="49" charset="0"/>
              </a:rPr>
              <a:t>&gt;&amp; li</a:t>
            </a:r>
            <a:r>
              <a:rPr lang="en-US" dirty="0">
                <a:solidFill>
                  <a:srgbClr val="000000"/>
                </a:solidFill>
                <a:latin typeface="Consolas" panose="020B0609020204030204" pitchFamily="49" charset="0"/>
              </a:rPr>
              <a:t>)</a:t>
            </a:r>
          </a:p>
          <a:p>
            <a:pPr marL="457200" indent="0">
              <a:spcBef>
                <a:spcPts val="600"/>
              </a:spcBef>
              <a:buNone/>
            </a:pPr>
            <a:r>
              <a:rPr lang="en-US" dirty="0">
                <a:solidFill>
                  <a:srgbClr val="000000"/>
                </a:solidFill>
                <a:latin typeface="Consolas" panose="020B0609020204030204" pitchFamily="49" charset="0"/>
              </a:rPr>
              <a:t>{</a:t>
            </a:r>
          </a:p>
          <a:p>
            <a:pPr marL="457200" indent="0">
              <a:spcBef>
                <a:spcPts val="600"/>
              </a:spcBef>
              <a:buNone/>
            </a:pPr>
            <a:r>
              <a:rPr lang="en-US" dirty="0">
                <a:solidFill>
                  <a:srgbClr val="000000"/>
                </a:solidFill>
                <a:latin typeface="Consolas" panose="020B0609020204030204" pitchFamily="49" charset="0"/>
              </a:rPr>
              <a:t>    </a:t>
            </a:r>
            <a:r>
              <a:rPr lang="en-US" dirty="0">
                <a:solidFill>
                  <a:srgbClr val="0000FF"/>
                </a:solidFill>
                <a:latin typeface="Consolas" panose="020B0609020204030204" pitchFamily="49" charset="0"/>
              </a:rPr>
              <a:t>if</a:t>
            </a:r>
            <a:r>
              <a:rPr lang="en-US" dirty="0">
                <a:solidFill>
                  <a:srgbClr val="000000"/>
                </a:solidFill>
                <a:latin typeface="Consolas" panose="020B0609020204030204" pitchFamily="49" charset="0"/>
              </a:rPr>
              <a:t> (</a:t>
            </a:r>
            <a:r>
              <a:rPr lang="en-US" dirty="0" err="1">
                <a:solidFill>
                  <a:srgbClr val="000000"/>
                </a:solidFill>
                <a:latin typeface="Consolas" panose="020B0609020204030204" pitchFamily="49" charset="0"/>
              </a:rPr>
              <a:t>vd.size</a:t>
            </a:r>
            <a:r>
              <a:rPr lang="en-US" dirty="0">
                <a:solidFill>
                  <a:srgbClr val="000000"/>
                </a:solidFill>
                <a:latin typeface="Consolas" panose="020B0609020204030204" pitchFamily="49" charset="0"/>
              </a:rPr>
              <a:t>() </a:t>
            </a:r>
            <a:r>
              <a:rPr lang="en-US" dirty="0" smtClean="0">
                <a:solidFill>
                  <a:srgbClr val="000000"/>
                </a:solidFill>
                <a:latin typeface="Consolas" panose="020B0609020204030204" pitchFamily="49" charset="0"/>
              </a:rPr>
              <a:t>&gt; </a:t>
            </a:r>
            <a:r>
              <a:rPr lang="en-US" dirty="0" err="1">
                <a:solidFill>
                  <a:srgbClr val="000000"/>
                </a:solidFill>
                <a:latin typeface="Consolas" panose="020B0609020204030204" pitchFamily="49" charset="0"/>
              </a:rPr>
              <a:t>li.size</a:t>
            </a:r>
            <a:r>
              <a:rPr lang="en-US" dirty="0">
                <a:solidFill>
                  <a:srgbClr val="000000"/>
                </a:solidFill>
                <a:latin typeface="Consolas" panose="020B0609020204030204" pitchFamily="49" charset="0"/>
              </a:rPr>
              <a:t>())</a:t>
            </a:r>
          </a:p>
          <a:p>
            <a:pPr marL="457200" indent="0">
              <a:spcBef>
                <a:spcPts val="600"/>
              </a:spcBef>
              <a:buNone/>
            </a:pPr>
            <a:r>
              <a:rPr lang="en-US" dirty="0">
                <a:solidFill>
                  <a:srgbClr val="000000"/>
                </a:solidFill>
                <a:latin typeface="Consolas" panose="020B0609020204030204" pitchFamily="49" charset="0"/>
              </a:rPr>
              <a:t>        </a:t>
            </a:r>
            <a:r>
              <a:rPr lang="en-US" dirty="0" smtClean="0">
                <a:solidFill>
                  <a:srgbClr val="000000"/>
                </a:solidFill>
                <a:latin typeface="Consolas" panose="020B0609020204030204" pitchFamily="49" charset="0"/>
              </a:rPr>
              <a:t>throw </a:t>
            </a:r>
            <a:r>
              <a:rPr lang="en-US" dirty="0" err="1" smtClean="0">
                <a:solidFill>
                  <a:srgbClr val="000000"/>
                </a:solidFill>
                <a:latin typeface="Consolas" panose="020B0609020204030204" pitchFamily="49" charset="0"/>
              </a:rPr>
              <a:t>std</a:t>
            </a:r>
            <a:r>
              <a:rPr lang="en-US" dirty="0" smtClean="0">
                <a:solidFill>
                  <a:srgbClr val="000000"/>
                </a:solidFill>
                <a:latin typeface="Consolas" panose="020B0609020204030204" pitchFamily="49" charset="0"/>
              </a:rPr>
              <a:t>::</a:t>
            </a:r>
            <a:r>
              <a:rPr lang="en-US" dirty="0" err="1" smtClean="0">
                <a:solidFill>
                  <a:srgbClr val="000000"/>
                </a:solidFill>
                <a:latin typeface="Consolas" panose="020B0609020204030204" pitchFamily="49" charset="0"/>
              </a:rPr>
              <a:t>runtime_error</a:t>
            </a:r>
            <a:r>
              <a:rPr lang="en-US" dirty="0">
                <a:solidFill>
                  <a:srgbClr val="000000"/>
                </a:solidFill>
                <a:latin typeface="Consolas" panose="020B0609020204030204" pitchFamily="49" charset="0"/>
              </a:rPr>
              <a:t>(</a:t>
            </a:r>
            <a:r>
              <a:rPr lang="en-US" dirty="0">
                <a:solidFill>
                  <a:srgbClr val="A31515"/>
                </a:solidFill>
                <a:latin typeface="Consolas" panose="020B0609020204030204" pitchFamily="49" charset="0"/>
              </a:rPr>
              <a:t>"target container too small</a:t>
            </a:r>
            <a:r>
              <a:rPr lang="en-US" dirty="0" smtClean="0">
                <a:solidFill>
                  <a:srgbClr val="A31515"/>
                </a:solidFill>
                <a:latin typeface="Consolas" panose="020B0609020204030204" pitchFamily="49" charset="0"/>
              </a:rPr>
              <a:t>"</a:t>
            </a:r>
            <a:r>
              <a:rPr lang="en-US" dirty="0" smtClean="0">
                <a:solidFill>
                  <a:srgbClr val="000000"/>
                </a:solidFill>
                <a:latin typeface="Consolas" panose="020B0609020204030204" pitchFamily="49" charset="0"/>
              </a:rPr>
              <a:t>);</a:t>
            </a:r>
          </a:p>
          <a:p>
            <a:pPr marL="457200" indent="0">
              <a:spcBef>
                <a:spcPts val="600"/>
              </a:spcBef>
              <a:buNone/>
            </a:pPr>
            <a:endParaRPr lang="en-US" dirty="0">
              <a:solidFill>
                <a:srgbClr val="000000"/>
              </a:solidFill>
              <a:latin typeface="Consolas" panose="020B0609020204030204" pitchFamily="49" charset="0"/>
            </a:endParaRPr>
          </a:p>
          <a:p>
            <a:pPr marL="457200" indent="0">
              <a:spcBef>
                <a:spcPts val="600"/>
              </a:spcBef>
              <a:buNone/>
            </a:pPr>
            <a:r>
              <a:rPr lang="en-US" dirty="0">
                <a:solidFill>
                  <a:srgbClr val="000000"/>
                </a:solidFill>
                <a:latin typeface="Consolas" panose="020B0609020204030204" pitchFamily="49" charset="0"/>
              </a:rPr>
              <a:t>    </a:t>
            </a:r>
            <a:r>
              <a:rPr lang="en-US" dirty="0" err="1">
                <a:solidFill>
                  <a:srgbClr val="000000"/>
                </a:solidFill>
                <a:latin typeface="Consolas" panose="020B0609020204030204" pitchFamily="49" charset="0"/>
              </a:rPr>
              <a:t>std</a:t>
            </a:r>
            <a:r>
              <a:rPr lang="en-US" dirty="0" smtClean="0">
                <a:solidFill>
                  <a:srgbClr val="000000"/>
                </a:solidFill>
                <a:latin typeface="Consolas" panose="020B0609020204030204" pitchFamily="49" charset="0"/>
              </a:rPr>
              <a:t>::copy(</a:t>
            </a:r>
            <a:r>
              <a:rPr lang="en-US" dirty="0" err="1" smtClean="0">
                <a:solidFill>
                  <a:srgbClr val="000000"/>
                </a:solidFill>
                <a:latin typeface="Consolas" panose="020B0609020204030204" pitchFamily="49" charset="0"/>
              </a:rPr>
              <a:t>vd.begin</a:t>
            </a:r>
            <a:r>
              <a:rPr lang="en-US" dirty="0">
                <a:solidFill>
                  <a:srgbClr val="000000"/>
                </a:solidFill>
                <a:latin typeface="Consolas" panose="020B0609020204030204" pitchFamily="49" charset="0"/>
              </a:rPr>
              <a:t>(), </a:t>
            </a:r>
            <a:r>
              <a:rPr lang="en-US" dirty="0" err="1" smtClean="0">
                <a:solidFill>
                  <a:srgbClr val="000000"/>
                </a:solidFill>
                <a:latin typeface="Consolas" panose="020B0609020204030204" pitchFamily="49" charset="0"/>
              </a:rPr>
              <a:t>vd.end</a:t>
            </a:r>
            <a:r>
              <a:rPr lang="en-US" dirty="0">
                <a:solidFill>
                  <a:srgbClr val="000000"/>
                </a:solidFill>
                <a:latin typeface="Consolas" panose="020B0609020204030204" pitchFamily="49" charset="0"/>
              </a:rPr>
              <a:t>(), </a:t>
            </a:r>
            <a:r>
              <a:rPr lang="en-US" dirty="0" err="1" smtClean="0">
                <a:solidFill>
                  <a:srgbClr val="000000"/>
                </a:solidFill>
                <a:latin typeface="Consolas" panose="020B0609020204030204" pitchFamily="49" charset="0"/>
              </a:rPr>
              <a:t>li.begin</a:t>
            </a:r>
            <a:r>
              <a:rPr lang="en-US" dirty="0">
                <a:solidFill>
                  <a:srgbClr val="000000"/>
                </a:solidFill>
                <a:latin typeface="Consolas" panose="020B0609020204030204" pitchFamily="49" charset="0"/>
              </a:rPr>
              <a:t>());</a:t>
            </a:r>
            <a:r>
              <a:rPr lang="en-US" dirty="0">
                <a:solidFill>
                  <a:srgbClr val="008000"/>
                </a:solidFill>
                <a:latin typeface="Consolas" panose="020B0609020204030204" pitchFamily="49" charset="0"/>
              </a:rPr>
              <a:t>   </a:t>
            </a:r>
            <a:r>
              <a:rPr lang="en-US" dirty="0" smtClean="0">
                <a:solidFill>
                  <a:srgbClr val="008000"/>
                </a:solidFill>
                <a:latin typeface="Consolas" panose="020B0609020204030204" pitchFamily="49" charset="0"/>
              </a:rPr>
              <a:t>// </a:t>
            </a:r>
            <a:r>
              <a:rPr lang="en-US" dirty="0">
                <a:solidFill>
                  <a:srgbClr val="008000"/>
                </a:solidFill>
                <a:latin typeface="Consolas" panose="020B0609020204030204" pitchFamily="49" charset="0"/>
              </a:rPr>
              <a:t>note: different container types</a:t>
            </a:r>
            <a:endParaRPr lang="en-US" dirty="0">
              <a:solidFill>
                <a:srgbClr val="000000"/>
              </a:solidFill>
              <a:latin typeface="Consolas" panose="020B0609020204030204" pitchFamily="49" charset="0"/>
            </a:endParaRPr>
          </a:p>
          <a:p>
            <a:pPr marL="457200" indent="0">
              <a:spcBef>
                <a:spcPts val="600"/>
              </a:spcBef>
              <a:buNone/>
            </a:pPr>
            <a:r>
              <a:rPr lang="en-US" dirty="0">
                <a:solidFill>
                  <a:srgbClr val="008000"/>
                </a:solidFill>
                <a:latin typeface="Consolas" panose="020B0609020204030204" pitchFamily="49" charset="0"/>
              </a:rPr>
              <a:t>                                              </a:t>
            </a:r>
            <a:r>
              <a:rPr lang="en-US" dirty="0" smtClean="0">
                <a:solidFill>
                  <a:srgbClr val="008000"/>
                </a:solidFill>
                <a:latin typeface="Consolas" panose="020B0609020204030204" pitchFamily="49" charset="0"/>
              </a:rPr>
              <a:t>     // </a:t>
            </a:r>
            <a:r>
              <a:rPr lang="en-US" dirty="0">
                <a:solidFill>
                  <a:srgbClr val="008000"/>
                </a:solidFill>
                <a:latin typeface="Consolas" panose="020B0609020204030204" pitchFamily="49" charset="0"/>
              </a:rPr>
              <a:t>and different element types</a:t>
            </a:r>
            <a:endParaRPr lang="en-US" dirty="0">
              <a:solidFill>
                <a:srgbClr val="000000"/>
              </a:solidFill>
              <a:latin typeface="Consolas" panose="020B0609020204030204" pitchFamily="49" charset="0"/>
            </a:endParaRPr>
          </a:p>
          <a:p>
            <a:pPr marL="457200" indent="0">
              <a:spcBef>
                <a:spcPts val="600"/>
              </a:spcBef>
              <a:buNone/>
            </a:pPr>
            <a:r>
              <a:rPr lang="en-US" dirty="0">
                <a:solidFill>
                  <a:srgbClr val="008000"/>
                </a:solidFill>
                <a:latin typeface="Consolas" panose="020B0609020204030204" pitchFamily="49" charset="0"/>
              </a:rPr>
              <a:t>                                              </a:t>
            </a:r>
            <a:r>
              <a:rPr lang="en-US" dirty="0" smtClean="0">
                <a:solidFill>
                  <a:srgbClr val="008000"/>
                </a:solidFill>
                <a:latin typeface="Consolas" panose="020B0609020204030204" pitchFamily="49" charset="0"/>
              </a:rPr>
              <a:t>     // (li </a:t>
            </a:r>
            <a:r>
              <a:rPr lang="en-US" dirty="0">
                <a:solidFill>
                  <a:srgbClr val="008000"/>
                </a:solidFill>
                <a:latin typeface="Consolas" panose="020B0609020204030204" pitchFamily="49" charset="0"/>
              </a:rPr>
              <a:t>better have </a:t>
            </a:r>
            <a:r>
              <a:rPr lang="en-US" dirty="0" smtClean="0">
                <a:solidFill>
                  <a:srgbClr val="008000"/>
                </a:solidFill>
                <a:latin typeface="Consolas" panose="020B0609020204030204" pitchFamily="49" charset="0"/>
              </a:rPr>
              <a:t>enough </a:t>
            </a:r>
            <a:r>
              <a:rPr lang="en-US" dirty="0">
                <a:solidFill>
                  <a:srgbClr val="008000"/>
                </a:solidFill>
                <a:latin typeface="Consolas" panose="020B0609020204030204" pitchFamily="49" charset="0"/>
              </a:rPr>
              <a:t>elements </a:t>
            </a:r>
            <a:endParaRPr lang="en-US" dirty="0">
              <a:solidFill>
                <a:srgbClr val="000000"/>
              </a:solidFill>
              <a:latin typeface="Consolas" panose="020B0609020204030204" pitchFamily="49" charset="0"/>
            </a:endParaRPr>
          </a:p>
          <a:p>
            <a:pPr marL="457200" indent="0">
              <a:spcBef>
                <a:spcPts val="600"/>
              </a:spcBef>
              <a:buNone/>
            </a:pPr>
            <a:r>
              <a:rPr lang="en-US" dirty="0">
                <a:solidFill>
                  <a:srgbClr val="008000"/>
                </a:solidFill>
                <a:latin typeface="Consolas" panose="020B0609020204030204" pitchFamily="49" charset="0"/>
              </a:rPr>
              <a:t>    </a:t>
            </a:r>
            <a:r>
              <a:rPr lang="en-US" dirty="0" smtClean="0">
                <a:solidFill>
                  <a:srgbClr val="008000"/>
                </a:solidFill>
                <a:latin typeface="Consolas" panose="020B0609020204030204" pitchFamily="49" charset="0"/>
              </a:rPr>
              <a:t>                                               // to </a:t>
            </a:r>
            <a:r>
              <a:rPr lang="en-US" dirty="0">
                <a:solidFill>
                  <a:srgbClr val="008000"/>
                </a:solidFill>
                <a:latin typeface="Consolas" panose="020B0609020204030204" pitchFamily="49" charset="0"/>
              </a:rPr>
              <a:t>hold copies of </a:t>
            </a:r>
            <a:r>
              <a:rPr lang="en-US" dirty="0" err="1" smtClean="0">
                <a:solidFill>
                  <a:srgbClr val="008000"/>
                </a:solidFill>
                <a:latin typeface="Consolas" panose="020B0609020204030204" pitchFamily="49" charset="0"/>
              </a:rPr>
              <a:t>vd’s</a:t>
            </a:r>
            <a:r>
              <a:rPr lang="en-US" dirty="0" smtClean="0">
                <a:solidFill>
                  <a:srgbClr val="008000"/>
                </a:solidFill>
                <a:latin typeface="Consolas" panose="020B0609020204030204" pitchFamily="49" charset="0"/>
              </a:rPr>
              <a:t> </a:t>
            </a:r>
            <a:r>
              <a:rPr lang="en-US" dirty="0">
                <a:solidFill>
                  <a:srgbClr val="008000"/>
                </a:solidFill>
                <a:latin typeface="Consolas" panose="020B0609020204030204" pitchFamily="49" charset="0"/>
              </a:rPr>
              <a:t>elements)</a:t>
            </a:r>
            <a:endParaRPr lang="en-US" dirty="0">
              <a:solidFill>
                <a:srgbClr val="000000"/>
              </a:solidFill>
              <a:latin typeface="Consolas" panose="020B0609020204030204" pitchFamily="49" charset="0"/>
            </a:endParaRPr>
          </a:p>
          <a:p>
            <a:pPr marL="457200" indent="0">
              <a:spcBef>
                <a:spcPts val="600"/>
              </a:spcBef>
              <a:buNone/>
            </a:pPr>
            <a:r>
              <a:rPr lang="en-US" dirty="0">
                <a:solidFill>
                  <a:srgbClr val="008000"/>
                </a:solidFill>
                <a:latin typeface="Consolas" panose="020B0609020204030204" pitchFamily="49" charset="0"/>
              </a:rPr>
              <a:t> </a:t>
            </a:r>
            <a:r>
              <a:rPr lang="en-US" dirty="0" smtClean="0">
                <a:solidFill>
                  <a:srgbClr val="008000"/>
                </a:solidFill>
                <a:latin typeface="Consolas" panose="020B0609020204030204" pitchFamily="49" charset="0"/>
              </a:rPr>
              <a:t> </a:t>
            </a:r>
            <a:r>
              <a:rPr lang="en-US" dirty="0">
                <a:solidFill>
                  <a:srgbClr val="008000"/>
                </a:solidFill>
                <a:latin typeface="Consolas" panose="020B0609020204030204" pitchFamily="49" charset="0"/>
              </a:rPr>
              <a:t>  // </a:t>
            </a:r>
            <a:r>
              <a:rPr lang="en-US" dirty="0" smtClean="0">
                <a:solidFill>
                  <a:srgbClr val="008000"/>
                </a:solidFill>
                <a:latin typeface="Consolas" panose="020B0609020204030204" pitchFamily="49" charset="0"/>
              </a:rPr>
              <a:t>...</a:t>
            </a:r>
            <a:endParaRPr lang="en-US" dirty="0">
              <a:solidFill>
                <a:srgbClr val="000000"/>
              </a:solidFill>
              <a:latin typeface="Consolas" panose="020B0609020204030204" pitchFamily="49" charset="0"/>
            </a:endParaRPr>
          </a:p>
          <a:p>
            <a:pPr marL="457200" indent="0">
              <a:spcBef>
                <a:spcPts val="600"/>
              </a:spcBef>
              <a:buNone/>
            </a:pPr>
            <a:r>
              <a:rPr lang="en-US" dirty="0">
                <a:solidFill>
                  <a:srgbClr val="000000"/>
                </a:solidFill>
                <a:latin typeface="Consolas" panose="020B0609020204030204" pitchFamily="49" charset="0"/>
              </a:rPr>
              <a:t>}</a:t>
            </a:r>
          </a:p>
          <a:p>
            <a:pPr marL="0" indent="0">
              <a:buNone/>
            </a:pPr>
            <a:r>
              <a:rPr lang="en-US" dirty="0">
                <a:solidFill>
                  <a:srgbClr val="000000"/>
                </a:solidFill>
                <a:latin typeface="Consolas" panose="020B0609020204030204" pitchFamily="49" charset="0"/>
              </a:rPr>
              <a:t/>
            </a:r>
            <a:br>
              <a:rPr lang="en-US" dirty="0">
                <a:solidFill>
                  <a:srgbClr val="000000"/>
                </a:solidFill>
                <a:latin typeface="Consolas" panose="020B0609020204030204" pitchFamily="49" charset="0"/>
              </a:rPr>
            </a:br>
            <a:endParaRPr lang="en-US" b="0" dirty="0">
              <a:solidFill>
                <a:srgbClr val="000000"/>
              </a:solidFill>
              <a:effectLst/>
              <a:latin typeface="Consolas" panose="020B0609020204030204" pitchFamily="49" charset="0"/>
            </a:endParaRPr>
          </a:p>
        </p:txBody>
      </p:sp>
      <p:sp>
        <p:nvSpPr>
          <p:cNvPr id="2" name="Date Placeholder 1"/>
          <p:cNvSpPr>
            <a:spLocks noGrp="1"/>
          </p:cNvSpPr>
          <p:nvPr>
            <p:ph type="dt" sz="half" idx="10"/>
          </p:nvPr>
        </p:nvSpPr>
        <p:spPr/>
        <p:txBody>
          <a:bodyPr/>
          <a:lstStyle/>
          <a:p>
            <a:r>
              <a:rPr lang="en-US" smtClean="0"/>
              <a:t>2/11/2025, Lecture 6</a:t>
            </a:r>
            <a:endParaRPr lang="en-US"/>
          </a:p>
        </p:txBody>
      </p:sp>
      <p:sp>
        <p:nvSpPr>
          <p:cNvPr id="5" name="Footer Placeholder 4"/>
          <p:cNvSpPr>
            <a:spLocks noGrp="1"/>
          </p:cNvSpPr>
          <p:nvPr>
            <p:ph type="ftr" sz="quarter" idx="11"/>
          </p:nvPr>
        </p:nvSpPr>
        <p:spPr/>
        <p:txBody>
          <a:bodyPr/>
          <a:lstStyle/>
          <a:p>
            <a:r>
              <a:rPr lang="en-US" smtClean="0"/>
              <a:t>CSC4700, Spring 2025, The C++ Standard Library, Iterators and Ranges</a:t>
            </a:r>
            <a:endParaRPr lang="en-US"/>
          </a:p>
        </p:txBody>
      </p:sp>
      <p:sp>
        <p:nvSpPr>
          <p:cNvPr id="4" name="Slide Number Placeholder 5"/>
          <p:cNvSpPr>
            <a:spLocks noGrp="1"/>
          </p:cNvSpPr>
          <p:nvPr>
            <p:ph type="sldNum" sz="quarter" idx="12"/>
          </p:nvPr>
        </p:nvSpPr>
        <p:spPr/>
        <p:txBody>
          <a:bodyPr>
            <a:normAutofit lnSpcReduction="10000"/>
          </a:bodyPr>
          <a:lstStyle/>
          <a:p>
            <a:fld id="{FBE6DB9B-E63D-4D69-AB5C-3745E959ADD7}" type="slidenum">
              <a:rPr lang="en-US" smtClean="0"/>
              <a:pPr/>
              <a:t>10</a:t>
            </a:fld>
            <a:endParaRPr lang="en-US"/>
          </a:p>
        </p:txBody>
      </p:sp>
      <p:sp>
        <p:nvSpPr>
          <p:cNvPr id="3" name="Rectangle 2"/>
          <p:cNvSpPr/>
          <p:nvPr/>
        </p:nvSpPr>
        <p:spPr>
          <a:xfrm>
            <a:off x="6087396" y="5029200"/>
            <a:ext cx="3185160" cy="584775"/>
          </a:xfrm>
          <a:prstGeom prst="rect">
            <a:avLst/>
          </a:prstGeom>
          <a:ln>
            <a:solidFill>
              <a:schemeClr val="tx1">
                <a:lumMod val="65000"/>
                <a:lumOff val="35000"/>
              </a:schemeClr>
            </a:solidFill>
          </a:ln>
        </p:spPr>
        <p:txBody>
          <a:bodyPr wrap="square">
            <a:spAutoFit/>
          </a:bodyPr>
          <a:lstStyle/>
          <a:p>
            <a:pPr marL="171450" lvl="3">
              <a:buClr>
                <a:srgbClr val="31B6FD"/>
              </a:buClr>
              <a:buNone/>
            </a:pPr>
            <a:r>
              <a:rPr lang="en-US" sz="1600" dirty="0">
                <a:solidFill>
                  <a:srgbClr val="0000FF"/>
                </a:solidFill>
                <a:latin typeface="Consolas"/>
              </a:rPr>
              <a:t>while </a:t>
            </a:r>
            <a:r>
              <a:rPr lang="en-US" sz="1600" dirty="0">
                <a:solidFill>
                  <a:prstClr val="black"/>
                </a:solidFill>
                <a:latin typeface="Consolas"/>
              </a:rPr>
              <a:t>(begin != end)</a:t>
            </a:r>
          </a:p>
          <a:p>
            <a:pPr marL="228600" lvl="3">
              <a:buClr>
                <a:srgbClr val="31B6FD"/>
              </a:buClr>
              <a:buNone/>
            </a:pPr>
            <a:r>
              <a:rPr lang="en-US" sz="1600" dirty="0">
                <a:solidFill>
                  <a:prstClr val="black"/>
                </a:solidFill>
                <a:latin typeface="Consolas"/>
              </a:rPr>
              <a:t>    *out++ = *begin++;</a:t>
            </a:r>
            <a:endParaRPr lang="en-US" sz="1600" dirty="0">
              <a:solidFill>
                <a:prstClr val="black"/>
              </a:solidFill>
              <a:latin typeface="Consolas"/>
            </a:endParaRPr>
          </a:p>
        </p:txBody>
      </p:sp>
    </p:spTree>
    <p:extLst>
      <p:ext uri="{BB962C8B-B14F-4D97-AF65-F5344CB8AC3E}">
        <p14:creationId xmlns:p14="http://schemas.microsoft.com/office/powerpoint/2010/main" val="36708725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65539">
                                            <p:txEl>
                                              <p:pRg st="3" end="3"/>
                                            </p:txEl>
                                          </p:spTgt>
                                        </p:tgtEl>
                                        <p:attrNameLst>
                                          <p:attrName>style.visibility</p:attrName>
                                        </p:attrNameLst>
                                      </p:cBhvr>
                                      <p:to>
                                        <p:strVal val="visible"/>
                                      </p:to>
                                    </p:set>
                                    <p:anim calcmode="lin" valueType="num">
                                      <p:cBhvr additive="base">
                                        <p:cTn id="7" dur="500" fill="hold"/>
                                        <p:tgtEl>
                                          <p:spTgt spid="65539">
                                            <p:txEl>
                                              <p:pRg st="3" end="3"/>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5539">
                                            <p:txEl>
                                              <p:pRg st="3" end="3"/>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65539">
                                            <p:txEl>
                                              <p:pRg st="4" end="4"/>
                                            </p:txEl>
                                          </p:spTgt>
                                        </p:tgtEl>
                                        <p:attrNameLst>
                                          <p:attrName>style.visibility</p:attrName>
                                        </p:attrNameLst>
                                      </p:cBhvr>
                                      <p:to>
                                        <p:strVal val="visible"/>
                                      </p:to>
                                    </p:set>
                                    <p:anim calcmode="lin" valueType="num">
                                      <p:cBhvr additive="base">
                                        <p:cTn id="11" dur="500" fill="hold"/>
                                        <p:tgtEl>
                                          <p:spTgt spid="65539">
                                            <p:txEl>
                                              <p:pRg st="4" end="4"/>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65539">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additive="base">
                                        <p:cTn id="17" dur="500" fill="hold"/>
                                        <p:tgtEl>
                                          <p:spTgt spid="3"/>
                                        </p:tgtEl>
                                        <p:attrNameLst>
                                          <p:attrName>ppt_x</p:attrName>
                                        </p:attrNameLst>
                                      </p:cBhvr>
                                      <p:tavLst>
                                        <p:tav tm="0">
                                          <p:val>
                                            <p:strVal val="0-#ppt_w/2"/>
                                          </p:val>
                                        </p:tav>
                                        <p:tav tm="100000">
                                          <p:val>
                                            <p:strVal val="#ppt_x"/>
                                          </p:val>
                                        </p:tav>
                                      </p:tavLst>
                                    </p:anim>
                                    <p:anim calcmode="lin" valueType="num">
                                      <p:cBhvr additive="base">
                                        <p:cTn id="18" dur="500" fill="hold"/>
                                        <p:tgtEl>
                                          <p:spTgt spid="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Aside Stream I/O</a:t>
            </a:r>
            <a:endParaRPr lang="en-US" dirty="0"/>
          </a:p>
        </p:txBody>
      </p:sp>
      <p:sp>
        <p:nvSpPr>
          <p:cNvPr id="8" name="Text Placeholder 7"/>
          <p:cNvSpPr>
            <a:spLocks noGrp="1"/>
          </p:cNvSpPr>
          <p:nvPr>
            <p:ph type="body" idx="1"/>
          </p:nvPr>
        </p:nvSpPr>
        <p:spPr/>
        <p:txBody>
          <a:bodyPr/>
          <a:lstStyle/>
          <a:p>
            <a:endParaRPr lang="en-US"/>
          </a:p>
        </p:txBody>
      </p:sp>
      <p:sp>
        <p:nvSpPr>
          <p:cNvPr id="4" name="Date Placeholder 3"/>
          <p:cNvSpPr>
            <a:spLocks noGrp="1"/>
          </p:cNvSpPr>
          <p:nvPr>
            <p:ph type="dt" sz="half" idx="10"/>
          </p:nvPr>
        </p:nvSpPr>
        <p:spPr/>
        <p:txBody>
          <a:bodyPr/>
          <a:lstStyle/>
          <a:p>
            <a:r>
              <a:rPr lang="en-US" smtClean="0"/>
              <a:t>2/11/2025, Lecture 6</a:t>
            </a:r>
            <a:endParaRPr lang="en-US"/>
          </a:p>
        </p:txBody>
      </p:sp>
      <p:sp>
        <p:nvSpPr>
          <p:cNvPr id="5" name="Footer Placeholder 4"/>
          <p:cNvSpPr>
            <a:spLocks noGrp="1"/>
          </p:cNvSpPr>
          <p:nvPr>
            <p:ph type="ftr" sz="quarter" idx="11"/>
          </p:nvPr>
        </p:nvSpPr>
        <p:spPr/>
        <p:txBody>
          <a:bodyPr/>
          <a:lstStyle/>
          <a:p>
            <a:r>
              <a:rPr lang="en-US" smtClean="0"/>
              <a:t>CSC4700, Spring 2025, The C++ Standard Library, Iterators and Ranges</a:t>
            </a:r>
            <a:endParaRPr lang="en-US"/>
          </a:p>
        </p:txBody>
      </p:sp>
      <p:sp>
        <p:nvSpPr>
          <p:cNvPr id="6" name="Slide Number Placeholder 5"/>
          <p:cNvSpPr>
            <a:spLocks noGrp="1"/>
          </p:cNvSpPr>
          <p:nvPr>
            <p:ph type="sldNum" sz="quarter" idx="12"/>
          </p:nvPr>
        </p:nvSpPr>
        <p:spPr/>
        <p:txBody>
          <a:bodyPr>
            <a:normAutofit lnSpcReduction="10000"/>
          </a:bodyPr>
          <a:lstStyle/>
          <a:p>
            <a:fld id="{361B6064-FECE-466A-BF5C-A30C7EDC9E78}" type="slidenum">
              <a:rPr lang="en-US" smtClean="0"/>
              <a:t>11</a:t>
            </a:fld>
            <a:endParaRPr lang="en-US"/>
          </a:p>
        </p:txBody>
      </p:sp>
    </p:spTree>
    <p:extLst>
      <p:ext uri="{BB962C8B-B14F-4D97-AF65-F5344CB8AC3E}">
        <p14:creationId xmlns:p14="http://schemas.microsoft.com/office/powerpoint/2010/main" val="23318156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US" dirty="0" smtClean="0"/>
              <a:t>Aside: Console I/O</a:t>
            </a:r>
          </a:p>
        </p:txBody>
      </p:sp>
      <p:sp>
        <p:nvSpPr>
          <p:cNvPr id="28675" name="Rectangle 3"/>
          <p:cNvSpPr>
            <a:spLocks noGrp="1" noChangeArrowheads="1"/>
          </p:cNvSpPr>
          <p:nvPr>
            <p:ph idx="1"/>
          </p:nvPr>
        </p:nvSpPr>
        <p:spPr>
          <a:xfrm>
            <a:off x="1261872" y="1828800"/>
            <a:ext cx="9939528" cy="4351337"/>
          </a:xfrm>
        </p:spPr>
        <p:txBody>
          <a:bodyPr>
            <a:normAutofit fontScale="92500" lnSpcReduction="20000"/>
          </a:bodyPr>
          <a:lstStyle/>
          <a:p>
            <a:r>
              <a:rPr lang="en-US" dirty="0" smtClean="0"/>
              <a:t>Read a list of doubles and compute their median:</a:t>
            </a:r>
          </a:p>
          <a:p>
            <a:pPr marL="0" lvl="0" indent="0">
              <a:lnSpc>
                <a:spcPct val="100000"/>
              </a:lnSpc>
              <a:spcBef>
                <a:spcPts val="0"/>
              </a:spcBef>
              <a:spcAft>
                <a:spcPts val="0"/>
              </a:spcAft>
              <a:buClrTx/>
              <a:buSzTx/>
              <a:buNone/>
            </a:pPr>
            <a:endParaRPr lang="en-US" sz="1800" spc="0" dirty="0" smtClean="0">
              <a:solidFill>
                <a:srgbClr val="008000"/>
              </a:solidFill>
              <a:latin typeface="Consolas" panose="020B0609020204030204" pitchFamily="49" charset="0"/>
            </a:endParaRPr>
          </a:p>
          <a:p>
            <a:pPr marL="457200" lvl="0" indent="0">
              <a:lnSpc>
                <a:spcPct val="100000"/>
              </a:lnSpc>
              <a:spcBef>
                <a:spcPts val="200"/>
              </a:spcBef>
              <a:buClrTx/>
              <a:buSzTx/>
              <a:buNone/>
            </a:pPr>
            <a:r>
              <a:rPr lang="en-US" sz="1700" spc="0" dirty="0" smtClean="0">
                <a:solidFill>
                  <a:srgbClr val="008000"/>
                </a:solidFill>
                <a:latin typeface="Consolas" panose="020B0609020204030204" pitchFamily="49" charset="0"/>
              </a:rPr>
              <a:t>// </a:t>
            </a:r>
            <a:r>
              <a:rPr lang="en-US" sz="1700" spc="0" dirty="0">
                <a:solidFill>
                  <a:srgbClr val="008000"/>
                </a:solidFill>
                <a:latin typeface="Consolas" panose="020B0609020204030204" pitchFamily="49" charset="0"/>
              </a:rPr>
              <a:t>compute </a:t>
            </a:r>
            <a:r>
              <a:rPr lang="en-US" sz="1700" spc="0" dirty="0" smtClean="0">
                <a:solidFill>
                  <a:srgbClr val="008000"/>
                </a:solidFill>
                <a:latin typeface="Consolas" panose="020B0609020204030204" pitchFamily="49" charset="0"/>
              </a:rPr>
              <a:t>median value of all doubles taken from input</a:t>
            </a:r>
            <a:endParaRPr lang="en-US" sz="1700" spc="0" dirty="0">
              <a:solidFill>
                <a:srgbClr val="000000"/>
              </a:solidFill>
              <a:latin typeface="Consolas" panose="020B0609020204030204" pitchFamily="49" charset="0"/>
            </a:endParaRPr>
          </a:p>
          <a:p>
            <a:pPr marL="457200" lvl="0" indent="0">
              <a:lnSpc>
                <a:spcPct val="100000"/>
              </a:lnSpc>
              <a:spcBef>
                <a:spcPts val="200"/>
              </a:spcBef>
              <a:buClrTx/>
              <a:buSzTx/>
              <a:buNone/>
            </a:pPr>
            <a:r>
              <a:rPr lang="en-US" sz="1700" spc="0" dirty="0" err="1">
                <a:solidFill>
                  <a:srgbClr val="0000FF"/>
                </a:solidFill>
                <a:latin typeface="Consolas" panose="020B0609020204030204" pitchFamily="49" charset="0"/>
              </a:rPr>
              <a:t>int</a:t>
            </a:r>
            <a:r>
              <a:rPr lang="en-US" sz="1700" spc="0" dirty="0">
                <a:solidFill>
                  <a:srgbClr val="000000"/>
                </a:solidFill>
                <a:latin typeface="Consolas" panose="020B0609020204030204" pitchFamily="49" charset="0"/>
              </a:rPr>
              <a:t> </a:t>
            </a:r>
            <a:r>
              <a:rPr lang="en-US" sz="1700" spc="0" dirty="0">
                <a:solidFill>
                  <a:srgbClr val="74531F"/>
                </a:solidFill>
                <a:latin typeface="Consolas" panose="020B0609020204030204" pitchFamily="49" charset="0"/>
              </a:rPr>
              <a:t>main</a:t>
            </a:r>
            <a:r>
              <a:rPr lang="en-US" sz="1700" spc="0" dirty="0">
                <a:solidFill>
                  <a:srgbClr val="000000"/>
                </a:solidFill>
                <a:latin typeface="Consolas" panose="020B0609020204030204" pitchFamily="49" charset="0"/>
              </a:rPr>
              <a:t>()</a:t>
            </a:r>
          </a:p>
          <a:p>
            <a:pPr marL="457200" lvl="0" indent="0">
              <a:lnSpc>
                <a:spcPct val="100000"/>
              </a:lnSpc>
              <a:spcBef>
                <a:spcPts val="200"/>
              </a:spcBef>
              <a:buClrTx/>
              <a:buSzTx/>
              <a:buNone/>
            </a:pPr>
            <a:r>
              <a:rPr lang="en-US" sz="1700" spc="0" dirty="0">
                <a:solidFill>
                  <a:srgbClr val="000000"/>
                </a:solidFill>
                <a:latin typeface="Consolas" panose="020B0609020204030204" pitchFamily="49" charset="0"/>
              </a:rPr>
              <a:t>{</a:t>
            </a:r>
          </a:p>
          <a:p>
            <a:pPr marL="457200" lvl="0" indent="0">
              <a:lnSpc>
                <a:spcPct val="100000"/>
              </a:lnSpc>
              <a:spcBef>
                <a:spcPts val="200"/>
              </a:spcBef>
              <a:buClrTx/>
              <a:buSzTx/>
              <a:buNone/>
            </a:pPr>
            <a:r>
              <a:rPr lang="en-US" sz="1700" spc="0" dirty="0">
                <a:solidFill>
                  <a:srgbClr val="000000"/>
                </a:solidFill>
                <a:latin typeface="Consolas" panose="020B0609020204030204" pitchFamily="49" charset="0"/>
              </a:rPr>
              <a:t>    </a:t>
            </a:r>
            <a:r>
              <a:rPr lang="en-US" sz="1700" spc="0" dirty="0" err="1">
                <a:solidFill>
                  <a:srgbClr val="000000"/>
                </a:solidFill>
                <a:latin typeface="Consolas" panose="020B0609020204030204" pitchFamily="49" charset="0"/>
              </a:rPr>
              <a:t>std</a:t>
            </a:r>
            <a:r>
              <a:rPr lang="en-US" sz="1700" spc="0" dirty="0">
                <a:solidFill>
                  <a:srgbClr val="000000"/>
                </a:solidFill>
                <a:latin typeface="Consolas" panose="020B0609020204030204" pitchFamily="49" charset="0"/>
              </a:rPr>
              <a:t>::</a:t>
            </a:r>
            <a:r>
              <a:rPr lang="en-US" sz="1700" spc="0" dirty="0">
                <a:solidFill>
                  <a:srgbClr val="2B91AF"/>
                </a:solidFill>
                <a:latin typeface="Consolas" panose="020B0609020204030204" pitchFamily="49" charset="0"/>
              </a:rPr>
              <a:t>vector</a:t>
            </a:r>
            <a:r>
              <a:rPr lang="en-US" sz="1700" spc="0" dirty="0">
                <a:solidFill>
                  <a:srgbClr val="000000"/>
                </a:solidFill>
                <a:latin typeface="Consolas" panose="020B0609020204030204" pitchFamily="49" charset="0"/>
              </a:rPr>
              <a:t>&lt;</a:t>
            </a:r>
            <a:r>
              <a:rPr lang="en-US" sz="1700" spc="0" dirty="0">
                <a:solidFill>
                  <a:srgbClr val="0000FF"/>
                </a:solidFill>
                <a:latin typeface="Consolas" panose="020B0609020204030204" pitchFamily="49" charset="0"/>
              </a:rPr>
              <a:t>double</a:t>
            </a:r>
            <a:r>
              <a:rPr lang="en-US" sz="1700" spc="0" dirty="0">
                <a:solidFill>
                  <a:srgbClr val="000000"/>
                </a:solidFill>
                <a:latin typeface="Consolas" panose="020B0609020204030204" pitchFamily="49" charset="0"/>
              </a:rPr>
              <a:t>&gt; </a:t>
            </a:r>
            <a:r>
              <a:rPr lang="en-US" sz="1700" spc="0" dirty="0" smtClean="0">
                <a:solidFill>
                  <a:srgbClr val="1F377F"/>
                </a:solidFill>
                <a:latin typeface="Consolas" panose="020B0609020204030204" pitchFamily="49" charset="0"/>
              </a:rPr>
              <a:t>values</a:t>
            </a:r>
            <a:r>
              <a:rPr lang="en-US" sz="1700" spc="0" dirty="0" smtClean="0">
                <a:solidFill>
                  <a:srgbClr val="000000"/>
                </a:solidFill>
                <a:latin typeface="Consolas" panose="020B0609020204030204" pitchFamily="49" charset="0"/>
              </a:rPr>
              <a:t>;</a:t>
            </a:r>
            <a:endParaRPr lang="en-US" sz="1700" spc="0" dirty="0">
              <a:solidFill>
                <a:srgbClr val="000000"/>
              </a:solidFill>
              <a:latin typeface="Consolas" panose="020B0609020204030204" pitchFamily="49" charset="0"/>
            </a:endParaRPr>
          </a:p>
          <a:p>
            <a:pPr marL="457200" lvl="0" indent="0">
              <a:lnSpc>
                <a:spcPct val="100000"/>
              </a:lnSpc>
              <a:spcBef>
                <a:spcPts val="200"/>
              </a:spcBef>
              <a:buClrTx/>
              <a:buSzTx/>
              <a:buNone/>
            </a:pPr>
            <a:r>
              <a:rPr lang="en-US" sz="1700" spc="0" dirty="0">
                <a:solidFill>
                  <a:srgbClr val="000000"/>
                </a:solidFill>
                <a:latin typeface="Consolas" panose="020B0609020204030204" pitchFamily="49" charset="0"/>
              </a:rPr>
              <a:t/>
            </a:r>
            <a:br>
              <a:rPr lang="en-US" sz="1700" spc="0" dirty="0">
                <a:solidFill>
                  <a:srgbClr val="000000"/>
                </a:solidFill>
                <a:latin typeface="Consolas" panose="020B0609020204030204" pitchFamily="49" charset="0"/>
              </a:rPr>
            </a:br>
            <a:r>
              <a:rPr lang="en-US" sz="1700" spc="0" dirty="0">
                <a:solidFill>
                  <a:srgbClr val="000000"/>
                </a:solidFill>
                <a:latin typeface="Consolas" panose="020B0609020204030204" pitchFamily="49" charset="0"/>
              </a:rPr>
              <a:t>    </a:t>
            </a:r>
            <a:r>
              <a:rPr lang="en-US" sz="1700" spc="0" dirty="0">
                <a:solidFill>
                  <a:srgbClr val="0000FF"/>
                </a:solidFill>
                <a:latin typeface="Consolas" panose="020B0609020204030204" pitchFamily="49" charset="0"/>
              </a:rPr>
              <a:t>double</a:t>
            </a:r>
            <a:r>
              <a:rPr lang="en-US" sz="1700" spc="0" dirty="0">
                <a:solidFill>
                  <a:srgbClr val="000000"/>
                </a:solidFill>
                <a:latin typeface="Consolas" panose="020B0609020204030204" pitchFamily="49" charset="0"/>
              </a:rPr>
              <a:t> </a:t>
            </a:r>
            <a:r>
              <a:rPr lang="en-US" sz="1700" spc="0" dirty="0">
                <a:solidFill>
                  <a:srgbClr val="1F377F"/>
                </a:solidFill>
                <a:latin typeface="Consolas" panose="020B0609020204030204" pitchFamily="49" charset="0"/>
              </a:rPr>
              <a:t>x</a:t>
            </a:r>
            <a:r>
              <a:rPr lang="en-US" sz="1700" spc="0" dirty="0">
                <a:solidFill>
                  <a:srgbClr val="000000"/>
                </a:solidFill>
                <a:latin typeface="Consolas" panose="020B0609020204030204" pitchFamily="49" charset="0"/>
              </a:rPr>
              <a:t>;</a:t>
            </a:r>
          </a:p>
          <a:p>
            <a:pPr marL="457200" lvl="0" indent="0">
              <a:lnSpc>
                <a:spcPct val="100000"/>
              </a:lnSpc>
              <a:spcBef>
                <a:spcPts val="200"/>
              </a:spcBef>
              <a:buClrTx/>
              <a:buSzTx/>
              <a:buNone/>
            </a:pPr>
            <a:r>
              <a:rPr lang="en-US" sz="1700" spc="0" dirty="0">
                <a:solidFill>
                  <a:srgbClr val="000000"/>
                </a:solidFill>
                <a:latin typeface="Consolas" panose="020B0609020204030204" pitchFamily="49" charset="0"/>
              </a:rPr>
              <a:t>    </a:t>
            </a:r>
            <a:r>
              <a:rPr lang="en-US" sz="1700" spc="0" dirty="0">
                <a:solidFill>
                  <a:srgbClr val="8F08C4"/>
                </a:solidFill>
                <a:latin typeface="Consolas" panose="020B0609020204030204" pitchFamily="49" charset="0"/>
              </a:rPr>
              <a:t>while</a:t>
            </a:r>
            <a:r>
              <a:rPr lang="en-US" sz="1700" spc="0" dirty="0">
                <a:solidFill>
                  <a:srgbClr val="000000"/>
                </a:solidFill>
                <a:latin typeface="Consolas" panose="020B0609020204030204" pitchFamily="49" charset="0"/>
              </a:rPr>
              <a:t> (</a:t>
            </a:r>
            <a:r>
              <a:rPr lang="en-US" sz="1700" spc="0" dirty="0" err="1">
                <a:solidFill>
                  <a:srgbClr val="000000"/>
                </a:solidFill>
                <a:latin typeface="Consolas" panose="020B0609020204030204" pitchFamily="49" charset="0"/>
              </a:rPr>
              <a:t>std</a:t>
            </a:r>
            <a:r>
              <a:rPr lang="en-US" sz="1700" spc="0" dirty="0">
                <a:solidFill>
                  <a:srgbClr val="000000"/>
                </a:solidFill>
                <a:latin typeface="Consolas" panose="020B0609020204030204" pitchFamily="49" charset="0"/>
              </a:rPr>
              <a:t>::</a:t>
            </a:r>
            <a:r>
              <a:rPr lang="en-US" sz="1700" spc="0" dirty="0" err="1">
                <a:solidFill>
                  <a:srgbClr val="1F377F"/>
                </a:solidFill>
                <a:latin typeface="Consolas" panose="020B0609020204030204" pitchFamily="49" charset="0"/>
              </a:rPr>
              <a:t>cin</a:t>
            </a:r>
            <a:r>
              <a:rPr lang="en-US" sz="1700" spc="0" dirty="0">
                <a:solidFill>
                  <a:srgbClr val="000000"/>
                </a:solidFill>
                <a:latin typeface="Consolas" panose="020B0609020204030204" pitchFamily="49" charset="0"/>
              </a:rPr>
              <a:t> &gt;&gt; </a:t>
            </a:r>
            <a:r>
              <a:rPr lang="en-US" sz="1700" spc="0" dirty="0">
                <a:solidFill>
                  <a:srgbClr val="1F377F"/>
                </a:solidFill>
                <a:latin typeface="Consolas" panose="020B0609020204030204" pitchFamily="49" charset="0"/>
              </a:rPr>
              <a:t>x</a:t>
            </a:r>
            <a:r>
              <a:rPr lang="en-US" sz="1700" spc="0" dirty="0">
                <a:solidFill>
                  <a:srgbClr val="000000"/>
                </a:solidFill>
                <a:latin typeface="Consolas" panose="020B0609020204030204" pitchFamily="49" charset="0"/>
              </a:rPr>
              <a:t>)</a:t>
            </a:r>
            <a:r>
              <a:rPr lang="en-US" sz="1700" spc="0" dirty="0">
                <a:solidFill>
                  <a:srgbClr val="008000"/>
                </a:solidFill>
                <a:latin typeface="Consolas" panose="020B0609020204030204" pitchFamily="49" charset="0"/>
              </a:rPr>
              <a:t>           // read next value and </a:t>
            </a:r>
            <a:r>
              <a:rPr lang="en-US" sz="1700" spc="0" dirty="0" smtClean="0">
                <a:solidFill>
                  <a:srgbClr val="008000"/>
                </a:solidFill>
                <a:latin typeface="Consolas" panose="020B0609020204030204" pitchFamily="49" charset="0"/>
              </a:rPr>
              <a:t>append it to </a:t>
            </a:r>
            <a:r>
              <a:rPr lang="en-US" sz="1700" spc="0" dirty="0">
                <a:solidFill>
                  <a:srgbClr val="008000"/>
                </a:solidFill>
                <a:latin typeface="Consolas" panose="020B0609020204030204" pitchFamily="49" charset="0"/>
              </a:rPr>
              <a:t>vector </a:t>
            </a:r>
            <a:endParaRPr lang="en-US" sz="1700" spc="0" dirty="0">
              <a:solidFill>
                <a:srgbClr val="000000"/>
              </a:solidFill>
              <a:latin typeface="Consolas" panose="020B0609020204030204" pitchFamily="49" charset="0"/>
            </a:endParaRPr>
          </a:p>
          <a:p>
            <a:pPr marL="457200" lvl="0" indent="0">
              <a:lnSpc>
                <a:spcPct val="100000"/>
              </a:lnSpc>
              <a:spcBef>
                <a:spcPts val="200"/>
              </a:spcBef>
              <a:buClrTx/>
              <a:buSzTx/>
              <a:buNone/>
            </a:pPr>
            <a:r>
              <a:rPr lang="en-US" sz="1700" spc="0" dirty="0">
                <a:solidFill>
                  <a:srgbClr val="000000"/>
                </a:solidFill>
                <a:latin typeface="Consolas" panose="020B0609020204030204" pitchFamily="49" charset="0"/>
              </a:rPr>
              <a:t>        </a:t>
            </a:r>
            <a:r>
              <a:rPr lang="en-US" sz="1700" spc="0" dirty="0" err="1">
                <a:solidFill>
                  <a:srgbClr val="1F377F"/>
                </a:solidFill>
                <a:latin typeface="Consolas" panose="020B0609020204030204" pitchFamily="49" charset="0"/>
              </a:rPr>
              <a:t>values</a:t>
            </a:r>
            <a:r>
              <a:rPr lang="en-US" sz="1700" spc="0" dirty="0" err="1" smtClean="0">
                <a:solidFill>
                  <a:srgbClr val="000000"/>
                </a:solidFill>
                <a:latin typeface="Consolas" panose="020B0609020204030204" pitchFamily="49" charset="0"/>
              </a:rPr>
              <a:t>.</a:t>
            </a:r>
            <a:r>
              <a:rPr lang="en-US" sz="1700" spc="0" dirty="0" err="1" smtClean="0">
                <a:solidFill>
                  <a:srgbClr val="74531F"/>
                </a:solidFill>
                <a:latin typeface="Consolas" panose="020B0609020204030204" pitchFamily="49" charset="0"/>
              </a:rPr>
              <a:t>push_back</a:t>
            </a:r>
            <a:r>
              <a:rPr lang="en-US" sz="1700" spc="0" dirty="0" smtClean="0">
                <a:solidFill>
                  <a:srgbClr val="000000"/>
                </a:solidFill>
                <a:latin typeface="Consolas" panose="020B0609020204030204" pitchFamily="49" charset="0"/>
              </a:rPr>
              <a:t>(</a:t>
            </a:r>
            <a:r>
              <a:rPr lang="en-US" sz="1700" spc="0" dirty="0" smtClean="0">
                <a:solidFill>
                  <a:srgbClr val="1F377F"/>
                </a:solidFill>
                <a:latin typeface="Consolas" panose="020B0609020204030204" pitchFamily="49" charset="0"/>
              </a:rPr>
              <a:t>x</a:t>
            </a:r>
            <a:r>
              <a:rPr lang="en-US" sz="1700" spc="0" dirty="0">
                <a:solidFill>
                  <a:srgbClr val="000000"/>
                </a:solidFill>
                <a:latin typeface="Consolas" panose="020B0609020204030204" pitchFamily="49" charset="0"/>
              </a:rPr>
              <a:t>);</a:t>
            </a:r>
            <a:r>
              <a:rPr lang="en-US" sz="1700" spc="0" dirty="0">
                <a:solidFill>
                  <a:srgbClr val="008000"/>
                </a:solidFill>
                <a:latin typeface="Consolas" panose="020B0609020204030204" pitchFamily="49" charset="0"/>
              </a:rPr>
              <a:t>        </a:t>
            </a:r>
            <a:endParaRPr lang="en-US" sz="1700" spc="0" dirty="0" smtClean="0">
              <a:solidFill>
                <a:srgbClr val="008000"/>
              </a:solidFill>
              <a:latin typeface="Consolas" panose="020B0609020204030204" pitchFamily="49" charset="0"/>
            </a:endParaRPr>
          </a:p>
          <a:p>
            <a:pPr marL="457200" lvl="0" indent="0">
              <a:lnSpc>
                <a:spcPct val="100000"/>
              </a:lnSpc>
              <a:spcBef>
                <a:spcPts val="200"/>
              </a:spcBef>
              <a:buClrTx/>
              <a:buSzTx/>
              <a:buNone/>
            </a:pPr>
            <a:r>
              <a:rPr lang="en-US" sz="1700" spc="0" dirty="0">
                <a:solidFill>
                  <a:srgbClr val="000000"/>
                </a:solidFill>
                <a:latin typeface="Consolas" panose="020B0609020204030204" pitchFamily="49" charset="0"/>
              </a:rPr>
              <a:t/>
            </a:r>
            <a:br>
              <a:rPr lang="en-US" sz="1700" spc="0" dirty="0">
                <a:solidFill>
                  <a:srgbClr val="000000"/>
                </a:solidFill>
                <a:latin typeface="Consolas" panose="020B0609020204030204" pitchFamily="49" charset="0"/>
              </a:rPr>
            </a:br>
            <a:r>
              <a:rPr lang="en-US" sz="1700" spc="0" dirty="0">
                <a:solidFill>
                  <a:srgbClr val="008000"/>
                </a:solidFill>
                <a:latin typeface="Consolas" panose="020B0609020204030204" pitchFamily="49" charset="0"/>
              </a:rPr>
              <a:t>    // sort values stored in the vector</a:t>
            </a:r>
            <a:endParaRPr lang="en-US" sz="1700" spc="0" dirty="0">
              <a:solidFill>
                <a:srgbClr val="000000"/>
              </a:solidFill>
              <a:latin typeface="Consolas" panose="020B0609020204030204" pitchFamily="49" charset="0"/>
            </a:endParaRPr>
          </a:p>
          <a:p>
            <a:pPr marL="457200" lvl="0" indent="0">
              <a:lnSpc>
                <a:spcPct val="100000"/>
              </a:lnSpc>
              <a:spcBef>
                <a:spcPts val="200"/>
              </a:spcBef>
              <a:buClrTx/>
              <a:buSzTx/>
              <a:buNone/>
            </a:pPr>
            <a:r>
              <a:rPr lang="en-US" sz="1700" spc="0" dirty="0">
                <a:solidFill>
                  <a:srgbClr val="000000"/>
                </a:solidFill>
                <a:latin typeface="Consolas" panose="020B0609020204030204" pitchFamily="49" charset="0"/>
              </a:rPr>
              <a:t>    </a:t>
            </a:r>
            <a:r>
              <a:rPr lang="en-US" sz="1700" spc="0" dirty="0" err="1">
                <a:solidFill>
                  <a:srgbClr val="000000"/>
                </a:solidFill>
                <a:latin typeface="Consolas" panose="020B0609020204030204" pitchFamily="49" charset="0"/>
              </a:rPr>
              <a:t>std</a:t>
            </a:r>
            <a:r>
              <a:rPr lang="en-US" sz="1700" spc="0" dirty="0">
                <a:solidFill>
                  <a:srgbClr val="000000"/>
                </a:solidFill>
                <a:latin typeface="Consolas" panose="020B0609020204030204" pitchFamily="49" charset="0"/>
              </a:rPr>
              <a:t>::</a:t>
            </a:r>
            <a:r>
              <a:rPr lang="en-US" sz="1700" spc="0" dirty="0" smtClean="0">
                <a:solidFill>
                  <a:srgbClr val="74531F"/>
                </a:solidFill>
                <a:latin typeface="Consolas" panose="020B0609020204030204" pitchFamily="49" charset="0"/>
              </a:rPr>
              <a:t>sort</a:t>
            </a:r>
            <a:r>
              <a:rPr lang="en-US" sz="1700" spc="0" dirty="0" smtClean="0">
                <a:solidFill>
                  <a:srgbClr val="000000"/>
                </a:solidFill>
                <a:latin typeface="Consolas" panose="020B0609020204030204" pitchFamily="49" charset="0"/>
              </a:rPr>
              <a:t>(</a:t>
            </a:r>
            <a:r>
              <a:rPr lang="en-US" sz="1700" spc="0" dirty="0" err="1">
                <a:solidFill>
                  <a:srgbClr val="1F377F"/>
                </a:solidFill>
                <a:latin typeface="Consolas" panose="020B0609020204030204" pitchFamily="49" charset="0"/>
              </a:rPr>
              <a:t>values</a:t>
            </a:r>
            <a:r>
              <a:rPr lang="en-US" sz="1700" spc="0" dirty="0" err="1" smtClean="0">
                <a:solidFill>
                  <a:srgbClr val="000000"/>
                </a:solidFill>
                <a:latin typeface="Consolas" panose="020B0609020204030204" pitchFamily="49" charset="0"/>
              </a:rPr>
              <a:t>.</a:t>
            </a:r>
            <a:r>
              <a:rPr lang="en-US" sz="1700" spc="0" dirty="0" err="1" smtClean="0">
                <a:solidFill>
                  <a:srgbClr val="74531F"/>
                </a:solidFill>
                <a:latin typeface="Consolas" panose="020B0609020204030204" pitchFamily="49" charset="0"/>
              </a:rPr>
              <a:t>begin</a:t>
            </a:r>
            <a:r>
              <a:rPr lang="en-US" sz="1700" spc="0" dirty="0">
                <a:solidFill>
                  <a:srgbClr val="000000"/>
                </a:solidFill>
                <a:latin typeface="Consolas" panose="020B0609020204030204" pitchFamily="49" charset="0"/>
              </a:rPr>
              <a:t>(), </a:t>
            </a:r>
            <a:r>
              <a:rPr lang="en-US" sz="1700" spc="0" dirty="0" err="1">
                <a:solidFill>
                  <a:srgbClr val="1F377F"/>
                </a:solidFill>
                <a:latin typeface="Consolas" panose="020B0609020204030204" pitchFamily="49" charset="0"/>
              </a:rPr>
              <a:t>values</a:t>
            </a:r>
            <a:r>
              <a:rPr lang="en-US" sz="1700" spc="0" dirty="0" err="1" smtClean="0">
                <a:solidFill>
                  <a:srgbClr val="000000"/>
                </a:solidFill>
                <a:latin typeface="Consolas" panose="020B0609020204030204" pitchFamily="49" charset="0"/>
              </a:rPr>
              <a:t>.</a:t>
            </a:r>
            <a:r>
              <a:rPr lang="en-US" sz="1700" spc="0" dirty="0" err="1" smtClean="0">
                <a:solidFill>
                  <a:srgbClr val="74531F"/>
                </a:solidFill>
                <a:latin typeface="Consolas" panose="020B0609020204030204" pitchFamily="49" charset="0"/>
              </a:rPr>
              <a:t>end</a:t>
            </a:r>
            <a:r>
              <a:rPr lang="en-US" sz="1700" spc="0" dirty="0">
                <a:solidFill>
                  <a:srgbClr val="000000"/>
                </a:solidFill>
                <a:latin typeface="Consolas" panose="020B0609020204030204" pitchFamily="49" charset="0"/>
              </a:rPr>
              <a:t>());</a:t>
            </a:r>
          </a:p>
          <a:p>
            <a:pPr marL="457200" lvl="0" indent="0">
              <a:lnSpc>
                <a:spcPct val="100000"/>
              </a:lnSpc>
              <a:spcBef>
                <a:spcPts val="200"/>
              </a:spcBef>
              <a:buClrTx/>
              <a:buSzTx/>
              <a:buNone/>
            </a:pPr>
            <a:r>
              <a:rPr lang="en-US" sz="1700" spc="0" dirty="0">
                <a:solidFill>
                  <a:srgbClr val="000000"/>
                </a:solidFill>
                <a:latin typeface="Consolas" panose="020B0609020204030204" pitchFamily="49" charset="0"/>
              </a:rPr>
              <a:t>    </a:t>
            </a:r>
            <a:r>
              <a:rPr lang="en-US" sz="1700" spc="0" dirty="0" err="1">
                <a:solidFill>
                  <a:srgbClr val="000000"/>
                </a:solidFill>
                <a:latin typeface="Consolas" panose="020B0609020204030204" pitchFamily="49" charset="0"/>
              </a:rPr>
              <a:t>std</a:t>
            </a:r>
            <a:r>
              <a:rPr lang="en-US" sz="1700" spc="0" dirty="0">
                <a:solidFill>
                  <a:srgbClr val="000000"/>
                </a:solidFill>
                <a:latin typeface="Consolas" panose="020B0609020204030204" pitchFamily="49" charset="0"/>
              </a:rPr>
              <a:t>::</a:t>
            </a:r>
            <a:r>
              <a:rPr lang="en-US" sz="1700" spc="0" dirty="0" err="1">
                <a:solidFill>
                  <a:srgbClr val="1F377F"/>
                </a:solidFill>
                <a:latin typeface="Consolas" panose="020B0609020204030204" pitchFamily="49" charset="0"/>
              </a:rPr>
              <a:t>cout</a:t>
            </a:r>
            <a:r>
              <a:rPr lang="en-US" sz="1700" spc="0" dirty="0">
                <a:solidFill>
                  <a:srgbClr val="000000"/>
                </a:solidFill>
                <a:latin typeface="Consolas" panose="020B0609020204030204" pitchFamily="49" charset="0"/>
              </a:rPr>
              <a:t> &lt;&lt; </a:t>
            </a:r>
            <a:r>
              <a:rPr lang="en-US" sz="1700" spc="0" dirty="0">
                <a:solidFill>
                  <a:srgbClr val="E21F1F"/>
                </a:solidFill>
                <a:latin typeface="Consolas" panose="020B0609020204030204" pitchFamily="49" charset="0"/>
              </a:rPr>
              <a:t>"</a:t>
            </a:r>
            <a:r>
              <a:rPr lang="en-US" sz="1700" spc="0" dirty="0">
                <a:solidFill>
                  <a:srgbClr val="A31515"/>
                </a:solidFill>
                <a:latin typeface="Consolas" panose="020B0609020204030204" pitchFamily="49" charset="0"/>
              </a:rPr>
              <a:t>Median </a:t>
            </a:r>
            <a:r>
              <a:rPr lang="en-US" sz="1700" spc="0" dirty="0" smtClean="0">
                <a:solidFill>
                  <a:srgbClr val="A31515"/>
                </a:solidFill>
                <a:latin typeface="Consolas" panose="020B0609020204030204" pitchFamily="49" charset="0"/>
              </a:rPr>
              <a:t>value: </a:t>
            </a:r>
            <a:r>
              <a:rPr lang="en-US" sz="1700" spc="0" dirty="0">
                <a:solidFill>
                  <a:srgbClr val="E21F1F"/>
                </a:solidFill>
                <a:latin typeface="Consolas" panose="020B0609020204030204" pitchFamily="49" charset="0"/>
              </a:rPr>
              <a:t>"</a:t>
            </a:r>
            <a:r>
              <a:rPr lang="en-US" sz="1700" spc="0" dirty="0">
                <a:solidFill>
                  <a:srgbClr val="000000"/>
                </a:solidFill>
                <a:latin typeface="Consolas" panose="020B0609020204030204" pitchFamily="49" charset="0"/>
              </a:rPr>
              <a:t> &lt;&lt; </a:t>
            </a:r>
            <a:r>
              <a:rPr lang="en-US" sz="1700" spc="0" dirty="0">
                <a:solidFill>
                  <a:srgbClr val="1F377F"/>
                </a:solidFill>
                <a:latin typeface="Consolas" panose="020B0609020204030204" pitchFamily="49" charset="0"/>
              </a:rPr>
              <a:t>values</a:t>
            </a:r>
            <a:r>
              <a:rPr lang="en-US" sz="1700" spc="0" dirty="0" smtClean="0">
                <a:solidFill>
                  <a:srgbClr val="000000"/>
                </a:solidFill>
                <a:latin typeface="Consolas" panose="020B0609020204030204" pitchFamily="49" charset="0"/>
              </a:rPr>
              <a:t>[</a:t>
            </a:r>
            <a:r>
              <a:rPr lang="en-US" sz="1700" spc="0" dirty="0" err="1" smtClean="0">
                <a:solidFill>
                  <a:srgbClr val="1F377F"/>
                </a:solidFill>
                <a:latin typeface="Consolas" panose="020B0609020204030204" pitchFamily="49" charset="0"/>
              </a:rPr>
              <a:t>values</a:t>
            </a:r>
            <a:r>
              <a:rPr lang="en-US" sz="1700" spc="0" dirty="0" err="1" smtClean="0">
                <a:solidFill>
                  <a:srgbClr val="000000"/>
                </a:solidFill>
                <a:latin typeface="Consolas" panose="020B0609020204030204" pitchFamily="49" charset="0"/>
              </a:rPr>
              <a:t>.</a:t>
            </a:r>
            <a:r>
              <a:rPr lang="en-US" sz="1700" spc="0" dirty="0" err="1" smtClean="0">
                <a:solidFill>
                  <a:srgbClr val="74531F"/>
                </a:solidFill>
                <a:latin typeface="Consolas" panose="020B0609020204030204" pitchFamily="49" charset="0"/>
              </a:rPr>
              <a:t>size</a:t>
            </a:r>
            <a:r>
              <a:rPr lang="en-US" sz="1700" spc="0" dirty="0">
                <a:solidFill>
                  <a:srgbClr val="000000"/>
                </a:solidFill>
                <a:latin typeface="Consolas" panose="020B0609020204030204" pitchFamily="49" charset="0"/>
              </a:rPr>
              <a:t>()/</a:t>
            </a:r>
            <a:r>
              <a:rPr lang="en-US" sz="1700" spc="0" dirty="0">
                <a:solidFill>
                  <a:srgbClr val="098658"/>
                </a:solidFill>
                <a:latin typeface="Consolas" panose="020B0609020204030204" pitchFamily="49" charset="0"/>
              </a:rPr>
              <a:t>2</a:t>
            </a:r>
            <a:r>
              <a:rPr lang="en-US" sz="1700" spc="0" dirty="0">
                <a:solidFill>
                  <a:srgbClr val="000000"/>
                </a:solidFill>
                <a:latin typeface="Consolas" panose="020B0609020204030204" pitchFamily="49" charset="0"/>
              </a:rPr>
              <a:t>] &lt;&lt; </a:t>
            </a:r>
            <a:r>
              <a:rPr lang="en-US" sz="1700" spc="0" dirty="0" err="1">
                <a:solidFill>
                  <a:srgbClr val="000000"/>
                </a:solidFill>
                <a:latin typeface="Consolas" panose="020B0609020204030204" pitchFamily="49" charset="0"/>
              </a:rPr>
              <a:t>std</a:t>
            </a:r>
            <a:r>
              <a:rPr lang="en-US" sz="1700" spc="0" dirty="0">
                <a:solidFill>
                  <a:srgbClr val="000000"/>
                </a:solidFill>
                <a:latin typeface="Consolas" panose="020B0609020204030204" pitchFamily="49" charset="0"/>
              </a:rPr>
              <a:t>::</a:t>
            </a:r>
            <a:r>
              <a:rPr lang="en-US" sz="1700" spc="0" dirty="0" err="1">
                <a:solidFill>
                  <a:srgbClr val="1F377F"/>
                </a:solidFill>
                <a:latin typeface="Consolas" panose="020B0609020204030204" pitchFamily="49" charset="0"/>
              </a:rPr>
              <a:t>endl</a:t>
            </a:r>
            <a:r>
              <a:rPr lang="en-US" sz="1700" spc="0" dirty="0">
                <a:solidFill>
                  <a:srgbClr val="000000"/>
                </a:solidFill>
                <a:latin typeface="Consolas" panose="020B0609020204030204" pitchFamily="49" charset="0"/>
              </a:rPr>
              <a:t>;</a:t>
            </a:r>
          </a:p>
          <a:p>
            <a:pPr marL="457200" lvl="0" indent="0">
              <a:lnSpc>
                <a:spcPct val="100000"/>
              </a:lnSpc>
              <a:spcBef>
                <a:spcPts val="200"/>
              </a:spcBef>
              <a:buClrTx/>
              <a:buSzTx/>
              <a:buNone/>
            </a:pPr>
            <a:r>
              <a:rPr lang="en-US" sz="1700" spc="0" dirty="0">
                <a:solidFill>
                  <a:srgbClr val="000000"/>
                </a:solidFill>
                <a:latin typeface="Consolas" panose="020B0609020204030204" pitchFamily="49" charset="0"/>
              </a:rPr>
              <a:t>}</a:t>
            </a:r>
          </a:p>
          <a:p>
            <a:pPr marL="0" lvl="0" indent="0">
              <a:lnSpc>
                <a:spcPct val="100000"/>
              </a:lnSpc>
              <a:spcBef>
                <a:spcPts val="0"/>
              </a:spcBef>
              <a:spcAft>
                <a:spcPts val="0"/>
              </a:spcAft>
              <a:buClrTx/>
              <a:buSzTx/>
              <a:buNone/>
            </a:pPr>
            <a:r>
              <a:rPr lang="en-US" sz="1800" spc="0" dirty="0">
                <a:solidFill>
                  <a:srgbClr val="000000"/>
                </a:solidFill>
                <a:latin typeface="Consolas" panose="020B0609020204030204" pitchFamily="49" charset="0"/>
              </a:rPr>
              <a:t/>
            </a:r>
            <a:br>
              <a:rPr lang="en-US" sz="1800" spc="0" dirty="0">
                <a:solidFill>
                  <a:srgbClr val="000000"/>
                </a:solidFill>
                <a:latin typeface="Consolas" panose="020B0609020204030204" pitchFamily="49" charset="0"/>
              </a:rPr>
            </a:br>
            <a:endParaRPr lang="en-US" sz="1800" spc="0" dirty="0">
              <a:solidFill>
                <a:srgbClr val="000000"/>
              </a:solidFill>
              <a:latin typeface="Consolas" panose="020B0609020204030204" pitchFamily="49" charset="0"/>
            </a:endParaRPr>
          </a:p>
          <a:p>
            <a:endParaRPr lang="en-US" dirty="0" smtClean="0"/>
          </a:p>
          <a:p>
            <a:endParaRPr lang="en-US" dirty="0" smtClean="0"/>
          </a:p>
        </p:txBody>
      </p:sp>
      <p:sp>
        <p:nvSpPr>
          <p:cNvPr id="2" name="Date Placeholder 1"/>
          <p:cNvSpPr>
            <a:spLocks noGrp="1"/>
          </p:cNvSpPr>
          <p:nvPr>
            <p:ph type="dt" sz="half" idx="10"/>
          </p:nvPr>
        </p:nvSpPr>
        <p:spPr/>
        <p:txBody>
          <a:bodyPr/>
          <a:lstStyle/>
          <a:p>
            <a:r>
              <a:rPr lang="en-US" smtClean="0"/>
              <a:t>2/11/2025, Lecture 6</a:t>
            </a:r>
            <a:endParaRPr lang="en-US"/>
          </a:p>
        </p:txBody>
      </p:sp>
      <p:sp>
        <p:nvSpPr>
          <p:cNvPr id="5" name="Footer Placeholder 4"/>
          <p:cNvSpPr>
            <a:spLocks noGrp="1"/>
          </p:cNvSpPr>
          <p:nvPr>
            <p:ph type="ftr" sz="quarter" idx="11"/>
          </p:nvPr>
        </p:nvSpPr>
        <p:spPr/>
        <p:txBody>
          <a:bodyPr/>
          <a:lstStyle/>
          <a:p>
            <a:r>
              <a:rPr lang="en-US" smtClean="0"/>
              <a:t>CSC4700, Spring 2025, The C++ Standard Library, Iterators and Ranges</a:t>
            </a:r>
            <a:endParaRPr lang="en-US"/>
          </a:p>
        </p:txBody>
      </p:sp>
      <p:sp>
        <p:nvSpPr>
          <p:cNvPr id="6" name="Slide Number Placeholder 5"/>
          <p:cNvSpPr>
            <a:spLocks noGrp="1"/>
          </p:cNvSpPr>
          <p:nvPr>
            <p:ph type="sldNum" sz="quarter" idx="12"/>
          </p:nvPr>
        </p:nvSpPr>
        <p:spPr/>
        <p:txBody>
          <a:bodyPr>
            <a:normAutofit lnSpcReduction="10000"/>
          </a:bodyPr>
          <a:lstStyle/>
          <a:p>
            <a:fld id="{744114E6-8D3D-455E-AC57-99614B3D752D}" type="slidenum">
              <a:rPr lang="en-US" smtClean="0"/>
              <a:pPr/>
              <a:t>12</a:t>
            </a:fld>
            <a:endParaRPr lang="en-US"/>
          </a:p>
        </p:txBody>
      </p:sp>
    </p:spTree>
    <p:extLst>
      <p:ext uri="{BB962C8B-B14F-4D97-AF65-F5344CB8AC3E}">
        <p14:creationId xmlns:p14="http://schemas.microsoft.com/office/powerpoint/2010/main" val="6474075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8675">
                                            <p:txEl>
                                              <p:pRg st="5" end="5"/>
                                            </p:txEl>
                                          </p:spTgt>
                                        </p:tgtEl>
                                        <p:attrNameLst>
                                          <p:attrName>style.visibility</p:attrName>
                                        </p:attrNameLst>
                                      </p:cBhvr>
                                      <p:to>
                                        <p:strVal val="visible"/>
                                      </p:to>
                                    </p:set>
                                    <p:anim calcmode="lin" valueType="num">
                                      <p:cBhvr additive="base">
                                        <p:cTn id="7" dur="500" fill="hold"/>
                                        <p:tgtEl>
                                          <p:spTgt spid="28675">
                                            <p:txEl>
                                              <p:pRg st="5" end="5"/>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8675">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28675">
                                            <p:txEl>
                                              <p:pRg st="6" end="6"/>
                                            </p:txEl>
                                          </p:spTgt>
                                        </p:tgtEl>
                                        <p:attrNameLst>
                                          <p:attrName>style.visibility</p:attrName>
                                        </p:attrNameLst>
                                      </p:cBhvr>
                                      <p:to>
                                        <p:strVal val="visible"/>
                                      </p:to>
                                    </p:set>
                                    <p:anim calcmode="lin" valueType="num">
                                      <p:cBhvr additive="base">
                                        <p:cTn id="13" dur="500" fill="hold"/>
                                        <p:tgtEl>
                                          <p:spTgt spid="28675">
                                            <p:txEl>
                                              <p:pRg st="6" end="6"/>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8675">
                                            <p:txEl>
                                              <p:pRg st="6" end="6"/>
                                            </p:txEl>
                                          </p:spTgt>
                                        </p:tgtEl>
                                        <p:attrNameLst>
                                          <p:attrName>ppt_y</p:attrName>
                                        </p:attrNameLst>
                                      </p:cBhvr>
                                      <p:tavLst>
                                        <p:tav tm="0">
                                          <p:val>
                                            <p:strVal val="#ppt_y"/>
                                          </p:val>
                                        </p:tav>
                                        <p:tav tm="100000">
                                          <p:val>
                                            <p:strVal val="#ppt_y"/>
                                          </p:val>
                                        </p:tav>
                                      </p:tavLst>
                                    </p:anim>
                                  </p:childTnLst>
                                </p:cTn>
                              </p:par>
                              <p:par>
                                <p:cTn id="15" presetID="2" presetClass="entr" presetSubtype="8" fill="hold" nodeType="withEffect">
                                  <p:stCondLst>
                                    <p:cond delay="0"/>
                                  </p:stCondLst>
                                  <p:childTnLst>
                                    <p:set>
                                      <p:cBhvr>
                                        <p:cTn id="16" dur="1" fill="hold">
                                          <p:stCondLst>
                                            <p:cond delay="0"/>
                                          </p:stCondLst>
                                        </p:cTn>
                                        <p:tgtEl>
                                          <p:spTgt spid="28675">
                                            <p:txEl>
                                              <p:pRg st="7" end="7"/>
                                            </p:txEl>
                                          </p:spTgt>
                                        </p:tgtEl>
                                        <p:attrNameLst>
                                          <p:attrName>style.visibility</p:attrName>
                                        </p:attrNameLst>
                                      </p:cBhvr>
                                      <p:to>
                                        <p:strVal val="visible"/>
                                      </p:to>
                                    </p:set>
                                    <p:anim calcmode="lin" valueType="num">
                                      <p:cBhvr additive="base">
                                        <p:cTn id="17" dur="500" fill="hold"/>
                                        <p:tgtEl>
                                          <p:spTgt spid="28675">
                                            <p:txEl>
                                              <p:pRg st="7" end="7"/>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28675">
                                            <p:txEl>
                                              <p:pRg st="7" end="7"/>
                                            </p:txEl>
                                          </p:spTgt>
                                        </p:tgtEl>
                                        <p:attrNameLst>
                                          <p:attrName>ppt_y</p:attrName>
                                        </p:attrNameLst>
                                      </p:cBhvr>
                                      <p:tavLst>
                                        <p:tav tm="0">
                                          <p:val>
                                            <p:strVal val="#ppt_y"/>
                                          </p:val>
                                        </p:tav>
                                        <p:tav tm="100000">
                                          <p:val>
                                            <p:strVal val="#ppt_y"/>
                                          </p:val>
                                        </p:tav>
                                      </p:tavLst>
                                    </p:anim>
                                  </p:childTnLst>
                                </p:cTn>
                              </p:par>
                              <p:par>
                                <p:cTn id="19" presetID="2" presetClass="entr" presetSubtype="8" fill="hold" nodeType="withEffect">
                                  <p:stCondLst>
                                    <p:cond delay="0"/>
                                  </p:stCondLst>
                                  <p:childTnLst>
                                    <p:set>
                                      <p:cBhvr>
                                        <p:cTn id="20" dur="1" fill="hold">
                                          <p:stCondLst>
                                            <p:cond delay="0"/>
                                          </p:stCondLst>
                                        </p:cTn>
                                        <p:tgtEl>
                                          <p:spTgt spid="28675">
                                            <p:txEl>
                                              <p:pRg st="8" end="8"/>
                                            </p:txEl>
                                          </p:spTgt>
                                        </p:tgtEl>
                                        <p:attrNameLst>
                                          <p:attrName>style.visibility</p:attrName>
                                        </p:attrNameLst>
                                      </p:cBhvr>
                                      <p:to>
                                        <p:strVal val="visible"/>
                                      </p:to>
                                    </p:set>
                                    <p:anim calcmode="lin" valueType="num">
                                      <p:cBhvr additive="base">
                                        <p:cTn id="21" dur="500" fill="hold"/>
                                        <p:tgtEl>
                                          <p:spTgt spid="28675">
                                            <p:txEl>
                                              <p:pRg st="8" end="8"/>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28675">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8" fill="hold" nodeType="clickEffect">
                                  <p:stCondLst>
                                    <p:cond delay="0"/>
                                  </p:stCondLst>
                                  <p:childTnLst>
                                    <p:set>
                                      <p:cBhvr>
                                        <p:cTn id="26" dur="1" fill="hold">
                                          <p:stCondLst>
                                            <p:cond delay="0"/>
                                          </p:stCondLst>
                                        </p:cTn>
                                        <p:tgtEl>
                                          <p:spTgt spid="28675">
                                            <p:txEl>
                                              <p:pRg st="9" end="9"/>
                                            </p:txEl>
                                          </p:spTgt>
                                        </p:tgtEl>
                                        <p:attrNameLst>
                                          <p:attrName>style.visibility</p:attrName>
                                        </p:attrNameLst>
                                      </p:cBhvr>
                                      <p:to>
                                        <p:strVal val="visible"/>
                                      </p:to>
                                    </p:set>
                                    <p:anim calcmode="lin" valueType="num">
                                      <p:cBhvr additive="base">
                                        <p:cTn id="27" dur="500" fill="hold"/>
                                        <p:tgtEl>
                                          <p:spTgt spid="28675">
                                            <p:txEl>
                                              <p:pRg st="9" end="9"/>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28675">
                                            <p:txEl>
                                              <p:pRg st="9" end="9"/>
                                            </p:txEl>
                                          </p:spTgt>
                                        </p:tgtEl>
                                        <p:attrNameLst>
                                          <p:attrName>ppt_y</p:attrName>
                                        </p:attrNameLst>
                                      </p:cBhvr>
                                      <p:tavLst>
                                        <p:tav tm="0">
                                          <p:val>
                                            <p:strVal val="#ppt_y"/>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8" fill="hold" nodeType="clickEffect">
                                  <p:stCondLst>
                                    <p:cond delay="0"/>
                                  </p:stCondLst>
                                  <p:childTnLst>
                                    <p:set>
                                      <p:cBhvr>
                                        <p:cTn id="32" dur="1" fill="hold">
                                          <p:stCondLst>
                                            <p:cond delay="0"/>
                                          </p:stCondLst>
                                        </p:cTn>
                                        <p:tgtEl>
                                          <p:spTgt spid="28675">
                                            <p:txEl>
                                              <p:pRg st="10" end="10"/>
                                            </p:txEl>
                                          </p:spTgt>
                                        </p:tgtEl>
                                        <p:attrNameLst>
                                          <p:attrName>style.visibility</p:attrName>
                                        </p:attrNameLst>
                                      </p:cBhvr>
                                      <p:to>
                                        <p:strVal val="visible"/>
                                      </p:to>
                                    </p:set>
                                    <p:anim calcmode="lin" valueType="num">
                                      <p:cBhvr additive="base">
                                        <p:cTn id="33" dur="500" fill="hold"/>
                                        <p:tgtEl>
                                          <p:spTgt spid="28675">
                                            <p:txEl>
                                              <p:pRg st="10" end="10"/>
                                            </p:txEl>
                                          </p:spTgt>
                                        </p:tgtEl>
                                        <p:attrNameLst>
                                          <p:attrName>ppt_x</p:attrName>
                                        </p:attrNameLst>
                                      </p:cBhvr>
                                      <p:tavLst>
                                        <p:tav tm="0">
                                          <p:val>
                                            <p:strVal val="0-#ppt_w/2"/>
                                          </p:val>
                                        </p:tav>
                                        <p:tav tm="100000">
                                          <p:val>
                                            <p:strVal val="#ppt_x"/>
                                          </p:val>
                                        </p:tav>
                                      </p:tavLst>
                                    </p:anim>
                                    <p:anim calcmode="lin" valueType="num">
                                      <p:cBhvr additive="base">
                                        <p:cTn id="34" dur="500" fill="hold"/>
                                        <p:tgtEl>
                                          <p:spTgt spid="28675">
                                            <p:txEl>
                                              <p:pRg st="10" end="10"/>
                                            </p:txEl>
                                          </p:spTgt>
                                        </p:tgtEl>
                                        <p:attrNameLst>
                                          <p:attrName>ppt_y</p:attrName>
                                        </p:attrNameLst>
                                      </p:cBhvr>
                                      <p:tavLst>
                                        <p:tav tm="0">
                                          <p:val>
                                            <p:strVal val="#ppt_y"/>
                                          </p:val>
                                        </p:tav>
                                        <p:tav tm="100000">
                                          <p:val>
                                            <p:strVal val="#ppt_y"/>
                                          </p:val>
                                        </p:tav>
                                      </p:tavLst>
                                    </p:anim>
                                  </p:childTnLst>
                                </p:cTn>
                              </p:par>
                              <p:par>
                                <p:cTn id="35" presetID="2" presetClass="entr" presetSubtype="8" fill="hold" nodeType="withEffect">
                                  <p:stCondLst>
                                    <p:cond delay="0"/>
                                  </p:stCondLst>
                                  <p:childTnLst>
                                    <p:set>
                                      <p:cBhvr>
                                        <p:cTn id="36" dur="1" fill="hold">
                                          <p:stCondLst>
                                            <p:cond delay="0"/>
                                          </p:stCondLst>
                                        </p:cTn>
                                        <p:tgtEl>
                                          <p:spTgt spid="28675">
                                            <p:txEl>
                                              <p:pRg st="11" end="11"/>
                                            </p:txEl>
                                          </p:spTgt>
                                        </p:tgtEl>
                                        <p:attrNameLst>
                                          <p:attrName>style.visibility</p:attrName>
                                        </p:attrNameLst>
                                      </p:cBhvr>
                                      <p:to>
                                        <p:strVal val="visible"/>
                                      </p:to>
                                    </p:set>
                                    <p:anim calcmode="lin" valueType="num">
                                      <p:cBhvr additive="base">
                                        <p:cTn id="37" dur="500" fill="hold"/>
                                        <p:tgtEl>
                                          <p:spTgt spid="28675">
                                            <p:txEl>
                                              <p:pRg st="11" end="11"/>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28675">
                                            <p:txEl>
                                              <p:pRg st="11" end="1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Aside: Revisiting I/O</a:t>
            </a:r>
            <a:endParaRPr lang="en-US" dirty="0"/>
          </a:p>
        </p:txBody>
      </p:sp>
      <p:sp>
        <p:nvSpPr>
          <p:cNvPr id="3" name="Content Placeholder 2"/>
          <p:cNvSpPr>
            <a:spLocks noGrp="1"/>
          </p:cNvSpPr>
          <p:nvPr>
            <p:ph idx="1"/>
          </p:nvPr>
        </p:nvSpPr>
        <p:spPr>
          <a:xfrm>
            <a:off x="1261872" y="1828800"/>
            <a:ext cx="9558528" cy="4351337"/>
          </a:xfrm>
        </p:spPr>
        <p:txBody>
          <a:bodyPr>
            <a:normAutofit fontScale="92500" lnSpcReduction="20000"/>
          </a:bodyPr>
          <a:lstStyle/>
          <a:p>
            <a:r>
              <a:rPr lang="en-US" sz="2200" dirty="0" err="1" smtClean="0">
                <a:latin typeface="Consolas" panose="020B0609020204030204" pitchFamily="49" charset="0"/>
              </a:rPr>
              <a:t>std</a:t>
            </a:r>
            <a:r>
              <a:rPr lang="en-US" sz="2200" dirty="0" smtClean="0">
                <a:latin typeface="Consolas" panose="020B0609020204030204" pitchFamily="49" charset="0"/>
              </a:rPr>
              <a:t>::</a:t>
            </a:r>
            <a:r>
              <a:rPr lang="en-US" sz="2200" dirty="0" err="1" smtClean="0">
                <a:latin typeface="Consolas" panose="020B0609020204030204" pitchFamily="49" charset="0"/>
              </a:rPr>
              <a:t>fstream</a:t>
            </a:r>
            <a:r>
              <a:rPr lang="en-US" sz="2200" dirty="0" smtClean="0"/>
              <a:t> </a:t>
            </a:r>
            <a:r>
              <a:rPr lang="en-US" sz="2200" dirty="0" smtClean="0"/>
              <a:t>is similar </a:t>
            </a:r>
            <a:r>
              <a:rPr lang="en-US" sz="2200" dirty="0"/>
              <a:t>to </a:t>
            </a:r>
            <a:r>
              <a:rPr lang="en-US" sz="2200" dirty="0" err="1">
                <a:latin typeface="Consolas" panose="020B0609020204030204" pitchFamily="49" charset="0"/>
              </a:rPr>
              <a:t>std</a:t>
            </a:r>
            <a:r>
              <a:rPr lang="en-US" sz="2200" dirty="0">
                <a:latin typeface="Consolas" panose="020B0609020204030204" pitchFamily="49" charset="0"/>
              </a:rPr>
              <a:t>::</a:t>
            </a:r>
            <a:r>
              <a:rPr lang="en-US" sz="2200" dirty="0" err="1">
                <a:latin typeface="Consolas" panose="020B0609020204030204" pitchFamily="49" charset="0"/>
              </a:rPr>
              <a:t>cin</a:t>
            </a:r>
            <a:r>
              <a:rPr lang="en-US" sz="2200" dirty="0"/>
              <a:t> and </a:t>
            </a:r>
            <a:r>
              <a:rPr lang="en-US" sz="2200" dirty="0" err="1">
                <a:latin typeface="Consolas" panose="020B0609020204030204" pitchFamily="49" charset="0"/>
              </a:rPr>
              <a:t>std</a:t>
            </a:r>
            <a:r>
              <a:rPr lang="en-US" sz="2200" dirty="0">
                <a:latin typeface="Consolas" panose="020B0609020204030204" pitchFamily="49" charset="0"/>
              </a:rPr>
              <a:t>::</a:t>
            </a:r>
            <a:r>
              <a:rPr lang="en-US" sz="2200" dirty="0" err="1">
                <a:latin typeface="Consolas" panose="020B0609020204030204" pitchFamily="49" charset="0"/>
              </a:rPr>
              <a:t>cout</a:t>
            </a:r>
            <a:r>
              <a:rPr lang="en-US" sz="2200" dirty="0"/>
              <a:t>, </a:t>
            </a:r>
            <a:r>
              <a:rPr lang="en-US" sz="2200" dirty="0" smtClean="0"/>
              <a:t>just refers to a file</a:t>
            </a:r>
          </a:p>
          <a:p>
            <a:r>
              <a:rPr lang="en-US" sz="2100" dirty="0" smtClean="0"/>
              <a:t>Files are also represented by streams:</a:t>
            </a:r>
          </a:p>
          <a:p>
            <a:pPr marL="0" lvl="0" indent="0">
              <a:lnSpc>
                <a:spcPct val="100000"/>
              </a:lnSpc>
              <a:spcBef>
                <a:spcPts val="0"/>
              </a:spcBef>
              <a:spcAft>
                <a:spcPts val="0"/>
              </a:spcAft>
              <a:buClrTx/>
              <a:buSzTx/>
              <a:buNone/>
            </a:pPr>
            <a:endParaRPr lang="en-US" sz="1800" spc="0" dirty="0" smtClean="0">
              <a:solidFill>
                <a:srgbClr val="000000"/>
              </a:solidFill>
              <a:latin typeface="Consolas" panose="020B0609020204030204" pitchFamily="49" charset="0"/>
            </a:endParaRPr>
          </a:p>
          <a:p>
            <a:pPr marL="457200" lvl="0" indent="0">
              <a:lnSpc>
                <a:spcPct val="100000"/>
              </a:lnSpc>
              <a:spcBef>
                <a:spcPts val="200"/>
              </a:spcBef>
              <a:buClrTx/>
              <a:buSzTx/>
              <a:buNone/>
            </a:pPr>
            <a:r>
              <a:rPr lang="en-US" sz="1700" spc="0" dirty="0" smtClean="0">
                <a:solidFill>
                  <a:srgbClr val="000000"/>
                </a:solidFill>
                <a:latin typeface="Consolas" panose="020B0609020204030204" pitchFamily="49" charset="0"/>
              </a:rPr>
              <a:t>{</a:t>
            </a:r>
            <a:endParaRPr lang="en-US" sz="1700" spc="0" dirty="0">
              <a:solidFill>
                <a:srgbClr val="000000"/>
              </a:solidFill>
              <a:latin typeface="Consolas" panose="020B0609020204030204" pitchFamily="49" charset="0"/>
            </a:endParaRPr>
          </a:p>
          <a:p>
            <a:pPr marL="457200" lvl="0" indent="0">
              <a:lnSpc>
                <a:spcPct val="100000"/>
              </a:lnSpc>
              <a:spcBef>
                <a:spcPts val="200"/>
              </a:spcBef>
              <a:buClrTx/>
              <a:buSzTx/>
              <a:buNone/>
            </a:pPr>
            <a:r>
              <a:rPr lang="en-US" sz="1700" spc="0" dirty="0">
                <a:solidFill>
                  <a:srgbClr val="008000"/>
                </a:solidFill>
                <a:latin typeface="Consolas" panose="020B0609020204030204" pitchFamily="49" charset="0"/>
              </a:rPr>
              <a:t>    // Open for writing or create if file doesn't exist.</a:t>
            </a:r>
            <a:endParaRPr lang="en-US" sz="1700" spc="0" dirty="0">
              <a:solidFill>
                <a:srgbClr val="000000"/>
              </a:solidFill>
              <a:latin typeface="Consolas" panose="020B0609020204030204" pitchFamily="49" charset="0"/>
            </a:endParaRPr>
          </a:p>
          <a:p>
            <a:pPr marL="457200" lvl="0" indent="0">
              <a:lnSpc>
                <a:spcPct val="100000"/>
              </a:lnSpc>
              <a:spcBef>
                <a:spcPts val="200"/>
              </a:spcBef>
              <a:buClrTx/>
              <a:buSzTx/>
              <a:buNone/>
            </a:pPr>
            <a:r>
              <a:rPr lang="en-US" sz="1700" spc="0" dirty="0">
                <a:solidFill>
                  <a:srgbClr val="000000"/>
                </a:solidFill>
                <a:latin typeface="Consolas" panose="020B0609020204030204" pitchFamily="49" charset="0"/>
              </a:rPr>
              <a:t>    </a:t>
            </a:r>
            <a:r>
              <a:rPr lang="en-US" sz="1700" spc="0" dirty="0" err="1">
                <a:solidFill>
                  <a:srgbClr val="000000"/>
                </a:solidFill>
                <a:latin typeface="Consolas" panose="020B0609020204030204" pitchFamily="49" charset="0"/>
              </a:rPr>
              <a:t>std</a:t>
            </a:r>
            <a:r>
              <a:rPr lang="en-US" sz="1700" spc="0" dirty="0">
                <a:solidFill>
                  <a:srgbClr val="000000"/>
                </a:solidFill>
                <a:latin typeface="Consolas" panose="020B0609020204030204" pitchFamily="49" charset="0"/>
              </a:rPr>
              <a:t>::</a:t>
            </a:r>
            <a:r>
              <a:rPr lang="en-US" sz="1700" spc="0" dirty="0" err="1">
                <a:solidFill>
                  <a:srgbClr val="2B91AF"/>
                </a:solidFill>
                <a:latin typeface="Consolas" panose="020B0609020204030204" pitchFamily="49" charset="0"/>
              </a:rPr>
              <a:t>ofstream</a:t>
            </a:r>
            <a:r>
              <a:rPr lang="en-US" sz="1700" spc="0" dirty="0">
                <a:solidFill>
                  <a:srgbClr val="000000"/>
                </a:solidFill>
                <a:latin typeface="Consolas" panose="020B0609020204030204" pitchFamily="49" charset="0"/>
              </a:rPr>
              <a:t> </a:t>
            </a:r>
            <a:r>
              <a:rPr lang="en-US" sz="1700" spc="0" dirty="0">
                <a:solidFill>
                  <a:srgbClr val="74531F"/>
                </a:solidFill>
                <a:latin typeface="Consolas" panose="020B0609020204030204" pitchFamily="49" charset="0"/>
              </a:rPr>
              <a:t>out</a:t>
            </a:r>
            <a:r>
              <a:rPr lang="en-US" sz="1700" spc="0" dirty="0">
                <a:solidFill>
                  <a:srgbClr val="000000"/>
                </a:solidFill>
                <a:latin typeface="Consolas" panose="020B0609020204030204" pitchFamily="49" charset="0"/>
              </a:rPr>
              <a:t>(</a:t>
            </a:r>
            <a:r>
              <a:rPr lang="en-US" sz="1700" spc="0" dirty="0">
                <a:solidFill>
                  <a:srgbClr val="E21F1F"/>
                </a:solidFill>
                <a:latin typeface="Consolas" panose="020B0609020204030204" pitchFamily="49" charset="0"/>
              </a:rPr>
              <a:t>"</a:t>
            </a:r>
            <a:r>
              <a:rPr lang="en-US" sz="1700" spc="0" dirty="0">
                <a:solidFill>
                  <a:srgbClr val="A31515"/>
                </a:solidFill>
                <a:latin typeface="Consolas" panose="020B0609020204030204" pitchFamily="49" charset="0"/>
              </a:rPr>
              <a:t>data.txt</a:t>
            </a:r>
            <a:r>
              <a:rPr lang="en-US" sz="1700" spc="0" dirty="0">
                <a:solidFill>
                  <a:srgbClr val="E21F1F"/>
                </a:solidFill>
                <a:latin typeface="Consolas" panose="020B0609020204030204" pitchFamily="49" charset="0"/>
              </a:rPr>
              <a:t>"</a:t>
            </a:r>
            <a:r>
              <a:rPr lang="en-US" sz="1700" spc="0" dirty="0">
                <a:solidFill>
                  <a:srgbClr val="000000"/>
                </a:solidFill>
                <a:latin typeface="Consolas" panose="020B0609020204030204" pitchFamily="49" charset="0"/>
              </a:rPr>
              <a:t>);</a:t>
            </a:r>
          </a:p>
          <a:p>
            <a:pPr marL="457200" lvl="0" indent="0">
              <a:lnSpc>
                <a:spcPct val="100000"/>
              </a:lnSpc>
              <a:spcBef>
                <a:spcPts val="200"/>
              </a:spcBef>
              <a:buClrTx/>
              <a:buSzTx/>
              <a:buNone/>
            </a:pPr>
            <a:r>
              <a:rPr lang="en-US" sz="1700" spc="0" dirty="0">
                <a:solidFill>
                  <a:srgbClr val="000000"/>
                </a:solidFill>
                <a:latin typeface="Consolas" panose="020B0609020204030204" pitchFamily="49" charset="0"/>
              </a:rPr>
              <a:t>    </a:t>
            </a:r>
            <a:r>
              <a:rPr lang="en-US" sz="1700" spc="0" dirty="0">
                <a:solidFill>
                  <a:srgbClr val="1F377F"/>
                </a:solidFill>
                <a:latin typeface="Consolas" panose="020B0609020204030204" pitchFamily="49" charset="0"/>
              </a:rPr>
              <a:t>out</a:t>
            </a:r>
            <a:r>
              <a:rPr lang="en-US" sz="1700" spc="0" dirty="0">
                <a:solidFill>
                  <a:srgbClr val="000000"/>
                </a:solidFill>
                <a:latin typeface="Consolas" panose="020B0609020204030204" pitchFamily="49" charset="0"/>
              </a:rPr>
              <a:t> &lt;&lt; </a:t>
            </a:r>
            <a:r>
              <a:rPr lang="en-US" sz="1700" spc="0" dirty="0">
                <a:solidFill>
                  <a:srgbClr val="E21F1F"/>
                </a:solidFill>
                <a:latin typeface="Consolas" panose="020B0609020204030204" pitchFamily="49" charset="0"/>
              </a:rPr>
              <a:t>"</a:t>
            </a:r>
            <a:r>
              <a:rPr lang="en-US" sz="1700" spc="0" dirty="0">
                <a:solidFill>
                  <a:srgbClr val="A31515"/>
                </a:solidFill>
                <a:latin typeface="Consolas" panose="020B0609020204030204" pitchFamily="49" charset="0"/>
              </a:rPr>
              <a:t>Hello World!</a:t>
            </a:r>
            <a:r>
              <a:rPr lang="en-US" sz="1700" spc="0" dirty="0">
                <a:solidFill>
                  <a:srgbClr val="B776FB"/>
                </a:solidFill>
                <a:latin typeface="Consolas" panose="020B0609020204030204" pitchFamily="49" charset="0"/>
              </a:rPr>
              <a:t>\n</a:t>
            </a:r>
            <a:r>
              <a:rPr lang="en-US" sz="1700" spc="0" dirty="0">
                <a:solidFill>
                  <a:srgbClr val="E21F1F"/>
                </a:solidFill>
                <a:latin typeface="Consolas" panose="020B0609020204030204" pitchFamily="49" charset="0"/>
              </a:rPr>
              <a:t>"</a:t>
            </a:r>
            <a:r>
              <a:rPr lang="en-US" sz="1700" spc="0" dirty="0">
                <a:solidFill>
                  <a:srgbClr val="000000"/>
                </a:solidFill>
                <a:latin typeface="Consolas" panose="020B0609020204030204" pitchFamily="49" charset="0"/>
              </a:rPr>
              <a:t>;</a:t>
            </a:r>
          </a:p>
          <a:p>
            <a:pPr marL="457200" lvl="0" indent="0">
              <a:lnSpc>
                <a:spcPct val="100000"/>
              </a:lnSpc>
              <a:spcBef>
                <a:spcPts val="200"/>
              </a:spcBef>
              <a:buClrTx/>
              <a:buSzTx/>
              <a:buNone/>
            </a:pPr>
            <a:r>
              <a:rPr lang="en-US" sz="1700" spc="0" dirty="0">
                <a:solidFill>
                  <a:srgbClr val="000000"/>
                </a:solidFill>
                <a:latin typeface="Consolas" panose="020B0609020204030204" pitchFamily="49" charset="0"/>
              </a:rPr>
              <a:t>}</a:t>
            </a:r>
            <a:r>
              <a:rPr lang="en-US" sz="1700" spc="0" dirty="0">
                <a:solidFill>
                  <a:srgbClr val="008000"/>
                </a:solidFill>
                <a:latin typeface="Consolas" panose="020B0609020204030204" pitchFamily="49" charset="0"/>
              </a:rPr>
              <a:t>    // out closes</a:t>
            </a:r>
            <a:endParaRPr lang="en-US" sz="1700" spc="0" dirty="0">
              <a:solidFill>
                <a:srgbClr val="000000"/>
              </a:solidFill>
              <a:latin typeface="Consolas" panose="020B0609020204030204" pitchFamily="49" charset="0"/>
            </a:endParaRPr>
          </a:p>
          <a:p>
            <a:pPr marL="457200" lvl="0" indent="0">
              <a:lnSpc>
                <a:spcPct val="100000"/>
              </a:lnSpc>
              <a:spcBef>
                <a:spcPts val="200"/>
              </a:spcBef>
              <a:buClrTx/>
              <a:buSzTx/>
              <a:buNone/>
            </a:pPr>
            <a:r>
              <a:rPr lang="en-US" sz="1700" spc="0" dirty="0">
                <a:solidFill>
                  <a:srgbClr val="000000"/>
                </a:solidFill>
                <a:latin typeface="Consolas" panose="020B0609020204030204" pitchFamily="49" charset="0"/>
              </a:rPr>
              <a:t/>
            </a:r>
            <a:br>
              <a:rPr lang="en-US" sz="1700" spc="0" dirty="0">
                <a:solidFill>
                  <a:srgbClr val="000000"/>
                </a:solidFill>
                <a:latin typeface="Consolas" panose="020B0609020204030204" pitchFamily="49" charset="0"/>
              </a:rPr>
            </a:br>
            <a:r>
              <a:rPr lang="en-US" sz="1700" spc="0" dirty="0">
                <a:solidFill>
                  <a:srgbClr val="000000"/>
                </a:solidFill>
                <a:latin typeface="Consolas" panose="020B0609020204030204" pitchFamily="49" charset="0"/>
              </a:rPr>
              <a:t>{</a:t>
            </a:r>
          </a:p>
          <a:p>
            <a:pPr marL="457200" lvl="0" indent="0">
              <a:lnSpc>
                <a:spcPct val="100000"/>
              </a:lnSpc>
              <a:spcBef>
                <a:spcPts val="200"/>
              </a:spcBef>
              <a:buClrTx/>
              <a:buSzTx/>
              <a:buNone/>
            </a:pPr>
            <a:r>
              <a:rPr lang="en-US" sz="1700" spc="0" dirty="0">
                <a:solidFill>
                  <a:srgbClr val="008000"/>
                </a:solidFill>
                <a:latin typeface="Consolas" panose="020B0609020204030204" pitchFamily="49" charset="0"/>
              </a:rPr>
              <a:t>    // Open for reading.</a:t>
            </a:r>
            <a:endParaRPr lang="en-US" sz="1700" spc="0" dirty="0">
              <a:solidFill>
                <a:srgbClr val="000000"/>
              </a:solidFill>
              <a:latin typeface="Consolas" panose="020B0609020204030204" pitchFamily="49" charset="0"/>
            </a:endParaRPr>
          </a:p>
          <a:p>
            <a:pPr marL="457200" lvl="0" indent="0">
              <a:lnSpc>
                <a:spcPct val="100000"/>
              </a:lnSpc>
              <a:spcBef>
                <a:spcPts val="200"/>
              </a:spcBef>
              <a:buClrTx/>
              <a:buSzTx/>
              <a:buNone/>
            </a:pPr>
            <a:r>
              <a:rPr lang="en-US" sz="1700" spc="0" dirty="0">
                <a:solidFill>
                  <a:srgbClr val="000000"/>
                </a:solidFill>
                <a:latin typeface="Consolas" panose="020B0609020204030204" pitchFamily="49" charset="0"/>
              </a:rPr>
              <a:t>    </a:t>
            </a:r>
            <a:r>
              <a:rPr lang="en-US" sz="1700" spc="0" dirty="0" err="1">
                <a:solidFill>
                  <a:srgbClr val="000000"/>
                </a:solidFill>
                <a:latin typeface="Consolas" panose="020B0609020204030204" pitchFamily="49" charset="0"/>
              </a:rPr>
              <a:t>std</a:t>
            </a:r>
            <a:r>
              <a:rPr lang="en-US" sz="1700" spc="0" dirty="0">
                <a:solidFill>
                  <a:srgbClr val="000000"/>
                </a:solidFill>
                <a:latin typeface="Consolas" panose="020B0609020204030204" pitchFamily="49" charset="0"/>
              </a:rPr>
              <a:t>::</a:t>
            </a:r>
            <a:r>
              <a:rPr lang="en-US" sz="1700" spc="0" dirty="0" err="1">
                <a:solidFill>
                  <a:srgbClr val="2B91AF"/>
                </a:solidFill>
                <a:latin typeface="Consolas" panose="020B0609020204030204" pitchFamily="49" charset="0"/>
              </a:rPr>
              <a:t>ifstream</a:t>
            </a:r>
            <a:r>
              <a:rPr lang="en-US" sz="1700" spc="0" dirty="0">
                <a:solidFill>
                  <a:srgbClr val="000000"/>
                </a:solidFill>
                <a:latin typeface="Consolas" panose="020B0609020204030204" pitchFamily="49" charset="0"/>
              </a:rPr>
              <a:t> </a:t>
            </a:r>
            <a:r>
              <a:rPr lang="en-US" sz="1700" spc="0" dirty="0">
                <a:solidFill>
                  <a:srgbClr val="74531F"/>
                </a:solidFill>
                <a:latin typeface="Consolas" panose="020B0609020204030204" pitchFamily="49" charset="0"/>
              </a:rPr>
              <a:t>in</a:t>
            </a:r>
            <a:r>
              <a:rPr lang="en-US" sz="1700" spc="0" dirty="0">
                <a:solidFill>
                  <a:srgbClr val="000000"/>
                </a:solidFill>
                <a:latin typeface="Consolas" panose="020B0609020204030204" pitchFamily="49" charset="0"/>
              </a:rPr>
              <a:t>(</a:t>
            </a:r>
            <a:r>
              <a:rPr lang="en-US" sz="1700" spc="0" dirty="0">
                <a:solidFill>
                  <a:srgbClr val="E21F1F"/>
                </a:solidFill>
                <a:latin typeface="Consolas" panose="020B0609020204030204" pitchFamily="49" charset="0"/>
              </a:rPr>
              <a:t>"</a:t>
            </a:r>
            <a:r>
              <a:rPr lang="en-US" sz="1700" spc="0" dirty="0">
                <a:solidFill>
                  <a:srgbClr val="A31515"/>
                </a:solidFill>
                <a:latin typeface="Consolas" panose="020B0609020204030204" pitchFamily="49" charset="0"/>
              </a:rPr>
              <a:t>data.txt</a:t>
            </a:r>
            <a:r>
              <a:rPr lang="en-US" sz="1700" spc="0" dirty="0">
                <a:solidFill>
                  <a:srgbClr val="E21F1F"/>
                </a:solidFill>
                <a:latin typeface="Consolas" panose="020B0609020204030204" pitchFamily="49" charset="0"/>
              </a:rPr>
              <a:t>"</a:t>
            </a:r>
            <a:r>
              <a:rPr lang="en-US" sz="1700" spc="0" dirty="0">
                <a:solidFill>
                  <a:srgbClr val="000000"/>
                </a:solidFill>
                <a:latin typeface="Consolas" panose="020B0609020204030204" pitchFamily="49" charset="0"/>
              </a:rPr>
              <a:t>);</a:t>
            </a:r>
          </a:p>
          <a:p>
            <a:pPr marL="457200" lvl="0" indent="0">
              <a:lnSpc>
                <a:spcPct val="100000"/>
              </a:lnSpc>
              <a:spcBef>
                <a:spcPts val="200"/>
              </a:spcBef>
              <a:buClrTx/>
              <a:buSzTx/>
              <a:buNone/>
            </a:pPr>
            <a:r>
              <a:rPr lang="en-US" sz="1700" spc="0" dirty="0">
                <a:solidFill>
                  <a:srgbClr val="000000"/>
                </a:solidFill>
                <a:latin typeface="Consolas" panose="020B0609020204030204" pitchFamily="49" charset="0"/>
              </a:rPr>
              <a:t>    </a:t>
            </a:r>
            <a:r>
              <a:rPr lang="en-US" sz="1700" spc="0" dirty="0" err="1">
                <a:solidFill>
                  <a:srgbClr val="000000"/>
                </a:solidFill>
                <a:latin typeface="Consolas" panose="020B0609020204030204" pitchFamily="49" charset="0"/>
              </a:rPr>
              <a:t>std</a:t>
            </a:r>
            <a:r>
              <a:rPr lang="en-US" sz="1700" spc="0" dirty="0">
                <a:solidFill>
                  <a:srgbClr val="000000"/>
                </a:solidFill>
                <a:latin typeface="Consolas" panose="020B0609020204030204" pitchFamily="49" charset="0"/>
              </a:rPr>
              <a:t>::</a:t>
            </a:r>
            <a:r>
              <a:rPr lang="en-US" sz="1700" spc="0" dirty="0">
                <a:solidFill>
                  <a:srgbClr val="2B91AF"/>
                </a:solidFill>
                <a:latin typeface="Consolas" panose="020B0609020204030204" pitchFamily="49" charset="0"/>
              </a:rPr>
              <a:t>string</a:t>
            </a:r>
            <a:r>
              <a:rPr lang="en-US" sz="1700" spc="0" dirty="0">
                <a:solidFill>
                  <a:srgbClr val="000000"/>
                </a:solidFill>
                <a:latin typeface="Consolas" panose="020B0609020204030204" pitchFamily="49" charset="0"/>
              </a:rPr>
              <a:t> </a:t>
            </a:r>
            <a:r>
              <a:rPr lang="en-US" sz="1700" spc="0" dirty="0">
                <a:solidFill>
                  <a:srgbClr val="1F377F"/>
                </a:solidFill>
                <a:latin typeface="Consolas" panose="020B0609020204030204" pitchFamily="49" charset="0"/>
              </a:rPr>
              <a:t>line</a:t>
            </a:r>
            <a:r>
              <a:rPr lang="en-US" sz="1700" spc="0" dirty="0">
                <a:solidFill>
                  <a:srgbClr val="000000"/>
                </a:solidFill>
                <a:latin typeface="Consolas" panose="020B0609020204030204" pitchFamily="49" charset="0"/>
              </a:rPr>
              <a:t>;</a:t>
            </a:r>
          </a:p>
          <a:p>
            <a:pPr marL="457200" lvl="0" indent="0">
              <a:lnSpc>
                <a:spcPct val="100000"/>
              </a:lnSpc>
              <a:spcBef>
                <a:spcPts val="200"/>
              </a:spcBef>
              <a:buClrTx/>
              <a:buSzTx/>
              <a:buNone/>
            </a:pPr>
            <a:r>
              <a:rPr lang="en-US" sz="1700" spc="0" dirty="0">
                <a:solidFill>
                  <a:srgbClr val="000000"/>
                </a:solidFill>
                <a:latin typeface="Consolas" panose="020B0609020204030204" pitchFamily="49" charset="0"/>
              </a:rPr>
              <a:t>    </a:t>
            </a:r>
            <a:r>
              <a:rPr lang="en-US" sz="1700" spc="0" dirty="0" err="1">
                <a:solidFill>
                  <a:srgbClr val="000000"/>
                </a:solidFill>
                <a:latin typeface="Consolas" panose="020B0609020204030204" pitchFamily="49" charset="0"/>
              </a:rPr>
              <a:t>std</a:t>
            </a:r>
            <a:r>
              <a:rPr lang="en-US" sz="1700" spc="0" dirty="0">
                <a:solidFill>
                  <a:srgbClr val="000000"/>
                </a:solidFill>
                <a:latin typeface="Consolas" panose="020B0609020204030204" pitchFamily="49" charset="0"/>
              </a:rPr>
              <a:t>::</a:t>
            </a:r>
            <a:r>
              <a:rPr lang="en-US" sz="1700" spc="0" dirty="0" err="1">
                <a:solidFill>
                  <a:srgbClr val="74531F"/>
                </a:solidFill>
                <a:latin typeface="Consolas" panose="020B0609020204030204" pitchFamily="49" charset="0"/>
              </a:rPr>
              <a:t>getline</a:t>
            </a:r>
            <a:r>
              <a:rPr lang="en-US" sz="1700" spc="0" dirty="0">
                <a:solidFill>
                  <a:srgbClr val="000000"/>
                </a:solidFill>
                <a:latin typeface="Consolas" panose="020B0609020204030204" pitchFamily="49" charset="0"/>
              </a:rPr>
              <a:t>(</a:t>
            </a:r>
            <a:r>
              <a:rPr lang="en-US" sz="1700" spc="0" dirty="0">
                <a:solidFill>
                  <a:srgbClr val="1F377F"/>
                </a:solidFill>
                <a:latin typeface="Consolas" panose="020B0609020204030204" pitchFamily="49" charset="0"/>
              </a:rPr>
              <a:t>in</a:t>
            </a:r>
            <a:r>
              <a:rPr lang="en-US" sz="1700" spc="0" dirty="0">
                <a:solidFill>
                  <a:srgbClr val="000000"/>
                </a:solidFill>
                <a:latin typeface="Consolas" panose="020B0609020204030204" pitchFamily="49" charset="0"/>
              </a:rPr>
              <a:t>, </a:t>
            </a:r>
            <a:r>
              <a:rPr lang="en-US" sz="1700" spc="0" dirty="0">
                <a:solidFill>
                  <a:srgbClr val="1F377F"/>
                </a:solidFill>
                <a:latin typeface="Consolas" panose="020B0609020204030204" pitchFamily="49" charset="0"/>
              </a:rPr>
              <a:t>line</a:t>
            </a:r>
            <a:r>
              <a:rPr lang="en-US" sz="1700" spc="0" dirty="0">
                <a:solidFill>
                  <a:srgbClr val="000000"/>
                </a:solidFill>
                <a:latin typeface="Consolas" panose="020B0609020204030204" pitchFamily="49" charset="0"/>
              </a:rPr>
              <a:t>);</a:t>
            </a:r>
          </a:p>
          <a:p>
            <a:pPr marL="457200" lvl="0" indent="0">
              <a:lnSpc>
                <a:spcPct val="100000"/>
              </a:lnSpc>
              <a:spcBef>
                <a:spcPts val="200"/>
              </a:spcBef>
              <a:buClrTx/>
              <a:buSzTx/>
              <a:buNone/>
            </a:pPr>
            <a:r>
              <a:rPr lang="en-US" sz="1700" spc="0" dirty="0">
                <a:solidFill>
                  <a:srgbClr val="000000"/>
                </a:solidFill>
                <a:latin typeface="Consolas" panose="020B0609020204030204" pitchFamily="49" charset="0"/>
              </a:rPr>
              <a:t>    </a:t>
            </a:r>
            <a:r>
              <a:rPr lang="en-US" sz="1700" spc="0" dirty="0" err="1">
                <a:solidFill>
                  <a:srgbClr val="000000"/>
                </a:solidFill>
                <a:latin typeface="Consolas" panose="020B0609020204030204" pitchFamily="49" charset="0"/>
              </a:rPr>
              <a:t>std</a:t>
            </a:r>
            <a:r>
              <a:rPr lang="en-US" sz="1700" spc="0" dirty="0">
                <a:solidFill>
                  <a:srgbClr val="000000"/>
                </a:solidFill>
                <a:latin typeface="Consolas" panose="020B0609020204030204" pitchFamily="49" charset="0"/>
              </a:rPr>
              <a:t>::</a:t>
            </a:r>
            <a:r>
              <a:rPr lang="en-US" sz="1700" spc="0" dirty="0" err="1">
                <a:solidFill>
                  <a:srgbClr val="1F377F"/>
                </a:solidFill>
                <a:latin typeface="Consolas" panose="020B0609020204030204" pitchFamily="49" charset="0"/>
              </a:rPr>
              <a:t>cout</a:t>
            </a:r>
            <a:r>
              <a:rPr lang="en-US" sz="1700" spc="0" dirty="0">
                <a:solidFill>
                  <a:srgbClr val="000000"/>
                </a:solidFill>
                <a:latin typeface="Consolas" panose="020B0609020204030204" pitchFamily="49" charset="0"/>
              </a:rPr>
              <a:t> &lt;&lt; </a:t>
            </a:r>
            <a:r>
              <a:rPr lang="en-US" sz="1700" spc="0" dirty="0">
                <a:solidFill>
                  <a:srgbClr val="E21F1F"/>
                </a:solidFill>
                <a:latin typeface="Consolas" panose="020B0609020204030204" pitchFamily="49" charset="0"/>
              </a:rPr>
              <a:t>"</a:t>
            </a:r>
            <a:r>
              <a:rPr lang="en-US" sz="1700" spc="0" dirty="0">
                <a:solidFill>
                  <a:srgbClr val="A31515"/>
                </a:solidFill>
                <a:latin typeface="Consolas" panose="020B0609020204030204" pitchFamily="49" charset="0"/>
              </a:rPr>
              <a:t>line == </a:t>
            </a:r>
            <a:r>
              <a:rPr lang="en-US" sz="1700" spc="0" dirty="0">
                <a:solidFill>
                  <a:srgbClr val="E21F1F"/>
                </a:solidFill>
                <a:latin typeface="Consolas" panose="020B0609020204030204" pitchFamily="49" charset="0"/>
              </a:rPr>
              <a:t>"</a:t>
            </a:r>
            <a:r>
              <a:rPr lang="en-US" sz="1700" spc="0" dirty="0">
                <a:solidFill>
                  <a:srgbClr val="000000"/>
                </a:solidFill>
                <a:latin typeface="Consolas" panose="020B0609020204030204" pitchFamily="49" charset="0"/>
              </a:rPr>
              <a:t> &lt;&lt; </a:t>
            </a:r>
            <a:r>
              <a:rPr lang="en-US" sz="1700" spc="0" dirty="0">
                <a:solidFill>
                  <a:srgbClr val="1F377F"/>
                </a:solidFill>
                <a:latin typeface="Consolas" panose="020B0609020204030204" pitchFamily="49" charset="0"/>
              </a:rPr>
              <a:t>line</a:t>
            </a:r>
            <a:r>
              <a:rPr lang="en-US" sz="1700" spc="0" dirty="0">
                <a:solidFill>
                  <a:srgbClr val="000000"/>
                </a:solidFill>
                <a:latin typeface="Consolas" panose="020B0609020204030204" pitchFamily="49" charset="0"/>
              </a:rPr>
              <a:t> &lt;&lt; </a:t>
            </a:r>
            <a:r>
              <a:rPr lang="en-US" sz="1700" spc="0" dirty="0">
                <a:solidFill>
                  <a:srgbClr val="E21F1F"/>
                </a:solidFill>
                <a:latin typeface="Consolas" panose="020B0609020204030204" pitchFamily="49" charset="0"/>
              </a:rPr>
              <a:t>"</a:t>
            </a:r>
            <a:r>
              <a:rPr lang="en-US" sz="1700" spc="0" dirty="0">
                <a:solidFill>
                  <a:srgbClr val="B776FB"/>
                </a:solidFill>
                <a:latin typeface="Consolas" panose="020B0609020204030204" pitchFamily="49" charset="0"/>
              </a:rPr>
              <a:t>\n</a:t>
            </a:r>
            <a:r>
              <a:rPr lang="en-US" sz="1700" spc="0" dirty="0">
                <a:solidFill>
                  <a:srgbClr val="E21F1F"/>
                </a:solidFill>
                <a:latin typeface="Consolas" panose="020B0609020204030204" pitchFamily="49" charset="0"/>
              </a:rPr>
              <a:t>"</a:t>
            </a:r>
            <a:r>
              <a:rPr lang="en-US" sz="1700" spc="0" dirty="0">
                <a:solidFill>
                  <a:srgbClr val="000000"/>
                </a:solidFill>
                <a:latin typeface="Consolas" panose="020B0609020204030204" pitchFamily="49" charset="0"/>
              </a:rPr>
              <a:t>;</a:t>
            </a:r>
            <a:r>
              <a:rPr lang="en-US" sz="1700" spc="0" dirty="0">
                <a:solidFill>
                  <a:srgbClr val="008000"/>
                </a:solidFill>
                <a:latin typeface="Consolas" panose="020B0609020204030204" pitchFamily="49" charset="0"/>
              </a:rPr>
              <a:t>    // line == "Hello World!"</a:t>
            </a:r>
            <a:endParaRPr lang="en-US" sz="1700" spc="0" dirty="0">
              <a:solidFill>
                <a:srgbClr val="000000"/>
              </a:solidFill>
              <a:latin typeface="Consolas" panose="020B0609020204030204" pitchFamily="49" charset="0"/>
            </a:endParaRPr>
          </a:p>
          <a:p>
            <a:pPr marL="457200" lvl="0" indent="0">
              <a:lnSpc>
                <a:spcPct val="100000"/>
              </a:lnSpc>
              <a:spcBef>
                <a:spcPts val="200"/>
              </a:spcBef>
              <a:buClrTx/>
              <a:buSzTx/>
              <a:buNone/>
            </a:pPr>
            <a:r>
              <a:rPr lang="en-US" sz="1700" spc="0" dirty="0">
                <a:solidFill>
                  <a:srgbClr val="000000"/>
                </a:solidFill>
                <a:latin typeface="Consolas" panose="020B0609020204030204" pitchFamily="49" charset="0"/>
              </a:rPr>
              <a:t>}</a:t>
            </a:r>
          </a:p>
          <a:p>
            <a:pPr marL="0" indent="0">
              <a:spcBef>
                <a:spcPts val="600"/>
              </a:spcBef>
              <a:buNone/>
            </a:pPr>
            <a:r>
              <a:rPr lang="en-US" sz="1400" dirty="0" smtClean="0">
                <a:solidFill>
                  <a:srgbClr val="000000"/>
                </a:solidFill>
                <a:latin typeface="Consolas" panose="020B0609020204030204" pitchFamily="49" charset="0"/>
              </a:rPr>
              <a:t> </a:t>
            </a:r>
            <a:endParaRPr lang="en-US" sz="1400" dirty="0">
              <a:solidFill>
                <a:srgbClr val="000000"/>
              </a:solidFill>
              <a:latin typeface="Consolas" panose="020B0609020204030204" pitchFamily="49" charset="0"/>
            </a:endParaRPr>
          </a:p>
        </p:txBody>
      </p:sp>
      <p:sp>
        <p:nvSpPr>
          <p:cNvPr id="4" name="Date Placeholder 3"/>
          <p:cNvSpPr>
            <a:spLocks noGrp="1"/>
          </p:cNvSpPr>
          <p:nvPr>
            <p:ph type="dt" sz="half" idx="10"/>
          </p:nvPr>
        </p:nvSpPr>
        <p:spPr/>
        <p:txBody>
          <a:bodyPr/>
          <a:lstStyle/>
          <a:p>
            <a:r>
              <a:rPr lang="en-US" smtClean="0"/>
              <a:t>2/11/2025, Lecture 6</a:t>
            </a:r>
            <a:endParaRPr lang="en-US"/>
          </a:p>
        </p:txBody>
      </p:sp>
      <p:sp>
        <p:nvSpPr>
          <p:cNvPr id="5" name="Footer Placeholder 4"/>
          <p:cNvSpPr>
            <a:spLocks noGrp="1"/>
          </p:cNvSpPr>
          <p:nvPr>
            <p:ph type="ftr" sz="quarter" idx="11"/>
          </p:nvPr>
        </p:nvSpPr>
        <p:spPr/>
        <p:txBody>
          <a:bodyPr/>
          <a:lstStyle/>
          <a:p>
            <a:r>
              <a:rPr lang="en-US" smtClean="0"/>
              <a:t>CSC4700, Spring 2025, The C++ Standard Library, Iterators and Ranges</a:t>
            </a:r>
            <a:endParaRPr lang="en-US"/>
          </a:p>
        </p:txBody>
      </p:sp>
      <p:sp>
        <p:nvSpPr>
          <p:cNvPr id="6" name="Slide Number Placeholder 5"/>
          <p:cNvSpPr>
            <a:spLocks noGrp="1"/>
          </p:cNvSpPr>
          <p:nvPr>
            <p:ph type="sldNum" sz="quarter" idx="12"/>
          </p:nvPr>
        </p:nvSpPr>
        <p:spPr/>
        <p:txBody>
          <a:bodyPr>
            <a:normAutofit lnSpcReduction="10000"/>
          </a:bodyPr>
          <a:lstStyle/>
          <a:p>
            <a:fld id="{361B6064-FECE-466A-BF5C-A30C7EDC9E78}" type="slidenum">
              <a:rPr lang="en-US" smtClean="0"/>
              <a:t>13</a:t>
            </a:fld>
            <a:endParaRPr lang="en-US"/>
          </a:p>
        </p:txBody>
      </p:sp>
    </p:spTree>
    <p:extLst>
      <p:ext uri="{BB962C8B-B14F-4D97-AF65-F5344CB8AC3E}">
        <p14:creationId xmlns:p14="http://schemas.microsoft.com/office/powerpoint/2010/main" val="2966352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anim calcmode="lin" valueType="num">
                                      <p:cBhvr additive="base">
                                        <p:cTn id="11"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3">
                                            <p:txEl>
                                              <p:pRg st="4" end="4"/>
                                            </p:txEl>
                                          </p:spTgt>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 calcmode="lin" valueType="num">
                                      <p:cBhvr additive="base">
                                        <p:cTn id="15"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3">
                                            <p:txEl>
                                              <p:pRg st="5" end="5"/>
                                            </p:txEl>
                                          </p:spTgt>
                                        </p:tgtEl>
                                        <p:attrNameLst>
                                          <p:attrName>ppt_y</p:attrName>
                                        </p:attrNameLst>
                                      </p:cBhvr>
                                      <p:tavLst>
                                        <p:tav tm="0">
                                          <p:val>
                                            <p:strVal val="#ppt_y"/>
                                          </p:val>
                                        </p:tav>
                                        <p:tav tm="100000">
                                          <p:val>
                                            <p:strVal val="#ppt_y"/>
                                          </p:val>
                                        </p:tav>
                                      </p:tavLst>
                                    </p:anim>
                                  </p:childTnLst>
                                </p:cTn>
                              </p:par>
                              <p:par>
                                <p:cTn id="17" presetID="2" presetClass="entr" presetSubtype="8"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 calcmode="lin" valueType="num">
                                      <p:cBhvr additive="base">
                                        <p:cTn id="19"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6" end="6"/>
                                            </p:txEl>
                                          </p:spTgt>
                                        </p:tgtEl>
                                        <p:attrNameLst>
                                          <p:attrName>ppt_y</p:attrName>
                                        </p:attrNameLst>
                                      </p:cBhvr>
                                      <p:tavLst>
                                        <p:tav tm="0">
                                          <p:val>
                                            <p:strVal val="#ppt_y"/>
                                          </p:val>
                                        </p:tav>
                                        <p:tav tm="100000">
                                          <p:val>
                                            <p:strVal val="#ppt_y"/>
                                          </p:val>
                                        </p:tav>
                                      </p:tavLst>
                                    </p:anim>
                                  </p:childTnLst>
                                </p:cTn>
                              </p:par>
                              <p:par>
                                <p:cTn id="21" presetID="2" presetClass="entr" presetSubtype="8"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anim calcmode="lin" valueType="num">
                                      <p:cBhvr additive="base">
                                        <p:cTn id="23" dur="5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8" fill="hold" nodeType="click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anim calcmode="lin" valueType="num">
                                      <p:cBhvr additive="base">
                                        <p:cTn id="29" dur="500" fill="hold"/>
                                        <p:tgtEl>
                                          <p:spTgt spid="3">
                                            <p:txEl>
                                              <p:pRg st="8" end="8"/>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3">
                                            <p:txEl>
                                              <p:pRg st="8" end="8"/>
                                            </p:txEl>
                                          </p:spTgt>
                                        </p:tgtEl>
                                        <p:attrNameLst>
                                          <p:attrName>ppt_y</p:attrName>
                                        </p:attrNameLst>
                                      </p:cBhvr>
                                      <p:tavLst>
                                        <p:tav tm="0">
                                          <p:val>
                                            <p:strVal val="#ppt_y"/>
                                          </p:val>
                                        </p:tav>
                                        <p:tav tm="100000">
                                          <p:val>
                                            <p:strVal val="#ppt_y"/>
                                          </p:val>
                                        </p:tav>
                                      </p:tavLst>
                                    </p:anim>
                                  </p:childTnLst>
                                </p:cTn>
                              </p:par>
                              <p:par>
                                <p:cTn id="31" presetID="2" presetClass="entr" presetSubtype="8" fill="hold" nodeType="with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anim calcmode="lin" valueType="num">
                                      <p:cBhvr additive="base">
                                        <p:cTn id="33" dur="500" fill="hold"/>
                                        <p:tgtEl>
                                          <p:spTgt spid="3">
                                            <p:txEl>
                                              <p:pRg st="9" end="9"/>
                                            </p:txEl>
                                          </p:spTgt>
                                        </p:tgtEl>
                                        <p:attrNameLst>
                                          <p:attrName>ppt_x</p:attrName>
                                        </p:attrNameLst>
                                      </p:cBhvr>
                                      <p:tavLst>
                                        <p:tav tm="0">
                                          <p:val>
                                            <p:strVal val="0-#ppt_w/2"/>
                                          </p:val>
                                        </p:tav>
                                        <p:tav tm="100000">
                                          <p:val>
                                            <p:strVal val="#ppt_x"/>
                                          </p:val>
                                        </p:tav>
                                      </p:tavLst>
                                    </p:anim>
                                    <p:anim calcmode="lin" valueType="num">
                                      <p:cBhvr additive="base">
                                        <p:cTn id="34" dur="500" fill="hold"/>
                                        <p:tgtEl>
                                          <p:spTgt spid="3">
                                            <p:txEl>
                                              <p:pRg st="9" end="9"/>
                                            </p:txEl>
                                          </p:spTgt>
                                        </p:tgtEl>
                                        <p:attrNameLst>
                                          <p:attrName>ppt_y</p:attrName>
                                        </p:attrNameLst>
                                      </p:cBhvr>
                                      <p:tavLst>
                                        <p:tav tm="0">
                                          <p:val>
                                            <p:strVal val="#ppt_y"/>
                                          </p:val>
                                        </p:tav>
                                        <p:tav tm="100000">
                                          <p:val>
                                            <p:strVal val="#ppt_y"/>
                                          </p:val>
                                        </p:tav>
                                      </p:tavLst>
                                    </p:anim>
                                  </p:childTnLst>
                                </p:cTn>
                              </p:par>
                              <p:par>
                                <p:cTn id="35" presetID="2" presetClass="entr" presetSubtype="8" fill="hold" nodeType="with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anim calcmode="lin" valueType="num">
                                      <p:cBhvr additive="base">
                                        <p:cTn id="37" dur="500" fill="hold"/>
                                        <p:tgtEl>
                                          <p:spTgt spid="3">
                                            <p:txEl>
                                              <p:pRg st="10" end="10"/>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
                                            <p:txEl>
                                              <p:pRg st="10" end="10"/>
                                            </p:txEl>
                                          </p:spTgt>
                                        </p:tgtEl>
                                        <p:attrNameLst>
                                          <p:attrName>ppt_y</p:attrName>
                                        </p:attrNameLst>
                                      </p:cBhvr>
                                      <p:tavLst>
                                        <p:tav tm="0">
                                          <p:val>
                                            <p:strVal val="#ppt_y"/>
                                          </p:val>
                                        </p:tav>
                                        <p:tav tm="100000">
                                          <p:val>
                                            <p:strVal val="#ppt_y"/>
                                          </p:val>
                                        </p:tav>
                                      </p:tavLst>
                                    </p:anim>
                                  </p:childTnLst>
                                </p:cTn>
                              </p:par>
                              <p:par>
                                <p:cTn id="39" presetID="2" presetClass="entr" presetSubtype="8" fill="hold" nodeType="withEffect">
                                  <p:stCondLst>
                                    <p:cond delay="0"/>
                                  </p:stCondLst>
                                  <p:childTnLst>
                                    <p:set>
                                      <p:cBhvr>
                                        <p:cTn id="40" dur="1" fill="hold">
                                          <p:stCondLst>
                                            <p:cond delay="0"/>
                                          </p:stCondLst>
                                        </p:cTn>
                                        <p:tgtEl>
                                          <p:spTgt spid="3">
                                            <p:txEl>
                                              <p:pRg st="11" end="11"/>
                                            </p:txEl>
                                          </p:spTgt>
                                        </p:tgtEl>
                                        <p:attrNameLst>
                                          <p:attrName>style.visibility</p:attrName>
                                        </p:attrNameLst>
                                      </p:cBhvr>
                                      <p:to>
                                        <p:strVal val="visible"/>
                                      </p:to>
                                    </p:set>
                                    <p:anim calcmode="lin" valueType="num">
                                      <p:cBhvr additive="base">
                                        <p:cTn id="41" dur="500" fill="hold"/>
                                        <p:tgtEl>
                                          <p:spTgt spid="3">
                                            <p:txEl>
                                              <p:pRg st="11" end="11"/>
                                            </p:txEl>
                                          </p:spTgt>
                                        </p:tgtEl>
                                        <p:attrNameLst>
                                          <p:attrName>ppt_x</p:attrName>
                                        </p:attrNameLst>
                                      </p:cBhvr>
                                      <p:tavLst>
                                        <p:tav tm="0">
                                          <p:val>
                                            <p:strVal val="0-#ppt_w/2"/>
                                          </p:val>
                                        </p:tav>
                                        <p:tav tm="100000">
                                          <p:val>
                                            <p:strVal val="#ppt_x"/>
                                          </p:val>
                                        </p:tav>
                                      </p:tavLst>
                                    </p:anim>
                                    <p:anim calcmode="lin" valueType="num">
                                      <p:cBhvr additive="base">
                                        <p:cTn id="42" dur="500" fill="hold"/>
                                        <p:tgtEl>
                                          <p:spTgt spid="3">
                                            <p:txEl>
                                              <p:pRg st="11" end="11"/>
                                            </p:txEl>
                                          </p:spTgt>
                                        </p:tgtEl>
                                        <p:attrNameLst>
                                          <p:attrName>ppt_y</p:attrName>
                                        </p:attrNameLst>
                                      </p:cBhvr>
                                      <p:tavLst>
                                        <p:tav tm="0">
                                          <p:val>
                                            <p:strVal val="#ppt_y"/>
                                          </p:val>
                                        </p:tav>
                                        <p:tav tm="100000">
                                          <p:val>
                                            <p:strVal val="#ppt_y"/>
                                          </p:val>
                                        </p:tav>
                                      </p:tavLst>
                                    </p:anim>
                                  </p:childTnLst>
                                </p:cTn>
                              </p:par>
                              <p:par>
                                <p:cTn id="43" presetID="2" presetClass="entr" presetSubtype="8" fill="hold" nodeType="withEffect">
                                  <p:stCondLst>
                                    <p:cond delay="0"/>
                                  </p:stCondLst>
                                  <p:childTnLst>
                                    <p:set>
                                      <p:cBhvr>
                                        <p:cTn id="44" dur="1" fill="hold">
                                          <p:stCondLst>
                                            <p:cond delay="0"/>
                                          </p:stCondLst>
                                        </p:cTn>
                                        <p:tgtEl>
                                          <p:spTgt spid="3">
                                            <p:txEl>
                                              <p:pRg st="12" end="12"/>
                                            </p:txEl>
                                          </p:spTgt>
                                        </p:tgtEl>
                                        <p:attrNameLst>
                                          <p:attrName>style.visibility</p:attrName>
                                        </p:attrNameLst>
                                      </p:cBhvr>
                                      <p:to>
                                        <p:strVal val="visible"/>
                                      </p:to>
                                    </p:set>
                                    <p:anim calcmode="lin" valueType="num">
                                      <p:cBhvr additive="base">
                                        <p:cTn id="45" dur="500" fill="hold"/>
                                        <p:tgtEl>
                                          <p:spTgt spid="3">
                                            <p:txEl>
                                              <p:pRg st="12" end="12"/>
                                            </p:txEl>
                                          </p:spTgt>
                                        </p:tgtEl>
                                        <p:attrNameLst>
                                          <p:attrName>ppt_x</p:attrName>
                                        </p:attrNameLst>
                                      </p:cBhvr>
                                      <p:tavLst>
                                        <p:tav tm="0">
                                          <p:val>
                                            <p:strVal val="0-#ppt_w/2"/>
                                          </p:val>
                                        </p:tav>
                                        <p:tav tm="100000">
                                          <p:val>
                                            <p:strVal val="#ppt_x"/>
                                          </p:val>
                                        </p:tav>
                                      </p:tavLst>
                                    </p:anim>
                                    <p:anim calcmode="lin" valueType="num">
                                      <p:cBhvr additive="base">
                                        <p:cTn id="46" dur="500" fill="hold"/>
                                        <p:tgtEl>
                                          <p:spTgt spid="3">
                                            <p:txEl>
                                              <p:pRg st="12" end="12"/>
                                            </p:txEl>
                                          </p:spTgt>
                                        </p:tgtEl>
                                        <p:attrNameLst>
                                          <p:attrName>ppt_y</p:attrName>
                                        </p:attrNameLst>
                                      </p:cBhvr>
                                      <p:tavLst>
                                        <p:tav tm="0">
                                          <p:val>
                                            <p:strVal val="#ppt_y"/>
                                          </p:val>
                                        </p:tav>
                                        <p:tav tm="100000">
                                          <p:val>
                                            <p:strVal val="#ppt_y"/>
                                          </p:val>
                                        </p:tav>
                                      </p:tavLst>
                                    </p:anim>
                                  </p:childTnLst>
                                </p:cTn>
                              </p:par>
                              <p:par>
                                <p:cTn id="47" presetID="2" presetClass="entr" presetSubtype="8" fill="hold" nodeType="withEffect">
                                  <p:stCondLst>
                                    <p:cond delay="0"/>
                                  </p:stCondLst>
                                  <p:childTnLst>
                                    <p:set>
                                      <p:cBhvr>
                                        <p:cTn id="48" dur="1" fill="hold">
                                          <p:stCondLst>
                                            <p:cond delay="0"/>
                                          </p:stCondLst>
                                        </p:cTn>
                                        <p:tgtEl>
                                          <p:spTgt spid="3">
                                            <p:txEl>
                                              <p:pRg st="13" end="13"/>
                                            </p:txEl>
                                          </p:spTgt>
                                        </p:tgtEl>
                                        <p:attrNameLst>
                                          <p:attrName>style.visibility</p:attrName>
                                        </p:attrNameLst>
                                      </p:cBhvr>
                                      <p:to>
                                        <p:strVal val="visible"/>
                                      </p:to>
                                    </p:set>
                                    <p:anim calcmode="lin" valueType="num">
                                      <p:cBhvr additive="base">
                                        <p:cTn id="49" dur="500" fill="hold"/>
                                        <p:tgtEl>
                                          <p:spTgt spid="3">
                                            <p:txEl>
                                              <p:pRg st="13" end="13"/>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3">
                                            <p:txEl>
                                              <p:pRg st="13" end="13"/>
                                            </p:txEl>
                                          </p:spTgt>
                                        </p:tgtEl>
                                        <p:attrNameLst>
                                          <p:attrName>ppt_y</p:attrName>
                                        </p:attrNameLst>
                                      </p:cBhvr>
                                      <p:tavLst>
                                        <p:tav tm="0">
                                          <p:val>
                                            <p:strVal val="#ppt_y"/>
                                          </p:val>
                                        </p:tav>
                                        <p:tav tm="100000">
                                          <p:val>
                                            <p:strVal val="#ppt_y"/>
                                          </p:val>
                                        </p:tav>
                                      </p:tavLst>
                                    </p:anim>
                                  </p:childTnLst>
                                </p:cTn>
                              </p:par>
                              <p:par>
                                <p:cTn id="51" presetID="2" presetClass="entr" presetSubtype="8" fill="hold" nodeType="withEffect">
                                  <p:stCondLst>
                                    <p:cond delay="0"/>
                                  </p:stCondLst>
                                  <p:childTnLst>
                                    <p:set>
                                      <p:cBhvr>
                                        <p:cTn id="52" dur="1" fill="hold">
                                          <p:stCondLst>
                                            <p:cond delay="0"/>
                                          </p:stCondLst>
                                        </p:cTn>
                                        <p:tgtEl>
                                          <p:spTgt spid="3">
                                            <p:txEl>
                                              <p:pRg st="14" end="14"/>
                                            </p:txEl>
                                          </p:spTgt>
                                        </p:tgtEl>
                                        <p:attrNameLst>
                                          <p:attrName>style.visibility</p:attrName>
                                        </p:attrNameLst>
                                      </p:cBhvr>
                                      <p:to>
                                        <p:strVal val="visible"/>
                                      </p:to>
                                    </p:set>
                                    <p:anim calcmode="lin" valueType="num">
                                      <p:cBhvr additive="base">
                                        <p:cTn id="53" dur="500" fill="hold"/>
                                        <p:tgtEl>
                                          <p:spTgt spid="3">
                                            <p:txEl>
                                              <p:pRg st="14" end="14"/>
                                            </p:txEl>
                                          </p:spTgt>
                                        </p:tgtEl>
                                        <p:attrNameLst>
                                          <p:attrName>ppt_x</p:attrName>
                                        </p:attrNameLst>
                                      </p:cBhvr>
                                      <p:tavLst>
                                        <p:tav tm="0">
                                          <p:val>
                                            <p:strVal val="0-#ppt_w/2"/>
                                          </p:val>
                                        </p:tav>
                                        <p:tav tm="100000">
                                          <p:val>
                                            <p:strVal val="#ppt_x"/>
                                          </p:val>
                                        </p:tav>
                                      </p:tavLst>
                                    </p:anim>
                                    <p:anim calcmode="lin" valueType="num">
                                      <p:cBhvr additive="base">
                                        <p:cTn id="54" dur="500" fill="hold"/>
                                        <p:tgtEl>
                                          <p:spTgt spid="3">
                                            <p:txEl>
                                              <p:pRg st="14" end="1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Aside: Revisiting </a:t>
            </a:r>
            <a:r>
              <a:rPr lang="en-US" dirty="0"/>
              <a:t>I/O</a:t>
            </a:r>
          </a:p>
        </p:txBody>
      </p:sp>
      <p:sp>
        <p:nvSpPr>
          <p:cNvPr id="3" name="Content Placeholder 2"/>
          <p:cNvSpPr>
            <a:spLocks noGrp="1"/>
          </p:cNvSpPr>
          <p:nvPr>
            <p:ph idx="1"/>
          </p:nvPr>
        </p:nvSpPr>
        <p:spPr>
          <a:xfrm>
            <a:off x="1261872" y="1828800"/>
            <a:ext cx="9863328" cy="4351337"/>
          </a:xfrm>
        </p:spPr>
        <p:txBody>
          <a:bodyPr>
            <a:normAutofit/>
          </a:bodyPr>
          <a:lstStyle/>
          <a:p>
            <a:r>
              <a:rPr lang="en-US" dirty="0" smtClean="0"/>
              <a:t>It is also possible to use an output stream that fills a </a:t>
            </a:r>
            <a:r>
              <a:rPr lang="en-US" dirty="0" err="1" smtClean="0">
                <a:latin typeface="Consolas" panose="020B0609020204030204" pitchFamily="49" charset="0"/>
              </a:rPr>
              <a:t>std</a:t>
            </a:r>
            <a:r>
              <a:rPr lang="en-US" dirty="0" smtClean="0">
                <a:latin typeface="Consolas" panose="020B0609020204030204" pitchFamily="49" charset="0"/>
              </a:rPr>
              <a:t>::string</a:t>
            </a:r>
          </a:p>
          <a:p>
            <a:pPr marL="461963" lvl="0" indent="0">
              <a:lnSpc>
                <a:spcPct val="100000"/>
              </a:lnSpc>
              <a:spcBef>
                <a:spcPts val="0"/>
              </a:spcBef>
              <a:spcAft>
                <a:spcPts val="0"/>
              </a:spcAft>
              <a:buClrTx/>
              <a:buSzTx/>
              <a:buNone/>
            </a:pPr>
            <a:endParaRPr lang="en-US" sz="1800" spc="0" dirty="0" smtClean="0">
              <a:solidFill>
                <a:srgbClr val="000000"/>
              </a:solidFill>
              <a:latin typeface="Consolas" panose="020B0609020204030204" pitchFamily="49" charset="0"/>
            </a:endParaRPr>
          </a:p>
          <a:p>
            <a:pPr marL="461963" lvl="0" indent="0">
              <a:lnSpc>
                <a:spcPct val="100000"/>
              </a:lnSpc>
              <a:spcBef>
                <a:spcPts val="200"/>
              </a:spcBef>
              <a:buClrTx/>
              <a:buSzTx/>
              <a:buNone/>
            </a:pPr>
            <a:r>
              <a:rPr lang="en-US" sz="1800" spc="0" dirty="0" err="1" smtClean="0">
                <a:solidFill>
                  <a:srgbClr val="000000"/>
                </a:solidFill>
                <a:latin typeface="Consolas" panose="020B0609020204030204" pitchFamily="49" charset="0"/>
              </a:rPr>
              <a:t>std</a:t>
            </a:r>
            <a:r>
              <a:rPr lang="en-US" sz="1800" spc="0" dirty="0">
                <a:solidFill>
                  <a:srgbClr val="000000"/>
                </a:solidFill>
                <a:latin typeface="Consolas" panose="020B0609020204030204" pitchFamily="49" charset="0"/>
              </a:rPr>
              <a:t>::</a:t>
            </a:r>
            <a:r>
              <a:rPr lang="en-US" sz="1800" spc="0" dirty="0">
                <a:solidFill>
                  <a:srgbClr val="2B91AF"/>
                </a:solidFill>
                <a:latin typeface="Consolas" panose="020B0609020204030204" pitchFamily="49" charset="0"/>
              </a:rPr>
              <a:t>string</a:t>
            </a:r>
            <a:r>
              <a:rPr lang="en-US" sz="1800" spc="0" dirty="0">
                <a:solidFill>
                  <a:srgbClr val="000000"/>
                </a:solidFill>
                <a:latin typeface="Consolas" panose="020B0609020204030204" pitchFamily="49" charset="0"/>
              </a:rPr>
              <a:t> line;</a:t>
            </a:r>
          </a:p>
          <a:p>
            <a:pPr marL="461963" lvl="0" indent="0">
              <a:lnSpc>
                <a:spcPct val="100000"/>
              </a:lnSpc>
              <a:spcBef>
                <a:spcPts val="200"/>
              </a:spcBef>
              <a:buClrTx/>
              <a:buSzTx/>
              <a:buNone/>
            </a:pPr>
            <a:r>
              <a:rPr lang="en-US" sz="1800" spc="0" dirty="0">
                <a:solidFill>
                  <a:srgbClr val="000000"/>
                </a:solidFill>
                <a:latin typeface="Consolas" panose="020B0609020204030204" pitchFamily="49" charset="0"/>
              </a:rPr>
              <a:t>{</a:t>
            </a:r>
          </a:p>
          <a:p>
            <a:pPr marL="461963" lvl="0" indent="0">
              <a:lnSpc>
                <a:spcPct val="100000"/>
              </a:lnSpc>
              <a:spcBef>
                <a:spcPts val="200"/>
              </a:spcBef>
              <a:buClrTx/>
              <a:buSzTx/>
              <a:buNone/>
            </a:pPr>
            <a:r>
              <a:rPr lang="en-US" sz="1800" spc="0" dirty="0">
                <a:solidFill>
                  <a:srgbClr val="000000"/>
                </a:solidFill>
                <a:latin typeface="Consolas" panose="020B0609020204030204" pitchFamily="49" charset="0"/>
              </a:rPr>
              <a:t>    </a:t>
            </a:r>
            <a:r>
              <a:rPr lang="en-US" sz="1800" spc="0" dirty="0" err="1">
                <a:solidFill>
                  <a:srgbClr val="000000"/>
                </a:solidFill>
                <a:latin typeface="Consolas" panose="020B0609020204030204" pitchFamily="49" charset="0"/>
              </a:rPr>
              <a:t>std</a:t>
            </a:r>
            <a:r>
              <a:rPr lang="en-US" sz="1800" spc="0" dirty="0">
                <a:solidFill>
                  <a:srgbClr val="000000"/>
                </a:solidFill>
                <a:latin typeface="Consolas" panose="020B0609020204030204" pitchFamily="49" charset="0"/>
              </a:rPr>
              <a:t>::</a:t>
            </a:r>
            <a:r>
              <a:rPr lang="en-US" sz="1800" spc="0" dirty="0" err="1">
                <a:solidFill>
                  <a:srgbClr val="2B91AF"/>
                </a:solidFill>
                <a:latin typeface="Consolas" panose="020B0609020204030204" pitchFamily="49" charset="0"/>
              </a:rPr>
              <a:t>stringstream</a:t>
            </a:r>
            <a:r>
              <a:rPr lang="en-US" sz="1800" spc="0" dirty="0">
                <a:solidFill>
                  <a:srgbClr val="000000"/>
                </a:solidFill>
                <a:latin typeface="Consolas" panose="020B0609020204030204" pitchFamily="49" charset="0"/>
              </a:rPr>
              <a:t> </a:t>
            </a:r>
            <a:r>
              <a:rPr lang="en-US" sz="1800" spc="0" dirty="0" err="1">
                <a:solidFill>
                  <a:srgbClr val="1F377F"/>
                </a:solidFill>
                <a:latin typeface="Consolas" panose="020B0609020204030204" pitchFamily="49" charset="0"/>
              </a:rPr>
              <a:t>strm</a:t>
            </a:r>
            <a:r>
              <a:rPr lang="en-US" sz="1800" spc="0" dirty="0">
                <a:solidFill>
                  <a:srgbClr val="000000"/>
                </a:solidFill>
                <a:latin typeface="Consolas" panose="020B0609020204030204" pitchFamily="49" charset="0"/>
              </a:rPr>
              <a:t>;</a:t>
            </a:r>
          </a:p>
          <a:p>
            <a:pPr marL="461963" lvl="0" indent="0">
              <a:lnSpc>
                <a:spcPct val="100000"/>
              </a:lnSpc>
              <a:spcBef>
                <a:spcPts val="200"/>
              </a:spcBef>
              <a:buClrTx/>
              <a:buSzTx/>
              <a:buNone/>
            </a:pPr>
            <a:r>
              <a:rPr lang="en-US" sz="1800" spc="0" dirty="0">
                <a:solidFill>
                  <a:srgbClr val="000000"/>
                </a:solidFill>
                <a:latin typeface="Consolas" panose="020B0609020204030204" pitchFamily="49" charset="0"/>
              </a:rPr>
              <a:t>    </a:t>
            </a:r>
            <a:r>
              <a:rPr lang="en-US" sz="1800" spc="0" dirty="0" err="1">
                <a:solidFill>
                  <a:srgbClr val="1F377F"/>
                </a:solidFill>
                <a:latin typeface="Consolas" panose="020B0609020204030204" pitchFamily="49" charset="0"/>
              </a:rPr>
              <a:t>strm</a:t>
            </a:r>
            <a:r>
              <a:rPr lang="en-US" sz="1800" spc="0" dirty="0">
                <a:solidFill>
                  <a:srgbClr val="000000"/>
                </a:solidFill>
                <a:latin typeface="Consolas" panose="020B0609020204030204" pitchFamily="49" charset="0"/>
              </a:rPr>
              <a:t> &lt;&lt; </a:t>
            </a:r>
            <a:r>
              <a:rPr lang="en-US" sz="1800" spc="0" dirty="0">
                <a:solidFill>
                  <a:srgbClr val="E21F1F"/>
                </a:solidFill>
                <a:latin typeface="Consolas" panose="020B0609020204030204" pitchFamily="49" charset="0"/>
              </a:rPr>
              <a:t>"</a:t>
            </a:r>
            <a:r>
              <a:rPr lang="en-US" sz="1800" spc="0" dirty="0">
                <a:solidFill>
                  <a:srgbClr val="A31515"/>
                </a:solidFill>
                <a:latin typeface="Consolas" panose="020B0609020204030204" pitchFamily="49" charset="0"/>
              </a:rPr>
              <a:t>Hello world!</a:t>
            </a:r>
            <a:r>
              <a:rPr lang="en-US" sz="1800" spc="0" dirty="0">
                <a:solidFill>
                  <a:srgbClr val="E21F1F"/>
                </a:solidFill>
                <a:latin typeface="Consolas" panose="020B0609020204030204" pitchFamily="49" charset="0"/>
              </a:rPr>
              <a:t>"</a:t>
            </a:r>
            <a:r>
              <a:rPr lang="en-US" sz="1800" spc="0" dirty="0">
                <a:solidFill>
                  <a:srgbClr val="000000"/>
                </a:solidFill>
                <a:latin typeface="Consolas" panose="020B0609020204030204" pitchFamily="49" charset="0"/>
              </a:rPr>
              <a:t>;</a:t>
            </a:r>
          </a:p>
          <a:p>
            <a:pPr marL="461963" lvl="0" indent="0">
              <a:lnSpc>
                <a:spcPct val="100000"/>
              </a:lnSpc>
              <a:spcBef>
                <a:spcPts val="200"/>
              </a:spcBef>
              <a:buClrTx/>
              <a:buSzTx/>
              <a:buNone/>
            </a:pPr>
            <a:r>
              <a:rPr lang="en-US" sz="1800" spc="0" dirty="0">
                <a:solidFill>
                  <a:srgbClr val="000000"/>
                </a:solidFill>
                <a:latin typeface="Consolas" panose="020B0609020204030204" pitchFamily="49" charset="0"/>
              </a:rPr>
              <a:t>    </a:t>
            </a:r>
            <a:r>
              <a:rPr lang="en-US" sz="1800" spc="0" dirty="0">
                <a:solidFill>
                  <a:srgbClr val="1F377F"/>
                </a:solidFill>
                <a:latin typeface="Consolas" panose="020B0609020204030204" pitchFamily="49" charset="0"/>
              </a:rPr>
              <a:t>line</a:t>
            </a:r>
            <a:r>
              <a:rPr lang="en-US" sz="1800" spc="0" dirty="0">
                <a:solidFill>
                  <a:srgbClr val="000000"/>
                </a:solidFill>
                <a:latin typeface="Consolas" panose="020B0609020204030204" pitchFamily="49" charset="0"/>
              </a:rPr>
              <a:t> = </a:t>
            </a:r>
            <a:r>
              <a:rPr lang="en-US" sz="1800" spc="0" dirty="0" err="1">
                <a:solidFill>
                  <a:srgbClr val="1F377F"/>
                </a:solidFill>
                <a:latin typeface="Consolas" panose="020B0609020204030204" pitchFamily="49" charset="0"/>
              </a:rPr>
              <a:t>strm</a:t>
            </a:r>
            <a:r>
              <a:rPr lang="en-US" sz="1800" spc="0" dirty="0" err="1">
                <a:solidFill>
                  <a:srgbClr val="000000"/>
                </a:solidFill>
                <a:latin typeface="Consolas" panose="020B0609020204030204" pitchFamily="49" charset="0"/>
              </a:rPr>
              <a:t>.</a:t>
            </a:r>
            <a:r>
              <a:rPr lang="en-US" sz="1800" spc="0" dirty="0" err="1">
                <a:solidFill>
                  <a:srgbClr val="74531F"/>
                </a:solidFill>
                <a:latin typeface="Consolas" panose="020B0609020204030204" pitchFamily="49" charset="0"/>
              </a:rPr>
              <a:t>str</a:t>
            </a:r>
            <a:r>
              <a:rPr lang="en-US" sz="1800" spc="0" dirty="0">
                <a:solidFill>
                  <a:srgbClr val="000000"/>
                </a:solidFill>
                <a:latin typeface="Consolas" panose="020B0609020204030204" pitchFamily="49" charset="0"/>
              </a:rPr>
              <a:t>();</a:t>
            </a:r>
          </a:p>
          <a:p>
            <a:pPr marL="461963" lvl="0" indent="0">
              <a:lnSpc>
                <a:spcPct val="100000"/>
              </a:lnSpc>
              <a:spcBef>
                <a:spcPts val="200"/>
              </a:spcBef>
              <a:buClrTx/>
              <a:buSzTx/>
              <a:buNone/>
            </a:pPr>
            <a:r>
              <a:rPr lang="en-US" sz="1800" spc="0" dirty="0">
                <a:solidFill>
                  <a:srgbClr val="000000"/>
                </a:solidFill>
                <a:latin typeface="Consolas" panose="020B0609020204030204" pitchFamily="49" charset="0"/>
              </a:rPr>
              <a:t>}</a:t>
            </a:r>
          </a:p>
          <a:p>
            <a:pPr marL="461963" lvl="0" indent="0">
              <a:lnSpc>
                <a:spcPct val="100000"/>
              </a:lnSpc>
              <a:spcBef>
                <a:spcPts val="200"/>
              </a:spcBef>
              <a:buClrTx/>
              <a:buSzTx/>
              <a:buNone/>
            </a:pPr>
            <a:r>
              <a:rPr lang="en-US" sz="1800" spc="0" dirty="0" err="1">
                <a:solidFill>
                  <a:srgbClr val="000000"/>
                </a:solidFill>
                <a:latin typeface="Consolas" panose="020B0609020204030204" pitchFamily="49" charset="0"/>
              </a:rPr>
              <a:t>std</a:t>
            </a:r>
            <a:r>
              <a:rPr lang="en-US" sz="1800" spc="0" dirty="0">
                <a:solidFill>
                  <a:srgbClr val="000000"/>
                </a:solidFill>
                <a:latin typeface="Consolas" panose="020B0609020204030204" pitchFamily="49" charset="0"/>
              </a:rPr>
              <a:t>::</a:t>
            </a:r>
            <a:r>
              <a:rPr lang="en-US" sz="1800" spc="0" dirty="0" err="1">
                <a:solidFill>
                  <a:srgbClr val="1F377F"/>
                </a:solidFill>
                <a:latin typeface="Consolas" panose="020B0609020204030204" pitchFamily="49" charset="0"/>
              </a:rPr>
              <a:t>cout</a:t>
            </a:r>
            <a:r>
              <a:rPr lang="en-US" sz="1800" spc="0" dirty="0">
                <a:solidFill>
                  <a:srgbClr val="000000"/>
                </a:solidFill>
                <a:latin typeface="Consolas" panose="020B0609020204030204" pitchFamily="49" charset="0"/>
              </a:rPr>
              <a:t> &lt;&lt; </a:t>
            </a:r>
            <a:r>
              <a:rPr lang="en-US" sz="1800" spc="0" dirty="0">
                <a:solidFill>
                  <a:srgbClr val="E21F1F"/>
                </a:solidFill>
                <a:latin typeface="Consolas" panose="020B0609020204030204" pitchFamily="49" charset="0"/>
              </a:rPr>
              <a:t>"</a:t>
            </a:r>
            <a:r>
              <a:rPr lang="en-US" sz="1800" spc="0" dirty="0">
                <a:solidFill>
                  <a:srgbClr val="A31515"/>
                </a:solidFill>
                <a:latin typeface="Consolas" panose="020B0609020204030204" pitchFamily="49" charset="0"/>
              </a:rPr>
              <a:t>line == </a:t>
            </a:r>
            <a:r>
              <a:rPr lang="en-US" sz="1800" spc="0" dirty="0">
                <a:solidFill>
                  <a:srgbClr val="E21F1F"/>
                </a:solidFill>
                <a:latin typeface="Consolas" panose="020B0609020204030204" pitchFamily="49" charset="0"/>
              </a:rPr>
              <a:t>"</a:t>
            </a:r>
            <a:r>
              <a:rPr lang="en-US" sz="1800" spc="0" dirty="0">
                <a:solidFill>
                  <a:srgbClr val="000000"/>
                </a:solidFill>
                <a:latin typeface="Consolas" panose="020B0609020204030204" pitchFamily="49" charset="0"/>
              </a:rPr>
              <a:t> &lt;&lt; </a:t>
            </a:r>
            <a:r>
              <a:rPr lang="en-US" sz="1800" spc="0" dirty="0">
                <a:solidFill>
                  <a:srgbClr val="1F377F"/>
                </a:solidFill>
                <a:latin typeface="Consolas" panose="020B0609020204030204" pitchFamily="49" charset="0"/>
              </a:rPr>
              <a:t>line</a:t>
            </a:r>
            <a:r>
              <a:rPr lang="en-US" sz="1800" spc="0" dirty="0">
                <a:solidFill>
                  <a:srgbClr val="000000"/>
                </a:solidFill>
                <a:latin typeface="Consolas" panose="020B0609020204030204" pitchFamily="49" charset="0"/>
              </a:rPr>
              <a:t> &lt;&lt; </a:t>
            </a:r>
            <a:r>
              <a:rPr lang="en-US" sz="1800" spc="0" dirty="0">
                <a:solidFill>
                  <a:srgbClr val="E21F1F"/>
                </a:solidFill>
                <a:latin typeface="Consolas" panose="020B0609020204030204" pitchFamily="49" charset="0"/>
              </a:rPr>
              <a:t>"</a:t>
            </a:r>
            <a:r>
              <a:rPr lang="en-US" sz="1800" spc="0" dirty="0">
                <a:solidFill>
                  <a:srgbClr val="B776FB"/>
                </a:solidFill>
                <a:latin typeface="Consolas" panose="020B0609020204030204" pitchFamily="49" charset="0"/>
              </a:rPr>
              <a:t>\n</a:t>
            </a:r>
            <a:r>
              <a:rPr lang="en-US" sz="1800" spc="0" dirty="0">
                <a:solidFill>
                  <a:srgbClr val="E21F1F"/>
                </a:solidFill>
                <a:latin typeface="Consolas" panose="020B0609020204030204" pitchFamily="49" charset="0"/>
              </a:rPr>
              <a:t>"</a:t>
            </a:r>
            <a:r>
              <a:rPr lang="en-US" sz="1800" spc="0" dirty="0">
                <a:solidFill>
                  <a:srgbClr val="000000"/>
                </a:solidFill>
                <a:latin typeface="Consolas" panose="020B0609020204030204" pitchFamily="49" charset="0"/>
              </a:rPr>
              <a:t>;</a:t>
            </a:r>
            <a:r>
              <a:rPr lang="en-US" sz="1800" spc="0" dirty="0">
                <a:solidFill>
                  <a:srgbClr val="008000"/>
                </a:solidFill>
                <a:latin typeface="Consolas" panose="020B0609020204030204" pitchFamily="49" charset="0"/>
              </a:rPr>
              <a:t>    // line == "Hello World!"</a:t>
            </a:r>
            <a:endParaRPr lang="en-US" sz="1800" spc="0" dirty="0">
              <a:solidFill>
                <a:srgbClr val="000000"/>
              </a:solidFill>
              <a:latin typeface="Consolas" panose="020B0609020204030204" pitchFamily="49" charset="0"/>
            </a:endParaRPr>
          </a:p>
          <a:p>
            <a:endParaRPr lang="en-US" dirty="0"/>
          </a:p>
        </p:txBody>
      </p:sp>
      <p:sp>
        <p:nvSpPr>
          <p:cNvPr id="4" name="Date Placeholder 3"/>
          <p:cNvSpPr>
            <a:spLocks noGrp="1"/>
          </p:cNvSpPr>
          <p:nvPr>
            <p:ph type="dt" sz="half" idx="10"/>
          </p:nvPr>
        </p:nvSpPr>
        <p:spPr/>
        <p:txBody>
          <a:bodyPr/>
          <a:lstStyle/>
          <a:p>
            <a:r>
              <a:rPr lang="en-US" smtClean="0"/>
              <a:t>2/11/2025, Lecture 6</a:t>
            </a:r>
            <a:endParaRPr lang="en-US"/>
          </a:p>
        </p:txBody>
      </p:sp>
      <p:sp>
        <p:nvSpPr>
          <p:cNvPr id="5" name="Footer Placeholder 4"/>
          <p:cNvSpPr>
            <a:spLocks noGrp="1"/>
          </p:cNvSpPr>
          <p:nvPr>
            <p:ph type="ftr" sz="quarter" idx="11"/>
          </p:nvPr>
        </p:nvSpPr>
        <p:spPr/>
        <p:txBody>
          <a:bodyPr/>
          <a:lstStyle/>
          <a:p>
            <a:r>
              <a:rPr lang="en-US" smtClean="0"/>
              <a:t>CSC4700, Spring 2025, The C++ Standard Library, Iterators and Ranges</a:t>
            </a:r>
            <a:endParaRPr lang="en-US"/>
          </a:p>
        </p:txBody>
      </p:sp>
      <p:sp>
        <p:nvSpPr>
          <p:cNvPr id="6" name="Slide Number Placeholder 5"/>
          <p:cNvSpPr>
            <a:spLocks noGrp="1"/>
          </p:cNvSpPr>
          <p:nvPr>
            <p:ph type="sldNum" sz="quarter" idx="12"/>
          </p:nvPr>
        </p:nvSpPr>
        <p:spPr/>
        <p:txBody>
          <a:bodyPr>
            <a:normAutofit lnSpcReduction="10000"/>
          </a:bodyPr>
          <a:lstStyle/>
          <a:p>
            <a:fld id="{361B6064-FECE-466A-BF5C-A30C7EDC9E78}" type="slidenum">
              <a:rPr lang="en-US" smtClean="0"/>
              <a:t>14</a:t>
            </a:fld>
            <a:endParaRPr lang="en-US"/>
          </a:p>
        </p:txBody>
      </p:sp>
    </p:spTree>
    <p:extLst>
      <p:ext uri="{BB962C8B-B14F-4D97-AF65-F5344CB8AC3E}">
        <p14:creationId xmlns:p14="http://schemas.microsoft.com/office/powerpoint/2010/main" val="2847890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 calcmode="lin" valueType="num">
                                      <p:cBhvr additive="base">
                                        <p:cTn id="7"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6" end="6"/>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nodeType="click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anim calcmode="lin" valueType="num">
                                      <p:cBhvr additive="base">
                                        <p:cTn id="17" dur="500" fill="hold"/>
                                        <p:tgtEl>
                                          <p:spTgt spid="3">
                                            <p:txEl>
                                              <p:pRg st="8" end="8"/>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3">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Aside: I/O for your own Types</a:t>
            </a:r>
            <a:endParaRPr lang="en-US" dirty="0"/>
          </a:p>
        </p:txBody>
      </p:sp>
      <p:sp>
        <p:nvSpPr>
          <p:cNvPr id="12" name="Content Placeholder 11"/>
          <p:cNvSpPr>
            <a:spLocks noGrp="1"/>
          </p:cNvSpPr>
          <p:nvPr>
            <p:ph idx="1"/>
          </p:nvPr>
        </p:nvSpPr>
        <p:spPr/>
        <p:txBody>
          <a:bodyPr/>
          <a:lstStyle/>
          <a:p>
            <a:pPr marL="461963" lvl="0" indent="0">
              <a:lnSpc>
                <a:spcPct val="100000"/>
              </a:lnSpc>
              <a:spcBef>
                <a:spcPts val="0"/>
              </a:spcBef>
              <a:spcAft>
                <a:spcPts val="0"/>
              </a:spcAft>
              <a:buClrTx/>
              <a:buSzTx/>
              <a:buNone/>
            </a:pPr>
            <a:endParaRPr lang="en-US" sz="1600" spc="0" dirty="0" smtClean="0">
              <a:solidFill>
                <a:srgbClr val="0000FF"/>
              </a:solidFill>
              <a:latin typeface="Consolas" panose="020B0609020204030204" pitchFamily="49" charset="0"/>
            </a:endParaRPr>
          </a:p>
          <a:p>
            <a:pPr marL="461963" lvl="0" indent="0">
              <a:lnSpc>
                <a:spcPct val="100000"/>
              </a:lnSpc>
              <a:spcBef>
                <a:spcPts val="0"/>
              </a:spcBef>
              <a:spcAft>
                <a:spcPts val="0"/>
              </a:spcAft>
              <a:buClrTx/>
              <a:buSzTx/>
              <a:buNone/>
            </a:pPr>
            <a:r>
              <a:rPr lang="en-US" sz="1600" spc="0" dirty="0" err="1" smtClean="0">
                <a:solidFill>
                  <a:srgbClr val="0000FF"/>
                </a:solidFill>
                <a:latin typeface="Consolas" panose="020B0609020204030204" pitchFamily="49" charset="0"/>
              </a:rPr>
              <a:t>struct</a:t>
            </a:r>
            <a:r>
              <a:rPr lang="en-US" sz="1600" spc="0" dirty="0" smtClean="0">
                <a:solidFill>
                  <a:srgbClr val="000000"/>
                </a:solidFill>
                <a:latin typeface="Consolas" panose="020B0609020204030204" pitchFamily="49" charset="0"/>
              </a:rPr>
              <a:t> </a:t>
            </a:r>
            <a:r>
              <a:rPr lang="en-US" sz="1600" spc="0" dirty="0">
                <a:solidFill>
                  <a:srgbClr val="2B91AF"/>
                </a:solidFill>
                <a:latin typeface="Consolas" panose="020B0609020204030204" pitchFamily="49" charset="0"/>
              </a:rPr>
              <a:t>X</a:t>
            </a:r>
            <a:endParaRPr lang="en-US" sz="1600" spc="0" dirty="0">
              <a:solidFill>
                <a:srgbClr val="000000"/>
              </a:solidFill>
              <a:latin typeface="Consolas" panose="020B0609020204030204" pitchFamily="49" charset="0"/>
            </a:endParaRPr>
          </a:p>
          <a:p>
            <a:pPr marL="461963" lvl="0" indent="0">
              <a:lnSpc>
                <a:spcPct val="100000"/>
              </a:lnSpc>
              <a:spcBef>
                <a:spcPts val="0"/>
              </a:spcBef>
              <a:spcAft>
                <a:spcPts val="0"/>
              </a:spcAft>
              <a:buClrTx/>
              <a:buSzTx/>
              <a:buNone/>
            </a:pPr>
            <a:r>
              <a:rPr lang="en-US" sz="1600" spc="0" dirty="0">
                <a:solidFill>
                  <a:srgbClr val="000000"/>
                </a:solidFill>
                <a:latin typeface="Consolas" panose="020B0609020204030204" pitchFamily="49" charset="0"/>
              </a:rPr>
              <a:t>{</a:t>
            </a:r>
          </a:p>
          <a:p>
            <a:pPr marL="461963" lvl="0" indent="0">
              <a:lnSpc>
                <a:spcPct val="100000"/>
              </a:lnSpc>
              <a:spcBef>
                <a:spcPts val="0"/>
              </a:spcBef>
              <a:spcAft>
                <a:spcPts val="0"/>
              </a:spcAft>
              <a:buClrTx/>
              <a:buSzTx/>
              <a:buNone/>
            </a:pPr>
            <a:r>
              <a:rPr lang="en-US" sz="1600" spc="0" dirty="0">
                <a:solidFill>
                  <a:srgbClr val="000000"/>
                </a:solidFill>
                <a:latin typeface="Consolas" panose="020B0609020204030204" pitchFamily="49" charset="0"/>
              </a:rPr>
              <a:t>    </a:t>
            </a:r>
            <a:r>
              <a:rPr lang="en-US" sz="1600" spc="0" dirty="0">
                <a:solidFill>
                  <a:srgbClr val="2B91AF"/>
                </a:solidFill>
                <a:latin typeface="Consolas" panose="020B0609020204030204" pitchFamily="49" charset="0"/>
              </a:rPr>
              <a:t>int64_t</a:t>
            </a:r>
            <a:r>
              <a:rPr lang="en-US" sz="1600" spc="0" dirty="0">
                <a:solidFill>
                  <a:srgbClr val="000000"/>
                </a:solidFill>
                <a:latin typeface="Consolas" panose="020B0609020204030204" pitchFamily="49" charset="0"/>
              </a:rPr>
              <a:t> value;</a:t>
            </a:r>
          </a:p>
          <a:p>
            <a:pPr marL="461963" lvl="0" indent="0">
              <a:lnSpc>
                <a:spcPct val="100000"/>
              </a:lnSpc>
              <a:spcBef>
                <a:spcPts val="0"/>
              </a:spcBef>
              <a:spcAft>
                <a:spcPts val="0"/>
              </a:spcAft>
              <a:buClrTx/>
              <a:buSzTx/>
              <a:buNone/>
            </a:pPr>
            <a:r>
              <a:rPr lang="en-US" sz="1600" spc="0" dirty="0">
                <a:solidFill>
                  <a:srgbClr val="000000"/>
                </a:solidFill>
                <a:latin typeface="Consolas" panose="020B0609020204030204" pitchFamily="49" charset="0"/>
              </a:rPr>
              <a:t>};</a:t>
            </a:r>
          </a:p>
          <a:p>
            <a:pPr marL="461963" lvl="0" indent="0">
              <a:lnSpc>
                <a:spcPct val="100000"/>
              </a:lnSpc>
              <a:spcBef>
                <a:spcPts val="0"/>
              </a:spcBef>
              <a:spcAft>
                <a:spcPts val="0"/>
              </a:spcAft>
              <a:buClrTx/>
              <a:buSzTx/>
              <a:buNone/>
            </a:pPr>
            <a:endParaRPr lang="en-US" sz="1600" spc="0" dirty="0" smtClean="0">
              <a:solidFill>
                <a:srgbClr val="000000"/>
              </a:solidFill>
              <a:latin typeface="Consolas" panose="020B0609020204030204" pitchFamily="49" charset="0"/>
            </a:endParaRPr>
          </a:p>
          <a:p>
            <a:pPr marL="461963" lvl="0" indent="0">
              <a:lnSpc>
                <a:spcPct val="100000"/>
              </a:lnSpc>
              <a:spcBef>
                <a:spcPts val="0"/>
              </a:spcBef>
              <a:spcAft>
                <a:spcPts val="0"/>
              </a:spcAft>
              <a:buClrTx/>
              <a:buSzTx/>
              <a:buNone/>
            </a:pPr>
            <a:r>
              <a:rPr lang="en-US" sz="1600" spc="0" dirty="0" err="1" smtClean="0">
                <a:solidFill>
                  <a:srgbClr val="000000"/>
                </a:solidFill>
                <a:latin typeface="Consolas" panose="020B0609020204030204" pitchFamily="49" charset="0"/>
              </a:rPr>
              <a:t>std</a:t>
            </a:r>
            <a:r>
              <a:rPr lang="en-US" sz="1600" spc="0" dirty="0">
                <a:solidFill>
                  <a:srgbClr val="000000"/>
                </a:solidFill>
                <a:latin typeface="Consolas" panose="020B0609020204030204" pitchFamily="49" charset="0"/>
              </a:rPr>
              <a:t>::</a:t>
            </a:r>
            <a:r>
              <a:rPr lang="en-US" sz="1600" spc="0" dirty="0" err="1">
                <a:solidFill>
                  <a:srgbClr val="2B91AF"/>
                </a:solidFill>
                <a:latin typeface="Consolas" panose="020B0609020204030204" pitchFamily="49" charset="0"/>
              </a:rPr>
              <a:t>ostream</a:t>
            </a:r>
            <a:r>
              <a:rPr lang="en-US" sz="1600" spc="0" dirty="0">
                <a:solidFill>
                  <a:srgbClr val="000000"/>
                </a:solidFill>
                <a:latin typeface="Consolas" panose="020B0609020204030204" pitchFamily="49" charset="0"/>
              </a:rPr>
              <a:t>&amp; operator&lt;&lt;(</a:t>
            </a:r>
            <a:r>
              <a:rPr lang="en-US" sz="1600" spc="0" dirty="0" err="1">
                <a:solidFill>
                  <a:srgbClr val="000000"/>
                </a:solidFill>
                <a:latin typeface="Consolas" panose="020B0609020204030204" pitchFamily="49" charset="0"/>
              </a:rPr>
              <a:t>std</a:t>
            </a:r>
            <a:r>
              <a:rPr lang="en-US" sz="1600" spc="0" dirty="0">
                <a:solidFill>
                  <a:srgbClr val="000000"/>
                </a:solidFill>
                <a:latin typeface="Consolas" panose="020B0609020204030204" pitchFamily="49" charset="0"/>
              </a:rPr>
              <a:t>::</a:t>
            </a:r>
            <a:r>
              <a:rPr lang="en-US" sz="1600" spc="0" dirty="0" err="1">
                <a:solidFill>
                  <a:srgbClr val="2B91AF"/>
                </a:solidFill>
                <a:latin typeface="Consolas" panose="020B0609020204030204" pitchFamily="49" charset="0"/>
              </a:rPr>
              <a:t>ostream</a:t>
            </a:r>
            <a:r>
              <a:rPr lang="en-US" sz="1600" spc="0" dirty="0">
                <a:solidFill>
                  <a:srgbClr val="000000"/>
                </a:solidFill>
                <a:latin typeface="Consolas" panose="020B0609020204030204" pitchFamily="49" charset="0"/>
              </a:rPr>
              <a:t>&amp; </a:t>
            </a:r>
            <a:r>
              <a:rPr lang="en-US" sz="1600" spc="0" dirty="0">
                <a:solidFill>
                  <a:srgbClr val="808080"/>
                </a:solidFill>
                <a:latin typeface="Consolas" panose="020B0609020204030204" pitchFamily="49" charset="0"/>
              </a:rPr>
              <a:t>out</a:t>
            </a:r>
            <a:r>
              <a:rPr lang="en-US" sz="1600" spc="0" dirty="0">
                <a:solidFill>
                  <a:srgbClr val="000000"/>
                </a:solidFill>
                <a:latin typeface="Consolas" panose="020B0609020204030204" pitchFamily="49" charset="0"/>
              </a:rPr>
              <a:t>, </a:t>
            </a:r>
            <a:r>
              <a:rPr lang="en-US" sz="1600" spc="0" dirty="0">
                <a:solidFill>
                  <a:srgbClr val="2B91AF"/>
                </a:solidFill>
                <a:latin typeface="Consolas" panose="020B0609020204030204" pitchFamily="49" charset="0"/>
              </a:rPr>
              <a:t>X</a:t>
            </a:r>
            <a:r>
              <a:rPr lang="en-US" sz="1600" spc="0" dirty="0">
                <a:solidFill>
                  <a:srgbClr val="000000"/>
                </a:solidFill>
                <a:latin typeface="Consolas" panose="020B0609020204030204" pitchFamily="49" charset="0"/>
              </a:rPr>
              <a:t> </a:t>
            </a:r>
            <a:r>
              <a:rPr lang="en-US" sz="1600" spc="0" dirty="0" err="1">
                <a:solidFill>
                  <a:srgbClr val="0000FF"/>
                </a:solidFill>
                <a:latin typeface="Consolas" panose="020B0609020204030204" pitchFamily="49" charset="0"/>
              </a:rPr>
              <a:t>const</a:t>
            </a:r>
            <a:r>
              <a:rPr lang="en-US" sz="1600" spc="0" dirty="0">
                <a:solidFill>
                  <a:srgbClr val="000000"/>
                </a:solidFill>
                <a:latin typeface="Consolas" panose="020B0609020204030204" pitchFamily="49" charset="0"/>
              </a:rPr>
              <a:t>&amp; </a:t>
            </a:r>
            <a:r>
              <a:rPr lang="en-US" sz="1600" spc="0" dirty="0">
                <a:solidFill>
                  <a:srgbClr val="808080"/>
                </a:solidFill>
                <a:latin typeface="Consolas" panose="020B0609020204030204" pitchFamily="49" charset="0"/>
              </a:rPr>
              <a:t>el</a:t>
            </a:r>
            <a:r>
              <a:rPr lang="en-US" sz="1600" spc="0" dirty="0">
                <a:solidFill>
                  <a:srgbClr val="000000"/>
                </a:solidFill>
                <a:latin typeface="Consolas" panose="020B0609020204030204" pitchFamily="49" charset="0"/>
              </a:rPr>
              <a:t>)</a:t>
            </a:r>
          </a:p>
          <a:p>
            <a:pPr marL="461963" lvl="0" indent="0">
              <a:lnSpc>
                <a:spcPct val="100000"/>
              </a:lnSpc>
              <a:spcBef>
                <a:spcPts val="0"/>
              </a:spcBef>
              <a:spcAft>
                <a:spcPts val="0"/>
              </a:spcAft>
              <a:buClrTx/>
              <a:buSzTx/>
              <a:buNone/>
            </a:pPr>
            <a:r>
              <a:rPr lang="en-US" sz="1600" spc="0" dirty="0">
                <a:solidFill>
                  <a:srgbClr val="000000"/>
                </a:solidFill>
                <a:latin typeface="Consolas" panose="020B0609020204030204" pitchFamily="49" charset="0"/>
              </a:rPr>
              <a:t>{</a:t>
            </a:r>
          </a:p>
          <a:p>
            <a:pPr marL="461963" lvl="0" indent="0">
              <a:lnSpc>
                <a:spcPct val="100000"/>
              </a:lnSpc>
              <a:spcBef>
                <a:spcPts val="0"/>
              </a:spcBef>
              <a:spcAft>
                <a:spcPts val="0"/>
              </a:spcAft>
              <a:buClrTx/>
              <a:buSzTx/>
              <a:buNone/>
            </a:pPr>
            <a:r>
              <a:rPr lang="en-US" sz="1600" spc="0" dirty="0">
                <a:solidFill>
                  <a:srgbClr val="000000"/>
                </a:solidFill>
                <a:latin typeface="Consolas" panose="020B0609020204030204" pitchFamily="49" charset="0"/>
              </a:rPr>
              <a:t>    </a:t>
            </a:r>
            <a:r>
              <a:rPr lang="en-US" sz="1600" spc="0" dirty="0">
                <a:solidFill>
                  <a:srgbClr val="8F08C4"/>
                </a:solidFill>
                <a:latin typeface="Consolas" panose="020B0609020204030204" pitchFamily="49" charset="0"/>
              </a:rPr>
              <a:t>return</a:t>
            </a:r>
            <a:r>
              <a:rPr lang="en-US" sz="1600" spc="0" dirty="0">
                <a:solidFill>
                  <a:srgbClr val="000000"/>
                </a:solidFill>
                <a:latin typeface="Consolas" panose="020B0609020204030204" pitchFamily="49" charset="0"/>
              </a:rPr>
              <a:t> </a:t>
            </a:r>
            <a:r>
              <a:rPr lang="en-US" sz="1600" spc="0" dirty="0">
                <a:solidFill>
                  <a:srgbClr val="808080"/>
                </a:solidFill>
                <a:latin typeface="Consolas" panose="020B0609020204030204" pitchFamily="49" charset="0"/>
              </a:rPr>
              <a:t>out</a:t>
            </a:r>
            <a:r>
              <a:rPr lang="en-US" sz="1600" spc="0" dirty="0">
                <a:solidFill>
                  <a:srgbClr val="000000"/>
                </a:solidFill>
                <a:latin typeface="Consolas" panose="020B0609020204030204" pitchFamily="49" charset="0"/>
              </a:rPr>
              <a:t> &lt;&lt; </a:t>
            </a:r>
            <a:r>
              <a:rPr lang="en-US" sz="1600" spc="0" dirty="0" err="1">
                <a:solidFill>
                  <a:srgbClr val="808080"/>
                </a:solidFill>
                <a:latin typeface="Consolas" panose="020B0609020204030204" pitchFamily="49" charset="0"/>
              </a:rPr>
              <a:t>el</a:t>
            </a:r>
            <a:r>
              <a:rPr lang="en-US" sz="1600" spc="0" dirty="0" err="1">
                <a:solidFill>
                  <a:srgbClr val="000000"/>
                </a:solidFill>
                <a:latin typeface="Consolas" panose="020B0609020204030204" pitchFamily="49" charset="0"/>
              </a:rPr>
              <a:t>.value</a:t>
            </a:r>
            <a:r>
              <a:rPr lang="en-US" sz="1600" spc="0" dirty="0">
                <a:solidFill>
                  <a:srgbClr val="000000"/>
                </a:solidFill>
                <a:latin typeface="Consolas" panose="020B0609020204030204" pitchFamily="49" charset="0"/>
              </a:rPr>
              <a:t>;</a:t>
            </a:r>
          </a:p>
          <a:p>
            <a:pPr marL="461963" lvl="0" indent="0">
              <a:lnSpc>
                <a:spcPct val="100000"/>
              </a:lnSpc>
              <a:spcBef>
                <a:spcPts val="0"/>
              </a:spcBef>
              <a:spcAft>
                <a:spcPts val="0"/>
              </a:spcAft>
              <a:buClrTx/>
              <a:buSzTx/>
              <a:buNone/>
            </a:pPr>
            <a:r>
              <a:rPr lang="en-US" sz="1600" spc="0" dirty="0">
                <a:solidFill>
                  <a:srgbClr val="000000"/>
                </a:solidFill>
                <a:latin typeface="Consolas" panose="020B0609020204030204" pitchFamily="49" charset="0"/>
              </a:rPr>
              <a:t>}</a:t>
            </a:r>
          </a:p>
          <a:p>
            <a:pPr marL="461963" lvl="0" indent="0">
              <a:lnSpc>
                <a:spcPct val="100000"/>
              </a:lnSpc>
              <a:spcBef>
                <a:spcPts val="0"/>
              </a:spcBef>
              <a:spcAft>
                <a:spcPts val="0"/>
              </a:spcAft>
              <a:buClrTx/>
              <a:buSzTx/>
              <a:buNone/>
            </a:pPr>
            <a:endParaRPr lang="en-US" sz="1600" spc="0" dirty="0" smtClean="0">
              <a:solidFill>
                <a:srgbClr val="000000"/>
              </a:solidFill>
              <a:latin typeface="Consolas" panose="020B0609020204030204" pitchFamily="49" charset="0"/>
            </a:endParaRPr>
          </a:p>
          <a:p>
            <a:pPr marL="461963" lvl="0" indent="0">
              <a:lnSpc>
                <a:spcPct val="100000"/>
              </a:lnSpc>
              <a:spcBef>
                <a:spcPts val="0"/>
              </a:spcBef>
              <a:spcAft>
                <a:spcPts val="0"/>
              </a:spcAft>
              <a:buClrTx/>
              <a:buSzTx/>
              <a:buNone/>
            </a:pPr>
            <a:r>
              <a:rPr lang="en-US" sz="1600" spc="0" dirty="0" err="1" smtClean="0">
                <a:solidFill>
                  <a:srgbClr val="000000"/>
                </a:solidFill>
                <a:latin typeface="Consolas" panose="020B0609020204030204" pitchFamily="49" charset="0"/>
              </a:rPr>
              <a:t>std</a:t>
            </a:r>
            <a:r>
              <a:rPr lang="en-US" sz="1600" spc="0" dirty="0">
                <a:solidFill>
                  <a:srgbClr val="000000"/>
                </a:solidFill>
                <a:latin typeface="Consolas" panose="020B0609020204030204" pitchFamily="49" charset="0"/>
              </a:rPr>
              <a:t>::</a:t>
            </a:r>
            <a:r>
              <a:rPr lang="en-US" sz="1600" spc="0" dirty="0" err="1">
                <a:solidFill>
                  <a:srgbClr val="2B91AF"/>
                </a:solidFill>
                <a:latin typeface="Consolas" panose="020B0609020204030204" pitchFamily="49" charset="0"/>
              </a:rPr>
              <a:t>istream</a:t>
            </a:r>
            <a:r>
              <a:rPr lang="en-US" sz="1600" spc="0" dirty="0">
                <a:solidFill>
                  <a:srgbClr val="000000"/>
                </a:solidFill>
                <a:latin typeface="Consolas" panose="020B0609020204030204" pitchFamily="49" charset="0"/>
              </a:rPr>
              <a:t>&amp; operator&gt;&gt;(</a:t>
            </a:r>
            <a:r>
              <a:rPr lang="en-US" sz="1600" spc="0" dirty="0" err="1">
                <a:solidFill>
                  <a:srgbClr val="000000"/>
                </a:solidFill>
                <a:latin typeface="Consolas" panose="020B0609020204030204" pitchFamily="49" charset="0"/>
              </a:rPr>
              <a:t>std</a:t>
            </a:r>
            <a:r>
              <a:rPr lang="en-US" sz="1600" spc="0" dirty="0">
                <a:solidFill>
                  <a:srgbClr val="000000"/>
                </a:solidFill>
                <a:latin typeface="Consolas" panose="020B0609020204030204" pitchFamily="49" charset="0"/>
              </a:rPr>
              <a:t>::</a:t>
            </a:r>
            <a:r>
              <a:rPr lang="en-US" sz="1600" spc="0" dirty="0" err="1">
                <a:solidFill>
                  <a:srgbClr val="2B91AF"/>
                </a:solidFill>
                <a:latin typeface="Consolas" panose="020B0609020204030204" pitchFamily="49" charset="0"/>
              </a:rPr>
              <a:t>istream</a:t>
            </a:r>
            <a:r>
              <a:rPr lang="en-US" sz="1600" spc="0" dirty="0">
                <a:solidFill>
                  <a:srgbClr val="000000"/>
                </a:solidFill>
                <a:latin typeface="Consolas" panose="020B0609020204030204" pitchFamily="49" charset="0"/>
              </a:rPr>
              <a:t>&amp; </a:t>
            </a:r>
            <a:r>
              <a:rPr lang="en-US" sz="1600" spc="0" dirty="0">
                <a:solidFill>
                  <a:srgbClr val="808080"/>
                </a:solidFill>
                <a:latin typeface="Consolas" panose="020B0609020204030204" pitchFamily="49" charset="0"/>
              </a:rPr>
              <a:t>in</a:t>
            </a:r>
            <a:r>
              <a:rPr lang="en-US" sz="1600" spc="0" dirty="0">
                <a:solidFill>
                  <a:srgbClr val="000000"/>
                </a:solidFill>
                <a:latin typeface="Consolas" panose="020B0609020204030204" pitchFamily="49" charset="0"/>
              </a:rPr>
              <a:t>, </a:t>
            </a:r>
            <a:r>
              <a:rPr lang="en-US" sz="1600" spc="0" dirty="0">
                <a:solidFill>
                  <a:srgbClr val="2B91AF"/>
                </a:solidFill>
                <a:latin typeface="Consolas" panose="020B0609020204030204" pitchFamily="49" charset="0"/>
              </a:rPr>
              <a:t>X</a:t>
            </a:r>
            <a:r>
              <a:rPr lang="en-US" sz="1600" spc="0" dirty="0">
                <a:solidFill>
                  <a:srgbClr val="000000"/>
                </a:solidFill>
                <a:latin typeface="Consolas" panose="020B0609020204030204" pitchFamily="49" charset="0"/>
              </a:rPr>
              <a:t>&amp; </a:t>
            </a:r>
            <a:r>
              <a:rPr lang="en-US" sz="1600" spc="0" dirty="0">
                <a:solidFill>
                  <a:srgbClr val="808080"/>
                </a:solidFill>
                <a:latin typeface="Consolas" panose="020B0609020204030204" pitchFamily="49" charset="0"/>
              </a:rPr>
              <a:t>el</a:t>
            </a:r>
            <a:r>
              <a:rPr lang="en-US" sz="1600" spc="0" dirty="0">
                <a:solidFill>
                  <a:srgbClr val="000000"/>
                </a:solidFill>
                <a:latin typeface="Consolas" panose="020B0609020204030204" pitchFamily="49" charset="0"/>
              </a:rPr>
              <a:t>)</a:t>
            </a:r>
          </a:p>
          <a:p>
            <a:pPr marL="461963" lvl="0" indent="0">
              <a:lnSpc>
                <a:spcPct val="100000"/>
              </a:lnSpc>
              <a:spcBef>
                <a:spcPts val="0"/>
              </a:spcBef>
              <a:spcAft>
                <a:spcPts val="0"/>
              </a:spcAft>
              <a:buClrTx/>
              <a:buSzTx/>
              <a:buNone/>
            </a:pPr>
            <a:r>
              <a:rPr lang="en-US" sz="1600" spc="0" dirty="0">
                <a:solidFill>
                  <a:srgbClr val="000000"/>
                </a:solidFill>
                <a:latin typeface="Consolas" panose="020B0609020204030204" pitchFamily="49" charset="0"/>
              </a:rPr>
              <a:t>{</a:t>
            </a:r>
          </a:p>
          <a:p>
            <a:pPr marL="461963" lvl="0" indent="0">
              <a:lnSpc>
                <a:spcPct val="100000"/>
              </a:lnSpc>
              <a:spcBef>
                <a:spcPts val="0"/>
              </a:spcBef>
              <a:spcAft>
                <a:spcPts val="0"/>
              </a:spcAft>
              <a:buClrTx/>
              <a:buSzTx/>
              <a:buNone/>
            </a:pPr>
            <a:r>
              <a:rPr lang="en-US" sz="1600" spc="0" dirty="0">
                <a:solidFill>
                  <a:srgbClr val="000000"/>
                </a:solidFill>
                <a:latin typeface="Consolas" panose="020B0609020204030204" pitchFamily="49" charset="0"/>
              </a:rPr>
              <a:t>    </a:t>
            </a:r>
            <a:r>
              <a:rPr lang="en-US" sz="1600" spc="0" dirty="0">
                <a:solidFill>
                  <a:srgbClr val="8F08C4"/>
                </a:solidFill>
                <a:latin typeface="Consolas" panose="020B0609020204030204" pitchFamily="49" charset="0"/>
              </a:rPr>
              <a:t>return</a:t>
            </a:r>
            <a:r>
              <a:rPr lang="en-US" sz="1600" spc="0" dirty="0">
                <a:solidFill>
                  <a:srgbClr val="000000"/>
                </a:solidFill>
                <a:latin typeface="Consolas" panose="020B0609020204030204" pitchFamily="49" charset="0"/>
              </a:rPr>
              <a:t> </a:t>
            </a:r>
            <a:r>
              <a:rPr lang="en-US" sz="1600" spc="0" dirty="0">
                <a:solidFill>
                  <a:srgbClr val="808080"/>
                </a:solidFill>
                <a:latin typeface="Consolas" panose="020B0609020204030204" pitchFamily="49" charset="0"/>
              </a:rPr>
              <a:t>in</a:t>
            </a:r>
            <a:r>
              <a:rPr lang="en-US" sz="1600" spc="0" dirty="0">
                <a:solidFill>
                  <a:srgbClr val="000000"/>
                </a:solidFill>
                <a:latin typeface="Consolas" panose="020B0609020204030204" pitchFamily="49" charset="0"/>
              </a:rPr>
              <a:t> &gt;&gt; </a:t>
            </a:r>
            <a:r>
              <a:rPr lang="en-US" sz="1600" spc="0" dirty="0" err="1">
                <a:solidFill>
                  <a:srgbClr val="808080"/>
                </a:solidFill>
                <a:latin typeface="Consolas" panose="020B0609020204030204" pitchFamily="49" charset="0"/>
              </a:rPr>
              <a:t>el</a:t>
            </a:r>
            <a:r>
              <a:rPr lang="en-US" sz="1600" spc="0" dirty="0" err="1">
                <a:solidFill>
                  <a:srgbClr val="000000"/>
                </a:solidFill>
                <a:latin typeface="Consolas" panose="020B0609020204030204" pitchFamily="49" charset="0"/>
              </a:rPr>
              <a:t>.value</a:t>
            </a:r>
            <a:r>
              <a:rPr lang="en-US" sz="1600" spc="0" dirty="0">
                <a:solidFill>
                  <a:srgbClr val="000000"/>
                </a:solidFill>
                <a:latin typeface="Consolas" panose="020B0609020204030204" pitchFamily="49" charset="0"/>
              </a:rPr>
              <a:t>;</a:t>
            </a:r>
          </a:p>
          <a:p>
            <a:pPr marL="461963" lvl="0" indent="0">
              <a:lnSpc>
                <a:spcPct val="100000"/>
              </a:lnSpc>
              <a:spcBef>
                <a:spcPts val="0"/>
              </a:spcBef>
              <a:spcAft>
                <a:spcPts val="0"/>
              </a:spcAft>
              <a:buClrTx/>
              <a:buSzTx/>
              <a:buNone/>
            </a:pPr>
            <a:r>
              <a:rPr lang="en-US" sz="1600" spc="0" dirty="0">
                <a:solidFill>
                  <a:srgbClr val="000000"/>
                </a:solidFill>
                <a:latin typeface="Consolas" panose="020B0609020204030204" pitchFamily="49" charset="0"/>
              </a:rPr>
              <a:t>}</a:t>
            </a:r>
          </a:p>
          <a:p>
            <a:pPr marL="0" lvl="0" indent="0">
              <a:lnSpc>
                <a:spcPct val="100000"/>
              </a:lnSpc>
              <a:spcBef>
                <a:spcPts val="0"/>
              </a:spcBef>
              <a:spcAft>
                <a:spcPts val="0"/>
              </a:spcAft>
              <a:buClrTx/>
              <a:buSzTx/>
              <a:buNone/>
            </a:pPr>
            <a:r>
              <a:rPr lang="en-US" sz="1800" spc="0" dirty="0">
                <a:solidFill>
                  <a:srgbClr val="000000"/>
                </a:solidFill>
                <a:latin typeface="Consolas" panose="020B0609020204030204" pitchFamily="49" charset="0"/>
              </a:rPr>
              <a:t/>
            </a:r>
            <a:br>
              <a:rPr lang="en-US" sz="1800" spc="0" dirty="0">
                <a:solidFill>
                  <a:srgbClr val="000000"/>
                </a:solidFill>
                <a:latin typeface="Consolas" panose="020B0609020204030204" pitchFamily="49" charset="0"/>
              </a:rPr>
            </a:br>
            <a:endParaRPr lang="en-US" sz="1800" spc="0" dirty="0">
              <a:solidFill>
                <a:srgbClr val="000000"/>
              </a:solidFill>
              <a:latin typeface="Consolas" panose="020B0609020204030204" pitchFamily="49" charset="0"/>
            </a:endParaRPr>
          </a:p>
          <a:p>
            <a:endParaRPr lang="en-US" dirty="0"/>
          </a:p>
        </p:txBody>
      </p:sp>
      <p:sp>
        <p:nvSpPr>
          <p:cNvPr id="4" name="Date Placeholder 3"/>
          <p:cNvSpPr>
            <a:spLocks noGrp="1"/>
          </p:cNvSpPr>
          <p:nvPr>
            <p:ph type="dt" sz="half" idx="10"/>
          </p:nvPr>
        </p:nvSpPr>
        <p:spPr/>
        <p:txBody>
          <a:bodyPr/>
          <a:lstStyle/>
          <a:p>
            <a:r>
              <a:rPr lang="en-US" smtClean="0"/>
              <a:t>2/11/2025, Lecture 6</a:t>
            </a:r>
            <a:endParaRPr lang="en-US"/>
          </a:p>
        </p:txBody>
      </p:sp>
      <p:sp>
        <p:nvSpPr>
          <p:cNvPr id="5" name="Footer Placeholder 4"/>
          <p:cNvSpPr>
            <a:spLocks noGrp="1"/>
          </p:cNvSpPr>
          <p:nvPr>
            <p:ph type="ftr" sz="quarter" idx="11"/>
          </p:nvPr>
        </p:nvSpPr>
        <p:spPr/>
        <p:txBody>
          <a:bodyPr/>
          <a:lstStyle/>
          <a:p>
            <a:r>
              <a:rPr lang="en-US" smtClean="0"/>
              <a:t>CSC4700, Spring 2025, The C++ Standard Library, Iterators and Ranges</a:t>
            </a:r>
            <a:endParaRPr lang="en-US"/>
          </a:p>
        </p:txBody>
      </p:sp>
      <p:sp>
        <p:nvSpPr>
          <p:cNvPr id="6" name="Slide Number Placeholder 5"/>
          <p:cNvSpPr>
            <a:spLocks noGrp="1"/>
          </p:cNvSpPr>
          <p:nvPr>
            <p:ph type="sldNum" sz="quarter" idx="12"/>
          </p:nvPr>
        </p:nvSpPr>
        <p:spPr/>
        <p:txBody>
          <a:bodyPr>
            <a:normAutofit lnSpcReduction="10000"/>
          </a:bodyPr>
          <a:lstStyle/>
          <a:p>
            <a:fld id="{361B6064-FECE-466A-BF5C-A30C7EDC9E78}" type="slidenum">
              <a:rPr lang="en-US" smtClean="0"/>
              <a:pPr/>
              <a:t>15</a:t>
            </a:fld>
            <a:endParaRPr lang="en-US"/>
          </a:p>
        </p:txBody>
      </p:sp>
    </p:spTree>
    <p:extLst>
      <p:ext uri="{BB962C8B-B14F-4D97-AF65-F5344CB8AC3E}">
        <p14:creationId xmlns:p14="http://schemas.microsoft.com/office/powerpoint/2010/main" val="6796019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2">
                                            <p:txEl>
                                              <p:pRg st="6" end="6"/>
                                            </p:txEl>
                                          </p:spTgt>
                                        </p:tgtEl>
                                        <p:attrNameLst>
                                          <p:attrName>style.visibility</p:attrName>
                                        </p:attrNameLst>
                                      </p:cBhvr>
                                      <p:to>
                                        <p:strVal val="visible"/>
                                      </p:to>
                                    </p:set>
                                    <p:anim calcmode="lin" valueType="num">
                                      <p:cBhvr additive="base">
                                        <p:cTn id="7" dur="500" fill="hold"/>
                                        <p:tgtEl>
                                          <p:spTgt spid="12">
                                            <p:txEl>
                                              <p:pRg st="6" end="6"/>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2">
                                            <p:txEl>
                                              <p:pRg st="6" end="6"/>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12">
                                            <p:txEl>
                                              <p:pRg st="7" end="7"/>
                                            </p:txEl>
                                          </p:spTgt>
                                        </p:tgtEl>
                                        <p:attrNameLst>
                                          <p:attrName>style.visibility</p:attrName>
                                        </p:attrNameLst>
                                      </p:cBhvr>
                                      <p:to>
                                        <p:strVal val="visible"/>
                                      </p:to>
                                    </p:set>
                                    <p:anim calcmode="lin" valueType="num">
                                      <p:cBhvr additive="base">
                                        <p:cTn id="11" dur="500" fill="hold"/>
                                        <p:tgtEl>
                                          <p:spTgt spid="12">
                                            <p:txEl>
                                              <p:pRg st="7" end="7"/>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12">
                                            <p:txEl>
                                              <p:pRg st="7" end="7"/>
                                            </p:txEl>
                                          </p:spTgt>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12">
                                            <p:txEl>
                                              <p:pRg st="8" end="8"/>
                                            </p:txEl>
                                          </p:spTgt>
                                        </p:tgtEl>
                                        <p:attrNameLst>
                                          <p:attrName>style.visibility</p:attrName>
                                        </p:attrNameLst>
                                      </p:cBhvr>
                                      <p:to>
                                        <p:strVal val="visible"/>
                                      </p:to>
                                    </p:set>
                                    <p:anim calcmode="lin" valueType="num">
                                      <p:cBhvr additive="base">
                                        <p:cTn id="15" dur="500" fill="hold"/>
                                        <p:tgtEl>
                                          <p:spTgt spid="12">
                                            <p:txEl>
                                              <p:pRg st="8" end="8"/>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12">
                                            <p:txEl>
                                              <p:pRg st="8" end="8"/>
                                            </p:txEl>
                                          </p:spTgt>
                                        </p:tgtEl>
                                        <p:attrNameLst>
                                          <p:attrName>ppt_y</p:attrName>
                                        </p:attrNameLst>
                                      </p:cBhvr>
                                      <p:tavLst>
                                        <p:tav tm="0">
                                          <p:val>
                                            <p:strVal val="#ppt_y"/>
                                          </p:val>
                                        </p:tav>
                                        <p:tav tm="100000">
                                          <p:val>
                                            <p:strVal val="#ppt_y"/>
                                          </p:val>
                                        </p:tav>
                                      </p:tavLst>
                                    </p:anim>
                                  </p:childTnLst>
                                </p:cTn>
                              </p:par>
                              <p:par>
                                <p:cTn id="17" presetID="2" presetClass="entr" presetSubtype="8" fill="hold" nodeType="withEffect">
                                  <p:stCondLst>
                                    <p:cond delay="0"/>
                                  </p:stCondLst>
                                  <p:childTnLst>
                                    <p:set>
                                      <p:cBhvr>
                                        <p:cTn id="18" dur="1" fill="hold">
                                          <p:stCondLst>
                                            <p:cond delay="0"/>
                                          </p:stCondLst>
                                        </p:cTn>
                                        <p:tgtEl>
                                          <p:spTgt spid="12">
                                            <p:txEl>
                                              <p:pRg st="9" end="9"/>
                                            </p:txEl>
                                          </p:spTgt>
                                        </p:tgtEl>
                                        <p:attrNameLst>
                                          <p:attrName>style.visibility</p:attrName>
                                        </p:attrNameLst>
                                      </p:cBhvr>
                                      <p:to>
                                        <p:strVal val="visible"/>
                                      </p:to>
                                    </p:set>
                                    <p:anim calcmode="lin" valueType="num">
                                      <p:cBhvr additive="base">
                                        <p:cTn id="19" dur="500" fill="hold"/>
                                        <p:tgtEl>
                                          <p:spTgt spid="12">
                                            <p:txEl>
                                              <p:pRg st="9" end="9"/>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2">
                                            <p:txEl>
                                              <p:pRg st="9" end="9"/>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12">
                                            <p:txEl>
                                              <p:pRg st="11" end="11"/>
                                            </p:txEl>
                                          </p:spTgt>
                                        </p:tgtEl>
                                        <p:attrNameLst>
                                          <p:attrName>style.visibility</p:attrName>
                                        </p:attrNameLst>
                                      </p:cBhvr>
                                      <p:to>
                                        <p:strVal val="visible"/>
                                      </p:to>
                                    </p:set>
                                    <p:anim calcmode="lin" valueType="num">
                                      <p:cBhvr additive="base">
                                        <p:cTn id="25" dur="500" fill="hold"/>
                                        <p:tgtEl>
                                          <p:spTgt spid="12">
                                            <p:txEl>
                                              <p:pRg st="11" end="11"/>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2">
                                            <p:txEl>
                                              <p:pRg st="11" end="11"/>
                                            </p:txEl>
                                          </p:spTgt>
                                        </p:tgtEl>
                                        <p:attrNameLst>
                                          <p:attrName>ppt_y</p:attrName>
                                        </p:attrNameLst>
                                      </p:cBhvr>
                                      <p:tavLst>
                                        <p:tav tm="0">
                                          <p:val>
                                            <p:strVal val="#ppt_y"/>
                                          </p:val>
                                        </p:tav>
                                        <p:tav tm="100000">
                                          <p:val>
                                            <p:strVal val="#ppt_y"/>
                                          </p:val>
                                        </p:tav>
                                      </p:tavLst>
                                    </p:anim>
                                  </p:childTnLst>
                                </p:cTn>
                              </p:par>
                              <p:par>
                                <p:cTn id="27" presetID="2" presetClass="entr" presetSubtype="8" fill="hold" nodeType="withEffect">
                                  <p:stCondLst>
                                    <p:cond delay="0"/>
                                  </p:stCondLst>
                                  <p:childTnLst>
                                    <p:set>
                                      <p:cBhvr>
                                        <p:cTn id="28" dur="1" fill="hold">
                                          <p:stCondLst>
                                            <p:cond delay="0"/>
                                          </p:stCondLst>
                                        </p:cTn>
                                        <p:tgtEl>
                                          <p:spTgt spid="12">
                                            <p:txEl>
                                              <p:pRg st="12" end="12"/>
                                            </p:txEl>
                                          </p:spTgt>
                                        </p:tgtEl>
                                        <p:attrNameLst>
                                          <p:attrName>style.visibility</p:attrName>
                                        </p:attrNameLst>
                                      </p:cBhvr>
                                      <p:to>
                                        <p:strVal val="visible"/>
                                      </p:to>
                                    </p:set>
                                    <p:anim calcmode="lin" valueType="num">
                                      <p:cBhvr additive="base">
                                        <p:cTn id="29" dur="500" fill="hold"/>
                                        <p:tgtEl>
                                          <p:spTgt spid="12">
                                            <p:txEl>
                                              <p:pRg st="12" end="12"/>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12">
                                            <p:txEl>
                                              <p:pRg st="12" end="12"/>
                                            </p:txEl>
                                          </p:spTgt>
                                        </p:tgtEl>
                                        <p:attrNameLst>
                                          <p:attrName>ppt_y</p:attrName>
                                        </p:attrNameLst>
                                      </p:cBhvr>
                                      <p:tavLst>
                                        <p:tav tm="0">
                                          <p:val>
                                            <p:strVal val="#ppt_y"/>
                                          </p:val>
                                        </p:tav>
                                        <p:tav tm="100000">
                                          <p:val>
                                            <p:strVal val="#ppt_y"/>
                                          </p:val>
                                        </p:tav>
                                      </p:tavLst>
                                    </p:anim>
                                  </p:childTnLst>
                                </p:cTn>
                              </p:par>
                              <p:par>
                                <p:cTn id="31" presetID="2" presetClass="entr" presetSubtype="8" fill="hold" nodeType="withEffect">
                                  <p:stCondLst>
                                    <p:cond delay="0"/>
                                  </p:stCondLst>
                                  <p:childTnLst>
                                    <p:set>
                                      <p:cBhvr>
                                        <p:cTn id="32" dur="1" fill="hold">
                                          <p:stCondLst>
                                            <p:cond delay="0"/>
                                          </p:stCondLst>
                                        </p:cTn>
                                        <p:tgtEl>
                                          <p:spTgt spid="12">
                                            <p:txEl>
                                              <p:pRg st="13" end="13"/>
                                            </p:txEl>
                                          </p:spTgt>
                                        </p:tgtEl>
                                        <p:attrNameLst>
                                          <p:attrName>style.visibility</p:attrName>
                                        </p:attrNameLst>
                                      </p:cBhvr>
                                      <p:to>
                                        <p:strVal val="visible"/>
                                      </p:to>
                                    </p:set>
                                    <p:anim calcmode="lin" valueType="num">
                                      <p:cBhvr additive="base">
                                        <p:cTn id="33" dur="500" fill="hold"/>
                                        <p:tgtEl>
                                          <p:spTgt spid="12">
                                            <p:txEl>
                                              <p:pRg st="13" end="13"/>
                                            </p:txEl>
                                          </p:spTgt>
                                        </p:tgtEl>
                                        <p:attrNameLst>
                                          <p:attrName>ppt_x</p:attrName>
                                        </p:attrNameLst>
                                      </p:cBhvr>
                                      <p:tavLst>
                                        <p:tav tm="0">
                                          <p:val>
                                            <p:strVal val="0-#ppt_w/2"/>
                                          </p:val>
                                        </p:tav>
                                        <p:tav tm="100000">
                                          <p:val>
                                            <p:strVal val="#ppt_x"/>
                                          </p:val>
                                        </p:tav>
                                      </p:tavLst>
                                    </p:anim>
                                    <p:anim calcmode="lin" valueType="num">
                                      <p:cBhvr additive="base">
                                        <p:cTn id="34" dur="500" fill="hold"/>
                                        <p:tgtEl>
                                          <p:spTgt spid="12">
                                            <p:txEl>
                                              <p:pRg st="13" end="13"/>
                                            </p:txEl>
                                          </p:spTgt>
                                        </p:tgtEl>
                                        <p:attrNameLst>
                                          <p:attrName>ppt_y</p:attrName>
                                        </p:attrNameLst>
                                      </p:cBhvr>
                                      <p:tavLst>
                                        <p:tav tm="0">
                                          <p:val>
                                            <p:strVal val="#ppt_y"/>
                                          </p:val>
                                        </p:tav>
                                        <p:tav tm="100000">
                                          <p:val>
                                            <p:strVal val="#ppt_y"/>
                                          </p:val>
                                        </p:tav>
                                      </p:tavLst>
                                    </p:anim>
                                  </p:childTnLst>
                                </p:cTn>
                              </p:par>
                              <p:par>
                                <p:cTn id="35" presetID="2" presetClass="entr" presetSubtype="8" fill="hold" nodeType="withEffect">
                                  <p:stCondLst>
                                    <p:cond delay="0"/>
                                  </p:stCondLst>
                                  <p:childTnLst>
                                    <p:set>
                                      <p:cBhvr>
                                        <p:cTn id="36" dur="1" fill="hold">
                                          <p:stCondLst>
                                            <p:cond delay="0"/>
                                          </p:stCondLst>
                                        </p:cTn>
                                        <p:tgtEl>
                                          <p:spTgt spid="12">
                                            <p:txEl>
                                              <p:pRg st="14" end="14"/>
                                            </p:txEl>
                                          </p:spTgt>
                                        </p:tgtEl>
                                        <p:attrNameLst>
                                          <p:attrName>style.visibility</p:attrName>
                                        </p:attrNameLst>
                                      </p:cBhvr>
                                      <p:to>
                                        <p:strVal val="visible"/>
                                      </p:to>
                                    </p:set>
                                    <p:anim calcmode="lin" valueType="num">
                                      <p:cBhvr additive="base">
                                        <p:cTn id="37" dur="500" fill="hold"/>
                                        <p:tgtEl>
                                          <p:spTgt spid="12">
                                            <p:txEl>
                                              <p:pRg st="14" end="14"/>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12">
                                            <p:txEl>
                                              <p:pRg st="14" end="1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Aside: I/O for your own Types</a:t>
            </a:r>
            <a:endParaRPr lang="en-US" dirty="0"/>
          </a:p>
        </p:txBody>
      </p:sp>
      <p:sp>
        <p:nvSpPr>
          <p:cNvPr id="3" name="Content Placeholder 2"/>
          <p:cNvSpPr>
            <a:spLocks noGrp="1"/>
          </p:cNvSpPr>
          <p:nvPr>
            <p:ph idx="1"/>
          </p:nvPr>
        </p:nvSpPr>
        <p:spPr/>
        <p:txBody>
          <a:bodyPr>
            <a:normAutofit fontScale="92500" lnSpcReduction="10000"/>
          </a:bodyPr>
          <a:lstStyle/>
          <a:p>
            <a:pPr marL="461963" lvl="0" indent="0">
              <a:lnSpc>
                <a:spcPct val="100000"/>
              </a:lnSpc>
              <a:spcBef>
                <a:spcPts val="200"/>
              </a:spcBef>
              <a:buClrTx/>
              <a:buSzTx/>
              <a:buNone/>
            </a:pPr>
            <a:r>
              <a:rPr lang="en-US" sz="1700" spc="0" dirty="0">
                <a:solidFill>
                  <a:srgbClr val="000000"/>
                </a:solidFill>
                <a:latin typeface="Consolas" panose="020B0609020204030204" pitchFamily="49" charset="0"/>
              </a:rPr>
              <a:t>{</a:t>
            </a:r>
          </a:p>
          <a:p>
            <a:pPr marL="461963" lvl="0" indent="0">
              <a:lnSpc>
                <a:spcPct val="100000"/>
              </a:lnSpc>
              <a:spcBef>
                <a:spcPts val="200"/>
              </a:spcBef>
              <a:buClrTx/>
              <a:buSzTx/>
              <a:buNone/>
            </a:pPr>
            <a:r>
              <a:rPr lang="en-US" sz="1700" spc="0" dirty="0">
                <a:solidFill>
                  <a:srgbClr val="000000"/>
                </a:solidFill>
                <a:latin typeface="Consolas" panose="020B0609020204030204" pitchFamily="49" charset="0"/>
              </a:rPr>
              <a:t>    </a:t>
            </a:r>
            <a:r>
              <a:rPr lang="en-US" sz="1700" spc="0" dirty="0" err="1">
                <a:solidFill>
                  <a:srgbClr val="000000"/>
                </a:solidFill>
                <a:latin typeface="Consolas" panose="020B0609020204030204" pitchFamily="49" charset="0"/>
              </a:rPr>
              <a:t>std</a:t>
            </a:r>
            <a:r>
              <a:rPr lang="en-US" sz="1700" spc="0" dirty="0">
                <a:solidFill>
                  <a:srgbClr val="000000"/>
                </a:solidFill>
                <a:latin typeface="Consolas" panose="020B0609020204030204" pitchFamily="49" charset="0"/>
              </a:rPr>
              <a:t>::</a:t>
            </a:r>
            <a:r>
              <a:rPr lang="en-US" sz="1700" spc="0" dirty="0" err="1">
                <a:solidFill>
                  <a:srgbClr val="2B91AF"/>
                </a:solidFill>
                <a:latin typeface="Consolas" panose="020B0609020204030204" pitchFamily="49" charset="0"/>
              </a:rPr>
              <a:t>ofstream</a:t>
            </a:r>
            <a:r>
              <a:rPr lang="en-US" sz="1700" spc="0" dirty="0">
                <a:solidFill>
                  <a:srgbClr val="000000"/>
                </a:solidFill>
                <a:latin typeface="Consolas" panose="020B0609020204030204" pitchFamily="49" charset="0"/>
              </a:rPr>
              <a:t> </a:t>
            </a:r>
            <a:r>
              <a:rPr lang="en-US" sz="1700" spc="0" dirty="0">
                <a:solidFill>
                  <a:srgbClr val="74531F"/>
                </a:solidFill>
                <a:latin typeface="Consolas" panose="020B0609020204030204" pitchFamily="49" charset="0"/>
              </a:rPr>
              <a:t>out</a:t>
            </a:r>
            <a:r>
              <a:rPr lang="en-US" sz="1700" spc="0" dirty="0">
                <a:solidFill>
                  <a:srgbClr val="000000"/>
                </a:solidFill>
                <a:latin typeface="Consolas" panose="020B0609020204030204" pitchFamily="49" charset="0"/>
              </a:rPr>
              <a:t>(</a:t>
            </a:r>
            <a:r>
              <a:rPr lang="en-US" sz="1700" spc="0" dirty="0">
                <a:solidFill>
                  <a:srgbClr val="E21F1F"/>
                </a:solidFill>
                <a:latin typeface="Consolas" panose="020B0609020204030204" pitchFamily="49" charset="0"/>
              </a:rPr>
              <a:t>"</a:t>
            </a:r>
            <a:r>
              <a:rPr lang="en-US" sz="1700" spc="0" dirty="0">
                <a:solidFill>
                  <a:srgbClr val="A31515"/>
                </a:solidFill>
                <a:latin typeface="Consolas" panose="020B0609020204030204" pitchFamily="49" charset="0"/>
              </a:rPr>
              <a:t>data.txt</a:t>
            </a:r>
            <a:r>
              <a:rPr lang="en-US" sz="1700" spc="0" dirty="0">
                <a:solidFill>
                  <a:srgbClr val="E21F1F"/>
                </a:solidFill>
                <a:latin typeface="Consolas" panose="020B0609020204030204" pitchFamily="49" charset="0"/>
              </a:rPr>
              <a:t>"</a:t>
            </a:r>
            <a:r>
              <a:rPr lang="en-US" sz="1700" spc="0" dirty="0">
                <a:solidFill>
                  <a:srgbClr val="000000"/>
                </a:solidFill>
                <a:latin typeface="Consolas" panose="020B0609020204030204" pitchFamily="49" charset="0"/>
              </a:rPr>
              <a:t>);</a:t>
            </a:r>
          </a:p>
          <a:p>
            <a:pPr marL="461963" lvl="0" indent="0">
              <a:lnSpc>
                <a:spcPct val="100000"/>
              </a:lnSpc>
              <a:spcBef>
                <a:spcPts val="200"/>
              </a:spcBef>
              <a:buClrTx/>
              <a:buSzTx/>
              <a:buNone/>
            </a:pPr>
            <a:r>
              <a:rPr lang="en-US" sz="1700" spc="0" dirty="0">
                <a:solidFill>
                  <a:srgbClr val="000000"/>
                </a:solidFill>
                <a:latin typeface="Consolas" panose="020B0609020204030204" pitchFamily="49" charset="0"/>
              </a:rPr>
              <a:t>    </a:t>
            </a:r>
            <a:r>
              <a:rPr lang="en-US" sz="1700" spc="0" dirty="0">
                <a:solidFill>
                  <a:srgbClr val="2B91AF"/>
                </a:solidFill>
                <a:latin typeface="Consolas" panose="020B0609020204030204" pitchFamily="49" charset="0"/>
              </a:rPr>
              <a:t>X</a:t>
            </a:r>
            <a:r>
              <a:rPr lang="en-US" sz="1700" spc="0" dirty="0">
                <a:solidFill>
                  <a:srgbClr val="000000"/>
                </a:solidFill>
                <a:latin typeface="Consolas" panose="020B0609020204030204" pitchFamily="49" charset="0"/>
              </a:rPr>
              <a:t> </a:t>
            </a:r>
            <a:r>
              <a:rPr lang="en-US" sz="1700" spc="0" dirty="0">
                <a:solidFill>
                  <a:srgbClr val="1F377F"/>
                </a:solidFill>
                <a:latin typeface="Consolas" panose="020B0609020204030204" pitchFamily="49" charset="0"/>
              </a:rPr>
              <a:t>a</a:t>
            </a:r>
            <a:r>
              <a:rPr lang="en-US" sz="1700" spc="0" dirty="0">
                <a:solidFill>
                  <a:srgbClr val="000000"/>
                </a:solidFill>
                <a:latin typeface="Consolas" panose="020B0609020204030204" pitchFamily="49" charset="0"/>
              </a:rPr>
              <a:t>{</a:t>
            </a:r>
            <a:r>
              <a:rPr lang="en-US" sz="1700" spc="0" dirty="0">
                <a:solidFill>
                  <a:srgbClr val="098658"/>
                </a:solidFill>
                <a:latin typeface="Consolas" panose="020B0609020204030204" pitchFamily="49" charset="0"/>
              </a:rPr>
              <a:t>42</a:t>
            </a:r>
            <a:r>
              <a:rPr lang="en-US" sz="1700" spc="0" dirty="0">
                <a:solidFill>
                  <a:srgbClr val="000000"/>
                </a:solidFill>
                <a:latin typeface="Consolas" panose="020B0609020204030204" pitchFamily="49" charset="0"/>
              </a:rPr>
              <a:t>};</a:t>
            </a:r>
          </a:p>
          <a:p>
            <a:pPr marL="461963" lvl="0" indent="0">
              <a:lnSpc>
                <a:spcPct val="100000"/>
              </a:lnSpc>
              <a:spcBef>
                <a:spcPts val="200"/>
              </a:spcBef>
              <a:buClrTx/>
              <a:buSzTx/>
              <a:buNone/>
            </a:pPr>
            <a:r>
              <a:rPr lang="en-US" sz="1700" spc="0" dirty="0">
                <a:solidFill>
                  <a:srgbClr val="000000"/>
                </a:solidFill>
                <a:latin typeface="Consolas" panose="020B0609020204030204" pitchFamily="49" charset="0"/>
              </a:rPr>
              <a:t>    </a:t>
            </a:r>
            <a:r>
              <a:rPr lang="en-US" sz="1700" spc="0" dirty="0">
                <a:solidFill>
                  <a:srgbClr val="2B91AF"/>
                </a:solidFill>
                <a:latin typeface="Consolas" panose="020B0609020204030204" pitchFamily="49" charset="0"/>
              </a:rPr>
              <a:t>X</a:t>
            </a:r>
            <a:r>
              <a:rPr lang="en-US" sz="1700" spc="0" dirty="0">
                <a:solidFill>
                  <a:srgbClr val="000000"/>
                </a:solidFill>
                <a:latin typeface="Consolas" panose="020B0609020204030204" pitchFamily="49" charset="0"/>
              </a:rPr>
              <a:t> </a:t>
            </a:r>
            <a:r>
              <a:rPr lang="en-US" sz="1700" spc="0" dirty="0">
                <a:solidFill>
                  <a:srgbClr val="1F377F"/>
                </a:solidFill>
                <a:latin typeface="Consolas" panose="020B0609020204030204" pitchFamily="49" charset="0"/>
              </a:rPr>
              <a:t>b</a:t>
            </a:r>
            <a:r>
              <a:rPr lang="en-US" sz="1700" spc="0" dirty="0">
                <a:solidFill>
                  <a:srgbClr val="000000"/>
                </a:solidFill>
                <a:latin typeface="Consolas" panose="020B0609020204030204" pitchFamily="49" charset="0"/>
              </a:rPr>
              <a:t>{</a:t>
            </a:r>
            <a:r>
              <a:rPr lang="en-US" sz="1700" spc="0" dirty="0">
                <a:solidFill>
                  <a:srgbClr val="098658"/>
                </a:solidFill>
                <a:latin typeface="Consolas" panose="020B0609020204030204" pitchFamily="49" charset="0"/>
              </a:rPr>
              <a:t>7</a:t>
            </a:r>
            <a:r>
              <a:rPr lang="en-US" sz="1700" spc="0" dirty="0">
                <a:solidFill>
                  <a:srgbClr val="000000"/>
                </a:solidFill>
                <a:latin typeface="Consolas" panose="020B0609020204030204" pitchFamily="49" charset="0"/>
              </a:rPr>
              <a:t>};</a:t>
            </a:r>
          </a:p>
          <a:p>
            <a:pPr marL="461963" lvl="0" indent="0">
              <a:lnSpc>
                <a:spcPct val="100000"/>
              </a:lnSpc>
              <a:spcBef>
                <a:spcPts val="200"/>
              </a:spcBef>
              <a:buClrTx/>
              <a:buSzTx/>
              <a:buNone/>
            </a:pPr>
            <a:r>
              <a:rPr lang="en-US" sz="1700" spc="0" dirty="0">
                <a:solidFill>
                  <a:srgbClr val="000000"/>
                </a:solidFill>
                <a:latin typeface="Consolas" panose="020B0609020204030204" pitchFamily="49" charset="0"/>
              </a:rPr>
              <a:t>    </a:t>
            </a:r>
            <a:r>
              <a:rPr lang="en-US" sz="1700" spc="0" dirty="0">
                <a:solidFill>
                  <a:srgbClr val="1F377F"/>
                </a:solidFill>
                <a:latin typeface="Consolas" panose="020B0609020204030204" pitchFamily="49" charset="0"/>
              </a:rPr>
              <a:t>out</a:t>
            </a:r>
            <a:r>
              <a:rPr lang="en-US" sz="1700" spc="0" dirty="0">
                <a:solidFill>
                  <a:srgbClr val="000000"/>
                </a:solidFill>
                <a:latin typeface="Consolas" panose="020B0609020204030204" pitchFamily="49" charset="0"/>
              </a:rPr>
              <a:t> &lt;&lt; </a:t>
            </a:r>
            <a:r>
              <a:rPr lang="en-US" sz="1700" spc="0" dirty="0">
                <a:solidFill>
                  <a:srgbClr val="1F377F"/>
                </a:solidFill>
                <a:latin typeface="Consolas" panose="020B0609020204030204" pitchFamily="49" charset="0"/>
              </a:rPr>
              <a:t>a</a:t>
            </a:r>
            <a:r>
              <a:rPr lang="en-US" sz="1700" spc="0" dirty="0">
                <a:solidFill>
                  <a:srgbClr val="000000"/>
                </a:solidFill>
                <a:latin typeface="Consolas" panose="020B0609020204030204" pitchFamily="49" charset="0"/>
              </a:rPr>
              <a:t> &lt;&lt; </a:t>
            </a:r>
            <a:r>
              <a:rPr lang="en-US" sz="1700" spc="0" dirty="0">
                <a:solidFill>
                  <a:srgbClr val="E21F1F"/>
                </a:solidFill>
                <a:latin typeface="Consolas" panose="020B0609020204030204" pitchFamily="49" charset="0"/>
              </a:rPr>
              <a:t>"</a:t>
            </a:r>
            <a:r>
              <a:rPr lang="en-US" sz="1700" spc="0" dirty="0">
                <a:solidFill>
                  <a:srgbClr val="A31515"/>
                </a:solidFill>
                <a:latin typeface="Consolas" panose="020B0609020204030204" pitchFamily="49" charset="0"/>
              </a:rPr>
              <a:t> </a:t>
            </a:r>
            <a:r>
              <a:rPr lang="en-US" sz="1700" spc="0" dirty="0">
                <a:solidFill>
                  <a:srgbClr val="E21F1F"/>
                </a:solidFill>
                <a:latin typeface="Consolas" panose="020B0609020204030204" pitchFamily="49" charset="0"/>
              </a:rPr>
              <a:t>"</a:t>
            </a:r>
            <a:r>
              <a:rPr lang="en-US" sz="1700" spc="0" dirty="0">
                <a:solidFill>
                  <a:srgbClr val="000000"/>
                </a:solidFill>
                <a:latin typeface="Consolas" panose="020B0609020204030204" pitchFamily="49" charset="0"/>
              </a:rPr>
              <a:t> &lt;&lt; </a:t>
            </a:r>
            <a:r>
              <a:rPr lang="en-US" sz="1700" spc="0" dirty="0">
                <a:solidFill>
                  <a:srgbClr val="1F377F"/>
                </a:solidFill>
                <a:latin typeface="Consolas" panose="020B0609020204030204" pitchFamily="49" charset="0"/>
              </a:rPr>
              <a:t>b</a:t>
            </a:r>
            <a:r>
              <a:rPr lang="en-US" sz="1700" spc="0" dirty="0">
                <a:solidFill>
                  <a:srgbClr val="000000"/>
                </a:solidFill>
                <a:latin typeface="Consolas" panose="020B0609020204030204" pitchFamily="49" charset="0"/>
              </a:rPr>
              <a:t>;</a:t>
            </a:r>
          </a:p>
          <a:p>
            <a:pPr marL="461963" lvl="0" indent="0">
              <a:lnSpc>
                <a:spcPct val="100000"/>
              </a:lnSpc>
              <a:spcBef>
                <a:spcPts val="200"/>
              </a:spcBef>
              <a:buClrTx/>
              <a:buSzTx/>
              <a:buNone/>
            </a:pPr>
            <a:r>
              <a:rPr lang="en-US" sz="1700" spc="0" dirty="0">
                <a:solidFill>
                  <a:srgbClr val="000000"/>
                </a:solidFill>
                <a:latin typeface="Consolas" panose="020B0609020204030204" pitchFamily="49" charset="0"/>
              </a:rPr>
              <a:t>}</a:t>
            </a:r>
            <a:r>
              <a:rPr lang="en-US" sz="1700" spc="0" dirty="0">
                <a:solidFill>
                  <a:srgbClr val="008000"/>
                </a:solidFill>
                <a:latin typeface="Consolas" panose="020B0609020204030204" pitchFamily="49" charset="0"/>
              </a:rPr>
              <a:t>    // out </a:t>
            </a:r>
            <a:r>
              <a:rPr lang="en-US" sz="1700" spc="0" dirty="0" smtClean="0">
                <a:solidFill>
                  <a:srgbClr val="008000"/>
                </a:solidFill>
                <a:latin typeface="Consolas" panose="020B0609020204030204" pitchFamily="49" charset="0"/>
              </a:rPr>
              <a:t>closes</a:t>
            </a:r>
          </a:p>
          <a:p>
            <a:pPr marL="461963" lvl="0" indent="0">
              <a:lnSpc>
                <a:spcPct val="100000"/>
              </a:lnSpc>
              <a:spcBef>
                <a:spcPts val="200"/>
              </a:spcBef>
              <a:buClrTx/>
              <a:buSzTx/>
              <a:buNone/>
            </a:pPr>
            <a:endParaRPr lang="en-US" sz="1700" spc="0" dirty="0">
              <a:solidFill>
                <a:srgbClr val="000000"/>
              </a:solidFill>
              <a:latin typeface="Consolas" panose="020B0609020204030204" pitchFamily="49" charset="0"/>
            </a:endParaRPr>
          </a:p>
          <a:p>
            <a:pPr marL="461963" lvl="0" indent="0">
              <a:lnSpc>
                <a:spcPct val="100000"/>
              </a:lnSpc>
              <a:spcBef>
                <a:spcPts val="200"/>
              </a:spcBef>
              <a:buClrTx/>
              <a:buSzTx/>
              <a:buNone/>
            </a:pPr>
            <a:r>
              <a:rPr lang="en-US" sz="1700" spc="0" dirty="0">
                <a:solidFill>
                  <a:srgbClr val="000000"/>
                </a:solidFill>
                <a:latin typeface="Consolas" panose="020B0609020204030204" pitchFamily="49" charset="0"/>
              </a:rPr>
              <a:t>{</a:t>
            </a:r>
          </a:p>
          <a:p>
            <a:pPr marL="461963" lvl="0" indent="0">
              <a:lnSpc>
                <a:spcPct val="100000"/>
              </a:lnSpc>
              <a:spcBef>
                <a:spcPts val="200"/>
              </a:spcBef>
              <a:buClrTx/>
              <a:buSzTx/>
              <a:buNone/>
            </a:pPr>
            <a:r>
              <a:rPr lang="en-US" sz="1700" spc="0" dirty="0">
                <a:solidFill>
                  <a:srgbClr val="000000"/>
                </a:solidFill>
                <a:latin typeface="Consolas" panose="020B0609020204030204" pitchFamily="49" charset="0"/>
              </a:rPr>
              <a:t>    </a:t>
            </a:r>
            <a:r>
              <a:rPr lang="en-US" sz="1700" spc="0" dirty="0" err="1">
                <a:solidFill>
                  <a:srgbClr val="000000"/>
                </a:solidFill>
                <a:latin typeface="Consolas" panose="020B0609020204030204" pitchFamily="49" charset="0"/>
              </a:rPr>
              <a:t>std</a:t>
            </a:r>
            <a:r>
              <a:rPr lang="en-US" sz="1700" spc="0" dirty="0">
                <a:solidFill>
                  <a:srgbClr val="000000"/>
                </a:solidFill>
                <a:latin typeface="Consolas" panose="020B0609020204030204" pitchFamily="49" charset="0"/>
              </a:rPr>
              <a:t>::</a:t>
            </a:r>
            <a:r>
              <a:rPr lang="en-US" sz="1700" spc="0" dirty="0" err="1">
                <a:solidFill>
                  <a:srgbClr val="2B91AF"/>
                </a:solidFill>
                <a:latin typeface="Consolas" panose="020B0609020204030204" pitchFamily="49" charset="0"/>
              </a:rPr>
              <a:t>ifstream</a:t>
            </a:r>
            <a:r>
              <a:rPr lang="en-US" sz="1700" spc="0" dirty="0">
                <a:solidFill>
                  <a:srgbClr val="000000"/>
                </a:solidFill>
                <a:latin typeface="Consolas" panose="020B0609020204030204" pitchFamily="49" charset="0"/>
              </a:rPr>
              <a:t> </a:t>
            </a:r>
            <a:r>
              <a:rPr lang="en-US" sz="1700" spc="0" dirty="0">
                <a:solidFill>
                  <a:srgbClr val="74531F"/>
                </a:solidFill>
                <a:latin typeface="Consolas" panose="020B0609020204030204" pitchFamily="49" charset="0"/>
              </a:rPr>
              <a:t>in</a:t>
            </a:r>
            <a:r>
              <a:rPr lang="en-US" sz="1700" spc="0" dirty="0">
                <a:solidFill>
                  <a:srgbClr val="000000"/>
                </a:solidFill>
                <a:latin typeface="Consolas" panose="020B0609020204030204" pitchFamily="49" charset="0"/>
              </a:rPr>
              <a:t>(</a:t>
            </a:r>
            <a:r>
              <a:rPr lang="en-US" sz="1700" spc="0" dirty="0">
                <a:solidFill>
                  <a:srgbClr val="E21F1F"/>
                </a:solidFill>
                <a:latin typeface="Consolas" panose="020B0609020204030204" pitchFamily="49" charset="0"/>
              </a:rPr>
              <a:t>"</a:t>
            </a:r>
            <a:r>
              <a:rPr lang="en-US" sz="1700" spc="0" dirty="0">
                <a:solidFill>
                  <a:srgbClr val="A31515"/>
                </a:solidFill>
                <a:latin typeface="Consolas" panose="020B0609020204030204" pitchFamily="49" charset="0"/>
              </a:rPr>
              <a:t>data.txt</a:t>
            </a:r>
            <a:r>
              <a:rPr lang="en-US" sz="1700" spc="0" dirty="0">
                <a:solidFill>
                  <a:srgbClr val="E21F1F"/>
                </a:solidFill>
                <a:latin typeface="Consolas" panose="020B0609020204030204" pitchFamily="49" charset="0"/>
              </a:rPr>
              <a:t>"</a:t>
            </a:r>
            <a:r>
              <a:rPr lang="en-US" sz="1700" spc="0" dirty="0">
                <a:solidFill>
                  <a:srgbClr val="000000"/>
                </a:solidFill>
                <a:latin typeface="Consolas" panose="020B0609020204030204" pitchFamily="49" charset="0"/>
              </a:rPr>
              <a:t>);</a:t>
            </a:r>
          </a:p>
          <a:p>
            <a:pPr marL="461963" lvl="0" indent="0">
              <a:lnSpc>
                <a:spcPct val="100000"/>
              </a:lnSpc>
              <a:spcBef>
                <a:spcPts val="200"/>
              </a:spcBef>
              <a:buClrTx/>
              <a:buSzTx/>
              <a:buNone/>
            </a:pPr>
            <a:r>
              <a:rPr lang="en-US" sz="1700" spc="0" dirty="0">
                <a:solidFill>
                  <a:srgbClr val="000000"/>
                </a:solidFill>
                <a:latin typeface="Consolas" panose="020B0609020204030204" pitchFamily="49" charset="0"/>
              </a:rPr>
              <a:t>    </a:t>
            </a:r>
            <a:r>
              <a:rPr lang="en-US" sz="1700" spc="0" dirty="0">
                <a:solidFill>
                  <a:srgbClr val="2B91AF"/>
                </a:solidFill>
                <a:latin typeface="Consolas" panose="020B0609020204030204" pitchFamily="49" charset="0"/>
              </a:rPr>
              <a:t>X</a:t>
            </a:r>
            <a:r>
              <a:rPr lang="en-US" sz="1700" spc="0" dirty="0">
                <a:solidFill>
                  <a:srgbClr val="000000"/>
                </a:solidFill>
                <a:latin typeface="Consolas" panose="020B0609020204030204" pitchFamily="49" charset="0"/>
              </a:rPr>
              <a:t> </a:t>
            </a:r>
            <a:r>
              <a:rPr lang="en-US" sz="1700" spc="0" dirty="0">
                <a:solidFill>
                  <a:srgbClr val="1F377F"/>
                </a:solidFill>
                <a:latin typeface="Consolas" panose="020B0609020204030204" pitchFamily="49" charset="0"/>
              </a:rPr>
              <a:t>a</a:t>
            </a:r>
            <a:r>
              <a:rPr lang="en-US" sz="1700" spc="0" dirty="0">
                <a:solidFill>
                  <a:srgbClr val="000000"/>
                </a:solidFill>
                <a:latin typeface="Consolas" panose="020B0609020204030204" pitchFamily="49" charset="0"/>
              </a:rPr>
              <a:t>{</a:t>
            </a:r>
            <a:r>
              <a:rPr lang="en-US" sz="1700" spc="0" dirty="0">
                <a:solidFill>
                  <a:srgbClr val="098658"/>
                </a:solidFill>
                <a:latin typeface="Consolas" panose="020B0609020204030204" pitchFamily="49" charset="0"/>
              </a:rPr>
              <a:t>0</a:t>
            </a:r>
            <a:r>
              <a:rPr lang="en-US" sz="1700" spc="0" dirty="0">
                <a:solidFill>
                  <a:srgbClr val="000000"/>
                </a:solidFill>
                <a:latin typeface="Consolas" panose="020B0609020204030204" pitchFamily="49" charset="0"/>
              </a:rPr>
              <a:t>};</a:t>
            </a:r>
          </a:p>
          <a:p>
            <a:pPr marL="461963" lvl="0" indent="0">
              <a:lnSpc>
                <a:spcPct val="100000"/>
              </a:lnSpc>
              <a:spcBef>
                <a:spcPts val="200"/>
              </a:spcBef>
              <a:buClrTx/>
              <a:buSzTx/>
              <a:buNone/>
            </a:pPr>
            <a:r>
              <a:rPr lang="en-US" sz="1700" spc="0" dirty="0">
                <a:solidFill>
                  <a:srgbClr val="000000"/>
                </a:solidFill>
                <a:latin typeface="Consolas" panose="020B0609020204030204" pitchFamily="49" charset="0"/>
              </a:rPr>
              <a:t>    </a:t>
            </a:r>
            <a:r>
              <a:rPr lang="en-US" sz="1700" spc="0" dirty="0">
                <a:solidFill>
                  <a:srgbClr val="2B91AF"/>
                </a:solidFill>
                <a:latin typeface="Consolas" panose="020B0609020204030204" pitchFamily="49" charset="0"/>
              </a:rPr>
              <a:t>X</a:t>
            </a:r>
            <a:r>
              <a:rPr lang="en-US" sz="1700" spc="0" dirty="0">
                <a:solidFill>
                  <a:srgbClr val="000000"/>
                </a:solidFill>
                <a:latin typeface="Consolas" panose="020B0609020204030204" pitchFamily="49" charset="0"/>
              </a:rPr>
              <a:t> </a:t>
            </a:r>
            <a:r>
              <a:rPr lang="en-US" sz="1700" spc="0" dirty="0">
                <a:solidFill>
                  <a:srgbClr val="1F377F"/>
                </a:solidFill>
                <a:latin typeface="Consolas" panose="020B0609020204030204" pitchFamily="49" charset="0"/>
              </a:rPr>
              <a:t>b</a:t>
            </a:r>
            <a:r>
              <a:rPr lang="en-US" sz="1700" spc="0" dirty="0">
                <a:solidFill>
                  <a:srgbClr val="000000"/>
                </a:solidFill>
                <a:latin typeface="Consolas" panose="020B0609020204030204" pitchFamily="49" charset="0"/>
              </a:rPr>
              <a:t>{</a:t>
            </a:r>
            <a:r>
              <a:rPr lang="en-US" sz="1700" spc="0" dirty="0">
                <a:solidFill>
                  <a:srgbClr val="098658"/>
                </a:solidFill>
                <a:latin typeface="Consolas" panose="020B0609020204030204" pitchFamily="49" charset="0"/>
              </a:rPr>
              <a:t>0</a:t>
            </a:r>
            <a:r>
              <a:rPr lang="en-US" sz="1700" spc="0" dirty="0">
                <a:solidFill>
                  <a:srgbClr val="000000"/>
                </a:solidFill>
                <a:latin typeface="Consolas" panose="020B0609020204030204" pitchFamily="49" charset="0"/>
              </a:rPr>
              <a:t>};</a:t>
            </a:r>
          </a:p>
          <a:p>
            <a:pPr marL="461963" lvl="0" indent="0">
              <a:lnSpc>
                <a:spcPct val="100000"/>
              </a:lnSpc>
              <a:spcBef>
                <a:spcPts val="200"/>
              </a:spcBef>
              <a:buClrTx/>
              <a:buSzTx/>
              <a:buNone/>
            </a:pPr>
            <a:r>
              <a:rPr lang="en-US" sz="1700" spc="0" dirty="0">
                <a:solidFill>
                  <a:srgbClr val="000000"/>
                </a:solidFill>
                <a:latin typeface="Consolas" panose="020B0609020204030204" pitchFamily="49" charset="0"/>
              </a:rPr>
              <a:t>    </a:t>
            </a:r>
            <a:r>
              <a:rPr lang="en-US" sz="1700" spc="0" dirty="0">
                <a:solidFill>
                  <a:srgbClr val="1F377F"/>
                </a:solidFill>
                <a:latin typeface="Consolas" panose="020B0609020204030204" pitchFamily="49" charset="0"/>
              </a:rPr>
              <a:t>in</a:t>
            </a:r>
            <a:r>
              <a:rPr lang="en-US" sz="1700" spc="0" dirty="0">
                <a:solidFill>
                  <a:srgbClr val="000000"/>
                </a:solidFill>
                <a:latin typeface="Consolas" panose="020B0609020204030204" pitchFamily="49" charset="0"/>
              </a:rPr>
              <a:t> &gt;&gt; </a:t>
            </a:r>
            <a:r>
              <a:rPr lang="en-US" sz="1700" spc="0" dirty="0">
                <a:solidFill>
                  <a:srgbClr val="1F377F"/>
                </a:solidFill>
                <a:latin typeface="Consolas" panose="020B0609020204030204" pitchFamily="49" charset="0"/>
              </a:rPr>
              <a:t>a</a:t>
            </a:r>
            <a:r>
              <a:rPr lang="en-US" sz="1700" spc="0" dirty="0">
                <a:solidFill>
                  <a:srgbClr val="000000"/>
                </a:solidFill>
                <a:latin typeface="Consolas" panose="020B0609020204030204" pitchFamily="49" charset="0"/>
              </a:rPr>
              <a:t> &gt;&gt; </a:t>
            </a:r>
            <a:r>
              <a:rPr lang="en-US" sz="1700" spc="0" dirty="0">
                <a:solidFill>
                  <a:srgbClr val="1F377F"/>
                </a:solidFill>
                <a:latin typeface="Consolas" panose="020B0609020204030204" pitchFamily="49" charset="0"/>
              </a:rPr>
              <a:t>b</a:t>
            </a:r>
            <a:r>
              <a:rPr lang="en-US" sz="1700" spc="0" dirty="0">
                <a:solidFill>
                  <a:srgbClr val="000000"/>
                </a:solidFill>
                <a:latin typeface="Consolas" panose="020B0609020204030204" pitchFamily="49" charset="0"/>
              </a:rPr>
              <a:t>;</a:t>
            </a:r>
          </a:p>
          <a:p>
            <a:pPr marL="461963" lvl="0" indent="0">
              <a:lnSpc>
                <a:spcPct val="100000"/>
              </a:lnSpc>
              <a:spcBef>
                <a:spcPts val="200"/>
              </a:spcBef>
              <a:buClrTx/>
              <a:buSzTx/>
              <a:buNone/>
            </a:pPr>
            <a:r>
              <a:rPr lang="en-US" sz="1700" spc="0" dirty="0">
                <a:solidFill>
                  <a:srgbClr val="000000"/>
                </a:solidFill>
                <a:latin typeface="Consolas" panose="020B0609020204030204" pitchFamily="49" charset="0"/>
              </a:rPr>
              <a:t>    </a:t>
            </a:r>
            <a:r>
              <a:rPr lang="en-US" sz="1700" spc="0" dirty="0" err="1">
                <a:solidFill>
                  <a:srgbClr val="000000"/>
                </a:solidFill>
                <a:latin typeface="Consolas" panose="020B0609020204030204" pitchFamily="49" charset="0"/>
              </a:rPr>
              <a:t>std</a:t>
            </a:r>
            <a:r>
              <a:rPr lang="en-US" sz="1700" spc="0" dirty="0">
                <a:solidFill>
                  <a:srgbClr val="000000"/>
                </a:solidFill>
                <a:latin typeface="Consolas" panose="020B0609020204030204" pitchFamily="49" charset="0"/>
              </a:rPr>
              <a:t>::</a:t>
            </a:r>
            <a:r>
              <a:rPr lang="en-US" sz="1700" spc="0" dirty="0" err="1">
                <a:solidFill>
                  <a:srgbClr val="1F377F"/>
                </a:solidFill>
                <a:latin typeface="Consolas" panose="020B0609020204030204" pitchFamily="49" charset="0"/>
              </a:rPr>
              <a:t>cout</a:t>
            </a:r>
            <a:r>
              <a:rPr lang="en-US" sz="1700" spc="0" dirty="0">
                <a:solidFill>
                  <a:srgbClr val="000000"/>
                </a:solidFill>
                <a:latin typeface="Consolas" panose="020B0609020204030204" pitchFamily="49" charset="0"/>
              </a:rPr>
              <a:t> &lt;&lt; </a:t>
            </a:r>
            <a:r>
              <a:rPr lang="en-US" sz="1700" spc="0" dirty="0">
                <a:solidFill>
                  <a:srgbClr val="E21F1F"/>
                </a:solidFill>
                <a:latin typeface="Consolas" panose="020B0609020204030204" pitchFamily="49" charset="0"/>
              </a:rPr>
              <a:t>"</a:t>
            </a:r>
            <a:r>
              <a:rPr lang="en-US" sz="1700" spc="0" dirty="0" err="1">
                <a:solidFill>
                  <a:srgbClr val="A31515"/>
                </a:solidFill>
                <a:latin typeface="Consolas" panose="020B0609020204030204" pitchFamily="49" charset="0"/>
              </a:rPr>
              <a:t>a.value</a:t>
            </a:r>
            <a:r>
              <a:rPr lang="en-US" sz="1700" spc="0" dirty="0">
                <a:solidFill>
                  <a:srgbClr val="A31515"/>
                </a:solidFill>
                <a:latin typeface="Consolas" panose="020B0609020204030204" pitchFamily="49" charset="0"/>
              </a:rPr>
              <a:t> == </a:t>
            </a:r>
            <a:r>
              <a:rPr lang="en-US" sz="1700" spc="0" dirty="0">
                <a:solidFill>
                  <a:srgbClr val="E21F1F"/>
                </a:solidFill>
                <a:latin typeface="Consolas" panose="020B0609020204030204" pitchFamily="49" charset="0"/>
              </a:rPr>
              <a:t>"</a:t>
            </a:r>
            <a:r>
              <a:rPr lang="en-US" sz="1700" spc="0" dirty="0">
                <a:solidFill>
                  <a:srgbClr val="000000"/>
                </a:solidFill>
                <a:latin typeface="Consolas" panose="020B0609020204030204" pitchFamily="49" charset="0"/>
              </a:rPr>
              <a:t> &lt;&lt; </a:t>
            </a:r>
            <a:r>
              <a:rPr lang="en-US" sz="1700" spc="0" dirty="0">
                <a:solidFill>
                  <a:srgbClr val="1F377F"/>
                </a:solidFill>
                <a:latin typeface="Consolas" panose="020B0609020204030204" pitchFamily="49" charset="0"/>
              </a:rPr>
              <a:t>a</a:t>
            </a:r>
            <a:r>
              <a:rPr lang="en-US" sz="1700" spc="0" dirty="0">
                <a:solidFill>
                  <a:srgbClr val="000000"/>
                </a:solidFill>
                <a:latin typeface="Consolas" panose="020B0609020204030204" pitchFamily="49" charset="0"/>
              </a:rPr>
              <a:t> &lt;&lt; </a:t>
            </a:r>
            <a:r>
              <a:rPr lang="en-US" sz="1700" spc="0" dirty="0">
                <a:solidFill>
                  <a:srgbClr val="E21F1F"/>
                </a:solidFill>
                <a:latin typeface="Consolas" panose="020B0609020204030204" pitchFamily="49" charset="0"/>
              </a:rPr>
              <a:t>"</a:t>
            </a:r>
            <a:r>
              <a:rPr lang="en-US" sz="1700" spc="0" dirty="0">
                <a:solidFill>
                  <a:srgbClr val="A31515"/>
                </a:solidFill>
                <a:latin typeface="Consolas" panose="020B0609020204030204" pitchFamily="49" charset="0"/>
              </a:rPr>
              <a:t>, </a:t>
            </a:r>
            <a:r>
              <a:rPr lang="en-US" sz="1700" spc="0" dirty="0" err="1">
                <a:solidFill>
                  <a:srgbClr val="A31515"/>
                </a:solidFill>
                <a:latin typeface="Consolas" panose="020B0609020204030204" pitchFamily="49" charset="0"/>
              </a:rPr>
              <a:t>b.value</a:t>
            </a:r>
            <a:r>
              <a:rPr lang="en-US" sz="1700" spc="0" dirty="0">
                <a:solidFill>
                  <a:srgbClr val="A31515"/>
                </a:solidFill>
                <a:latin typeface="Consolas" panose="020B0609020204030204" pitchFamily="49" charset="0"/>
              </a:rPr>
              <a:t> == </a:t>
            </a:r>
            <a:r>
              <a:rPr lang="en-US" sz="1700" spc="0" dirty="0">
                <a:solidFill>
                  <a:srgbClr val="E21F1F"/>
                </a:solidFill>
                <a:latin typeface="Consolas" panose="020B0609020204030204" pitchFamily="49" charset="0"/>
              </a:rPr>
              <a:t>"</a:t>
            </a:r>
            <a:r>
              <a:rPr lang="en-US" sz="1700" spc="0" dirty="0">
                <a:solidFill>
                  <a:srgbClr val="000000"/>
                </a:solidFill>
                <a:latin typeface="Consolas" panose="020B0609020204030204" pitchFamily="49" charset="0"/>
              </a:rPr>
              <a:t> &lt;&lt; </a:t>
            </a:r>
            <a:r>
              <a:rPr lang="en-US" sz="1700" spc="0" dirty="0">
                <a:solidFill>
                  <a:srgbClr val="1F377F"/>
                </a:solidFill>
                <a:latin typeface="Consolas" panose="020B0609020204030204" pitchFamily="49" charset="0"/>
              </a:rPr>
              <a:t>b</a:t>
            </a:r>
            <a:endParaRPr lang="en-US" sz="1700" spc="0" dirty="0">
              <a:solidFill>
                <a:srgbClr val="000000"/>
              </a:solidFill>
              <a:latin typeface="Consolas" panose="020B0609020204030204" pitchFamily="49" charset="0"/>
            </a:endParaRPr>
          </a:p>
          <a:p>
            <a:pPr marL="461963" lvl="0" indent="0">
              <a:lnSpc>
                <a:spcPct val="100000"/>
              </a:lnSpc>
              <a:spcBef>
                <a:spcPts val="200"/>
              </a:spcBef>
              <a:buClrTx/>
              <a:buSzTx/>
              <a:buNone/>
            </a:pPr>
            <a:r>
              <a:rPr lang="en-US" sz="1700" spc="0" dirty="0">
                <a:solidFill>
                  <a:srgbClr val="000000"/>
                </a:solidFill>
                <a:latin typeface="Consolas" panose="020B0609020204030204" pitchFamily="49" charset="0"/>
              </a:rPr>
              <a:t>              &lt;&lt; </a:t>
            </a:r>
            <a:r>
              <a:rPr lang="en-US" sz="1700" spc="0" dirty="0">
                <a:solidFill>
                  <a:srgbClr val="E21F1F"/>
                </a:solidFill>
                <a:latin typeface="Consolas" panose="020B0609020204030204" pitchFamily="49" charset="0"/>
              </a:rPr>
              <a:t>"</a:t>
            </a:r>
            <a:r>
              <a:rPr lang="en-US" sz="1700" spc="0" dirty="0">
                <a:solidFill>
                  <a:srgbClr val="B776FB"/>
                </a:solidFill>
                <a:latin typeface="Consolas" panose="020B0609020204030204" pitchFamily="49" charset="0"/>
              </a:rPr>
              <a:t>\n</a:t>
            </a:r>
            <a:r>
              <a:rPr lang="en-US" sz="1700" spc="0" dirty="0">
                <a:solidFill>
                  <a:srgbClr val="E21F1F"/>
                </a:solidFill>
                <a:latin typeface="Consolas" panose="020B0609020204030204" pitchFamily="49" charset="0"/>
              </a:rPr>
              <a:t>"</a:t>
            </a:r>
            <a:r>
              <a:rPr lang="en-US" sz="1700" spc="0" dirty="0">
                <a:solidFill>
                  <a:srgbClr val="000000"/>
                </a:solidFill>
                <a:latin typeface="Consolas" panose="020B0609020204030204" pitchFamily="49" charset="0"/>
              </a:rPr>
              <a:t>;</a:t>
            </a:r>
            <a:r>
              <a:rPr lang="en-US" sz="1700" spc="0" dirty="0">
                <a:solidFill>
                  <a:srgbClr val="008000"/>
                </a:solidFill>
                <a:latin typeface="Consolas" panose="020B0609020204030204" pitchFamily="49" charset="0"/>
              </a:rPr>
              <a:t>    // </a:t>
            </a:r>
            <a:r>
              <a:rPr lang="en-US" sz="1700" spc="0" dirty="0" err="1">
                <a:solidFill>
                  <a:srgbClr val="008000"/>
                </a:solidFill>
                <a:latin typeface="Consolas" panose="020B0609020204030204" pitchFamily="49" charset="0"/>
              </a:rPr>
              <a:t>a.value</a:t>
            </a:r>
            <a:r>
              <a:rPr lang="en-US" sz="1700" spc="0" dirty="0">
                <a:solidFill>
                  <a:srgbClr val="008000"/>
                </a:solidFill>
                <a:latin typeface="Consolas" panose="020B0609020204030204" pitchFamily="49" charset="0"/>
              </a:rPr>
              <a:t> == 42, </a:t>
            </a:r>
            <a:r>
              <a:rPr lang="en-US" sz="1700" spc="0" dirty="0" err="1">
                <a:solidFill>
                  <a:srgbClr val="008000"/>
                </a:solidFill>
                <a:latin typeface="Consolas" panose="020B0609020204030204" pitchFamily="49" charset="0"/>
              </a:rPr>
              <a:t>b.value</a:t>
            </a:r>
            <a:r>
              <a:rPr lang="en-US" sz="1700" spc="0" dirty="0">
                <a:solidFill>
                  <a:srgbClr val="008000"/>
                </a:solidFill>
                <a:latin typeface="Consolas" panose="020B0609020204030204" pitchFamily="49" charset="0"/>
              </a:rPr>
              <a:t> == 7</a:t>
            </a:r>
            <a:endParaRPr lang="en-US" sz="1700" spc="0" dirty="0">
              <a:solidFill>
                <a:srgbClr val="000000"/>
              </a:solidFill>
              <a:latin typeface="Consolas" panose="020B0609020204030204" pitchFamily="49" charset="0"/>
            </a:endParaRPr>
          </a:p>
          <a:p>
            <a:pPr marL="461963" lvl="0" indent="0">
              <a:lnSpc>
                <a:spcPct val="100000"/>
              </a:lnSpc>
              <a:spcBef>
                <a:spcPts val="200"/>
              </a:spcBef>
              <a:buClrTx/>
              <a:buSzTx/>
              <a:buNone/>
            </a:pPr>
            <a:r>
              <a:rPr lang="en-US" sz="1700" spc="0" dirty="0">
                <a:solidFill>
                  <a:srgbClr val="000000"/>
                </a:solidFill>
                <a:latin typeface="Consolas" panose="020B0609020204030204" pitchFamily="49" charset="0"/>
              </a:rPr>
              <a:t>}</a:t>
            </a:r>
          </a:p>
          <a:p>
            <a:pPr marL="0" lvl="0" indent="0">
              <a:lnSpc>
                <a:spcPct val="100000"/>
              </a:lnSpc>
              <a:spcBef>
                <a:spcPts val="0"/>
              </a:spcBef>
              <a:spcAft>
                <a:spcPts val="0"/>
              </a:spcAft>
              <a:buClrTx/>
              <a:buSzTx/>
              <a:buNone/>
            </a:pPr>
            <a:endParaRPr lang="en-US" sz="1800" spc="0" dirty="0">
              <a:solidFill>
                <a:srgbClr val="000000"/>
              </a:solidFill>
              <a:latin typeface="Consolas" panose="020B0609020204030204" pitchFamily="49" charset="0"/>
            </a:endParaRPr>
          </a:p>
        </p:txBody>
      </p:sp>
      <p:sp>
        <p:nvSpPr>
          <p:cNvPr id="4" name="Date Placeholder 3"/>
          <p:cNvSpPr>
            <a:spLocks noGrp="1"/>
          </p:cNvSpPr>
          <p:nvPr>
            <p:ph type="dt" sz="half" idx="10"/>
          </p:nvPr>
        </p:nvSpPr>
        <p:spPr/>
        <p:txBody>
          <a:bodyPr/>
          <a:lstStyle/>
          <a:p>
            <a:r>
              <a:rPr lang="en-US" smtClean="0"/>
              <a:t>2/11/2025, Lecture 6</a:t>
            </a:r>
            <a:endParaRPr lang="en-US"/>
          </a:p>
        </p:txBody>
      </p:sp>
      <p:sp>
        <p:nvSpPr>
          <p:cNvPr id="5" name="Footer Placeholder 4"/>
          <p:cNvSpPr>
            <a:spLocks noGrp="1"/>
          </p:cNvSpPr>
          <p:nvPr>
            <p:ph type="ftr" sz="quarter" idx="11"/>
          </p:nvPr>
        </p:nvSpPr>
        <p:spPr/>
        <p:txBody>
          <a:bodyPr/>
          <a:lstStyle/>
          <a:p>
            <a:r>
              <a:rPr lang="en-US" smtClean="0"/>
              <a:t>CSC4700, Spring 2025, The C++ Standard Library, Iterators and Ranges</a:t>
            </a:r>
            <a:endParaRPr lang="en-US"/>
          </a:p>
        </p:txBody>
      </p:sp>
      <p:sp>
        <p:nvSpPr>
          <p:cNvPr id="6" name="Slide Number Placeholder 5"/>
          <p:cNvSpPr>
            <a:spLocks noGrp="1"/>
          </p:cNvSpPr>
          <p:nvPr>
            <p:ph type="sldNum" sz="quarter" idx="12"/>
          </p:nvPr>
        </p:nvSpPr>
        <p:spPr/>
        <p:txBody>
          <a:bodyPr>
            <a:normAutofit lnSpcReduction="10000"/>
          </a:bodyPr>
          <a:lstStyle/>
          <a:p>
            <a:fld id="{361B6064-FECE-466A-BF5C-A30C7EDC9E78}" type="slidenum">
              <a:rPr lang="en-US" smtClean="0"/>
              <a:pPr/>
              <a:t>16</a:t>
            </a:fld>
            <a:endParaRPr lang="en-US"/>
          </a:p>
        </p:txBody>
      </p:sp>
    </p:spTree>
    <p:extLst>
      <p:ext uri="{BB962C8B-B14F-4D97-AF65-F5344CB8AC3E}">
        <p14:creationId xmlns:p14="http://schemas.microsoft.com/office/powerpoint/2010/main" val="34724128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ppt_y"/>
                                          </p:val>
                                        </p:tav>
                                        <p:tav tm="100000">
                                          <p:val>
                                            <p:strVal val="#ppt_y"/>
                                          </p:val>
                                        </p:tav>
                                      </p:tavLst>
                                    </p:anim>
                                  </p:childTnLst>
                                </p:cTn>
                              </p:par>
                              <p:par>
                                <p:cTn id="17" presetID="2" presetClass="entr" presetSubtype="8"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par>
                                <p:cTn id="21" presetID="2" presetClass="entr" presetSubtype="8"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ppt_y"/>
                                          </p:val>
                                        </p:tav>
                                        <p:tav tm="100000">
                                          <p:val>
                                            <p:strVal val="#ppt_y"/>
                                          </p:val>
                                        </p:tav>
                                      </p:tavLst>
                                    </p:anim>
                                  </p:childTnLst>
                                </p:cTn>
                              </p:par>
                              <p:par>
                                <p:cTn id="25" presetID="2" presetClass="entr" presetSubtype="8"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8" fill="hold" nodeType="click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anim calcmode="lin" valueType="num">
                                      <p:cBhvr additive="base">
                                        <p:cTn id="33" dur="5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34" dur="500" fill="hold"/>
                                        <p:tgtEl>
                                          <p:spTgt spid="3">
                                            <p:txEl>
                                              <p:pRg st="7" end="7"/>
                                            </p:txEl>
                                          </p:spTgt>
                                        </p:tgtEl>
                                        <p:attrNameLst>
                                          <p:attrName>ppt_y</p:attrName>
                                        </p:attrNameLst>
                                      </p:cBhvr>
                                      <p:tavLst>
                                        <p:tav tm="0">
                                          <p:val>
                                            <p:strVal val="#ppt_y"/>
                                          </p:val>
                                        </p:tav>
                                        <p:tav tm="100000">
                                          <p:val>
                                            <p:strVal val="#ppt_y"/>
                                          </p:val>
                                        </p:tav>
                                      </p:tavLst>
                                    </p:anim>
                                  </p:childTnLst>
                                </p:cTn>
                              </p:par>
                              <p:par>
                                <p:cTn id="35" presetID="2" presetClass="entr" presetSubtype="8" fill="hold" nodeType="with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 calcmode="lin" valueType="num">
                                      <p:cBhvr additive="base">
                                        <p:cTn id="37" dur="500" fill="hold"/>
                                        <p:tgtEl>
                                          <p:spTgt spid="3">
                                            <p:txEl>
                                              <p:pRg st="8" end="8"/>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
                                            <p:txEl>
                                              <p:pRg st="8" end="8"/>
                                            </p:txEl>
                                          </p:spTgt>
                                        </p:tgtEl>
                                        <p:attrNameLst>
                                          <p:attrName>ppt_y</p:attrName>
                                        </p:attrNameLst>
                                      </p:cBhvr>
                                      <p:tavLst>
                                        <p:tav tm="0">
                                          <p:val>
                                            <p:strVal val="#ppt_y"/>
                                          </p:val>
                                        </p:tav>
                                        <p:tav tm="100000">
                                          <p:val>
                                            <p:strVal val="#ppt_y"/>
                                          </p:val>
                                        </p:tav>
                                      </p:tavLst>
                                    </p:anim>
                                  </p:childTnLst>
                                </p:cTn>
                              </p:par>
                              <p:par>
                                <p:cTn id="39" presetID="2" presetClass="entr" presetSubtype="8" fill="hold" nodeType="withEffect">
                                  <p:stCondLst>
                                    <p:cond delay="0"/>
                                  </p:stCondLst>
                                  <p:childTnLst>
                                    <p:set>
                                      <p:cBhvr>
                                        <p:cTn id="40" dur="1" fill="hold">
                                          <p:stCondLst>
                                            <p:cond delay="0"/>
                                          </p:stCondLst>
                                        </p:cTn>
                                        <p:tgtEl>
                                          <p:spTgt spid="3">
                                            <p:txEl>
                                              <p:pRg st="9" end="9"/>
                                            </p:txEl>
                                          </p:spTgt>
                                        </p:tgtEl>
                                        <p:attrNameLst>
                                          <p:attrName>style.visibility</p:attrName>
                                        </p:attrNameLst>
                                      </p:cBhvr>
                                      <p:to>
                                        <p:strVal val="visible"/>
                                      </p:to>
                                    </p:set>
                                    <p:anim calcmode="lin" valueType="num">
                                      <p:cBhvr additive="base">
                                        <p:cTn id="41" dur="500" fill="hold"/>
                                        <p:tgtEl>
                                          <p:spTgt spid="3">
                                            <p:txEl>
                                              <p:pRg st="9" end="9"/>
                                            </p:txEl>
                                          </p:spTgt>
                                        </p:tgtEl>
                                        <p:attrNameLst>
                                          <p:attrName>ppt_x</p:attrName>
                                        </p:attrNameLst>
                                      </p:cBhvr>
                                      <p:tavLst>
                                        <p:tav tm="0">
                                          <p:val>
                                            <p:strVal val="0-#ppt_w/2"/>
                                          </p:val>
                                        </p:tav>
                                        <p:tav tm="100000">
                                          <p:val>
                                            <p:strVal val="#ppt_x"/>
                                          </p:val>
                                        </p:tav>
                                      </p:tavLst>
                                    </p:anim>
                                    <p:anim calcmode="lin" valueType="num">
                                      <p:cBhvr additive="base">
                                        <p:cTn id="42" dur="500" fill="hold"/>
                                        <p:tgtEl>
                                          <p:spTgt spid="3">
                                            <p:txEl>
                                              <p:pRg st="9" end="9"/>
                                            </p:txEl>
                                          </p:spTgt>
                                        </p:tgtEl>
                                        <p:attrNameLst>
                                          <p:attrName>ppt_y</p:attrName>
                                        </p:attrNameLst>
                                      </p:cBhvr>
                                      <p:tavLst>
                                        <p:tav tm="0">
                                          <p:val>
                                            <p:strVal val="#ppt_y"/>
                                          </p:val>
                                        </p:tav>
                                        <p:tav tm="100000">
                                          <p:val>
                                            <p:strVal val="#ppt_y"/>
                                          </p:val>
                                        </p:tav>
                                      </p:tavLst>
                                    </p:anim>
                                  </p:childTnLst>
                                </p:cTn>
                              </p:par>
                              <p:par>
                                <p:cTn id="43" presetID="2" presetClass="entr" presetSubtype="8" fill="hold" nodeType="withEffect">
                                  <p:stCondLst>
                                    <p:cond delay="0"/>
                                  </p:stCondLst>
                                  <p:childTnLst>
                                    <p:set>
                                      <p:cBhvr>
                                        <p:cTn id="44" dur="1" fill="hold">
                                          <p:stCondLst>
                                            <p:cond delay="0"/>
                                          </p:stCondLst>
                                        </p:cTn>
                                        <p:tgtEl>
                                          <p:spTgt spid="3">
                                            <p:txEl>
                                              <p:pRg st="10" end="10"/>
                                            </p:txEl>
                                          </p:spTgt>
                                        </p:tgtEl>
                                        <p:attrNameLst>
                                          <p:attrName>style.visibility</p:attrName>
                                        </p:attrNameLst>
                                      </p:cBhvr>
                                      <p:to>
                                        <p:strVal val="visible"/>
                                      </p:to>
                                    </p:set>
                                    <p:anim calcmode="lin" valueType="num">
                                      <p:cBhvr additive="base">
                                        <p:cTn id="45" dur="500" fill="hold"/>
                                        <p:tgtEl>
                                          <p:spTgt spid="3">
                                            <p:txEl>
                                              <p:pRg st="10" end="10"/>
                                            </p:txEl>
                                          </p:spTgt>
                                        </p:tgtEl>
                                        <p:attrNameLst>
                                          <p:attrName>ppt_x</p:attrName>
                                        </p:attrNameLst>
                                      </p:cBhvr>
                                      <p:tavLst>
                                        <p:tav tm="0">
                                          <p:val>
                                            <p:strVal val="0-#ppt_w/2"/>
                                          </p:val>
                                        </p:tav>
                                        <p:tav tm="100000">
                                          <p:val>
                                            <p:strVal val="#ppt_x"/>
                                          </p:val>
                                        </p:tav>
                                      </p:tavLst>
                                    </p:anim>
                                    <p:anim calcmode="lin" valueType="num">
                                      <p:cBhvr additive="base">
                                        <p:cTn id="46" dur="500" fill="hold"/>
                                        <p:tgtEl>
                                          <p:spTgt spid="3">
                                            <p:txEl>
                                              <p:pRg st="10" end="10"/>
                                            </p:txEl>
                                          </p:spTgt>
                                        </p:tgtEl>
                                        <p:attrNameLst>
                                          <p:attrName>ppt_y</p:attrName>
                                        </p:attrNameLst>
                                      </p:cBhvr>
                                      <p:tavLst>
                                        <p:tav tm="0">
                                          <p:val>
                                            <p:strVal val="#ppt_y"/>
                                          </p:val>
                                        </p:tav>
                                        <p:tav tm="100000">
                                          <p:val>
                                            <p:strVal val="#ppt_y"/>
                                          </p:val>
                                        </p:tav>
                                      </p:tavLst>
                                    </p:anim>
                                  </p:childTnLst>
                                </p:cTn>
                              </p:par>
                              <p:par>
                                <p:cTn id="47" presetID="2" presetClass="entr" presetSubtype="8" fill="hold" nodeType="withEffect">
                                  <p:stCondLst>
                                    <p:cond delay="0"/>
                                  </p:stCondLst>
                                  <p:childTnLst>
                                    <p:set>
                                      <p:cBhvr>
                                        <p:cTn id="48" dur="1" fill="hold">
                                          <p:stCondLst>
                                            <p:cond delay="0"/>
                                          </p:stCondLst>
                                        </p:cTn>
                                        <p:tgtEl>
                                          <p:spTgt spid="3">
                                            <p:txEl>
                                              <p:pRg st="11" end="11"/>
                                            </p:txEl>
                                          </p:spTgt>
                                        </p:tgtEl>
                                        <p:attrNameLst>
                                          <p:attrName>style.visibility</p:attrName>
                                        </p:attrNameLst>
                                      </p:cBhvr>
                                      <p:to>
                                        <p:strVal val="visible"/>
                                      </p:to>
                                    </p:set>
                                    <p:anim calcmode="lin" valueType="num">
                                      <p:cBhvr additive="base">
                                        <p:cTn id="49" dur="500" fill="hold"/>
                                        <p:tgtEl>
                                          <p:spTgt spid="3">
                                            <p:txEl>
                                              <p:pRg st="11" end="11"/>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3">
                                            <p:txEl>
                                              <p:pRg st="11" end="11"/>
                                            </p:txEl>
                                          </p:spTgt>
                                        </p:tgtEl>
                                        <p:attrNameLst>
                                          <p:attrName>ppt_y</p:attrName>
                                        </p:attrNameLst>
                                      </p:cBhvr>
                                      <p:tavLst>
                                        <p:tav tm="0">
                                          <p:val>
                                            <p:strVal val="#ppt_y"/>
                                          </p:val>
                                        </p:tav>
                                        <p:tav tm="100000">
                                          <p:val>
                                            <p:strVal val="#ppt_y"/>
                                          </p:val>
                                        </p:tav>
                                      </p:tavLst>
                                    </p:anim>
                                  </p:childTnLst>
                                </p:cTn>
                              </p:par>
                              <p:par>
                                <p:cTn id="51" presetID="2" presetClass="entr" presetSubtype="8" fill="hold" nodeType="withEffect">
                                  <p:stCondLst>
                                    <p:cond delay="0"/>
                                  </p:stCondLst>
                                  <p:childTnLst>
                                    <p:set>
                                      <p:cBhvr>
                                        <p:cTn id="52" dur="1" fill="hold">
                                          <p:stCondLst>
                                            <p:cond delay="0"/>
                                          </p:stCondLst>
                                        </p:cTn>
                                        <p:tgtEl>
                                          <p:spTgt spid="3">
                                            <p:txEl>
                                              <p:pRg st="12" end="12"/>
                                            </p:txEl>
                                          </p:spTgt>
                                        </p:tgtEl>
                                        <p:attrNameLst>
                                          <p:attrName>style.visibility</p:attrName>
                                        </p:attrNameLst>
                                      </p:cBhvr>
                                      <p:to>
                                        <p:strVal val="visible"/>
                                      </p:to>
                                    </p:set>
                                    <p:anim calcmode="lin" valueType="num">
                                      <p:cBhvr additive="base">
                                        <p:cTn id="53" dur="500" fill="hold"/>
                                        <p:tgtEl>
                                          <p:spTgt spid="3">
                                            <p:txEl>
                                              <p:pRg st="12" end="12"/>
                                            </p:txEl>
                                          </p:spTgt>
                                        </p:tgtEl>
                                        <p:attrNameLst>
                                          <p:attrName>ppt_x</p:attrName>
                                        </p:attrNameLst>
                                      </p:cBhvr>
                                      <p:tavLst>
                                        <p:tav tm="0">
                                          <p:val>
                                            <p:strVal val="0-#ppt_w/2"/>
                                          </p:val>
                                        </p:tav>
                                        <p:tav tm="100000">
                                          <p:val>
                                            <p:strVal val="#ppt_x"/>
                                          </p:val>
                                        </p:tav>
                                      </p:tavLst>
                                    </p:anim>
                                    <p:anim calcmode="lin" valueType="num">
                                      <p:cBhvr additive="base">
                                        <p:cTn id="54" dur="500" fill="hold"/>
                                        <p:tgtEl>
                                          <p:spTgt spid="3">
                                            <p:txEl>
                                              <p:pRg st="12" end="12"/>
                                            </p:txEl>
                                          </p:spTgt>
                                        </p:tgtEl>
                                        <p:attrNameLst>
                                          <p:attrName>ppt_y</p:attrName>
                                        </p:attrNameLst>
                                      </p:cBhvr>
                                      <p:tavLst>
                                        <p:tav tm="0">
                                          <p:val>
                                            <p:strVal val="#ppt_y"/>
                                          </p:val>
                                        </p:tav>
                                        <p:tav tm="100000">
                                          <p:val>
                                            <p:strVal val="#ppt_y"/>
                                          </p:val>
                                        </p:tav>
                                      </p:tavLst>
                                    </p:anim>
                                  </p:childTnLst>
                                </p:cTn>
                              </p:par>
                              <p:par>
                                <p:cTn id="55" presetID="2" presetClass="entr" presetSubtype="8" fill="hold" nodeType="withEffect">
                                  <p:stCondLst>
                                    <p:cond delay="0"/>
                                  </p:stCondLst>
                                  <p:childTnLst>
                                    <p:set>
                                      <p:cBhvr>
                                        <p:cTn id="56" dur="1" fill="hold">
                                          <p:stCondLst>
                                            <p:cond delay="0"/>
                                          </p:stCondLst>
                                        </p:cTn>
                                        <p:tgtEl>
                                          <p:spTgt spid="3">
                                            <p:txEl>
                                              <p:pRg st="13" end="13"/>
                                            </p:txEl>
                                          </p:spTgt>
                                        </p:tgtEl>
                                        <p:attrNameLst>
                                          <p:attrName>style.visibility</p:attrName>
                                        </p:attrNameLst>
                                      </p:cBhvr>
                                      <p:to>
                                        <p:strVal val="visible"/>
                                      </p:to>
                                    </p:set>
                                    <p:anim calcmode="lin" valueType="num">
                                      <p:cBhvr additive="base">
                                        <p:cTn id="57" dur="500" fill="hold"/>
                                        <p:tgtEl>
                                          <p:spTgt spid="3">
                                            <p:txEl>
                                              <p:pRg st="13" end="13"/>
                                            </p:txEl>
                                          </p:spTgt>
                                        </p:tgtEl>
                                        <p:attrNameLst>
                                          <p:attrName>ppt_x</p:attrName>
                                        </p:attrNameLst>
                                      </p:cBhvr>
                                      <p:tavLst>
                                        <p:tav tm="0">
                                          <p:val>
                                            <p:strVal val="0-#ppt_w/2"/>
                                          </p:val>
                                        </p:tav>
                                        <p:tav tm="100000">
                                          <p:val>
                                            <p:strVal val="#ppt_x"/>
                                          </p:val>
                                        </p:tav>
                                      </p:tavLst>
                                    </p:anim>
                                    <p:anim calcmode="lin" valueType="num">
                                      <p:cBhvr additive="base">
                                        <p:cTn id="58" dur="500" fill="hold"/>
                                        <p:tgtEl>
                                          <p:spTgt spid="3">
                                            <p:txEl>
                                              <p:pRg st="13" end="13"/>
                                            </p:txEl>
                                          </p:spTgt>
                                        </p:tgtEl>
                                        <p:attrNameLst>
                                          <p:attrName>ppt_y</p:attrName>
                                        </p:attrNameLst>
                                      </p:cBhvr>
                                      <p:tavLst>
                                        <p:tav tm="0">
                                          <p:val>
                                            <p:strVal val="#ppt_y"/>
                                          </p:val>
                                        </p:tav>
                                        <p:tav tm="100000">
                                          <p:val>
                                            <p:strVal val="#ppt_y"/>
                                          </p:val>
                                        </p:tav>
                                      </p:tavLst>
                                    </p:anim>
                                  </p:childTnLst>
                                </p:cTn>
                              </p:par>
                              <p:par>
                                <p:cTn id="59" presetID="2" presetClass="entr" presetSubtype="8" fill="hold" nodeType="withEffect">
                                  <p:stCondLst>
                                    <p:cond delay="0"/>
                                  </p:stCondLst>
                                  <p:childTnLst>
                                    <p:set>
                                      <p:cBhvr>
                                        <p:cTn id="60" dur="1" fill="hold">
                                          <p:stCondLst>
                                            <p:cond delay="0"/>
                                          </p:stCondLst>
                                        </p:cTn>
                                        <p:tgtEl>
                                          <p:spTgt spid="3">
                                            <p:txEl>
                                              <p:pRg st="14" end="14"/>
                                            </p:txEl>
                                          </p:spTgt>
                                        </p:tgtEl>
                                        <p:attrNameLst>
                                          <p:attrName>style.visibility</p:attrName>
                                        </p:attrNameLst>
                                      </p:cBhvr>
                                      <p:to>
                                        <p:strVal val="visible"/>
                                      </p:to>
                                    </p:set>
                                    <p:anim calcmode="lin" valueType="num">
                                      <p:cBhvr additive="base">
                                        <p:cTn id="61" dur="500" fill="hold"/>
                                        <p:tgtEl>
                                          <p:spTgt spid="3">
                                            <p:txEl>
                                              <p:pRg st="14" end="14"/>
                                            </p:txEl>
                                          </p:spTgt>
                                        </p:tgtEl>
                                        <p:attrNameLst>
                                          <p:attrName>ppt_x</p:attrName>
                                        </p:attrNameLst>
                                      </p:cBhvr>
                                      <p:tavLst>
                                        <p:tav tm="0">
                                          <p:val>
                                            <p:strVal val="0-#ppt_w/2"/>
                                          </p:val>
                                        </p:tav>
                                        <p:tav tm="100000">
                                          <p:val>
                                            <p:strVal val="#ppt_x"/>
                                          </p:val>
                                        </p:tav>
                                      </p:tavLst>
                                    </p:anim>
                                    <p:anim calcmode="lin" valueType="num">
                                      <p:cBhvr additive="base">
                                        <p:cTn id="62" dur="500" fill="hold"/>
                                        <p:tgtEl>
                                          <p:spTgt spid="3">
                                            <p:txEl>
                                              <p:pRg st="14" end="1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Back to Iterators</a:t>
            </a:r>
            <a:endParaRPr lang="en-US" dirty="0"/>
          </a:p>
        </p:txBody>
      </p:sp>
      <p:sp>
        <p:nvSpPr>
          <p:cNvPr id="8" name="Text Placeholder 7"/>
          <p:cNvSpPr>
            <a:spLocks noGrp="1"/>
          </p:cNvSpPr>
          <p:nvPr>
            <p:ph type="body" idx="1"/>
          </p:nvPr>
        </p:nvSpPr>
        <p:spPr/>
        <p:txBody>
          <a:bodyPr/>
          <a:lstStyle/>
          <a:p>
            <a:endParaRPr lang="en-US"/>
          </a:p>
        </p:txBody>
      </p:sp>
      <p:sp>
        <p:nvSpPr>
          <p:cNvPr id="4" name="Date Placeholder 3"/>
          <p:cNvSpPr>
            <a:spLocks noGrp="1"/>
          </p:cNvSpPr>
          <p:nvPr>
            <p:ph type="dt" sz="half" idx="10"/>
          </p:nvPr>
        </p:nvSpPr>
        <p:spPr/>
        <p:txBody>
          <a:bodyPr/>
          <a:lstStyle/>
          <a:p>
            <a:r>
              <a:rPr lang="en-US" smtClean="0"/>
              <a:t>2/11/2025, Lecture 6</a:t>
            </a:r>
            <a:endParaRPr lang="en-US"/>
          </a:p>
        </p:txBody>
      </p:sp>
      <p:sp>
        <p:nvSpPr>
          <p:cNvPr id="5" name="Footer Placeholder 4"/>
          <p:cNvSpPr>
            <a:spLocks noGrp="1"/>
          </p:cNvSpPr>
          <p:nvPr>
            <p:ph type="ftr" sz="quarter" idx="11"/>
          </p:nvPr>
        </p:nvSpPr>
        <p:spPr/>
        <p:txBody>
          <a:bodyPr/>
          <a:lstStyle/>
          <a:p>
            <a:r>
              <a:rPr lang="en-US" smtClean="0"/>
              <a:t>CSC4700, Spring 2025, The C++ Standard Library, Iterators and Ranges</a:t>
            </a:r>
            <a:endParaRPr lang="en-US"/>
          </a:p>
        </p:txBody>
      </p:sp>
      <p:sp>
        <p:nvSpPr>
          <p:cNvPr id="6" name="Slide Number Placeholder 5"/>
          <p:cNvSpPr>
            <a:spLocks noGrp="1"/>
          </p:cNvSpPr>
          <p:nvPr>
            <p:ph type="sldNum" sz="quarter" idx="12"/>
          </p:nvPr>
        </p:nvSpPr>
        <p:spPr/>
        <p:txBody>
          <a:bodyPr>
            <a:normAutofit lnSpcReduction="10000"/>
          </a:bodyPr>
          <a:lstStyle/>
          <a:p>
            <a:fld id="{361B6064-FECE-466A-BF5C-A30C7EDC9E78}" type="slidenum">
              <a:rPr lang="en-US" smtClean="0"/>
              <a:t>17</a:t>
            </a:fld>
            <a:endParaRPr lang="en-US"/>
          </a:p>
        </p:txBody>
      </p:sp>
    </p:spTree>
    <p:extLst>
      <p:ext uri="{BB962C8B-B14F-4D97-AF65-F5344CB8AC3E}">
        <p14:creationId xmlns:p14="http://schemas.microsoft.com/office/powerpoint/2010/main" val="287245055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r>
              <a:rPr lang="en-US" dirty="0" smtClean="0"/>
              <a:t>Input and Output Stream Iterators</a:t>
            </a:r>
            <a:endParaRPr lang="en-US" dirty="0"/>
          </a:p>
        </p:txBody>
      </p:sp>
      <p:sp>
        <p:nvSpPr>
          <p:cNvPr id="68611" name="Rectangle 3"/>
          <p:cNvSpPr>
            <a:spLocks noGrp="1" noChangeArrowheads="1"/>
          </p:cNvSpPr>
          <p:nvPr>
            <p:ph idx="1"/>
          </p:nvPr>
        </p:nvSpPr>
        <p:spPr>
          <a:xfrm>
            <a:off x="1261872" y="1828802"/>
            <a:ext cx="10168128" cy="4724398"/>
          </a:xfrm>
        </p:spPr>
        <p:txBody>
          <a:bodyPr>
            <a:noAutofit/>
          </a:bodyPr>
          <a:lstStyle/>
          <a:p>
            <a:pPr marL="0" indent="0">
              <a:spcBef>
                <a:spcPts val="600"/>
              </a:spcBef>
              <a:buNone/>
            </a:pPr>
            <a:r>
              <a:rPr lang="en-US" sz="1600" dirty="0">
                <a:solidFill>
                  <a:srgbClr val="008000"/>
                </a:solidFill>
                <a:latin typeface="Consolas" panose="020B0609020204030204" pitchFamily="49" charset="0"/>
              </a:rPr>
              <a:t>   </a:t>
            </a:r>
            <a:r>
              <a:rPr lang="en-US" sz="1600" dirty="0" smtClean="0">
                <a:solidFill>
                  <a:srgbClr val="008000"/>
                </a:solidFill>
                <a:latin typeface="Consolas" panose="020B0609020204030204" pitchFamily="49" charset="0"/>
              </a:rPr>
              <a:t> </a:t>
            </a:r>
            <a:r>
              <a:rPr lang="en-US" sz="1600" dirty="0" smtClean="0">
                <a:solidFill>
                  <a:srgbClr val="008000"/>
                </a:solidFill>
                <a:latin typeface="Consolas" panose="020B0609020204030204" pitchFamily="49" charset="0"/>
              </a:rPr>
              <a:t>// </a:t>
            </a:r>
            <a:r>
              <a:rPr lang="en-US" sz="1600" dirty="0">
                <a:solidFill>
                  <a:srgbClr val="008000"/>
                </a:solidFill>
                <a:latin typeface="Consolas" panose="020B0609020204030204" pitchFamily="49" charset="0"/>
              </a:rPr>
              <a:t>we can </a:t>
            </a:r>
            <a:r>
              <a:rPr lang="en-US" sz="1600" dirty="0" smtClean="0">
                <a:solidFill>
                  <a:srgbClr val="008000"/>
                </a:solidFill>
                <a:latin typeface="Consolas" panose="020B0609020204030204" pitchFamily="49" charset="0"/>
              </a:rPr>
              <a:t>create </a:t>
            </a:r>
            <a:r>
              <a:rPr lang="en-US" sz="1600" dirty="0">
                <a:solidFill>
                  <a:srgbClr val="008000"/>
                </a:solidFill>
                <a:latin typeface="Consolas" panose="020B0609020204030204" pitchFamily="49" charset="0"/>
              </a:rPr>
              <a:t>iterators for </a:t>
            </a:r>
            <a:r>
              <a:rPr lang="en-US" sz="1600" dirty="0" smtClean="0">
                <a:solidFill>
                  <a:srgbClr val="008000"/>
                </a:solidFill>
                <a:latin typeface="Consolas" panose="020B0609020204030204" pitchFamily="49" charset="0"/>
              </a:rPr>
              <a:t>output </a:t>
            </a:r>
            <a:r>
              <a:rPr lang="en-US" sz="1600" dirty="0">
                <a:solidFill>
                  <a:srgbClr val="008000"/>
                </a:solidFill>
                <a:latin typeface="Consolas" panose="020B0609020204030204" pitchFamily="49" charset="0"/>
              </a:rPr>
              <a:t>streams:</a:t>
            </a:r>
            <a:endParaRPr lang="en-US" sz="1600" dirty="0">
              <a:solidFill>
                <a:srgbClr val="000000"/>
              </a:solidFill>
              <a:latin typeface="Consolas" panose="020B0609020204030204" pitchFamily="49" charset="0"/>
            </a:endParaRPr>
          </a:p>
          <a:p>
            <a:pPr marL="0" indent="0">
              <a:spcBef>
                <a:spcPts val="600"/>
              </a:spcBef>
              <a:buNone/>
            </a:pPr>
            <a:r>
              <a:rPr lang="en-US" sz="1600" dirty="0">
                <a:solidFill>
                  <a:srgbClr val="000000"/>
                </a:solidFill>
                <a:latin typeface="Consolas" panose="020B0609020204030204" pitchFamily="49" charset="0"/>
              </a:rPr>
              <a:t>    </a:t>
            </a:r>
            <a:r>
              <a:rPr lang="en-US" sz="1600" dirty="0" err="1" smtClean="0">
                <a:solidFill>
                  <a:srgbClr val="000000"/>
                </a:solidFill>
                <a:latin typeface="Consolas" panose="020B0609020204030204" pitchFamily="49" charset="0"/>
              </a:rPr>
              <a:t>std</a:t>
            </a:r>
            <a:r>
              <a:rPr lang="en-US" sz="1600" dirty="0">
                <a:solidFill>
                  <a:srgbClr val="000000"/>
                </a:solidFill>
                <a:latin typeface="Consolas" panose="020B0609020204030204" pitchFamily="49" charset="0"/>
              </a:rPr>
              <a:t>::</a:t>
            </a:r>
            <a:r>
              <a:rPr lang="en-US" sz="1600" dirty="0" err="1">
                <a:solidFill>
                  <a:srgbClr val="000000"/>
                </a:solidFill>
                <a:latin typeface="Consolas" panose="020B0609020204030204" pitchFamily="49" charset="0"/>
              </a:rPr>
              <a:t>ostream_iterator</a:t>
            </a:r>
            <a:r>
              <a:rPr lang="en-US" sz="1600" dirty="0">
                <a:solidFill>
                  <a:srgbClr val="000000"/>
                </a:solidFill>
                <a:latin typeface="Consolas" panose="020B0609020204030204" pitchFamily="49" charset="0"/>
              </a:rPr>
              <a:t>&lt;</a:t>
            </a:r>
            <a:r>
              <a:rPr lang="en-US" sz="1600" dirty="0" err="1">
                <a:solidFill>
                  <a:srgbClr val="000000"/>
                </a:solidFill>
                <a:latin typeface="Consolas" panose="020B0609020204030204" pitchFamily="49" charset="0"/>
              </a:rPr>
              <a:t>std</a:t>
            </a:r>
            <a:r>
              <a:rPr lang="en-US" sz="1600" dirty="0">
                <a:solidFill>
                  <a:srgbClr val="000000"/>
                </a:solidFill>
                <a:latin typeface="Consolas" panose="020B0609020204030204" pitchFamily="49" charset="0"/>
              </a:rPr>
              <a:t>::string&gt; </a:t>
            </a:r>
            <a:r>
              <a:rPr lang="en-US" sz="1600" dirty="0" err="1" smtClean="0">
                <a:solidFill>
                  <a:srgbClr val="000000"/>
                </a:solidFill>
                <a:latin typeface="Consolas" panose="020B0609020204030204" pitchFamily="49" charset="0"/>
              </a:rPr>
              <a:t>oo</a:t>
            </a:r>
            <a:r>
              <a:rPr lang="en-US" sz="1600" dirty="0" smtClean="0">
                <a:solidFill>
                  <a:srgbClr val="000000"/>
                </a:solidFill>
                <a:latin typeface="Consolas" panose="020B0609020204030204" pitchFamily="49" charset="0"/>
              </a:rPr>
              <a:t>(</a:t>
            </a:r>
            <a:r>
              <a:rPr lang="en-US" sz="1600" dirty="0" err="1" smtClean="0">
                <a:solidFill>
                  <a:srgbClr val="000000"/>
                </a:solidFill>
                <a:latin typeface="Consolas" panose="020B0609020204030204" pitchFamily="49" charset="0"/>
              </a:rPr>
              <a:t>std</a:t>
            </a:r>
            <a:r>
              <a:rPr lang="en-US" sz="1600" dirty="0" smtClean="0">
                <a:solidFill>
                  <a:srgbClr val="000000"/>
                </a:solidFill>
                <a:latin typeface="Consolas" panose="020B0609020204030204" pitchFamily="49" charset="0"/>
              </a:rPr>
              <a:t>::</a:t>
            </a:r>
            <a:r>
              <a:rPr lang="en-US" sz="1600" dirty="0" err="1" smtClean="0">
                <a:solidFill>
                  <a:srgbClr val="000000"/>
                </a:solidFill>
                <a:latin typeface="Consolas" panose="020B0609020204030204" pitchFamily="49" charset="0"/>
              </a:rPr>
              <a:t>cout</a:t>
            </a:r>
            <a:r>
              <a:rPr lang="en-US" sz="1600" dirty="0">
                <a:solidFill>
                  <a:srgbClr val="000000"/>
                </a:solidFill>
                <a:latin typeface="Consolas" panose="020B0609020204030204" pitchFamily="49" charset="0"/>
              </a:rPr>
              <a:t>);</a:t>
            </a:r>
            <a:r>
              <a:rPr lang="en-US" sz="1600" dirty="0">
                <a:solidFill>
                  <a:srgbClr val="008000"/>
                </a:solidFill>
                <a:latin typeface="Consolas" panose="020B0609020204030204" pitchFamily="49" charset="0"/>
              </a:rPr>
              <a:t> </a:t>
            </a:r>
            <a:r>
              <a:rPr lang="en-US" sz="1600" dirty="0" smtClean="0">
                <a:solidFill>
                  <a:srgbClr val="008000"/>
                </a:solidFill>
                <a:latin typeface="Consolas" panose="020B0609020204030204" pitchFamily="49" charset="0"/>
              </a:rPr>
              <a:t>// </a:t>
            </a:r>
            <a:r>
              <a:rPr lang="en-US" sz="1600" dirty="0">
                <a:solidFill>
                  <a:srgbClr val="008000"/>
                </a:solidFill>
                <a:latin typeface="Consolas" panose="020B0609020204030204" pitchFamily="49" charset="0"/>
              </a:rPr>
              <a:t>assigning to *</a:t>
            </a:r>
            <a:r>
              <a:rPr lang="en-US" sz="1600" dirty="0" err="1">
                <a:solidFill>
                  <a:srgbClr val="008000"/>
                </a:solidFill>
                <a:latin typeface="Consolas" panose="020B0609020204030204" pitchFamily="49" charset="0"/>
              </a:rPr>
              <a:t>oo</a:t>
            </a:r>
            <a:r>
              <a:rPr lang="en-US" sz="1600" dirty="0">
                <a:solidFill>
                  <a:srgbClr val="008000"/>
                </a:solidFill>
                <a:latin typeface="Consolas" panose="020B0609020204030204" pitchFamily="49" charset="0"/>
              </a:rPr>
              <a:t> is </a:t>
            </a:r>
            <a:r>
              <a:rPr lang="en-US" sz="1600" dirty="0" smtClean="0">
                <a:solidFill>
                  <a:srgbClr val="008000"/>
                </a:solidFill>
                <a:latin typeface="Consolas" panose="020B0609020204030204" pitchFamily="49" charset="0"/>
              </a:rPr>
              <a:t>the </a:t>
            </a:r>
            <a:r>
              <a:rPr lang="en-US" sz="1600" dirty="0" smtClean="0">
                <a:solidFill>
                  <a:srgbClr val="008000"/>
                </a:solidFill>
                <a:latin typeface="Consolas" panose="020B0609020204030204" pitchFamily="49" charset="0"/>
              </a:rPr>
              <a:t>same</a:t>
            </a:r>
            <a:endParaRPr lang="en-US" sz="1600" dirty="0" smtClean="0">
              <a:solidFill>
                <a:srgbClr val="000000"/>
              </a:solidFill>
              <a:latin typeface="Consolas" panose="020B0609020204030204" pitchFamily="49" charset="0"/>
            </a:endParaRPr>
          </a:p>
          <a:p>
            <a:pPr marL="0" indent="0">
              <a:spcBef>
                <a:spcPts val="600"/>
              </a:spcBef>
              <a:buNone/>
            </a:pPr>
            <a:r>
              <a:rPr lang="en-US" sz="1600" dirty="0" smtClean="0">
                <a:solidFill>
                  <a:srgbClr val="008000"/>
                </a:solidFill>
                <a:latin typeface="Consolas" panose="020B0609020204030204" pitchFamily="49" charset="0"/>
              </a:rPr>
              <a:t>                                                      </a:t>
            </a:r>
            <a:r>
              <a:rPr lang="en-US" sz="1600" dirty="0">
                <a:solidFill>
                  <a:srgbClr val="008000"/>
                </a:solidFill>
                <a:latin typeface="Consolas" panose="020B0609020204030204" pitchFamily="49" charset="0"/>
              </a:rPr>
              <a:t>// as writing </a:t>
            </a:r>
            <a:r>
              <a:rPr lang="en-US" sz="1600" dirty="0" smtClean="0">
                <a:solidFill>
                  <a:srgbClr val="008000"/>
                </a:solidFill>
                <a:latin typeface="Consolas" panose="020B0609020204030204" pitchFamily="49" charset="0"/>
              </a:rPr>
              <a:t>a string to </a:t>
            </a:r>
            <a:r>
              <a:rPr lang="en-US" sz="1600" dirty="0" err="1" smtClean="0">
                <a:solidFill>
                  <a:srgbClr val="008000"/>
                </a:solidFill>
                <a:latin typeface="Consolas" panose="020B0609020204030204" pitchFamily="49" charset="0"/>
              </a:rPr>
              <a:t>cout</a:t>
            </a:r>
            <a:endParaRPr lang="en-US" sz="1600" dirty="0" smtClean="0">
              <a:solidFill>
                <a:srgbClr val="000000"/>
              </a:solidFill>
              <a:latin typeface="Consolas" panose="020B0609020204030204" pitchFamily="49" charset="0"/>
            </a:endParaRPr>
          </a:p>
          <a:p>
            <a:pPr marL="0" indent="0">
              <a:spcBef>
                <a:spcPts val="600"/>
              </a:spcBef>
              <a:buNone/>
            </a:pPr>
            <a:r>
              <a:rPr lang="en-US" sz="1600" dirty="0">
                <a:solidFill>
                  <a:srgbClr val="000000"/>
                </a:solidFill>
                <a:latin typeface="Consolas" panose="020B0609020204030204" pitchFamily="49" charset="0"/>
              </a:rPr>
              <a:t/>
            </a:r>
            <a:br>
              <a:rPr lang="en-US" sz="1600" dirty="0">
                <a:solidFill>
                  <a:srgbClr val="000000"/>
                </a:solidFill>
                <a:latin typeface="Consolas" panose="020B0609020204030204" pitchFamily="49" charset="0"/>
              </a:rPr>
            </a:br>
            <a:r>
              <a:rPr lang="en-US" sz="1600" dirty="0">
                <a:solidFill>
                  <a:srgbClr val="000000"/>
                </a:solidFill>
                <a:latin typeface="Consolas" panose="020B0609020204030204" pitchFamily="49" charset="0"/>
              </a:rPr>
              <a:t>    *</a:t>
            </a:r>
            <a:r>
              <a:rPr lang="en-US" sz="1600" dirty="0" err="1">
                <a:solidFill>
                  <a:srgbClr val="000000"/>
                </a:solidFill>
                <a:latin typeface="Consolas" panose="020B0609020204030204" pitchFamily="49" charset="0"/>
              </a:rPr>
              <a:t>oo</a:t>
            </a:r>
            <a:r>
              <a:rPr lang="en-US" sz="1600" dirty="0">
                <a:solidFill>
                  <a:srgbClr val="000000"/>
                </a:solidFill>
                <a:latin typeface="Consolas" panose="020B0609020204030204" pitchFamily="49" charset="0"/>
              </a:rPr>
              <a:t> = </a:t>
            </a:r>
            <a:r>
              <a:rPr lang="en-US" sz="1600" dirty="0">
                <a:solidFill>
                  <a:srgbClr val="A31515"/>
                </a:solidFill>
                <a:latin typeface="Consolas" panose="020B0609020204030204" pitchFamily="49" charset="0"/>
              </a:rPr>
              <a:t>"Hello, "</a:t>
            </a:r>
            <a:r>
              <a:rPr lang="en-US" sz="1600" dirty="0">
                <a:solidFill>
                  <a:srgbClr val="000000"/>
                </a:solidFill>
                <a:latin typeface="Consolas" panose="020B0609020204030204" pitchFamily="49" charset="0"/>
              </a:rPr>
              <a:t>;</a:t>
            </a:r>
            <a:r>
              <a:rPr lang="en-US" sz="1600" dirty="0">
                <a:solidFill>
                  <a:srgbClr val="008000"/>
                </a:solidFill>
                <a:latin typeface="Consolas" panose="020B0609020204030204" pitchFamily="49" charset="0"/>
              </a:rPr>
              <a:t>     // </a:t>
            </a:r>
            <a:r>
              <a:rPr lang="en-US" sz="1600" dirty="0" smtClean="0">
                <a:solidFill>
                  <a:srgbClr val="008000"/>
                </a:solidFill>
                <a:latin typeface="Consolas" panose="020B0609020204030204" pitchFamily="49" charset="0"/>
              </a:rPr>
              <a:t>meaning: </a:t>
            </a:r>
            <a:r>
              <a:rPr lang="en-US" sz="1600" dirty="0" err="1" smtClean="0">
                <a:solidFill>
                  <a:srgbClr val="008000"/>
                </a:solidFill>
                <a:latin typeface="Consolas" panose="020B0609020204030204" pitchFamily="49" charset="0"/>
              </a:rPr>
              <a:t>std</a:t>
            </a:r>
            <a:r>
              <a:rPr lang="en-US" sz="1600" dirty="0" smtClean="0">
                <a:solidFill>
                  <a:srgbClr val="008000"/>
                </a:solidFill>
                <a:latin typeface="Consolas" panose="020B0609020204030204" pitchFamily="49" charset="0"/>
              </a:rPr>
              <a:t>::</a:t>
            </a:r>
            <a:r>
              <a:rPr lang="en-US" sz="1600" dirty="0" err="1" smtClean="0">
                <a:solidFill>
                  <a:srgbClr val="008000"/>
                </a:solidFill>
                <a:latin typeface="Consolas" panose="020B0609020204030204" pitchFamily="49" charset="0"/>
              </a:rPr>
              <a:t>cout</a:t>
            </a:r>
            <a:r>
              <a:rPr lang="en-US" sz="1600" dirty="0" smtClean="0">
                <a:solidFill>
                  <a:srgbClr val="008000"/>
                </a:solidFill>
                <a:latin typeface="Consolas" panose="020B0609020204030204" pitchFamily="49" charset="0"/>
              </a:rPr>
              <a:t> </a:t>
            </a:r>
            <a:r>
              <a:rPr lang="en-US" sz="1600" dirty="0">
                <a:solidFill>
                  <a:srgbClr val="008000"/>
                </a:solidFill>
                <a:latin typeface="Consolas" panose="020B0609020204030204" pitchFamily="49" charset="0"/>
              </a:rPr>
              <a:t>&lt;&lt; "Hello, "</a:t>
            </a:r>
            <a:endParaRPr lang="en-US" sz="1600" dirty="0">
              <a:solidFill>
                <a:srgbClr val="000000"/>
              </a:solidFill>
              <a:latin typeface="Consolas" panose="020B0609020204030204" pitchFamily="49" charset="0"/>
            </a:endParaRPr>
          </a:p>
          <a:p>
            <a:pPr marL="0" indent="0">
              <a:spcBef>
                <a:spcPts val="600"/>
              </a:spcBef>
              <a:buNone/>
            </a:pPr>
            <a:r>
              <a:rPr lang="en-US" sz="1600" dirty="0">
                <a:solidFill>
                  <a:srgbClr val="000000"/>
                </a:solidFill>
                <a:latin typeface="Consolas" panose="020B0609020204030204" pitchFamily="49" charset="0"/>
              </a:rPr>
              <a:t>    ++</a:t>
            </a:r>
            <a:r>
              <a:rPr lang="en-US" sz="1600" dirty="0" err="1">
                <a:solidFill>
                  <a:srgbClr val="000000"/>
                </a:solidFill>
                <a:latin typeface="Consolas" panose="020B0609020204030204" pitchFamily="49" charset="0"/>
              </a:rPr>
              <a:t>oo</a:t>
            </a:r>
            <a:r>
              <a:rPr lang="en-US" sz="1600" dirty="0">
                <a:solidFill>
                  <a:srgbClr val="000000"/>
                </a:solidFill>
                <a:latin typeface="Consolas" panose="020B0609020204030204" pitchFamily="49" charset="0"/>
              </a:rPr>
              <a:t>;</a:t>
            </a:r>
            <a:r>
              <a:rPr lang="en-US" sz="1600" dirty="0">
                <a:solidFill>
                  <a:srgbClr val="008000"/>
                </a:solidFill>
                <a:latin typeface="Consolas" panose="020B0609020204030204" pitchFamily="49" charset="0"/>
              </a:rPr>
              <a:t>                // </a:t>
            </a:r>
            <a:r>
              <a:rPr lang="en-US" sz="1600" dirty="0" smtClean="0">
                <a:solidFill>
                  <a:srgbClr val="008000"/>
                </a:solidFill>
                <a:latin typeface="Consolas" panose="020B0609020204030204" pitchFamily="49" charset="0"/>
              </a:rPr>
              <a:t>"get </a:t>
            </a:r>
            <a:r>
              <a:rPr lang="en-US" sz="1600" dirty="0">
                <a:solidFill>
                  <a:srgbClr val="008000"/>
                </a:solidFill>
                <a:latin typeface="Consolas" panose="020B0609020204030204" pitchFamily="49" charset="0"/>
              </a:rPr>
              <a:t>ready for next output </a:t>
            </a:r>
            <a:r>
              <a:rPr lang="en-US" sz="1600" dirty="0" smtClean="0">
                <a:solidFill>
                  <a:srgbClr val="008000"/>
                </a:solidFill>
                <a:latin typeface="Consolas" panose="020B0609020204030204" pitchFamily="49" charset="0"/>
              </a:rPr>
              <a:t>operation"</a:t>
            </a:r>
            <a:endParaRPr lang="en-US" sz="1600" dirty="0">
              <a:solidFill>
                <a:srgbClr val="000000"/>
              </a:solidFill>
              <a:latin typeface="Consolas" panose="020B0609020204030204" pitchFamily="49" charset="0"/>
            </a:endParaRPr>
          </a:p>
          <a:p>
            <a:pPr marL="0" indent="0">
              <a:spcBef>
                <a:spcPts val="600"/>
              </a:spcBef>
              <a:buNone/>
            </a:pPr>
            <a:r>
              <a:rPr lang="en-US" sz="1600" dirty="0">
                <a:solidFill>
                  <a:srgbClr val="000000"/>
                </a:solidFill>
                <a:latin typeface="Consolas" panose="020B0609020204030204" pitchFamily="49" charset="0"/>
              </a:rPr>
              <a:t>    *</a:t>
            </a:r>
            <a:r>
              <a:rPr lang="en-US" sz="1600" dirty="0" err="1">
                <a:solidFill>
                  <a:srgbClr val="000000"/>
                </a:solidFill>
                <a:latin typeface="Consolas" panose="020B0609020204030204" pitchFamily="49" charset="0"/>
              </a:rPr>
              <a:t>oo</a:t>
            </a:r>
            <a:r>
              <a:rPr lang="en-US" sz="1600" dirty="0">
                <a:solidFill>
                  <a:srgbClr val="000000"/>
                </a:solidFill>
                <a:latin typeface="Consolas" panose="020B0609020204030204" pitchFamily="49" charset="0"/>
              </a:rPr>
              <a:t> = </a:t>
            </a:r>
            <a:r>
              <a:rPr lang="en-US" sz="1600" dirty="0">
                <a:solidFill>
                  <a:srgbClr val="A31515"/>
                </a:solidFill>
                <a:latin typeface="Consolas" panose="020B0609020204030204" pitchFamily="49" charset="0"/>
              </a:rPr>
              <a:t>"world!\n"</a:t>
            </a:r>
            <a:r>
              <a:rPr lang="en-US" sz="1600" dirty="0">
                <a:solidFill>
                  <a:srgbClr val="000000"/>
                </a:solidFill>
                <a:latin typeface="Consolas" panose="020B0609020204030204" pitchFamily="49" charset="0"/>
              </a:rPr>
              <a:t>;</a:t>
            </a:r>
            <a:r>
              <a:rPr lang="en-US" sz="1600" dirty="0">
                <a:solidFill>
                  <a:srgbClr val="008000"/>
                </a:solidFill>
                <a:latin typeface="Consolas" panose="020B0609020204030204" pitchFamily="49" charset="0"/>
              </a:rPr>
              <a:t>    // </a:t>
            </a:r>
            <a:r>
              <a:rPr lang="en-US" sz="1600" dirty="0" smtClean="0">
                <a:solidFill>
                  <a:srgbClr val="008000"/>
                </a:solidFill>
                <a:latin typeface="Consolas" panose="020B0609020204030204" pitchFamily="49" charset="0"/>
              </a:rPr>
              <a:t>meaning: </a:t>
            </a:r>
            <a:r>
              <a:rPr lang="en-US" sz="1600" dirty="0" err="1" smtClean="0">
                <a:solidFill>
                  <a:srgbClr val="008000"/>
                </a:solidFill>
                <a:latin typeface="Consolas" panose="020B0609020204030204" pitchFamily="49" charset="0"/>
              </a:rPr>
              <a:t>std</a:t>
            </a:r>
            <a:r>
              <a:rPr lang="en-US" sz="1600" dirty="0" smtClean="0">
                <a:solidFill>
                  <a:srgbClr val="008000"/>
                </a:solidFill>
                <a:latin typeface="Consolas" panose="020B0609020204030204" pitchFamily="49" charset="0"/>
              </a:rPr>
              <a:t>::</a:t>
            </a:r>
            <a:r>
              <a:rPr lang="en-US" sz="1600" dirty="0" err="1" smtClean="0">
                <a:solidFill>
                  <a:srgbClr val="008000"/>
                </a:solidFill>
                <a:latin typeface="Consolas" panose="020B0609020204030204" pitchFamily="49" charset="0"/>
              </a:rPr>
              <a:t>cout</a:t>
            </a:r>
            <a:r>
              <a:rPr lang="en-US" sz="1600" dirty="0" smtClean="0">
                <a:solidFill>
                  <a:srgbClr val="008000"/>
                </a:solidFill>
                <a:latin typeface="Consolas" panose="020B0609020204030204" pitchFamily="49" charset="0"/>
              </a:rPr>
              <a:t> </a:t>
            </a:r>
            <a:r>
              <a:rPr lang="en-US" sz="1600" dirty="0">
                <a:solidFill>
                  <a:srgbClr val="008000"/>
                </a:solidFill>
                <a:latin typeface="Consolas" panose="020B0609020204030204" pitchFamily="49" charset="0"/>
              </a:rPr>
              <a:t>&lt;&lt; "world!\n"</a:t>
            </a:r>
            <a:endParaRPr lang="en-US" sz="1600" dirty="0">
              <a:solidFill>
                <a:srgbClr val="000000"/>
              </a:solidFill>
              <a:latin typeface="Consolas" panose="020B0609020204030204" pitchFamily="49" charset="0"/>
            </a:endParaRPr>
          </a:p>
          <a:p>
            <a:pPr marL="0" indent="0">
              <a:spcBef>
                <a:spcPts val="600"/>
              </a:spcBef>
              <a:buNone/>
            </a:pPr>
            <a:r>
              <a:rPr lang="en-US" sz="1600" dirty="0">
                <a:solidFill>
                  <a:srgbClr val="000000"/>
                </a:solidFill>
                <a:latin typeface="Consolas" panose="020B0609020204030204" pitchFamily="49" charset="0"/>
              </a:rPr>
              <a:t/>
            </a:r>
            <a:br>
              <a:rPr lang="en-US" sz="1600" dirty="0">
                <a:solidFill>
                  <a:srgbClr val="000000"/>
                </a:solidFill>
                <a:latin typeface="Consolas" panose="020B0609020204030204" pitchFamily="49" charset="0"/>
              </a:rPr>
            </a:br>
            <a:r>
              <a:rPr lang="en-US" sz="1600" dirty="0">
                <a:solidFill>
                  <a:srgbClr val="008000"/>
                </a:solidFill>
                <a:latin typeface="Consolas" panose="020B0609020204030204" pitchFamily="49" charset="0"/>
              </a:rPr>
              <a:t>    // we can </a:t>
            </a:r>
            <a:r>
              <a:rPr lang="en-US" sz="1600" dirty="0" smtClean="0">
                <a:solidFill>
                  <a:srgbClr val="008000"/>
                </a:solidFill>
                <a:latin typeface="Consolas" panose="020B0609020204030204" pitchFamily="49" charset="0"/>
              </a:rPr>
              <a:t>create </a:t>
            </a:r>
            <a:r>
              <a:rPr lang="en-US" sz="1600" dirty="0">
                <a:solidFill>
                  <a:srgbClr val="008000"/>
                </a:solidFill>
                <a:latin typeface="Consolas" panose="020B0609020204030204" pitchFamily="49" charset="0"/>
              </a:rPr>
              <a:t>iterators for input streams</a:t>
            </a:r>
            <a:r>
              <a:rPr lang="en-US" sz="1600" dirty="0" smtClean="0">
                <a:solidFill>
                  <a:srgbClr val="008000"/>
                </a:solidFill>
                <a:latin typeface="Consolas" panose="020B0609020204030204" pitchFamily="49" charset="0"/>
              </a:rPr>
              <a:t>:</a:t>
            </a:r>
            <a:endParaRPr lang="en-US" sz="1600" dirty="0" smtClean="0">
              <a:solidFill>
                <a:srgbClr val="000000"/>
              </a:solidFill>
              <a:latin typeface="Consolas" panose="020B0609020204030204" pitchFamily="49" charset="0"/>
            </a:endParaRPr>
          </a:p>
          <a:p>
            <a:pPr marL="0" indent="0">
              <a:spcBef>
                <a:spcPts val="600"/>
              </a:spcBef>
              <a:buNone/>
            </a:pPr>
            <a:r>
              <a:rPr lang="en-US" sz="1600" dirty="0">
                <a:solidFill>
                  <a:srgbClr val="000000"/>
                </a:solidFill>
                <a:latin typeface="Consolas" panose="020B0609020204030204" pitchFamily="49" charset="0"/>
              </a:rPr>
              <a:t>    </a:t>
            </a:r>
            <a:r>
              <a:rPr lang="en-US" sz="1600" dirty="0" err="1">
                <a:solidFill>
                  <a:srgbClr val="000000"/>
                </a:solidFill>
                <a:latin typeface="Consolas" panose="020B0609020204030204" pitchFamily="49" charset="0"/>
              </a:rPr>
              <a:t>std</a:t>
            </a:r>
            <a:r>
              <a:rPr lang="en-US" sz="1600" dirty="0">
                <a:solidFill>
                  <a:srgbClr val="000000"/>
                </a:solidFill>
                <a:latin typeface="Consolas" panose="020B0609020204030204" pitchFamily="49" charset="0"/>
              </a:rPr>
              <a:t>::</a:t>
            </a:r>
            <a:r>
              <a:rPr lang="en-US" sz="1600" dirty="0" err="1">
                <a:solidFill>
                  <a:srgbClr val="000000"/>
                </a:solidFill>
                <a:latin typeface="Consolas" panose="020B0609020204030204" pitchFamily="49" charset="0"/>
              </a:rPr>
              <a:t>istream_iterator</a:t>
            </a:r>
            <a:r>
              <a:rPr lang="en-US" sz="1600" dirty="0">
                <a:solidFill>
                  <a:srgbClr val="000000"/>
                </a:solidFill>
                <a:latin typeface="Consolas" panose="020B0609020204030204" pitchFamily="49" charset="0"/>
              </a:rPr>
              <a:t>&lt;</a:t>
            </a:r>
            <a:r>
              <a:rPr lang="en-US" sz="1600" dirty="0" err="1">
                <a:solidFill>
                  <a:srgbClr val="000000"/>
                </a:solidFill>
                <a:latin typeface="Consolas" panose="020B0609020204030204" pitchFamily="49" charset="0"/>
              </a:rPr>
              <a:t>std</a:t>
            </a:r>
            <a:r>
              <a:rPr lang="en-US" sz="1600" dirty="0">
                <a:solidFill>
                  <a:srgbClr val="000000"/>
                </a:solidFill>
                <a:latin typeface="Consolas" panose="020B0609020204030204" pitchFamily="49" charset="0"/>
              </a:rPr>
              <a:t>::string&gt; </a:t>
            </a:r>
            <a:r>
              <a:rPr lang="en-US" sz="1600" dirty="0" smtClean="0">
                <a:solidFill>
                  <a:srgbClr val="000000"/>
                </a:solidFill>
                <a:latin typeface="Consolas" panose="020B0609020204030204" pitchFamily="49" charset="0"/>
              </a:rPr>
              <a:t>ii(</a:t>
            </a:r>
            <a:r>
              <a:rPr lang="en-US" sz="1600" dirty="0" err="1" smtClean="0">
                <a:solidFill>
                  <a:srgbClr val="000000"/>
                </a:solidFill>
                <a:latin typeface="Consolas" panose="020B0609020204030204" pitchFamily="49" charset="0"/>
              </a:rPr>
              <a:t>std</a:t>
            </a:r>
            <a:r>
              <a:rPr lang="en-US" sz="1600" dirty="0" smtClean="0">
                <a:solidFill>
                  <a:srgbClr val="000000"/>
                </a:solidFill>
                <a:latin typeface="Consolas" panose="020B0609020204030204" pitchFamily="49" charset="0"/>
              </a:rPr>
              <a:t>::</a:t>
            </a:r>
            <a:r>
              <a:rPr lang="en-US" sz="1600" dirty="0" err="1" smtClean="0">
                <a:solidFill>
                  <a:srgbClr val="000000"/>
                </a:solidFill>
                <a:latin typeface="Consolas" panose="020B0609020204030204" pitchFamily="49" charset="0"/>
              </a:rPr>
              <a:t>cin</a:t>
            </a:r>
            <a:r>
              <a:rPr lang="en-US" sz="1600" dirty="0">
                <a:solidFill>
                  <a:srgbClr val="000000"/>
                </a:solidFill>
                <a:latin typeface="Consolas" panose="020B0609020204030204" pitchFamily="49" charset="0"/>
              </a:rPr>
              <a:t>);</a:t>
            </a:r>
            <a:r>
              <a:rPr lang="en-US" sz="1600" dirty="0">
                <a:solidFill>
                  <a:srgbClr val="008000"/>
                </a:solidFill>
                <a:latin typeface="Consolas" panose="020B0609020204030204" pitchFamily="49" charset="0"/>
              </a:rPr>
              <a:t>  </a:t>
            </a:r>
            <a:r>
              <a:rPr lang="en-US" sz="1600" dirty="0" smtClean="0">
                <a:solidFill>
                  <a:srgbClr val="008000"/>
                </a:solidFill>
                <a:latin typeface="Consolas" panose="020B0609020204030204" pitchFamily="49" charset="0"/>
              </a:rPr>
              <a:t>// </a:t>
            </a:r>
            <a:r>
              <a:rPr lang="en-US" sz="1600" dirty="0">
                <a:solidFill>
                  <a:srgbClr val="008000"/>
                </a:solidFill>
                <a:latin typeface="Consolas" panose="020B0609020204030204" pitchFamily="49" charset="0"/>
              </a:rPr>
              <a:t>reading *ii is </a:t>
            </a:r>
            <a:r>
              <a:rPr lang="en-US" sz="1600" dirty="0" smtClean="0">
                <a:solidFill>
                  <a:srgbClr val="008000"/>
                </a:solidFill>
                <a:latin typeface="Consolas" panose="020B0609020204030204" pitchFamily="49" charset="0"/>
              </a:rPr>
              <a:t>the same </a:t>
            </a:r>
            <a:r>
              <a:rPr lang="en-US" sz="1600" dirty="0" smtClean="0">
                <a:solidFill>
                  <a:srgbClr val="008000"/>
                </a:solidFill>
                <a:latin typeface="Consolas" panose="020B0609020204030204" pitchFamily="49" charset="0"/>
              </a:rPr>
              <a:t>as</a:t>
            </a:r>
            <a:endParaRPr lang="en-US" sz="1600" dirty="0">
              <a:solidFill>
                <a:srgbClr val="000000"/>
              </a:solidFill>
              <a:latin typeface="Consolas" panose="020B0609020204030204" pitchFamily="49" charset="0"/>
            </a:endParaRPr>
          </a:p>
          <a:p>
            <a:pPr marL="0" indent="0">
              <a:spcBef>
                <a:spcPts val="600"/>
              </a:spcBef>
              <a:buNone/>
            </a:pPr>
            <a:r>
              <a:rPr lang="en-US" sz="1600" dirty="0">
                <a:solidFill>
                  <a:srgbClr val="008000"/>
                </a:solidFill>
                <a:latin typeface="Consolas" panose="020B0609020204030204" pitchFamily="49" charset="0"/>
              </a:rPr>
              <a:t>                                               </a:t>
            </a:r>
            <a:r>
              <a:rPr lang="en-US" sz="1600" dirty="0" smtClean="0">
                <a:solidFill>
                  <a:srgbClr val="008000"/>
                </a:solidFill>
                <a:latin typeface="Consolas" panose="020B0609020204030204" pitchFamily="49" charset="0"/>
              </a:rPr>
              <a:t>      </a:t>
            </a:r>
            <a:r>
              <a:rPr lang="en-US" sz="1600" dirty="0">
                <a:solidFill>
                  <a:srgbClr val="008000"/>
                </a:solidFill>
                <a:latin typeface="Consolas" panose="020B0609020204030204" pitchFamily="49" charset="0"/>
              </a:rPr>
              <a:t> </a:t>
            </a:r>
            <a:r>
              <a:rPr lang="en-US" sz="1600" dirty="0">
                <a:solidFill>
                  <a:srgbClr val="008000"/>
                </a:solidFill>
                <a:latin typeface="Consolas" panose="020B0609020204030204" pitchFamily="49" charset="0"/>
              </a:rPr>
              <a:t>// reading a string </a:t>
            </a:r>
            <a:r>
              <a:rPr lang="en-US" sz="1600" dirty="0">
                <a:solidFill>
                  <a:srgbClr val="008000"/>
                </a:solidFill>
                <a:latin typeface="Consolas" panose="020B0609020204030204" pitchFamily="49" charset="0"/>
              </a:rPr>
              <a:t>from </a:t>
            </a:r>
            <a:r>
              <a:rPr lang="en-US" sz="1600" dirty="0" err="1">
                <a:solidFill>
                  <a:srgbClr val="008000"/>
                </a:solidFill>
                <a:latin typeface="Consolas" panose="020B0609020204030204" pitchFamily="49" charset="0"/>
              </a:rPr>
              <a:t>cin</a:t>
            </a:r>
            <a:endParaRPr lang="en-US" sz="1600" dirty="0">
              <a:solidFill>
                <a:srgbClr val="000000"/>
              </a:solidFill>
              <a:latin typeface="Consolas" panose="020B0609020204030204" pitchFamily="49" charset="0"/>
            </a:endParaRPr>
          </a:p>
          <a:p>
            <a:pPr marL="0" indent="0">
              <a:spcBef>
                <a:spcPts val="600"/>
              </a:spcBef>
              <a:buNone/>
            </a:pPr>
            <a:r>
              <a:rPr lang="en-US" sz="1600" dirty="0">
                <a:solidFill>
                  <a:srgbClr val="000000"/>
                </a:solidFill>
                <a:latin typeface="Consolas" panose="020B0609020204030204" pitchFamily="49" charset="0"/>
              </a:rPr>
              <a:t/>
            </a:r>
            <a:br>
              <a:rPr lang="en-US" sz="1600" dirty="0">
                <a:solidFill>
                  <a:srgbClr val="000000"/>
                </a:solidFill>
                <a:latin typeface="Consolas" panose="020B0609020204030204" pitchFamily="49" charset="0"/>
              </a:rPr>
            </a:br>
            <a:r>
              <a:rPr lang="en-US" sz="1600" dirty="0">
                <a:solidFill>
                  <a:srgbClr val="000000"/>
                </a:solidFill>
                <a:latin typeface="Consolas" panose="020B0609020204030204" pitchFamily="49" charset="0"/>
              </a:rPr>
              <a:t>    </a:t>
            </a:r>
            <a:r>
              <a:rPr lang="en-US" sz="1600" dirty="0" err="1" smtClean="0">
                <a:solidFill>
                  <a:srgbClr val="000000"/>
                </a:solidFill>
                <a:latin typeface="Consolas" panose="020B0609020204030204" pitchFamily="49" charset="0"/>
              </a:rPr>
              <a:t>std</a:t>
            </a:r>
            <a:r>
              <a:rPr lang="en-US" sz="1600" dirty="0" smtClean="0">
                <a:solidFill>
                  <a:srgbClr val="000000"/>
                </a:solidFill>
                <a:latin typeface="Consolas" panose="020B0609020204030204" pitchFamily="49" charset="0"/>
              </a:rPr>
              <a:t>::string </a:t>
            </a:r>
            <a:r>
              <a:rPr lang="en-US" sz="1600" dirty="0">
                <a:solidFill>
                  <a:srgbClr val="000000"/>
                </a:solidFill>
                <a:latin typeface="Consolas" panose="020B0609020204030204" pitchFamily="49" charset="0"/>
              </a:rPr>
              <a:t>s1 = *ii;</a:t>
            </a:r>
            <a:r>
              <a:rPr lang="en-US" sz="1600" dirty="0">
                <a:solidFill>
                  <a:srgbClr val="008000"/>
                </a:solidFill>
                <a:latin typeface="Consolas" panose="020B0609020204030204" pitchFamily="49" charset="0"/>
              </a:rPr>
              <a:t>    // </a:t>
            </a:r>
            <a:r>
              <a:rPr lang="en-US" sz="1600" dirty="0" smtClean="0">
                <a:solidFill>
                  <a:srgbClr val="008000"/>
                </a:solidFill>
                <a:latin typeface="Consolas" panose="020B0609020204030204" pitchFamily="49" charset="0"/>
              </a:rPr>
              <a:t>meaning: </a:t>
            </a:r>
            <a:r>
              <a:rPr lang="en-US" sz="1600" dirty="0" err="1" smtClean="0">
                <a:solidFill>
                  <a:srgbClr val="008000"/>
                </a:solidFill>
                <a:latin typeface="Consolas" panose="020B0609020204030204" pitchFamily="49" charset="0"/>
              </a:rPr>
              <a:t>std</a:t>
            </a:r>
            <a:r>
              <a:rPr lang="en-US" sz="1600" dirty="0" smtClean="0">
                <a:solidFill>
                  <a:srgbClr val="008000"/>
                </a:solidFill>
                <a:latin typeface="Consolas" panose="020B0609020204030204" pitchFamily="49" charset="0"/>
              </a:rPr>
              <a:t>::</a:t>
            </a:r>
            <a:r>
              <a:rPr lang="en-US" sz="1600" dirty="0" err="1" smtClean="0">
                <a:solidFill>
                  <a:srgbClr val="008000"/>
                </a:solidFill>
                <a:latin typeface="Consolas" panose="020B0609020204030204" pitchFamily="49" charset="0"/>
              </a:rPr>
              <a:t>cin</a:t>
            </a:r>
            <a:r>
              <a:rPr lang="en-US" sz="1600" dirty="0" smtClean="0">
                <a:solidFill>
                  <a:srgbClr val="008000"/>
                </a:solidFill>
                <a:latin typeface="Consolas" panose="020B0609020204030204" pitchFamily="49" charset="0"/>
              </a:rPr>
              <a:t> </a:t>
            </a:r>
            <a:r>
              <a:rPr lang="en-US" sz="1600" dirty="0">
                <a:solidFill>
                  <a:srgbClr val="008000"/>
                </a:solidFill>
                <a:latin typeface="Consolas" panose="020B0609020204030204" pitchFamily="49" charset="0"/>
              </a:rPr>
              <a:t>&gt;&gt; s1</a:t>
            </a:r>
            <a:endParaRPr lang="en-US" sz="1600" dirty="0">
              <a:solidFill>
                <a:srgbClr val="000000"/>
              </a:solidFill>
              <a:latin typeface="Consolas" panose="020B0609020204030204" pitchFamily="49" charset="0"/>
            </a:endParaRPr>
          </a:p>
          <a:p>
            <a:pPr marL="0" indent="0">
              <a:spcBef>
                <a:spcPts val="600"/>
              </a:spcBef>
              <a:buNone/>
            </a:pPr>
            <a:r>
              <a:rPr lang="en-US" sz="1600" dirty="0">
                <a:solidFill>
                  <a:srgbClr val="000000"/>
                </a:solidFill>
                <a:latin typeface="Consolas" panose="020B0609020204030204" pitchFamily="49" charset="0"/>
              </a:rPr>
              <a:t>    ++ii;</a:t>
            </a:r>
            <a:r>
              <a:rPr lang="en-US" sz="1600" dirty="0">
                <a:solidFill>
                  <a:srgbClr val="008000"/>
                </a:solidFill>
                <a:latin typeface="Consolas" panose="020B0609020204030204" pitchFamily="49" charset="0"/>
              </a:rPr>
              <a:t>           </a:t>
            </a:r>
            <a:r>
              <a:rPr lang="en-US" sz="1600" dirty="0" smtClean="0">
                <a:solidFill>
                  <a:srgbClr val="008000"/>
                </a:solidFill>
                <a:latin typeface="Consolas" panose="020B0609020204030204" pitchFamily="49" charset="0"/>
              </a:rPr>
              <a:t>     </a:t>
            </a:r>
            <a:r>
              <a:rPr lang="en-US" sz="1600" dirty="0">
                <a:solidFill>
                  <a:srgbClr val="008000"/>
                </a:solidFill>
                <a:latin typeface="Consolas" panose="020B0609020204030204" pitchFamily="49" charset="0"/>
              </a:rPr>
              <a:t>    // </a:t>
            </a:r>
            <a:r>
              <a:rPr lang="en-US" sz="1600" dirty="0" smtClean="0">
                <a:solidFill>
                  <a:srgbClr val="008000"/>
                </a:solidFill>
                <a:latin typeface="Consolas" panose="020B0609020204030204" pitchFamily="49" charset="0"/>
              </a:rPr>
              <a:t>"get </a:t>
            </a:r>
            <a:r>
              <a:rPr lang="en-US" sz="1600" dirty="0">
                <a:solidFill>
                  <a:srgbClr val="008000"/>
                </a:solidFill>
                <a:latin typeface="Consolas" panose="020B0609020204030204" pitchFamily="49" charset="0"/>
              </a:rPr>
              <a:t>ready for the next input </a:t>
            </a:r>
            <a:r>
              <a:rPr lang="en-US" sz="1600" dirty="0" smtClean="0">
                <a:solidFill>
                  <a:srgbClr val="008000"/>
                </a:solidFill>
                <a:latin typeface="Consolas" panose="020B0609020204030204" pitchFamily="49" charset="0"/>
              </a:rPr>
              <a:t>operation"</a:t>
            </a:r>
            <a:endParaRPr lang="en-US" sz="1600" dirty="0">
              <a:solidFill>
                <a:srgbClr val="000000"/>
              </a:solidFill>
              <a:latin typeface="Consolas" panose="020B0609020204030204" pitchFamily="49" charset="0"/>
            </a:endParaRPr>
          </a:p>
          <a:p>
            <a:pPr marL="0" indent="0">
              <a:spcBef>
                <a:spcPts val="600"/>
              </a:spcBef>
              <a:buNone/>
            </a:pPr>
            <a:r>
              <a:rPr lang="en-US" sz="1600" dirty="0">
                <a:solidFill>
                  <a:srgbClr val="000000"/>
                </a:solidFill>
                <a:latin typeface="Consolas" panose="020B0609020204030204" pitchFamily="49" charset="0"/>
              </a:rPr>
              <a:t>    </a:t>
            </a:r>
            <a:r>
              <a:rPr lang="en-US" sz="1600" dirty="0" err="1" smtClean="0">
                <a:solidFill>
                  <a:srgbClr val="000000"/>
                </a:solidFill>
                <a:latin typeface="Consolas" panose="020B0609020204030204" pitchFamily="49" charset="0"/>
              </a:rPr>
              <a:t>std</a:t>
            </a:r>
            <a:r>
              <a:rPr lang="en-US" sz="1600" dirty="0" smtClean="0">
                <a:solidFill>
                  <a:srgbClr val="000000"/>
                </a:solidFill>
                <a:latin typeface="Consolas" panose="020B0609020204030204" pitchFamily="49" charset="0"/>
              </a:rPr>
              <a:t>::string </a:t>
            </a:r>
            <a:r>
              <a:rPr lang="en-US" sz="1600" dirty="0">
                <a:solidFill>
                  <a:srgbClr val="000000"/>
                </a:solidFill>
                <a:latin typeface="Consolas" panose="020B0609020204030204" pitchFamily="49" charset="0"/>
              </a:rPr>
              <a:t>s2 = *ii;</a:t>
            </a:r>
            <a:r>
              <a:rPr lang="en-US" sz="1600" dirty="0">
                <a:solidFill>
                  <a:srgbClr val="008000"/>
                </a:solidFill>
                <a:latin typeface="Consolas" panose="020B0609020204030204" pitchFamily="49" charset="0"/>
              </a:rPr>
              <a:t>    // </a:t>
            </a:r>
            <a:r>
              <a:rPr lang="en-US" sz="1600" dirty="0" smtClean="0">
                <a:solidFill>
                  <a:srgbClr val="008000"/>
                </a:solidFill>
                <a:latin typeface="Consolas" panose="020B0609020204030204" pitchFamily="49" charset="0"/>
              </a:rPr>
              <a:t>meaning: </a:t>
            </a:r>
            <a:r>
              <a:rPr lang="en-US" sz="1600" dirty="0" err="1" smtClean="0">
                <a:solidFill>
                  <a:srgbClr val="008000"/>
                </a:solidFill>
                <a:latin typeface="Consolas" panose="020B0609020204030204" pitchFamily="49" charset="0"/>
              </a:rPr>
              <a:t>std</a:t>
            </a:r>
            <a:r>
              <a:rPr lang="en-US" sz="1600" dirty="0" smtClean="0">
                <a:solidFill>
                  <a:srgbClr val="008000"/>
                </a:solidFill>
                <a:latin typeface="Consolas" panose="020B0609020204030204" pitchFamily="49" charset="0"/>
              </a:rPr>
              <a:t>::</a:t>
            </a:r>
            <a:r>
              <a:rPr lang="en-US" sz="1600" dirty="0" err="1" smtClean="0">
                <a:solidFill>
                  <a:srgbClr val="008000"/>
                </a:solidFill>
                <a:latin typeface="Consolas" panose="020B0609020204030204" pitchFamily="49" charset="0"/>
              </a:rPr>
              <a:t>cin</a:t>
            </a:r>
            <a:r>
              <a:rPr lang="en-US" sz="1600" dirty="0" smtClean="0">
                <a:solidFill>
                  <a:srgbClr val="008000"/>
                </a:solidFill>
                <a:latin typeface="Consolas" panose="020B0609020204030204" pitchFamily="49" charset="0"/>
              </a:rPr>
              <a:t> </a:t>
            </a:r>
            <a:r>
              <a:rPr lang="en-US" sz="1600" dirty="0">
                <a:solidFill>
                  <a:srgbClr val="008000"/>
                </a:solidFill>
                <a:latin typeface="Consolas" panose="020B0609020204030204" pitchFamily="49" charset="0"/>
              </a:rPr>
              <a:t>&gt;&gt; s2</a:t>
            </a:r>
            <a:endParaRPr lang="en-US" sz="1600" b="0" dirty="0">
              <a:solidFill>
                <a:srgbClr val="000000"/>
              </a:solidFill>
              <a:effectLst/>
              <a:latin typeface="Consolas" panose="020B0609020204030204" pitchFamily="49" charset="0"/>
            </a:endParaRPr>
          </a:p>
        </p:txBody>
      </p:sp>
      <p:sp>
        <p:nvSpPr>
          <p:cNvPr id="2" name="Date Placeholder 1"/>
          <p:cNvSpPr>
            <a:spLocks noGrp="1"/>
          </p:cNvSpPr>
          <p:nvPr>
            <p:ph type="dt" sz="half" idx="10"/>
          </p:nvPr>
        </p:nvSpPr>
        <p:spPr/>
        <p:txBody>
          <a:bodyPr/>
          <a:lstStyle/>
          <a:p>
            <a:r>
              <a:rPr lang="en-US" smtClean="0"/>
              <a:t>2/11/2025, Lecture 6</a:t>
            </a:r>
            <a:endParaRPr lang="en-US"/>
          </a:p>
        </p:txBody>
      </p:sp>
      <p:sp>
        <p:nvSpPr>
          <p:cNvPr id="5" name="Footer Placeholder 4"/>
          <p:cNvSpPr>
            <a:spLocks noGrp="1"/>
          </p:cNvSpPr>
          <p:nvPr>
            <p:ph type="ftr" sz="quarter" idx="11"/>
          </p:nvPr>
        </p:nvSpPr>
        <p:spPr/>
        <p:txBody>
          <a:bodyPr/>
          <a:lstStyle/>
          <a:p>
            <a:r>
              <a:rPr lang="en-US" smtClean="0"/>
              <a:t>CSC4700, Spring 2025, The C++ Standard Library, Iterators and Ranges</a:t>
            </a:r>
            <a:endParaRPr lang="en-US"/>
          </a:p>
        </p:txBody>
      </p:sp>
      <p:sp>
        <p:nvSpPr>
          <p:cNvPr id="4" name="Slide Number Placeholder 5"/>
          <p:cNvSpPr>
            <a:spLocks noGrp="1"/>
          </p:cNvSpPr>
          <p:nvPr>
            <p:ph type="sldNum" sz="quarter" idx="12"/>
          </p:nvPr>
        </p:nvSpPr>
        <p:spPr/>
        <p:txBody>
          <a:bodyPr>
            <a:normAutofit lnSpcReduction="10000"/>
          </a:bodyPr>
          <a:lstStyle/>
          <a:p>
            <a:fld id="{14971122-A767-4B89-A5A0-C22F8D14C63F}" type="slidenum">
              <a:rPr lang="en-US" smtClean="0"/>
              <a:pPr/>
              <a:t>18</a:t>
            </a:fld>
            <a:endParaRPr lang="en-US"/>
          </a:p>
        </p:txBody>
      </p:sp>
    </p:spTree>
    <p:extLst>
      <p:ext uri="{BB962C8B-B14F-4D97-AF65-F5344CB8AC3E}">
        <p14:creationId xmlns:p14="http://schemas.microsoft.com/office/powerpoint/2010/main" val="12008070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68611">
                                            <p:txEl>
                                              <p:pRg st="0" end="0"/>
                                            </p:txEl>
                                          </p:spTgt>
                                        </p:tgtEl>
                                        <p:attrNameLst>
                                          <p:attrName>style.visibility</p:attrName>
                                        </p:attrNameLst>
                                      </p:cBhvr>
                                      <p:to>
                                        <p:strVal val="visible"/>
                                      </p:to>
                                    </p:set>
                                    <p:anim calcmode="lin" valueType="num">
                                      <p:cBhvr additive="base">
                                        <p:cTn id="7" dur="500" fill="hold"/>
                                        <p:tgtEl>
                                          <p:spTgt spid="6861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8611">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68611">
                                            <p:txEl>
                                              <p:pRg st="1" end="1"/>
                                            </p:txEl>
                                          </p:spTgt>
                                        </p:tgtEl>
                                        <p:attrNameLst>
                                          <p:attrName>style.visibility</p:attrName>
                                        </p:attrNameLst>
                                      </p:cBhvr>
                                      <p:to>
                                        <p:strVal val="visible"/>
                                      </p:to>
                                    </p:set>
                                    <p:anim calcmode="lin" valueType="num">
                                      <p:cBhvr additive="base">
                                        <p:cTn id="11" dur="500" fill="hold"/>
                                        <p:tgtEl>
                                          <p:spTgt spid="68611">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68611">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68611">
                                            <p:txEl>
                                              <p:pRg st="2" end="2"/>
                                            </p:txEl>
                                          </p:spTgt>
                                        </p:tgtEl>
                                        <p:attrNameLst>
                                          <p:attrName>style.visibility</p:attrName>
                                        </p:attrNameLst>
                                      </p:cBhvr>
                                      <p:to>
                                        <p:strVal val="visible"/>
                                      </p:to>
                                    </p:set>
                                    <p:anim calcmode="lin" valueType="num">
                                      <p:cBhvr additive="base">
                                        <p:cTn id="15" dur="500" fill="hold"/>
                                        <p:tgtEl>
                                          <p:spTgt spid="68611">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68611">
                                            <p:txEl>
                                              <p:pRg st="2" end="2"/>
                                            </p:txEl>
                                          </p:spTgt>
                                        </p:tgtEl>
                                        <p:attrNameLst>
                                          <p:attrName>ppt_y</p:attrName>
                                        </p:attrNameLst>
                                      </p:cBhvr>
                                      <p:tavLst>
                                        <p:tav tm="0">
                                          <p:val>
                                            <p:strVal val="#ppt_y"/>
                                          </p:val>
                                        </p:tav>
                                        <p:tav tm="100000">
                                          <p:val>
                                            <p:strVal val="#ppt_y"/>
                                          </p:val>
                                        </p:tav>
                                      </p:tavLst>
                                    </p:anim>
                                  </p:childTnLst>
                                </p:cTn>
                              </p:par>
                              <p:par>
                                <p:cTn id="17" presetID="2" presetClass="entr" presetSubtype="8" fill="hold" nodeType="withEffect">
                                  <p:stCondLst>
                                    <p:cond delay="0"/>
                                  </p:stCondLst>
                                  <p:childTnLst>
                                    <p:set>
                                      <p:cBhvr>
                                        <p:cTn id="18" dur="1" fill="hold">
                                          <p:stCondLst>
                                            <p:cond delay="0"/>
                                          </p:stCondLst>
                                        </p:cTn>
                                        <p:tgtEl>
                                          <p:spTgt spid="68611">
                                            <p:txEl>
                                              <p:pRg st="3" end="3"/>
                                            </p:txEl>
                                          </p:spTgt>
                                        </p:tgtEl>
                                        <p:attrNameLst>
                                          <p:attrName>style.visibility</p:attrName>
                                        </p:attrNameLst>
                                      </p:cBhvr>
                                      <p:to>
                                        <p:strVal val="visible"/>
                                      </p:to>
                                    </p:set>
                                    <p:anim calcmode="lin" valueType="num">
                                      <p:cBhvr additive="base">
                                        <p:cTn id="19" dur="500" fill="hold"/>
                                        <p:tgtEl>
                                          <p:spTgt spid="68611">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68611">
                                            <p:txEl>
                                              <p:pRg st="3" end="3"/>
                                            </p:txEl>
                                          </p:spTgt>
                                        </p:tgtEl>
                                        <p:attrNameLst>
                                          <p:attrName>ppt_y</p:attrName>
                                        </p:attrNameLst>
                                      </p:cBhvr>
                                      <p:tavLst>
                                        <p:tav tm="0">
                                          <p:val>
                                            <p:strVal val="#ppt_y"/>
                                          </p:val>
                                        </p:tav>
                                        <p:tav tm="100000">
                                          <p:val>
                                            <p:strVal val="#ppt_y"/>
                                          </p:val>
                                        </p:tav>
                                      </p:tavLst>
                                    </p:anim>
                                  </p:childTnLst>
                                </p:cTn>
                              </p:par>
                              <p:par>
                                <p:cTn id="21" presetID="2" presetClass="entr" presetSubtype="8" fill="hold" nodeType="withEffect">
                                  <p:stCondLst>
                                    <p:cond delay="0"/>
                                  </p:stCondLst>
                                  <p:childTnLst>
                                    <p:set>
                                      <p:cBhvr>
                                        <p:cTn id="22" dur="1" fill="hold">
                                          <p:stCondLst>
                                            <p:cond delay="0"/>
                                          </p:stCondLst>
                                        </p:cTn>
                                        <p:tgtEl>
                                          <p:spTgt spid="68611">
                                            <p:txEl>
                                              <p:pRg st="4" end="4"/>
                                            </p:txEl>
                                          </p:spTgt>
                                        </p:tgtEl>
                                        <p:attrNameLst>
                                          <p:attrName>style.visibility</p:attrName>
                                        </p:attrNameLst>
                                      </p:cBhvr>
                                      <p:to>
                                        <p:strVal val="visible"/>
                                      </p:to>
                                    </p:set>
                                    <p:anim calcmode="lin" valueType="num">
                                      <p:cBhvr additive="base">
                                        <p:cTn id="23" dur="500" fill="hold"/>
                                        <p:tgtEl>
                                          <p:spTgt spid="68611">
                                            <p:txEl>
                                              <p:pRg st="4" end="4"/>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68611">
                                            <p:txEl>
                                              <p:pRg st="4" end="4"/>
                                            </p:txEl>
                                          </p:spTgt>
                                        </p:tgtEl>
                                        <p:attrNameLst>
                                          <p:attrName>ppt_y</p:attrName>
                                        </p:attrNameLst>
                                      </p:cBhvr>
                                      <p:tavLst>
                                        <p:tav tm="0">
                                          <p:val>
                                            <p:strVal val="#ppt_y"/>
                                          </p:val>
                                        </p:tav>
                                        <p:tav tm="100000">
                                          <p:val>
                                            <p:strVal val="#ppt_y"/>
                                          </p:val>
                                        </p:tav>
                                      </p:tavLst>
                                    </p:anim>
                                  </p:childTnLst>
                                </p:cTn>
                              </p:par>
                              <p:par>
                                <p:cTn id="25" presetID="2" presetClass="entr" presetSubtype="8" fill="hold" nodeType="withEffect">
                                  <p:stCondLst>
                                    <p:cond delay="0"/>
                                  </p:stCondLst>
                                  <p:childTnLst>
                                    <p:set>
                                      <p:cBhvr>
                                        <p:cTn id="26" dur="1" fill="hold">
                                          <p:stCondLst>
                                            <p:cond delay="0"/>
                                          </p:stCondLst>
                                        </p:cTn>
                                        <p:tgtEl>
                                          <p:spTgt spid="68611">
                                            <p:txEl>
                                              <p:pRg st="5" end="5"/>
                                            </p:txEl>
                                          </p:spTgt>
                                        </p:tgtEl>
                                        <p:attrNameLst>
                                          <p:attrName>style.visibility</p:attrName>
                                        </p:attrNameLst>
                                      </p:cBhvr>
                                      <p:to>
                                        <p:strVal val="visible"/>
                                      </p:to>
                                    </p:set>
                                    <p:anim calcmode="lin" valueType="num">
                                      <p:cBhvr additive="base">
                                        <p:cTn id="27" dur="500" fill="hold"/>
                                        <p:tgtEl>
                                          <p:spTgt spid="68611">
                                            <p:txEl>
                                              <p:pRg st="5" end="5"/>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68611">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8" fill="hold" nodeType="clickEffect">
                                  <p:stCondLst>
                                    <p:cond delay="0"/>
                                  </p:stCondLst>
                                  <p:childTnLst>
                                    <p:set>
                                      <p:cBhvr>
                                        <p:cTn id="32" dur="1" fill="hold">
                                          <p:stCondLst>
                                            <p:cond delay="0"/>
                                          </p:stCondLst>
                                        </p:cTn>
                                        <p:tgtEl>
                                          <p:spTgt spid="68611">
                                            <p:txEl>
                                              <p:pRg st="6" end="6"/>
                                            </p:txEl>
                                          </p:spTgt>
                                        </p:tgtEl>
                                        <p:attrNameLst>
                                          <p:attrName>style.visibility</p:attrName>
                                        </p:attrNameLst>
                                      </p:cBhvr>
                                      <p:to>
                                        <p:strVal val="visible"/>
                                      </p:to>
                                    </p:set>
                                    <p:anim calcmode="lin" valueType="num">
                                      <p:cBhvr additive="base">
                                        <p:cTn id="33" dur="500" fill="hold"/>
                                        <p:tgtEl>
                                          <p:spTgt spid="68611">
                                            <p:txEl>
                                              <p:pRg st="6" end="6"/>
                                            </p:txEl>
                                          </p:spTgt>
                                        </p:tgtEl>
                                        <p:attrNameLst>
                                          <p:attrName>ppt_x</p:attrName>
                                        </p:attrNameLst>
                                      </p:cBhvr>
                                      <p:tavLst>
                                        <p:tav tm="0">
                                          <p:val>
                                            <p:strVal val="0-#ppt_w/2"/>
                                          </p:val>
                                        </p:tav>
                                        <p:tav tm="100000">
                                          <p:val>
                                            <p:strVal val="#ppt_x"/>
                                          </p:val>
                                        </p:tav>
                                      </p:tavLst>
                                    </p:anim>
                                    <p:anim calcmode="lin" valueType="num">
                                      <p:cBhvr additive="base">
                                        <p:cTn id="34" dur="500" fill="hold"/>
                                        <p:tgtEl>
                                          <p:spTgt spid="68611">
                                            <p:txEl>
                                              <p:pRg st="6" end="6"/>
                                            </p:txEl>
                                          </p:spTgt>
                                        </p:tgtEl>
                                        <p:attrNameLst>
                                          <p:attrName>ppt_y</p:attrName>
                                        </p:attrNameLst>
                                      </p:cBhvr>
                                      <p:tavLst>
                                        <p:tav tm="0">
                                          <p:val>
                                            <p:strVal val="#ppt_y"/>
                                          </p:val>
                                        </p:tav>
                                        <p:tav tm="100000">
                                          <p:val>
                                            <p:strVal val="#ppt_y"/>
                                          </p:val>
                                        </p:tav>
                                      </p:tavLst>
                                    </p:anim>
                                  </p:childTnLst>
                                </p:cTn>
                              </p:par>
                              <p:par>
                                <p:cTn id="35" presetID="2" presetClass="entr" presetSubtype="8" fill="hold" nodeType="withEffect">
                                  <p:stCondLst>
                                    <p:cond delay="0"/>
                                  </p:stCondLst>
                                  <p:childTnLst>
                                    <p:set>
                                      <p:cBhvr>
                                        <p:cTn id="36" dur="1" fill="hold">
                                          <p:stCondLst>
                                            <p:cond delay="0"/>
                                          </p:stCondLst>
                                        </p:cTn>
                                        <p:tgtEl>
                                          <p:spTgt spid="68611">
                                            <p:txEl>
                                              <p:pRg st="7" end="7"/>
                                            </p:txEl>
                                          </p:spTgt>
                                        </p:tgtEl>
                                        <p:attrNameLst>
                                          <p:attrName>style.visibility</p:attrName>
                                        </p:attrNameLst>
                                      </p:cBhvr>
                                      <p:to>
                                        <p:strVal val="visible"/>
                                      </p:to>
                                    </p:set>
                                    <p:anim calcmode="lin" valueType="num">
                                      <p:cBhvr additive="base">
                                        <p:cTn id="37" dur="500" fill="hold"/>
                                        <p:tgtEl>
                                          <p:spTgt spid="68611">
                                            <p:txEl>
                                              <p:pRg st="7" end="7"/>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68611">
                                            <p:txEl>
                                              <p:pRg st="7" end="7"/>
                                            </p:txEl>
                                          </p:spTgt>
                                        </p:tgtEl>
                                        <p:attrNameLst>
                                          <p:attrName>ppt_y</p:attrName>
                                        </p:attrNameLst>
                                      </p:cBhvr>
                                      <p:tavLst>
                                        <p:tav tm="0">
                                          <p:val>
                                            <p:strVal val="#ppt_y"/>
                                          </p:val>
                                        </p:tav>
                                        <p:tav tm="100000">
                                          <p:val>
                                            <p:strVal val="#ppt_y"/>
                                          </p:val>
                                        </p:tav>
                                      </p:tavLst>
                                    </p:anim>
                                  </p:childTnLst>
                                </p:cTn>
                              </p:par>
                              <p:par>
                                <p:cTn id="39" presetID="2" presetClass="entr" presetSubtype="8" fill="hold" nodeType="withEffect">
                                  <p:stCondLst>
                                    <p:cond delay="0"/>
                                  </p:stCondLst>
                                  <p:childTnLst>
                                    <p:set>
                                      <p:cBhvr>
                                        <p:cTn id="40" dur="1" fill="hold">
                                          <p:stCondLst>
                                            <p:cond delay="0"/>
                                          </p:stCondLst>
                                        </p:cTn>
                                        <p:tgtEl>
                                          <p:spTgt spid="68611">
                                            <p:txEl>
                                              <p:pRg st="8" end="8"/>
                                            </p:txEl>
                                          </p:spTgt>
                                        </p:tgtEl>
                                        <p:attrNameLst>
                                          <p:attrName>style.visibility</p:attrName>
                                        </p:attrNameLst>
                                      </p:cBhvr>
                                      <p:to>
                                        <p:strVal val="visible"/>
                                      </p:to>
                                    </p:set>
                                    <p:anim calcmode="lin" valueType="num">
                                      <p:cBhvr additive="base">
                                        <p:cTn id="41" dur="500" fill="hold"/>
                                        <p:tgtEl>
                                          <p:spTgt spid="68611">
                                            <p:txEl>
                                              <p:pRg st="8" end="8"/>
                                            </p:txEl>
                                          </p:spTgt>
                                        </p:tgtEl>
                                        <p:attrNameLst>
                                          <p:attrName>ppt_x</p:attrName>
                                        </p:attrNameLst>
                                      </p:cBhvr>
                                      <p:tavLst>
                                        <p:tav tm="0">
                                          <p:val>
                                            <p:strVal val="0-#ppt_w/2"/>
                                          </p:val>
                                        </p:tav>
                                        <p:tav tm="100000">
                                          <p:val>
                                            <p:strVal val="#ppt_x"/>
                                          </p:val>
                                        </p:tav>
                                      </p:tavLst>
                                    </p:anim>
                                    <p:anim calcmode="lin" valueType="num">
                                      <p:cBhvr additive="base">
                                        <p:cTn id="42" dur="500" fill="hold"/>
                                        <p:tgtEl>
                                          <p:spTgt spid="68611">
                                            <p:txEl>
                                              <p:pRg st="8" end="8"/>
                                            </p:txEl>
                                          </p:spTgt>
                                        </p:tgtEl>
                                        <p:attrNameLst>
                                          <p:attrName>ppt_y</p:attrName>
                                        </p:attrNameLst>
                                      </p:cBhvr>
                                      <p:tavLst>
                                        <p:tav tm="0">
                                          <p:val>
                                            <p:strVal val="#ppt_y"/>
                                          </p:val>
                                        </p:tav>
                                        <p:tav tm="100000">
                                          <p:val>
                                            <p:strVal val="#ppt_y"/>
                                          </p:val>
                                        </p:tav>
                                      </p:tavLst>
                                    </p:anim>
                                  </p:childTnLst>
                                </p:cTn>
                              </p:par>
                              <p:par>
                                <p:cTn id="43" presetID="2" presetClass="entr" presetSubtype="8" fill="hold" nodeType="withEffect">
                                  <p:stCondLst>
                                    <p:cond delay="0"/>
                                  </p:stCondLst>
                                  <p:childTnLst>
                                    <p:set>
                                      <p:cBhvr>
                                        <p:cTn id="44" dur="1" fill="hold">
                                          <p:stCondLst>
                                            <p:cond delay="0"/>
                                          </p:stCondLst>
                                        </p:cTn>
                                        <p:tgtEl>
                                          <p:spTgt spid="68611">
                                            <p:txEl>
                                              <p:pRg st="9" end="9"/>
                                            </p:txEl>
                                          </p:spTgt>
                                        </p:tgtEl>
                                        <p:attrNameLst>
                                          <p:attrName>style.visibility</p:attrName>
                                        </p:attrNameLst>
                                      </p:cBhvr>
                                      <p:to>
                                        <p:strVal val="visible"/>
                                      </p:to>
                                    </p:set>
                                    <p:anim calcmode="lin" valueType="num">
                                      <p:cBhvr additive="base">
                                        <p:cTn id="45" dur="500" fill="hold"/>
                                        <p:tgtEl>
                                          <p:spTgt spid="68611">
                                            <p:txEl>
                                              <p:pRg st="9" end="9"/>
                                            </p:txEl>
                                          </p:spTgt>
                                        </p:tgtEl>
                                        <p:attrNameLst>
                                          <p:attrName>ppt_x</p:attrName>
                                        </p:attrNameLst>
                                      </p:cBhvr>
                                      <p:tavLst>
                                        <p:tav tm="0">
                                          <p:val>
                                            <p:strVal val="0-#ppt_w/2"/>
                                          </p:val>
                                        </p:tav>
                                        <p:tav tm="100000">
                                          <p:val>
                                            <p:strVal val="#ppt_x"/>
                                          </p:val>
                                        </p:tav>
                                      </p:tavLst>
                                    </p:anim>
                                    <p:anim calcmode="lin" valueType="num">
                                      <p:cBhvr additive="base">
                                        <p:cTn id="46" dur="500" fill="hold"/>
                                        <p:tgtEl>
                                          <p:spTgt spid="68611">
                                            <p:txEl>
                                              <p:pRg st="9" end="9"/>
                                            </p:txEl>
                                          </p:spTgt>
                                        </p:tgtEl>
                                        <p:attrNameLst>
                                          <p:attrName>ppt_y</p:attrName>
                                        </p:attrNameLst>
                                      </p:cBhvr>
                                      <p:tavLst>
                                        <p:tav tm="0">
                                          <p:val>
                                            <p:strVal val="#ppt_y"/>
                                          </p:val>
                                        </p:tav>
                                        <p:tav tm="100000">
                                          <p:val>
                                            <p:strVal val="#ppt_y"/>
                                          </p:val>
                                        </p:tav>
                                      </p:tavLst>
                                    </p:anim>
                                  </p:childTnLst>
                                </p:cTn>
                              </p:par>
                              <p:par>
                                <p:cTn id="47" presetID="2" presetClass="entr" presetSubtype="8" fill="hold" nodeType="withEffect">
                                  <p:stCondLst>
                                    <p:cond delay="0"/>
                                  </p:stCondLst>
                                  <p:childTnLst>
                                    <p:set>
                                      <p:cBhvr>
                                        <p:cTn id="48" dur="1" fill="hold">
                                          <p:stCondLst>
                                            <p:cond delay="0"/>
                                          </p:stCondLst>
                                        </p:cTn>
                                        <p:tgtEl>
                                          <p:spTgt spid="68611">
                                            <p:txEl>
                                              <p:pRg st="10" end="10"/>
                                            </p:txEl>
                                          </p:spTgt>
                                        </p:tgtEl>
                                        <p:attrNameLst>
                                          <p:attrName>style.visibility</p:attrName>
                                        </p:attrNameLst>
                                      </p:cBhvr>
                                      <p:to>
                                        <p:strVal val="visible"/>
                                      </p:to>
                                    </p:set>
                                    <p:anim calcmode="lin" valueType="num">
                                      <p:cBhvr additive="base">
                                        <p:cTn id="49" dur="500" fill="hold"/>
                                        <p:tgtEl>
                                          <p:spTgt spid="68611">
                                            <p:txEl>
                                              <p:pRg st="10" end="10"/>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68611">
                                            <p:txEl>
                                              <p:pRg st="10" end="10"/>
                                            </p:txEl>
                                          </p:spTgt>
                                        </p:tgtEl>
                                        <p:attrNameLst>
                                          <p:attrName>ppt_y</p:attrName>
                                        </p:attrNameLst>
                                      </p:cBhvr>
                                      <p:tavLst>
                                        <p:tav tm="0">
                                          <p:val>
                                            <p:strVal val="#ppt_y"/>
                                          </p:val>
                                        </p:tav>
                                        <p:tav tm="100000">
                                          <p:val>
                                            <p:strVal val="#ppt_y"/>
                                          </p:val>
                                        </p:tav>
                                      </p:tavLst>
                                    </p:anim>
                                  </p:childTnLst>
                                </p:cTn>
                              </p:par>
                              <p:par>
                                <p:cTn id="51" presetID="2" presetClass="entr" presetSubtype="8" fill="hold" nodeType="withEffect">
                                  <p:stCondLst>
                                    <p:cond delay="0"/>
                                  </p:stCondLst>
                                  <p:childTnLst>
                                    <p:set>
                                      <p:cBhvr>
                                        <p:cTn id="52" dur="1" fill="hold">
                                          <p:stCondLst>
                                            <p:cond delay="0"/>
                                          </p:stCondLst>
                                        </p:cTn>
                                        <p:tgtEl>
                                          <p:spTgt spid="68611">
                                            <p:txEl>
                                              <p:pRg st="11" end="11"/>
                                            </p:txEl>
                                          </p:spTgt>
                                        </p:tgtEl>
                                        <p:attrNameLst>
                                          <p:attrName>style.visibility</p:attrName>
                                        </p:attrNameLst>
                                      </p:cBhvr>
                                      <p:to>
                                        <p:strVal val="visible"/>
                                      </p:to>
                                    </p:set>
                                    <p:anim calcmode="lin" valueType="num">
                                      <p:cBhvr additive="base">
                                        <p:cTn id="53" dur="500" fill="hold"/>
                                        <p:tgtEl>
                                          <p:spTgt spid="68611">
                                            <p:txEl>
                                              <p:pRg st="11" end="11"/>
                                            </p:txEl>
                                          </p:spTgt>
                                        </p:tgtEl>
                                        <p:attrNameLst>
                                          <p:attrName>ppt_x</p:attrName>
                                        </p:attrNameLst>
                                      </p:cBhvr>
                                      <p:tavLst>
                                        <p:tav tm="0">
                                          <p:val>
                                            <p:strVal val="0-#ppt_w/2"/>
                                          </p:val>
                                        </p:tav>
                                        <p:tav tm="100000">
                                          <p:val>
                                            <p:strVal val="#ppt_x"/>
                                          </p:val>
                                        </p:tav>
                                      </p:tavLst>
                                    </p:anim>
                                    <p:anim calcmode="lin" valueType="num">
                                      <p:cBhvr additive="base">
                                        <p:cTn id="54" dur="500" fill="hold"/>
                                        <p:tgtEl>
                                          <p:spTgt spid="68611">
                                            <p:txEl>
                                              <p:pRg st="11" end="1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r>
              <a:rPr lang="en-US" dirty="0" smtClean="0"/>
              <a:t>Make a Quick Dictionary (using a </a:t>
            </a:r>
            <a:r>
              <a:rPr lang="en-US" dirty="0" err="1" smtClean="0"/>
              <a:t>std</a:t>
            </a:r>
            <a:r>
              <a:rPr lang="en-US" dirty="0" smtClean="0"/>
              <a:t>::vector)</a:t>
            </a:r>
            <a:endParaRPr lang="en-US" dirty="0"/>
          </a:p>
        </p:txBody>
      </p:sp>
      <p:sp>
        <p:nvSpPr>
          <p:cNvPr id="71683" name="Rectangle 3"/>
          <p:cNvSpPr>
            <a:spLocks noGrp="1" noChangeArrowheads="1"/>
          </p:cNvSpPr>
          <p:nvPr>
            <p:ph idx="1"/>
          </p:nvPr>
        </p:nvSpPr>
        <p:spPr>
          <a:xfrm>
            <a:off x="1261872" y="1828800"/>
            <a:ext cx="10091928" cy="4724400"/>
          </a:xfrm>
        </p:spPr>
        <p:txBody>
          <a:bodyPr>
            <a:normAutofit/>
          </a:bodyPr>
          <a:lstStyle/>
          <a:p>
            <a:pPr marL="0" indent="0">
              <a:spcBef>
                <a:spcPts val="600"/>
              </a:spcBef>
              <a:buNone/>
            </a:pPr>
            <a:r>
              <a:rPr lang="en-US" sz="1600" dirty="0">
                <a:solidFill>
                  <a:srgbClr val="000000"/>
                </a:solidFill>
                <a:latin typeface="Consolas" panose="020B0609020204030204" pitchFamily="49" charset="0"/>
              </a:rPr>
              <a:t>    </a:t>
            </a:r>
            <a:r>
              <a:rPr lang="en-US" sz="1600" dirty="0" err="1">
                <a:solidFill>
                  <a:srgbClr val="000000"/>
                </a:solidFill>
                <a:latin typeface="Consolas" panose="020B0609020204030204" pitchFamily="49" charset="0"/>
              </a:rPr>
              <a:t>std</a:t>
            </a:r>
            <a:r>
              <a:rPr lang="en-US" sz="1600" dirty="0">
                <a:solidFill>
                  <a:srgbClr val="000000"/>
                </a:solidFill>
                <a:latin typeface="Consolas" panose="020B0609020204030204" pitchFamily="49" charset="0"/>
              </a:rPr>
              <a:t>::</a:t>
            </a:r>
            <a:r>
              <a:rPr lang="en-US" sz="1600" dirty="0" err="1">
                <a:solidFill>
                  <a:srgbClr val="000000"/>
                </a:solidFill>
                <a:latin typeface="Consolas" panose="020B0609020204030204" pitchFamily="49" charset="0"/>
              </a:rPr>
              <a:t>ifstream</a:t>
            </a:r>
            <a:r>
              <a:rPr lang="en-US" sz="1600" dirty="0">
                <a:solidFill>
                  <a:srgbClr val="000000"/>
                </a:solidFill>
                <a:latin typeface="Consolas" panose="020B0609020204030204" pitchFamily="49" charset="0"/>
              </a:rPr>
              <a:t> is</a:t>
            </a:r>
            <a:r>
              <a:rPr lang="en-US" sz="1600" dirty="0" smtClean="0">
                <a:solidFill>
                  <a:srgbClr val="000000"/>
                </a:solidFill>
                <a:latin typeface="Consolas" panose="020B0609020204030204" pitchFamily="49" charset="0"/>
              </a:rPr>
              <a:t>("from.txt");</a:t>
            </a:r>
            <a:r>
              <a:rPr lang="en-US" sz="1600" dirty="0" smtClean="0">
                <a:solidFill>
                  <a:srgbClr val="008000"/>
                </a:solidFill>
                <a:latin typeface="Consolas" panose="020B0609020204030204" pitchFamily="49" charset="0"/>
              </a:rPr>
              <a:t>           </a:t>
            </a:r>
            <a:r>
              <a:rPr lang="en-US" sz="1600" dirty="0">
                <a:solidFill>
                  <a:srgbClr val="008000"/>
                </a:solidFill>
                <a:latin typeface="Consolas" panose="020B0609020204030204" pitchFamily="49" charset="0"/>
              </a:rPr>
              <a:t>   // open input stream</a:t>
            </a:r>
            <a:endParaRPr lang="en-US" sz="1600" dirty="0">
              <a:solidFill>
                <a:srgbClr val="000000"/>
              </a:solidFill>
              <a:latin typeface="Consolas" panose="020B0609020204030204" pitchFamily="49" charset="0"/>
            </a:endParaRPr>
          </a:p>
          <a:p>
            <a:pPr marL="0" indent="0">
              <a:spcBef>
                <a:spcPts val="600"/>
              </a:spcBef>
              <a:buNone/>
            </a:pPr>
            <a:r>
              <a:rPr lang="en-US" sz="1600" dirty="0">
                <a:solidFill>
                  <a:srgbClr val="000000"/>
                </a:solidFill>
                <a:latin typeface="Consolas" panose="020B0609020204030204" pitchFamily="49" charset="0"/>
              </a:rPr>
              <a:t>    </a:t>
            </a:r>
            <a:r>
              <a:rPr lang="en-US" sz="1600" dirty="0" err="1">
                <a:solidFill>
                  <a:srgbClr val="000000"/>
                </a:solidFill>
                <a:latin typeface="Consolas" panose="020B0609020204030204" pitchFamily="49" charset="0"/>
              </a:rPr>
              <a:t>std</a:t>
            </a:r>
            <a:r>
              <a:rPr lang="en-US" sz="1600" dirty="0">
                <a:solidFill>
                  <a:srgbClr val="000000"/>
                </a:solidFill>
                <a:latin typeface="Consolas" panose="020B0609020204030204" pitchFamily="49" charset="0"/>
              </a:rPr>
              <a:t>::</a:t>
            </a:r>
            <a:r>
              <a:rPr lang="en-US" sz="1600" dirty="0" err="1">
                <a:solidFill>
                  <a:srgbClr val="000000"/>
                </a:solidFill>
                <a:latin typeface="Consolas" panose="020B0609020204030204" pitchFamily="49" charset="0"/>
              </a:rPr>
              <a:t>ofstream</a:t>
            </a:r>
            <a:r>
              <a:rPr lang="en-US" sz="1600" dirty="0">
                <a:solidFill>
                  <a:srgbClr val="000000"/>
                </a:solidFill>
                <a:latin typeface="Consolas" panose="020B0609020204030204" pitchFamily="49" charset="0"/>
              </a:rPr>
              <a:t> </a:t>
            </a:r>
            <a:r>
              <a:rPr lang="en-US" sz="1600" dirty="0" err="1">
                <a:solidFill>
                  <a:srgbClr val="000000"/>
                </a:solidFill>
                <a:latin typeface="Consolas" panose="020B0609020204030204" pitchFamily="49" charset="0"/>
              </a:rPr>
              <a:t>os</a:t>
            </a:r>
            <a:r>
              <a:rPr lang="en-US" sz="1600" dirty="0" smtClean="0">
                <a:solidFill>
                  <a:srgbClr val="000000"/>
                </a:solidFill>
                <a:latin typeface="Consolas" panose="020B0609020204030204" pitchFamily="49" charset="0"/>
              </a:rPr>
              <a:t>("to.txt");</a:t>
            </a:r>
            <a:r>
              <a:rPr lang="en-US" sz="1600" dirty="0" smtClean="0">
                <a:solidFill>
                  <a:srgbClr val="008000"/>
                </a:solidFill>
                <a:latin typeface="Consolas" panose="020B0609020204030204" pitchFamily="49" charset="0"/>
              </a:rPr>
              <a:t> </a:t>
            </a:r>
            <a:r>
              <a:rPr lang="en-US" sz="1600" dirty="0">
                <a:solidFill>
                  <a:srgbClr val="008000"/>
                </a:solidFill>
                <a:latin typeface="Consolas" panose="020B0609020204030204" pitchFamily="49" charset="0"/>
              </a:rPr>
              <a:t>  </a:t>
            </a:r>
            <a:r>
              <a:rPr lang="en-US" sz="1600" dirty="0" smtClean="0">
                <a:solidFill>
                  <a:srgbClr val="008000"/>
                </a:solidFill>
                <a:latin typeface="Consolas" panose="020B0609020204030204" pitchFamily="49" charset="0"/>
              </a:rPr>
              <a:t>          </a:t>
            </a:r>
            <a:r>
              <a:rPr lang="en-US" sz="1600" dirty="0">
                <a:solidFill>
                  <a:srgbClr val="008000"/>
                </a:solidFill>
                <a:latin typeface="Consolas" panose="020B0609020204030204" pitchFamily="49" charset="0"/>
              </a:rPr>
              <a:t>   // open output stream</a:t>
            </a:r>
            <a:endParaRPr lang="en-US" sz="1600" dirty="0">
              <a:solidFill>
                <a:srgbClr val="000000"/>
              </a:solidFill>
              <a:latin typeface="Consolas" panose="020B0609020204030204" pitchFamily="49" charset="0"/>
            </a:endParaRPr>
          </a:p>
          <a:p>
            <a:pPr marL="0" indent="0">
              <a:spcBef>
                <a:spcPts val="600"/>
              </a:spcBef>
              <a:buNone/>
            </a:pPr>
            <a:r>
              <a:rPr lang="en-US" sz="1600" dirty="0">
                <a:solidFill>
                  <a:srgbClr val="000000"/>
                </a:solidFill>
                <a:latin typeface="Consolas" panose="020B0609020204030204" pitchFamily="49" charset="0"/>
              </a:rPr>
              <a:t/>
            </a:r>
            <a:br>
              <a:rPr lang="en-US" sz="1600" dirty="0">
                <a:solidFill>
                  <a:srgbClr val="000000"/>
                </a:solidFill>
                <a:latin typeface="Consolas" panose="020B0609020204030204" pitchFamily="49" charset="0"/>
              </a:rPr>
            </a:br>
            <a:r>
              <a:rPr lang="en-US" sz="1600" dirty="0">
                <a:solidFill>
                  <a:srgbClr val="000000"/>
                </a:solidFill>
                <a:latin typeface="Consolas" panose="020B0609020204030204" pitchFamily="49" charset="0"/>
              </a:rPr>
              <a:t>    </a:t>
            </a:r>
            <a:r>
              <a:rPr lang="en-US" sz="1600" dirty="0" err="1">
                <a:solidFill>
                  <a:srgbClr val="000000"/>
                </a:solidFill>
                <a:latin typeface="Consolas" panose="020B0609020204030204" pitchFamily="49" charset="0"/>
              </a:rPr>
              <a:t>std</a:t>
            </a:r>
            <a:r>
              <a:rPr lang="en-US" sz="1600" dirty="0">
                <a:solidFill>
                  <a:srgbClr val="000000"/>
                </a:solidFill>
                <a:latin typeface="Consolas" panose="020B0609020204030204" pitchFamily="49" charset="0"/>
              </a:rPr>
              <a:t>::</a:t>
            </a:r>
            <a:r>
              <a:rPr lang="en-US" sz="1600" dirty="0" err="1">
                <a:solidFill>
                  <a:srgbClr val="000000"/>
                </a:solidFill>
                <a:latin typeface="Consolas" panose="020B0609020204030204" pitchFamily="49" charset="0"/>
              </a:rPr>
              <a:t>istream_iterator</a:t>
            </a:r>
            <a:r>
              <a:rPr lang="en-US" sz="1600" dirty="0">
                <a:solidFill>
                  <a:srgbClr val="000000"/>
                </a:solidFill>
                <a:latin typeface="Consolas" panose="020B0609020204030204" pitchFamily="49" charset="0"/>
              </a:rPr>
              <a:t>&lt;</a:t>
            </a:r>
            <a:r>
              <a:rPr lang="en-US" sz="1600" dirty="0" err="1">
                <a:solidFill>
                  <a:srgbClr val="000000"/>
                </a:solidFill>
                <a:latin typeface="Consolas" panose="020B0609020204030204" pitchFamily="49" charset="0"/>
              </a:rPr>
              <a:t>std</a:t>
            </a:r>
            <a:r>
              <a:rPr lang="en-US" sz="1600" dirty="0">
                <a:solidFill>
                  <a:srgbClr val="000000"/>
                </a:solidFill>
                <a:latin typeface="Consolas" panose="020B0609020204030204" pitchFamily="49" charset="0"/>
              </a:rPr>
              <a:t>::string&gt; </a:t>
            </a:r>
            <a:r>
              <a:rPr lang="en-US" sz="1600" dirty="0" smtClean="0">
                <a:solidFill>
                  <a:srgbClr val="000000"/>
                </a:solidFill>
                <a:latin typeface="Consolas" panose="020B0609020204030204" pitchFamily="49" charset="0"/>
              </a:rPr>
              <a:t>ii(is);</a:t>
            </a:r>
            <a:r>
              <a:rPr lang="en-US" sz="1600" dirty="0" smtClean="0">
                <a:solidFill>
                  <a:srgbClr val="008000"/>
                </a:solidFill>
                <a:latin typeface="Consolas" panose="020B0609020204030204" pitchFamily="49" charset="0"/>
              </a:rPr>
              <a:t> </a:t>
            </a:r>
            <a:r>
              <a:rPr lang="en-US" sz="1600" dirty="0">
                <a:solidFill>
                  <a:srgbClr val="008000"/>
                </a:solidFill>
                <a:latin typeface="Consolas" panose="020B0609020204030204" pitchFamily="49" charset="0"/>
              </a:rPr>
              <a:t>// make input iterator for stream</a:t>
            </a:r>
            <a:endParaRPr lang="en-US" sz="1600" dirty="0">
              <a:solidFill>
                <a:srgbClr val="000000"/>
              </a:solidFill>
              <a:latin typeface="Consolas" panose="020B0609020204030204" pitchFamily="49" charset="0"/>
            </a:endParaRPr>
          </a:p>
          <a:p>
            <a:pPr marL="0" indent="0">
              <a:spcBef>
                <a:spcPts val="600"/>
              </a:spcBef>
              <a:buNone/>
            </a:pPr>
            <a:r>
              <a:rPr lang="en-US" sz="1600" dirty="0">
                <a:solidFill>
                  <a:srgbClr val="000000"/>
                </a:solidFill>
                <a:latin typeface="Consolas" panose="020B0609020204030204" pitchFamily="49" charset="0"/>
              </a:rPr>
              <a:t>    </a:t>
            </a:r>
            <a:r>
              <a:rPr lang="en-US" sz="1600" dirty="0" err="1">
                <a:solidFill>
                  <a:srgbClr val="000000"/>
                </a:solidFill>
                <a:latin typeface="Consolas" panose="020B0609020204030204" pitchFamily="49" charset="0"/>
              </a:rPr>
              <a:t>std</a:t>
            </a:r>
            <a:r>
              <a:rPr lang="en-US" sz="1600" dirty="0">
                <a:solidFill>
                  <a:srgbClr val="000000"/>
                </a:solidFill>
                <a:latin typeface="Consolas" panose="020B0609020204030204" pitchFamily="49" charset="0"/>
              </a:rPr>
              <a:t>::</a:t>
            </a:r>
            <a:r>
              <a:rPr lang="en-US" sz="1600" dirty="0" err="1">
                <a:solidFill>
                  <a:srgbClr val="000000"/>
                </a:solidFill>
                <a:latin typeface="Consolas" panose="020B0609020204030204" pitchFamily="49" charset="0"/>
              </a:rPr>
              <a:t>istream_iterator</a:t>
            </a:r>
            <a:r>
              <a:rPr lang="en-US" sz="1600" dirty="0">
                <a:solidFill>
                  <a:srgbClr val="000000"/>
                </a:solidFill>
                <a:latin typeface="Consolas" panose="020B0609020204030204" pitchFamily="49" charset="0"/>
              </a:rPr>
              <a:t>&lt;</a:t>
            </a:r>
            <a:r>
              <a:rPr lang="en-US" sz="1600" dirty="0" err="1">
                <a:solidFill>
                  <a:srgbClr val="000000"/>
                </a:solidFill>
                <a:latin typeface="Consolas" panose="020B0609020204030204" pitchFamily="49" charset="0"/>
              </a:rPr>
              <a:t>std</a:t>
            </a:r>
            <a:r>
              <a:rPr lang="en-US" sz="1600" dirty="0">
                <a:solidFill>
                  <a:srgbClr val="000000"/>
                </a:solidFill>
                <a:latin typeface="Consolas" panose="020B0609020204030204" pitchFamily="49" charset="0"/>
              </a:rPr>
              <a:t>::string&gt; </a:t>
            </a:r>
            <a:r>
              <a:rPr lang="en-US" sz="1600" dirty="0" err="1">
                <a:solidFill>
                  <a:srgbClr val="000000"/>
                </a:solidFill>
                <a:latin typeface="Consolas" panose="020B0609020204030204" pitchFamily="49" charset="0"/>
              </a:rPr>
              <a:t>eos</a:t>
            </a:r>
            <a:r>
              <a:rPr lang="en-US" sz="1600" dirty="0">
                <a:solidFill>
                  <a:srgbClr val="000000"/>
                </a:solidFill>
                <a:latin typeface="Consolas" panose="020B0609020204030204" pitchFamily="49" charset="0"/>
              </a:rPr>
              <a:t>;</a:t>
            </a:r>
            <a:r>
              <a:rPr lang="en-US" sz="1600" dirty="0">
                <a:solidFill>
                  <a:srgbClr val="008000"/>
                </a:solidFill>
                <a:latin typeface="Consolas" panose="020B0609020204030204" pitchFamily="49" charset="0"/>
              </a:rPr>
              <a:t>    // input sentinel (defaults </a:t>
            </a:r>
            <a:r>
              <a:rPr lang="en-US" sz="1600" dirty="0" smtClean="0">
                <a:solidFill>
                  <a:srgbClr val="008000"/>
                </a:solidFill>
                <a:latin typeface="Consolas" panose="020B0609020204030204" pitchFamily="49" charset="0"/>
              </a:rPr>
              <a:t>to </a:t>
            </a:r>
            <a:r>
              <a:rPr lang="en-US" sz="1600" dirty="0">
                <a:solidFill>
                  <a:srgbClr val="008000"/>
                </a:solidFill>
                <a:latin typeface="Consolas" panose="020B0609020204030204" pitchFamily="49" charset="0"/>
              </a:rPr>
              <a:t>EOF</a:t>
            </a:r>
            <a:r>
              <a:rPr lang="en-US" sz="1600" dirty="0" smtClean="0">
                <a:solidFill>
                  <a:srgbClr val="008000"/>
                </a:solidFill>
                <a:latin typeface="Consolas" panose="020B0609020204030204" pitchFamily="49" charset="0"/>
              </a:rPr>
              <a:t>)</a:t>
            </a:r>
            <a:endParaRPr lang="en-US" sz="1600" dirty="0" smtClean="0">
              <a:solidFill>
                <a:srgbClr val="000000"/>
              </a:solidFill>
              <a:latin typeface="Consolas" panose="020B0609020204030204" pitchFamily="49" charset="0"/>
            </a:endParaRPr>
          </a:p>
          <a:p>
            <a:pPr marL="0" indent="0">
              <a:spcBef>
                <a:spcPts val="600"/>
              </a:spcBef>
              <a:buNone/>
            </a:pPr>
            <a:endParaRPr lang="en-US" sz="1600" dirty="0">
              <a:solidFill>
                <a:srgbClr val="000000"/>
              </a:solidFill>
              <a:latin typeface="Consolas" panose="020B0609020204030204" pitchFamily="49" charset="0"/>
            </a:endParaRPr>
          </a:p>
          <a:p>
            <a:pPr marL="0" indent="0">
              <a:spcBef>
                <a:spcPts val="600"/>
              </a:spcBef>
              <a:buNone/>
            </a:pPr>
            <a:r>
              <a:rPr lang="en-US" sz="1600" dirty="0">
                <a:solidFill>
                  <a:srgbClr val="008000"/>
                </a:solidFill>
                <a:latin typeface="Consolas" panose="020B0609020204030204" pitchFamily="49" charset="0"/>
              </a:rPr>
              <a:t>    </a:t>
            </a:r>
            <a:r>
              <a:rPr lang="en-US" sz="1600" dirty="0" smtClean="0">
                <a:solidFill>
                  <a:srgbClr val="008000"/>
                </a:solidFill>
                <a:latin typeface="Consolas" panose="020B0609020204030204" pitchFamily="49" charset="0"/>
              </a:rPr>
              <a:t>// </a:t>
            </a:r>
            <a:r>
              <a:rPr lang="en-US" sz="1600" dirty="0">
                <a:solidFill>
                  <a:srgbClr val="008000"/>
                </a:solidFill>
                <a:latin typeface="Consolas" panose="020B0609020204030204" pitchFamily="49" charset="0"/>
              </a:rPr>
              <a:t>make output iterator </a:t>
            </a:r>
            <a:r>
              <a:rPr lang="en-US" sz="1600" dirty="0" smtClean="0">
                <a:solidFill>
                  <a:srgbClr val="008000"/>
                </a:solidFill>
                <a:latin typeface="Consolas" panose="020B0609020204030204" pitchFamily="49" charset="0"/>
              </a:rPr>
              <a:t>for stream, </a:t>
            </a:r>
            <a:r>
              <a:rPr lang="en-US" sz="1600" dirty="0">
                <a:solidFill>
                  <a:srgbClr val="008000"/>
                </a:solidFill>
                <a:latin typeface="Consolas" panose="020B0609020204030204" pitchFamily="49" charset="0"/>
              </a:rPr>
              <a:t>append "\n" each </a:t>
            </a:r>
            <a:r>
              <a:rPr lang="en-US" sz="1600" dirty="0" smtClean="0">
                <a:solidFill>
                  <a:srgbClr val="008000"/>
                </a:solidFill>
                <a:latin typeface="Consolas" panose="020B0609020204030204" pitchFamily="49" charset="0"/>
              </a:rPr>
              <a:t>time</a:t>
            </a:r>
            <a:endParaRPr lang="en-US" sz="1600" dirty="0">
              <a:solidFill>
                <a:srgbClr val="000000"/>
              </a:solidFill>
              <a:latin typeface="Consolas" panose="020B0609020204030204" pitchFamily="49" charset="0"/>
            </a:endParaRPr>
          </a:p>
          <a:p>
            <a:pPr marL="0" indent="0">
              <a:spcBef>
                <a:spcPts val="600"/>
              </a:spcBef>
              <a:buNone/>
            </a:pPr>
            <a:r>
              <a:rPr lang="en-US" sz="1600" dirty="0">
                <a:solidFill>
                  <a:srgbClr val="000000"/>
                </a:solidFill>
                <a:latin typeface="Consolas" panose="020B0609020204030204" pitchFamily="49" charset="0"/>
              </a:rPr>
              <a:t>    </a:t>
            </a:r>
            <a:r>
              <a:rPr lang="en-US" sz="1600" dirty="0" err="1">
                <a:solidFill>
                  <a:srgbClr val="000000"/>
                </a:solidFill>
                <a:latin typeface="Consolas" panose="020B0609020204030204" pitchFamily="49" charset="0"/>
              </a:rPr>
              <a:t>std</a:t>
            </a:r>
            <a:r>
              <a:rPr lang="en-US" sz="1600" dirty="0">
                <a:solidFill>
                  <a:srgbClr val="000000"/>
                </a:solidFill>
                <a:latin typeface="Consolas" panose="020B0609020204030204" pitchFamily="49" charset="0"/>
              </a:rPr>
              <a:t>::</a:t>
            </a:r>
            <a:r>
              <a:rPr lang="en-US" sz="1600" dirty="0" err="1">
                <a:solidFill>
                  <a:srgbClr val="000000"/>
                </a:solidFill>
                <a:latin typeface="Consolas" panose="020B0609020204030204" pitchFamily="49" charset="0"/>
              </a:rPr>
              <a:t>ostream_iterator</a:t>
            </a:r>
            <a:r>
              <a:rPr lang="en-US" sz="1600" dirty="0">
                <a:solidFill>
                  <a:srgbClr val="000000"/>
                </a:solidFill>
                <a:latin typeface="Consolas" panose="020B0609020204030204" pitchFamily="49" charset="0"/>
              </a:rPr>
              <a:t>&lt;</a:t>
            </a:r>
            <a:r>
              <a:rPr lang="en-US" sz="1600" dirty="0" err="1">
                <a:solidFill>
                  <a:srgbClr val="000000"/>
                </a:solidFill>
                <a:latin typeface="Consolas" panose="020B0609020204030204" pitchFamily="49" charset="0"/>
              </a:rPr>
              <a:t>std</a:t>
            </a:r>
            <a:r>
              <a:rPr lang="en-US" sz="1600" dirty="0">
                <a:solidFill>
                  <a:srgbClr val="000000"/>
                </a:solidFill>
                <a:latin typeface="Consolas" panose="020B0609020204030204" pitchFamily="49" charset="0"/>
              </a:rPr>
              <a:t>::string&gt; </a:t>
            </a:r>
            <a:r>
              <a:rPr lang="en-US" sz="1600" dirty="0" err="1" smtClean="0">
                <a:solidFill>
                  <a:srgbClr val="000000"/>
                </a:solidFill>
                <a:latin typeface="Consolas" panose="020B0609020204030204" pitchFamily="49" charset="0"/>
              </a:rPr>
              <a:t>oo</a:t>
            </a:r>
            <a:r>
              <a:rPr lang="en-US" sz="1600" dirty="0" smtClean="0">
                <a:solidFill>
                  <a:srgbClr val="000000"/>
                </a:solidFill>
                <a:latin typeface="Consolas" panose="020B0609020204030204" pitchFamily="49" charset="0"/>
              </a:rPr>
              <a:t>(</a:t>
            </a:r>
            <a:r>
              <a:rPr lang="en-US" sz="1600" dirty="0" err="1" smtClean="0">
                <a:solidFill>
                  <a:srgbClr val="000000"/>
                </a:solidFill>
                <a:latin typeface="Consolas" panose="020B0609020204030204" pitchFamily="49" charset="0"/>
              </a:rPr>
              <a:t>os</a:t>
            </a:r>
            <a:r>
              <a:rPr lang="en-US" sz="1600" dirty="0">
                <a:solidFill>
                  <a:srgbClr val="000000"/>
                </a:solidFill>
                <a:latin typeface="Consolas" panose="020B0609020204030204" pitchFamily="49" charset="0"/>
              </a:rPr>
              <a:t>, </a:t>
            </a:r>
            <a:r>
              <a:rPr lang="en-US" sz="1600" dirty="0">
                <a:solidFill>
                  <a:srgbClr val="A31515"/>
                </a:solidFill>
                <a:latin typeface="Consolas" panose="020B0609020204030204" pitchFamily="49" charset="0"/>
              </a:rPr>
              <a:t>"\n</a:t>
            </a:r>
            <a:r>
              <a:rPr lang="en-US" sz="1600" dirty="0" smtClean="0">
                <a:solidFill>
                  <a:srgbClr val="A31515"/>
                </a:solidFill>
                <a:latin typeface="Consolas" panose="020B0609020204030204" pitchFamily="49" charset="0"/>
              </a:rPr>
              <a:t>"</a:t>
            </a:r>
            <a:r>
              <a:rPr lang="en-US" sz="1600" dirty="0" smtClean="0">
                <a:solidFill>
                  <a:srgbClr val="000000"/>
                </a:solidFill>
                <a:latin typeface="Consolas" panose="020B0609020204030204" pitchFamily="49" charset="0"/>
              </a:rPr>
              <a:t>);</a:t>
            </a:r>
          </a:p>
          <a:p>
            <a:pPr marL="0" indent="0">
              <a:spcBef>
                <a:spcPts val="600"/>
              </a:spcBef>
              <a:buNone/>
            </a:pPr>
            <a:endParaRPr lang="en-US" sz="1600" dirty="0" smtClean="0">
              <a:solidFill>
                <a:srgbClr val="008000"/>
              </a:solidFill>
              <a:latin typeface="Consolas" panose="020B0609020204030204" pitchFamily="49" charset="0"/>
            </a:endParaRPr>
          </a:p>
          <a:p>
            <a:pPr marL="0" indent="0">
              <a:spcBef>
                <a:spcPts val="600"/>
              </a:spcBef>
              <a:buNone/>
            </a:pPr>
            <a:r>
              <a:rPr lang="en-US" sz="1600" dirty="0">
                <a:solidFill>
                  <a:srgbClr val="000000"/>
                </a:solidFill>
                <a:latin typeface="Consolas" panose="020B0609020204030204" pitchFamily="49" charset="0"/>
              </a:rPr>
              <a:t>    </a:t>
            </a:r>
            <a:r>
              <a:rPr lang="en-US" sz="1600" dirty="0" err="1">
                <a:solidFill>
                  <a:srgbClr val="000000"/>
                </a:solidFill>
                <a:latin typeface="Consolas" panose="020B0609020204030204" pitchFamily="49" charset="0"/>
              </a:rPr>
              <a:t>std</a:t>
            </a:r>
            <a:r>
              <a:rPr lang="en-US" sz="1600" dirty="0">
                <a:solidFill>
                  <a:srgbClr val="000000"/>
                </a:solidFill>
                <a:latin typeface="Consolas" panose="020B0609020204030204" pitchFamily="49" charset="0"/>
              </a:rPr>
              <a:t>::vector&lt;</a:t>
            </a:r>
            <a:r>
              <a:rPr lang="en-US" sz="1600" dirty="0" err="1">
                <a:solidFill>
                  <a:srgbClr val="000000"/>
                </a:solidFill>
                <a:latin typeface="Consolas" panose="020B0609020204030204" pitchFamily="49" charset="0"/>
              </a:rPr>
              <a:t>std</a:t>
            </a:r>
            <a:r>
              <a:rPr lang="en-US" sz="1600" dirty="0">
                <a:solidFill>
                  <a:srgbClr val="000000"/>
                </a:solidFill>
                <a:latin typeface="Consolas" panose="020B0609020204030204" pitchFamily="49" charset="0"/>
              </a:rPr>
              <a:t>::string&gt; </a:t>
            </a:r>
            <a:r>
              <a:rPr lang="en-US" sz="1600" dirty="0" smtClean="0">
                <a:solidFill>
                  <a:srgbClr val="000000"/>
                </a:solidFill>
                <a:latin typeface="Consolas" panose="020B0609020204030204" pitchFamily="49" charset="0"/>
              </a:rPr>
              <a:t>words(ii</a:t>
            </a:r>
            <a:r>
              <a:rPr lang="en-US" sz="1600" dirty="0">
                <a:solidFill>
                  <a:srgbClr val="000000"/>
                </a:solidFill>
                <a:latin typeface="Consolas" panose="020B0609020204030204" pitchFamily="49" charset="0"/>
              </a:rPr>
              <a:t>, </a:t>
            </a:r>
            <a:r>
              <a:rPr lang="en-US" sz="1600" dirty="0" err="1">
                <a:solidFill>
                  <a:srgbClr val="000000"/>
                </a:solidFill>
                <a:latin typeface="Consolas" panose="020B0609020204030204" pitchFamily="49" charset="0"/>
              </a:rPr>
              <a:t>eos</a:t>
            </a:r>
            <a:r>
              <a:rPr lang="en-US" sz="1600" dirty="0">
                <a:solidFill>
                  <a:srgbClr val="000000"/>
                </a:solidFill>
                <a:latin typeface="Consolas" panose="020B0609020204030204" pitchFamily="49" charset="0"/>
              </a:rPr>
              <a:t>);</a:t>
            </a:r>
            <a:r>
              <a:rPr lang="en-US" sz="1600" dirty="0">
                <a:solidFill>
                  <a:srgbClr val="008000"/>
                </a:solidFill>
                <a:latin typeface="Consolas" panose="020B0609020204030204" pitchFamily="49" charset="0"/>
              </a:rPr>
              <a:t>   </a:t>
            </a:r>
            <a:r>
              <a:rPr lang="en-US" sz="1600" dirty="0" smtClean="0">
                <a:solidFill>
                  <a:srgbClr val="008000"/>
                </a:solidFill>
                <a:latin typeface="Consolas" panose="020B0609020204030204" pitchFamily="49" charset="0"/>
              </a:rPr>
              <a:t>// words </a:t>
            </a:r>
            <a:r>
              <a:rPr lang="en-US" sz="1600" dirty="0">
                <a:solidFill>
                  <a:srgbClr val="008000"/>
                </a:solidFill>
                <a:latin typeface="Consolas" panose="020B0609020204030204" pitchFamily="49" charset="0"/>
              </a:rPr>
              <a:t>is a vector </a:t>
            </a:r>
            <a:r>
              <a:rPr lang="en-US" sz="1600" dirty="0" smtClean="0">
                <a:solidFill>
                  <a:srgbClr val="008000"/>
                </a:solidFill>
                <a:latin typeface="Consolas" panose="020B0609020204030204" pitchFamily="49" charset="0"/>
              </a:rPr>
              <a:t>initialized </a:t>
            </a:r>
            <a:endParaRPr lang="en-US" sz="1600" dirty="0" smtClean="0">
              <a:solidFill>
                <a:srgbClr val="008000"/>
              </a:solidFill>
              <a:latin typeface="Consolas" panose="020B0609020204030204" pitchFamily="49" charset="0"/>
            </a:endParaRPr>
          </a:p>
          <a:p>
            <a:pPr marL="0" indent="0">
              <a:spcBef>
                <a:spcPts val="600"/>
              </a:spcBef>
              <a:buNone/>
            </a:pPr>
            <a:r>
              <a:rPr lang="en-US" sz="1600" dirty="0">
                <a:solidFill>
                  <a:srgbClr val="008000"/>
                </a:solidFill>
                <a:latin typeface="Consolas" panose="020B0609020204030204" pitchFamily="49" charset="0"/>
              </a:rPr>
              <a:t> </a:t>
            </a:r>
            <a:r>
              <a:rPr lang="en-US" sz="1600" dirty="0" smtClean="0">
                <a:solidFill>
                  <a:srgbClr val="008000"/>
                </a:solidFill>
                <a:latin typeface="Consolas" panose="020B0609020204030204" pitchFamily="49" charset="0"/>
              </a:rPr>
              <a:t>                                              // </a:t>
            </a:r>
            <a:r>
              <a:rPr lang="en-US" sz="1600" dirty="0" smtClean="0">
                <a:solidFill>
                  <a:srgbClr val="008000"/>
                </a:solidFill>
                <a:latin typeface="Consolas" panose="020B0609020204030204" pitchFamily="49" charset="0"/>
              </a:rPr>
              <a:t>from input</a:t>
            </a:r>
            <a:endParaRPr lang="en-US" sz="1600" dirty="0" smtClean="0">
              <a:solidFill>
                <a:srgbClr val="000000"/>
              </a:solidFill>
              <a:latin typeface="Consolas" panose="020B0609020204030204" pitchFamily="49" charset="0"/>
            </a:endParaRPr>
          </a:p>
          <a:p>
            <a:pPr marL="0" indent="0">
              <a:spcBef>
                <a:spcPts val="600"/>
              </a:spcBef>
              <a:buNone/>
            </a:pPr>
            <a:r>
              <a:rPr lang="en-US" sz="1600" dirty="0">
                <a:solidFill>
                  <a:srgbClr val="000000"/>
                </a:solidFill>
                <a:latin typeface="Consolas" panose="020B0609020204030204" pitchFamily="49" charset="0"/>
              </a:rPr>
              <a:t>    </a:t>
            </a:r>
            <a:r>
              <a:rPr lang="en-US" sz="1600" dirty="0" err="1">
                <a:solidFill>
                  <a:srgbClr val="000000"/>
                </a:solidFill>
                <a:latin typeface="Consolas" panose="020B0609020204030204" pitchFamily="49" charset="0"/>
              </a:rPr>
              <a:t>std</a:t>
            </a:r>
            <a:r>
              <a:rPr lang="en-US" sz="1600" dirty="0">
                <a:solidFill>
                  <a:srgbClr val="000000"/>
                </a:solidFill>
                <a:latin typeface="Consolas" panose="020B0609020204030204" pitchFamily="49" charset="0"/>
              </a:rPr>
              <a:t>::sort(</a:t>
            </a:r>
            <a:r>
              <a:rPr lang="en-US" sz="1600" dirty="0" err="1">
                <a:solidFill>
                  <a:srgbClr val="000000"/>
                </a:solidFill>
                <a:latin typeface="Consolas" panose="020B0609020204030204" pitchFamily="49" charset="0"/>
              </a:rPr>
              <a:t>b.begin</a:t>
            </a:r>
            <a:r>
              <a:rPr lang="en-US" sz="1600" dirty="0">
                <a:solidFill>
                  <a:srgbClr val="000000"/>
                </a:solidFill>
                <a:latin typeface="Consolas" panose="020B0609020204030204" pitchFamily="49" charset="0"/>
              </a:rPr>
              <a:t>(), </a:t>
            </a:r>
            <a:r>
              <a:rPr lang="en-US" sz="1600" dirty="0" err="1">
                <a:solidFill>
                  <a:srgbClr val="000000"/>
                </a:solidFill>
                <a:latin typeface="Consolas" panose="020B0609020204030204" pitchFamily="49" charset="0"/>
              </a:rPr>
              <a:t>b.end</a:t>
            </a:r>
            <a:r>
              <a:rPr lang="en-US" sz="1600" dirty="0">
                <a:solidFill>
                  <a:srgbClr val="000000"/>
                </a:solidFill>
                <a:latin typeface="Consolas" panose="020B0609020204030204" pitchFamily="49" charset="0"/>
              </a:rPr>
              <a:t>());</a:t>
            </a:r>
            <a:r>
              <a:rPr lang="en-US" sz="1600" dirty="0">
                <a:solidFill>
                  <a:srgbClr val="008000"/>
                </a:solidFill>
                <a:latin typeface="Consolas" panose="020B0609020204030204" pitchFamily="49" charset="0"/>
              </a:rPr>
              <a:t>             </a:t>
            </a:r>
            <a:r>
              <a:rPr lang="en-US" sz="1600" dirty="0" smtClean="0">
                <a:solidFill>
                  <a:srgbClr val="008000"/>
                </a:solidFill>
                <a:latin typeface="Consolas" panose="020B0609020204030204" pitchFamily="49" charset="0"/>
              </a:rPr>
              <a:t>// </a:t>
            </a:r>
            <a:r>
              <a:rPr lang="en-US" sz="1600" dirty="0">
                <a:solidFill>
                  <a:srgbClr val="008000"/>
                </a:solidFill>
                <a:latin typeface="Consolas" panose="020B0609020204030204" pitchFamily="49" charset="0"/>
              </a:rPr>
              <a:t>sort the buffer</a:t>
            </a:r>
            <a:endParaRPr lang="en-US" sz="1600" dirty="0">
              <a:solidFill>
                <a:srgbClr val="000000"/>
              </a:solidFill>
              <a:latin typeface="Consolas" panose="020B0609020204030204" pitchFamily="49" charset="0"/>
            </a:endParaRPr>
          </a:p>
          <a:p>
            <a:pPr marL="0" indent="0">
              <a:spcBef>
                <a:spcPts val="600"/>
              </a:spcBef>
              <a:buNone/>
            </a:pPr>
            <a:r>
              <a:rPr lang="en-US" sz="1600" dirty="0">
                <a:solidFill>
                  <a:srgbClr val="000000"/>
                </a:solidFill>
                <a:latin typeface="Consolas" panose="020B0609020204030204" pitchFamily="49" charset="0"/>
              </a:rPr>
              <a:t>    </a:t>
            </a:r>
            <a:r>
              <a:rPr lang="en-US" sz="1600" dirty="0" err="1">
                <a:solidFill>
                  <a:srgbClr val="000000"/>
                </a:solidFill>
                <a:latin typeface="Consolas" panose="020B0609020204030204" pitchFamily="49" charset="0"/>
              </a:rPr>
              <a:t>std</a:t>
            </a:r>
            <a:r>
              <a:rPr lang="en-US" sz="1600" dirty="0">
                <a:solidFill>
                  <a:srgbClr val="000000"/>
                </a:solidFill>
                <a:latin typeface="Consolas" panose="020B0609020204030204" pitchFamily="49" charset="0"/>
              </a:rPr>
              <a:t>::</a:t>
            </a:r>
            <a:r>
              <a:rPr lang="en-US" sz="1600" dirty="0" err="1">
                <a:solidFill>
                  <a:srgbClr val="000000"/>
                </a:solidFill>
                <a:latin typeface="Consolas" panose="020B0609020204030204" pitchFamily="49" charset="0"/>
              </a:rPr>
              <a:t>unique_copy</a:t>
            </a:r>
            <a:r>
              <a:rPr lang="en-US" sz="1600" dirty="0">
                <a:solidFill>
                  <a:srgbClr val="000000"/>
                </a:solidFill>
                <a:latin typeface="Consolas" panose="020B0609020204030204" pitchFamily="49" charset="0"/>
              </a:rPr>
              <a:t>(</a:t>
            </a:r>
            <a:r>
              <a:rPr lang="en-US" sz="1600" dirty="0" err="1">
                <a:solidFill>
                  <a:srgbClr val="000000"/>
                </a:solidFill>
                <a:latin typeface="Consolas" panose="020B0609020204030204" pitchFamily="49" charset="0"/>
              </a:rPr>
              <a:t>b.begin</a:t>
            </a:r>
            <a:r>
              <a:rPr lang="en-US" sz="1600" dirty="0">
                <a:solidFill>
                  <a:srgbClr val="000000"/>
                </a:solidFill>
                <a:latin typeface="Consolas" panose="020B0609020204030204" pitchFamily="49" charset="0"/>
              </a:rPr>
              <a:t>(), </a:t>
            </a:r>
            <a:r>
              <a:rPr lang="en-US" sz="1600" dirty="0" err="1">
                <a:solidFill>
                  <a:srgbClr val="000000"/>
                </a:solidFill>
                <a:latin typeface="Consolas" panose="020B0609020204030204" pitchFamily="49" charset="0"/>
              </a:rPr>
              <a:t>b.end</a:t>
            </a:r>
            <a:r>
              <a:rPr lang="en-US" sz="1600" dirty="0">
                <a:solidFill>
                  <a:srgbClr val="000000"/>
                </a:solidFill>
                <a:latin typeface="Consolas" panose="020B0609020204030204" pitchFamily="49" charset="0"/>
              </a:rPr>
              <a:t>(), </a:t>
            </a:r>
            <a:r>
              <a:rPr lang="en-US" sz="1600" dirty="0" err="1">
                <a:solidFill>
                  <a:srgbClr val="000000"/>
                </a:solidFill>
                <a:latin typeface="Consolas" panose="020B0609020204030204" pitchFamily="49" charset="0"/>
              </a:rPr>
              <a:t>oo</a:t>
            </a:r>
            <a:r>
              <a:rPr lang="en-US" sz="1600" dirty="0">
                <a:solidFill>
                  <a:srgbClr val="000000"/>
                </a:solidFill>
                <a:latin typeface="Consolas" panose="020B0609020204030204" pitchFamily="49" charset="0"/>
              </a:rPr>
              <a:t>);</a:t>
            </a:r>
            <a:r>
              <a:rPr lang="en-US" sz="1600" dirty="0">
                <a:solidFill>
                  <a:srgbClr val="008000"/>
                </a:solidFill>
                <a:latin typeface="Consolas" panose="020B0609020204030204" pitchFamily="49" charset="0"/>
              </a:rPr>
              <a:t>  </a:t>
            </a:r>
            <a:r>
              <a:rPr lang="en-US" sz="1600" dirty="0" smtClean="0">
                <a:solidFill>
                  <a:srgbClr val="008000"/>
                </a:solidFill>
                <a:latin typeface="Consolas" panose="020B0609020204030204" pitchFamily="49" charset="0"/>
              </a:rPr>
              <a:t>// </a:t>
            </a:r>
            <a:r>
              <a:rPr lang="en-US" sz="1600" dirty="0">
                <a:solidFill>
                  <a:srgbClr val="008000"/>
                </a:solidFill>
                <a:latin typeface="Consolas" panose="020B0609020204030204" pitchFamily="49" charset="0"/>
              </a:rPr>
              <a:t>copy buffer to </a:t>
            </a:r>
            <a:r>
              <a:rPr lang="en-US" sz="1600" dirty="0" smtClean="0">
                <a:solidFill>
                  <a:srgbClr val="008000"/>
                </a:solidFill>
                <a:latin typeface="Consolas" panose="020B0609020204030204" pitchFamily="49" charset="0"/>
              </a:rPr>
              <a:t>output,</a:t>
            </a:r>
            <a:r>
              <a:rPr lang="en-US" sz="1600" dirty="0">
                <a:solidFill>
                  <a:srgbClr val="000000"/>
                </a:solidFill>
                <a:latin typeface="Consolas" panose="020B0609020204030204" pitchFamily="49" charset="0"/>
              </a:rPr>
              <a:t> </a:t>
            </a:r>
            <a:endParaRPr lang="en-US" sz="1600" dirty="0" smtClean="0">
              <a:solidFill>
                <a:srgbClr val="000000"/>
              </a:solidFill>
              <a:latin typeface="Consolas" panose="020B0609020204030204" pitchFamily="49" charset="0"/>
            </a:endParaRPr>
          </a:p>
          <a:p>
            <a:pPr marL="0" indent="0">
              <a:spcBef>
                <a:spcPts val="600"/>
              </a:spcBef>
              <a:buNone/>
            </a:pPr>
            <a:r>
              <a:rPr lang="en-US" sz="1600" dirty="0">
                <a:solidFill>
                  <a:srgbClr val="000000"/>
                </a:solidFill>
                <a:latin typeface="Consolas" panose="020B0609020204030204" pitchFamily="49" charset="0"/>
              </a:rPr>
              <a:t> </a:t>
            </a:r>
            <a:r>
              <a:rPr lang="en-US" sz="1600" dirty="0" smtClean="0">
                <a:solidFill>
                  <a:srgbClr val="000000"/>
                </a:solidFill>
                <a:latin typeface="Consolas" panose="020B0609020204030204" pitchFamily="49" charset="0"/>
              </a:rPr>
              <a:t>                                              </a:t>
            </a:r>
            <a:r>
              <a:rPr lang="en-US" sz="1600" dirty="0" smtClean="0">
                <a:solidFill>
                  <a:srgbClr val="008000"/>
                </a:solidFill>
                <a:latin typeface="Consolas" panose="020B0609020204030204" pitchFamily="49" charset="0"/>
              </a:rPr>
              <a:t>// discard </a:t>
            </a:r>
            <a:r>
              <a:rPr lang="en-US" sz="1600" dirty="0">
                <a:solidFill>
                  <a:srgbClr val="008000"/>
                </a:solidFill>
                <a:latin typeface="Consolas" panose="020B0609020204030204" pitchFamily="49" charset="0"/>
              </a:rPr>
              <a:t>replicated values</a:t>
            </a:r>
            <a:endParaRPr lang="en-US" sz="1600" b="0" dirty="0">
              <a:solidFill>
                <a:srgbClr val="000000"/>
              </a:solidFill>
              <a:effectLst/>
              <a:latin typeface="Consolas" panose="020B0609020204030204" pitchFamily="49" charset="0"/>
            </a:endParaRPr>
          </a:p>
        </p:txBody>
      </p:sp>
      <p:sp>
        <p:nvSpPr>
          <p:cNvPr id="2" name="Date Placeholder 1"/>
          <p:cNvSpPr>
            <a:spLocks noGrp="1"/>
          </p:cNvSpPr>
          <p:nvPr>
            <p:ph type="dt" sz="half" idx="10"/>
          </p:nvPr>
        </p:nvSpPr>
        <p:spPr/>
        <p:txBody>
          <a:bodyPr/>
          <a:lstStyle/>
          <a:p>
            <a:r>
              <a:rPr lang="en-US" smtClean="0"/>
              <a:t>2/11/2025, Lecture 6</a:t>
            </a:r>
            <a:endParaRPr lang="en-US"/>
          </a:p>
        </p:txBody>
      </p:sp>
      <p:sp>
        <p:nvSpPr>
          <p:cNvPr id="5" name="Footer Placeholder 4"/>
          <p:cNvSpPr>
            <a:spLocks noGrp="1"/>
          </p:cNvSpPr>
          <p:nvPr>
            <p:ph type="ftr" sz="quarter" idx="11"/>
          </p:nvPr>
        </p:nvSpPr>
        <p:spPr/>
        <p:txBody>
          <a:bodyPr/>
          <a:lstStyle/>
          <a:p>
            <a:r>
              <a:rPr lang="en-US" smtClean="0"/>
              <a:t>CSC4700, Spring 2025, The C++ Standard Library, Iterators and Ranges</a:t>
            </a:r>
            <a:endParaRPr lang="en-US"/>
          </a:p>
        </p:txBody>
      </p:sp>
      <p:sp>
        <p:nvSpPr>
          <p:cNvPr id="4" name="Slide Number Placeholder 5"/>
          <p:cNvSpPr>
            <a:spLocks noGrp="1"/>
          </p:cNvSpPr>
          <p:nvPr>
            <p:ph type="sldNum" sz="quarter" idx="12"/>
          </p:nvPr>
        </p:nvSpPr>
        <p:spPr/>
        <p:txBody>
          <a:bodyPr>
            <a:normAutofit lnSpcReduction="10000"/>
          </a:bodyPr>
          <a:lstStyle/>
          <a:p>
            <a:fld id="{C04C9ADD-2277-41AC-971E-37FEBD537E75}" type="slidenum">
              <a:rPr lang="en-US" smtClean="0"/>
              <a:pPr/>
              <a:t>19</a:t>
            </a:fld>
            <a:endParaRPr lang="en-US"/>
          </a:p>
        </p:txBody>
      </p:sp>
    </p:spTree>
    <p:extLst>
      <p:ext uri="{BB962C8B-B14F-4D97-AF65-F5344CB8AC3E}">
        <p14:creationId xmlns:p14="http://schemas.microsoft.com/office/powerpoint/2010/main" val="3526595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71683">
                                            <p:txEl>
                                              <p:pRg st="0" end="0"/>
                                            </p:txEl>
                                          </p:spTgt>
                                        </p:tgtEl>
                                        <p:attrNameLst>
                                          <p:attrName>style.visibility</p:attrName>
                                        </p:attrNameLst>
                                      </p:cBhvr>
                                      <p:to>
                                        <p:strVal val="visible"/>
                                      </p:to>
                                    </p:set>
                                    <p:anim calcmode="lin" valueType="num">
                                      <p:cBhvr additive="base">
                                        <p:cTn id="7" dur="500" fill="hold"/>
                                        <p:tgtEl>
                                          <p:spTgt spid="7168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168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71683">
                                            <p:txEl>
                                              <p:pRg st="1" end="1"/>
                                            </p:txEl>
                                          </p:spTgt>
                                        </p:tgtEl>
                                        <p:attrNameLst>
                                          <p:attrName>style.visibility</p:attrName>
                                        </p:attrNameLst>
                                      </p:cBhvr>
                                      <p:to>
                                        <p:strVal val="visible"/>
                                      </p:to>
                                    </p:set>
                                    <p:anim calcmode="lin" valueType="num">
                                      <p:cBhvr additive="base">
                                        <p:cTn id="13" dur="500" fill="hold"/>
                                        <p:tgtEl>
                                          <p:spTgt spid="7168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7168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71683">
                                            <p:txEl>
                                              <p:pRg st="2" end="2"/>
                                            </p:txEl>
                                          </p:spTgt>
                                        </p:tgtEl>
                                        <p:attrNameLst>
                                          <p:attrName>style.visibility</p:attrName>
                                        </p:attrNameLst>
                                      </p:cBhvr>
                                      <p:to>
                                        <p:strVal val="visible"/>
                                      </p:to>
                                    </p:set>
                                    <p:anim calcmode="lin" valueType="num">
                                      <p:cBhvr additive="base">
                                        <p:cTn id="19" dur="500" fill="hold"/>
                                        <p:tgtEl>
                                          <p:spTgt spid="7168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71683">
                                            <p:txEl>
                                              <p:pRg st="2" end="2"/>
                                            </p:txEl>
                                          </p:spTgt>
                                        </p:tgtEl>
                                        <p:attrNameLst>
                                          <p:attrName>ppt_y</p:attrName>
                                        </p:attrNameLst>
                                      </p:cBhvr>
                                      <p:tavLst>
                                        <p:tav tm="0">
                                          <p:val>
                                            <p:strVal val="#ppt_y"/>
                                          </p:val>
                                        </p:tav>
                                        <p:tav tm="100000">
                                          <p:val>
                                            <p:strVal val="#ppt_y"/>
                                          </p:val>
                                        </p:tav>
                                      </p:tavLst>
                                    </p:anim>
                                  </p:childTnLst>
                                </p:cTn>
                              </p:par>
                              <p:par>
                                <p:cTn id="21" presetID="2" presetClass="entr" presetSubtype="8" fill="hold" nodeType="withEffect">
                                  <p:stCondLst>
                                    <p:cond delay="0"/>
                                  </p:stCondLst>
                                  <p:childTnLst>
                                    <p:set>
                                      <p:cBhvr>
                                        <p:cTn id="22" dur="1" fill="hold">
                                          <p:stCondLst>
                                            <p:cond delay="0"/>
                                          </p:stCondLst>
                                        </p:cTn>
                                        <p:tgtEl>
                                          <p:spTgt spid="71683">
                                            <p:txEl>
                                              <p:pRg st="3" end="3"/>
                                            </p:txEl>
                                          </p:spTgt>
                                        </p:tgtEl>
                                        <p:attrNameLst>
                                          <p:attrName>style.visibility</p:attrName>
                                        </p:attrNameLst>
                                      </p:cBhvr>
                                      <p:to>
                                        <p:strVal val="visible"/>
                                      </p:to>
                                    </p:set>
                                    <p:anim calcmode="lin" valueType="num">
                                      <p:cBhvr additive="base">
                                        <p:cTn id="23" dur="500" fill="hold"/>
                                        <p:tgtEl>
                                          <p:spTgt spid="71683">
                                            <p:txEl>
                                              <p:pRg st="3" end="3"/>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71683">
                                            <p:txEl>
                                              <p:pRg st="3" end="3"/>
                                            </p:txEl>
                                          </p:spTgt>
                                        </p:tgtEl>
                                        <p:attrNameLst>
                                          <p:attrName>ppt_y</p:attrName>
                                        </p:attrNameLst>
                                      </p:cBhvr>
                                      <p:tavLst>
                                        <p:tav tm="0">
                                          <p:val>
                                            <p:strVal val="#ppt_y"/>
                                          </p:val>
                                        </p:tav>
                                        <p:tav tm="100000">
                                          <p:val>
                                            <p:strVal val="#ppt_y"/>
                                          </p:val>
                                        </p:tav>
                                      </p:tavLst>
                                    </p:anim>
                                  </p:childTnLst>
                                </p:cTn>
                              </p:par>
                              <p:par>
                                <p:cTn id="25" presetID="2" presetClass="entr" presetSubtype="8" fill="hold" nodeType="withEffect">
                                  <p:stCondLst>
                                    <p:cond delay="0"/>
                                  </p:stCondLst>
                                  <p:childTnLst>
                                    <p:set>
                                      <p:cBhvr>
                                        <p:cTn id="26" dur="1" fill="hold">
                                          <p:stCondLst>
                                            <p:cond delay="0"/>
                                          </p:stCondLst>
                                        </p:cTn>
                                        <p:tgtEl>
                                          <p:spTgt spid="71683">
                                            <p:txEl>
                                              <p:pRg st="6" end="6"/>
                                            </p:txEl>
                                          </p:spTgt>
                                        </p:tgtEl>
                                        <p:attrNameLst>
                                          <p:attrName>style.visibility</p:attrName>
                                        </p:attrNameLst>
                                      </p:cBhvr>
                                      <p:to>
                                        <p:strVal val="visible"/>
                                      </p:to>
                                    </p:set>
                                    <p:anim calcmode="lin" valueType="num">
                                      <p:cBhvr additive="base">
                                        <p:cTn id="27" dur="500" fill="hold"/>
                                        <p:tgtEl>
                                          <p:spTgt spid="71683">
                                            <p:txEl>
                                              <p:pRg st="6" end="6"/>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71683">
                                            <p:txEl>
                                              <p:pRg st="6" end="6"/>
                                            </p:txEl>
                                          </p:spTgt>
                                        </p:tgtEl>
                                        <p:attrNameLst>
                                          <p:attrName>ppt_y</p:attrName>
                                        </p:attrNameLst>
                                      </p:cBhvr>
                                      <p:tavLst>
                                        <p:tav tm="0">
                                          <p:val>
                                            <p:strVal val="#ppt_y"/>
                                          </p:val>
                                        </p:tav>
                                        <p:tav tm="100000">
                                          <p:val>
                                            <p:strVal val="#ppt_y"/>
                                          </p:val>
                                        </p:tav>
                                      </p:tavLst>
                                    </p:anim>
                                  </p:childTnLst>
                                </p:cTn>
                              </p:par>
                              <p:par>
                                <p:cTn id="29" presetID="2" presetClass="entr" presetSubtype="8" fill="hold" nodeType="withEffect">
                                  <p:stCondLst>
                                    <p:cond delay="0"/>
                                  </p:stCondLst>
                                  <p:childTnLst>
                                    <p:set>
                                      <p:cBhvr>
                                        <p:cTn id="30" dur="1" fill="hold">
                                          <p:stCondLst>
                                            <p:cond delay="0"/>
                                          </p:stCondLst>
                                        </p:cTn>
                                        <p:tgtEl>
                                          <p:spTgt spid="71683">
                                            <p:txEl>
                                              <p:pRg st="5" end="5"/>
                                            </p:txEl>
                                          </p:spTgt>
                                        </p:tgtEl>
                                        <p:attrNameLst>
                                          <p:attrName>style.visibility</p:attrName>
                                        </p:attrNameLst>
                                      </p:cBhvr>
                                      <p:to>
                                        <p:strVal val="visible"/>
                                      </p:to>
                                    </p:set>
                                    <p:anim calcmode="lin" valueType="num">
                                      <p:cBhvr additive="base">
                                        <p:cTn id="31" dur="500" fill="hold"/>
                                        <p:tgtEl>
                                          <p:spTgt spid="71683">
                                            <p:txEl>
                                              <p:pRg st="5" end="5"/>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7168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nodeType="clickEffect">
                                  <p:stCondLst>
                                    <p:cond delay="0"/>
                                  </p:stCondLst>
                                  <p:childTnLst>
                                    <p:set>
                                      <p:cBhvr>
                                        <p:cTn id="36" dur="1" fill="hold">
                                          <p:stCondLst>
                                            <p:cond delay="0"/>
                                          </p:stCondLst>
                                        </p:cTn>
                                        <p:tgtEl>
                                          <p:spTgt spid="71683">
                                            <p:txEl>
                                              <p:pRg st="8" end="8"/>
                                            </p:txEl>
                                          </p:spTgt>
                                        </p:tgtEl>
                                        <p:attrNameLst>
                                          <p:attrName>style.visibility</p:attrName>
                                        </p:attrNameLst>
                                      </p:cBhvr>
                                      <p:to>
                                        <p:strVal val="visible"/>
                                      </p:to>
                                    </p:set>
                                    <p:anim calcmode="lin" valueType="num">
                                      <p:cBhvr additive="base">
                                        <p:cTn id="37" dur="500" fill="hold"/>
                                        <p:tgtEl>
                                          <p:spTgt spid="71683">
                                            <p:txEl>
                                              <p:pRg st="8" end="8"/>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71683">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nodeType="clickEffect">
                                  <p:stCondLst>
                                    <p:cond delay="0"/>
                                  </p:stCondLst>
                                  <p:childTnLst>
                                    <p:set>
                                      <p:cBhvr>
                                        <p:cTn id="42" dur="1" fill="hold">
                                          <p:stCondLst>
                                            <p:cond delay="0"/>
                                          </p:stCondLst>
                                        </p:cTn>
                                        <p:tgtEl>
                                          <p:spTgt spid="71683">
                                            <p:txEl>
                                              <p:pRg st="9" end="9"/>
                                            </p:txEl>
                                          </p:spTgt>
                                        </p:tgtEl>
                                        <p:attrNameLst>
                                          <p:attrName>style.visibility</p:attrName>
                                        </p:attrNameLst>
                                      </p:cBhvr>
                                      <p:to>
                                        <p:strVal val="visible"/>
                                      </p:to>
                                    </p:set>
                                    <p:anim calcmode="lin" valueType="num">
                                      <p:cBhvr additive="base">
                                        <p:cTn id="43" dur="500" fill="hold"/>
                                        <p:tgtEl>
                                          <p:spTgt spid="71683">
                                            <p:txEl>
                                              <p:pRg st="9" end="9"/>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71683">
                                            <p:txEl>
                                              <p:pRg st="9" end="9"/>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nodeType="clickEffect">
                                  <p:stCondLst>
                                    <p:cond delay="0"/>
                                  </p:stCondLst>
                                  <p:childTnLst>
                                    <p:set>
                                      <p:cBhvr>
                                        <p:cTn id="48" dur="1" fill="hold">
                                          <p:stCondLst>
                                            <p:cond delay="0"/>
                                          </p:stCondLst>
                                        </p:cTn>
                                        <p:tgtEl>
                                          <p:spTgt spid="71683">
                                            <p:txEl>
                                              <p:pRg st="10" end="10"/>
                                            </p:txEl>
                                          </p:spTgt>
                                        </p:tgtEl>
                                        <p:attrNameLst>
                                          <p:attrName>style.visibility</p:attrName>
                                        </p:attrNameLst>
                                      </p:cBhvr>
                                      <p:to>
                                        <p:strVal val="visible"/>
                                      </p:to>
                                    </p:set>
                                    <p:anim calcmode="lin" valueType="num">
                                      <p:cBhvr additive="base">
                                        <p:cTn id="49" dur="500" fill="hold"/>
                                        <p:tgtEl>
                                          <p:spTgt spid="71683">
                                            <p:txEl>
                                              <p:pRg st="10" end="10"/>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71683">
                                            <p:txEl>
                                              <p:pRg st="10" end="10"/>
                                            </p:txEl>
                                          </p:spTgt>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8" fill="hold" nodeType="clickEffect">
                                  <p:stCondLst>
                                    <p:cond delay="0"/>
                                  </p:stCondLst>
                                  <p:childTnLst>
                                    <p:set>
                                      <p:cBhvr>
                                        <p:cTn id="54" dur="1" fill="hold">
                                          <p:stCondLst>
                                            <p:cond delay="0"/>
                                          </p:stCondLst>
                                        </p:cTn>
                                        <p:tgtEl>
                                          <p:spTgt spid="71683">
                                            <p:txEl>
                                              <p:pRg st="11" end="11"/>
                                            </p:txEl>
                                          </p:spTgt>
                                        </p:tgtEl>
                                        <p:attrNameLst>
                                          <p:attrName>style.visibility</p:attrName>
                                        </p:attrNameLst>
                                      </p:cBhvr>
                                      <p:to>
                                        <p:strVal val="visible"/>
                                      </p:to>
                                    </p:set>
                                    <p:anim calcmode="lin" valueType="num">
                                      <p:cBhvr additive="base">
                                        <p:cTn id="55" dur="500" fill="hold"/>
                                        <p:tgtEl>
                                          <p:spTgt spid="71683">
                                            <p:txEl>
                                              <p:pRg st="11" end="11"/>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71683">
                                            <p:txEl>
                                              <p:pRg st="11" end="11"/>
                                            </p:txEl>
                                          </p:spTgt>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8" fill="hold" nodeType="clickEffect">
                                  <p:stCondLst>
                                    <p:cond delay="0"/>
                                  </p:stCondLst>
                                  <p:childTnLst>
                                    <p:set>
                                      <p:cBhvr>
                                        <p:cTn id="60" dur="1" fill="hold">
                                          <p:stCondLst>
                                            <p:cond delay="0"/>
                                          </p:stCondLst>
                                        </p:cTn>
                                        <p:tgtEl>
                                          <p:spTgt spid="71683">
                                            <p:txEl>
                                              <p:pRg st="12" end="12"/>
                                            </p:txEl>
                                          </p:spTgt>
                                        </p:tgtEl>
                                        <p:attrNameLst>
                                          <p:attrName>style.visibility</p:attrName>
                                        </p:attrNameLst>
                                      </p:cBhvr>
                                      <p:to>
                                        <p:strVal val="visible"/>
                                      </p:to>
                                    </p:set>
                                    <p:anim calcmode="lin" valueType="num">
                                      <p:cBhvr additive="base">
                                        <p:cTn id="61" dur="500" fill="hold"/>
                                        <p:tgtEl>
                                          <p:spTgt spid="71683">
                                            <p:txEl>
                                              <p:pRg st="12" end="12"/>
                                            </p:txEl>
                                          </p:spTgt>
                                        </p:tgtEl>
                                        <p:attrNameLst>
                                          <p:attrName>ppt_x</p:attrName>
                                        </p:attrNameLst>
                                      </p:cBhvr>
                                      <p:tavLst>
                                        <p:tav tm="0">
                                          <p:val>
                                            <p:strVal val="0-#ppt_w/2"/>
                                          </p:val>
                                        </p:tav>
                                        <p:tav tm="100000">
                                          <p:val>
                                            <p:strVal val="#ppt_x"/>
                                          </p:val>
                                        </p:tav>
                                      </p:tavLst>
                                    </p:anim>
                                    <p:anim calcmode="lin" valueType="num">
                                      <p:cBhvr additive="base">
                                        <p:cTn id="62" dur="500" fill="hold"/>
                                        <p:tgtEl>
                                          <p:spTgt spid="71683">
                                            <p:txEl>
                                              <p:pRg st="12" end="1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Abstract</a:t>
            </a:r>
            <a:endParaRPr lang="en-US"/>
          </a:p>
        </p:txBody>
      </p:sp>
      <p:sp>
        <p:nvSpPr>
          <p:cNvPr id="3" name="Content Placeholder 2"/>
          <p:cNvSpPr>
            <a:spLocks noGrp="1"/>
          </p:cNvSpPr>
          <p:nvPr>
            <p:ph idx="1"/>
          </p:nvPr>
        </p:nvSpPr>
        <p:spPr/>
        <p:txBody>
          <a:bodyPr>
            <a:normAutofit/>
          </a:bodyPr>
          <a:lstStyle/>
          <a:p>
            <a:r>
              <a:rPr lang="en-US" dirty="0" smtClean="0"/>
              <a:t>Many containers share similar operations, like </a:t>
            </a:r>
            <a:r>
              <a:rPr lang="en-US" dirty="0" smtClean="0">
                <a:latin typeface="Consolas" panose="020B0609020204030204" pitchFamily="49" charset="0"/>
              </a:rPr>
              <a:t>insert()</a:t>
            </a:r>
            <a:r>
              <a:rPr lang="en-US" dirty="0" smtClean="0"/>
              <a:t> or </a:t>
            </a:r>
            <a:r>
              <a:rPr lang="en-US" dirty="0" smtClean="0">
                <a:latin typeface="Consolas" panose="020B0609020204030204" pitchFamily="49" charset="0"/>
              </a:rPr>
              <a:t>erase()</a:t>
            </a:r>
            <a:r>
              <a:rPr lang="en-US" dirty="0" smtClean="0"/>
              <a:t>. Those have the same interface for all of them (even for strings).</a:t>
            </a:r>
          </a:p>
          <a:p>
            <a:r>
              <a:rPr lang="en-US" dirty="0" smtClean="0"/>
              <a:t>All containers expose a companion iterator type allowing to navigate through the elements stored in the container. Again, all of them expose a similar interface</a:t>
            </a:r>
          </a:p>
          <a:p>
            <a:r>
              <a:rPr lang="en-US" dirty="0" smtClean="0"/>
              <a:t>We will see how the library exploits these similarities by exposing generic algorithms: by </a:t>
            </a:r>
            <a:r>
              <a:rPr lang="en-US" dirty="0" smtClean="0"/>
              <a:t>consuming </a:t>
            </a:r>
            <a:r>
              <a:rPr lang="en-US" dirty="0" smtClean="0"/>
              <a:t>uniform interfaces independent of the container they are applied to.</a:t>
            </a:r>
            <a:endParaRPr lang="en-US" dirty="0"/>
          </a:p>
        </p:txBody>
      </p:sp>
      <p:sp>
        <p:nvSpPr>
          <p:cNvPr id="4" name="Date Placeholder 3"/>
          <p:cNvSpPr>
            <a:spLocks noGrp="1"/>
          </p:cNvSpPr>
          <p:nvPr>
            <p:ph type="dt" sz="half" idx="10"/>
          </p:nvPr>
        </p:nvSpPr>
        <p:spPr/>
        <p:txBody>
          <a:bodyPr/>
          <a:lstStyle/>
          <a:p>
            <a:r>
              <a:rPr lang="en-US" smtClean="0"/>
              <a:t>2/11/2025, Lecture 6</a:t>
            </a:r>
            <a:endParaRPr lang="en-US"/>
          </a:p>
        </p:txBody>
      </p:sp>
      <p:sp>
        <p:nvSpPr>
          <p:cNvPr id="5" name="Footer Placeholder 4"/>
          <p:cNvSpPr>
            <a:spLocks noGrp="1"/>
          </p:cNvSpPr>
          <p:nvPr>
            <p:ph type="ftr" sz="quarter" idx="11"/>
          </p:nvPr>
        </p:nvSpPr>
        <p:spPr/>
        <p:txBody>
          <a:bodyPr/>
          <a:lstStyle/>
          <a:p>
            <a:r>
              <a:rPr lang="en-US" smtClean="0"/>
              <a:t>CSC4700, Spring 2025, The C++ Standard Library, Iterators and Ranges</a:t>
            </a:r>
            <a:endParaRPr lang="en-US"/>
          </a:p>
        </p:txBody>
      </p:sp>
      <p:sp>
        <p:nvSpPr>
          <p:cNvPr id="6" name="Slide Number Placeholder 5"/>
          <p:cNvSpPr>
            <a:spLocks noGrp="1"/>
          </p:cNvSpPr>
          <p:nvPr>
            <p:ph type="sldNum" sz="quarter" idx="12"/>
          </p:nvPr>
        </p:nvSpPr>
        <p:spPr/>
        <p:txBody>
          <a:bodyPr>
            <a:normAutofit lnSpcReduction="10000"/>
          </a:bodyPr>
          <a:lstStyle/>
          <a:p>
            <a:fld id="{361B6064-FECE-466A-BF5C-A30C7EDC9E78}" type="slidenum">
              <a:rPr lang="en-US" smtClean="0"/>
              <a:t>2</a:t>
            </a:fld>
            <a:endParaRPr lang="en-US"/>
          </a:p>
        </p:txBody>
      </p:sp>
    </p:spTree>
    <p:extLst>
      <p:ext uri="{BB962C8B-B14F-4D97-AF65-F5344CB8AC3E}">
        <p14:creationId xmlns:p14="http://schemas.microsoft.com/office/powerpoint/2010/main" val="3631787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p:txBody>
          <a:bodyPr/>
          <a:lstStyle/>
          <a:p>
            <a:r>
              <a:rPr lang="en-US" dirty="0" smtClean="0"/>
              <a:t>An Input File</a:t>
            </a:r>
            <a:endParaRPr lang="en-US" dirty="0"/>
          </a:p>
        </p:txBody>
      </p:sp>
      <p:sp>
        <p:nvSpPr>
          <p:cNvPr id="83971" name="Rectangle 3"/>
          <p:cNvSpPr>
            <a:spLocks noGrp="1" noChangeArrowheads="1"/>
          </p:cNvSpPr>
          <p:nvPr>
            <p:ph idx="1"/>
          </p:nvPr>
        </p:nvSpPr>
        <p:spPr>
          <a:xfrm>
            <a:off x="1261872" y="1828802"/>
            <a:ext cx="9558528" cy="4351337"/>
          </a:xfrm>
        </p:spPr>
        <p:txBody>
          <a:bodyPr/>
          <a:lstStyle/>
          <a:p>
            <a:pPr marL="0" indent="0">
              <a:buNone/>
            </a:pPr>
            <a:r>
              <a:rPr lang="en-US" dirty="0" smtClean="0">
                <a:latin typeface="Consolas" panose="020B0609020204030204" pitchFamily="49" charset="0"/>
              </a:rPr>
              <a:t>This lecture and the next </a:t>
            </a:r>
            <a:r>
              <a:rPr lang="en-US" dirty="0" smtClean="0">
                <a:latin typeface="Consolas" panose="020B0609020204030204" pitchFamily="49" charset="0"/>
              </a:rPr>
              <a:t>previous </a:t>
            </a:r>
            <a:r>
              <a:rPr lang="en-US" dirty="0" smtClean="0">
                <a:latin typeface="Consolas" panose="020B0609020204030204" pitchFamily="49" charset="0"/>
              </a:rPr>
              <a:t>the STL (the containers and algorithms part of the C++ standard library). It is an extensible framework dealing with data in a C++ program. First, I present the general ideal, then the fundamental concepts, and finally examples of containers and algorithms. The key notions of sequence and iterator used to tie containers (data) together with algorithms (processing) are presented. Function objects are used to parameterize algorithms with “policies”.</a:t>
            </a:r>
            <a:endParaRPr lang="en-US" dirty="0">
              <a:latin typeface="Consolas" panose="020B0609020204030204" pitchFamily="49" charset="0"/>
            </a:endParaRPr>
          </a:p>
        </p:txBody>
      </p:sp>
      <p:sp>
        <p:nvSpPr>
          <p:cNvPr id="2" name="Date Placeholder 1"/>
          <p:cNvSpPr>
            <a:spLocks noGrp="1"/>
          </p:cNvSpPr>
          <p:nvPr>
            <p:ph type="dt" sz="half" idx="10"/>
          </p:nvPr>
        </p:nvSpPr>
        <p:spPr/>
        <p:txBody>
          <a:bodyPr/>
          <a:lstStyle/>
          <a:p>
            <a:r>
              <a:rPr lang="en-US" smtClean="0"/>
              <a:t>2/11/2025, Lecture 6</a:t>
            </a:r>
            <a:endParaRPr lang="en-US"/>
          </a:p>
        </p:txBody>
      </p:sp>
      <p:sp>
        <p:nvSpPr>
          <p:cNvPr id="5" name="Footer Placeholder 4"/>
          <p:cNvSpPr>
            <a:spLocks noGrp="1"/>
          </p:cNvSpPr>
          <p:nvPr>
            <p:ph type="ftr" sz="quarter" idx="11"/>
          </p:nvPr>
        </p:nvSpPr>
        <p:spPr/>
        <p:txBody>
          <a:bodyPr/>
          <a:lstStyle/>
          <a:p>
            <a:r>
              <a:rPr lang="en-US" smtClean="0"/>
              <a:t>CSC4700, Spring 2025, The C++ Standard Library, Iterators and Ranges</a:t>
            </a:r>
            <a:endParaRPr lang="en-US"/>
          </a:p>
        </p:txBody>
      </p:sp>
      <p:sp>
        <p:nvSpPr>
          <p:cNvPr id="4" name="Slide Number Placeholder 5"/>
          <p:cNvSpPr>
            <a:spLocks noGrp="1"/>
          </p:cNvSpPr>
          <p:nvPr>
            <p:ph type="sldNum" sz="quarter" idx="12"/>
          </p:nvPr>
        </p:nvSpPr>
        <p:spPr/>
        <p:txBody>
          <a:bodyPr>
            <a:normAutofit lnSpcReduction="10000"/>
          </a:bodyPr>
          <a:lstStyle/>
          <a:p>
            <a:fld id="{CF9FE6F9-049C-4D09-A661-573FB8435575}" type="slidenum">
              <a:rPr lang="en-US" smtClean="0"/>
              <a:pPr/>
              <a:t>20</a:t>
            </a:fld>
            <a:endParaRPr lang="en-US"/>
          </a:p>
        </p:txBody>
      </p:sp>
    </p:spTree>
    <p:extLst>
      <p:ext uri="{BB962C8B-B14F-4D97-AF65-F5344CB8AC3E}">
        <p14:creationId xmlns:p14="http://schemas.microsoft.com/office/powerpoint/2010/main" val="200702619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p:txBody>
          <a:bodyPr/>
          <a:lstStyle/>
          <a:p>
            <a:r>
              <a:rPr lang="en-US" dirty="0" smtClean="0"/>
              <a:t>Part of the Output</a:t>
            </a:r>
            <a:endParaRPr lang="en-US" dirty="0"/>
          </a:p>
        </p:txBody>
      </p:sp>
      <p:sp>
        <p:nvSpPr>
          <p:cNvPr id="84995" name="Rectangle 3"/>
          <p:cNvSpPr>
            <a:spLocks noGrp="1" noChangeArrowheads="1"/>
          </p:cNvSpPr>
          <p:nvPr>
            <p:ph sz="half" idx="1"/>
          </p:nvPr>
        </p:nvSpPr>
        <p:spPr/>
        <p:txBody>
          <a:bodyPr>
            <a:noAutofit/>
          </a:bodyPr>
          <a:lstStyle/>
          <a:p>
            <a:pPr marL="0" indent="0">
              <a:spcBef>
                <a:spcPts val="0"/>
              </a:spcBef>
              <a:buNone/>
            </a:pPr>
            <a:r>
              <a:rPr lang="en-US" sz="1100" dirty="0" smtClean="0"/>
              <a:t>(data)</a:t>
            </a:r>
          </a:p>
          <a:p>
            <a:pPr marL="0" indent="0">
              <a:spcBef>
                <a:spcPts val="0"/>
              </a:spcBef>
              <a:buNone/>
            </a:pPr>
            <a:r>
              <a:rPr lang="en-US" sz="1100" dirty="0" smtClean="0"/>
              <a:t>(processing)</a:t>
            </a:r>
          </a:p>
          <a:p>
            <a:pPr marL="0" indent="0">
              <a:spcBef>
                <a:spcPts val="0"/>
              </a:spcBef>
              <a:buNone/>
            </a:pPr>
            <a:r>
              <a:rPr lang="en-US" sz="1100" dirty="0" smtClean="0"/>
              <a:t>(the</a:t>
            </a:r>
          </a:p>
          <a:p>
            <a:pPr marL="0" indent="0">
              <a:spcBef>
                <a:spcPts val="0"/>
              </a:spcBef>
              <a:buNone/>
            </a:pPr>
            <a:r>
              <a:rPr lang="en-US" sz="1100" dirty="0" smtClean="0"/>
              <a:t>C++</a:t>
            </a:r>
          </a:p>
          <a:p>
            <a:pPr marL="0" indent="0">
              <a:spcBef>
                <a:spcPts val="0"/>
              </a:spcBef>
              <a:buNone/>
            </a:pPr>
            <a:r>
              <a:rPr lang="en-US" sz="1100" dirty="0" smtClean="0"/>
              <a:t>First,</a:t>
            </a:r>
          </a:p>
          <a:p>
            <a:pPr marL="0" indent="0">
              <a:spcBef>
                <a:spcPts val="0"/>
              </a:spcBef>
              <a:buNone/>
            </a:pPr>
            <a:r>
              <a:rPr lang="en-US" sz="1100" dirty="0" smtClean="0"/>
              <a:t>Function</a:t>
            </a:r>
          </a:p>
          <a:p>
            <a:pPr marL="0" indent="0">
              <a:spcBef>
                <a:spcPts val="0"/>
              </a:spcBef>
              <a:buNone/>
            </a:pPr>
            <a:r>
              <a:rPr lang="en-US" sz="1100" dirty="0" smtClean="0"/>
              <a:t>I</a:t>
            </a:r>
          </a:p>
          <a:p>
            <a:pPr marL="0" indent="0">
              <a:spcBef>
                <a:spcPts val="0"/>
              </a:spcBef>
              <a:buNone/>
            </a:pPr>
            <a:r>
              <a:rPr lang="en-US" sz="1100" dirty="0" smtClean="0"/>
              <a:t>It</a:t>
            </a:r>
          </a:p>
          <a:p>
            <a:pPr marL="0" indent="0">
              <a:spcBef>
                <a:spcPts val="0"/>
              </a:spcBef>
              <a:buNone/>
            </a:pPr>
            <a:r>
              <a:rPr lang="en-US" sz="1100" dirty="0" smtClean="0"/>
              <a:t>STL</a:t>
            </a:r>
          </a:p>
          <a:p>
            <a:pPr marL="0" indent="0">
              <a:spcBef>
                <a:spcPts val="0"/>
              </a:spcBef>
              <a:buNone/>
            </a:pPr>
            <a:r>
              <a:rPr lang="en-US" sz="1100" dirty="0" smtClean="0"/>
              <a:t>The</a:t>
            </a:r>
          </a:p>
          <a:p>
            <a:pPr marL="0" indent="0">
              <a:spcBef>
                <a:spcPts val="0"/>
              </a:spcBef>
              <a:buNone/>
            </a:pPr>
            <a:r>
              <a:rPr lang="en-US" sz="1100" dirty="0" smtClean="0"/>
              <a:t>This</a:t>
            </a:r>
          </a:p>
          <a:p>
            <a:pPr marL="0" indent="0">
              <a:spcBef>
                <a:spcPts val="0"/>
              </a:spcBef>
              <a:buNone/>
            </a:pPr>
            <a:r>
              <a:rPr lang="en-US" sz="1100" dirty="0" smtClean="0"/>
              <a:t>a</a:t>
            </a:r>
          </a:p>
          <a:p>
            <a:pPr marL="0" indent="0">
              <a:spcBef>
                <a:spcPts val="0"/>
              </a:spcBef>
              <a:buNone/>
            </a:pPr>
            <a:r>
              <a:rPr lang="en-US" sz="1100" dirty="0" smtClean="0"/>
              <a:t>algorithms</a:t>
            </a:r>
          </a:p>
          <a:p>
            <a:pPr marL="0" indent="0">
              <a:spcBef>
                <a:spcPts val="0"/>
              </a:spcBef>
              <a:buNone/>
            </a:pPr>
            <a:r>
              <a:rPr lang="en-US" sz="1100" dirty="0" smtClean="0"/>
              <a:t>algorithms.</a:t>
            </a:r>
          </a:p>
          <a:p>
            <a:pPr marL="0" indent="0">
              <a:spcBef>
                <a:spcPts val="0"/>
              </a:spcBef>
              <a:buNone/>
            </a:pPr>
            <a:r>
              <a:rPr lang="en-US" sz="1100" dirty="0" smtClean="0"/>
              <a:t>an</a:t>
            </a:r>
          </a:p>
          <a:p>
            <a:pPr marL="0" indent="0">
              <a:spcBef>
                <a:spcPts val="0"/>
              </a:spcBef>
              <a:buNone/>
            </a:pPr>
            <a:r>
              <a:rPr lang="en-US" sz="1100" dirty="0" smtClean="0"/>
              <a:t>and</a:t>
            </a:r>
          </a:p>
          <a:p>
            <a:pPr marL="0" indent="0">
              <a:spcBef>
                <a:spcPts val="0"/>
              </a:spcBef>
              <a:buNone/>
            </a:pPr>
            <a:r>
              <a:rPr lang="en-US" sz="1100" dirty="0" smtClean="0"/>
              <a:t>are</a:t>
            </a:r>
          </a:p>
          <a:p>
            <a:pPr marL="0" indent="0">
              <a:spcBef>
                <a:spcPts val="0"/>
              </a:spcBef>
              <a:buNone/>
            </a:pPr>
            <a:r>
              <a:rPr lang="en-US" sz="1100" dirty="0" smtClean="0"/>
              <a:t>concepts,</a:t>
            </a:r>
          </a:p>
          <a:p>
            <a:pPr marL="0" indent="0">
              <a:spcBef>
                <a:spcPts val="0"/>
              </a:spcBef>
              <a:buNone/>
            </a:pPr>
            <a:r>
              <a:rPr lang="en-US" sz="1100" dirty="0" smtClean="0"/>
              <a:t>containers</a:t>
            </a:r>
          </a:p>
          <a:p>
            <a:pPr marL="0" indent="0">
              <a:spcBef>
                <a:spcPts val="0"/>
              </a:spcBef>
              <a:buNone/>
            </a:pPr>
            <a:r>
              <a:rPr lang="en-US" sz="1100" dirty="0" smtClean="0"/>
              <a:t>data</a:t>
            </a:r>
          </a:p>
          <a:p>
            <a:pPr marL="0" indent="0">
              <a:spcBef>
                <a:spcPts val="0"/>
              </a:spcBef>
              <a:buNone/>
            </a:pPr>
            <a:r>
              <a:rPr lang="en-US" sz="1100" dirty="0" smtClean="0"/>
              <a:t>dealing</a:t>
            </a:r>
          </a:p>
          <a:p>
            <a:pPr marL="0" indent="0">
              <a:spcBef>
                <a:spcPts val="0"/>
              </a:spcBef>
              <a:buNone/>
            </a:pPr>
            <a:r>
              <a:rPr lang="en-US" sz="1100" dirty="0" smtClean="0"/>
              <a:t>examples</a:t>
            </a:r>
          </a:p>
          <a:p>
            <a:pPr marL="0" indent="0">
              <a:spcBef>
                <a:spcPts val="0"/>
              </a:spcBef>
              <a:buNone/>
            </a:pPr>
            <a:r>
              <a:rPr lang="en-US" sz="1100" dirty="0" smtClean="0"/>
              <a:t>extensible</a:t>
            </a:r>
          </a:p>
        </p:txBody>
      </p:sp>
      <p:sp>
        <p:nvSpPr>
          <p:cNvPr id="84996" name="Rectangle 4"/>
          <p:cNvSpPr>
            <a:spLocks noGrp="1" noChangeArrowheads="1"/>
          </p:cNvSpPr>
          <p:nvPr>
            <p:ph sz="half" idx="2"/>
          </p:nvPr>
        </p:nvSpPr>
        <p:spPr/>
        <p:txBody>
          <a:bodyPr>
            <a:noAutofit/>
          </a:bodyPr>
          <a:lstStyle/>
          <a:p>
            <a:pPr marL="0" indent="0">
              <a:spcBef>
                <a:spcPts val="0"/>
              </a:spcBef>
              <a:buNone/>
            </a:pPr>
            <a:r>
              <a:rPr lang="en-US" sz="1100" dirty="0"/>
              <a:t>finally</a:t>
            </a:r>
          </a:p>
          <a:p>
            <a:pPr marL="0" indent="0">
              <a:spcBef>
                <a:spcPts val="0"/>
              </a:spcBef>
              <a:buNone/>
            </a:pPr>
            <a:r>
              <a:rPr lang="en-US" sz="1100" dirty="0"/>
              <a:t>Framework</a:t>
            </a:r>
          </a:p>
          <a:p>
            <a:pPr marL="0" indent="0">
              <a:spcBef>
                <a:spcPts val="0"/>
              </a:spcBef>
              <a:buNone/>
            </a:pPr>
            <a:r>
              <a:rPr lang="en-US" sz="1100" dirty="0"/>
              <a:t>fundamental</a:t>
            </a:r>
          </a:p>
          <a:p>
            <a:pPr marL="0" indent="0">
              <a:spcBef>
                <a:spcPts val="0"/>
              </a:spcBef>
              <a:buNone/>
            </a:pPr>
            <a:r>
              <a:rPr lang="en-US" sz="1100" dirty="0"/>
              <a:t>general</a:t>
            </a:r>
          </a:p>
          <a:p>
            <a:pPr marL="0" indent="0">
              <a:spcBef>
                <a:spcPts val="0"/>
              </a:spcBef>
              <a:buNone/>
            </a:pPr>
            <a:r>
              <a:rPr lang="en-US" sz="1100" dirty="0"/>
              <a:t>ideal,</a:t>
            </a:r>
          </a:p>
          <a:p>
            <a:pPr marL="0" indent="0">
              <a:spcBef>
                <a:spcPts val="0"/>
              </a:spcBef>
              <a:buNone/>
            </a:pPr>
            <a:r>
              <a:rPr lang="en-US" sz="1100" dirty="0" smtClean="0"/>
              <a:t>in</a:t>
            </a:r>
          </a:p>
          <a:p>
            <a:pPr marL="0" indent="0">
              <a:spcBef>
                <a:spcPts val="0"/>
              </a:spcBef>
              <a:buNone/>
            </a:pPr>
            <a:r>
              <a:rPr lang="en-US" sz="1100" dirty="0" smtClean="0"/>
              <a:t>is</a:t>
            </a:r>
          </a:p>
          <a:p>
            <a:pPr marL="0" indent="0">
              <a:spcBef>
                <a:spcPts val="0"/>
              </a:spcBef>
              <a:buNone/>
            </a:pPr>
            <a:r>
              <a:rPr lang="en-US" sz="1100" dirty="0" smtClean="0"/>
              <a:t>iterator</a:t>
            </a:r>
          </a:p>
          <a:p>
            <a:pPr marL="0" indent="0">
              <a:spcBef>
                <a:spcPts val="0"/>
              </a:spcBef>
              <a:buNone/>
            </a:pPr>
            <a:r>
              <a:rPr lang="en-US" sz="1100" dirty="0" smtClean="0"/>
              <a:t>key</a:t>
            </a:r>
          </a:p>
          <a:p>
            <a:pPr marL="0" indent="0">
              <a:spcBef>
                <a:spcPts val="0"/>
              </a:spcBef>
              <a:buNone/>
            </a:pPr>
            <a:r>
              <a:rPr lang="en-US" sz="1100" dirty="0" smtClean="0"/>
              <a:t>lecture</a:t>
            </a:r>
          </a:p>
          <a:p>
            <a:pPr marL="0" indent="0">
              <a:spcBef>
                <a:spcPts val="0"/>
              </a:spcBef>
              <a:buNone/>
            </a:pPr>
            <a:r>
              <a:rPr lang="en-US" sz="1100" dirty="0" smtClean="0"/>
              <a:t>library).</a:t>
            </a:r>
          </a:p>
          <a:p>
            <a:pPr marL="0" indent="0">
              <a:spcBef>
                <a:spcPts val="0"/>
              </a:spcBef>
              <a:buNone/>
            </a:pPr>
            <a:r>
              <a:rPr lang="en-US" sz="1100" dirty="0" smtClean="0"/>
              <a:t>next</a:t>
            </a:r>
          </a:p>
          <a:p>
            <a:pPr marL="0" indent="0">
              <a:spcBef>
                <a:spcPts val="0"/>
              </a:spcBef>
              <a:buNone/>
            </a:pPr>
            <a:r>
              <a:rPr lang="en-US" sz="1100" dirty="0" smtClean="0"/>
              <a:t>notions</a:t>
            </a:r>
          </a:p>
          <a:p>
            <a:pPr marL="0" indent="0">
              <a:spcBef>
                <a:spcPts val="0"/>
              </a:spcBef>
              <a:buNone/>
            </a:pPr>
            <a:r>
              <a:rPr lang="en-US" sz="1100" dirty="0" smtClean="0"/>
              <a:t>objects</a:t>
            </a:r>
          </a:p>
          <a:p>
            <a:pPr marL="0" indent="0">
              <a:spcBef>
                <a:spcPts val="0"/>
              </a:spcBef>
              <a:buNone/>
            </a:pPr>
            <a:r>
              <a:rPr lang="en-US" sz="1100" dirty="0" smtClean="0"/>
              <a:t>of</a:t>
            </a:r>
          </a:p>
          <a:p>
            <a:pPr marL="0" indent="0">
              <a:spcBef>
                <a:spcPts val="0"/>
              </a:spcBef>
              <a:buNone/>
            </a:pPr>
            <a:r>
              <a:rPr lang="en-US" sz="1100" dirty="0" smtClean="0"/>
              <a:t>parameterize</a:t>
            </a:r>
          </a:p>
          <a:p>
            <a:pPr marL="0" indent="0">
              <a:spcBef>
                <a:spcPts val="0"/>
              </a:spcBef>
              <a:buNone/>
            </a:pPr>
            <a:r>
              <a:rPr lang="en-US" sz="1100" dirty="0" smtClean="0"/>
              <a:t>part</a:t>
            </a:r>
          </a:p>
          <a:p>
            <a:pPr marL="0" indent="0">
              <a:spcBef>
                <a:spcPts val="0"/>
              </a:spcBef>
              <a:buNone/>
            </a:pPr>
            <a:r>
              <a:rPr lang="en-US" sz="1100" dirty="0" smtClean="0"/>
              <a:t>present</a:t>
            </a:r>
          </a:p>
          <a:p>
            <a:pPr marL="0" indent="0">
              <a:spcBef>
                <a:spcPts val="0"/>
              </a:spcBef>
              <a:buNone/>
            </a:pPr>
            <a:r>
              <a:rPr lang="en-US" sz="1100" dirty="0" smtClean="0"/>
              <a:t>presented.</a:t>
            </a:r>
          </a:p>
          <a:p>
            <a:pPr marL="0" indent="0">
              <a:spcBef>
                <a:spcPts val="0"/>
              </a:spcBef>
              <a:buNone/>
            </a:pPr>
            <a:r>
              <a:rPr lang="en-US" sz="1100" dirty="0" smtClean="0"/>
              <a:t>presents</a:t>
            </a:r>
          </a:p>
          <a:p>
            <a:pPr marL="0" indent="0">
              <a:spcBef>
                <a:spcPts val="0"/>
              </a:spcBef>
              <a:buNone/>
            </a:pPr>
            <a:r>
              <a:rPr lang="en-US" sz="1100" dirty="0" smtClean="0"/>
              <a:t>program.</a:t>
            </a:r>
          </a:p>
          <a:p>
            <a:pPr marL="0" indent="0">
              <a:spcBef>
                <a:spcPts val="0"/>
              </a:spcBef>
              <a:buNone/>
            </a:pPr>
            <a:r>
              <a:rPr lang="en-US" sz="1100" dirty="0" smtClean="0"/>
              <a:t>sequence</a:t>
            </a:r>
          </a:p>
          <a:p>
            <a:pPr marL="0" indent="0">
              <a:spcBef>
                <a:spcPts val="0"/>
              </a:spcBef>
              <a:buNone/>
            </a:pPr>
            <a:r>
              <a:rPr lang="en-US" sz="1100" dirty="0" smtClean="0"/>
              <a:t>…</a:t>
            </a:r>
            <a:endParaRPr lang="en-US" sz="1100" dirty="0"/>
          </a:p>
        </p:txBody>
      </p:sp>
      <p:sp>
        <p:nvSpPr>
          <p:cNvPr id="2" name="Date Placeholder 1"/>
          <p:cNvSpPr>
            <a:spLocks noGrp="1"/>
          </p:cNvSpPr>
          <p:nvPr>
            <p:ph type="dt" sz="half" idx="10"/>
          </p:nvPr>
        </p:nvSpPr>
        <p:spPr/>
        <p:txBody>
          <a:bodyPr/>
          <a:lstStyle/>
          <a:p>
            <a:r>
              <a:rPr lang="en-US" smtClean="0"/>
              <a:t>2/11/2025, Lecture 6</a:t>
            </a:r>
            <a:endParaRPr lang="en-US"/>
          </a:p>
        </p:txBody>
      </p:sp>
      <p:sp>
        <p:nvSpPr>
          <p:cNvPr id="6" name="Footer Placeholder 5"/>
          <p:cNvSpPr>
            <a:spLocks noGrp="1"/>
          </p:cNvSpPr>
          <p:nvPr>
            <p:ph type="ftr" sz="quarter" idx="11"/>
          </p:nvPr>
        </p:nvSpPr>
        <p:spPr/>
        <p:txBody>
          <a:bodyPr/>
          <a:lstStyle/>
          <a:p>
            <a:r>
              <a:rPr lang="en-US" smtClean="0"/>
              <a:t>CSC4700, Spring 2025, The C++ Standard Library, Iterators and Ranges</a:t>
            </a:r>
            <a:endParaRPr lang="en-US"/>
          </a:p>
        </p:txBody>
      </p:sp>
      <p:sp>
        <p:nvSpPr>
          <p:cNvPr id="5" name="Slide Number Placeholder 6"/>
          <p:cNvSpPr>
            <a:spLocks noGrp="1"/>
          </p:cNvSpPr>
          <p:nvPr>
            <p:ph type="sldNum" sz="quarter" idx="12"/>
          </p:nvPr>
        </p:nvSpPr>
        <p:spPr/>
        <p:txBody>
          <a:bodyPr>
            <a:normAutofit lnSpcReduction="10000"/>
          </a:bodyPr>
          <a:lstStyle/>
          <a:p>
            <a:fld id="{FB16C70A-F0C7-4F83-97DD-B28F70F5C029}" type="slidenum">
              <a:rPr lang="en-US" smtClean="0"/>
              <a:pPr/>
              <a:t>21</a:t>
            </a:fld>
            <a:endParaRPr lang="en-US"/>
          </a:p>
        </p:txBody>
      </p:sp>
    </p:spTree>
    <p:extLst>
      <p:ext uri="{BB962C8B-B14F-4D97-AF65-F5344CB8AC3E}">
        <p14:creationId xmlns:p14="http://schemas.microsoft.com/office/powerpoint/2010/main" val="12361346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Anatomy of an Iterator</a:t>
            </a:r>
            <a:endParaRPr lang="en-US" dirty="0"/>
          </a:p>
        </p:txBody>
      </p:sp>
      <p:sp>
        <p:nvSpPr>
          <p:cNvPr id="10" name="Text Placeholder 9"/>
          <p:cNvSpPr>
            <a:spLocks noGrp="1"/>
          </p:cNvSpPr>
          <p:nvPr>
            <p:ph type="body" idx="1"/>
          </p:nvPr>
        </p:nvSpPr>
        <p:spPr/>
        <p:txBody>
          <a:bodyPr/>
          <a:lstStyle/>
          <a:p>
            <a:endParaRPr lang="en-US"/>
          </a:p>
        </p:txBody>
      </p:sp>
      <p:sp>
        <p:nvSpPr>
          <p:cNvPr id="5" name="Date Placeholder 4"/>
          <p:cNvSpPr>
            <a:spLocks noGrp="1"/>
          </p:cNvSpPr>
          <p:nvPr>
            <p:ph type="dt" sz="half" idx="10"/>
          </p:nvPr>
        </p:nvSpPr>
        <p:spPr/>
        <p:txBody>
          <a:bodyPr/>
          <a:lstStyle/>
          <a:p>
            <a:r>
              <a:rPr lang="en-US" smtClean="0"/>
              <a:t>2/11/2025, Lecture 6</a:t>
            </a:r>
            <a:endParaRPr lang="en-US"/>
          </a:p>
        </p:txBody>
      </p:sp>
      <p:sp>
        <p:nvSpPr>
          <p:cNvPr id="6" name="Footer Placeholder 5"/>
          <p:cNvSpPr>
            <a:spLocks noGrp="1"/>
          </p:cNvSpPr>
          <p:nvPr>
            <p:ph type="ftr" sz="quarter" idx="11"/>
          </p:nvPr>
        </p:nvSpPr>
        <p:spPr/>
        <p:txBody>
          <a:bodyPr/>
          <a:lstStyle/>
          <a:p>
            <a:r>
              <a:rPr lang="en-US" smtClean="0"/>
              <a:t>CSC4700, Spring 2025, The C++ Standard Library, Iterators and Ranges</a:t>
            </a:r>
            <a:endParaRPr lang="en-US"/>
          </a:p>
        </p:txBody>
      </p:sp>
      <p:sp>
        <p:nvSpPr>
          <p:cNvPr id="7" name="Slide Number Placeholder 6"/>
          <p:cNvSpPr>
            <a:spLocks noGrp="1"/>
          </p:cNvSpPr>
          <p:nvPr>
            <p:ph type="sldNum" sz="quarter" idx="12"/>
          </p:nvPr>
        </p:nvSpPr>
        <p:spPr/>
        <p:txBody>
          <a:bodyPr>
            <a:normAutofit lnSpcReduction="10000"/>
          </a:bodyPr>
          <a:lstStyle/>
          <a:p>
            <a:fld id="{361B6064-FECE-466A-BF5C-A30C7EDC9E78}" type="slidenum">
              <a:rPr lang="en-US" smtClean="0"/>
              <a:t>22</a:t>
            </a:fld>
            <a:endParaRPr lang="en-US"/>
          </a:p>
        </p:txBody>
      </p:sp>
    </p:spTree>
    <p:extLst>
      <p:ext uri="{BB962C8B-B14F-4D97-AF65-F5344CB8AC3E}">
        <p14:creationId xmlns:p14="http://schemas.microsoft.com/office/powerpoint/2010/main" val="303588242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Iterators</a:t>
            </a:r>
            <a:endParaRPr lang="en-US" dirty="0"/>
          </a:p>
        </p:txBody>
      </p:sp>
      <p:sp>
        <p:nvSpPr>
          <p:cNvPr id="3" name="Content Placeholder 2"/>
          <p:cNvSpPr>
            <a:spLocks noGrp="1"/>
          </p:cNvSpPr>
          <p:nvPr>
            <p:ph idx="1"/>
          </p:nvPr>
        </p:nvSpPr>
        <p:spPr/>
        <p:txBody>
          <a:bodyPr/>
          <a:lstStyle/>
          <a:p>
            <a:r>
              <a:rPr lang="en-US" dirty="0" smtClean="0"/>
              <a:t>Iterators are special types</a:t>
            </a:r>
          </a:p>
          <a:p>
            <a:pPr lvl="1"/>
            <a:r>
              <a:rPr lang="en-US" dirty="0" smtClean="0"/>
              <a:t>Identify </a:t>
            </a:r>
            <a:r>
              <a:rPr lang="en-US" dirty="0"/>
              <a:t>a container and an element in the </a:t>
            </a:r>
            <a:r>
              <a:rPr lang="en-US" dirty="0" smtClean="0"/>
              <a:t>container</a:t>
            </a:r>
            <a:endParaRPr lang="en-US" dirty="0"/>
          </a:p>
          <a:p>
            <a:pPr lvl="1"/>
            <a:r>
              <a:rPr lang="en-US" dirty="0" smtClean="0"/>
              <a:t>Let </a:t>
            </a:r>
            <a:r>
              <a:rPr lang="en-US" dirty="0"/>
              <a:t>us examine the value stored in that element</a:t>
            </a:r>
          </a:p>
          <a:p>
            <a:pPr lvl="1"/>
            <a:r>
              <a:rPr lang="en-US" dirty="0" smtClean="0"/>
              <a:t>Provide </a:t>
            </a:r>
            <a:r>
              <a:rPr lang="en-US" dirty="0"/>
              <a:t>operations for moving between elements in the container</a:t>
            </a:r>
          </a:p>
          <a:p>
            <a:pPr lvl="1"/>
            <a:r>
              <a:rPr lang="en-US" dirty="0" smtClean="0"/>
              <a:t>Restrict </a:t>
            </a:r>
            <a:r>
              <a:rPr lang="en-US" dirty="0"/>
              <a:t>the available operations in ways that correspond to what the container </a:t>
            </a:r>
            <a:r>
              <a:rPr lang="en-US" dirty="0" smtClean="0"/>
              <a:t>can handle efficiently</a:t>
            </a:r>
          </a:p>
          <a:p>
            <a:r>
              <a:rPr lang="en-US" dirty="0" smtClean="0"/>
              <a:t>Iterators can be more general purpose</a:t>
            </a:r>
          </a:p>
          <a:p>
            <a:pPr lvl="1"/>
            <a:r>
              <a:rPr lang="en-US" dirty="0" smtClean="0"/>
              <a:t>As we have seen, and as </a:t>
            </a:r>
            <a:r>
              <a:rPr lang="en-US" dirty="0" smtClean="0"/>
              <a:t>we will see later</a:t>
            </a:r>
            <a:endParaRPr lang="en-US" dirty="0"/>
          </a:p>
        </p:txBody>
      </p:sp>
      <p:sp>
        <p:nvSpPr>
          <p:cNvPr id="4" name="Date Placeholder 3"/>
          <p:cNvSpPr>
            <a:spLocks noGrp="1"/>
          </p:cNvSpPr>
          <p:nvPr>
            <p:ph type="dt" sz="half" idx="10"/>
          </p:nvPr>
        </p:nvSpPr>
        <p:spPr/>
        <p:txBody>
          <a:bodyPr/>
          <a:lstStyle/>
          <a:p>
            <a:r>
              <a:rPr lang="en-US" smtClean="0"/>
              <a:t>2/11/2025, Lecture 6</a:t>
            </a:r>
            <a:endParaRPr lang="en-US"/>
          </a:p>
        </p:txBody>
      </p:sp>
      <p:sp>
        <p:nvSpPr>
          <p:cNvPr id="5" name="Footer Placeholder 4"/>
          <p:cNvSpPr>
            <a:spLocks noGrp="1"/>
          </p:cNvSpPr>
          <p:nvPr>
            <p:ph type="ftr" sz="quarter" idx="11"/>
          </p:nvPr>
        </p:nvSpPr>
        <p:spPr/>
        <p:txBody>
          <a:bodyPr/>
          <a:lstStyle/>
          <a:p>
            <a:r>
              <a:rPr lang="en-US" smtClean="0"/>
              <a:t>CSC4700, Spring 2025, The C++ Standard Library, Iterators and Ranges</a:t>
            </a:r>
            <a:endParaRPr lang="en-US"/>
          </a:p>
        </p:txBody>
      </p:sp>
      <p:sp>
        <p:nvSpPr>
          <p:cNvPr id="6" name="Slide Number Placeholder 5"/>
          <p:cNvSpPr>
            <a:spLocks noGrp="1"/>
          </p:cNvSpPr>
          <p:nvPr>
            <p:ph type="sldNum" sz="quarter" idx="12"/>
          </p:nvPr>
        </p:nvSpPr>
        <p:spPr/>
        <p:txBody>
          <a:bodyPr>
            <a:normAutofit lnSpcReduction="10000"/>
          </a:bodyPr>
          <a:lstStyle/>
          <a:p>
            <a:fld id="{361B6064-FECE-466A-BF5C-A30C7EDC9E78}" type="slidenum">
              <a:rPr lang="en-US" smtClean="0"/>
              <a:t>23</a:t>
            </a:fld>
            <a:endParaRPr lang="en-US"/>
          </a:p>
        </p:txBody>
      </p:sp>
    </p:spTree>
    <p:extLst>
      <p:ext uri="{BB962C8B-B14F-4D97-AF65-F5344CB8AC3E}">
        <p14:creationId xmlns:p14="http://schemas.microsoft.com/office/powerpoint/2010/main" val="341534907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Iterator Types</a:t>
            </a:r>
            <a:endParaRPr lang="en-US" dirty="0"/>
          </a:p>
        </p:txBody>
      </p:sp>
      <p:sp>
        <p:nvSpPr>
          <p:cNvPr id="3" name="Content Placeholder 2"/>
          <p:cNvSpPr>
            <a:spLocks noGrp="1"/>
          </p:cNvSpPr>
          <p:nvPr>
            <p:ph idx="1"/>
          </p:nvPr>
        </p:nvSpPr>
        <p:spPr>
          <a:xfrm>
            <a:off x="1261872" y="1828802"/>
            <a:ext cx="9329928" cy="4351337"/>
          </a:xfrm>
        </p:spPr>
        <p:txBody>
          <a:bodyPr>
            <a:normAutofit/>
          </a:bodyPr>
          <a:lstStyle/>
          <a:p>
            <a:r>
              <a:rPr lang="en-US" dirty="0"/>
              <a:t>Every standard container, such as </a:t>
            </a:r>
            <a:r>
              <a:rPr lang="en-US" dirty="0" err="1" smtClean="0">
                <a:latin typeface="Consolas" panose="020B0609020204030204" pitchFamily="49" charset="0"/>
              </a:rPr>
              <a:t>std</a:t>
            </a:r>
            <a:r>
              <a:rPr lang="en-US" dirty="0" smtClean="0">
                <a:latin typeface="Consolas" panose="020B0609020204030204" pitchFamily="49" charset="0"/>
              </a:rPr>
              <a:t>::vector</a:t>
            </a:r>
            <a:r>
              <a:rPr lang="en-US" dirty="0"/>
              <a:t>, defines two associated iterator types</a:t>
            </a:r>
            <a:r>
              <a:rPr lang="en-US" dirty="0" smtClean="0"/>
              <a:t>:</a:t>
            </a:r>
          </a:p>
          <a:p>
            <a:pPr marL="0" lvl="0" indent="0">
              <a:lnSpc>
                <a:spcPct val="100000"/>
              </a:lnSpc>
              <a:spcBef>
                <a:spcPts val="0"/>
              </a:spcBef>
              <a:spcAft>
                <a:spcPts val="0"/>
              </a:spcAft>
              <a:buClrTx/>
              <a:buSzTx/>
              <a:buNone/>
            </a:pPr>
            <a:endParaRPr lang="en-US" sz="1800" spc="0" dirty="0" smtClean="0">
              <a:solidFill>
                <a:srgbClr val="000000"/>
              </a:solidFill>
              <a:latin typeface="Consolas" panose="020B0609020204030204" pitchFamily="49" charset="0"/>
            </a:endParaRPr>
          </a:p>
          <a:p>
            <a:pPr marL="914400" lvl="0" indent="0">
              <a:lnSpc>
                <a:spcPct val="100000"/>
              </a:lnSpc>
              <a:spcBef>
                <a:spcPts val="0"/>
              </a:spcBef>
              <a:spcAft>
                <a:spcPts val="0"/>
              </a:spcAft>
              <a:buClrTx/>
              <a:buSzTx/>
              <a:buNone/>
            </a:pPr>
            <a:r>
              <a:rPr lang="en-US" sz="1800" spc="0" dirty="0" err="1" smtClean="0">
                <a:solidFill>
                  <a:srgbClr val="000000"/>
                </a:solidFill>
                <a:latin typeface="Consolas" panose="020B0609020204030204" pitchFamily="49" charset="0"/>
              </a:rPr>
              <a:t>container_type</a:t>
            </a:r>
            <a:r>
              <a:rPr lang="en-US" sz="1800" spc="0" dirty="0">
                <a:solidFill>
                  <a:srgbClr val="000000"/>
                </a:solidFill>
                <a:latin typeface="Consolas" panose="020B0609020204030204" pitchFamily="49" charset="0"/>
              </a:rPr>
              <a:t>::</a:t>
            </a:r>
            <a:r>
              <a:rPr lang="en-US" sz="1800" spc="0" dirty="0">
                <a:solidFill>
                  <a:srgbClr val="1F377F"/>
                </a:solidFill>
                <a:latin typeface="Consolas" panose="020B0609020204030204" pitchFamily="49" charset="0"/>
              </a:rPr>
              <a:t>iterator</a:t>
            </a:r>
            <a:endParaRPr lang="en-US" sz="1800" spc="0" dirty="0">
              <a:solidFill>
                <a:srgbClr val="000000"/>
              </a:solidFill>
              <a:latin typeface="Consolas" panose="020B0609020204030204" pitchFamily="49" charset="0"/>
            </a:endParaRPr>
          </a:p>
          <a:p>
            <a:pPr marL="914400" lvl="0" indent="0">
              <a:lnSpc>
                <a:spcPct val="100000"/>
              </a:lnSpc>
              <a:spcBef>
                <a:spcPts val="0"/>
              </a:spcBef>
              <a:spcAft>
                <a:spcPts val="0"/>
              </a:spcAft>
              <a:buClrTx/>
              <a:buSzTx/>
              <a:buNone/>
            </a:pPr>
            <a:r>
              <a:rPr lang="en-US" sz="1800" spc="0" dirty="0" err="1">
                <a:solidFill>
                  <a:srgbClr val="000000"/>
                </a:solidFill>
                <a:latin typeface="Consolas" panose="020B0609020204030204" pitchFamily="49" charset="0"/>
              </a:rPr>
              <a:t>container_type</a:t>
            </a:r>
            <a:r>
              <a:rPr lang="en-US" sz="1800" spc="0" dirty="0">
                <a:solidFill>
                  <a:srgbClr val="000000"/>
                </a:solidFill>
                <a:latin typeface="Consolas" panose="020B0609020204030204" pitchFamily="49" charset="0"/>
              </a:rPr>
              <a:t>::</a:t>
            </a:r>
            <a:r>
              <a:rPr lang="en-US" sz="1800" spc="0" dirty="0" err="1" smtClean="0">
                <a:solidFill>
                  <a:srgbClr val="1F377F"/>
                </a:solidFill>
                <a:latin typeface="Consolas" panose="020B0609020204030204" pitchFamily="49" charset="0"/>
              </a:rPr>
              <a:t>const_iterator</a:t>
            </a:r>
            <a:endParaRPr lang="en-US" sz="1800" spc="0" dirty="0" smtClean="0">
              <a:solidFill>
                <a:srgbClr val="1F377F"/>
              </a:solidFill>
              <a:latin typeface="Consolas" panose="020B0609020204030204" pitchFamily="49" charset="0"/>
            </a:endParaRPr>
          </a:p>
          <a:p>
            <a:pPr marL="0" lvl="0" indent="0">
              <a:lnSpc>
                <a:spcPct val="100000"/>
              </a:lnSpc>
              <a:spcBef>
                <a:spcPts val="0"/>
              </a:spcBef>
              <a:spcAft>
                <a:spcPts val="0"/>
              </a:spcAft>
              <a:buClrTx/>
              <a:buSzTx/>
              <a:buNone/>
            </a:pPr>
            <a:endParaRPr lang="en-US" sz="1800" spc="0" dirty="0">
              <a:solidFill>
                <a:srgbClr val="000000"/>
              </a:solidFill>
              <a:latin typeface="Consolas" panose="020B0609020204030204" pitchFamily="49" charset="0"/>
            </a:endParaRPr>
          </a:p>
          <a:p>
            <a:pPr lvl="1"/>
            <a:r>
              <a:rPr lang="en-US" dirty="0" smtClean="0"/>
              <a:t>Where </a:t>
            </a:r>
            <a:r>
              <a:rPr lang="en-US" dirty="0" err="1">
                <a:latin typeface="Consolas" panose="020B0609020204030204" pitchFamily="49" charset="0"/>
              </a:rPr>
              <a:t>container_type</a:t>
            </a:r>
            <a:r>
              <a:rPr lang="en-US" dirty="0"/>
              <a:t> </a:t>
            </a:r>
            <a:r>
              <a:rPr lang="en-US" dirty="0" smtClean="0"/>
              <a:t>is the container (</a:t>
            </a:r>
            <a:r>
              <a:rPr lang="en-US" dirty="0" err="1" smtClean="0">
                <a:latin typeface="Consolas" panose="020B0609020204030204" pitchFamily="49" charset="0"/>
              </a:rPr>
              <a:t>std</a:t>
            </a:r>
            <a:r>
              <a:rPr lang="en-US" dirty="0" smtClean="0">
                <a:latin typeface="Consolas" panose="020B0609020204030204" pitchFamily="49" charset="0"/>
              </a:rPr>
              <a:t>::vector&lt;double&gt;</a:t>
            </a:r>
            <a:r>
              <a:rPr lang="en-US" dirty="0" smtClean="0"/>
              <a:t>)</a:t>
            </a:r>
          </a:p>
          <a:p>
            <a:pPr lvl="1"/>
            <a:r>
              <a:rPr lang="de-DE" dirty="0" smtClean="0"/>
              <a:t>Use </a:t>
            </a:r>
            <a:r>
              <a:rPr lang="de-DE" dirty="0" smtClean="0">
                <a:latin typeface="Consolas" panose="020B0609020204030204" pitchFamily="49" charset="0"/>
                <a:cs typeface="Consolas" panose="020B0609020204030204" pitchFamily="49" charset="0"/>
              </a:rPr>
              <a:t>iterator</a:t>
            </a:r>
            <a:r>
              <a:rPr lang="de-DE" dirty="0" smtClean="0"/>
              <a:t> to modify the element, </a:t>
            </a:r>
            <a:r>
              <a:rPr lang="de-DE" dirty="0" smtClean="0">
                <a:latin typeface="Consolas" panose="020B0609020204030204" pitchFamily="49" charset="0"/>
                <a:cs typeface="Consolas" panose="020B0609020204030204" pitchFamily="49" charset="0"/>
              </a:rPr>
              <a:t>const</a:t>
            </a:r>
            <a:r>
              <a:rPr lang="en-US" dirty="0" smtClean="0">
                <a:latin typeface="Consolas" panose="020B0609020204030204" pitchFamily="49" charset="0"/>
                <a:cs typeface="Consolas" panose="020B0609020204030204" pitchFamily="49" charset="0"/>
              </a:rPr>
              <a:t>_</a:t>
            </a:r>
            <a:r>
              <a:rPr lang="de-DE" dirty="0" smtClean="0">
                <a:latin typeface="Consolas" panose="020B0609020204030204" pitchFamily="49" charset="0"/>
                <a:cs typeface="Consolas" panose="020B0609020204030204" pitchFamily="49" charset="0"/>
              </a:rPr>
              <a:t>iterator</a:t>
            </a:r>
            <a:r>
              <a:rPr lang="de-DE" dirty="0" smtClean="0"/>
              <a:t> otherwise (read only access)</a:t>
            </a:r>
          </a:p>
          <a:p>
            <a:r>
              <a:rPr lang="de-DE" dirty="0" smtClean="0"/>
              <a:t>Note, that we don‘t actually see the actual type</a:t>
            </a:r>
            <a:r>
              <a:rPr lang="en-US" dirty="0" smtClean="0"/>
              <a:t>, we just know what we can do with it.</a:t>
            </a:r>
          </a:p>
          <a:p>
            <a:pPr lvl="1"/>
            <a:r>
              <a:rPr lang="en-US" dirty="0"/>
              <a:t>Abstraction is selective </a:t>
            </a:r>
            <a:r>
              <a:rPr lang="en-US" dirty="0" smtClean="0"/>
              <a:t>ignorance!</a:t>
            </a:r>
            <a:endParaRPr lang="de-DE" dirty="0" smtClean="0"/>
          </a:p>
        </p:txBody>
      </p:sp>
      <p:sp>
        <p:nvSpPr>
          <p:cNvPr id="4" name="Date Placeholder 3"/>
          <p:cNvSpPr>
            <a:spLocks noGrp="1"/>
          </p:cNvSpPr>
          <p:nvPr>
            <p:ph type="dt" sz="half" idx="10"/>
          </p:nvPr>
        </p:nvSpPr>
        <p:spPr/>
        <p:txBody>
          <a:bodyPr/>
          <a:lstStyle/>
          <a:p>
            <a:r>
              <a:rPr lang="en-US" smtClean="0"/>
              <a:t>2/11/2025, Lecture 6</a:t>
            </a:r>
            <a:endParaRPr lang="en-US"/>
          </a:p>
        </p:txBody>
      </p:sp>
      <p:sp>
        <p:nvSpPr>
          <p:cNvPr id="5" name="Footer Placeholder 4"/>
          <p:cNvSpPr>
            <a:spLocks noGrp="1"/>
          </p:cNvSpPr>
          <p:nvPr>
            <p:ph type="ftr" sz="quarter" idx="11"/>
          </p:nvPr>
        </p:nvSpPr>
        <p:spPr/>
        <p:txBody>
          <a:bodyPr/>
          <a:lstStyle/>
          <a:p>
            <a:r>
              <a:rPr lang="en-US" smtClean="0"/>
              <a:t>CSC4700, Spring 2025, The C++ Standard Library, Iterators and Ranges</a:t>
            </a:r>
            <a:endParaRPr lang="en-US"/>
          </a:p>
        </p:txBody>
      </p:sp>
      <p:sp>
        <p:nvSpPr>
          <p:cNvPr id="6" name="Slide Number Placeholder 5"/>
          <p:cNvSpPr>
            <a:spLocks noGrp="1"/>
          </p:cNvSpPr>
          <p:nvPr>
            <p:ph type="sldNum" sz="quarter" idx="12"/>
          </p:nvPr>
        </p:nvSpPr>
        <p:spPr/>
        <p:txBody>
          <a:bodyPr>
            <a:normAutofit lnSpcReduction="10000"/>
          </a:bodyPr>
          <a:lstStyle/>
          <a:p>
            <a:fld id="{361B6064-FECE-466A-BF5C-A30C7EDC9E78}" type="slidenum">
              <a:rPr lang="en-US" smtClean="0"/>
              <a:t>24</a:t>
            </a:fld>
            <a:endParaRPr lang="en-US"/>
          </a:p>
        </p:txBody>
      </p:sp>
    </p:spTree>
    <p:extLst>
      <p:ext uri="{BB962C8B-B14F-4D97-AF65-F5344CB8AC3E}">
        <p14:creationId xmlns:p14="http://schemas.microsoft.com/office/powerpoint/2010/main" val="575111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anim calcmode="lin" valueType="num">
                                      <p:cBhvr additive="base">
                                        <p:cTn id="7" dur="5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7" end="7"/>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3">
                                            <p:txEl>
                                              <p:pRg st="8" end="8"/>
                                            </p:txEl>
                                          </p:spTgt>
                                        </p:tgtEl>
                                        <p:attrNameLst>
                                          <p:attrName>style.visibility</p:attrName>
                                        </p:attrNameLst>
                                      </p:cBhvr>
                                      <p:to>
                                        <p:strVal val="visible"/>
                                      </p:to>
                                    </p:set>
                                    <p:anim calcmode="lin" valueType="num">
                                      <p:cBhvr additive="base">
                                        <p:cTn id="11" dur="500" fill="hold"/>
                                        <p:tgtEl>
                                          <p:spTgt spid="3">
                                            <p:txEl>
                                              <p:pRg st="8" end="8"/>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3">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Iterator Types</a:t>
            </a:r>
            <a:endParaRPr lang="en-US" dirty="0"/>
          </a:p>
        </p:txBody>
      </p:sp>
      <p:sp>
        <p:nvSpPr>
          <p:cNvPr id="3" name="Content Placeholder 2"/>
          <p:cNvSpPr>
            <a:spLocks noGrp="1"/>
          </p:cNvSpPr>
          <p:nvPr>
            <p:ph idx="1"/>
          </p:nvPr>
        </p:nvSpPr>
        <p:spPr/>
        <p:txBody>
          <a:bodyPr/>
          <a:lstStyle/>
          <a:p>
            <a:r>
              <a:rPr lang="en-US" dirty="0" smtClean="0"/>
              <a:t>Every </a:t>
            </a:r>
            <a:r>
              <a:rPr lang="en-US" spc="0" dirty="0" err="1">
                <a:solidFill>
                  <a:srgbClr val="000000"/>
                </a:solidFill>
                <a:latin typeface="Consolas" panose="020B0609020204030204" pitchFamily="49" charset="0"/>
              </a:rPr>
              <a:t>container_type</a:t>
            </a:r>
            <a:r>
              <a:rPr lang="en-US" spc="0" dirty="0">
                <a:solidFill>
                  <a:srgbClr val="000000"/>
                </a:solidFill>
                <a:latin typeface="Consolas" panose="020B0609020204030204" pitchFamily="49" charset="0"/>
              </a:rPr>
              <a:t>::</a:t>
            </a:r>
            <a:r>
              <a:rPr lang="en-US" spc="0" dirty="0" smtClean="0">
                <a:solidFill>
                  <a:srgbClr val="1F377F"/>
                </a:solidFill>
                <a:latin typeface="Consolas" panose="020B0609020204030204" pitchFamily="49" charset="0"/>
              </a:rPr>
              <a:t>iterator</a:t>
            </a:r>
            <a:r>
              <a:rPr lang="en-US" dirty="0" smtClean="0"/>
              <a:t> is convertible to the corresponding </a:t>
            </a:r>
            <a:r>
              <a:rPr lang="en-US" spc="0" dirty="0" err="1">
                <a:solidFill>
                  <a:srgbClr val="000000"/>
                </a:solidFill>
                <a:latin typeface="Consolas" panose="020B0609020204030204" pitchFamily="49" charset="0"/>
              </a:rPr>
              <a:t>container_type</a:t>
            </a:r>
            <a:r>
              <a:rPr lang="en-US" spc="0" dirty="0">
                <a:solidFill>
                  <a:srgbClr val="000000"/>
                </a:solidFill>
                <a:latin typeface="Consolas" panose="020B0609020204030204" pitchFamily="49" charset="0"/>
              </a:rPr>
              <a:t>::</a:t>
            </a:r>
            <a:r>
              <a:rPr lang="en-US" spc="0" dirty="0" err="1" smtClean="0">
                <a:solidFill>
                  <a:srgbClr val="1F377F"/>
                </a:solidFill>
                <a:latin typeface="Consolas" panose="020B0609020204030204" pitchFamily="49" charset="0"/>
              </a:rPr>
              <a:t>const_iterator</a:t>
            </a:r>
            <a:endParaRPr lang="en-US" dirty="0" smtClean="0">
              <a:latin typeface="Consolas" pitchFamily="49" charset="0"/>
              <a:cs typeface="Consolas" pitchFamily="49" charset="0"/>
            </a:endParaRPr>
          </a:p>
          <a:p>
            <a:pPr lvl="1"/>
            <a:r>
              <a:rPr lang="en-US" dirty="0" smtClean="0">
                <a:cs typeface="Consolas" pitchFamily="49" charset="0"/>
              </a:rPr>
              <a:t>I.e., </a:t>
            </a:r>
            <a:r>
              <a:rPr lang="en-US" dirty="0" err="1" smtClean="0">
                <a:latin typeface="Consolas" panose="020B0609020204030204" pitchFamily="49" charset="0"/>
                <a:cs typeface="Consolas" pitchFamily="49" charset="0"/>
              </a:rPr>
              <a:t>words.begin</a:t>
            </a:r>
            <a:r>
              <a:rPr lang="en-US" dirty="0" smtClean="0">
                <a:latin typeface="Consolas" panose="020B0609020204030204" pitchFamily="49" charset="0"/>
                <a:cs typeface="Consolas" pitchFamily="49" charset="0"/>
              </a:rPr>
              <a:t>()</a:t>
            </a:r>
            <a:r>
              <a:rPr lang="en-US" dirty="0" smtClean="0">
                <a:cs typeface="Consolas" pitchFamily="49" charset="0"/>
              </a:rPr>
              <a:t> returns an iterator, but we can assign it to a </a:t>
            </a:r>
            <a:r>
              <a:rPr lang="en-US" dirty="0" err="1" smtClean="0">
                <a:latin typeface="Consolas" panose="020B0609020204030204" pitchFamily="49" charset="0"/>
                <a:cs typeface="Consolas" pitchFamily="49" charset="0"/>
              </a:rPr>
              <a:t>const_iterator</a:t>
            </a:r>
            <a:endParaRPr lang="en-US" dirty="0" smtClean="0">
              <a:latin typeface="Consolas" panose="020B0609020204030204" pitchFamily="49" charset="0"/>
              <a:cs typeface="Consolas" pitchFamily="49" charset="0"/>
            </a:endParaRPr>
          </a:p>
          <a:p>
            <a:r>
              <a:rPr lang="en-US" dirty="0" smtClean="0"/>
              <a:t>Opposite is not true! Why?</a:t>
            </a:r>
            <a:endParaRPr lang="en-US" dirty="0"/>
          </a:p>
        </p:txBody>
      </p:sp>
      <p:sp>
        <p:nvSpPr>
          <p:cNvPr id="4" name="Date Placeholder 3"/>
          <p:cNvSpPr>
            <a:spLocks noGrp="1"/>
          </p:cNvSpPr>
          <p:nvPr>
            <p:ph type="dt" sz="half" idx="10"/>
          </p:nvPr>
        </p:nvSpPr>
        <p:spPr/>
        <p:txBody>
          <a:bodyPr/>
          <a:lstStyle/>
          <a:p>
            <a:r>
              <a:rPr lang="en-US" smtClean="0"/>
              <a:t>2/11/2025, Lecture 6</a:t>
            </a:r>
            <a:endParaRPr lang="en-US"/>
          </a:p>
        </p:txBody>
      </p:sp>
      <p:sp>
        <p:nvSpPr>
          <p:cNvPr id="5" name="Footer Placeholder 4"/>
          <p:cNvSpPr>
            <a:spLocks noGrp="1"/>
          </p:cNvSpPr>
          <p:nvPr>
            <p:ph type="ftr" sz="quarter" idx="11"/>
          </p:nvPr>
        </p:nvSpPr>
        <p:spPr/>
        <p:txBody>
          <a:bodyPr/>
          <a:lstStyle/>
          <a:p>
            <a:r>
              <a:rPr lang="en-US" smtClean="0"/>
              <a:t>CSC4700, Spring 2025, The C++ Standard Library, Iterators and Ranges</a:t>
            </a:r>
            <a:endParaRPr lang="en-US"/>
          </a:p>
        </p:txBody>
      </p:sp>
      <p:sp>
        <p:nvSpPr>
          <p:cNvPr id="6" name="Slide Number Placeholder 5"/>
          <p:cNvSpPr>
            <a:spLocks noGrp="1"/>
          </p:cNvSpPr>
          <p:nvPr>
            <p:ph type="sldNum" sz="quarter" idx="12"/>
          </p:nvPr>
        </p:nvSpPr>
        <p:spPr/>
        <p:txBody>
          <a:bodyPr>
            <a:normAutofit lnSpcReduction="10000"/>
          </a:bodyPr>
          <a:lstStyle/>
          <a:p>
            <a:fld id="{361B6064-FECE-466A-BF5C-A30C7EDC9E78}" type="slidenum">
              <a:rPr lang="en-US" smtClean="0"/>
              <a:t>25</a:t>
            </a:fld>
            <a:endParaRPr lang="en-US"/>
          </a:p>
        </p:txBody>
      </p:sp>
    </p:spTree>
    <p:extLst>
      <p:ext uri="{BB962C8B-B14F-4D97-AF65-F5344CB8AC3E}">
        <p14:creationId xmlns:p14="http://schemas.microsoft.com/office/powerpoint/2010/main" val="356299622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Iterator Operations</a:t>
            </a:r>
            <a:endParaRPr lang="en-US" dirty="0"/>
          </a:p>
        </p:txBody>
      </p:sp>
      <p:sp>
        <p:nvSpPr>
          <p:cNvPr id="3" name="Content Placeholder 2"/>
          <p:cNvSpPr>
            <a:spLocks noGrp="1"/>
          </p:cNvSpPr>
          <p:nvPr>
            <p:ph idx="1"/>
          </p:nvPr>
        </p:nvSpPr>
        <p:spPr>
          <a:xfrm>
            <a:off x="1234750" y="1831910"/>
            <a:ext cx="9357049" cy="4568890"/>
          </a:xfrm>
        </p:spPr>
        <p:txBody>
          <a:bodyPr>
            <a:normAutofit fontScale="92500" lnSpcReduction="20000"/>
          </a:bodyPr>
          <a:lstStyle/>
          <a:p>
            <a:r>
              <a:rPr lang="en-US" dirty="0" smtClean="0"/>
              <a:t>Containers do not only expose their (specific) iterator types, but also actual the iterators themselves:</a:t>
            </a:r>
            <a:endParaRPr lang="en-US" dirty="0"/>
          </a:p>
          <a:p>
            <a:pPr marL="109728" indent="0">
              <a:buNone/>
            </a:pPr>
            <a:r>
              <a:rPr lang="en-US" sz="2000" dirty="0">
                <a:latin typeface="Consolas"/>
              </a:rPr>
              <a:t>	</a:t>
            </a:r>
            <a:r>
              <a:rPr lang="en-US" dirty="0" err="1" smtClean="0">
                <a:latin typeface="Consolas"/>
              </a:rPr>
              <a:t>word</a:t>
            </a:r>
            <a:r>
              <a:rPr lang="en-US" sz="2000" dirty="0" err="1" smtClean="0">
                <a:latin typeface="Consolas"/>
              </a:rPr>
              <a:t>s.begin</a:t>
            </a:r>
            <a:r>
              <a:rPr lang="en-US" sz="2000" dirty="0">
                <a:latin typeface="Consolas"/>
              </a:rPr>
              <a:t>(), </a:t>
            </a:r>
            <a:r>
              <a:rPr lang="en-US" dirty="0" err="1" smtClean="0">
                <a:latin typeface="Consolas"/>
              </a:rPr>
              <a:t>word</a:t>
            </a:r>
            <a:r>
              <a:rPr lang="en-US" sz="2000" dirty="0" err="1" smtClean="0">
                <a:latin typeface="Consolas"/>
              </a:rPr>
              <a:t>s.end</a:t>
            </a:r>
            <a:r>
              <a:rPr lang="en-US" sz="2000" dirty="0" smtClean="0">
                <a:latin typeface="Consolas"/>
              </a:rPr>
              <a:t>()</a:t>
            </a:r>
            <a:endParaRPr lang="en-US" sz="2000" dirty="0">
              <a:latin typeface="Consolas"/>
            </a:endParaRPr>
          </a:p>
          <a:p>
            <a:pPr lvl="1"/>
            <a:endParaRPr lang="en-US" dirty="0" smtClean="0">
              <a:latin typeface="Consolas" panose="020B0609020204030204" pitchFamily="49" charset="0"/>
            </a:endParaRPr>
          </a:p>
          <a:p>
            <a:pPr lvl="1"/>
            <a:r>
              <a:rPr lang="en-US" dirty="0" smtClean="0">
                <a:latin typeface="Consolas" panose="020B0609020204030204" pitchFamily="49" charset="0"/>
              </a:rPr>
              <a:t>begin()</a:t>
            </a:r>
            <a:r>
              <a:rPr lang="en-US" dirty="0" smtClean="0"/>
              <a:t>: ‘points’ to the first element</a:t>
            </a:r>
          </a:p>
          <a:p>
            <a:pPr lvl="1"/>
            <a:r>
              <a:rPr lang="en-US" dirty="0" smtClean="0">
                <a:latin typeface="Consolas" panose="020B0609020204030204" pitchFamily="49" charset="0"/>
              </a:rPr>
              <a:t>end()</a:t>
            </a:r>
            <a:r>
              <a:rPr lang="en-US" dirty="0" smtClean="0"/>
              <a:t>: ‘points’ to the element after the last one</a:t>
            </a:r>
          </a:p>
          <a:p>
            <a:r>
              <a:rPr lang="en-US" dirty="0" smtClean="0"/>
              <a:t>Iterators can be </a:t>
            </a:r>
            <a:r>
              <a:rPr lang="en-US" dirty="0" smtClean="0">
                <a:solidFill>
                  <a:schemeClr val="tx2">
                    <a:lumMod val="60000"/>
                    <a:lumOff val="40000"/>
                  </a:schemeClr>
                </a:solidFill>
              </a:rPr>
              <a:t>compared</a:t>
            </a:r>
            <a:r>
              <a:rPr lang="en-US" dirty="0" smtClean="0"/>
              <a:t>:</a:t>
            </a:r>
          </a:p>
          <a:p>
            <a:pPr marL="109728" indent="0">
              <a:buClr>
                <a:srgbClr val="5BD078"/>
              </a:buClr>
              <a:buNone/>
            </a:pPr>
            <a:r>
              <a:rPr lang="en-US" sz="2000" dirty="0">
                <a:solidFill>
                  <a:prstClr val="black"/>
                </a:solidFill>
                <a:latin typeface="Consolas"/>
              </a:rPr>
              <a:t>	</a:t>
            </a:r>
            <a:r>
              <a:rPr lang="en-US" sz="2000" dirty="0" err="1">
                <a:solidFill>
                  <a:prstClr val="black"/>
                </a:solidFill>
                <a:latin typeface="Consolas"/>
              </a:rPr>
              <a:t>iter</a:t>
            </a:r>
            <a:r>
              <a:rPr lang="en-US" sz="2000" dirty="0">
                <a:solidFill>
                  <a:prstClr val="black"/>
                </a:solidFill>
                <a:latin typeface="Consolas"/>
              </a:rPr>
              <a:t> != </a:t>
            </a:r>
            <a:r>
              <a:rPr lang="en-US" dirty="0" err="1" smtClean="0">
                <a:solidFill>
                  <a:prstClr val="black"/>
                </a:solidFill>
                <a:latin typeface="Consolas"/>
              </a:rPr>
              <a:t>word</a:t>
            </a:r>
            <a:r>
              <a:rPr lang="en-US" sz="2000" dirty="0" err="1" smtClean="0">
                <a:solidFill>
                  <a:prstClr val="black"/>
                </a:solidFill>
                <a:latin typeface="Consolas"/>
              </a:rPr>
              <a:t>s.end</a:t>
            </a:r>
            <a:r>
              <a:rPr lang="en-US" sz="2000" dirty="0">
                <a:solidFill>
                  <a:prstClr val="black"/>
                </a:solidFill>
                <a:latin typeface="Consolas"/>
              </a:rPr>
              <a:t>()</a:t>
            </a:r>
          </a:p>
          <a:p>
            <a:pPr lvl="1"/>
            <a:endParaRPr lang="en-US" dirty="0" smtClean="0"/>
          </a:p>
          <a:p>
            <a:pPr lvl="1"/>
            <a:r>
              <a:rPr lang="en-US" dirty="0" smtClean="0"/>
              <a:t>Tests, whether both iterators refer to the same element</a:t>
            </a:r>
          </a:p>
          <a:p>
            <a:r>
              <a:rPr lang="en-US" dirty="0" smtClean="0"/>
              <a:t>Iterators can be </a:t>
            </a:r>
            <a:r>
              <a:rPr lang="en-US" dirty="0" smtClean="0">
                <a:solidFill>
                  <a:schemeClr val="tx2">
                    <a:lumMod val="60000"/>
                    <a:lumOff val="40000"/>
                  </a:schemeClr>
                </a:solidFill>
              </a:rPr>
              <a:t>incremented</a:t>
            </a:r>
            <a:r>
              <a:rPr lang="en-US" dirty="0" smtClean="0"/>
              <a:t>:</a:t>
            </a:r>
          </a:p>
          <a:p>
            <a:pPr marL="109728" indent="0">
              <a:buClr>
                <a:srgbClr val="5BD078"/>
              </a:buClr>
              <a:buNone/>
            </a:pPr>
            <a:r>
              <a:rPr lang="en-US" sz="2000" dirty="0">
                <a:solidFill>
                  <a:prstClr val="black"/>
                </a:solidFill>
                <a:latin typeface="Consolas"/>
              </a:rPr>
              <a:t>	++</a:t>
            </a:r>
            <a:r>
              <a:rPr lang="en-US" sz="2000" dirty="0" err="1">
                <a:solidFill>
                  <a:prstClr val="black"/>
                </a:solidFill>
                <a:latin typeface="Consolas"/>
              </a:rPr>
              <a:t>iter</a:t>
            </a:r>
            <a:endParaRPr lang="en-US" sz="2000" dirty="0">
              <a:solidFill>
                <a:prstClr val="black"/>
              </a:solidFill>
              <a:latin typeface="Consolas"/>
            </a:endParaRPr>
          </a:p>
          <a:p>
            <a:pPr lvl="1"/>
            <a:endParaRPr lang="en-US" dirty="0" smtClean="0"/>
          </a:p>
          <a:p>
            <a:pPr lvl="1"/>
            <a:r>
              <a:rPr lang="en-US" dirty="0" smtClean="0"/>
              <a:t>Make the iterator ‘point’ (refer) to the next element in the container</a:t>
            </a:r>
          </a:p>
        </p:txBody>
      </p:sp>
      <p:sp>
        <p:nvSpPr>
          <p:cNvPr id="4" name="Date Placeholder 3"/>
          <p:cNvSpPr>
            <a:spLocks noGrp="1"/>
          </p:cNvSpPr>
          <p:nvPr>
            <p:ph type="dt" sz="half" idx="10"/>
          </p:nvPr>
        </p:nvSpPr>
        <p:spPr/>
        <p:txBody>
          <a:bodyPr/>
          <a:lstStyle/>
          <a:p>
            <a:r>
              <a:rPr lang="en-US" smtClean="0"/>
              <a:t>2/11/2025, Lecture 6</a:t>
            </a:r>
            <a:endParaRPr lang="en-US"/>
          </a:p>
        </p:txBody>
      </p:sp>
      <p:sp>
        <p:nvSpPr>
          <p:cNvPr id="5" name="Footer Placeholder 4"/>
          <p:cNvSpPr>
            <a:spLocks noGrp="1"/>
          </p:cNvSpPr>
          <p:nvPr>
            <p:ph type="ftr" sz="quarter" idx="11"/>
          </p:nvPr>
        </p:nvSpPr>
        <p:spPr/>
        <p:txBody>
          <a:bodyPr/>
          <a:lstStyle/>
          <a:p>
            <a:r>
              <a:rPr lang="en-US" smtClean="0"/>
              <a:t>CSC4700, Spring 2025, The C++ Standard Library, Iterators and Ranges</a:t>
            </a:r>
            <a:endParaRPr lang="en-US"/>
          </a:p>
        </p:txBody>
      </p:sp>
      <p:sp>
        <p:nvSpPr>
          <p:cNvPr id="6" name="Slide Number Placeholder 5"/>
          <p:cNvSpPr>
            <a:spLocks noGrp="1"/>
          </p:cNvSpPr>
          <p:nvPr>
            <p:ph type="sldNum" sz="quarter" idx="12"/>
          </p:nvPr>
        </p:nvSpPr>
        <p:spPr/>
        <p:txBody>
          <a:bodyPr>
            <a:normAutofit lnSpcReduction="10000"/>
          </a:bodyPr>
          <a:lstStyle/>
          <a:p>
            <a:fld id="{361B6064-FECE-466A-BF5C-A30C7EDC9E78}" type="slidenum">
              <a:rPr lang="en-US" smtClean="0"/>
              <a:t>26</a:t>
            </a:fld>
            <a:endParaRPr lang="en-US"/>
          </a:p>
        </p:txBody>
      </p:sp>
    </p:spTree>
    <p:extLst>
      <p:ext uri="{BB962C8B-B14F-4D97-AF65-F5344CB8AC3E}">
        <p14:creationId xmlns:p14="http://schemas.microsoft.com/office/powerpoint/2010/main" val="105283457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Iterator Operations</a:t>
            </a:r>
          </a:p>
        </p:txBody>
      </p:sp>
      <p:sp>
        <p:nvSpPr>
          <p:cNvPr id="3" name="Content Placeholder 2"/>
          <p:cNvSpPr>
            <a:spLocks noGrp="1"/>
          </p:cNvSpPr>
          <p:nvPr>
            <p:ph idx="1"/>
          </p:nvPr>
        </p:nvSpPr>
        <p:spPr/>
        <p:txBody>
          <a:bodyPr/>
          <a:lstStyle/>
          <a:p>
            <a:r>
              <a:rPr lang="en-US" dirty="0"/>
              <a:t>Iterators can be </a:t>
            </a:r>
            <a:r>
              <a:rPr lang="en-US" dirty="0">
                <a:solidFill>
                  <a:schemeClr val="tx2">
                    <a:lumMod val="60000"/>
                    <a:lumOff val="40000"/>
                  </a:schemeClr>
                </a:solidFill>
              </a:rPr>
              <a:t>dereferenced</a:t>
            </a:r>
            <a:r>
              <a:rPr lang="en-US" dirty="0"/>
              <a:t>:</a:t>
            </a:r>
          </a:p>
          <a:p>
            <a:pPr marL="109728" indent="0">
              <a:buNone/>
            </a:pPr>
            <a:r>
              <a:rPr lang="en-US" sz="2100" dirty="0">
                <a:solidFill>
                  <a:prstClr val="black"/>
                </a:solidFill>
                <a:latin typeface="Consolas"/>
              </a:rPr>
              <a:t>	*</a:t>
            </a:r>
            <a:r>
              <a:rPr lang="en-US" sz="2100" dirty="0" err="1" smtClean="0">
                <a:solidFill>
                  <a:prstClr val="black"/>
                </a:solidFill>
                <a:latin typeface="Consolas"/>
              </a:rPr>
              <a:t>iter</a:t>
            </a:r>
            <a:endParaRPr lang="en-US" dirty="0" smtClean="0"/>
          </a:p>
          <a:p>
            <a:pPr lvl="1"/>
            <a:r>
              <a:rPr lang="en-US" dirty="0" smtClean="0"/>
              <a:t>Evaluates </a:t>
            </a:r>
            <a:r>
              <a:rPr lang="en-US" dirty="0"/>
              <a:t>to the </a:t>
            </a:r>
            <a:r>
              <a:rPr lang="en-US" dirty="0" smtClean="0"/>
              <a:t>value of the element </a:t>
            </a:r>
            <a:r>
              <a:rPr lang="en-US" dirty="0"/>
              <a:t>the iterator refers to</a:t>
            </a:r>
          </a:p>
          <a:p>
            <a:r>
              <a:rPr lang="en-US" dirty="0" smtClean="0"/>
              <a:t>In order to access a member of the element the iterator refers to, we write:</a:t>
            </a:r>
          </a:p>
          <a:p>
            <a:pPr marL="109728" indent="0">
              <a:buClr>
                <a:srgbClr val="5BD078"/>
              </a:buClr>
              <a:buNone/>
            </a:pPr>
            <a:r>
              <a:rPr lang="en-US" sz="2100" dirty="0">
                <a:solidFill>
                  <a:prstClr val="black"/>
                </a:solidFill>
                <a:latin typeface="Consolas"/>
              </a:rPr>
              <a:t>	(*</a:t>
            </a:r>
            <a:r>
              <a:rPr lang="en-US" sz="2100" dirty="0" err="1">
                <a:solidFill>
                  <a:prstClr val="black"/>
                </a:solidFill>
                <a:latin typeface="Consolas"/>
              </a:rPr>
              <a:t>iter</a:t>
            </a:r>
            <a:r>
              <a:rPr lang="en-US" sz="2100" dirty="0">
                <a:solidFill>
                  <a:prstClr val="black"/>
                </a:solidFill>
                <a:latin typeface="Consolas"/>
              </a:rPr>
              <a:t>).name</a:t>
            </a:r>
          </a:p>
          <a:p>
            <a:pPr lvl="1"/>
            <a:endParaRPr lang="en-US" dirty="0" smtClean="0"/>
          </a:p>
          <a:p>
            <a:pPr lvl="1"/>
            <a:r>
              <a:rPr lang="en-US" dirty="0" smtClean="0"/>
              <a:t>(why not: </a:t>
            </a:r>
            <a:r>
              <a:rPr lang="en-US" dirty="0" smtClean="0">
                <a:solidFill>
                  <a:prstClr val="black"/>
                </a:solidFill>
                <a:latin typeface="Consolas"/>
              </a:rPr>
              <a:t>*iter.name </a:t>
            </a:r>
            <a:r>
              <a:rPr lang="en-US" dirty="0" smtClean="0"/>
              <a:t>?)</a:t>
            </a:r>
            <a:endParaRPr lang="en-US" dirty="0"/>
          </a:p>
          <a:p>
            <a:r>
              <a:rPr lang="en-US" dirty="0" smtClean="0"/>
              <a:t>Syntactic sugar, 100% equivalent:</a:t>
            </a:r>
          </a:p>
          <a:p>
            <a:pPr marL="109728" indent="0">
              <a:buClr>
                <a:srgbClr val="5BD078"/>
              </a:buClr>
              <a:buNone/>
            </a:pPr>
            <a:r>
              <a:rPr lang="en-US" sz="2100" dirty="0">
                <a:solidFill>
                  <a:prstClr val="black"/>
                </a:solidFill>
                <a:latin typeface="Consolas"/>
              </a:rPr>
              <a:t>	</a:t>
            </a:r>
            <a:r>
              <a:rPr lang="en-US" sz="2100" dirty="0" err="1">
                <a:solidFill>
                  <a:prstClr val="black"/>
                </a:solidFill>
                <a:latin typeface="Consolas"/>
              </a:rPr>
              <a:t>iter</a:t>
            </a:r>
            <a:r>
              <a:rPr lang="en-US" sz="2100" dirty="0">
                <a:solidFill>
                  <a:prstClr val="black"/>
                </a:solidFill>
                <a:latin typeface="Consolas"/>
              </a:rPr>
              <a:t>-&gt;</a:t>
            </a:r>
            <a:r>
              <a:rPr lang="en-US" sz="2100" dirty="0" smtClean="0">
                <a:solidFill>
                  <a:prstClr val="black"/>
                </a:solidFill>
                <a:latin typeface="Consolas"/>
              </a:rPr>
              <a:t>name</a:t>
            </a:r>
            <a:endParaRPr lang="en-US" sz="2100" dirty="0">
              <a:solidFill>
                <a:prstClr val="black"/>
              </a:solidFill>
              <a:latin typeface="Consolas"/>
            </a:endParaRPr>
          </a:p>
        </p:txBody>
      </p:sp>
      <p:sp>
        <p:nvSpPr>
          <p:cNvPr id="4" name="Date Placeholder 3"/>
          <p:cNvSpPr>
            <a:spLocks noGrp="1"/>
          </p:cNvSpPr>
          <p:nvPr>
            <p:ph type="dt" sz="half" idx="10"/>
          </p:nvPr>
        </p:nvSpPr>
        <p:spPr/>
        <p:txBody>
          <a:bodyPr/>
          <a:lstStyle/>
          <a:p>
            <a:r>
              <a:rPr lang="en-US" smtClean="0"/>
              <a:t>2/11/2025, Lecture 6</a:t>
            </a:r>
            <a:endParaRPr lang="en-US"/>
          </a:p>
        </p:txBody>
      </p:sp>
      <p:sp>
        <p:nvSpPr>
          <p:cNvPr id="5" name="Footer Placeholder 4"/>
          <p:cNvSpPr>
            <a:spLocks noGrp="1"/>
          </p:cNvSpPr>
          <p:nvPr>
            <p:ph type="ftr" sz="quarter" idx="11"/>
          </p:nvPr>
        </p:nvSpPr>
        <p:spPr/>
        <p:txBody>
          <a:bodyPr/>
          <a:lstStyle/>
          <a:p>
            <a:r>
              <a:rPr lang="en-US" smtClean="0"/>
              <a:t>CSC4700, Spring 2025, The C++ Standard Library, Iterators and Ranges</a:t>
            </a:r>
            <a:endParaRPr lang="en-US"/>
          </a:p>
        </p:txBody>
      </p:sp>
      <p:sp>
        <p:nvSpPr>
          <p:cNvPr id="6" name="Slide Number Placeholder 5"/>
          <p:cNvSpPr>
            <a:spLocks noGrp="1"/>
          </p:cNvSpPr>
          <p:nvPr>
            <p:ph type="sldNum" sz="quarter" idx="12"/>
          </p:nvPr>
        </p:nvSpPr>
        <p:spPr/>
        <p:txBody>
          <a:bodyPr>
            <a:normAutofit lnSpcReduction="10000"/>
          </a:bodyPr>
          <a:lstStyle/>
          <a:p>
            <a:fld id="{361B6064-FECE-466A-BF5C-A30C7EDC9E78}" type="slidenum">
              <a:rPr lang="en-US" smtClean="0"/>
              <a:t>27</a:t>
            </a:fld>
            <a:endParaRPr lang="en-US"/>
          </a:p>
        </p:txBody>
      </p:sp>
      <p:sp>
        <p:nvSpPr>
          <p:cNvPr id="7" name="Rectangle 6"/>
          <p:cNvSpPr/>
          <p:nvPr/>
        </p:nvSpPr>
        <p:spPr>
          <a:xfrm>
            <a:off x="6149395" y="3767434"/>
            <a:ext cx="4366205" cy="923330"/>
          </a:xfrm>
          <a:prstGeom prst="rect">
            <a:avLst/>
          </a:prstGeom>
          <a:ln>
            <a:solidFill>
              <a:schemeClr val="tx1">
                <a:lumMod val="65000"/>
                <a:lumOff val="35000"/>
              </a:schemeClr>
            </a:solidFill>
          </a:ln>
        </p:spPr>
        <p:txBody>
          <a:bodyPr wrap="square">
            <a:spAutoFit/>
          </a:bodyPr>
          <a:lstStyle/>
          <a:p>
            <a:r>
              <a:rPr lang="en-US" dirty="0" smtClean="0">
                <a:solidFill>
                  <a:srgbClr val="0000FF"/>
                </a:solidFill>
                <a:latin typeface="Consolas" panose="020B0609020204030204" pitchFamily="49" charset="0"/>
              </a:rPr>
              <a:t> </a:t>
            </a:r>
            <a:r>
              <a:rPr lang="en-US" dirty="0" err="1" smtClean="0">
                <a:solidFill>
                  <a:srgbClr val="0000FF"/>
                </a:solidFill>
                <a:latin typeface="Consolas" panose="020B0609020204030204" pitchFamily="49" charset="0"/>
              </a:rPr>
              <a:t>struct</a:t>
            </a:r>
            <a:r>
              <a:rPr lang="en-US" dirty="0" smtClean="0">
                <a:solidFill>
                  <a:srgbClr val="000000"/>
                </a:solidFill>
                <a:latin typeface="Consolas" panose="020B0609020204030204" pitchFamily="49" charset="0"/>
              </a:rPr>
              <a:t> </a:t>
            </a:r>
            <a:r>
              <a:rPr lang="en-US" dirty="0">
                <a:solidFill>
                  <a:srgbClr val="2B91AF"/>
                </a:solidFill>
                <a:latin typeface="Consolas" panose="020B0609020204030204" pitchFamily="49" charset="0"/>
              </a:rPr>
              <a:t>X</a:t>
            </a:r>
            <a:r>
              <a:rPr lang="en-US" dirty="0">
                <a:solidFill>
                  <a:srgbClr val="000000"/>
                </a:solidFill>
                <a:latin typeface="Consolas" panose="020B0609020204030204" pitchFamily="49" charset="0"/>
              </a:rPr>
              <a:t> { </a:t>
            </a:r>
            <a:r>
              <a:rPr lang="en-US" dirty="0" err="1">
                <a:solidFill>
                  <a:srgbClr val="000000"/>
                </a:solidFill>
                <a:latin typeface="Consolas" panose="020B0609020204030204" pitchFamily="49" charset="0"/>
              </a:rPr>
              <a:t>std</a:t>
            </a:r>
            <a:r>
              <a:rPr lang="en-US" dirty="0">
                <a:solidFill>
                  <a:srgbClr val="000000"/>
                </a:solidFill>
                <a:latin typeface="Consolas" panose="020B0609020204030204" pitchFamily="49" charset="0"/>
              </a:rPr>
              <a:t>::</a:t>
            </a:r>
            <a:r>
              <a:rPr lang="en-US" dirty="0">
                <a:solidFill>
                  <a:srgbClr val="2B91AF"/>
                </a:solidFill>
                <a:latin typeface="Consolas" panose="020B0609020204030204" pitchFamily="49" charset="0"/>
              </a:rPr>
              <a:t>string</a:t>
            </a:r>
            <a:r>
              <a:rPr lang="en-US" dirty="0">
                <a:solidFill>
                  <a:srgbClr val="000000"/>
                </a:solidFill>
                <a:latin typeface="Consolas" panose="020B0609020204030204" pitchFamily="49" charset="0"/>
              </a:rPr>
              <a:t> name; };</a:t>
            </a:r>
          </a:p>
          <a:p>
            <a:r>
              <a:rPr lang="en-US" dirty="0" smtClean="0">
                <a:solidFill>
                  <a:srgbClr val="000000"/>
                </a:solidFill>
                <a:latin typeface="Consolas" panose="020B0609020204030204" pitchFamily="49" charset="0"/>
              </a:rPr>
              <a:t> </a:t>
            </a:r>
            <a:r>
              <a:rPr lang="en-US" dirty="0" err="1" smtClean="0">
                <a:solidFill>
                  <a:srgbClr val="000000"/>
                </a:solidFill>
                <a:latin typeface="Consolas" panose="020B0609020204030204" pitchFamily="49" charset="0"/>
              </a:rPr>
              <a:t>std</a:t>
            </a:r>
            <a:r>
              <a:rPr lang="en-US" dirty="0">
                <a:solidFill>
                  <a:srgbClr val="000000"/>
                </a:solidFill>
                <a:latin typeface="Consolas" panose="020B0609020204030204" pitchFamily="49" charset="0"/>
              </a:rPr>
              <a:t>::</a:t>
            </a:r>
            <a:r>
              <a:rPr lang="en-US" dirty="0">
                <a:solidFill>
                  <a:srgbClr val="2B91AF"/>
                </a:solidFill>
                <a:latin typeface="Consolas" panose="020B0609020204030204" pitchFamily="49" charset="0"/>
              </a:rPr>
              <a:t>vector</a:t>
            </a:r>
            <a:r>
              <a:rPr lang="en-US" dirty="0">
                <a:solidFill>
                  <a:srgbClr val="000000"/>
                </a:solidFill>
                <a:latin typeface="Consolas" panose="020B0609020204030204" pitchFamily="49" charset="0"/>
              </a:rPr>
              <a:t>&lt;</a:t>
            </a:r>
            <a:r>
              <a:rPr lang="en-US" dirty="0">
                <a:solidFill>
                  <a:srgbClr val="2B91AF"/>
                </a:solidFill>
                <a:latin typeface="Consolas" panose="020B0609020204030204" pitchFamily="49" charset="0"/>
              </a:rPr>
              <a:t>X</a:t>
            </a:r>
            <a:r>
              <a:rPr lang="en-US" dirty="0">
                <a:solidFill>
                  <a:srgbClr val="000000"/>
                </a:solidFill>
                <a:latin typeface="Consolas" panose="020B0609020204030204" pitchFamily="49" charset="0"/>
              </a:rPr>
              <a:t>&gt; </a:t>
            </a:r>
            <a:r>
              <a:rPr lang="en-US" dirty="0" err="1">
                <a:solidFill>
                  <a:srgbClr val="000000"/>
                </a:solidFill>
                <a:latin typeface="Consolas" panose="020B0609020204030204" pitchFamily="49" charset="0"/>
              </a:rPr>
              <a:t>many_xs</a:t>
            </a:r>
            <a:r>
              <a:rPr lang="en-US" dirty="0">
                <a:solidFill>
                  <a:srgbClr val="000000"/>
                </a:solidFill>
                <a:latin typeface="Consolas" panose="020B0609020204030204" pitchFamily="49" charset="0"/>
              </a:rPr>
              <a:t>;</a:t>
            </a:r>
          </a:p>
          <a:p>
            <a:r>
              <a:rPr lang="en-US" dirty="0" smtClean="0">
                <a:solidFill>
                  <a:srgbClr val="0000FF"/>
                </a:solidFill>
                <a:latin typeface="Consolas" panose="020B0609020204030204" pitchFamily="49" charset="0"/>
              </a:rPr>
              <a:t> auto</a:t>
            </a:r>
            <a:r>
              <a:rPr lang="en-US" dirty="0" smtClean="0">
                <a:solidFill>
                  <a:srgbClr val="000000"/>
                </a:solidFill>
                <a:latin typeface="Consolas" panose="020B0609020204030204" pitchFamily="49" charset="0"/>
              </a:rPr>
              <a:t> </a:t>
            </a:r>
            <a:r>
              <a:rPr lang="en-US" dirty="0" err="1">
                <a:solidFill>
                  <a:srgbClr val="000000"/>
                </a:solidFill>
                <a:latin typeface="Consolas" panose="020B0609020204030204" pitchFamily="49" charset="0"/>
              </a:rPr>
              <a:t>iter</a:t>
            </a:r>
            <a:r>
              <a:rPr lang="en-US" dirty="0">
                <a:solidFill>
                  <a:srgbClr val="000000"/>
                </a:solidFill>
                <a:latin typeface="Consolas" panose="020B0609020204030204" pitchFamily="49" charset="0"/>
              </a:rPr>
              <a:t> = </a:t>
            </a:r>
            <a:r>
              <a:rPr lang="en-US" dirty="0" err="1">
                <a:solidFill>
                  <a:srgbClr val="000000"/>
                </a:solidFill>
                <a:latin typeface="Consolas" panose="020B0609020204030204" pitchFamily="49" charset="0"/>
              </a:rPr>
              <a:t>many_xs.</a:t>
            </a:r>
            <a:r>
              <a:rPr lang="en-US" dirty="0" err="1">
                <a:solidFill>
                  <a:srgbClr val="74531F"/>
                </a:solidFill>
                <a:latin typeface="Consolas" panose="020B0609020204030204" pitchFamily="49" charset="0"/>
              </a:rPr>
              <a:t>begin</a:t>
            </a:r>
            <a:r>
              <a:rPr lang="en-US" dirty="0" smtClean="0">
                <a:solidFill>
                  <a:srgbClr val="000000"/>
                </a:solidFill>
                <a:latin typeface="Consolas" panose="020B0609020204030204" pitchFamily="49" charset="0"/>
              </a:rPr>
              <a:t>();</a:t>
            </a:r>
            <a:endParaRPr lang="en-US" dirty="0">
              <a:solidFill>
                <a:srgbClr val="000000"/>
              </a:solidFill>
              <a:latin typeface="Consolas" panose="020B0609020204030204" pitchFamily="49" charset="0"/>
            </a:endParaRPr>
          </a:p>
        </p:txBody>
      </p:sp>
    </p:spTree>
    <p:extLst>
      <p:ext uri="{BB962C8B-B14F-4D97-AF65-F5344CB8AC3E}">
        <p14:creationId xmlns:p14="http://schemas.microsoft.com/office/powerpoint/2010/main" val="3399468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0-#ppt_w/2"/>
                                          </p:val>
                                        </p:tav>
                                        <p:tav tm="100000">
                                          <p:val>
                                            <p:strVal val="#ppt_x"/>
                                          </p:val>
                                        </p:tav>
                                      </p:tavLst>
                                    </p:anim>
                                    <p:anim calcmode="lin" valueType="num">
                                      <p:cBhvr additive="base">
                                        <p:cTn id="8"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anim calcmode="lin" valueType="num">
                                      <p:cBhvr additive="base">
                                        <p:cTn id="13" dur="5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7" end="7"/>
                                            </p:txEl>
                                          </p:spTgt>
                                        </p:tgtEl>
                                        <p:attrNameLst>
                                          <p:attrName>ppt_y</p:attrName>
                                        </p:attrNameLst>
                                      </p:cBhvr>
                                      <p:tavLst>
                                        <p:tav tm="0">
                                          <p:val>
                                            <p:strVal val="#ppt_y"/>
                                          </p:val>
                                        </p:tav>
                                        <p:tav tm="100000">
                                          <p:val>
                                            <p:strVal val="#ppt_y"/>
                                          </p:val>
                                        </p:tav>
                                      </p:tavLst>
                                    </p:anim>
                                  </p:childTnLst>
                                </p:cTn>
                              </p:par>
                              <p:par>
                                <p:cTn id="15" presetID="2" presetClass="entr" presetSubtype="8" fill="hold" nodeType="with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anim calcmode="lin" valueType="num">
                                      <p:cBhvr additive="base">
                                        <p:cTn id="17" dur="500" fill="hold"/>
                                        <p:tgtEl>
                                          <p:spTgt spid="3">
                                            <p:txEl>
                                              <p:pRg st="8" end="8"/>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3">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Iterator Operations</a:t>
            </a:r>
          </a:p>
        </p:txBody>
      </p:sp>
      <p:sp>
        <p:nvSpPr>
          <p:cNvPr id="3" name="Content Placeholder 2"/>
          <p:cNvSpPr>
            <a:spLocks noGrp="1"/>
          </p:cNvSpPr>
          <p:nvPr>
            <p:ph idx="1"/>
          </p:nvPr>
        </p:nvSpPr>
        <p:spPr>
          <a:xfrm>
            <a:off x="1261872" y="1828802"/>
            <a:ext cx="8948928" cy="4351337"/>
          </a:xfrm>
        </p:spPr>
        <p:txBody>
          <a:bodyPr>
            <a:normAutofit/>
          </a:bodyPr>
          <a:lstStyle/>
          <a:p>
            <a:r>
              <a:rPr lang="en-US" dirty="0" smtClean="0"/>
              <a:t>Some iterators can get a number added</a:t>
            </a:r>
          </a:p>
          <a:p>
            <a:pPr marL="667512" lvl="2" indent="0">
              <a:buClr>
                <a:srgbClr val="31B6FD"/>
              </a:buClr>
              <a:buNone/>
            </a:pPr>
            <a:endParaRPr lang="en-US" sz="1000" dirty="0" smtClean="0">
              <a:solidFill>
                <a:prstClr val="black"/>
              </a:solidFill>
              <a:latin typeface="Consolas"/>
            </a:endParaRPr>
          </a:p>
          <a:p>
            <a:pPr marL="667512" lvl="2" indent="0">
              <a:buClr>
                <a:srgbClr val="31B6FD"/>
              </a:buClr>
              <a:buNone/>
            </a:pPr>
            <a:r>
              <a:rPr lang="en-US" dirty="0" err="1" smtClean="0">
                <a:solidFill>
                  <a:prstClr val="black"/>
                </a:solidFill>
                <a:latin typeface="Consolas"/>
              </a:rPr>
              <a:t>word</a:t>
            </a:r>
            <a:r>
              <a:rPr lang="en-US" sz="1600" i="0" dirty="0" err="1" smtClean="0">
                <a:solidFill>
                  <a:prstClr val="black"/>
                </a:solidFill>
                <a:latin typeface="Consolas"/>
              </a:rPr>
              <a:t>s.erase</a:t>
            </a:r>
            <a:r>
              <a:rPr lang="en-US" sz="1600" i="0" dirty="0" smtClean="0">
                <a:solidFill>
                  <a:prstClr val="black"/>
                </a:solidFill>
                <a:latin typeface="Consolas"/>
              </a:rPr>
              <a:t>(</a:t>
            </a:r>
            <a:r>
              <a:rPr lang="en-US" dirty="0" err="1" smtClean="0">
                <a:solidFill>
                  <a:prstClr val="black"/>
                </a:solidFill>
                <a:latin typeface="Consolas"/>
              </a:rPr>
              <a:t>word</a:t>
            </a:r>
            <a:r>
              <a:rPr lang="en-US" sz="1600" i="0" dirty="0" err="1" smtClean="0">
                <a:solidFill>
                  <a:prstClr val="black"/>
                </a:solidFill>
                <a:latin typeface="Consolas"/>
              </a:rPr>
              <a:t>s.begin</a:t>
            </a:r>
            <a:r>
              <a:rPr lang="en-US" sz="1600" i="0" dirty="0" smtClean="0">
                <a:solidFill>
                  <a:prstClr val="black"/>
                </a:solidFill>
                <a:latin typeface="Consolas"/>
              </a:rPr>
              <a:t>() + i);</a:t>
            </a:r>
          </a:p>
          <a:p>
            <a:pPr marL="667512" lvl="2" indent="0">
              <a:buClr>
                <a:srgbClr val="31B6FD"/>
              </a:buClr>
              <a:buNone/>
            </a:pPr>
            <a:endParaRPr lang="en-US" sz="900" dirty="0" smtClean="0">
              <a:solidFill>
                <a:prstClr val="black"/>
              </a:solidFill>
              <a:latin typeface="Consolas"/>
            </a:endParaRPr>
          </a:p>
          <a:p>
            <a:r>
              <a:rPr lang="en-US" dirty="0" smtClean="0"/>
              <a:t>Overloaded </a:t>
            </a:r>
            <a:r>
              <a:rPr lang="en-US" dirty="0" smtClean="0">
                <a:latin typeface="Consolas" panose="020B0609020204030204" pitchFamily="49" charset="0"/>
              </a:rPr>
              <a:t>operator+</a:t>
            </a:r>
            <a:r>
              <a:rPr lang="en-US" dirty="0" smtClean="0"/>
              <a:t>, makes the iterator refer to the ‘i’ –s element after begin</a:t>
            </a:r>
          </a:p>
          <a:p>
            <a:r>
              <a:rPr lang="en-US" dirty="0" smtClean="0"/>
              <a:t>Equivalent to invoking ++ ‘i’ times</a:t>
            </a:r>
          </a:p>
          <a:p>
            <a:r>
              <a:rPr lang="en-US" dirty="0" smtClean="0"/>
              <a:t>Defined only for iterators from </a:t>
            </a:r>
            <a:r>
              <a:rPr lang="en-US" dirty="0" smtClean="0">
                <a:solidFill>
                  <a:schemeClr val="tx2">
                    <a:lumMod val="60000"/>
                    <a:lumOff val="40000"/>
                  </a:schemeClr>
                </a:solidFill>
              </a:rPr>
              <a:t>random</a:t>
            </a:r>
            <a:r>
              <a:rPr lang="en-US" i="1" dirty="0" smtClean="0"/>
              <a:t> </a:t>
            </a:r>
            <a:r>
              <a:rPr lang="en-US" dirty="0" smtClean="0">
                <a:solidFill>
                  <a:schemeClr val="tx2">
                    <a:lumMod val="60000"/>
                    <a:lumOff val="40000"/>
                  </a:schemeClr>
                </a:solidFill>
              </a:rPr>
              <a:t>access</a:t>
            </a:r>
            <a:r>
              <a:rPr lang="en-US" dirty="0" smtClean="0"/>
              <a:t> containers</a:t>
            </a:r>
          </a:p>
          <a:p>
            <a:pPr lvl="1"/>
            <a:r>
              <a:rPr lang="en-US" dirty="0" err="1" smtClean="0">
                <a:latin typeface="Consolas" panose="020B0609020204030204" pitchFamily="49" charset="0"/>
              </a:rPr>
              <a:t>std</a:t>
            </a:r>
            <a:r>
              <a:rPr lang="en-US" dirty="0" smtClean="0">
                <a:latin typeface="Consolas" panose="020B0609020204030204" pitchFamily="49" charset="0"/>
              </a:rPr>
              <a:t>::vector</a:t>
            </a:r>
            <a:r>
              <a:rPr lang="en-US" dirty="0" smtClean="0"/>
              <a:t>, </a:t>
            </a:r>
            <a:r>
              <a:rPr lang="en-US" dirty="0" err="1" smtClean="0">
                <a:latin typeface="Consolas" panose="020B0609020204030204" pitchFamily="49" charset="0"/>
              </a:rPr>
              <a:t>std</a:t>
            </a:r>
            <a:r>
              <a:rPr lang="en-US" dirty="0" smtClean="0">
                <a:latin typeface="Consolas" panose="020B0609020204030204" pitchFamily="49" charset="0"/>
              </a:rPr>
              <a:t>::string</a:t>
            </a:r>
            <a:r>
              <a:rPr lang="en-US" dirty="0" smtClean="0"/>
              <a:t> are random access (indexing is possible)</a:t>
            </a:r>
          </a:p>
          <a:p>
            <a:pPr lvl="1"/>
            <a:r>
              <a:rPr lang="en-US" dirty="0" smtClean="0"/>
              <a:t>Will result in compilation error for sequential (non-random access) containers</a:t>
            </a:r>
          </a:p>
          <a:p>
            <a:endParaRPr lang="en-US" dirty="0"/>
          </a:p>
        </p:txBody>
      </p:sp>
      <p:sp>
        <p:nvSpPr>
          <p:cNvPr id="4" name="Date Placeholder 3"/>
          <p:cNvSpPr>
            <a:spLocks noGrp="1"/>
          </p:cNvSpPr>
          <p:nvPr>
            <p:ph type="dt" sz="half" idx="10"/>
          </p:nvPr>
        </p:nvSpPr>
        <p:spPr/>
        <p:txBody>
          <a:bodyPr/>
          <a:lstStyle/>
          <a:p>
            <a:r>
              <a:rPr lang="en-US" smtClean="0"/>
              <a:t>2/11/2025, Lecture 6</a:t>
            </a:r>
            <a:endParaRPr lang="en-US"/>
          </a:p>
        </p:txBody>
      </p:sp>
      <p:sp>
        <p:nvSpPr>
          <p:cNvPr id="5" name="Footer Placeholder 4"/>
          <p:cNvSpPr>
            <a:spLocks noGrp="1"/>
          </p:cNvSpPr>
          <p:nvPr>
            <p:ph type="ftr" sz="quarter" idx="11"/>
          </p:nvPr>
        </p:nvSpPr>
        <p:spPr/>
        <p:txBody>
          <a:bodyPr/>
          <a:lstStyle/>
          <a:p>
            <a:r>
              <a:rPr lang="en-US" smtClean="0"/>
              <a:t>CSC4700, Spring 2025, The C++ Standard Library, Iterators and Ranges</a:t>
            </a:r>
            <a:endParaRPr lang="en-US"/>
          </a:p>
        </p:txBody>
      </p:sp>
      <p:sp>
        <p:nvSpPr>
          <p:cNvPr id="6" name="Slide Number Placeholder 5"/>
          <p:cNvSpPr>
            <a:spLocks noGrp="1"/>
          </p:cNvSpPr>
          <p:nvPr>
            <p:ph type="sldNum" sz="quarter" idx="12"/>
          </p:nvPr>
        </p:nvSpPr>
        <p:spPr/>
        <p:txBody>
          <a:bodyPr>
            <a:normAutofit lnSpcReduction="10000"/>
          </a:bodyPr>
          <a:lstStyle/>
          <a:p>
            <a:fld id="{361B6064-FECE-466A-BF5C-A30C7EDC9E78}" type="slidenum">
              <a:rPr lang="en-US" smtClean="0"/>
              <a:t>28</a:t>
            </a:fld>
            <a:endParaRPr lang="en-US"/>
          </a:p>
        </p:txBody>
      </p:sp>
    </p:spTree>
    <p:extLst>
      <p:ext uri="{BB962C8B-B14F-4D97-AF65-F5344CB8AC3E}">
        <p14:creationId xmlns:p14="http://schemas.microsoft.com/office/powerpoint/2010/main" val="241703436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ltLang="en-US" dirty="0"/>
              <a:t>Iterator </a:t>
            </a:r>
            <a:r>
              <a:rPr lang="de-DE" altLang="en-US" dirty="0" smtClean="0"/>
              <a:t>Categories </a:t>
            </a:r>
            <a:r>
              <a:rPr lang="de-DE" altLang="en-US" dirty="0"/>
              <a:t>(concepts)</a:t>
            </a:r>
            <a:endParaRPr lang="en-US" dirty="0"/>
          </a:p>
        </p:txBody>
      </p:sp>
      <p:sp>
        <p:nvSpPr>
          <p:cNvPr id="4" name="Date Placeholder 3"/>
          <p:cNvSpPr>
            <a:spLocks noGrp="1"/>
          </p:cNvSpPr>
          <p:nvPr>
            <p:ph type="dt" sz="half" idx="10"/>
          </p:nvPr>
        </p:nvSpPr>
        <p:spPr/>
        <p:txBody>
          <a:bodyPr/>
          <a:lstStyle/>
          <a:p>
            <a:r>
              <a:rPr lang="en-US" smtClean="0"/>
              <a:t>2/11/2025, Lecture 6</a:t>
            </a:r>
            <a:endParaRPr lang="en-US"/>
          </a:p>
        </p:txBody>
      </p:sp>
      <p:sp>
        <p:nvSpPr>
          <p:cNvPr id="5" name="Footer Placeholder 4"/>
          <p:cNvSpPr>
            <a:spLocks noGrp="1"/>
          </p:cNvSpPr>
          <p:nvPr>
            <p:ph type="ftr" sz="quarter" idx="11"/>
          </p:nvPr>
        </p:nvSpPr>
        <p:spPr/>
        <p:txBody>
          <a:bodyPr/>
          <a:lstStyle/>
          <a:p>
            <a:r>
              <a:rPr lang="en-US" smtClean="0"/>
              <a:t>CSC4700, Spring 2025, The C++ Standard Library, Iterators and Ranges</a:t>
            </a:r>
            <a:endParaRPr lang="en-US"/>
          </a:p>
        </p:txBody>
      </p:sp>
      <p:sp>
        <p:nvSpPr>
          <p:cNvPr id="6" name="Slide Number Placeholder 5"/>
          <p:cNvSpPr>
            <a:spLocks noGrp="1"/>
          </p:cNvSpPr>
          <p:nvPr>
            <p:ph type="sldNum" sz="quarter" idx="12"/>
          </p:nvPr>
        </p:nvSpPr>
        <p:spPr/>
        <p:txBody>
          <a:bodyPr>
            <a:normAutofit lnSpcReduction="10000"/>
          </a:bodyPr>
          <a:lstStyle/>
          <a:p>
            <a:fld id="{361B6064-FECE-466A-BF5C-A30C7EDC9E78}" type="slidenum">
              <a:rPr lang="en-US" smtClean="0"/>
              <a:t>29</a:t>
            </a:fld>
            <a:endParaRPr lang="en-US"/>
          </a:p>
        </p:txBody>
      </p:sp>
      <p:sp>
        <p:nvSpPr>
          <p:cNvPr id="7" name="Text Box 3"/>
          <p:cNvSpPr txBox="1">
            <a:spLocks noChangeArrowheads="1"/>
          </p:cNvSpPr>
          <p:nvPr/>
        </p:nvSpPr>
        <p:spPr bwMode="auto">
          <a:xfrm>
            <a:off x="4819650" y="2733599"/>
            <a:ext cx="761747" cy="36933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lnSpc>
                <a:spcPct val="80000"/>
              </a:lnSpc>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lnSpc>
                <a:spcPct val="80000"/>
              </a:lnSpc>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lnSpc>
                <a:spcPct val="80000"/>
              </a:lnSpc>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lnSpc>
                <a:spcPct val="80000"/>
              </a:lnSpc>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lnSpc>
                <a:spcPct val="100000"/>
              </a:lnSpc>
              <a:spcBef>
                <a:spcPct val="0"/>
              </a:spcBef>
            </a:pPr>
            <a:r>
              <a:rPr lang="de-DE" altLang="en-US" dirty="0" smtClean="0">
                <a:latin typeface="+mn-lt"/>
              </a:rPr>
              <a:t>input</a:t>
            </a:r>
            <a:endParaRPr lang="en-US" altLang="en-US" dirty="0">
              <a:latin typeface="+mn-lt"/>
            </a:endParaRPr>
          </a:p>
        </p:txBody>
      </p:sp>
      <p:sp>
        <p:nvSpPr>
          <p:cNvPr id="8" name="Text Box 4"/>
          <p:cNvSpPr txBox="1">
            <a:spLocks noChangeArrowheads="1"/>
          </p:cNvSpPr>
          <p:nvPr/>
        </p:nvSpPr>
        <p:spPr bwMode="auto">
          <a:xfrm>
            <a:off x="6496050" y="2733599"/>
            <a:ext cx="894797" cy="36933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lnSpc>
                <a:spcPct val="80000"/>
              </a:lnSpc>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lnSpc>
                <a:spcPct val="80000"/>
              </a:lnSpc>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lnSpc>
                <a:spcPct val="80000"/>
              </a:lnSpc>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lnSpc>
                <a:spcPct val="80000"/>
              </a:lnSpc>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lnSpc>
                <a:spcPct val="100000"/>
              </a:lnSpc>
              <a:spcBef>
                <a:spcPct val="0"/>
              </a:spcBef>
            </a:pPr>
            <a:r>
              <a:rPr lang="de-DE" altLang="en-US" dirty="0" smtClean="0">
                <a:latin typeface="+mn-lt"/>
              </a:rPr>
              <a:t>output</a:t>
            </a:r>
            <a:endParaRPr lang="en-US" altLang="en-US" dirty="0">
              <a:latin typeface="+mn-lt"/>
            </a:endParaRPr>
          </a:p>
        </p:txBody>
      </p:sp>
      <p:sp>
        <p:nvSpPr>
          <p:cNvPr id="9" name="Text Box 5"/>
          <p:cNvSpPr txBox="1">
            <a:spLocks noChangeArrowheads="1"/>
          </p:cNvSpPr>
          <p:nvPr/>
        </p:nvSpPr>
        <p:spPr bwMode="auto">
          <a:xfrm>
            <a:off x="5559425" y="3473374"/>
            <a:ext cx="1023037" cy="36933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lnSpc>
                <a:spcPct val="80000"/>
              </a:lnSpc>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lnSpc>
                <a:spcPct val="80000"/>
              </a:lnSpc>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lnSpc>
                <a:spcPct val="80000"/>
              </a:lnSpc>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lnSpc>
                <a:spcPct val="80000"/>
              </a:lnSpc>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lnSpc>
                <a:spcPct val="100000"/>
              </a:lnSpc>
              <a:spcBef>
                <a:spcPct val="0"/>
              </a:spcBef>
            </a:pPr>
            <a:r>
              <a:rPr lang="de-DE" altLang="en-US">
                <a:latin typeface="+mn-lt"/>
              </a:rPr>
              <a:t>forward</a:t>
            </a:r>
            <a:endParaRPr lang="en-US" altLang="en-US">
              <a:latin typeface="+mn-lt"/>
            </a:endParaRPr>
          </a:p>
        </p:txBody>
      </p:sp>
      <p:sp>
        <p:nvSpPr>
          <p:cNvPr id="10" name="Text Box 6"/>
          <p:cNvSpPr txBox="1">
            <a:spLocks noChangeArrowheads="1"/>
          </p:cNvSpPr>
          <p:nvPr/>
        </p:nvSpPr>
        <p:spPr bwMode="auto">
          <a:xfrm>
            <a:off x="5324475" y="4173460"/>
            <a:ext cx="1606530" cy="36933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lnSpc>
                <a:spcPct val="80000"/>
              </a:lnSpc>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lnSpc>
                <a:spcPct val="80000"/>
              </a:lnSpc>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lnSpc>
                <a:spcPct val="80000"/>
              </a:lnSpc>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lnSpc>
                <a:spcPct val="80000"/>
              </a:lnSpc>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lnSpc>
                <a:spcPct val="100000"/>
              </a:lnSpc>
              <a:spcBef>
                <a:spcPct val="0"/>
              </a:spcBef>
            </a:pPr>
            <a:r>
              <a:rPr lang="de-DE" altLang="en-US">
                <a:latin typeface="+mn-lt"/>
              </a:rPr>
              <a:t>bi-directional</a:t>
            </a:r>
            <a:endParaRPr lang="en-US" altLang="en-US">
              <a:latin typeface="+mn-lt"/>
            </a:endParaRPr>
          </a:p>
        </p:txBody>
      </p:sp>
      <p:sp>
        <p:nvSpPr>
          <p:cNvPr id="11" name="Text Box 7"/>
          <p:cNvSpPr txBox="1">
            <a:spLocks noChangeArrowheads="1"/>
          </p:cNvSpPr>
          <p:nvPr/>
        </p:nvSpPr>
        <p:spPr bwMode="auto">
          <a:xfrm>
            <a:off x="5153025" y="5037060"/>
            <a:ext cx="1749197" cy="36933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lnSpc>
                <a:spcPct val="80000"/>
              </a:lnSpc>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lnSpc>
                <a:spcPct val="80000"/>
              </a:lnSpc>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lnSpc>
                <a:spcPct val="80000"/>
              </a:lnSpc>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lnSpc>
                <a:spcPct val="80000"/>
              </a:lnSpc>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lnSpc>
                <a:spcPct val="100000"/>
              </a:lnSpc>
              <a:spcBef>
                <a:spcPct val="0"/>
              </a:spcBef>
            </a:pPr>
            <a:r>
              <a:rPr lang="de-DE" altLang="en-US" dirty="0" smtClean="0">
                <a:latin typeface="+mn-lt"/>
              </a:rPr>
              <a:t>random </a:t>
            </a:r>
            <a:r>
              <a:rPr lang="de-DE" altLang="en-US" dirty="0">
                <a:latin typeface="+mn-lt"/>
              </a:rPr>
              <a:t>access</a:t>
            </a:r>
            <a:endParaRPr lang="en-US" altLang="en-US" dirty="0">
              <a:latin typeface="+mn-lt"/>
            </a:endParaRPr>
          </a:p>
        </p:txBody>
      </p:sp>
      <p:sp>
        <p:nvSpPr>
          <p:cNvPr id="12" name="Line 8"/>
          <p:cNvSpPr>
            <a:spLocks noChangeShapeType="1"/>
          </p:cNvSpPr>
          <p:nvPr/>
        </p:nvSpPr>
        <p:spPr bwMode="auto">
          <a:xfrm>
            <a:off x="5127625" y="3165399"/>
            <a:ext cx="576263" cy="28733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3" name="Line 9"/>
          <p:cNvSpPr>
            <a:spLocks noChangeShapeType="1"/>
          </p:cNvSpPr>
          <p:nvPr/>
        </p:nvSpPr>
        <p:spPr bwMode="auto">
          <a:xfrm flipH="1">
            <a:off x="6351587" y="3165399"/>
            <a:ext cx="576262" cy="28733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4" name="Line 10"/>
          <p:cNvSpPr>
            <a:spLocks noChangeShapeType="1"/>
          </p:cNvSpPr>
          <p:nvPr/>
        </p:nvSpPr>
        <p:spPr bwMode="auto">
          <a:xfrm>
            <a:off x="6064249" y="3886124"/>
            <a:ext cx="0" cy="28733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5" name="Line 11"/>
          <p:cNvSpPr>
            <a:spLocks noChangeShapeType="1"/>
          </p:cNvSpPr>
          <p:nvPr/>
        </p:nvSpPr>
        <p:spPr bwMode="auto">
          <a:xfrm>
            <a:off x="6064249" y="4605260"/>
            <a:ext cx="0" cy="431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6" name="Text Box 12"/>
          <p:cNvSpPr txBox="1">
            <a:spLocks noChangeArrowheads="1"/>
          </p:cNvSpPr>
          <p:nvPr/>
        </p:nvSpPr>
        <p:spPr bwMode="auto">
          <a:xfrm>
            <a:off x="1887537" y="2085898"/>
            <a:ext cx="2468562" cy="925512"/>
          </a:xfrm>
          <a:prstGeom prst="rect">
            <a:avLst/>
          </a:prstGeom>
          <a:noFill/>
          <a:ln w="9525">
            <a:solidFill>
              <a:schemeClr val="hlink"/>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lnSpc>
                <a:spcPct val="80000"/>
              </a:lnSpc>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lnSpc>
                <a:spcPct val="80000"/>
              </a:lnSpc>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lnSpc>
                <a:spcPct val="80000"/>
              </a:lnSpc>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lnSpc>
                <a:spcPct val="80000"/>
              </a:lnSpc>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lnSpc>
                <a:spcPct val="100000"/>
              </a:lnSpc>
              <a:spcBef>
                <a:spcPct val="0"/>
              </a:spcBef>
            </a:pPr>
            <a:r>
              <a:rPr lang="de-DE" altLang="en-US">
                <a:latin typeface="+mn-lt"/>
              </a:rPr>
              <a:t>Read one item at a time, in forward direction only</a:t>
            </a:r>
            <a:endParaRPr lang="en-US" altLang="en-US">
              <a:latin typeface="+mn-lt"/>
            </a:endParaRPr>
          </a:p>
        </p:txBody>
      </p:sp>
      <p:sp>
        <p:nvSpPr>
          <p:cNvPr id="17" name="Text Box 13"/>
          <p:cNvSpPr txBox="1">
            <a:spLocks noChangeArrowheads="1"/>
          </p:cNvSpPr>
          <p:nvPr/>
        </p:nvSpPr>
        <p:spPr bwMode="auto">
          <a:xfrm>
            <a:off x="7772400" y="2085898"/>
            <a:ext cx="2468563" cy="925512"/>
          </a:xfrm>
          <a:prstGeom prst="rect">
            <a:avLst/>
          </a:prstGeom>
          <a:noFill/>
          <a:ln w="9525">
            <a:solidFill>
              <a:schemeClr val="hlink"/>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lnSpc>
                <a:spcPct val="80000"/>
              </a:lnSpc>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lnSpc>
                <a:spcPct val="80000"/>
              </a:lnSpc>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lnSpc>
                <a:spcPct val="80000"/>
              </a:lnSpc>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lnSpc>
                <a:spcPct val="80000"/>
              </a:lnSpc>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lnSpc>
                <a:spcPct val="100000"/>
              </a:lnSpc>
              <a:spcBef>
                <a:spcPct val="0"/>
              </a:spcBef>
            </a:pPr>
            <a:r>
              <a:rPr lang="de-DE" altLang="en-US">
                <a:latin typeface="+mn-lt"/>
              </a:rPr>
              <a:t>Write one item at a time, in forward direction only</a:t>
            </a:r>
            <a:endParaRPr lang="en-US" altLang="en-US">
              <a:latin typeface="+mn-lt"/>
            </a:endParaRPr>
          </a:p>
        </p:txBody>
      </p:sp>
      <p:sp>
        <p:nvSpPr>
          <p:cNvPr id="18" name="Text Box 14"/>
          <p:cNvSpPr txBox="1">
            <a:spLocks noChangeArrowheads="1"/>
          </p:cNvSpPr>
          <p:nvPr/>
        </p:nvSpPr>
        <p:spPr bwMode="auto">
          <a:xfrm>
            <a:off x="1887537" y="3381298"/>
            <a:ext cx="2468562" cy="1200329"/>
          </a:xfrm>
          <a:prstGeom prst="rect">
            <a:avLst/>
          </a:prstGeom>
          <a:noFill/>
          <a:ln w="9525">
            <a:solidFill>
              <a:schemeClr val="hlink"/>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lnSpc>
                <a:spcPct val="80000"/>
              </a:lnSpc>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lnSpc>
                <a:spcPct val="80000"/>
              </a:lnSpc>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lnSpc>
                <a:spcPct val="80000"/>
              </a:lnSpc>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lnSpc>
                <a:spcPct val="80000"/>
              </a:lnSpc>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lnSpc>
                <a:spcPct val="100000"/>
              </a:lnSpc>
              <a:spcBef>
                <a:spcPct val="0"/>
              </a:spcBef>
            </a:pPr>
            <a:r>
              <a:rPr lang="de-DE" altLang="en-US" dirty="0">
                <a:latin typeface="+mn-lt"/>
              </a:rPr>
              <a:t>Read </a:t>
            </a:r>
            <a:r>
              <a:rPr lang="de-DE" altLang="en-US" dirty="0" smtClean="0">
                <a:latin typeface="+mn-lt"/>
              </a:rPr>
              <a:t>or </a:t>
            </a:r>
            <a:r>
              <a:rPr lang="de-DE" altLang="en-US" dirty="0">
                <a:latin typeface="+mn-lt"/>
              </a:rPr>
              <a:t>write one item at a time, in forward direction only</a:t>
            </a:r>
            <a:endParaRPr lang="en-US" altLang="en-US" dirty="0">
              <a:latin typeface="+mn-lt"/>
            </a:endParaRPr>
          </a:p>
        </p:txBody>
      </p:sp>
      <p:sp>
        <p:nvSpPr>
          <p:cNvPr id="19" name="Text Box 15"/>
          <p:cNvSpPr txBox="1">
            <a:spLocks noChangeArrowheads="1"/>
          </p:cNvSpPr>
          <p:nvPr/>
        </p:nvSpPr>
        <p:spPr bwMode="auto">
          <a:xfrm>
            <a:off x="7772400" y="4028998"/>
            <a:ext cx="2468563" cy="1200329"/>
          </a:xfrm>
          <a:prstGeom prst="rect">
            <a:avLst/>
          </a:prstGeom>
          <a:noFill/>
          <a:ln w="9525">
            <a:solidFill>
              <a:schemeClr val="hlink"/>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lnSpc>
                <a:spcPct val="80000"/>
              </a:lnSpc>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lnSpc>
                <a:spcPct val="80000"/>
              </a:lnSpc>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lnSpc>
                <a:spcPct val="80000"/>
              </a:lnSpc>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lnSpc>
                <a:spcPct val="80000"/>
              </a:lnSpc>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lnSpc>
                <a:spcPct val="100000"/>
              </a:lnSpc>
              <a:spcBef>
                <a:spcPct val="0"/>
              </a:spcBef>
            </a:pPr>
            <a:r>
              <a:rPr lang="de-DE" altLang="en-US" dirty="0" smtClean="0">
                <a:latin typeface="+mn-lt"/>
              </a:rPr>
              <a:t>Read or write </a:t>
            </a:r>
            <a:r>
              <a:rPr lang="de-DE" altLang="en-US" dirty="0">
                <a:latin typeface="+mn-lt"/>
              </a:rPr>
              <a:t>one item at a time, either in forward or backward direction</a:t>
            </a:r>
            <a:endParaRPr lang="en-US" altLang="en-US" dirty="0">
              <a:latin typeface="+mn-lt"/>
            </a:endParaRPr>
          </a:p>
        </p:txBody>
      </p:sp>
      <p:sp>
        <p:nvSpPr>
          <p:cNvPr id="20" name="Text Box 16"/>
          <p:cNvSpPr txBox="1">
            <a:spLocks noChangeArrowheads="1"/>
          </p:cNvSpPr>
          <p:nvPr/>
        </p:nvSpPr>
        <p:spPr bwMode="auto">
          <a:xfrm>
            <a:off x="1887537" y="4965623"/>
            <a:ext cx="2468562" cy="1754326"/>
          </a:xfrm>
          <a:prstGeom prst="rect">
            <a:avLst/>
          </a:prstGeom>
          <a:noFill/>
          <a:ln w="9525">
            <a:solidFill>
              <a:schemeClr val="hlink"/>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lnSpc>
                <a:spcPct val="80000"/>
              </a:lnSpc>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lnSpc>
                <a:spcPct val="80000"/>
              </a:lnSpc>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lnSpc>
                <a:spcPct val="80000"/>
              </a:lnSpc>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lnSpc>
                <a:spcPct val="80000"/>
              </a:lnSpc>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lnSpc>
                <a:spcPct val="100000"/>
              </a:lnSpc>
              <a:spcBef>
                <a:spcPct val="0"/>
              </a:spcBef>
            </a:pPr>
            <a:r>
              <a:rPr lang="de-DE" altLang="en-US" dirty="0" smtClean="0">
                <a:latin typeface="+mn-lt"/>
              </a:rPr>
              <a:t>Read or write </a:t>
            </a:r>
            <a:r>
              <a:rPr lang="de-DE" altLang="en-US" dirty="0">
                <a:latin typeface="+mn-lt"/>
              </a:rPr>
              <a:t>one item at a time, either in forward or backward direction can jump any distance</a:t>
            </a:r>
            <a:endParaRPr lang="en-US" altLang="en-US" dirty="0">
              <a:latin typeface="+mn-lt"/>
            </a:endParaRPr>
          </a:p>
        </p:txBody>
      </p:sp>
      <p:sp>
        <p:nvSpPr>
          <p:cNvPr id="21" name="Line 17"/>
          <p:cNvSpPr>
            <a:spLocks noChangeShapeType="1"/>
          </p:cNvSpPr>
          <p:nvPr/>
        </p:nvSpPr>
        <p:spPr bwMode="auto">
          <a:xfrm>
            <a:off x="4408488" y="2878060"/>
            <a:ext cx="358775" cy="0"/>
          </a:xfrm>
          <a:prstGeom prst="line">
            <a:avLst/>
          </a:prstGeom>
          <a:noFill/>
          <a:ln w="28575">
            <a:solidFill>
              <a:srgbClr val="FF0066"/>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 name="Line 18"/>
          <p:cNvSpPr>
            <a:spLocks noChangeShapeType="1"/>
          </p:cNvSpPr>
          <p:nvPr/>
        </p:nvSpPr>
        <p:spPr bwMode="auto">
          <a:xfrm flipV="1">
            <a:off x="4408488" y="5243436"/>
            <a:ext cx="676275" cy="9525"/>
          </a:xfrm>
          <a:prstGeom prst="line">
            <a:avLst/>
          </a:prstGeom>
          <a:noFill/>
          <a:ln w="28575">
            <a:solidFill>
              <a:srgbClr val="FF0066"/>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 name="Line 19"/>
          <p:cNvSpPr>
            <a:spLocks noChangeShapeType="1"/>
          </p:cNvSpPr>
          <p:nvPr/>
        </p:nvSpPr>
        <p:spPr bwMode="auto">
          <a:xfrm>
            <a:off x="4408488" y="3668635"/>
            <a:ext cx="1120775" cy="0"/>
          </a:xfrm>
          <a:prstGeom prst="line">
            <a:avLst/>
          </a:prstGeom>
          <a:noFill/>
          <a:ln w="28575">
            <a:solidFill>
              <a:srgbClr val="FF0066"/>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 name="Line 20"/>
          <p:cNvSpPr>
            <a:spLocks noChangeShapeType="1"/>
          </p:cNvSpPr>
          <p:nvPr/>
        </p:nvSpPr>
        <p:spPr bwMode="auto">
          <a:xfrm>
            <a:off x="7432674" y="2878060"/>
            <a:ext cx="287338" cy="0"/>
          </a:xfrm>
          <a:prstGeom prst="line">
            <a:avLst/>
          </a:prstGeom>
          <a:noFill/>
          <a:ln w="28575">
            <a:solidFill>
              <a:srgbClr val="FF0066"/>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 name="Line 21"/>
          <p:cNvSpPr>
            <a:spLocks noChangeShapeType="1"/>
          </p:cNvSpPr>
          <p:nvPr/>
        </p:nvSpPr>
        <p:spPr bwMode="auto">
          <a:xfrm flipV="1">
            <a:off x="7050794" y="4317922"/>
            <a:ext cx="669217" cy="689"/>
          </a:xfrm>
          <a:prstGeom prst="line">
            <a:avLst/>
          </a:prstGeom>
          <a:noFill/>
          <a:ln w="28575">
            <a:solidFill>
              <a:srgbClr val="FF0066"/>
            </a:solidFill>
            <a:round/>
            <a:headEnd/>
            <a:tailEn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34860590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additive="base">
                                        <p:cTn id="7" dur="500" fill="hold"/>
                                        <p:tgtEl>
                                          <p:spTgt spid="16"/>
                                        </p:tgtEl>
                                        <p:attrNameLst>
                                          <p:attrName>ppt_x</p:attrName>
                                        </p:attrNameLst>
                                      </p:cBhvr>
                                      <p:tavLst>
                                        <p:tav tm="0">
                                          <p:val>
                                            <p:strVal val="0-#ppt_w/2"/>
                                          </p:val>
                                        </p:tav>
                                        <p:tav tm="100000">
                                          <p:val>
                                            <p:strVal val="#ppt_x"/>
                                          </p:val>
                                        </p:tav>
                                      </p:tavLst>
                                    </p:anim>
                                    <p:anim calcmode="lin" valueType="num">
                                      <p:cBhvr additive="base">
                                        <p:cTn id="8" dur="500" fill="hold"/>
                                        <p:tgtEl>
                                          <p:spTgt spid="16"/>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21"/>
                                        </p:tgtEl>
                                        <p:attrNameLst>
                                          <p:attrName>style.visibility</p:attrName>
                                        </p:attrNameLst>
                                      </p:cBhvr>
                                      <p:to>
                                        <p:strVal val="visible"/>
                                      </p:to>
                                    </p:set>
                                    <p:anim calcmode="lin" valueType="num">
                                      <p:cBhvr additive="base">
                                        <p:cTn id="11" dur="500" fill="hold"/>
                                        <p:tgtEl>
                                          <p:spTgt spid="21"/>
                                        </p:tgtEl>
                                        <p:attrNameLst>
                                          <p:attrName>ppt_x</p:attrName>
                                        </p:attrNameLst>
                                      </p:cBhvr>
                                      <p:tavLst>
                                        <p:tav tm="0">
                                          <p:val>
                                            <p:strVal val="0-#ppt_w/2"/>
                                          </p:val>
                                        </p:tav>
                                        <p:tav tm="100000">
                                          <p:val>
                                            <p:strVal val="#ppt_x"/>
                                          </p:val>
                                        </p:tav>
                                      </p:tavLst>
                                    </p:anim>
                                    <p:anim calcmode="lin" valueType="num">
                                      <p:cBhvr additive="base">
                                        <p:cTn id="12" dur="500" fill="hold"/>
                                        <p:tgtEl>
                                          <p:spTgt spid="21"/>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anim calcmode="lin" valueType="num">
                                      <p:cBhvr additive="base">
                                        <p:cTn id="15" dur="500" fill="hold"/>
                                        <p:tgtEl>
                                          <p:spTgt spid="7"/>
                                        </p:tgtEl>
                                        <p:attrNameLst>
                                          <p:attrName>ppt_x</p:attrName>
                                        </p:attrNameLst>
                                      </p:cBhvr>
                                      <p:tavLst>
                                        <p:tav tm="0">
                                          <p:val>
                                            <p:strVal val="0-#ppt_w/2"/>
                                          </p:val>
                                        </p:tav>
                                        <p:tav tm="100000">
                                          <p:val>
                                            <p:strVal val="#ppt_x"/>
                                          </p:val>
                                        </p:tav>
                                      </p:tavLst>
                                    </p:anim>
                                    <p:anim calcmode="lin" valueType="num">
                                      <p:cBhvr additive="base">
                                        <p:cTn id="16"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8"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 calcmode="lin" valueType="num">
                                      <p:cBhvr additive="base">
                                        <p:cTn id="21" dur="500" fill="hold"/>
                                        <p:tgtEl>
                                          <p:spTgt spid="8"/>
                                        </p:tgtEl>
                                        <p:attrNameLst>
                                          <p:attrName>ppt_x</p:attrName>
                                        </p:attrNameLst>
                                      </p:cBhvr>
                                      <p:tavLst>
                                        <p:tav tm="0">
                                          <p:val>
                                            <p:strVal val="0-#ppt_w/2"/>
                                          </p:val>
                                        </p:tav>
                                        <p:tav tm="100000">
                                          <p:val>
                                            <p:strVal val="#ppt_x"/>
                                          </p:val>
                                        </p:tav>
                                      </p:tavLst>
                                    </p:anim>
                                    <p:anim calcmode="lin" valueType="num">
                                      <p:cBhvr additive="base">
                                        <p:cTn id="22" dur="500" fill="hold"/>
                                        <p:tgtEl>
                                          <p:spTgt spid="8"/>
                                        </p:tgtEl>
                                        <p:attrNameLst>
                                          <p:attrName>ppt_y</p:attrName>
                                        </p:attrNameLst>
                                      </p:cBhvr>
                                      <p:tavLst>
                                        <p:tav tm="0">
                                          <p:val>
                                            <p:strVal val="#ppt_y"/>
                                          </p:val>
                                        </p:tav>
                                        <p:tav tm="100000">
                                          <p:val>
                                            <p:strVal val="#ppt_y"/>
                                          </p:val>
                                        </p:tav>
                                      </p:tavLst>
                                    </p:anim>
                                  </p:childTnLst>
                                </p:cTn>
                              </p:par>
                              <p:par>
                                <p:cTn id="23" presetID="2" presetClass="entr" presetSubtype="8" fill="hold" grpId="0" nodeType="withEffect">
                                  <p:stCondLst>
                                    <p:cond delay="0"/>
                                  </p:stCondLst>
                                  <p:childTnLst>
                                    <p:set>
                                      <p:cBhvr>
                                        <p:cTn id="24" dur="1" fill="hold">
                                          <p:stCondLst>
                                            <p:cond delay="0"/>
                                          </p:stCondLst>
                                        </p:cTn>
                                        <p:tgtEl>
                                          <p:spTgt spid="24"/>
                                        </p:tgtEl>
                                        <p:attrNameLst>
                                          <p:attrName>style.visibility</p:attrName>
                                        </p:attrNameLst>
                                      </p:cBhvr>
                                      <p:to>
                                        <p:strVal val="visible"/>
                                      </p:to>
                                    </p:set>
                                    <p:anim calcmode="lin" valueType="num">
                                      <p:cBhvr additive="base">
                                        <p:cTn id="25" dur="500" fill="hold"/>
                                        <p:tgtEl>
                                          <p:spTgt spid="24"/>
                                        </p:tgtEl>
                                        <p:attrNameLst>
                                          <p:attrName>ppt_x</p:attrName>
                                        </p:attrNameLst>
                                      </p:cBhvr>
                                      <p:tavLst>
                                        <p:tav tm="0">
                                          <p:val>
                                            <p:strVal val="0-#ppt_w/2"/>
                                          </p:val>
                                        </p:tav>
                                        <p:tav tm="100000">
                                          <p:val>
                                            <p:strVal val="#ppt_x"/>
                                          </p:val>
                                        </p:tav>
                                      </p:tavLst>
                                    </p:anim>
                                    <p:anim calcmode="lin" valueType="num">
                                      <p:cBhvr additive="base">
                                        <p:cTn id="26" dur="500" fill="hold"/>
                                        <p:tgtEl>
                                          <p:spTgt spid="24"/>
                                        </p:tgtEl>
                                        <p:attrNameLst>
                                          <p:attrName>ppt_y</p:attrName>
                                        </p:attrNameLst>
                                      </p:cBhvr>
                                      <p:tavLst>
                                        <p:tav tm="0">
                                          <p:val>
                                            <p:strVal val="#ppt_y"/>
                                          </p:val>
                                        </p:tav>
                                        <p:tav tm="100000">
                                          <p:val>
                                            <p:strVal val="#ppt_y"/>
                                          </p:val>
                                        </p:tav>
                                      </p:tavLst>
                                    </p:anim>
                                  </p:childTnLst>
                                </p:cTn>
                              </p:par>
                              <p:par>
                                <p:cTn id="27" presetID="2" presetClass="entr" presetSubtype="8" fill="hold" grpId="0" nodeType="withEffect">
                                  <p:stCondLst>
                                    <p:cond delay="0"/>
                                  </p:stCondLst>
                                  <p:childTnLst>
                                    <p:set>
                                      <p:cBhvr>
                                        <p:cTn id="28" dur="1" fill="hold">
                                          <p:stCondLst>
                                            <p:cond delay="0"/>
                                          </p:stCondLst>
                                        </p:cTn>
                                        <p:tgtEl>
                                          <p:spTgt spid="17"/>
                                        </p:tgtEl>
                                        <p:attrNameLst>
                                          <p:attrName>style.visibility</p:attrName>
                                        </p:attrNameLst>
                                      </p:cBhvr>
                                      <p:to>
                                        <p:strVal val="visible"/>
                                      </p:to>
                                    </p:set>
                                    <p:anim calcmode="lin" valueType="num">
                                      <p:cBhvr additive="base">
                                        <p:cTn id="29" dur="500" fill="hold"/>
                                        <p:tgtEl>
                                          <p:spTgt spid="17"/>
                                        </p:tgtEl>
                                        <p:attrNameLst>
                                          <p:attrName>ppt_x</p:attrName>
                                        </p:attrNameLst>
                                      </p:cBhvr>
                                      <p:tavLst>
                                        <p:tav tm="0">
                                          <p:val>
                                            <p:strVal val="0-#ppt_w/2"/>
                                          </p:val>
                                        </p:tav>
                                        <p:tav tm="100000">
                                          <p:val>
                                            <p:strVal val="#ppt_x"/>
                                          </p:val>
                                        </p:tav>
                                      </p:tavLst>
                                    </p:anim>
                                    <p:anim calcmode="lin" valueType="num">
                                      <p:cBhvr additive="base">
                                        <p:cTn id="30" dur="500" fill="hold"/>
                                        <p:tgtEl>
                                          <p:spTgt spid="17"/>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8" fill="hold" grpId="0" nodeType="clickEffect">
                                  <p:stCondLst>
                                    <p:cond delay="0"/>
                                  </p:stCondLst>
                                  <p:childTnLst>
                                    <p:set>
                                      <p:cBhvr>
                                        <p:cTn id="34" dur="1" fill="hold">
                                          <p:stCondLst>
                                            <p:cond delay="0"/>
                                          </p:stCondLst>
                                        </p:cTn>
                                        <p:tgtEl>
                                          <p:spTgt spid="18"/>
                                        </p:tgtEl>
                                        <p:attrNameLst>
                                          <p:attrName>style.visibility</p:attrName>
                                        </p:attrNameLst>
                                      </p:cBhvr>
                                      <p:to>
                                        <p:strVal val="visible"/>
                                      </p:to>
                                    </p:set>
                                    <p:anim calcmode="lin" valueType="num">
                                      <p:cBhvr additive="base">
                                        <p:cTn id="35" dur="500" fill="hold"/>
                                        <p:tgtEl>
                                          <p:spTgt spid="18"/>
                                        </p:tgtEl>
                                        <p:attrNameLst>
                                          <p:attrName>ppt_x</p:attrName>
                                        </p:attrNameLst>
                                      </p:cBhvr>
                                      <p:tavLst>
                                        <p:tav tm="0">
                                          <p:val>
                                            <p:strVal val="0-#ppt_w/2"/>
                                          </p:val>
                                        </p:tav>
                                        <p:tav tm="100000">
                                          <p:val>
                                            <p:strVal val="#ppt_x"/>
                                          </p:val>
                                        </p:tav>
                                      </p:tavLst>
                                    </p:anim>
                                    <p:anim calcmode="lin" valueType="num">
                                      <p:cBhvr additive="base">
                                        <p:cTn id="36" dur="500" fill="hold"/>
                                        <p:tgtEl>
                                          <p:spTgt spid="18"/>
                                        </p:tgtEl>
                                        <p:attrNameLst>
                                          <p:attrName>ppt_y</p:attrName>
                                        </p:attrNameLst>
                                      </p:cBhvr>
                                      <p:tavLst>
                                        <p:tav tm="0">
                                          <p:val>
                                            <p:strVal val="#ppt_y"/>
                                          </p:val>
                                        </p:tav>
                                        <p:tav tm="100000">
                                          <p:val>
                                            <p:strVal val="#ppt_y"/>
                                          </p:val>
                                        </p:tav>
                                      </p:tavLst>
                                    </p:anim>
                                  </p:childTnLst>
                                </p:cTn>
                              </p:par>
                              <p:par>
                                <p:cTn id="37" presetID="2" presetClass="entr" presetSubtype="8" fill="hold" grpId="0" nodeType="withEffect">
                                  <p:stCondLst>
                                    <p:cond delay="0"/>
                                  </p:stCondLst>
                                  <p:childTnLst>
                                    <p:set>
                                      <p:cBhvr>
                                        <p:cTn id="38" dur="1" fill="hold">
                                          <p:stCondLst>
                                            <p:cond delay="0"/>
                                          </p:stCondLst>
                                        </p:cTn>
                                        <p:tgtEl>
                                          <p:spTgt spid="23"/>
                                        </p:tgtEl>
                                        <p:attrNameLst>
                                          <p:attrName>style.visibility</p:attrName>
                                        </p:attrNameLst>
                                      </p:cBhvr>
                                      <p:to>
                                        <p:strVal val="visible"/>
                                      </p:to>
                                    </p:set>
                                    <p:anim calcmode="lin" valueType="num">
                                      <p:cBhvr additive="base">
                                        <p:cTn id="39" dur="500" fill="hold"/>
                                        <p:tgtEl>
                                          <p:spTgt spid="23"/>
                                        </p:tgtEl>
                                        <p:attrNameLst>
                                          <p:attrName>ppt_x</p:attrName>
                                        </p:attrNameLst>
                                      </p:cBhvr>
                                      <p:tavLst>
                                        <p:tav tm="0">
                                          <p:val>
                                            <p:strVal val="0-#ppt_w/2"/>
                                          </p:val>
                                        </p:tav>
                                        <p:tav tm="100000">
                                          <p:val>
                                            <p:strVal val="#ppt_x"/>
                                          </p:val>
                                        </p:tav>
                                      </p:tavLst>
                                    </p:anim>
                                    <p:anim calcmode="lin" valueType="num">
                                      <p:cBhvr additive="base">
                                        <p:cTn id="40" dur="500" fill="hold"/>
                                        <p:tgtEl>
                                          <p:spTgt spid="23"/>
                                        </p:tgtEl>
                                        <p:attrNameLst>
                                          <p:attrName>ppt_y</p:attrName>
                                        </p:attrNameLst>
                                      </p:cBhvr>
                                      <p:tavLst>
                                        <p:tav tm="0">
                                          <p:val>
                                            <p:strVal val="#ppt_y"/>
                                          </p:val>
                                        </p:tav>
                                        <p:tav tm="100000">
                                          <p:val>
                                            <p:strVal val="#ppt_y"/>
                                          </p:val>
                                        </p:tav>
                                      </p:tavLst>
                                    </p:anim>
                                  </p:childTnLst>
                                </p:cTn>
                              </p:par>
                              <p:par>
                                <p:cTn id="41" presetID="2" presetClass="entr" presetSubtype="8" fill="hold" grpId="0" nodeType="withEffect">
                                  <p:stCondLst>
                                    <p:cond delay="0"/>
                                  </p:stCondLst>
                                  <p:childTnLst>
                                    <p:set>
                                      <p:cBhvr>
                                        <p:cTn id="42" dur="1" fill="hold">
                                          <p:stCondLst>
                                            <p:cond delay="0"/>
                                          </p:stCondLst>
                                        </p:cTn>
                                        <p:tgtEl>
                                          <p:spTgt spid="9"/>
                                        </p:tgtEl>
                                        <p:attrNameLst>
                                          <p:attrName>style.visibility</p:attrName>
                                        </p:attrNameLst>
                                      </p:cBhvr>
                                      <p:to>
                                        <p:strVal val="visible"/>
                                      </p:to>
                                    </p:set>
                                    <p:anim calcmode="lin" valueType="num">
                                      <p:cBhvr additive="base">
                                        <p:cTn id="43" dur="500" fill="hold"/>
                                        <p:tgtEl>
                                          <p:spTgt spid="9"/>
                                        </p:tgtEl>
                                        <p:attrNameLst>
                                          <p:attrName>ppt_x</p:attrName>
                                        </p:attrNameLst>
                                      </p:cBhvr>
                                      <p:tavLst>
                                        <p:tav tm="0">
                                          <p:val>
                                            <p:strVal val="0-#ppt_w/2"/>
                                          </p:val>
                                        </p:tav>
                                        <p:tav tm="100000">
                                          <p:val>
                                            <p:strVal val="#ppt_x"/>
                                          </p:val>
                                        </p:tav>
                                      </p:tavLst>
                                    </p:anim>
                                    <p:anim calcmode="lin" valueType="num">
                                      <p:cBhvr additive="base">
                                        <p:cTn id="44" dur="500" fill="hold"/>
                                        <p:tgtEl>
                                          <p:spTgt spid="9"/>
                                        </p:tgtEl>
                                        <p:attrNameLst>
                                          <p:attrName>ppt_y</p:attrName>
                                        </p:attrNameLst>
                                      </p:cBhvr>
                                      <p:tavLst>
                                        <p:tav tm="0">
                                          <p:val>
                                            <p:strVal val="#ppt_y"/>
                                          </p:val>
                                        </p:tav>
                                        <p:tav tm="100000">
                                          <p:val>
                                            <p:strVal val="#ppt_y"/>
                                          </p:val>
                                        </p:tav>
                                      </p:tavLst>
                                    </p:anim>
                                  </p:childTnLst>
                                </p:cTn>
                              </p:par>
                              <p:par>
                                <p:cTn id="45" presetID="2" presetClass="entr" presetSubtype="8" fill="hold" grpId="0" nodeType="withEffect">
                                  <p:stCondLst>
                                    <p:cond delay="0"/>
                                  </p:stCondLst>
                                  <p:childTnLst>
                                    <p:set>
                                      <p:cBhvr>
                                        <p:cTn id="46" dur="1" fill="hold">
                                          <p:stCondLst>
                                            <p:cond delay="0"/>
                                          </p:stCondLst>
                                        </p:cTn>
                                        <p:tgtEl>
                                          <p:spTgt spid="12"/>
                                        </p:tgtEl>
                                        <p:attrNameLst>
                                          <p:attrName>style.visibility</p:attrName>
                                        </p:attrNameLst>
                                      </p:cBhvr>
                                      <p:to>
                                        <p:strVal val="visible"/>
                                      </p:to>
                                    </p:set>
                                    <p:anim calcmode="lin" valueType="num">
                                      <p:cBhvr additive="base">
                                        <p:cTn id="47" dur="500" fill="hold"/>
                                        <p:tgtEl>
                                          <p:spTgt spid="12"/>
                                        </p:tgtEl>
                                        <p:attrNameLst>
                                          <p:attrName>ppt_x</p:attrName>
                                        </p:attrNameLst>
                                      </p:cBhvr>
                                      <p:tavLst>
                                        <p:tav tm="0">
                                          <p:val>
                                            <p:strVal val="0-#ppt_w/2"/>
                                          </p:val>
                                        </p:tav>
                                        <p:tav tm="100000">
                                          <p:val>
                                            <p:strVal val="#ppt_x"/>
                                          </p:val>
                                        </p:tav>
                                      </p:tavLst>
                                    </p:anim>
                                    <p:anim calcmode="lin" valueType="num">
                                      <p:cBhvr additive="base">
                                        <p:cTn id="48" dur="500" fill="hold"/>
                                        <p:tgtEl>
                                          <p:spTgt spid="12"/>
                                        </p:tgtEl>
                                        <p:attrNameLst>
                                          <p:attrName>ppt_y</p:attrName>
                                        </p:attrNameLst>
                                      </p:cBhvr>
                                      <p:tavLst>
                                        <p:tav tm="0">
                                          <p:val>
                                            <p:strVal val="#ppt_y"/>
                                          </p:val>
                                        </p:tav>
                                        <p:tav tm="100000">
                                          <p:val>
                                            <p:strVal val="#ppt_y"/>
                                          </p:val>
                                        </p:tav>
                                      </p:tavLst>
                                    </p:anim>
                                  </p:childTnLst>
                                </p:cTn>
                              </p:par>
                              <p:par>
                                <p:cTn id="49" presetID="2" presetClass="entr" presetSubtype="8" fill="hold" grpId="0" nodeType="withEffect">
                                  <p:stCondLst>
                                    <p:cond delay="0"/>
                                  </p:stCondLst>
                                  <p:childTnLst>
                                    <p:set>
                                      <p:cBhvr>
                                        <p:cTn id="50" dur="1" fill="hold">
                                          <p:stCondLst>
                                            <p:cond delay="0"/>
                                          </p:stCondLst>
                                        </p:cTn>
                                        <p:tgtEl>
                                          <p:spTgt spid="13"/>
                                        </p:tgtEl>
                                        <p:attrNameLst>
                                          <p:attrName>style.visibility</p:attrName>
                                        </p:attrNameLst>
                                      </p:cBhvr>
                                      <p:to>
                                        <p:strVal val="visible"/>
                                      </p:to>
                                    </p:set>
                                    <p:anim calcmode="lin" valueType="num">
                                      <p:cBhvr additive="base">
                                        <p:cTn id="51" dur="500" fill="hold"/>
                                        <p:tgtEl>
                                          <p:spTgt spid="13"/>
                                        </p:tgtEl>
                                        <p:attrNameLst>
                                          <p:attrName>ppt_x</p:attrName>
                                        </p:attrNameLst>
                                      </p:cBhvr>
                                      <p:tavLst>
                                        <p:tav tm="0">
                                          <p:val>
                                            <p:strVal val="0-#ppt_w/2"/>
                                          </p:val>
                                        </p:tav>
                                        <p:tav tm="100000">
                                          <p:val>
                                            <p:strVal val="#ppt_x"/>
                                          </p:val>
                                        </p:tav>
                                      </p:tavLst>
                                    </p:anim>
                                    <p:anim calcmode="lin" valueType="num">
                                      <p:cBhvr additive="base">
                                        <p:cTn id="52" dur="500" fill="hold"/>
                                        <p:tgtEl>
                                          <p:spTgt spid="13"/>
                                        </p:tgtEl>
                                        <p:attrNameLst>
                                          <p:attrName>ppt_y</p:attrName>
                                        </p:attrNameLst>
                                      </p:cBhvr>
                                      <p:tavLst>
                                        <p:tav tm="0">
                                          <p:val>
                                            <p:strVal val="#ppt_y"/>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8" fill="hold" grpId="0" nodeType="clickEffect">
                                  <p:stCondLst>
                                    <p:cond delay="0"/>
                                  </p:stCondLst>
                                  <p:childTnLst>
                                    <p:set>
                                      <p:cBhvr>
                                        <p:cTn id="56" dur="1" fill="hold">
                                          <p:stCondLst>
                                            <p:cond delay="0"/>
                                          </p:stCondLst>
                                        </p:cTn>
                                        <p:tgtEl>
                                          <p:spTgt spid="10"/>
                                        </p:tgtEl>
                                        <p:attrNameLst>
                                          <p:attrName>style.visibility</p:attrName>
                                        </p:attrNameLst>
                                      </p:cBhvr>
                                      <p:to>
                                        <p:strVal val="visible"/>
                                      </p:to>
                                    </p:set>
                                    <p:anim calcmode="lin" valueType="num">
                                      <p:cBhvr additive="base">
                                        <p:cTn id="57" dur="500" fill="hold"/>
                                        <p:tgtEl>
                                          <p:spTgt spid="10"/>
                                        </p:tgtEl>
                                        <p:attrNameLst>
                                          <p:attrName>ppt_x</p:attrName>
                                        </p:attrNameLst>
                                      </p:cBhvr>
                                      <p:tavLst>
                                        <p:tav tm="0">
                                          <p:val>
                                            <p:strVal val="0-#ppt_w/2"/>
                                          </p:val>
                                        </p:tav>
                                        <p:tav tm="100000">
                                          <p:val>
                                            <p:strVal val="#ppt_x"/>
                                          </p:val>
                                        </p:tav>
                                      </p:tavLst>
                                    </p:anim>
                                    <p:anim calcmode="lin" valueType="num">
                                      <p:cBhvr additive="base">
                                        <p:cTn id="58" dur="500" fill="hold"/>
                                        <p:tgtEl>
                                          <p:spTgt spid="10"/>
                                        </p:tgtEl>
                                        <p:attrNameLst>
                                          <p:attrName>ppt_y</p:attrName>
                                        </p:attrNameLst>
                                      </p:cBhvr>
                                      <p:tavLst>
                                        <p:tav tm="0">
                                          <p:val>
                                            <p:strVal val="#ppt_y"/>
                                          </p:val>
                                        </p:tav>
                                        <p:tav tm="100000">
                                          <p:val>
                                            <p:strVal val="#ppt_y"/>
                                          </p:val>
                                        </p:tav>
                                      </p:tavLst>
                                    </p:anim>
                                  </p:childTnLst>
                                </p:cTn>
                              </p:par>
                              <p:par>
                                <p:cTn id="59" presetID="2" presetClass="entr" presetSubtype="8" fill="hold" grpId="0" nodeType="withEffect">
                                  <p:stCondLst>
                                    <p:cond delay="0"/>
                                  </p:stCondLst>
                                  <p:childTnLst>
                                    <p:set>
                                      <p:cBhvr>
                                        <p:cTn id="60" dur="1" fill="hold">
                                          <p:stCondLst>
                                            <p:cond delay="0"/>
                                          </p:stCondLst>
                                        </p:cTn>
                                        <p:tgtEl>
                                          <p:spTgt spid="25"/>
                                        </p:tgtEl>
                                        <p:attrNameLst>
                                          <p:attrName>style.visibility</p:attrName>
                                        </p:attrNameLst>
                                      </p:cBhvr>
                                      <p:to>
                                        <p:strVal val="visible"/>
                                      </p:to>
                                    </p:set>
                                    <p:anim calcmode="lin" valueType="num">
                                      <p:cBhvr additive="base">
                                        <p:cTn id="61" dur="500" fill="hold"/>
                                        <p:tgtEl>
                                          <p:spTgt spid="25"/>
                                        </p:tgtEl>
                                        <p:attrNameLst>
                                          <p:attrName>ppt_x</p:attrName>
                                        </p:attrNameLst>
                                      </p:cBhvr>
                                      <p:tavLst>
                                        <p:tav tm="0">
                                          <p:val>
                                            <p:strVal val="0-#ppt_w/2"/>
                                          </p:val>
                                        </p:tav>
                                        <p:tav tm="100000">
                                          <p:val>
                                            <p:strVal val="#ppt_x"/>
                                          </p:val>
                                        </p:tav>
                                      </p:tavLst>
                                    </p:anim>
                                    <p:anim calcmode="lin" valueType="num">
                                      <p:cBhvr additive="base">
                                        <p:cTn id="62" dur="500" fill="hold"/>
                                        <p:tgtEl>
                                          <p:spTgt spid="25"/>
                                        </p:tgtEl>
                                        <p:attrNameLst>
                                          <p:attrName>ppt_y</p:attrName>
                                        </p:attrNameLst>
                                      </p:cBhvr>
                                      <p:tavLst>
                                        <p:tav tm="0">
                                          <p:val>
                                            <p:strVal val="#ppt_y"/>
                                          </p:val>
                                        </p:tav>
                                        <p:tav tm="100000">
                                          <p:val>
                                            <p:strVal val="#ppt_y"/>
                                          </p:val>
                                        </p:tav>
                                      </p:tavLst>
                                    </p:anim>
                                  </p:childTnLst>
                                </p:cTn>
                              </p:par>
                              <p:par>
                                <p:cTn id="63" presetID="2" presetClass="entr" presetSubtype="8" fill="hold" grpId="0" nodeType="withEffect">
                                  <p:stCondLst>
                                    <p:cond delay="0"/>
                                  </p:stCondLst>
                                  <p:childTnLst>
                                    <p:set>
                                      <p:cBhvr>
                                        <p:cTn id="64" dur="1" fill="hold">
                                          <p:stCondLst>
                                            <p:cond delay="0"/>
                                          </p:stCondLst>
                                        </p:cTn>
                                        <p:tgtEl>
                                          <p:spTgt spid="19"/>
                                        </p:tgtEl>
                                        <p:attrNameLst>
                                          <p:attrName>style.visibility</p:attrName>
                                        </p:attrNameLst>
                                      </p:cBhvr>
                                      <p:to>
                                        <p:strVal val="visible"/>
                                      </p:to>
                                    </p:set>
                                    <p:anim calcmode="lin" valueType="num">
                                      <p:cBhvr additive="base">
                                        <p:cTn id="65" dur="500" fill="hold"/>
                                        <p:tgtEl>
                                          <p:spTgt spid="19"/>
                                        </p:tgtEl>
                                        <p:attrNameLst>
                                          <p:attrName>ppt_x</p:attrName>
                                        </p:attrNameLst>
                                      </p:cBhvr>
                                      <p:tavLst>
                                        <p:tav tm="0">
                                          <p:val>
                                            <p:strVal val="0-#ppt_w/2"/>
                                          </p:val>
                                        </p:tav>
                                        <p:tav tm="100000">
                                          <p:val>
                                            <p:strVal val="#ppt_x"/>
                                          </p:val>
                                        </p:tav>
                                      </p:tavLst>
                                    </p:anim>
                                    <p:anim calcmode="lin" valueType="num">
                                      <p:cBhvr additive="base">
                                        <p:cTn id="66" dur="500" fill="hold"/>
                                        <p:tgtEl>
                                          <p:spTgt spid="19"/>
                                        </p:tgtEl>
                                        <p:attrNameLst>
                                          <p:attrName>ppt_y</p:attrName>
                                        </p:attrNameLst>
                                      </p:cBhvr>
                                      <p:tavLst>
                                        <p:tav tm="0">
                                          <p:val>
                                            <p:strVal val="#ppt_y"/>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 presetClass="entr" presetSubtype="8" fill="hold" grpId="0" nodeType="clickEffect">
                                  <p:stCondLst>
                                    <p:cond delay="0"/>
                                  </p:stCondLst>
                                  <p:childTnLst>
                                    <p:set>
                                      <p:cBhvr>
                                        <p:cTn id="70" dur="1" fill="hold">
                                          <p:stCondLst>
                                            <p:cond delay="0"/>
                                          </p:stCondLst>
                                        </p:cTn>
                                        <p:tgtEl>
                                          <p:spTgt spid="11"/>
                                        </p:tgtEl>
                                        <p:attrNameLst>
                                          <p:attrName>style.visibility</p:attrName>
                                        </p:attrNameLst>
                                      </p:cBhvr>
                                      <p:to>
                                        <p:strVal val="visible"/>
                                      </p:to>
                                    </p:set>
                                    <p:anim calcmode="lin" valueType="num">
                                      <p:cBhvr additive="base">
                                        <p:cTn id="71" dur="500" fill="hold"/>
                                        <p:tgtEl>
                                          <p:spTgt spid="11"/>
                                        </p:tgtEl>
                                        <p:attrNameLst>
                                          <p:attrName>ppt_x</p:attrName>
                                        </p:attrNameLst>
                                      </p:cBhvr>
                                      <p:tavLst>
                                        <p:tav tm="0">
                                          <p:val>
                                            <p:strVal val="0-#ppt_w/2"/>
                                          </p:val>
                                        </p:tav>
                                        <p:tav tm="100000">
                                          <p:val>
                                            <p:strVal val="#ppt_x"/>
                                          </p:val>
                                        </p:tav>
                                      </p:tavLst>
                                    </p:anim>
                                    <p:anim calcmode="lin" valueType="num">
                                      <p:cBhvr additive="base">
                                        <p:cTn id="72" dur="500" fill="hold"/>
                                        <p:tgtEl>
                                          <p:spTgt spid="11"/>
                                        </p:tgtEl>
                                        <p:attrNameLst>
                                          <p:attrName>ppt_y</p:attrName>
                                        </p:attrNameLst>
                                      </p:cBhvr>
                                      <p:tavLst>
                                        <p:tav tm="0">
                                          <p:val>
                                            <p:strVal val="#ppt_y"/>
                                          </p:val>
                                        </p:tav>
                                        <p:tav tm="100000">
                                          <p:val>
                                            <p:strVal val="#ppt_y"/>
                                          </p:val>
                                        </p:tav>
                                      </p:tavLst>
                                    </p:anim>
                                  </p:childTnLst>
                                </p:cTn>
                              </p:par>
                              <p:par>
                                <p:cTn id="73" presetID="2" presetClass="entr" presetSubtype="8" fill="hold" grpId="0" nodeType="withEffect">
                                  <p:stCondLst>
                                    <p:cond delay="0"/>
                                  </p:stCondLst>
                                  <p:childTnLst>
                                    <p:set>
                                      <p:cBhvr>
                                        <p:cTn id="74" dur="1" fill="hold">
                                          <p:stCondLst>
                                            <p:cond delay="0"/>
                                          </p:stCondLst>
                                        </p:cTn>
                                        <p:tgtEl>
                                          <p:spTgt spid="14"/>
                                        </p:tgtEl>
                                        <p:attrNameLst>
                                          <p:attrName>style.visibility</p:attrName>
                                        </p:attrNameLst>
                                      </p:cBhvr>
                                      <p:to>
                                        <p:strVal val="visible"/>
                                      </p:to>
                                    </p:set>
                                    <p:anim calcmode="lin" valueType="num">
                                      <p:cBhvr additive="base">
                                        <p:cTn id="75" dur="500" fill="hold"/>
                                        <p:tgtEl>
                                          <p:spTgt spid="14"/>
                                        </p:tgtEl>
                                        <p:attrNameLst>
                                          <p:attrName>ppt_x</p:attrName>
                                        </p:attrNameLst>
                                      </p:cBhvr>
                                      <p:tavLst>
                                        <p:tav tm="0">
                                          <p:val>
                                            <p:strVal val="0-#ppt_w/2"/>
                                          </p:val>
                                        </p:tav>
                                        <p:tav tm="100000">
                                          <p:val>
                                            <p:strVal val="#ppt_x"/>
                                          </p:val>
                                        </p:tav>
                                      </p:tavLst>
                                    </p:anim>
                                    <p:anim calcmode="lin" valueType="num">
                                      <p:cBhvr additive="base">
                                        <p:cTn id="76" dur="500" fill="hold"/>
                                        <p:tgtEl>
                                          <p:spTgt spid="14"/>
                                        </p:tgtEl>
                                        <p:attrNameLst>
                                          <p:attrName>ppt_y</p:attrName>
                                        </p:attrNameLst>
                                      </p:cBhvr>
                                      <p:tavLst>
                                        <p:tav tm="0">
                                          <p:val>
                                            <p:strVal val="#ppt_y"/>
                                          </p:val>
                                        </p:tav>
                                        <p:tav tm="100000">
                                          <p:val>
                                            <p:strVal val="#ppt_y"/>
                                          </p:val>
                                        </p:tav>
                                      </p:tavLst>
                                    </p:anim>
                                  </p:childTnLst>
                                </p:cTn>
                              </p:par>
                              <p:par>
                                <p:cTn id="77" presetID="2" presetClass="entr" presetSubtype="8" fill="hold" grpId="0" nodeType="withEffect">
                                  <p:stCondLst>
                                    <p:cond delay="0"/>
                                  </p:stCondLst>
                                  <p:childTnLst>
                                    <p:set>
                                      <p:cBhvr>
                                        <p:cTn id="78" dur="1" fill="hold">
                                          <p:stCondLst>
                                            <p:cond delay="0"/>
                                          </p:stCondLst>
                                        </p:cTn>
                                        <p:tgtEl>
                                          <p:spTgt spid="15"/>
                                        </p:tgtEl>
                                        <p:attrNameLst>
                                          <p:attrName>style.visibility</p:attrName>
                                        </p:attrNameLst>
                                      </p:cBhvr>
                                      <p:to>
                                        <p:strVal val="visible"/>
                                      </p:to>
                                    </p:set>
                                    <p:anim calcmode="lin" valueType="num">
                                      <p:cBhvr additive="base">
                                        <p:cTn id="79" dur="500" fill="hold"/>
                                        <p:tgtEl>
                                          <p:spTgt spid="15"/>
                                        </p:tgtEl>
                                        <p:attrNameLst>
                                          <p:attrName>ppt_x</p:attrName>
                                        </p:attrNameLst>
                                      </p:cBhvr>
                                      <p:tavLst>
                                        <p:tav tm="0">
                                          <p:val>
                                            <p:strVal val="0-#ppt_w/2"/>
                                          </p:val>
                                        </p:tav>
                                        <p:tav tm="100000">
                                          <p:val>
                                            <p:strVal val="#ppt_x"/>
                                          </p:val>
                                        </p:tav>
                                      </p:tavLst>
                                    </p:anim>
                                    <p:anim calcmode="lin" valueType="num">
                                      <p:cBhvr additive="base">
                                        <p:cTn id="80" dur="500" fill="hold"/>
                                        <p:tgtEl>
                                          <p:spTgt spid="15"/>
                                        </p:tgtEl>
                                        <p:attrNameLst>
                                          <p:attrName>ppt_y</p:attrName>
                                        </p:attrNameLst>
                                      </p:cBhvr>
                                      <p:tavLst>
                                        <p:tav tm="0">
                                          <p:val>
                                            <p:strVal val="#ppt_y"/>
                                          </p:val>
                                        </p:tav>
                                        <p:tav tm="100000">
                                          <p:val>
                                            <p:strVal val="#ppt_y"/>
                                          </p:val>
                                        </p:tav>
                                      </p:tavLst>
                                    </p:anim>
                                  </p:childTnLst>
                                </p:cTn>
                              </p:par>
                              <p:par>
                                <p:cTn id="81" presetID="2" presetClass="entr" presetSubtype="8" fill="hold" grpId="0" nodeType="withEffect">
                                  <p:stCondLst>
                                    <p:cond delay="0"/>
                                  </p:stCondLst>
                                  <p:childTnLst>
                                    <p:set>
                                      <p:cBhvr>
                                        <p:cTn id="82" dur="1" fill="hold">
                                          <p:stCondLst>
                                            <p:cond delay="0"/>
                                          </p:stCondLst>
                                        </p:cTn>
                                        <p:tgtEl>
                                          <p:spTgt spid="20"/>
                                        </p:tgtEl>
                                        <p:attrNameLst>
                                          <p:attrName>style.visibility</p:attrName>
                                        </p:attrNameLst>
                                      </p:cBhvr>
                                      <p:to>
                                        <p:strVal val="visible"/>
                                      </p:to>
                                    </p:set>
                                    <p:anim calcmode="lin" valueType="num">
                                      <p:cBhvr additive="base">
                                        <p:cTn id="83" dur="500" fill="hold"/>
                                        <p:tgtEl>
                                          <p:spTgt spid="20"/>
                                        </p:tgtEl>
                                        <p:attrNameLst>
                                          <p:attrName>ppt_x</p:attrName>
                                        </p:attrNameLst>
                                      </p:cBhvr>
                                      <p:tavLst>
                                        <p:tav tm="0">
                                          <p:val>
                                            <p:strVal val="0-#ppt_w/2"/>
                                          </p:val>
                                        </p:tav>
                                        <p:tav tm="100000">
                                          <p:val>
                                            <p:strVal val="#ppt_x"/>
                                          </p:val>
                                        </p:tav>
                                      </p:tavLst>
                                    </p:anim>
                                    <p:anim calcmode="lin" valueType="num">
                                      <p:cBhvr additive="base">
                                        <p:cTn id="84" dur="500" fill="hold"/>
                                        <p:tgtEl>
                                          <p:spTgt spid="20"/>
                                        </p:tgtEl>
                                        <p:attrNameLst>
                                          <p:attrName>ppt_y</p:attrName>
                                        </p:attrNameLst>
                                      </p:cBhvr>
                                      <p:tavLst>
                                        <p:tav tm="0">
                                          <p:val>
                                            <p:strVal val="#ppt_y"/>
                                          </p:val>
                                        </p:tav>
                                        <p:tav tm="100000">
                                          <p:val>
                                            <p:strVal val="#ppt_y"/>
                                          </p:val>
                                        </p:tav>
                                      </p:tavLst>
                                    </p:anim>
                                  </p:childTnLst>
                                </p:cTn>
                              </p:par>
                              <p:par>
                                <p:cTn id="85" presetID="2" presetClass="entr" presetSubtype="8" fill="hold" grpId="0" nodeType="withEffect">
                                  <p:stCondLst>
                                    <p:cond delay="0"/>
                                  </p:stCondLst>
                                  <p:childTnLst>
                                    <p:set>
                                      <p:cBhvr>
                                        <p:cTn id="86" dur="1" fill="hold">
                                          <p:stCondLst>
                                            <p:cond delay="0"/>
                                          </p:stCondLst>
                                        </p:cTn>
                                        <p:tgtEl>
                                          <p:spTgt spid="22"/>
                                        </p:tgtEl>
                                        <p:attrNameLst>
                                          <p:attrName>style.visibility</p:attrName>
                                        </p:attrNameLst>
                                      </p:cBhvr>
                                      <p:to>
                                        <p:strVal val="visible"/>
                                      </p:to>
                                    </p:set>
                                    <p:anim calcmode="lin" valueType="num">
                                      <p:cBhvr additive="base">
                                        <p:cTn id="87" dur="500" fill="hold"/>
                                        <p:tgtEl>
                                          <p:spTgt spid="22"/>
                                        </p:tgtEl>
                                        <p:attrNameLst>
                                          <p:attrName>ppt_x</p:attrName>
                                        </p:attrNameLst>
                                      </p:cBhvr>
                                      <p:tavLst>
                                        <p:tav tm="0">
                                          <p:val>
                                            <p:strVal val="0-#ppt_w/2"/>
                                          </p:val>
                                        </p:tav>
                                        <p:tav tm="100000">
                                          <p:val>
                                            <p:strVal val="#ppt_x"/>
                                          </p:val>
                                        </p:tav>
                                      </p:tavLst>
                                    </p:anim>
                                    <p:anim calcmode="lin" valueType="num">
                                      <p:cBhvr additive="base">
                                        <p:cTn id="88" dur="500" fill="hold"/>
                                        <p:tgtEl>
                                          <p:spTgt spid="2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Basic Model of STL</a:t>
            </a:r>
            <a:endParaRPr lang="en-US" dirty="0"/>
          </a:p>
        </p:txBody>
      </p:sp>
      <p:sp>
        <p:nvSpPr>
          <p:cNvPr id="8" name="Content Placeholder 7"/>
          <p:cNvSpPr>
            <a:spLocks noGrp="1"/>
          </p:cNvSpPr>
          <p:nvPr>
            <p:ph sz="half" idx="1"/>
          </p:nvPr>
        </p:nvSpPr>
        <p:spPr/>
        <p:txBody>
          <a:bodyPr>
            <a:normAutofit fontScale="92500" lnSpcReduction="10000"/>
          </a:bodyPr>
          <a:lstStyle/>
          <a:p>
            <a:r>
              <a:rPr lang="en-US" dirty="0" smtClean="0"/>
              <a:t>Algorithms</a:t>
            </a:r>
          </a:p>
          <a:p>
            <a:pPr marL="274320" lvl="1" indent="0">
              <a:buNone/>
            </a:pPr>
            <a:r>
              <a:rPr lang="en-US" dirty="0" smtClean="0"/>
              <a:t>	</a:t>
            </a:r>
            <a:r>
              <a:rPr lang="en-US" dirty="0" smtClean="0">
                <a:latin typeface="Consolas" panose="020B0609020204030204" pitchFamily="49" charset="0"/>
              </a:rPr>
              <a:t>sort</a:t>
            </a:r>
            <a:r>
              <a:rPr lang="en-US" dirty="0" smtClean="0"/>
              <a:t>, </a:t>
            </a:r>
            <a:r>
              <a:rPr lang="en-US" dirty="0">
                <a:latin typeface="Consolas" panose="020B0609020204030204" pitchFamily="49" charset="0"/>
              </a:rPr>
              <a:t>find</a:t>
            </a:r>
            <a:r>
              <a:rPr lang="en-US" dirty="0" smtClean="0"/>
              <a:t>, </a:t>
            </a:r>
            <a:r>
              <a:rPr lang="en-US" dirty="0">
                <a:latin typeface="Consolas" panose="020B0609020204030204" pitchFamily="49" charset="0"/>
              </a:rPr>
              <a:t>search</a:t>
            </a:r>
            <a:r>
              <a:rPr lang="en-US" dirty="0" smtClean="0"/>
              <a:t>, </a:t>
            </a:r>
            <a:r>
              <a:rPr lang="en-US" dirty="0">
                <a:latin typeface="Consolas" panose="020B0609020204030204" pitchFamily="49" charset="0"/>
              </a:rPr>
              <a:t>copy</a:t>
            </a:r>
            <a:r>
              <a:rPr lang="en-US" dirty="0" smtClean="0"/>
              <a:t>, …</a:t>
            </a:r>
          </a:p>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dirty="0" smtClean="0"/>
              <a:t>Containers</a:t>
            </a:r>
          </a:p>
          <a:p>
            <a:pPr marL="274320" lvl="1" indent="0">
              <a:buNone/>
            </a:pPr>
            <a:r>
              <a:rPr lang="en-US" dirty="0" smtClean="0"/>
              <a:t>	</a:t>
            </a:r>
            <a:r>
              <a:rPr lang="en-US" dirty="0">
                <a:latin typeface="Consolas" panose="020B0609020204030204" pitchFamily="49" charset="0"/>
              </a:rPr>
              <a:t>vector</a:t>
            </a:r>
            <a:r>
              <a:rPr lang="en-US" dirty="0" smtClean="0"/>
              <a:t>, </a:t>
            </a:r>
            <a:r>
              <a:rPr lang="en-US" dirty="0">
                <a:latin typeface="Consolas" panose="020B0609020204030204" pitchFamily="49" charset="0"/>
              </a:rPr>
              <a:t>list</a:t>
            </a:r>
            <a:r>
              <a:rPr lang="en-US" dirty="0" smtClean="0"/>
              <a:t>, </a:t>
            </a:r>
            <a:r>
              <a:rPr lang="en-US" dirty="0">
                <a:latin typeface="Consolas" panose="020B0609020204030204" pitchFamily="49" charset="0"/>
              </a:rPr>
              <a:t>map</a:t>
            </a:r>
            <a:r>
              <a:rPr lang="en-US" dirty="0" smtClean="0"/>
              <a:t>, 	</a:t>
            </a:r>
            <a:r>
              <a:rPr lang="en-US" dirty="0" err="1">
                <a:latin typeface="Consolas" panose="020B0609020204030204" pitchFamily="49" charset="0"/>
              </a:rPr>
              <a:t>unordered_map</a:t>
            </a:r>
            <a:r>
              <a:rPr lang="en-US" dirty="0" smtClean="0"/>
              <a:t>, …</a:t>
            </a:r>
          </a:p>
          <a:p>
            <a:endParaRPr lang="en-US" dirty="0"/>
          </a:p>
        </p:txBody>
      </p:sp>
      <p:sp>
        <p:nvSpPr>
          <p:cNvPr id="9" name="Content Placeholder 8"/>
          <p:cNvSpPr>
            <a:spLocks noGrp="1"/>
          </p:cNvSpPr>
          <p:nvPr>
            <p:ph sz="half" idx="2"/>
          </p:nvPr>
        </p:nvSpPr>
        <p:spPr/>
        <p:txBody>
          <a:bodyPr>
            <a:normAutofit fontScale="92500" lnSpcReduction="10000"/>
          </a:bodyPr>
          <a:lstStyle/>
          <a:p>
            <a:r>
              <a:rPr lang="en-US" sz="2200" dirty="0" smtClean="0"/>
              <a:t>Separation of concerns</a:t>
            </a:r>
          </a:p>
          <a:p>
            <a:pPr lvl="1"/>
            <a:r>
              <a:rPr lang="en-US" sz="1900" dirty="0" smtClean="0"/>
              <a:t>Algorithms manipulate data, but don’t know about containers</a:t>
            </a:r>
          </a:p>
          <a:p>
            <a:pPr lvl="1"/>
            <a:r>
              <a:rPr lang="en-US" sz="1900" dirty="0" smtClean="0"/>
              <a:t>Containers store data, but don’t know about algorithms</a:t>
            </a:r>
          </a:p>
          <a:p>
            <a:pPr lvl="1"/>
            <a:r>
              <a:rPr lang="en-US" sz="1900" dirty="0" smtClean="0"/>
              <a:t>Algorithms and containers interact through iterators</a:t>
            </a:r>
          </a:p>
          <a:p>
            <a:pPr lvl="2"/>
            <a:r>
              <a:rPr lang="en-US" sz="1700" dirty="0" smtClean="0"/>
              <a:t>Each container has its own iterator types</a:t>
            </a:r>
          </a:p>
          <a:p>
            <a:pPr lvl="2"/>
            <a:r>
              <a:rPr lang="en-US" sz="1700" dirty="0" smtClean="0"/>
              <a:t>Iterators know about internal container structure and data</a:t>
            </a:r>
          </a:p>
          <a:p>
            <a:pPr lvl="2"/>
            <a:r>
              <a:rPr lang="en-US" sz="1700" dirty="0" smtClean="0"/>
              <a:t>Iterators expose uniform interface for algorithms</a:t>
            </a:r>
          </a:p>
          <a:p>
            <a:endParaRPr lang="en-US" dirty="0"/>
          </a:p>
        </p:txBody>
      </p:sp>
      <p:sp>
        <p:nvSpPr>
          <p:cNvPr id="4" name="Date Placeholder 3"/>
          <p:cNvSpPr>
            <a:spLocks noGrp="1"/>
          </p:cNvSpPr>
          <p:nvPr>
            <p:ph type="dt" sz="half" idx="10"/>
          </p:nvPr>
        </p:nvSpPr>
        <p:spPr/>
        <p:txBody>
          <a:bodyPr/>
          <a:lstStyle/>
          <a:p>
            <a:r>
              <a:rPr lang="en-US" smtClean="0"/>
              <a:t>2/11/2025, Lecture 6</a:t>
            </a:r>
            <a:endParaRPr lang="en-US"/>
          </a:p>
        </p:txBody>
      </p:sp>
      <p:sp>
        <p:nvSpPr>
          <p:cNvPr id="5" name="Footer Placeholder 4"/>
          <p:cNvSpPr>
            <a:spLocks noGrp="1"/>
          </p:cNvSpPr>
          <p:nvPr>
            <p:ph type="ftr" sz="quarter" idx="11"/>
          </p:nvPr>
        </p:nvSpPr>
        <p:spPr/>
        <p:txBody>
          <a:bodyPr/>
          <a:lstStyle/>
          <a:p>
            <a:r>
              <a:rPr lang="en-US" smtClean="0"/>
              <a:t>CSC4700, Spring 2025, The C++ Standard Library, Iterators and Ranges</a:t>
            </a:r>
            <a:endParaRPr lang="en-US"/>
          </a:p>
        </p:txBody>
      </p:sp>
      <p:sp>
        <p:nvSpPr>
          <p:cNvPr id="6" name="Slide Number Placeholder 5"/>
          <p:cNvSpPr>
            <a:spLocks noGrp="1"/>
          </p:cNvSpPr>
          <p:nvPr>
            <p:ph type="sldNum" sz="quarter" idx="12"/>
          </p:nvPr>
        </p:nvSpPr>
        <p:spPr/>
        <p:txBody>
          <a:bodyPr>
            <a:normAutofit lnSpcReduction="10000"/>
          </a:bodyPr>
          <a:lstStyle/>
          <a:p>
            <a:fld id="{361B6064-FECE-466A-BF5C-A30C7EDC9E78}" type="slidenum">
              <a:rPr lang="en-US" smtClean="0"/>
              <a:pPr/>
              <a:t>3</a:t>
            </a:fld>
            <a:endParaRPr lang="en-US"/>
          </a:p>
        </p:txBody>
      </p:sp>
      <p:grpSp>
        <p:nvGrpSpPr>
          <p:cNvPr id="10" name="Group 9"/>
          <p:cNvGrpSpPr/>
          <p:nvPr/>
        </p:nvGrpSpPr>
        <p:grpSpPr>
          <a:xfrm>
            <a:off x="2321052" y="2632868"/>
            <a:ext cx="2362200" cy="2743200"/>
            <a:chOff x="2819400" y="2362200"/>
            <a:chExt cx="2362200" cy="2743200"/>
          </a:xfrm>
        </p:grpSpPr>
        <p:sp>
          <p:nvSpPr>
            <p:cNvPr id="11" name="AutoShape 7"/>
            <p:cNvSpPr>
              <a:spLocks noChangeArrowheads="1"/>
            </p:cNvSpPr>
            <p:nvPr/>
          </p:nvSpPr>
          <p:spPr bwMode="auto">
            <a:xfrm>
              <a:off x="3276600" y="2895600"/>
              <a:ext cx="1905000" cy="762000"/>
            </a:xfrm>
            <a:prstGeom prst="roundRect">
              <a:avLst>
                <a:gd name="adj" fmla="val 16667"/>
              </a:avLst>
            </a:prstGeom>
            <a:solidFill>
              <a:schemeClr val="accent1"/>
            </a:solidFill>
            <a:ln w="9525">
              <a:solidFill>
                <a:schemeClr val="tx1"/>
              </a:solidFill>
              <a:round/>
              <a:headEnd/>
              <a:tailEnd/>
            </a:ln>
          </p:spPr>
          <p:txBody>
            <a:bodyPr wrap="none" anchor="ctr"/>
            <a:lstStyle/>
            <a:p>
              <a:pPr algn="ctr"/>
              <a:r>
                <a:rPr lang="en-US" dirty="0"/>
                <a:t>iterators</a:t>
              </a:r>
            </a:p>
          </p:txBody>
        </p:sp>
        <p:sp>
          <p:nvSpPr>
            <p:cNvPr id="12" name="Line 8"/>
            <p:cNvSpPr>
              <a:spLocks noChangeShapeType="1"/>
            </p:cNvSpPr>
            <p:nvPr/>
          </p:nvSpPr>
          <p:spPr bwMode="auto">
            <a:xfrm>
              <a:off x="2819400" y="2362200"/>
              <a:ext cx="609600"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3" name="Line 9"/>
            <p:cNvSpPr>
              <a:spLocks noChangeShapeType="1"/>
            </p:cNvSpPr>
            <p:nvPr/>
          </p:nvSpPr>
          <p:spPr bwMode="auto">
            <a:xfrm>
              <a:off x="3352800" y="2362200"/>
              <a:ext cx="381000"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4" name="Line 10"/>
            <p:cNvSpPr>
              <a:spLocks noChangeShapeType="1"/>
            </p:cNvSpPr>
            <p:nvPr/>
          </p:nvSpPr>
          <p:spPr bwMode="auto">
            <a:xfrm>
              <a:off x="4038600" y="2362200"/>
              <a:ext cx="76200"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5" name="Line 11"/>
            <p:cNvSpPr>
              <a:spLocks noChangeShapeType="1"/>
            </p:cNvSpPr>
            <p:nvPr/>
          </p:nvSpPr>
          <p:spPr bwMode="auto">
            <a:xfrm flipH="1">
              <a:off x="4572000" y="2362200"/>
              <a:ext cx="76200"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6" name="Line 18"/>
            <p:cNvSpPr>
              <a:spLocks noChangeShapeType="1"/>
            </p:cNvSpPr>
            <p:nvPr/>
          </p:nvSpPr>
          <p:spPr bwMode="auto">
            <a:xfrm flipH="1" flipV="1">
              <a:off x="4762500" y="3733800"/>
              <a:ext cx="342900" cy="137160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7" name="Line 19"/>
            <p:cNvSpPr>
              <a:spLocks noChangeShapeType="1"/>
            </p:cNvSpPr>
            <p:nvPr/>
          </p:nvSpPr>
          <p:spPr bwMode="auto">
            <a:xfrm flipV="1">
              <a:off x="4229100" y="3733800"/>
              <a:ext cx="38100" cy="137160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8" name="Line 20"/>
            <p:cNvSpPr>
              <a:spLocks noChangeShapeType="1"/>
            </p:cNvSpPr>
            <p:nvPr/>
          </p:nvSpPr>
          <p:spPr bwMode="auto">
            <a:xfrm flipV="1">
              <a:off x="3733800" y="3733800"/>
              <a:ext cx="152400" cy="99060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9" name="Line 21"/>
            <p:cNvSpPr>
              <a:spLocks noChangeShapeType="1"/>
            </p:cNvSpPr>
            <p:nvPr/>
          </p:nvSpPr>
          <p:spPr bwMode="auto">
            <a:xfrm flipV="1">
              <a:off x="3143250" y="3733800"/>
              <a:ext cx="400050" cy="99060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grpSp>
    </p:spTree>
    <p:extLst>
      <p:ext uri="{BB962C8B-B14F-4D97-AF65-F5344CB8AC3E}">
        <p14:creationId xmlns:p14="http://schemas.microsoft.com/office/powerpoint/2010/main" val="35288664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 calcmode="lin" valueType="num">
                                      <p:cBhvr additive="base">
                                        <p:cTn id="7" dur="500" fill="hold"/>
                                        <p:tgtEl>
                                          <p:spTgt spid="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9">
                                            <p:txEl>
                                              <p:pRg st="1" end="1"/>
                                            </p:txEl>
                                          </p:spTgt>
                                        </p:tgtEl>
                                        <p:attrNameLst>
                                          <p:attrName>style.visibility</p:attrName>
                                        </p:attrNameLst>
                                      </p:cBhvr>
                                      <p:to>
                                        <p:strVal val="visible"/>
                                      </p:to>
                                    </p:set>
                                    <p:anim calcmode="lin" valueType="num">
                                      <p:cBhvr additive="base">
                                        <p:cTn id="13" dur="500" fill="hold"/>
                                        <p:tgtEl>
                                          <p:spTgt spid="9">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9">
                                            <p:txEl>
                                              <p:pRg st="2" end="2"/>
                                            </p:txEl>
                                          </p:spTgt>
                                        </p:tgtEl>
                                        <p:attrNameLst>
                                          <p:attrName>style.visibility</p:attrName>
                                        </p:attrNameLst>
                                      </p:cBhvr>
                                      <p:to>
                                        <p:strVal val="visible"/>
                                      </p:to>
                                    </p:set>
                                    <p:anim calcmode="lin" valueType="num">
                                      <p:cBhvr additive="base">
                                        <p:cTn id="19" dur="500" fill="hold"/>
                                        <p:tgtEl>
                                          <p:spTgt spid="9">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9">
                                            <p:txEl>
                                              <p:pRg st="3" end="3"/>
                                            </p:txEl>
                                          </p:spTgt>
                                        </p:tgtEl>
                                        <p:attrNameLst>
                                          <p:attrName>style.visibility</p:attrName>
                                        </p:attrNameLst>
                                      </p:cBhvr>
                                      <p:to>
                                        <p:strVal val="visible"/>
                                      </p:to>
                                    </p:set>
                                    <p:anim calcmode="lin" valueType="num">
                                      <p:cBhvr additive="base">
                                        <p:cTn id="25" dur="500" fill="hold"/>
                                        <p:tgtEl>
                                          <p:spTgt spid="9">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9">
                                            <p:txEl>
                                              <p:pRg st="3" end="3"/>
                                            </p:txEl>
                                          </p:spTgt>
                                        </p:tgtEl>
                                        <p:attrNameLst>
                                          <p:attrName>ppt_y</p:attrName>
                                        </p:attrNameLst>
                                      </p:cBhvr>
                                      <p:tavLst>
                                        <p:tav tm="0">
                                          <p:val>
                                            <p:strVal val="#ppt_y"/>
                                          </p:val>
                                        </p:tav>
                                        <p:tav tm="100000">
                                          <p:val>
                                            <p:strVal val="#ppt_y"/>
                                          </p:val>
                                        </p:tav>
                                      </p:tavLst>
                                    </p:anim>
                                  </p:childTnLst>
                                </p:cTn>
                              </p:par>
                              <p:par>
                                <p:cTn id="27" presetID="2" presetClass="entr" presetSubtype="8" fill="hold" nodeType="withEffect">
                                  <p:stCondLst>
                                    <p:cond delay="0"/>
                                  </p:stCondLst>
                                  <p:childTnLst>
                                    <p:set>
                                      <p:cBhvr>
                                        <p:cTn id="28" dur="1" fill="hold">
                                          <p:stCondLst>
                                            <p:cond delay="0"/>
                                          </p:stCondLst>
                                        </p:cTn>
                                        <p:tgtEl>
                                          <p:spTgt spid="9">
                                            <p:txEl>
                                              <p:pRg st="4" end="4"/>
                                            </p:txEl>
                                          </p:spTgt>
                                        </p:tgtEl>
                                        <p:attrNameLst>
                                          <p:attrName>style.visibility</p:attrName>
                                        </p:attrNameLst>
                                      </p:cBhvr>
                                      <p:to>
                                        <p:strVal val="visible"/>
                                      </p:to>
                                    </p:set>
                                    <p:anim calcmode="lin" valueType="num">
                                      <p:cBhvr additive="base">
                                        <p:cTn id="29" dur="500" fill="hold"/>
                                        <p:tgtEl>
                                          <p:spTgt spid="9">
                                            <p:txEl>
                                              <p:pRg st="4" end="4"/>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9">
                                            <p:txEl>
                                              <p:pRg st="4" end="4"/>
                                            </p:txEl>
                                          </p:spTgt>
                                        </p:tgtEl>
                                        <p:attrNameLst>
                                          <p:attrName>ppt_y</p:attrName>
                                        </p:attrNameLst>
                                      </p:cBhvr>
                                      <p:tavLst>
                                        <p:tav tm="0">
                                          <p:val>
                                            <p:strVal val="#ppt_y"/>
                                          </p:val>
                                        </p:tav>
                                        <p:tav tm="100000">
                                          <p:val>
                                            <p:strVal val="#ppt_y"/>
                                          </p:val>
                                        </p:tav>
                                      </p:tavLst>
                                    </p:anim>
                                  </p:childTnLst>
                                </p:cTn>
                              </p:par>
                              <p:par>
                                <p:cTn id="31" presetID="2" presetClass="entr" presetSubtype="8" fill="hold" nodeType="withEffect">
                                  <p:stCondLst>
                                    <p:cond delay="0"/>
                                  </p:stCondLst>
                                  <p:childTnLst>
                                    <p:set>
                                      <p:cBhvr>
                                        <p:cTn id="32" dur="1" fill="hold">
                                          <p:stCondLst>
                                            <p:cond delay="0"/>
                                          </p:stCondLst>
                                        </p:cTn>
                                        <p:tgtEl>
                                          <p:spTgt spid="9">
                                            <p:txEl>
                                              <p:pRg st="5" end="5"/>
                                            </p:txEl>
                                          </p:spTgt>
                                        </p:tgtEl>
                                        <p:attrNameLst>
                                          <p:attrName>style.visibility</p:attrName>
                                        </p:attrNameLst>
                                      </p:cBhvr>
                                      <p:to>
                                        <p:strVal val="visible"/>
                                      </p:to>
                                    </p:set>
                                    <p:anim calcmode="lin" valueType="num">
                                      <p:cBhvr additive="base">
                                        <p:cTn id="33" dur="500" fill="hold"/>
                                        <p:tgtEl>
                                          <p:spTgt spid="9">
                                            <p:txEl>
                                              <p:pRg st="5" end="5"/>
                                            </p:txEl>
                                          </p:spTgt>
                                        </p:tgtEl>
                                        <p:attrNameLst>
                                          <p:attrName>ppt_x</p:attrName>
                                        </p:attrNameLst>
                                      </p:cBhvr>
                                      <p:tavLst>
                                        <p:tav tm="0">
                                          <p:val>
                                            <p:strVal val="0-#ppt_w/2"/>
                                          </p:val>
                                        </p:tav>
                                        <p:tav tm="100000">
                                          <p:val>
                                            <p:strVal val="#ppt_x"/>
                                          </p:val>
                                        </p:tav>
                                      </p:tavLst>
                                    </p:anim>
                                    <p:anim calcmode="lin" valueType="num">
                                      <p:cBhvr additive="base">
                                        <p:cTn id="34" dur="500" fill="hold"/>
                                        <p:tgtEl>
                                          <p:spTgt spid="9">
                                            <p:txEl>
                                              <p:pRg st="5" end="5"/>
                                            </p:txEl>
                                          </p:spTgt>
                                        </p:tgtEl>
                                        <p:attrNameLst>
                                          <p:attrName>ppt_y</p:attrName>
                                        </p:attrNameLst>
                                      </p:cBhvr>
                                      <p:tavLst>
                                        <p:tav tm="0">
                                          <p:val>
                                            <p:strVal val="#ppt_y"/>
                                          </p:val>
                                        </p:tav>
                                        <p:tav tm="100000">
                                          <p:val>
                                            <p:strVal val="#ppt_y"/>
                                          </p:val>
                                        </p:tav>
                                      </p:tavLst>
                                    </p:anim>
                                  </p:childTnLst>
                                </p:cTn>
                              </p:par>
                              <p:par>
                                <p:cTn id="35" presetID="2" presetClass="entr" presetSubtype="8" fill="hold" nodeType="withEffect">
                                  <p:stCondLst>
                                    <p:cond delay="0"/>
                                  </p:stCondLst>
                                  <p:childTnLst>
                                    <p:set>
                                      <p:cBhvr>
                                        <p:cTn id="36" dur="1" fill="hold">
                                          <p:stCondLst>
                                            <p:cond delay="0"/>
                                          </p:stCondLst>
                                        </p:cTn>
                                        <p:tgtEl>
                                          <p:spTgt spid="9">
                                            <p:txEl>
                                              <p:pRg st="6" end="6"/>
                                            </p:txEl>
                                          </p:spTgt>
                                        </p:tgtEl>
                                        <p:attrNameLst>
                                          <p:attrName>style.visibility</p:attrName>
                                        </p:attrNameLst>
                                      </p:cBhvr>
                                      <p:to>
                                        <p:strVal val="visible"/>
                                      </p:to>
                                    </p:set>
                                    <p:anim calcmode="lin" valueType="num">
                                      <p:cBhvr additive="base">
                                        <p:cTn id="37" dur="500" fill="hold"/>
                                        <p:tgtEl>
                                          <p:spTgt spid="9">
                                            <p:txEl>
                                              <p:pRg st="6" end="6"/>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9">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Iterator Types</a:t>
            </a:r>
            <a:endParaRPr lang="en-US" dirty="0"/>
          </a:p>
        </p:txBody>
      </p:sp>
      <p:sp>
        <p:nvSpPr>
          <p:cNvPr id="4" name="Date Placeholder 3"/>
          <p:cNvSpPr>
            <a:spLocks noGrp="1"/>
          </p:cNvSpPr>
          <p:nvPr>
            <p:ph type="dt" sz="half" idx="10"/>
          </p:nvPr>
        </p:nvSpPr>
        <p:spPr/>
        <p:txBody>
          <a:bodyPr/>
          <a:lstStyle/>
          <a:p>
            <a:r>
              <a:rPr lang="en-US" smtClean="0"/>
              <a:t>2/11/2025, Lecture 6</a:t>
            </a:r>
            <a:endParaRPr lang="en-US"/>
          </a:p>
        </p:txBody>
      </p:sp>
      <p:sp>
        <p:nvSpPr>
          <p:cNvPr id="5" name="Footer Placeholder 4"/>
          <p:cNvSpPr>
            <a:spLocks noGrp="1"/>
          </p:cNvSpPr>
          <p:nvPr>
            <p:ph type="ftr" sz="quarter" idx="11"/>
          </p:nvPr>
        </p:nvSpPr>
        <p:spPr/>
        <p:txBody>
          <a:bodyPr/>
          <a:lstStyle/>
          <a:p>
            <a:r>
              <a:rPr lang="en-US" smtClean="0"/>
              <a:t>CSC4700, Spring 2025, The C++ Standard Library, Iterators and Ranges</a:t>
            </a:r>
            <a:endParaRPr lang="en-US"/>
          </a:p>
        </p:txBody>
      </p:sp>
      <p:sp>
        <p:nvSpPr>
          <p:cNvPr id="6" name="Slide Number Placeholder 5"/>
          <p:cNvSpPr>
            <a:spLocks noGrp="1"/>
          </p:cNvSpPr>
          <p:nvPr>
            <p:ph type="sldNum" sz="quarter" idx="12"/>
          </p:nvPr>
        </p:nvSpPr>
        <p:spPr/>
        <p:txBody>
          <a:bodyPr>
            <a:normAutofit lnSpcReduction="10000"/>
          </a:bodyPr>
          <a:lstStyle/>
          <a:p>
            <a:fld id="{361B6064-FECE-466A-BF5C-A30C7EDC9E78}" type="slidenum">
              <a:rPr lang="en-US" smtClean="0"/>
              <a:t>30</a:t>
            </a:fld>
            <a:endParaRPr lang="en-US"/>
          </a:p>
        </p:txBody>
      </p:sp>
      <p:sp>
        <p:nvSpPr>
          <p:cNvPr id="7" name="Rectangle 6"/>
          <p:cNvSpPr/>
          <p:nvPr/>
        </p:nvSpPr>
        <p:spPr>
          <a:xfrm>
            <a:off x="1445695" y="1877041"/>
            <a:ext cx="2898648"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lumMod val="75000"/>
                    <a:lumOff val="25000"/>
                  </a:schemeClr>
                </a:solidFill>
              </a:rPr>
              <a:t>Input iterators</a:t>
            </a:r>
            <a:endParaRPr lang="en-US" dirty="0">
              <a:solidFill>
                <a:schemeClr val="tx1">
                  <a:lumMod val="75000"/>
                  <a:lumOff val="25000"/>
                </a:schemeClr>
              </a:solidFill>
            </a:endParaRPr>
          </a:p>
        </p:txBody>
      </p:sp>
      <p:sp>
        <p:nvSpPr>
          <p:cNvPr id="8" name="Rectangle 7"/>
          <p:cNvSpPr/>
          <p:nvPr/>
        </p:nvSpPr>
        <p:spPr>
          <a:xfrm>
            <a:off x="5458705" y="1877041"/>
            <a:ext cx="28956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lumMod val="75000"/>
                    <a:lumOff val="25000"/>
                  </a:schemeClr>
                </a:solidFill>
              </a:rPr>
              <a:t>Output iterators</a:t>
            </a:r>
            <a:endParaRPr lang="en-US" dirty="0">
              <a:solidFill>
                <a:schemeClr val="tx1">
                  <a:lumMod val="75000"/>
                  <a:lumOff val="25000"/>
                </a:schemeClr>
              </a:solidFill>
            </a:endParaRPr>
          </a:p>
        </p:txBody>
      </p:sp>
      <p:sp>
        <p:nvSpPr>
          <p:cNvPr id="9" name="Rectangle 8"/>
          <p:cNvSpPr/>
          <p:nvPr/>
        </p:nvSpPr>
        <p:spPr>
          <a:xfrm>
            <a:off x="3389113" y="3084050"/>
            <a:ext cx="28956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lumMod val="75000"/>
                    <a:lumOff val="25000"/>
                  </a:schemeClr>
                </a:solidFill>
              </a:rPr>
              <a:t>Forward iterators</a:t>
            </a:r>
            <a:endParaRPr lang="en-US" dirty="0">
              <a:solidFill>
                <a:schemeClr val="tx1">
                  <a:lumMod val="75000"/>
                  <a:lumOff val="25000"/>
                </a:schemeClr>
              </a:solidFill>
            </a:endParaRPr>
          </a:p>
        </p:txBody>
      </p:sp>
      <p:sp>
        <p:nvSpPr>
          <p:cNvPr id="10" name="Rectangle 9"/>
          <p:cNvSpPr/>
          <p:nvPr/>
        </p:nvSpPr>
        <p:spPr>
          <a:xfrm>
            <a:off x="3389113" y="4291059"/>
            <a:ext cx="28956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lumMod val="75000"/>
                    <a:lumOff val="25000"/>
                  </a:schemeClr>
                </a:solidFill>
              </a:rPr>
              <a:t>Bidirectional iterators</a:t>
            </a:r>
            <a:endParaRPr lang="en-US" dirty="0">
              <a:solidFill>
                <a:schemeClr val="tx1">
                  <a:lumMod val="75000"/>
                  <a:lumOff val="25000"/>
                </a:schemeClr>
              </a:solidFill>
            </a:endParaRPr>
          </a:p>
        </p:txBody>
      </p:sp>
      <p:sp>
        <p:nvSpPr>
          <p:cNvPr id="11" name="Rectangle 10"/>
          <p:cNvSpPr/>
          <p:nvPr/>
        </p:nvSpPr>
        <p:spPr>
          <a:xfrm>
            <a:off x="3389113" y="5498068"/>
            <a:ext cx="28956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lumMod val="75000"/>
                    <a:lumOff val="25000"/>
                  </a:schemeClr>
                </a:solidFill>
              </a:rPr>
              <a:t>Random access iterators</a:t>
            </a:r>
            <a:endParaRPr lang="en-US" dirty="0">
              <a:solidFill>
                <a:schemeClr val="tx1">
                  <a:lumMod val="75000"/>
                  <a:lumOff val="25000"/>
                </a:schemeClr>
              </a:solidFill>
            </a:endParaRPr>
          </a:p>
        </p:txBody>
      </p:sp>
      <p:cxnSp>
        <p:nvCxnSpPr>
          <p:cNvPr id="13" name="Straight Arrow Connector 12"/>
          <p:cNvCxnSpPr>
            <a:stCxn id="7" idx="2"/>
            <a:endCxn id="9" idx="0"/>
          </p:cNvCxnSpPr>
          <p:nvPr/>
        </p:nvCxnSpPr>
        <p:spPr>
          <a:xfrm>
            <a:off x="2895019" y="2334241"/>
            <a:ext cx="1941894" cy="749809"/>
          </a:xfrm>
          <a:prstGeom prst="straightConnector1">
            <a:avLst/>
          </a:prstGeom>
          <a:ln w="28575">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a:stCxn id="8" idx="2"/>
            <a:endCxn id="9" idx="0"/>
          </p:cNvCxnSpPr>
          <p:nvPr/>
        </p:nvCxnSpPr>
        <p:spPr>
          <a:xfrm flipH="1">
            <a:off x="4836913" y="2334241"/>
            <a:ext cx="2069592" cy="749809"/>
          </a:xfrm>
          <a:prstGeom prst="straightConnector1">
            <a:avLst/>
          </a:prstGeom>
          <a:ln w="28575">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stCxn id="9" idx="2"/>
            <a:endCxn id="10" idx="0"/>
          </p:cNvCxnSpPr>
          <p:nvPr/>
        </p:nvCxnSpPr>
        <p:spPr>
          <a:xfrm>
            <a:off x="4836913" y="3541250"/>
            <a:ext cx="0" cy="749809"/>
          </a:xfrm>
          <a:prstGeom prst="straightConnector1">
            <a:avLst/>
          </a:prstGeom>
          <a:ln w="28575">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a:stCxn id="10" idx="2"/>
            <a:endCxn id="11" idx="0"/>
          </p:cNvCxnSpPr>
          <p:nvPr/>
        </p:nvCxnSpPr>
        <p:spPr>
          <a:xfrm>
            <a:off x="4836913" y="4748259"/>
            <a:ext cx="0" cy="749809"/>
          </a:xfrm>
          <a:prstGeom prst="straightConnector1">
            <a:avLst/>
          </a:prstGeom>
          <a:ln w="28575">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686930" y="2339813"/>
            <a:ext cx="2210862" cy="369332"/>
          </a:xfrm>
          <a:prstGeom prst="rect">
            <a:avLst/>
          </a:prstGeom>
          <a:noFill/>
        </p:spPr>
        <p:txBody>
          <a:bodyPr wrap="none" rtlCol="0">
            <a:spAutoFit/>
          </a:bodyPr>
          <a:lstStyle/>
          <a:p>
            <a:r>
              <a:rPr lang="en-US" dirty="0" smtClean="0">
                <a:latin typeface="Consolas" panose="020B0609020204030204" pitchFamily="49" charset="0"/>
              </a:rPr>
              <a:t>++, * (read), ==</a:t>
            </a:r>
            <a:endParaRPr lang="en-US" dirty="0">
              <a:latin typeface="Consolas" panose="020B0609020204030204" pitchFamily="49" charset="0"/>
            </a:endParaRPr>
          </a:p>
        </p:txBody>
      </p:sp>
      <p:sp>
        <p:nvSpPr>
          <p:cNvPr id="27" name="TextBox 26"/>
          <p:cNvSpPr txBox="1"/>
          <p:nvPr/>
        </p:nvSpPr>
        <p:spPr>
          <a:xfrm>
            <a:off x="8502711" y="1996864"/>
            <a:ext cx="2337499" cy="369332"/>
          </a:xfrm>
          <a:prstGeom prst="rect">
            <a:avLst/>
          </a:prstGeom>
          <a:noFill/>
        </p:spPr>
        <p:txBody>
          <a:bodyPr wrap="none" rtlCol="0">
            <a:spAutoFit/>
          </a:bodyPr>
          <a:lstStyle/>
          <a:p>
            <a:r>
              <a:rPr lang="en-US" dirty="0" smtClean="0">
                <a:latin typeface="Consolas" panose="020B0609020204030204" pitchFamily="49" charset="0"/>
              </a:rPr>
              <a:t>++, * (write), ==</a:t>
            </a:r>
            <a:endParaRPr lang="en-US" dirty="0">
              <a:latin typeface="Consolas" panose="020B0609020204030204" pitchFamily="49" charset="0"/>
            </a:endParaRPr>
          </a:p>
        </p:txBody>
      </p:sp>
      <p:sp>
        <p:nvSpPr>
          <p:cNvPr id="28" name="TextBox 27"/>
          <p:cNvSpPr txBox="1"/>
          <p:nvPr/>
        </p:nvSpPr>
        <p:spPr>
          <a:xfrm>
            <a:off x="6463990" y="2773156"/>
            <a:ext cx="1324402" cy="369332"/>
          </a:xfrm>
          <a:prstGeom prst="rect">
            <a:avLst/>
          </a:prstGeom>
          <a:noFill/>
        </p:spPr>
        <p:txBody>
          <a:bodyPr wrap="none" rtlCol="0">
            <a:spAutoFit/>
          </a:bodyPr>
          <a:lstStyle/>
          <a:p>
            <a:r>
              <a:rPr lang="en-US" dirty="0" smtClean="0">
                <a:latin typeface="Consolas" panose="020B0609020204030204" pitchFamily="49" charset="0"/>
              </a:rPr>
              <a:t>++, *, ==</a:t>
            </a:r>
            <a:endParaRPr lang="en-US" dirty="0">
              <a:latin typeface="Consolas" panose="020B0609020204030204" pitchFamily="49" charset="0"/>
            </a:endParaRPr>
          </a:p>
        </p:txBody>
      </p:sp>
      <p:sp>
        <p:nvSpPr>
          <p:cNvPr id="29" name="TextBox 28"/>
          <p:cNvSpPr txBox="1"/>
          <p:nvPr/>
        </p:nvSpPr>
        <p:spPr>
          <a:xfrm>
            <a:off x="6463990" y="4010644"/>
            <a:ext cx="1830950" cy="369332"/>
          </a:xfrm>
          <a:prstGeom prst="rect">
            <a:avLst/>
          </a:prstGeom>
          <a:noFill/>
        </p:spPr>
        <p:txBody>
          <a:bodyPr wrap="none" rtlCol="0">
            <a:spAutoFit/>
          </a:bodyPr>
          <a:lstStyle/>
          <a:p>
            <a:r>
              <a:rPr lang="en-US" dirty="0">
                <a:latin typeface="Consolas" panose="020B0609020204030204" pitchFamily="49" charset="0"/>
              </a:rPr>
              <a:t>++,</a:t>
            </a:r>
            <a:r>
              <a:rPr lang="en-US" dirty="0" smtClean="0">
                <a:latin typeface="Consolas" panose="020B0609020204030204" pitchFamily="49" charset="0"/>
              </a:rPr>
              <a:t> --, *, ==</a:t>
            </a:r>
            <a:endParaRPr lang="en-US" dirty="0">
              <a:latin typeface="Consolas" panose="020B0609020204030204" pitchFamily="49" charset="0"/>
            </a:endParaRPr>
          </a:p>
        </p:txBody>
      </p:sp>
      <p:sp>
        <p:nvSpPr>
          <p:cNvPr id="30" name="TextBox 29"/>
          <p:cNvSpPr txBox="1"/>
          <p:nvPr/>
        </p:nvSpPr>
        <p:spPr>
          <a:xfrm>
            <a:off x="6463990" y="5585936"/>
            <a:ext cx="3097323" cy="369332"/>
          </a:xfrm>
          <a:prstGeom prst="rect">
            <a:avLst/>
          </a:prstGeom>
          <a:noFill/>
        </p:spPr>
        <p:txBody>
          <a:bodyPr wrap="none" rtlCol="0">
            <a:spAutoFit/>
          </a:bodyPr>
          <a:lstStyle/>
          <a:p>
            <a:r>
              <a:rPr lang="en-US" dirty="0" smtClean="0">
                <a:latin typeface="Consolas" panose="020B0609020204030204" pitchFamily="49" charset="0"/>
              </a:rPr>
              <a:t>++, --, +/-N, [], *, ==</a:t>
            </a:r>
            <a:endParaRPr lang="en-US" dirty="0">
              <a:latin typeface="Consolas" panose="020B0609020204030204" pitchFamily="49" charset="0"/>
            </a:endParaRPr>
          </a:p>
        </p:txBody>
      </p:sp>
      <p:sp>
        <p:nvSpPr>
          <p:cNvPr id="31" name="TextBox 30"/>
          <p:cNvSpPr txBox="1"/>
          <p:nvPr/>
        </p:nvSpPr>
        <p:spPr>
          <a:xfrm>
            <a:off x="7057690" y="3149108"/>
            <a:ext cx="2337499" cy="369332"/>
          </a:xfrm>
          <a:prstGeom prst="rect">
            <a:avLst/>
          </a:prstGeom>
          <a:noFill/>
        </p:spPr>
        <p:txBody>
          <a:bodyPr wrap="none" rtlCol="0">
            <a:spAutoFit/>
          </a:bodyPr>
          <a:lstStyle/>
          <a:p>
            <a:r>
              <a:rPr lang="en-US" dirty="0" err="1">
                <a:latin typeface="Consolas" panose="020B0609020204030204" pitchFamily="49" charset="0"/>
              </a:rPr>
              <a:t>s</a:t>
            </a:r>
            <a:r>
              <a:rPr lang="en-US" dirty="0" err="1" smtClean="0">
                <a:latin typeface="Consolas" panose="020B0609020204030204" pitchFamily="49" charset="0"/>
              </a:rPr>
              <a:t>td</a:t>
            </a:r>
            <a:r>
              <a:rPr lang="en-US" dirty="0" smtClean="0">
                <a:latin typeface="Consolas" panose="020B0609020204030204" pitchFamily="49" charset="0"/>
              </a:rPr>
              <a:t>::</a:t>
            </a:r>
            <a:r>
              <a:rPr lang="en-US" dirty="0" err="1" smtClean="0">
                <a:latin typeface="Consolas" panose="020B0609020204030204" pitchFamily="49" charset="0"/>
              </a:rPr>
              <a:t>forward_list</a:t>
            </a:r>
            <a:endParaRPr lang="en-US" dirty="0">
              <a:latin typeface="Consolas" panose="020B0609020204030204" pitchFamily="49" charset="0"/>
            </a:endParaRPr>
          </a:p>
        </p:txBody>
      </p:sp>
      <p:sp>
        <p:nvSpPr>
          <p:cNvPr id="32" name="TextBox 31"/>
          <p:cNvSpPr txBox="1"/>
          <p:nvPr/>
        </p:nvSpPr>
        <p:spPr>
          <a:xfrm>
            <a:off x="7057690" y="4367522"/>
            <a:ext cx="2590774" cy="369332"/>
          </a:xfrm>
          <a:prstGeom prst="rect">
            <a:avLst/>
          </a:prstGeom>
          <a:noFill/>
        </p:spPr>
        <p:txBody>
          <a:bodyPr wrap="none" rtlCol="0">
            <a:spAutoFit/>
          </a:bodyPr>
          <a:lstStyle/>
          <a:p>
            <a:r>
              <a:rPr lang="en-US" dirty="0" err="1">
                <a:latin typeface="Consolas" panose="020B0609020204030204" pitchFamily="49" charset="0"/>
              </a:rPr>
              <a:t>s</a:t>
            </a:r>
            <a:r>
              <a:rPr lang="en-US" dirty="0" err="1" smtClean="0">
                <a:latin typeface="Consolas" panose="020B0609020204030204" pitchFamily="49" charset="0"/>
              </a:rPr>
              <a:t>td</a:t>
            </a:r>
            <a:r>
              <a:rPr lang="en-US" dirty="0" smtClean="0">
                <a:latin typeface="Consolas" panose="020B0609020204030204" pitchFamily="49" charset="0"/>
              </a:rPr>
              <a:t>::list, </a:t>
            </a:r>
            <a:r>
              <a:rPr lang="en-US" dirty="0" err="1" smtClean="0">
                <a:latin typeface="Consolas" panose="020B0609020204030204" pitchFamily="49" charset="0"/>
              </a:rPr>
              <a:t>std</a:t>
            </a:r>
            <a:r>
              <a:rPr lang="en-US" dirty="0" smtClean="0">
                <a:latin typeface="Consolas" panose="020B0609020204030204" pitchFamily="49" charset="0"/>
              </a:rPr>
              <a:t>::map</a:t>
            </a:r>
            <a:endParaRPr lang="en-US" dirty="0">
              <a:latin typeface="Consolas" panose="020B0609020204030204" pitchFamily="49" charset="0"/>
            </a:endParaRPr>
          </a:p>
        </p:txBody>
      </p:sp>
      <p:sp>
        <p:nvSpPr>
          <p:cNvPr id="33" name="TextBox 32"/>
          <p:cNvSpPr txBox="1"/>
          <p:nvPr/>
        </p:nvSpPr>
        <p:spPr>
          <a:xfrm>
            <a:off x="7053100" y="5955268"/>
            <a:ext cx="3097323" cy="369332"/>
          </a:xfrm>
          <a:prstGeom prst="rect">
            <a:avLst/>
          </a:prstGeom>
          <a:noFill/>
        </p:spPr>
        <p:txBody>
          <a:bodyPr wrap="none" rtlCol="0">
            <a:spAutoFit/>
          </a:bodyPr>
          <a:lstStyle/>
          <a:p>
            <a:r>
              <a:rPr lang="en-US" dirty="0" err="1">
                <a:latin typeface="Consolas" panose="020B0609020204030204" pitchFamily="49" charset="0"/>
              </a:rPr>
              <a:t>s</a:t>
            </a:r>
            <a:r>
              <a:rPr lang="en-US" dirty="0" err="1" smtClean="0">
                <a:latin typeface="Consolas" panose="020B0609020204030204" pitchFamily="49" charset="0"/>
              </a:rPr>
              <a:t>td</a:t>
            </a:r>
            <a:r>
              <a:rPr lang="en-US" dirty="0" smtClean="0">
                <a:latin typeface="Consolas" panose="020B0609020204030204" pitchFamily="49" charset="0"/>
              </a:rPr>
              <a:t>::vector, </a:t>
            </a:r>
            <a:r>
              <a:rPr lang="en-US" dirty="0" err="1" smtClean="0">
                <a:latin typeface="Consolas" panose="020B0609020204030204" pitchFamily="49" charset="0"/>
              </a:rPr>
              <a:t>std</a:t>
            </a:r>
            <a:r>
              <a:rPr lang="en-US" dirty="0" smtClean="0">
                <a:latin typeface="Consolas" panose="020B0609020204030204" pitchFamily="49" charset="0"/>
              </a:rPr>
              <a:t>::array</a:t>
            </a:r>
            <a:endParaRPr lang="en-US" dirty="0">
              <a:latin typeface="Consolas" panose="020B0609020204030204" pitchFamily="49" charset="0"/>
            </a:endParaRPr>
          </a:p>
        </p:txBody>
      </p:sp>
      <p:sp>
        <p:nvSpPr>
          <p:cNvPr id="34" name="TextBox 33"/>
          <p:cNvSpPr txBox="1"/>
          <p:nvPr/>
        </p:nvSpPr>
        <p:spPr>
          <a:xfrm>
            <a:off x="686930" y="2709145"/>
            <a:ext cx="2590774" cy="369332"/>
          </a:xfrm>
          <a:prstGeom prst="rect">
            <a:avLst/>
          </a:prstGeom>
          <a:noFill/>
        </p:spPr>
        <p:txBody>
          <a:bodyPr wrap="none" rtlCol="0">
            <a:spAutoFit/>
          </a:bodyPr>
          <a:lstStyle/>
          <a:p>
            <a:r>
              <a:rPr lang="en-US" dirty="0" err="1">
                <a:latin typeface="Consolas" panose="020B0609020204030204" pitchFamily="49" charset="0"/>
              </a:rPr>
              <a:t>s</a:t>
            </a:r>
            <a:r>
              <a:rPr lang="en-US" dirty="0" err="1" smtClean="0">
                <a:latin typeface="Consolas" panose="020B0609020204030204" pitchFamily="49" charset="0"/>
              </a:rPr>
              <a:t>td</a:t>
            </a:r>
            <a:r>
              <a:rPr lang="en-US" dirty="0" smtClean="0">
                <a:latin typeface="Consolas" panose="020B0609020204030204" pitchFamily="49" charset="0"/>
              </a:rPr>
              <a:t>::</a:t>
            </a:r>
            <a:r>
              <a:rPr lang="en-US" dirty="0" err="1" smtClean="0">
                <a:latin typeface="Consolas" panose="020B0609020204030204" pitchFamily="49" charset="0"/>
              </a:rPr>
              <a:t>input_iterator</a:t>
            </a:r>
            <a:endParaRPr lang="en-US" dirty="0">
              <a:latin typeface="Consolas" panose="020B0609020204030204" pitchFamily="49" charset="0"/>
            </a:endParaRPr>
          </a:p>
        </p:txBody>
      </p:sp>
      <p:sp>
        <p:nvSpPr>
          <p:cNvPr id="35" name="TextBox 34"/>
          <p:cNvSpPr txBox="1"/>
          <p:nvPr/>
        </p:nvSpPr>
        <p:spPr>
          <a:xfrm>
            <a:off x="8504425" y="2345909"/>
            <a:ext cx="2717411" cy="369332"/>
          </a:xfrm>
          <a:prstGeom prst="rect">
            <a:avLst/>
          </a:prstGeom>
          <a:noFill/>
        </p:spPr>
        <p:txBody>
          <a:bodyPr wrap="none" rtlCol="0">
            <a:spAutoFit/>
          </a:bodyPr>
          <a:lstStyle/>
          <a:p>
            <a:r>
              <a:rPr lang="en-US" dirty="0" err="1">
                <a:latin typeface="Consolas" panose="020B0609020204030204" pitchFamily="49" charset="0"/>
              </a:rPr>
              <a:t>s</a:t>
            </a:r>
            <a:r>
              <a:rPr lang="en-US" dirty="0" err="1" smtClean="0">
                <a:latin typeface="Consolas" panose="020B0609020204030204" pitchFamily="49" charset="0"/>
              </a:rPr>
              <a:t>td</a:t>
            </a:r>
            <a:r>
              <a:rPr lang="en-US" dirty="0" smtClean="0">
                <a:latin typeface="Consolas" panose="020B0609020204030204" pitchFamily="49" charset="0"/>
              </a:rPr>
              <a:t>::</a:t>
            </a:r>
            <a:r>
              <a:rPr lang="en-US" dirty="0" err="1" smtClean="0">
                <a:latin typeface="Consolas" panose="020B0609020204030204" pitchFamily="49" charset="0"/>
              </a:rPr>
              <a:t>output_iterator</a:t>
            </a:r>
            <a:endParaRPr lang="en-US" dirty="0">
              <a:latin typeface="Consolas" panose="020B0609020204030204" pitchFamily="49" charset="0"/>
            </a:endParaRPr>
          </a:p>
        </p:txBody>
      </p:sp>
      <p:sp>
        <p:nvSpPr>
          <p:cNvPr id="36" name="TextBox 35"/>
          <p:cNvSpPr txBox="1"/>
          <p:nvPr/>
        </p:nvSpPr>
        <p:spPr>
          <a:xfrm>
            <a:off x="6463076" y="3516342"/>
            <a:ext cx="2844048" cy="369332"/>
          </a:xfrm>
          <a:prstGeom prst="rect">
            <a:avLst/>
          </a:prstGeom>
          <a:noFill/>
        </p:spPr>
        <p:txBody>
          <a:bodyPr wrap="none" rtlCol="0">
            <a:spAutoFit/>
          </a:bodyPr>
          <a:lstStyle/>
          <a:p>
            <a:r>
              <a:rPr lang="en-US" dirty="0" err="1">
                <a:latin typeface="Consolas" panose="020B0609020204030204" pitchFamily="49" charset="0"/>
              </a:rPr>
              <a:t>s</a:t>
            </a:r>
            <a:r>
              <a:rPr lang="en-US" dirty="0" err="1" smtClean="0">
                <a:latin typeface="Consolas" panose="020B0609020204030204" pitchFamily="49" charset="0"/>
              </a:rPr>
              <a:t>td</a:t>
            </a:r>
            <a:r>
              <a:rPr lang="en-US" dirty="0" smtClean="0">
                <a:latin typeface="Consolas" panose="020B0609020204030204" pitchFamily="49" charset="0"/>
              </a:rPr>
              <a:t>::</a:t>
            </a:r>
            <a:r>
              <a:rPr lang="en-US" dirty="0" err="1" smtClean="0">
                <a:latin typeface="Consolas" panose="020B0609020204030204" pitchFamily="49" charset="0"/>
              </a:rPr>
              <a:t>forward_iterator</a:t>
            </a:r>
            <a:endParaRPr lang="en-US" dirty="0">
              <a:latin typeface="Consolas" panose="020B0609020204030204" pitchFamily="49" charset="0"/>
            </a:endParaRPr>
          </a:p>
        </p:txBody>
      </p:sp>
      <p:sp>
        <p:nvSpPr>
          <p:cNvPr id="37" name="TextBox 36"/>
          <p:cNvSpPr txBox="1"/>
          <p:nvPr/>
        </p:nvSpPr>
        <p:spPr>
          <a:xfrm>
            <a:off x="6463076" y="4724400"/>
            <a:ext cx="3603872" cy="369332"/>
          </a:xfrm>
          <a:prstGeom prst="rect">
            <a:avLst/>
          </a:prstGeom>
          <a:solidFill>
            <a:schemeClr val="bg1"/>
          </a:solidFill>
        </p:spPr>
        <p:txBody>
          <a:bodyPr wrap="none" rtlCol="0">
            <a:spAutoFit/>
          </a:bodyPr>
          <a:lstStyle/>
          <a:p>
            <a:r>
              <a:rPr lang="en-US" dirty="0" err="1">
                <a:latin typeface="Consolas" panose="020B0609020204030204" pitchFamily="49" charset="0"/>
              </a:rPr>
              <a:t>s</a:t>
            </a:r>
            <a:r>
              <a:rPr lang="en-US" dirty="0" err="1" smtClean="0">
                <a:latin typeface="Consolas" panose="020B0609020204030204" pitchFamily="49" charset="0"/>
              </a:rPr>
              <a:t>td</a:t>
            </a:r>
            <a:r>
              <a:rPr lang="en-US" dirty="0" smtClean="0">
                <a:latin typeface="Consolas" panose="020B0609020204030204" pitchFamily="49" charset="0"/>
              </a:rPr>
              <a:t>::</a:t>
            </a:r>
            <a:r>
              <a:rPr lang="en-US" dirty="0" err="1" smtClean="0">
                <a:latin typeface="Consolas" panose="020B0609020204030204" pitchFamily="49" charset="0"/>
              </a:rPr>
              <a:t>bidirectional_iterator</a:t>
            </a:r>
            <a:endParaRPr lang="en-US" dirty="0">
              <a:latin typeface="Consolas" panose="020B0609020204030204" pitchFamily="49" charset="0"/>
            </a:endParaRPr>
          </a:p>
        </p:txBody>
      </p:sp>
      <p:sp>
        <p:nvSpPr>
          <p:cNvPr id="38" name="TextBox 37"/>
          <p:cNvSpPr txBox="1"/>
          <p:nvPr/>
        </p:nvSpPr>
        <p:spPr>
          <a:xfrm>
            <a:off x="6463076" y="6324600"/>
            <a:ext cx="3603872" cy="369332"/>
          </a:xfrm>
          <a:prstGeom prst="rect">
            <a:avLst/>
          </a:prstGeom>
          <a:solidFill>
            <a:schemeClr val="bg1"/>
          </a:solidFill>
        </p:spPr>
        <p:txBody>
          <a:bodyPr wrap="none" rtlCol="0">
            <a:spAutoFit/>
          </a:bodyPr>
          <a:lstStyle/>
          <a:p>
            <a:r>
              <a:rPr lang="en-US" dirty="0" err="1">
                <a:latin typeface="Consolas" panose="020B0609020204030204" pitchFamily="49" charset="0"/>
              </a:rPr>
              <a:t>s</a:t>
            </a:r>
            <a:r>
              <a:rPr lang="en-US" dirty="0" err="1" smtClean="0">
                <a:latin typeface="Consolas" panose="020B0609020204030204" pitchFamily="49" charset="0"/>
              </a:rPr>
              <a:t>td</a:t>
            </a:r>
            <a:r>
              <a:rPr lang="en-US" dirty="0" smtClean="0">
                <a:latin typeface="Consolas" panose="020B0609020204030204" pitchFamily="49" charset="0"/>
              </a:rPr>
              <a:t>::</a:t>
            </a:r>
            <a:r>
              <a:rPr lang="en-US" dirty="0" err="1" smtClean="0">
                <a:latin typeface="Consolas" panose="020B0609020204030204" pitchFamily="49" charset="0"/>
              </a:rPr>
              <a:t>random_access_iterator</a:t>
            </a:r>
            <a:endParaRPr lang="en-US" dirty="0">
              <a:latin typeface="Consolas" panose="020B0609020204030204" pitchFamily="49" charset="0"/>
            </a:endParaRPr>
          </a:p>
        </p:txBody>
      </p:sp>
    </p:spTree>
    <p:extLst>
      <p:ext uri="{BB962C8B-B14F-4D97-AF65-F5344CB8AC3E}">
        <p14:creationId xmlns:p14="http://schemas.microsoft.com/office/powerpoint/2010/main" val="27885507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 calcmode="lin" valueType="num">
                                      <p:cBhvr additive="base">
                                        <p:cTn id="7" dur="500" fill="hold"/>
                                        <p:tgtEl>
                                          <p:spTgt spid="26"/>
                                        </p:tgtEl>
                                        <p:attrNameLst>
                                          <p:attrName>ppt_x</p:attrName>
                                        </p:attrNameLst>
                                      </p:cBhvr>
                                      <p:tavLst>
                                        <p:tav tm="0">
                                          <p:val>
                                            <p:strVal val="0-#ppt_w/2"/>
                                          </p:val>
                                        </p:tav>
                                        <p:tav tm="100000">
                                          <p:val>
                                            <p:strVal val="#ppt_x"/>
                                          </p:val>
                                        </p:tav>
                                      </p:tavLst>
                                    </p:anim>
                                    <p:anim calcmode="lin" valueType="num">
                                      <p:cBhvr additive="base">
                                        <p:cTn id="8" dur="500" fill="hold"/>
                                        <p:tgtEl>
                                          <p:spTgt spid="26"/>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34"/>
                                        </p:tgtEl>
                                        <p:attrNameLst>
                                          <p:attrName>style.visibility</p:attrName>
                                        </p:attrNameLst>
                                      </p:cBhvr>
                                      <p:to>
                                        <p:strVal val="visible"/>
                                      </p:to>
                                    </p:set>
                                    <p:anim calcmode="lin" valueType="num">
                                      <p:cBhvr additive="base">
                                        <p:cTn id="11" dur="500" fill="hold"/>
                                        <p:tgtEl>
                                          <p:spTgt spid="34"/>
                                        </p:tgtEl>
                                        <p:attrNameLst>
                                          <p:attrName>ppt_x</p:attrName>
                                        </p:attrNameLst>
                                      </p:cBhvr>
                                      <p:tavLst>
                                        <p:tav tm="0">
                                          <p:val>
                                            <p:strVal val="0-#ppt_w/2"/>
                                          </p:val>
                                        </p:tav>
                                        <p:tav tm="100000">
                                          <p:val>
                                            <p:strVal val="#ppt_x"/>
                                          </p:val>
                                        </p:tav>
                                      </p:tavLst>
                                    </p:anim>
                                    <p:anim calcmode="lin" valueType="num">
                                      <p:cBhvr additive="base">
                                        <p:cTn id="12" dur="500" fill="hold"/>
                                        <p:tgtEl>
                                          <p:spTgt spid="34"/>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 calcmode="lin" valueType="num">
                                      <p:cBhvr additive="base">
                                        <p:cTn id="17" dur="500" fill="hold"/>
                                        <p:tgtEl>
                                          <p:spTgt spid="8"/>
                                        </p:tgtEl>
                                        <p:attrNameLst>
                                          <p:attrName>ppt_x</p:attrName>
                                        </p:attrNameLst>
                                      </p:cBhvr>
                                      <p:tavLst>
                                        <p:tav tm="0">
                                          <p:val>
                                            <p:strVal val="0-#ppt_w/2"/>
                                          </p:val>
                                        </p:tav>
                                        <p:tav tm="100000">
                                          <p:val>
                                            <p:strVal val="#ppt_x"/>
                                          </p:val>
                                        </p:tav>
                                      </p:tavLst>
                                    </p:anim>
                                    <p:anim calcmode="lin" valueType="num">
                                      <p:cBhvr additive="base">
                                        <p:cTn id="18" dur="5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8" fill="hold" grpId="0" nodeType="clickEffect">
                                  <p:stCondLst>
                                    <p:cond delay="0"/>
                                  </p:stCondLst>
                                  <p:childTnLst>
                                    <p:set>
                                      <p:cBhvr>
                                        <p:cTn id="22" dur="1" fill="hold">
                                          <p:stCondLst>
                                            <p:cond delay="0"/>
                                          </p:stCondLst>
                                        </p:cTn>
                                        <p:tgtEl>
                                          <p:spTgt spid="27"/>
                                        </p:tgtEl>
                                        <p:attrNameLst>
                                          <p:attrName>style.visibility</p:attrName>
                                        </p:attrNameLst>
                                      </p:cBhvr>
                                      <p:to>
                                        <p:strVal val="visible"/>
                                      </p:to>
                                    </p:set>
                                    <p:anim calcmode="lin" valueType="num">
                                      <p:cBhvr additive="base">
                                        <p:cTn id="23" dur="500" fill="hold"/>
                                        <p:tgtEl>
                                          <p:spTgt spid="27"/>
                                        </p:tgtEl>
                                        <p:attrNameLst>
                                          <p:attrName>ppt_x</p:attrName>
                                        </p:attrNameLst>
                                      </p:cBhvr>
                                      <p:tavLst>
                                        <p:tav tm="0">
                                          <p:val>
                                            <p:strVal val="0-#ppt_w/2"/>
                                          </p:val>
                                        </p:tav>
                                        <p:tav tm="100000">
                                          <p:val>
                                            <p:strVal val="#ppt_x"/>
                                          </p:val>
                                        </p:tav>
                                      </p:tavLst>
                                    </p:anim>
                                    <p:anim calcmode="lin" valueType="num">
                                      <p:cBhvr additive="base">
                                        <p:cTn id="24" dur="500" fill="hold"/>
                                        <p:tgtEl>
                                          <p:spTgt spid="27"/>
                                        </p:tgtEl>
                                        <p:attrNameLst>
                                          <p:attrName>ppt_y</p:attrName>
                                        </p:attrNameLst>
                                      </p:cBhvr>
                                      <p:tavLst>
                                        <p:tav tm="0">
                                          <p:val>
                                            <p:strVal val="#ppt_y"/>
                                          </p:val>
                                        </p:tav>
                                        <p:tav tm="100000">
                                          <p:val>
                                            <p:strVal val="#ppt_y"/>
                                          </p:val>
                                        </p:tav>
                                      </p:tavLst>
                                    </p:anim>
                                  </p:childTnLst>
                                </p:cTn>
                              </p:par>
                              <p:par>
                                <p:cTn id="25" presetID="2" presetClass="entr" presetSubtype="8" fill="hold" grpId="0" nodeType="withEffect">
                                  <p:stCondLst>
                                    <p:cond delay="0"/>
                                  </p:stCondLst>
                                  <p:childTnLst>
                                    <p:set>
                                      <p:cBhvr>
                                        <p:cTn id="26" dur="1" fill="hold">
                                          <p:stCondLst>
                                            <p:cond delay="0"/>
                                          </p:stCondLst>
                                        </p:cTn>
                                        <p:tgtEl>
                                          <p:spTgt spid="35"/>
                                        </p:tgtEl>
                                        <p:attrNameLst>
                                          <p:attrName>style.visibility</p:attrName>
                                        </p:attrNameLst>
                                      </p:cBhvr>
                                      <p:to>
                                        <p:strVal val="visible"/>
                                      </p:to>
                                    </p:set>
                                    <p:anim calcmode="lin" valueType="num">
                                      <p:cBhvr additive="base">
                                        <p:cTn id="27" dur="500" fill="hold"/>
                                        <p:tgtEl>
                                          <p:spTgt spid="35"/>
                                        </p:tgtEl>
                                        <p:attrNameLst>
                                          <p:attrName>ppt_x</p:attrName>
                                        </p:attrNameLst>
                                      </p:cBhvr>
                                      <p:tavLst>
                                        <p:tav tm="0">
                                          <p:val>
                                            <p:strVal val="0-#ppt_w/2"/>
                                          </p:val>
                                        </p:tav>
                                        <p:tav tm="100000">
                                          <p:val>
                                            <p:strVal val="#ppt_x"/>
                                          </p:val>
                                        </p:tav>
                                      </p:tavLst>
                                    </p:anim>
                                    <p:anim calcmode="lin" valueType="num">
                                      <p:cBhvr additive="base">
                                        <p:cTn id="28" dur="500" fill="hold"/>
                                        <p:tgtEl>
                                          <p:spTgt spid="35"/>
                                        </p:tgtEl>
                                        <p:attrNameLst>
                                          <p:attrName>ppt_y</p:attrName>
                                        </p:attrNameLst>
                                      </p:cBhvr>
                                      <p:tavLst>
                                        <p:tav tm="0">
                                          <p:val>
                                            <p:strVal val="#ppt_y"/>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8" fill="hold" nodeType="clickEffect">
                                  <p:stCondLst>
                                    <p:cond delay="0"/>
                                  </p:stCondLst>
                                  <p:childTnLst>
                                    <p:set>
                                      <p:cBhvr>
                                        <p:cTn id="32" dur="1" fill="hold">
                                          <p:stCondLst>
                                            <p:cond delay="0"/>
                                          </p:stCondLst>
                                        </p:cTn>
                                        <p:tgtEl>
                                          <p:spTgt spid="13"/>
                                        </p:tgtEl>
                                        <p:attrNameLst>
                                          <p:attrName>style.visibility</p:attrName>
                                        </p:attrNameLst>
                                      </p:cBhvr>
                                      <p:to>
                                        <p:strVal val="visible"/>
                                      </p:to>
                                    </p:set>
                                    <p:anim calcmode="lin" valueType="num">
                                      <p:cBhvr additive="base">
                                        <p:cTn id="33" dur="500" fill="hold"/>
                                        <p:tgtEl>
                                          <p:spTgt spid="13"/>
                                        </p:tgtEl>
                                        <p:attrNameLst>
                                          <p:attrName>ppt_x</p:attrName>
                                        </p:attrNameLst>
                                      </p:cBhvr>
                                      <p:tavLst>
                                        <p:tav tm="0">
                                          <p:val>
                                            <p:strVal val="0-#ppt_w/2"/>
                                          </p:val>
                                        </p:tav>
                                        <p:tav tm="100000">
                                          <p:val>
                                            <p:strVal val="#ppt_x"/>
                                          </p:val>
                                        </p:tav>
                                      </p:tavLst>
                                    </p:anim>
                                    <p:anim calcmode="lin" valueType="num">
                                      <p:cBhvr additive="base">
                                        <p:cTn id="34" dur="500" fill="hold"/>
                                        <p:tgtEl>
                                          <p:spTgt spid="13"/>
                                        </p:tgtEl>
                                        <p:attrNameLst>
                                          <p:attrName>ppt_y</p:attrName>
                                        </p:attrNameLst>
                                      </p:cBhvr>
                                      <p:tavLst>
                                        <p:tav tm="0">
                                          <p:val>
                                            <p:strVal val="#ppt_y"/>
                                          </p:val>
                                        </p:tav>
                                        <p:tav tm="100000">
                                          <p:val>
                                            <p:strVal val="#ppt_y"/>
                                          </p:val>
                                        </p:tav>
                                      </p:tavLst>
                                    </p:anim>
                                  </p:childTnLst>
                                </p:cTn>
                              </p:par>
                              <p:par>
                                <p:cTn id="35" presetID="2" presetClass="entr" presetSubtype="8" fill="hold" nodeType="withEffect">
                                  <p:stCondLst>
                                    <p:cond delay="0"/>
                                  </p:stCondLst>
                                  <p:childTnLst>
                                    <p:set>
                                      <p:cBhvr>
                                        <p:cTn id="36" dur="1" fill="hold">
                                          <p:stCondLst>
                                            <p:cond delay="0"/>
                                          </p:stCondLst>
                                        </p:cTn>
                                        <p:tgtEl>
                                          <p:spTgt spid="15"/>
                                        </p:tgtEl>
                                        <p:attrNameLst>
                                          <p:attrName>style.visibility</p:attrName>
                                        </p:attrNameLst>
                                      </p:cBhvr>
                                      <p:to>
                                        <p:strVal val="visible"/>
                                      </p:to>
                                    </p:set>
                                    <p:anim calcmode="lin" valueType="num">
                                      <p:cBhvr additive="base">
                                        <p:cTn id="37" dur="500" fill="hold"/>
                                        <p:tgtEl>
                                          <p:spTgt spid="15"/>
                                        </p:tgtEl>
                                        <p:attrNameLst>
                                          <p:attrName>ppt_x</p:attrName>
                                        </p:attrNameLst>
                                      </p:cBhvr>
                                      <p:tavLst>
                                        <p:tav tm="0">
                                          <p:val>
                                            <p:strVal val="0-#ppt_w/2"/>
                                          </p:val>
                                        </p:tav>
                                        <p:tav tm="100000">
                                          <p:val>
                                            <p:strVal val="#ppt_x"/>
                                          </p:val>
                                        </p:tav>
                                      </p:tavLst>
                                    </p:anim>
                                    <p:anim calcmode="lin" valueType="num">
                                      <p:cBhvr additive="base">
                                        <p:cTn id="38" dur="500" fill="hold"/>
                                        <p:tgtEl>
                                          <p:spTgt spid="15"/>
                                        </p:tgtEl>
                                        <p:attrNameLst>
                                          <p:attrName>ppt_y</p:attrName>
                                        </p:attrNameLst>
                                      </p:cBhvr>
                                      <p:tavLst>
                                        <p:tav tm="0">
                                          <p:val>
                                            <p:strVal val="#ppt_y"/>
                                          </p:val>
                                        </p:tav>
                                        <p:tav tm="100000">
                                          <p:val>
                                            <p:strVal val="#ppt_y"/>
                                          </p:val>
                                        </p:tav>
                                      </p:tavLst>
                                    </p:anim>
                                  </p:childTnLst>
                                </p:cTn>
                              </p:par>
                              <p:par>
                                <p:cTn id="39" presetID="2" presetClass="entr" presetSubtype="8" fill="hold" grpId="0" nodeType="withEffect">
                                  <p:stCondLst>
                                    <p:cond delay="0"/>
                                  </p:stCondLst>
                                  <p:childTnLst>
                                    <p:set>
                                      <p:cBhvr>
                                        <p:cTn id="40" dur="1" fill="hold">
                                          <p:stCondLst>
                                            <p:cond delay="0"/>
                                          </p:stCondLst>
                                        </p:cTn>
                                        <p:tgtEl>
                                          <p:spTgt spid="9"/>
                                        </p:tgtEl>
                                        <p:attrNameLst>
                                          <p:attrName>style.visibility</p:attrName>
                                        </p:attrNameLst>
                                      </p:cBhvr>
                                      <p:to>
                                        <p:strVal val="visible"/>
                                      </p:to>
                                    </p:set>
                                    <p:anim calcmode="lin" valueType="num">
                                      <p:cBhvr additive="base">
                                        <p:cTn id="41" dur="500" fill="hold"/>
                                        <p:tgtEl>
                                          <p:spTgt spid="9"/>
                                        </p:tgtEl>
                                        <p:attrNameLst>
                                          <p:attrName>ppt_x</p:attrName>
                                        </p:attrNameLst>
                                      </p:cBhvr>
                                      <p:tavLst>
                                        <p:tav tm="0">
                                          <p:val>
                                            <p:strVal val="0-#ppt_w/2"/>
                                          </p:val>
                                        </p:tav>
                                        <p:tav tm="100000">
                                          <p:val>
                                            <p:strVal val="#ppt_x"/>
                                          </p:val>
                                        </p:tav>
                                      </p:tavLst>
                                    </p:anim>
                                    <p:anim calcmode="lin" valueType="num">
                                      <p:cBhvr additive="base">
                                        <p:cTn id="42" dur="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8" fill="hold" grpId="0" nodeType="clickEffect">
                                  <p:stCondLst>
                                    <p:cond delay="0"/>
                                  </p:stCondLst>
                                  <p:childTnLst>
                                    <p:set>
                                      <p:cBhvr>
                                        <p:cTn id="46" dur="1" fill="hold">
                                          <p:stCondLst>
                                            <p:cond delay="0"/>
                                          </p:stCondLst>
                                        </p:cTn>
                                        <p:tgtEl>
                                          <p:spTgt spid="28"/>
                                        </p:tgtEl>
                                        <p:attrNameLst>
                                          <p:attrName>style.visibility</p:attrName>
                                        </p:attrNameLst>
                                      </p:cBhvr>
                                      <p:to>
                                        <p:strVal val="visible"/>
                                      </p:to>
                                    </p:set>
                                    <p:anim calcmode="lin" valueType="num">
                                      <p:cBhvr additive="base">
                                        <p:cTn id="47" dur="500" fill="hold"/>
                                        <p:tgtEl>
                                          <p:spTgt spid="28"/>
                                        </p:tgtEl>
                                        <p:attrNameLst>
                                          <p:attrName>ppt_x</p:attrName>
                                        </p:attrNameLst>
                                      </p:cBhvr>
                                      <p:tavLst>
                                        <p:tav tm="0">
                                          <p:val>
                                            <p:strVal val="0-#ppt_w/2"/>
                                          </p:val>
                                        </p:tav>
                                        <p:tav tm="100000">
                                          <p:val>
                                            <p:strVal val="#ppt_x"/>
                                          </p:val>
                                        </p:tav>
                                      </p:tavLst>
                                    </p:anim>
                                    <p:anim calcmode="lin" valueType="num">
                                      <p:cBhvr additive="base">
                                        <p:cTn id="48" dur="500" fill="hold"/>
                                        <p:tgtEl>
                                          <p:spTgt spid="28"/>
                                        </p:tgtEl>
                                        <p:attrNameLst>
                                          <p:attrName>ppt_y</p:attrName>
                                        </p:attrNameLst>
                                      </p:cBhvr>
                                      <p:tavLst>
                                        <p:tav tm="0">
                                          <p:val>
                                            <p:strVal val="#ppt_y"/>
                                          </p:val>
                                        </p:tav>
                                        <p:tav tm="100000">
                                          <p:val>
                                            <p:strVal val="#ppt_y"/>
                                          </p:val>
                                        </p:tav>
                                      </p:tavLst>
                                    </p:anim>
                                  </p:childTnLst>
                                </p:cTn>
                              </p:par>
                              <p:par>
                                <p:cTn id="49" presetID="2" presetClass="entr" presetSubtype="8" fill="hold" grpId="0" nodeType="withEffect">
                                  <p:stCondLst>
                                    <p:cond delay="0"/>
                                  </p:stCondLst>
                                  <p:childTnLst>
                                    <p:set>
                                      <p:cBhvr>
                                        <p:cTn id="50" dur="1" fill="hold">
                                          <p:stCondLst>
                                            <p:cond delay="0"/>
                                          </p:stCondLst>
                                        </p:cTn>
                                        <p:tgtEl>
                                          <p:spTgt spid="36"/>
                                        </p:tgtEl>
                                        <p:attrNameLst>
                                          <p:attrName>style.visibility</p:attrName>
                                        </p:attrNameLst>
                                      </p:cBhvr>
                                      <p:to>
                                        <p:strVal val="visible"/>
                                      </p:to>
                                    </p:set>
                                    <p:anim calcmode="lin" valueType="num">
                                      <p:cBhvr additive="base">
                                        <p:cTn id="51" dur="500" fill="hold"/>
                                        <p:tgtEl>
                                          <p:spTgt spid="36"/>
                                        </p:tgtEl>
                                        <p:attrNameLst>
                                          <p:attrName>ppt_x</p:attrName>
                                        </p:attrNameLst>
                                      </p:cBhvr>
                                      <p:tavLst>
                                        <p:tav tm="0">
                                          <p:val>
                                            <p:strVal val="0-#ppt_w/2"/>
                                          </p:val>
                                        </p:tav>
                                        <p:tav tm="100000">
                                          <p:val>
                                            <p:strVal val="#ppt_x"/>
                                          </p:val>
                                        </p:tav>
                                      </p:tavLst>
                                    </p:anim>
                                    <p:anim calcmode="lin" valueType="num">
                                      <p:cBhvr additive="base">
                                        <p:cTn id="52" dur="500" fill="hold"/>
                                        <p:tgtEl>
                                          <p:spTgt spid="36"/>
                                        </p:tgtEl>
                                        <p:attrNameLst>
                                          <p:attrName>ppt_y</p:attrName>
                                        </p:attrNameLst>
                                      </p:cBhvr>
                                      <p:tavLst>
                                        <p:tav tm="0">
                                          <p:val>
                                            <p:strVal val="#ppt_y"/>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8" fill="hold" nodeType="clickEffect">
                                  <p:stCondLst>
                                    <p:cond delay="0"/>
                                  </p:stCondLst>
                                  <p:childTnLst>
                                    <p:set>
                                      <p:cBhvr>
                                        <p:cTn id="56" dur="1" fill="hold">
                                          <p:stCondLst>
                                            <p:cond delay="0"/>
                                          </p:stCondLst>
                                        </p:cTn>
                                        <p:tgtEl>
                                          <p:spTgt spid="18"/>
                                        </p:tgtEl>
                                        <p:attrNameLst>
                                          <p:attrName>style.visibility</p:attrName>
                                        </p:attrNameLst>
                                      </p:cBhvr>
                                      <p:to>
                                        <p:strVal val="visible"/>
                                      </p:to>
                                    </p:set>
                                    <p:anim calcmode="lin" valueType="num">
                                      <p:cBhvr additive="base">
                                        <p:cTn id="57" dur="500" fill="hold"/>
                                        <p:tgtEl>
                                          <p:spTgt spid="18"/>
                                        </p:tgtEl>
                                        <p:attrNameLst>
                                          <p:attrName>ppt_x</p:attrName>
                                        </p:attrNameLst>
                                      </p:cBhvr>
                                      <p:tavLst>
                                        <p:tav tm="0">
                                          <p:val>
                                            <p:strVal val="0-#ppt_w/2"/>
                                          </p:val>
                                        </p:tav>
                                        <p:tav tm="100000">
                                          <p:val>
                                            <p:strVal val="#ppt_x"/>
                                          </p:val>
                                        </p:tav>
                                      </p:tavLst>
                                    </p:anim>
                                    <p:anim calcmode="lin" valueType="num">
                                      <p:cBhvr additive="base">
                                        <p:cTn id="58" dur="500" fill="hold"/>
                                        <p:tgtEl>
                                          <p:spTgt spid="18"/>
                                        </p:tgtEl>
                                        <p:attrNameLst>
                                          <p:attrName>ppt_y</p:attrName>
                                        </p:attrNameLst>
                                      </p:cBhvr>
                                      <p:tavLst>
                                        <p:tav tm="0">
                                          <p:val>
                                            <p:strVal val="#ppt_y"/>
                                          </p:val>
                                        </p:tav>
                                        <p:tav tm="100000">
                                          <p:val>
                                            <p:strVal val="#ppt_y"/>
                                          </p:val>
                                        </p:tav>
                                      </p:tavLst>
                                    </p:anim>
                                  </p:childTnLst>
                                </p:cTn>
                              </p:par>
                              <p:par>
                                <p:cTn id="59" presetID="2" presetClass="entr" presetSubtype="8" fill="hold" grpId="0" nodeType="withEffect">
                                  <p:stCondLst>
                                    <p:cond delay="0"/>
                                  </p:stCondLst>
                                  <p:childTnLst>
                                    <p:set>
                                      <p:cBhvr>
                                        <p:cTn id="60" dur="1" fill="hold">
                                          <p:stCondLst>
                                            <p:cond delay="0"/>
                                          </p:stCondLst>
                                        </p:cTn>
                                        <p:tgtEl>
                                          <p:spTgt spid="10"/>
                                        </p:tgtEl>
                                        <p:attrNameLst>
                                          <p:attrName>style.visibility</p:attrName>
                                        </p:attrNameLst>
                                      </p:cBhvr>
                                      <p:to>
                                        <p:strVal val="visible"/>
                                      </p:to>
                                    </p:set>
                                    <p:anim calcmode="lin" valueType="num">
                                      <p:cBhvr additive="base">
                                        <p:cTn id="61" dur="500" fill="hold"/>
                                        <p:tgtEl>
                                          <p:spTgt spid="10"/>
                                        </p:tgtEl>
                                        <p:attrNameLst>
                                          <p:attrName>ppt_x</p:attrName>
                                        </p:attrNameLst>
                                      </p:cBhvr>
                                      <p:tavLst>
                                        <p:tav tm="0">
                                          <p:val>
                                            <p:strVal val="0-#ppt_w/2"/>
                                          </p:val>
                                        </p:tav>
                                        <p:tav tm="100000">
                                          <p:val>
                                            <p:strVal val="#ppt_x"/>
                                          </p:val>
                                        </p:tav>
                                      </p:tavLst>
                                    </p:anim>
                                    <p:anim calcmode="lin" valueType="num">
                                      <p:cBhvr additive="base">
                                        <p:cTn id="62" dur="5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8" fill="hold" grpId="0" nodeType="clickEffect">
                                  <p:stCondLst>
                                    <p:cond delay="0"/>
                                  </p:stCondLst>
                                  <p:childTnLst>
                                    <p:set>
                                      <p:cBhvr>
                                        <p:cTn id="66" dur="1" fill="hold">
                                          <p:stCondLst>
                                            <p:cond delay="0"/>
                                          </p:stCondLst>
                                        </p:cTn>
                                        <p:tgtEl>
                                          <p:spTgt spid="29"/>
                                        </p:tgtEl>
                                        <p:attrNameLst>
                                          <p:attrName>style.visibility</p:attrName>
                                        </p:attrNameLst>
                                      </p:cBhvr>
                                      <p:to>
                                        <p:strVal val="visible"/>
                                      </p:to>
                                    </p:set>
                                    <p:anim calcmode="lin" valueType="num">
                                      <p:cBhvr additive="base">
                                        <p:cTn id="67" dur="500" fill="hold"/>
                                        <p:tgtEl>
                                          <p:spTgt spid="29"/>
                                        </p:tgtEl>
                                        <p:attrNameLst>
                                          <p:attrName>ppt_x</p:attrName>
                                        </p:attrNameLst>
                                      </p:cBhvr>
                                      <p:tavLst>
                                        <p:tav tm="0">
                                          <p:val>
                                            <p:strVal val="0-#ppt_w/2"/>
                                          </p:val>
                                        </p:tav>
                                        <p:tav tm="100000">
                                          <p:val>
                                            <p:strVal val="#ppt_x"/>
                                          </p:val>
                                        </p:tav>
                                      </p:tavLst>
                                    </p:anim>
                                    <p:anim calcmode="lin" valueType="num">
                                      <p:cBhvr additive="base">
                                        <p:cTn id="68" dur="500" fill="hold"/>
                                        <p:tgtEl>
                                          <p:spTgt spid="29"/>
                                        </p:tgtEl>
                                        <p:attrNameLst>
                                          <p:attrName>ppt_y</p:attrName>
                                        </p:attrNameLst>
                                      </p:cBhvr>
                                      <p:tavLst>
                                        <p:tav tm="0">
                                          <p:val>
                                            <p:strVal val="#ppt_y"/>
                                          </p:val>
                                        </p:tav>
                                        <p:tav tm="100000">
                                          <p:val>
                                            <p:strVal val="#ppt_y"/>
                                          </p:val>
                                        </p:tav>
                                      </p:tavLst>
                                    </p:anim>
                                  </p:childTnLst>
                                </p:cTn>
                              </p:par>
                              <p:par>
                                <p:cTn id="69" presetID="2" presetClass="entr" presetSubtype="8" fill="hold" grpId="0" nodeType="withEffect">
                                  <p:stCondLst>
                                    <p:cond delay="0"/>
                                  </p:stCondLst>
                                  <p:childTnLst>
                                    <p:set>
                                      <p:cBhvr>
                                        <p:cTn id="70" dur="1" fill="hold">
                                          <p:stCondLst>
                                            <p:cond delay="0"/>
                                          </p:stCondLst>
                                        </p:cTn>
                                        <p:tgtEl>
                                          <p:spTgt spid="37"/>
                                        </p:tgtEl>
                                        <p:attrNameLst>
                                          <p:attrName>style.visibility</p:attrName>
                                        </p:attrNameLst>
                                      </p:cBhvr>
                                      <p:to>
                                        <p:strVal val="visible"/>
                                      </p:to>
                                    </p:set>
                                    <p:anim calcmode="lin" valueType="num">
                                      <p:cBhvr additive="base">
                                        <p:cTn id="71" dur="500" fill="hold"/>
                                        <p:tgtEl>
                                          <p:spTgt spid="37"/>
                                        </p:tgtEl>
                                        <p:attrNameLst>
                                          <p:attrName>ppt_x</p:attrName>
                                        </p:attrNameLst>
                                      </p:cBhvr>
                                      <p:tavLst>
                                        <p:tav tm="0">
                                          <p:val>
                                            <p:strVal val="0-#ppt_w/2"/>
                                          </p:val>
                                        </p:tav>
                                        <p:tav tm="100000">
                                          <p:val>
                                            <p:strVal val="#ppt_x"/>
                                          </p:val>
                                        </p:tav>
                                      </p:tavLst>
                                    </p:anim>
                                    <p:anim calcmode="lin" valueType="num">
                                      <p:cBhvr additive="base">
                                        <p:cTn id="72" dur="500" fill="hold"/>
                                        <p:tgtEl>
                                          <p:spTgt spid="37"/>
                                        </p:tgtEl>
                                        <p:attrNameLst>
                                          <p:attrName>ppt_y</p:attrName>
                                        </p:attrNameLst>
                                      </p:cBhvr>
                                      <p:tavLst>
                                        <p:tav tm="0">
                                          <p:val>
                                            <p:strVal val="#ppt_y"/>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2" presetClass="entr" presetSubtype="8" fill="hold" nodeType="clickEffect">
                                  <p:stCondLst>
                                    <p:cond delay="0"/>
                                  </p:stCondLst>
                                  <p:childTnLst>
                                    <p:set>
                                      <p:cBhvr>
                                        <p:cTn id="76" dur="1" fill="hold">
                                          <p:stCondLst>
                                            <p:cond delay="0"/>
                                          </p:stCondLst>
                                        </p:cTn>
                                        <p:tgtEl>
                                          <p:spTgt spid="21"/>
                                        </p:tgtEl>
                                        <p:attrNameLst>
                                          <p:attrName>style.visibility</p:attrName>
                                        </p:attrNameLst>
                                      </p:cBhvr>
                                      <p:to>
                                        <p:strVal val="visible"/>
                                      </p:to>
                                    </p:set>
                                    <p:anim calcmode="lin" valueType="num">
                                      <p:cBhvr additive="base">
                                        <p:cTn id="77" dur="500" fill="hold"/>
                                        <p:tgtEl>
                                          <p:spTgt spid="21"/>
                                        </p:tgtEl>
                                        <p:attrNameLst>
                                          <p:attrName>ppt_x</p:attrName>
                                        </p:attrNameLst>
                                      </p:cBhvr>
                                      <p:tavLst>
                                        <p:tav tm="0">
                                          <p:val>
                                            <p:strVal val="0-#ppt_w/2"/>
                                          </p:val>
                                        </p:tav>
                                        <p:tav tm="100000">
                                          <p:val>
                                            <p:strVal val="#ppt_x"/>
                                          </p:val>
                                        </p:tav>
                                      </p:tavLst>
                                    </p:anim>
                                    <p:anim calcmode="lin" valueType="num">
                                      <p:cBhvr additive="base">
                                        <p:cTn id="78" dur="500" fill="hold"/>
                                        <p:tgtEl>
                                          <p:spTgt spid="21"/>
                                        </p:tgtEl>
                                        <p:attrNameLst>
                                          <p:attrName>ppt_y</p:attrName>
                                        </p:attrNameLst>
                                      </p:cBhvr>
                                      <p:tavLst>
                                        <p:tav tm="0">
                                          <p:val>
                                            <p:strVal val="#ppt_y"/>
                                          </p:val>
                                        </p:tav>
                                        <p:tav tm="100000">
                                          <p:val>
                                            <p:strVal val="#ppt_y"/>
                                          </p:val>
                                        </p:tav>
                                      </p:tavLst>
                                    </p:anim>
                                  </p:childTnLst>
                                </p:cTn>
                              </p:par>
                              <p:par>
                                <p:cTn id="79" presetID="2" presetClass="entr" presetSubtype="8" fill="hold" grpId="0" nodeType="withEffect">
                                  <p:stCondLst>
                                    <p:cond delay="0"/>
                                  </p:stCondLst>
                                  <p:childTnLst>
                                    <p:set>
                                      <p:cBhvr>
                                        <p:cTn id="80" dur="1" fill="hold">
                                          <p:stCondLst>
                                            <p:cond delay="0"/>
                                          </p:stCondLst>
                                        </p:cTn>
                                        <p:tgtEl>
                                          <p:spTgt spid="11"/>
                                        </p:tgtEl>
                                        <p:attrNameLst>
                                          <p:attrName>style.visibility</p:attrName>
                                        </p:attrNameLst>
                                      </p:cBhvr>
                                      <p:to>
                                        <p:strVal val="visible"/>
                                      </p:to>
                                    </p:set>
                                    <p:anim calcmode="lin" valueType="num">
                                      <p:cBhvr additive="base">
                                        <p:cTn id="81" dur="500" fill="hold"/>
                                        <p:tgtEl>
                                          <p:spTgt spid="11"/>
                                        </p:tgtEl>
                                        <p:attrNameLst>
                                          <p:attrName>ppt_x</p:attrName>
                                        </p:attrNameLst>
                                      </p:cBhvr>
                                      <p:tavLst>
                                        <p:tav tm="0">
                                          <p:val>
                                            <p:strVal val="0-#ppt_w/2"/>
                                          </p:val>
                                        </p:tav>
                                        <p:tav tm="100000">
                                          <p:val>
                                            <p:strVal val="#ppt_x"/>
                                          </p:val>
                                        </p:tav>
                                      </p:tavLst>
                                    </p:anim>
                                    <p:anim calcmode="lin" valueType="num">
                                      <p:cBhvr additive="base">
                                        <p:cTn id="82" dur="5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83" fill="hold">
                      <p:stCondLst>
                        <p:cond delay="indefinite"/>
                      </p:stCondLst>
                      <p:childTnLst>
                        <p:par>
                          <p:cTn id="84" fill="hold">
                            <p:stCondLst>
                              <p:cond delay="0"/>
                            </p:stCondLst>
                            <p:childTnLst>
                              <p:par>
                                <p:cTn id="85" presetID="2" presetClass="entr" presetSubtype="8" fill="hold" grpId="0" nodeType="clickEffect">
                                  <p:stCondLst>
                                    <p:cond delay="0"/>
                                  </p:stCondLst>
                                  <p:childTnLst>
                                    <p:set>
                                      <p:cBhvr>
                                        <p:cTn id="86" dur="1" fill="hold">
                                          <p:stCondLst>
                                            <p:cond delay="0"/>
                                          </p:stCondLst>
                                        </p:cTn>
                                        <p:tgtEl>
                                          <p:spTgt spid="30"/>
                                        </p:tgtEl>
                                        <p:attrNameLst>
                                          <p:attrName>style.visibility</p:attrName>
                                        </p:attrNameLst>
                                      </p:cBhvr>
                                      <p:to>
                                        <p:strVal val="visible"/>
                                      </p:to>
                                    </p:set>
                                    <p:anim calcmode="lin" valueType="num">
                                      <p:cBhvr additive="base">
                                        <p:cTn id="87" dur="500" fill="hold"/>
                                        <p:tgtEl>
                                          <p:spTgt spid="30"/>
                                        </p:tgtEl>
                                        <p:attrNameLst>
                                          <p:attrName>ppt_x</p:attrName>
                                        </p:attrNameLst>
                                      </p:cBhvr>
                                      <p:tavLst>
                                        <p:tav tm="0">
                                          <p:val>
                                            <p:strVal val="0-#ppt_w/2"/>
                                          </p:val>
                                        </p:tav>
                                        <p:tav tm="100000">
                                          <p:val>
                                            <p:strVal val="#ppt_x"/>
                                          </p:val>
                                        </p:tav>
                                      </p:tavLst>
                                    </p:anim>
                                    <p:anim calcmode="lin" valueType="num">
                                      <p:cBhvr additive="base">
                                        <p:cTn id="88" dur="500" fill="hold"/>
                                        <p:tgtEl>
                                          <p:spTgt spid="30"/>
                                        </p:tgtEl>
                                        <p:attrNameLst>
                                          <p:attrName>ppt_y</p:attrName>
                                        </p:attrNameLst>
                                      </p:cBhvr>
                                      <p:tavLst>
                                        <p:tav tm="0">
                                          <p:val>
                                            <p:strVal val="#ppt_y"/>
                                          </p:val>
                                        </p:tav>
                                        <p:tav tm="100000">
                                          <p:val>
                                            <p:strVal val="#ppt_y"/>
                                          </p:val>
                                        </p:tav>
                                      </p:tavLst>
                                    </p:anim>
                                  </p:childTnLst>
                                </p:cTn>
                              </p:par>
                              <p:par>
                                <p:cTn id="89" presetID="2" presetClass="entr" presetSubtype="8" fill="hold" grpId="0" nodeType="withEffect">
                                  <p:stCondLst>
                                    <p:cond delay="0"/>
                                  </p:stCondLst>
                                  <p:childTnLst>
                                    <p:set>
                                      <p:cBhvr>
                                        <p:cTn id="90" dur="1" fill="hold">
                                          <p:stCondLst>
                                            <p:cond delay="0"/>
                                          </p:stCondLst>
                                        </p:cTn>
                                        <p:tgtEl>
                                          <p:spTgt spid="38"/>
                                        </p:tgtEl>
                                        <p:attrNameLst>
                                          <p:attrName>style.visibility</p:attrName>
                                        </p:attrNameLst>
                                      </p:cBhvr>
                                      <p:to>
                                        <p:strVal val="visible"/>
                                      </p:to>
                                    </p:set>
                                    <p:anim calcmode="lin" valueType="num">
                                      <p:cBhvr additive="base">
                                        <p:cTn id="91" dur="500" fill="hold"/>
                                        <p:tgtEl>
                                          <p:spTgt spid="38"/>
                                        </p:tgtEl>
                                        <p:attrNameLst>
                                          <p:attrName>ppt_x</p:attrName>
                                        </p:attrNameLst>
                                      </p:cBhvr>
                                      <p:tavLst>
                                        <p:tav tm="0">
                                          <p:val>
                                            <p:strVal val="0-#ppt_w/2"/>
                                          </p:val>
                                        </p:tav>
                                        <p:tav tm="100000">
                                          <p:val>
                                            <p:strVal val="#ppt_x"/>
                                          </p:val>
                                        </p:tav>
                                      </p:tavLst>
                                    </p:anim>
                                    <p:anim calcmode="lin" valueType="num">
                                      <p:cBhvr additive="base">
                                        <p:cTn id="92" dur="500" fill="hold"/>
                                        <p:tgtEl>
                                          <p:spTgt spid="38"/>
                                        </p:tgtEl>
                                        <p:attrNameLst>
                                          <p:attrName>ppt_y</p:attrName>
                                        </p:attrNameLst>
                                      </p:cBhvr>
                                      <p:tavLst>
                                        <p:tav tm="0">
                                          <p:val>
                                            <p:strVal val="#ppt_y"/>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8" fill="hold" grpId="0" nodeType="clickEffect">
                                  <p:stCondLst>
                                    <p:cond delay="0"/>
                                  </p:stCondLst>
                                  <p:childTnLst>
                                    <p:set>
                                      <p:cBhvr>
                                        <p:cTn id="96" dur="1" fill="hold">
                                          <p:stCondLst>
                                            <p:cond delay="0"/>
                                          </p:stCondLst>
                                        </p:cTn>
                                        <p:tgtEl>
                                          <p:spTgt spid="31"/>
                                        </p:tgtEl>
                                        <p:attrNameLst>
                                          <p:attrName>style.visibility</p:attrName>
                                        </p:attrNameLst>
                                      </p:cBhvr>
                                      <p:to>
                                        <p:strVal val="visible"/>
                                      </p:to>
                                    </p:set>
                                    <p:anim calcmode="lin" valueType="num">
                                      <p:cBhvr additive="base">
                                        <p:cTn id="97" dur="500" fill="hold"/>
                                        <p:tgtEl>
                                          <p:spTgt spid="31"/>
                                        </p:tgtEl>
                                        <p:attrNameLst>
                                          <p:attrName>ppt_x</p:attrName>
                                        </p:attrNameLst>
                                      </p:cBhvr>
                                      <p:tavLst>
                                        <p:tav tm="0">
                                          <p:val>
                                            <p:strVal val="0-#ppt_w/2"/>
                                          </p:val>
                                        </p:tav>
                                        <p:tav tm="100000">
                                          <p:val>
                                            <p:strVal val="#ppt_x"/>
                                          </p:val>
                                        </p:tav>
                                      </p:tavLst>
                                    </p:anim>
                                    <p:anim calcmode="lin" valueType="num">
                                      <p:cBhvr additive="base">
                                        <p:cTn id="98" dur="500" fill="hold"/>
                                        <p:tgtEl>
                                          <p:spTgt spid="31"/>
                                        </p:tgtEl>
                                        <p:attrNameLst>
                                          <p:attrName>ppt_y</p:attrName>
                                        </p:attrNameLst>
                                      </p:cBhvr>
                                      <p:tavLst>
                                        <p:tav tm="0">
                                          <p:val>
                                            <p:strVal val="#ppt_y"/>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8" fill="hold" grpId="0" nodeType="clickEffect">
                                  <p:stCondLst>
                                    <p:cond delay="0"/>
                                  </p:stCondLst>
                                  <p:childTnLst>
                                    <p:set>
                                      <p:cBhvr>
                                        <p:cTn id="102" dur="1" fill="hold">
                                          <p:stCondLst>
                                            <p:cond delay="0"/>
                                          </p:stCondLst>
                                        </p:cTn>
                                        <p:tgtEl>
                                          <p:spTgt spid="32"/>
                                        </p:tgtEl>
                                        <p:attrNameLst>
                                          <p:attrName>style.visibility</p:attrName>
                                        </p:attrNameLst>
                                      </p:cBhvr>
                                      <p:to>
                                        <p:strVal val="visible"/>
                                      </p:to>
                                    </p:set>
                                    <p:anim calcmode="lin" valueType="num">
                                      <p:cBhvr additive="base">
                                        <p:cTn id="103" dur="500" fill="hold"/>
                                        <p:tgtEl>
                                          <p:spTgt spid="32"/>
                                        </p:tgtEl>
                                        <p:attrNameLst>
                                          <p:attrName>ppt_x</p:attrName>
                                        </p:attrNameLst>
                                      </p:cBhvr>
                                      <p:tavLst>
                                        <p:tav tm="0">
                                          <p:val>
                                            <p:strVal val="0-#ppt_w/2"/>
                                          </p:val>
                                        </p:tav>
                                        <p:tav tm="100000">
                                          <p:val>
                                            <p:strVal val="#ppt_x"/>
                                          </p:val>
                                        </p:tav>
                                      </p:tavLst>
                                    </p:anim>
                                    <p:anim calcmode="lin" valueType="num">
                                      <p:cBhvr additive="base">
                                        <p:cTn id="104" dur="500" fill="hold"/>
                                        <p:tgtEl>
                                          <p:spTgt spid="32"/>
                                        </p:tgtEl>
                                        <p:attrNameLst>
                                          <p:attrName>ppt_y</p:attrName>
                                        </p:attrNameLst>
                                      </p:cBhvr>
                                      <p:tavLst>
                                        <p:tav tm="0">
                                          <p:val>
                                            <p:strVal val="#ppt_y"/>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2" presetClass="entr" presetSubtype="8" fill="hold" grpId="0" nodeType="clickEffect">
                                  <p:stCondLst>
                                    <p:cond delay="0"/>
                                  </p:stCondLst>
                                  <p:childTnLst>
                                    <p:set>
                                      <p:cBhvr>
                                        <p:cTn id="108" dur="1" fill="hold">
                                          <p:stCondLst>
                                            <p:cond delay="0"/>
                                          </p:stCondLst>
                                        </p:cTn>
                                        <p:tgtEl>
                                          <p:spTgt spid="33"/>
                                        </p:tgtEl>
                                        <p:attrNameLst>
                                          <p:attrName>style.visibility</p:attrName>
                                        </p:attrNameLst>
                                      </p:cBhvr>
                                      <p:to>
                                        <p:strVal val="visible"/>
                                      </p:to>
                                    </p:set>
                                    <p:anim calcmode="lin" valueType="num">
                                      <p:cBhvr additive="base">
                                        <p:cTn id="109" dur="500" fill="hold"/>
                                        <p:tgtEl>
                                          <p:spTgt spid="33"/>
                                        </p:tgtEl>
                                        <p:attrNameLst>
                                          <p:attrName>ppt_x</p:attrName>
                                        </p:attrNameLst>
                                      </p:cBhvr>
                                      <p:tavLst>
                                        <p:tav tm="0">
                                          <p:val>
                                            <p:strVal val="0-#ppt_w/2"/>
                                          </p:val>
                                        </p:tav>
                                        <p:tav tm="100000">
                                          <p:val>
                                            <p:strVal val="#ppt_x"/>
                                          </p:val>
                                        </p:tav>
                                      </p:tavLst>
                                    </p:anim>
                                    <p:anim calcmode="lin" valueType="num">
                                      <p:cBhvr additive="base">
                                        <p:cTn id="110" dur="500" fill="hold"/>
                                        <p:tgtEl>
                                          <p:spTgt spid="3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animBg="1"/>
      <p:bldP spid="26" grpId="0"/>
      <p:bldP spid="27" grpId="0"/>
      <p:bldP spid="28" grpId="0"/>
      <p:bldP spid="29" grpId="0"/>
      <p:bldP spid="30" grpId="0"/>
      <p:bldP spid="31" grpId="0"/>
      <p:bldP spid="32" grpId="0"/>
      <p:bldP spid="33" grpId="0"/>
      <p:bldP spid="34" grpId="0"/>
      <p:bldP spid="35" grpId="0"/>
      <p:bldP spid="36" grpId="0"/>
      <p:bldP spid="37" grpId="0" animBg="1"/>
      <p:bldP spid="38"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ltLang="en-US" dirty="0"/>
              <a:t>Containers and </a:t>
            </a:r>
            <a:r>
              <a:rPr lang="de-DE" altLang="en-US" dirty="0" smtClean="0"/>
              <a:t>Iterators</a:t>
            </a:r>
            <a:endParaRPr lang="en-US" dirty="0"/>
          </a:p>
        </p:txBody>
      </p:sp>
      <p:sp>
        <p:nvSpPr>
          <p:cNvPr id="4" name="Date Placeholder 3"/>
          <p:cNvSpPr>
            <a:spLocks noGrp="1"/>
          </p:cNvSpPr>
          <p:nvPr>
            <p:ph type="dt" sz="half" idx="10"/>
          </p:nvPr>
        </p:nvSpPr>
        <p:spPr/>
        <p:txBody>
          <a:bodyPr/>
          <a:lstStyle/>
          <a:p>
            <a:r>
              <a:rPr lang="en-US" smtClean="0"/>
              <a:t>2/11/2025, Lecture 6</a:t>
            </a:r>
            <a:endParaRPr lang="en-US"/>
          </a:p>
        </p:txBody>
      </p:sp>
      <p:sp>
        <p:nvSpPr>
          <p:cNvPr id="5" name="Footer Placeholder 4"/>
          <p:cNvSpPr>
            <a:spLocks noGrp="1"/>
          </p:cNvSpPr>
          <p:nvPr>
            <p:ph type="ftr" sz="quarter" idx="11"/>
          </p:nvPr>
        </p:nvSpPr>
        <p:spPr/>
        <p:txBody>
          <a:bodyPr/>
          <a:lstStyle/>
          <a:p>
            <a:r>
              <a:rPr lang="en-US" smtClean="0"/>
              <a:t>CSC4700, Spring 2025, The C++ Standard Library, Iterators and Ranges</a:t>
            </a:r>
            <a:endParaRPr lang="en-US"/>
          </a:p>
        </p:txBody>
      </p:sp>
      <p:sp>
        <p:nvSpPr>
          <p:cNvPr id="6" name="Slide Number Placeholder 5"/>
          <p:cNvSpPr>
            <a:spLocks noGrp="1"/>
          </p:cNvSpPr>
          <p:nvPr>
            <p:ph type="sldNum" sz="quarter" idx="12"/>
          </p:nvPr>
        </p:nvSpPr>
        <p:spPr/>
        <p:txBody>
          <a:bodyPr>
            <a:normAutofit lnSpcReduction="10000"/>
          </a:bodyPr>
          <a:lstStyle/>
          <a:p>
            <a:fld id="{361B6064-FECE-466A-BF5C-A30C7EDC9E78}" type="slidenum">
              <a:rPr lang="en-US" smtClean="0"/>
              <a:t>31</a:t>
            </a:fld>
            <a:endParaRPr lang="en-US"/>
          </a:p>
        </p:txBody>
      </p:sp>
      <p:graphicFrame>
        <p:nvGraphicFramePr>
          <p:cNvPr id="7" name="Group 3"/>
          <p:cNvGraphicFramePr>
            <a:graphicFrameLocks/>
          </p:cNvGraphicFramePr>
          <p:nvPr>
            <p:extLst/>
          </p:nvPr>
        </p:nvGraphicFramePr>
        <p:xfrm>
          <a:off x="1262063" y="1828800"/>
          <a:ext cx="8610600" cy="2560320"/>
        </p:xfrm>
        <a:graphic>
          <a:graphicData uri="http://schemas.openxmlformats.org/drawingml/2006/table">
            <a:tbl>
              <a:tblPr/>
              <a:tblGrid>
                <a:gridCol w="2159685">
                  <a:extLst>
                    <a:ext uri="{9D8B030D-6E8A-4147-A177-3AD203B41FA5}">
                      <a16:colId xmlns:a16="http://schemas.microsoft.com/office/drawing/2014/main" val="20000"/>
                    </a:ext>
                  </a:extLst>
                </a:gridCol>
                <a:gridCol w="2150892">
                  <a:extLst>
                    <a:ext uri="{9D8B030D-6E8A-4147-A177-3AD203B41FA5}">
                      <a16:colId xmlns:a16="http://schemas.microsoft.com/office/drawing/2014/main" val="20001"/>
                    </a:ext>
                  </a:extLst>
                </a:gridCol>
                <a:gridCol w="2150891">
                  <a:extLst>
                    <a:ext uri="{9D8B030D-6E8A-4147-A177-3AD203B41FA5}">
                      <a16:colId xmlns:a16="http://schemas.microsoft.com/office/drawing/2014/main" val="20002"/>
                    </a:ext>
                  </a:extLst>
                </a:gridCol>
                <a:gridCol w="2149132">
                  <a:extLst>
                    <a:ext uri="{9D8B030D-6E8A-4147-A177-3AD203B41FA5}">
                      <a16:colId xmlns:a16="http://schemas.microsoft.com/office/drawing/2014/main" val="20003"/>
                    </a:ext>
                  </a:extLst>
                </a:gridCol>
              </a:tblGrid>
              <a:tr h="298450">
                <a:tc>
                  <a:txBody>
                    <a:bodyPr/>
                    <a:lstStyle/>
                    <a:p>
                      <a:pPr marL="0" marR="0" lvl="0" indent="0" algn="l" defTabSz="914400" rtl="0" eaLnBrk="1" fontAlgn="base" latinLnBrk="0" hangingPunct="1">
                        <a:lnSpc>
                          <a:spcPct val="100000"/>
                        </a:lnSpc>
                        <a:spcBef>
                          <a:spcPct val="20000"/>
                        </a:spcBef>
                        <a:spcAft>
                          <a:spcPct val="0"/>
                        </a:spcAft>
                        <a:buClr>
                          <a:srgbClr val="430467"/>
                        </a:buClr>
                        <a:buSzTx/>
                        <a:buFont typeface="Times" pitchFamily="18" charset="0"/>
                        <a:buNone/>
                        <a:tabLst/>
                      </a:pPr>
                      <a:r>
                        <a:rPr kumimoji="0" lang="de-DE" sz="1800" b="0" i="0" u="none" strike="noStrike" cap="none" normalizeH="0" baseline="0" dirty="0" smtClean="0">
                          <a:ln>
                            <a:noFill/>
                          </a:ln>
                          <a:solidFill>
                            <a:schemeClr val="tx1"/>
                          </a:solidFill>
                          <a:effectLst/>
                          <a:latin typeface="+mn-lt"/>
                          <a:ea typeface="ＭＳ Ｐゴシック" charset="-128"/>
                        </a:rPr>
                        <a:t>Container</a:t>
                      </a:r>
                      <a:endParaRPr kumimoji="0" lang="en-US" sz="1800" b="0" i="0" u="none" strike="noStrike" cap="none" normalizeH="0" baseline="0" dirty="0" smtClean="0">
                        <a:ln>
                          <a:noFill/>
                        </a:ln>
                        <a:solidFill>
                          <a:schemeClr val="tx1"/>
                        </a:solidFill>
                        <a:effectLst/>
                        <a:latin typeface="+mn-lt"/>
                        <a:ea typeface="ＭＳ Ｐゴシック" charset="-128"/>
                      </a:endParaRPr>
                    </a:p>
                  </a:txBody>
                  <a:tcPr marL="96819" marR="9681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430467"/>
                        </a:buClr>
                        <a:buSzTx/>
                        <a:buFont typeface="Times" pitchFamily="18" charset="0"/>
                        <a:buNone/>
                        <a:tabLst/>
                      </a:pPr>
                      <a:r>
                        <a:rPr kumimoji="0" lang="de-DE" sz="1800" b="0" i="0" u="none" strike="noStrike" cap="none" normalizeH="0" baseline="0" smtClean="0">
                          <a:ln>
                            <a:noFill/>
                          </a:ln>
                          <a:solidFill>
                            <a:schemeClr val="tx1"/>
                          </a:solidFill>
                          <a:effectLst/>
                          <a:latin typeface="+mn-lt"/>
                          <a:ea typeface="ＭＳ Ｐゴシック" charset="-128"/>
                        </a:rPr>
                        <a:t>Iterator</a:t>
                      </a:r>
                      <a:endParaRPr kumimoji="0" lang="en-US" sz="1800" b="0" i="0" u="none" strike="noStrike" cap="none" normalizeH="0" baseline="0" smtClean="0">
                        <a:ln>
                          <a:noFill/>
                        </a:ln>
                        <a:solidFill>
                          <a:schemeClr val="tx1"/>
                        </a:solidFill>
                        <a:effectLst/>
                        <a:latin typeface="+mn-lt"/>
                        <a:ea typeface="ＭＳ Ｐゴシック" charset="-128"/>
                      </a:endParaRPr>
                    </a:p>
                  </a:txBody>
                  <a:tcPr marL="96819" marR="9681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430467"/>
                        </a:buClr>
                        <a:buSzTx/>
                        <a:buFont typeface="Times" pitchFamily="18" charset="0"/>
                        <a:buNone/>
                        <a:tabLst/>
                      </a:pPr>
                      <a:r>
                        <a:rPr kumimoji="0" lang="de-DE" sz="1800" b="0" i="0" u="none" strike="noStrike" cap="none" normalizeH="0" baseline="0" smtClean="0">
                          <a:ln>
                            <a:noFill/>
                          </a:ln>
                          <a:solidFill>
                            <a:schemeClr val="tx1"/>
                          </a:solidFill>
                          <a:effectLst/>
                          <a:latin typeface="+mn-lt"/>
                          <a:ea typeface="ＭＳ Ｐゴシック" charset="-128"/>
                        </a:rPr>
                        <a:t>Container</a:t>
                      </a:r>
                      <a:endParaRPr kumimoji="0" lang="en-US" sz="1800" b="0" i="0" u="none" strike="noStrike" cap="none" normalizeH="0" baseline="0" smtClean="0">
                        <a:ln>
                          <a:noFill/>
                        </a:ln>
                        <a:solidFill>
                          <a:schemeClr val="tx1"/>
                        </a:solidFill>
                        <a:effectLst/>
                        <a:latin typeface="+mn-lt"/>
                        <a:ea typeface="ＭＳ Ｐゴシック" charset="-128"/>
                      </a:endParaRPr>
                    </a:p>
                  </a:txBody>
                  <a:tcPr marL="96819" marR="9681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430467"/>
                        </a:buClr>
                        <a:buSzTx/>
                        <a:buFont typeface="Times" pitchFamily="18" charset="0"/>
                        <a:buNone/>
                        <a:tabLst/>
                      </a:pPr>
                      <a:r>
                        <a:rPr kumimoji="0" lang="de-DE" sz="1800" b="0" i="0" u="none" strike="noStrike" cap="none" normalizeH="0" baseline="0" smtClean="0">
                          <a:ln>
                            <a:noFill/>
                          </a:ln>
                          <a:solidFill>
                            <a:schemeClr val="tx1"/>
                          </a:solidFill>
                          <a:effectLst/>
                          <a:latin typeface="+mn-lt"/>
                          <a:ea typeface="ＭＳ Ｐゴシック" charset="-128"/>
                        </a:rPr>
                        <a:t>Iterator</a:t>
                      </a:r>
                      <a:endParaRPr kumimoji="0" lang="en-US" sz="1800" b="0" i="0" u="none" strike="noStrike" cap="none" normalizeH="0" baseline="0" smtClean="0">
                        <a:ln>
                          <a:noFill/>
                        </a:ln>
                        <a:solidFill>
                          <a:schemeClr val="tx1"/>
                        </a:solidFill>
                        <a:effectLst/>
                        <a:latin typeface="+mn-lt"/>
                        <a:ea typeface="ＭＳ Ｐゴシック" charset="-128"/>
                      </a:endParaRPr>
                    </a:p>
                  </a:txBody>
                  <a:tcPr marL="96819" marR="9681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98450">
                <a:tc>
                  <a:txBody>
                    <a:bodyPr/>
                    <a:lstStyle/>
                    <a:p>
                      <a:pPr marL="0" marR="0" lvl="0" indent="0" algn="l" defTabSz="914400" rtl="0" eaLnBrk="1" fontAlgn="base" latinLnBrk="0" hangingPunct="1">
                        <a:lnSpc>
                          <a:spcPct val="100000"/>
                        </a:lnSpc>
                        <a:spcBef>
                          <a:spcPct val="20000"/>
                        </a:spcBef>
                        <a:spcAft>
                          <a:spcPct val="0"/>
                        </a:spcAft>
                        <a:buClr>
                          <a:srgbClr val="430467"/>
                        </a:buClr>
                        <a:buSzTx/>
                        <a:buFont typeface="Times" pitchFamily="18" charset="0"/>
                        <a:buNone/>
                        <a:tabLst/>
                      </a:pPr>
                      <a:r>
                        <a:rPr kumimoji="0" lang="de-DE" sz="1800" b="0" i="0" u="none" strike="noStrike" cap="none" normalizeH="0" baseline="0" dirty="0" smtClean="0">
                          <a:ln>
                            <a:noFill/>
                          </a:ln>
                          <a:solidFill>
                            <a:schemeClr val="tx1"/>
                          </a:solidFill>
                          <a:effectLst/>
                          <a:latin typeface="Consolas" panose="020B0609020204030204" pitchFamily="49" charset="0"/>
                          <a:ea typeface="ＭＳ Ｐゴシック" charset="-128"/>
                        </a:rPr>
                        <a:t>vector</a:t>
                      </a:r>
                      <a:endParaRPr kumimoji="0" lang="en-US" sz="1800" b="0" i="0" u="none" strike="noStrike" cap="none" normalizeH="0" baseline="0" dirty="0" smtClean="0">
                        <a:ln>
                          <a:noFill/>
                        </a:ln>
                        <a:solidFill>
                          <a:schemeClr val="tx1"/>
                        </a:solidFill>
                        <a:effectLst/>
                        <a:latin typeface="Consolas" panose="020B0609020204030204" pitchFamily="49" charset="0"/>
                        <a:ea typeface="ＭＳ Ｐゴシック" charset="-128"/>
                      </a:endParaRPr>
                    </a:p>
                  </a:txBody>
                  <a:tcPr marL="96819" marR="9681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430467"/>
                        </a:buClr>
                        <a:buSzTx/>
                        <a:buFont typeface="Times" pitchFamily="18" charset="0"/>
                        <a:buNone/>
                        <a:tabLst/>
                      </a:pPr>
                      <a:r>
                        <a:rPr kumimoji="0" lang="de-DE" sz="1800" b="0" i="0" u="none" strike="noStrike" cap="none" normalizeH="0" baseline="0" smtClean="0">
                          <a:ln>
                            <a:noFill/>
                          </a:ln>
                          <a:solidFill>
                            <a:schemeClr val="tx1"/>
                          </a:solidFill>
                          <a:effectLst/>
                          <a:latin typeface="+mn-lt"/>
                          <a:ea typeface="ＭＳ Ｐゴシック" charset="-128"/>
                        </a:rPr>
                        <a:t>random access</a:t>
                      </a:r>
                      <a:endParaRPr kumimoji="0" lang="en-US" sz="1800" b="0" i="0" u="none" strike="noStrike" cap="none" normalizeH="0" baseline="0" smtClean="0">
                        <a:ln>
                          <a:noFill/>
                        </a:ln>
                        <a:solidFill>
                          <a:schemeClr val="tx1"/>
                        </a:solidFill>
                        <a:effectLst/>
                        <a:latin typeface="+mn-lt"/>
                        <a:ea typeface="ＭＳ Ｐゴシック" charset="-128"/>
                      </a:endParaRPr>
                    </a:p>
                  </a:txBody>
                  <a:tcPr marL="96819" marR="9681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430467"/>
                        </a:buClr>
                        <a:buSzTx/>
                        <a:buFont typeface="Times" pitchFamily="18" charset="0"/>
                        <a:buNone/>
                        <a:tabLst/>
                      </a:pPr>
                      <a:r>
                        <a:rPr kumimoji="0" lang="de-DE" sz="1800" b="0" i="0" u="none" strike="noStrike" cap="none" normalizeH="0" baseline="0" dirty="0" smtClean="0">
                          <a:ln>
                            <a:noFill/>
                          </a:ln>
                          <a:solidFill>
                            <a:schemeClr val="tx1"/>
                          </a:solidFill>
                          <a:effectLst/>
                          <a:latin typeface="Consolas" panose="020B0609020204030204" pitchFamily="49" charset="0"/>
                          <a:ea typeface="ＭＳ Ｐゴシック" charset="-128"/>
                        </a:rPr>
                        <a:t>map</a:t>
                      </a:r>
                      <a:endParaRPr kumimoji="0" lang="en-US" sz="1800" b="0" i="0" u="none" strike="noStrike" cap="none" normalizeH="0" baseline="0" dirty="0" smtClean="0">
                        <a:ln>
                          <a:noFill/>
                        </a:ln>
                        <a:solidFill>
                          <a:schemeClr val="tx1"/>
                        </a:solidFill>
                        <a:effectLst/>
                        <a:latin typeface="Consolas" panose="020B0609020204030204" pitchFamily="49" charset="0"/>
                        <a:ea typeface="ＭＳ Ｐゴシック" charset="-128"/>
                      </a:endParaRPr>
                    </a:p>
                  </a:txBody>
                  <a:tcPr marL="96819" marR="9681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430467"/>
                        </a:buClr>
                        <a:buSzTx/>
                        <a:buFont typeface="Times" pitchFamily="18" charset="0"/>
                        <a:buNone/>
                        <a:tabLst/>
                      </a:pPr>
                      <a:r>
                        <a:rPr kumimoji="0" lang="de-DE" sz="1800" b="0" i="0" u="none" strike="noStrike" cap="none" normalizeH="0" baseline="0" smtClean="0">
                          <a:ln>
                            <a:noFill/>
                          </a:ln>
                          <a:solidFill>
                            <a:schemeClr val="tx1"/>
                          </a:solidFill>
                          <a:effectLst/>
                          <a:latin typeface="+mn-lt"/>
                          <a:ea typeface="ＭＳ Ｐゴシック" charset="-128"/>
                        </a:rPr>
                        <a:t>bidirectional</a:t>
                      </a:r>
                      <a:endParaRPr kumimoji="0" lang="en-US" sz="1800" b="0" i="0" u="none" strike="noStrike" cap="none" normalizeH="0" baseline="0" smtClean="0">
                        <a:ln>
                          <a:noFill/>
                        </a:ln>
                        <a:solidFill>
                          <a:schemeClr val="tx1"/>
                        </a:solidFill>
                        <a:effectLst/>
                        <a:latin typeface="+mn-lt"/>
                        <a:ea typeface="ＭＳ Ｐゴシック" charset="-128"/>
                      </a:endParaRPr>
                    </a:p>
                  </a:txBody>
                  <a:tcPr marL="96819" marR="9681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98450">
                <a:tc>
                  <a:txBody>
                    <a:bodyPr/>
                    <a:lstStyle/>
                    <a:p>
                      <a:pPr marL="0" marR="0" lvl="0" indent="0" algn="l" defTabSz="914400" rtl="0" eaLnBrk="1" fontAlgn="base" latinLnBrk="0" hangingPunct="1">
                        <a:lnSpc>
                          <a:spcPct val="100000"/>
                        </a:lnSpc>
                        <a:spcBef>
                          <a:spcPct val="20000"/>
                        </a:spcBef>
                        <a:spcAft>
                          <a:spcPct val="0"/>
                        </a:spcAft>
                        <a:buClr>
                          <a:srgbClr val="430467"/>
                        </a:buClr>
                        <a:buSzTx/>
                        <a:buFont typeface="Times" pitchFamily="18" charset="0"/>
                        <a:buNone/>
                        <a:tabLst/>
                      </a:pPr>
                      <a:r>
                        <a:rPr kumimoji="0" lang="de-DE" sz="1800" b="0" i="0" u="none" strike="noStrike" cap="none" normalizeH="0" baseline="0" dirty="0" smtClean="0">
                          <a:ln>
                            <a:noFill/>
                          </a:ln>
                          <a:solidFill>
                            <a:schemeClr val="tx1"/>
                          </a:solidFill>
                          <a:effectLst/>
                          <a:latin typeface="Consolas" panose="020B0609020204030204" pitchFamily="49" charset="0"/>
                          <a:ea typeface="ＭＳ Ｐゴシック" charset="-128"/>
                        </a:rPr>
                        <a:t>deque</a:t>
                      </a:r>
                      <a:endParaRPr kumimoji="0" lang="en-US" sz="1800" b="0" i="0" u="none" strike="noStrike" cap="none" normalizeH="0" baseline="0" dirty="0" smtClean="0">
                        <a:ln>
                          <a:noFill/>
                        </a:ln>
                        <a:solidFill>
                          <a:schemeClr val="tx1"/>
                        </a:solidFill>
                        <a:effectLst/>
                        <a:latin typeface="Consolas" panose="020B0609020204030204" pitchFamily="49" charset="0"/>
                        <a:ea typeface="ＭＳ Ｐゴシック" charset="-128"/>
                      </a:endParaRPr>
                    </a:p>
                  </a:txBody>
                  <a:tcPr marL="96819" marR="9681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430467"/>
                        </a:buClr>
                        <a:buSzTx/>
                        <a:buFont typeface="Times" pitchFamily="18" charset="0"/>
                        <a:buNone/>
                        <a:tabLst/>
                      </a:pPr>
                      <a:r>
                        <a:rPr kumimoji="0" lang="de-DE" sz="1800" b="0" i="0" u="none" strike="noStrike" cap="none" normalizeH="0" baseline="0" smtClean="0">
                          <a:ln>
                            <a:noFill/>
                          </a:ln>
                          <a:solidFill>
                            <a:schemeClr val="tx1"/>
                          </a:solidFill>
                          <a:effectLst/>
                          <a:latin typeface="+mn-lt"/>
                          <a:ea typeface="ＭＳ Ｐゴシック" charset="-128"/>
                        </a:rPr>
                        <a:t>random access</a:t>
                      </a:r>
                      <a:endParaRPr kumimoji="0" lang="en-US" sz="1800" b="0" i="0" u="none" strike="noStrike" cap="none" normalizeH="0" baseline="0" smtClean="0">
                        <a:ln>
                          <a:noFill/>
                        </a:ln>
                        <a:solidFill>
                          <a:schemeClr val="tx1"/>
                        </a:solidFill>
                        <a:effectLst/>
                        <a:latin typeface="+mn-lt"/>
                        <a:ea typeface="ＭＳ Ｐゴシック" charset="-128"/>
                      </a:endParaRPr>
                    </a:p>
                  </a:txBody>
                  <a:tcPr marL="96819" marR="9681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430467"/>
                        </a:buClr>
                        <a:buSzTx/>
                        <a:buFont typeface="Times" pitchFamily="18" charset="0"/>
                        <a:buNone/>
                        <a:tabLst/>
                      </a:pPr>
                      <a:r>
                        <a:rPr kumimoji="0" lang="de-DE" sz="1800" b="0" i="0" u="none" strike="noStrike" cap="none" normalizeH="0" baseline="0" dirty="0" smtClean="0">
                          <a:ln>
                            <a:noFill/>
                          </a:ln>
                          <a:solidFill>
                            <a:schemeClr val="tx1"/>
                          </a:solidFill>
                          <a:effectLst/>
                          <a:latin typeface="Consolas" panose="020B0609020204030204" pitchFamily="49" charset="0"/>
                          <a:ea typeface="ＭＳ Ｐゴシック" charset="-128"/>
                        </a:rPr>
                        <a:t>multimap</a:t>
                      </a:r>
                      <a:endParaRPr kumimoji="0" lang="en-US" sz="1800" b="0" i="0" u="none" strike="noStrike" cap="none" normalizeH="0" baseline="0" dirty="0" smtClean="0">
                        <a:ln>
                          <a:noFill/>
                        </a:ln>
                        <a:solidFill>
                          <a:schemeClr val="tx1"/>
                        </a:solidFill>
                        <a:effectLst/>
                        <a:latin typeface="Consolas" panose="020B0609020204030204" pitchFamily="49" charset="0"/>
                        <a:ea typeface="ＭＳ Ｐゴシック" charset="-128"/>
                      </a:endParaRPr>
                    </a:p>
                  </a:txBody>
                  <a:tcPr marL="96819" marR="9681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430467"/>
                        </a:buClr>
                        <a:buSzTx/>
                        <a:buFont typeface="Times" pitchFamily="18" charset="0"/>
                        <a:buNone/>
                        <a:tabLst/>
                      </a:pPr>
                      <a:r>
                        <a:rPr kumimoji="0" lang="de-DE" sz="1800" b="0" i="0" u="none" strike="noStrike" cap="none" normalizeH="0" baseline="0" smtClean="0">
                          <a:ln>
                            <a:noFill/>
                          </a:ln>
                          <a:solidFill>
                            <a:schemeClr val="tx1"/>
                          </a:solidFill>
                          <a:effectLst/>
                          <a:latin typeface="+mn-lt"/>
                          <a:ea typeface="ＭＳ Ｐゴシック" charset="-128"/>
                        </a:rPr>
                        <a:t>bidirectional</a:t>
                      </a:r>
                      <a:endParaRPr kumimoji="0" lang="en-US" sz="1800" b="0" i="0" u="none" strike="noStrike" cap="none" normalizeH="0" baseline="0" smtClean="0">
                        <a:ln>
                          <a:noFill/>
                        </a:ln>
                        <a:solidFill>
                          <a:schemeClr val="tx1"/>
                        </a:solidFill>
                        <a:effectLst/>
                        <a:latin typeface="+mn-lt"/>
                        <a:ea typeface="ＭＳ Ｐゴシック" charset="-128"/>
                      </a:endParaRPr>
                    </a:p>
                  </a:txBody>
                  <a:tcPr marL="96819" marR="9681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98450">
                <a:tc>
                  <a:txBody>
                    <a:bodyPr/>
                    <a:lstStyle/>
                    <a:p>
                      <a:pPr marL="0" marR="0" lvl="0" indent="0" algn="l" defTabSz="914400" rtl="0" eaLnBrk="1" fontAlgn="base" latinLnBrk="0" hangingPunct="1">
                        <a:lnSpc>
                          <a:spcPct val="100000"/>
                        </a:lnSpc>
                        <a:spcBef>
                          <a:spcPct val="20000"/>
                        </a:spcBef>
                        <a:spcAft>
                          <a:spcPct val="0"/>
                        </a:spcAft>
                        <a:buClr>
                          <a:srgbClr val="430467"/>
                        </a:buClr>
                        <a:buSzTx/>
                        <a:buFont typeface="Times" pitchFamily="18" charset="0"/>
                        <a:buNone/>
                        <a:tabLst/>
                      </a:pPr>
                      <a:r>
                        <a:rPr kumimoji="0" lang="de-DE" sz="1800" b="0" i="0" u="none" strike="noStrike" cap="none" normalizeH="0" baseline="0" dirty="0" smtClean="0">
                          <a:ln>
                            <a:noFill/>
                          </a:ln>
                          <a:solidFill>
                            <a:schemeClr val="tx1"/>
                          </a:solidFill>
                          <a:effectLst/>
                          <a:latin typeface="Consolas" panose="020B0609020204030204" pitchFamily="49" charset="0"/>
                          <a:ea typeface="ＭＳ Ｐゴシック" charset="-128"/>
                        </a:rPr>
                        <a:t>list</a:t>
                      </a:r>
                      <a:endParaRPr kumimoji="0" lang="en-US" sz="1800" b="0" i="0" u="none" strike="noStrike" cap="none" normalizeH="0" baseline="0" dirty="0" smtClean="0">
                        <a:ln>
                          <a:noFill/>
                        </a:ln>
                        <a:solidFill>
                          <a:schemeClr val="tx1"/>
                        </a:solidFill>
                        <a:effectLst/>
                        <a:latin typeface="Consolas" panose="020B0609020204030204" pitchFamily="49" charset="0"/>
                        <a:ea typeface="ＭＳ Ｐゴシック" charset="-128"/>
                      </a:endParaRPr>
                    </a:p>
                  </a:txBody>
                  <a:tcPr marL="96819" marR="9681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430467"/>
                        </a:buClr>
                        <a:buSzTx/>
                        <a:buFont typeface="Times" pitchFamily="18" charset="0"/>
                        <a:buNone/>
                        <a:tabLst/>
                      </a:pPr>
                      <a:r>
                        <a:rPr kumimoji="0" lang="de-DE" sz="1800" b="0" i="0" u="none" strike="noStrike" cap="none" normalizeH="0" baseline="0" smtClean="0">
                          <a:ln>
                            <a:noFill/>
                          </a:ln>
                          <a:solidFill>
                            <a:schemeClr val="tx1"/>
                          </a:solidFill>
                          <a:effectLst/>
                          <a:latin typeface="+mn-lt"/>
                          <a:ea typeface="ＭＳ Ｐゴシック" charset="-128"/>
                        </a:rPr>
                        <a:t>bidirectional</a:t>
                      </a:r>
                      <a:endParaRPr kumimoji="0" lang="en-US" sz="1800" b="0" i="0" u="none" strike="noStrike" cap="none" normalizeH="0" baseline="0" smtClean="0">
                        <a:ln>
                          <a:noFill/>
                        </a:ln>
                        <a:solidFill>
                          <a:schemeClr val="tx1"/>
                        </a:solidFill>
                        <a:effectLst/>
                        <a:latin typeface="+mn-lt"/>
                        <a:ea typeface="ＭＳ Ｐゴシック" charset="-128"/>
                      </a:endParaRPr>
                    </a:p>
                  </a:txBody>
                  <a:tcPr marL="96819" marR="9681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430467"/>
                        </a:buClr>
                        <a:buSzTx/>
                        <a:buFont typeface="Times" pitchFamily="18" charset="0"/>
                        <a:buNone/>
                        <a:tabLst/>
                      </a:pPr>
                      <a:r>
                        <a:rPr kumimoji="0" lang="de-DE" sz="1800" b="0" i="0" u="none" strike="noStrike" cap="none" normalizeH="0" baseline="0" dirty="0" smtClean="0">
                          <a:ln>
                            <a:noFill/>
                          </a:ln>
                          <a:solidFill>
                            <a:schemeClr val="tx1"/>
                          </a:solidFill>
                          <a:effectLst/>
                          <a:latin typeface="Consolas" panose="020B0609020204030204" pitchFamily="49" charset="0"/>
                          <a:ea typeface="ＭＳ Ｐゴシック" charset="-128"/>
                        </a:rPr>
                        <a:t>stack</a:t>
                      </a:r>
                      <a:endParaRPr kumimoji="0" lang="en-US" sz="1800" b="0" i="0" u="none" strike="noStrike" cap="none" normalizeH="0" baseline="0" dirty="0" smtClean="0">
                        <a:ln>
                          <a:noFill/>
                        </a:ln>
                        <a:solidFill>
                          <a:schemeClr val="tx1"/>
                        </a:solidFill>
                        <a:effectLst/>
                        <a:latin typeface="Consolas" panose="020B0609020204030204" pitchFamily="49" charset="0"/>
                        <a:ea typeface="ＭＳ Ｐゴシック" charset="-128"/>
                      </a:endParaRPr>
                    </a:p>
                  </a:txBody>
                  <a:tcPr marL="96819" marR="9681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430467"/>
                        </a:buClr>
                        <a:buSzTx/>
                        <a:buFont typeface="Times" pitchFamily="18" charset="0"/>
                        <a:buNone/>
                        <a:tabLst/>
                      </a:pPr>
                      <a:r>
                        <a:rPr kumimoji="0" lang="de-DE" sz="1800" b="0" i="0" u="none" strike="noStrike" cap="none" normalizeH="0" baseline="0" smtClean="0">
                          <a:ln>
                            <a:noFill/>
                          </a:ln>
                          <a:solidFill>
                            <a:schemeClr val="tx1"/>
                          </a:solidFill>
                          <a:effectLst/>
                          <a:latin typeface="+mn-lt"/>
                          <a:ea typeface="ＭＳ Ｐゴシック" charset="-128"/>
                        </a:rPr>
                        <a:t>none</a:t>
                      </a:r>
                      <a:endParaRPr kumimoji="0" lang="en-US" sz="1800" b="0" i="0" u="none" strike="noStrike" cap="none" normalizeH="0" baseline="0" smtClean="0">
                        <a:ln>
                          <a:noFill/>
                        </a:ln>
                        <a:solidFill>
                          <a:schemeClr val="tx1"/>
                        </a:solidFill>
                        <a:effectLst/>
                        <a:latin typeface="+mn-lt"/>
                        <a:ea typeface="ＭＳ Ｐゴシック" charset="-128"/>
                      </a:endParaRPr>
                    </a:p>
                  </a:txBody>
                  <a:tcPr marL="96819" marR="9681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98450">
                <a:tc>
                  <a:txBody>
                    <a:bodyPr/>
                    <a:lstStyle/>
                    <a:p>
                      <a:pPr marL="0" marR="0" lvl="0" indent="0" algn="l" defTabSz="914400" rtl="0" eaLnBrk="1" fontAlgn="base" latinLnBrk="0" hangingPunct="1">
                        <a:lnSpc>
                          <a:spcPct val="100000"/>
                        </a:lnSpc>
                        <a:spcBef>
                          <a:spcPct val="20000"/>
                        </a:spcBef>
                        <a:spcAft>
                          <a:spcPct val="0"/>
                        </a:spcAft>
                        <a:buClr>
                          <a:srgbClr val="430467"/>
                        </a:buClr>
                        <a:buSzTx/>
                        <a:buFont typeface="Times" pitchFamily="18" charset="0"/>
                        <a:buNone/>
                        <a:tabLst/>
                      </a:pPr>
                      <a:r>
                        <a:rPr kumimoji="0" lang="de-DE" sz="1800" b="0" i="0" u="none" strike="noStrike" cap="none" normalizeH="0" baseline="0" dirty="0" smtClean="0">
                          <a:ln>
                            <a:noFill/>
                          </a:ln>
                          <a:solidFill>
                            <a:schemeClr val="tx1"/>
                          </a:solidFill>
                          <a:effectLst/>
                          <a:latin typeface="Consolas" panose="020B0609020204030204" pitchFamily="49" charset="0"/>
                          <a:ea typeface="ＭＳ Ｐゴシック" charset="-128"/>
                        </a:rPr>
                        <a:t>set</a:t>
                      </a:r>
                      <a:endParaRPr kumimoji="0" lang="en-US" sz="1800" b="0" i="0" u="none" strike="noStrike" cap="none" normalizeH="0" baseline="0" dirty="0" smtClean="0">
                        <a:ln>
                          <a:noFill/>
                        </a:ln>
                        <a:solidFill>
                          <a:schemeClr val="tx1"/>
                        </a:solidFill>
                        <a:effectLst/>
                        <a:latin typeface="Consolas" panose="020B0609020204030204" pitchFamily="49" charset="0"/>
                        <a:ea typeface="ＭＳ Ｐゴシック" charset="-128"/>
                      </a:endParaRPr>
                    </a:p>
                  </a:txBody>
                  <a:tcPr marL="96819" marR="9681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430467"/>
                        </a:buClr>
                        <a:buSzTx/>
                        <a:buFont typeface="Times" pitchFamily="18" charset="0"/>
                        <a:buNone/>
                        <a:tabLst/>
                      </a:pPr>
                      <a:r>
                        <a:rPr kumimoji="0" lang="de-DE" sz="1800" b="0" i="0" u="none" strike="noStrike" cap="none" normalizeH="0" baseline="0" smtClean="0">
                          <a:ln>
                            <a:noFill/>
                          </a:ln>
                          <a:solidFill>
                            <a:schemeClr val="tx1"/>
                          </a:solidFill>
                          <a:effectLst/>
                          <a:latin typeface="+mn-lt"/>
                          <a:ea typeface="ＭＳ Ｐゴシック" charset="-128"/>
                        </a:rPr>
                        <a:t>bidirectional</a:t>
                      </a:r>
                      <a:endParaRPr kumimoji="0" lang="en-US" sz="1800" b="0" i="0" u="none" strike="noStrike" cap="none" normalizeH="0" baseline="0" smtClean="0">
                        <a:ln>
                          <a:noFill/>
                        </a:ln>
                        <a:solidFill>
                          <a:schemeClr val="tx1"/>
                        </a:solidFill>
                        <a:effectLst/>
                        <a:latin typeface="+mn-lt"/>
                        <a:ea typeface="ＭＳ Ｐゴシック" charset="-128"/>
                      </a:endParaRPr>
                    </a:p>
                  </a:txBody>
                  <a:tcPr marL="96819" marR="9681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430467"/>
                        </a:buClr>
                        <a:buSzTx/>
                        <a:buFont typeface="Times" pitchFamily="18" charset="0"/>
                        <a:buNone/>
                        <a:tabLst/>
                      </a:pPr>
                      <a:r>
                        <a:rPr kumimoji="0" lang="de-DE" sz="1800" b="0" i="0" u="none" strike="noStrike" cap="none" normalizeH="0" baseline="0" dirty="0" smtClean="0">
                          <a:ln>
                            <a:noFill/>
                          </a:ln>
                          <a:solidFill>
                            <a:schemeClr val="tx1"/>
                          </a:solidFill>
                          <a:effectLst/>
                          <a:latin typeface="Consolas" panose="020B0609020204030204" pitchFamily="49" charset="0"/>
                          <a:ea typeface="ＭＳ Ｐゴシック" charset="-128"/>
                        </a:rPr>
                        <a:t>queue</a:t>
                      </a:r>
                      <a:endParaRPr kumimoji="0" lang="en-US" sz="1800" b="0" i="0" u="none" strike="noStrike" cap="none" normalizeH="0" baseline="0" dirty="0" smtClean="0">
                        <a:ln>
                          <a:noFill/>
                        </a:ln>
                        <a:solidFill>
                          <a:schemeClr val="tx1"/>
                        </a:solidFill>
                        <a:effectLst/>
                        <a:latin typeface="Consolas" panose="020B0609020204030204" pitchFamily="49" charset="0"/>
                        <a:ea typeface="ＭＳ Ｐゴシック" charset="-128"/>
                      </a:endParaRPr>
                    </a:p>
                  </a:txBody>
                  <a:tcPr marL="96819" marR="9681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430467"/>
                        </a:buClr>
                        <a:buSzTx/>
                        <a:buFont typeface="Times" pitchFamily="18" charset="0"/>
                        <a:buNone/>
                        <a:tabLst/>
                      </a:pPr>
                      <a:r>
                        <a:rPr kumimoji="0" lang="de-DE" sz="1800" b="0" i="0" u="none" strike="noStrike" cap="none" normalizeH="0" baseline="0" smtClean="0">
                          <a:ln>
                            <a:noFill/>
                          </a:ln>
                          <a:solidFill>
                            <a:schemeClr val="tx1"/>
                          </a:solidFill>
                          <a:effectLst/>
                          <a:latin typeface="+mn-lt"/>
                          <a:ea typeface="ＭＳ Ｐゴシック" charset="-128"/>
                        </a:rPr>
                        <a:t>none</a:t>
                      </a:r>
                      <a:endParaRPr kumimoji="0" lang="en-US" sz="1800" b="0" i="0" u="none" strike="noStrike" cap="none" normalizeH="0" baseline="0" smtClean="0">
                        <a:ln>
                          <a:noFill/>
                        </a:ln>
                        <a:solidFill>
                          <a:schemeClr val="tx1"/>
                        </a:solidFill>
                        <a:effectLst/>
                        <a:latin typeface="+mn-lt"/>
                        <a:ea typeface="ＭＳ Ｐゴシック" charset="-128"/>
                      </a:endParaRPr>
                    </a:p>
                  </a:txBody>
                  <a:tcPr marL="96819" marR="9681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98450">
                <a:tc>
                  <a:txBody>
                    <a:bodyPr/>
                    <a:lstStyle/>
                    <a:p>
                      <a:pPr marL="0" marR="0" lvl="0" indent="0" algn="l" defTabSz="914400" rtl="0" eaLnBrk="1" fontAlgn="base" latinLnBrk="0" hangingPunct="1">
                        <a:lnSpc>
                          <a:spcPct val="100000"/>
                        </a:lnSpc>
                        <a:spcBef>
                          <a:spcPct val="20000"/>
                        </a:spcBef>
                        <a:spcAft>
                          <a:spcPct val="0"/>
                        </a:spcAft>
                        <a:buClr>
                          <a:srgbClr val="430467"/>
                        </a:buClr>
                        <a:buSzTx/>
                        <a:buFont typeface="Times" pitchFamily="18" charset="0"/>
                        <a:buNone/>
                        <a:tabLst/>
                      </a:pPr>
                      <a:r>
                        <a:rPr kumimoji="0" lang="de-DE" sz="1800" b="0" i="0" u="none" strike="noStrike" cap="none" normalizeH="0" baseline="0" dirty="0" smtClean="0">
                          <a:ln>
                            <a:noFill/>
                          </a:ln>
                          <a:solidFill>
                            <a:schemeClr val="tx1"/>
                          </a:solidFill>
                          <a:effectLst/>
                          <a:latin typeface="Consolas" panose="020B0609020204030204" pitchFamily="49" charset="0"/>
                          <a:ea typeface="ＭＳ Ｐゴシック" charset="-128"/>
                        </a:rPr>
                        <a:t>multiset</a:t>
                      </a:r>
                      <a:endParaRPr kumimoji="0" lang="en-US" sz="1800" b="0" i="0" u="none" strike="noStrike" cap="none" normalizeH="0" baseline="0" dirty="0" smtClean="0">
                        <a:ln>
                          <a:noFill/>
                        </a:ln>
                        <a:solidFill>
                          <a:schemeClr val="tx1"/>
                        </a:solidFill>
                        <a:effectLst/>
                        <a:latin typeface="Consolas" panose="020B0609020204030204" pitchFamily="49" charset="0"/>
                        <a:ea typeface="ＭＳ Ｐゴシック" charset="-128"/>
                      </a:endParaRPr>
                    </a:p>
                  </a:txBody>
                  <a:tcPr marL="96819" marR="9681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430467"/>
                        </a:buClr>
                        <a:buSzTx/>
                        <a:buFont typeface="Times" pitchFamily="18" charset="0"/>
                        <a:buNone/>
                        <a:tabLst/>
                      </a:pPr>
                      <a:r>
                        <a:rPr kumimoji="0" lang="de-DE" sz="1800" b="0" i="0" u="none" strike="noStrike" cap="none" normalizeH="0" baseline="0" smtClean="0">
                          <a:ln>
                            <a:noFill/>
                          </a:ln>
                          <a:solidFill>
                            <a:schemeClr val="tx1"/>
                          </a:solidFill>
                          <a:effectLst/>
                          <a:latin typeface="+mn-lt"/>
                          <a:ea typeface="ＭＳ Ｐゴシック" charset="-128"/>
                        </a:rPr>
                        <a:t>bidirectional</a:t>
                      </a:r>
                      <a:endParaRPr kumimoji="0" lang="en-US" sz="1800" b="0" i="0" u="none" strike="noStrike" cap="none" normalizeH="0" baseline="0" smtClean="0">
                        <a:ln>
                          <a:noFill/>
                        </a:ln>
                        <a:solidFill>
                          <a:schemeClr val="tx1"/>
                        </a:solidFill>
                        <a:effectLst/>
                        <a:latin typeface="+mn-lt"/>
                        <a:ea typeface="ＭＳ Ｐゴシック" charset="-128"/>
                      </a:endParaRPr>
                    </a:p>
                  </a:txBody>
                  <a:tcPr marL="96819" marR="9681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430467"/>
                        </a:buClr>
                        <a:buSzTx/>
                        <a:buFont typeface="Times" pitchFamily="18" charset="0"/>
                        <a:buNone/>
                        <a:tabLst/>
                      </a:pPr>
                      <a:r>
                        <a:rPr kumimoji="0" lang="de-DE" sz="1800" b="0" i="0" u="none" strike="noStrike" cap="none" normalizeH="0" baseline="0" dirty="0" smtClean="0">
                          <a:ln>
                            <a:noFill/>
                          </a:ln>
                          <a:solidFill>
                            <a:schemeClr val="tx1"/>
                          </a:solidFill>
                          <a:effectLst/>
                          <a:latin typeface="Consolas" panose="020B0609020204030204" pitchFamily="49" charset="0"/>
                          <a:ea typeface="ＭＳ Ｐゴシック" charset="-128"/>
                        </a:rPr>
                        <a:t>priority_queue</a:t>
                      </a:r>
                      <a:endParaRPr kumimoji="0" lang="en-US" sz="1800" b="0" i="0" u="none" strike="noStrike" cap="none" normalizeH="0" baseline="0" dirty="0" smtClean="0">
                        <a:ln>
                          <a:noFill/>
                        </a:ln>
                        <a:solidFill>
                          <a:schemeClr val="tx1"/>
                        </a:solidFill>
                        <a:effectLst/>
                        <a:latin typeface="Consolas" panose="020B0609020204030204" pitchFamily="49" charset="0"/>
                        <a:ea typeface="ＭＳ Ｐゴシック" charset="-128"/>
                      </a:endParaRPr>
                    </a:p>
                  </a:txBody>
                  <a:tcPr marL="96819" marR="9681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430467"/>
                        </a:buClr>
                        <a:buSzTx/>
                        <a:buFont typeface="Times" pitchFamily="18" charset="0"/>
                        <a:buNone/>
                        <a:tabLst/>
                      </a:pPr>
                      <a:r>
                        <a:rPr kumimoji="0" lang="de-DE" sz="1800" b="0" i="0" u="none" strike="noStrike" cap="none" normalizeH="0" baseline="0" dirty="0" smtClean="0">
                          <a:ln>
                            <a:noFill/>
                          </a:ln>
                          <a:solidFill>
                            <a:schemeClr val="tx1"/>
                          </a:solidFill>
                          <a:effectLst/>
                          <a:latin typeface="+mn-lt"/>
                          <a:ea typeface="ＭＳ Ｐゴシック" charset="-128"/>
                        </a:rPr>
                        <a:t>none</a:t>
                      </a:r>
                      <a:endParaRPr kumimoji="0" lang="en-US" sz="1800" b="0" i="0" u="none" strike="noStrike" cap="none" normalizeH="0" baseline="0" dirty="0" smtClean="0">
                        <a:ln>
                          <a:noFill/>
                        </a:ln>
                        <a:solidFill>
                          <a:schemeClr val="tx1"/>
                        </a:solidFill>
                        <a:effectLst/>
                        <a:latin typeface="+mn-lt"/>
                        <a:ea typeface="ＭＳ Ｐゴシック" charset="-128"/>
                      </a:endParaRPr>
                    </a:p>
                  </a:txBody>
                  <a:tcPr marL="96819" marR="9681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98450">
                <a:tc>
                  <a:txBody>
                    <a:bodyPr/>
                    <a:lstStyle/>
                    <a:p>
                      <a:pPr marL="0" marR="0" lvl="0" indent="0" algn="l" defTabSz="914400" rtl="0" eaLnBrk="1" fontAlgn="base" latinLnBrk="0" hangingPunct="1">
                        <a:lnSpc>
                          <a:spcPct val="100000"/>
                        </a:lnSpc>
                        <a:spcBef>
                          <a:spcPct val="20000"/>
                        </a:spcBef>
                        <a:spcAft>
                          <a:spcPct val="0"/>
                        </a:spcAft>
                        <a:buClr>
                          <a:srgbClr val="430467"/>
                        </a:buClr>
                        <a:buSzTx/>
                        <a:buFont typeface="Times" pitchFamily="18" charset="0"/>
                        <a:buNone/>
                        <a:tabLst/>
                      </a:pPr>
                      <a:r>
                        <a:rPr kumimoji="0" lang="en-US" sz="1800" b="0" i="0" u="none" strike="noStrike" cap="none" normalizeH="0" baseline="0" dirty="0" err="1" smtClean="0">
                          <a:ln>
                            <a:noFill/>
                          </a:ln>
                          <a:solidFill>
                            <a:schemeClr val="tx1"/>
                          </a:solidFill>
                          <a:effectLst/>
                          <a:latin typeface="Consolas" panose="020B0609020204030204" pitchFamily="49" charset="0"/>
                          <a:ea typeface="ＭＳ Ｐゴシック" charset="-128"/>
                        </a:rPr>
                        <a:t>forward_list</a:t>
                      </a:r>
                      <a:endParaRPr kumimoji="0" lang="en-US" sz="1800" b="0" i="0" u="none" strike="noStrike" cap="none" normalizeH="0" baseline="0" dirty="0" smtClean="0">
                        <a:ln>
                          <a:noFill/>
                        </a:ln>
                        <a:solidFill>
                          <a:schemeClr val="tx1"/>
                        </a:solidFill>
                        <a:effectLst/>
                        <a:latin typeface="Consolas" panose="020B0609020204030204" pitchFamily="49" charset="0"/>
                        <a:ea typeface="ＭＳ Ｐゴシック" charset="-128"/>
                      </a:endParaRPr>
                    </a:p>
                  </a:txBody>
                  <a:tcPr marL="96819" marR="9681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430467"/>
                        </a:buClr>
                        <a:buSzTx/>
                        <a:buFont typeface="Times" pitchFamily="18" charset="0"/>
                        <a:buNone/>
                        <a:tabLst/>
                      </a:pPr>
                      <a:r>
                        <a:rPr kumimoji="0" lang="en-US" sz="1800" b="0" i="0" u="none" strike="noStrike" cap="none" normalizeH="0" baseline="0" dirty="0" smtClean="0">
                          <a:ln>
                            <a:noFill/>
                          </a:ln>
                          <a:solidFill>
                            <a:schemeClr val="tx1"/>
                          </a:solidFill>
                          <a:effectLst/>
                          <a:latin typeface="+mn-lt"/>
                          <a:ea typeface="ＭＳ Ｐゴシック" charset="-128"/>
                        </a:rPr>
                        <a:t>forward</a:t>
                      </a:r>
                    </a:p>
                  </a:txBody>
                  <a:tcPr marL="96819" marR="9681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430467"/>
                        </a:buClr>
                        <a:buSzTx/>
                        <a:buFont typeface="Times" pitchFamily="18" charset="0"/>
                        <a:buNone/>
                        <a:tabLst/>
                      </a:pPr>
                      <a:endParaRPr kumimoji="0" lang="en-US" sz="1800" b="0" i="0" u="none" strike="noStrike" cap="none" normalizeH="0" baseline="0" dirty="0" smtClean="0">
                        <a:ln>
                          <a:noFill/>
                        </a:ln>
                        <a:solidFill>
                          <a:schemeClr val="tx1"/>
                        </a:solidFill>
                        <a:effectLst/>
                        <a:latin typeface="+mn-lt"/>
                        <a:ea typeface="ＭＳ Ｐゴシック" charset="-128"/>
                      </a:endParaRPr>
                    </a:p>
                  </a:txBody>
                  <a:tcPr marL="96819" marR="9681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430467"/>
                        </a:buClr>
                        <a:buSzTx/>
                        <a:buFont typeface="Times" pitchFamily="18" charset="0"/>
                        <a:buNone/>
                        <a:tabLst/>
                      </a:pPr>
                      <a:endParaRPr kumimoji="0" lang="en-US" sz="1800" b="0" i="0" u="none" strike="noStrike" cap="none" normalizeH="0" baseline="0" dirty="0" smtClean="0">
                        <a:ln>
                          <a:noFill/>
                        </a:ln>
                        <a:solidFill>
                          <a:schemeClr val="tx1"/>
                        </a:solidFill>
                        <a:effectLst/>
                        <a:latin typeface="+mn-lt"/>
                        <a:ea typeface="ＭＳ Ｐゴシック" charset="-128"/>
                      </a:endParaRPr>
                    </a:p>
                  </a:txBody>
                  <a:tcPr marL="96819" marR="9681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365854266"/>
                  </a:ext>
                </a:extLst>
              </a:tr>
            </a:tbl>
          </a:graphicData>
        </a:graphic>
      </p:graphicFrame>
      <p:sp>
        <p:nvSpPr>
          <p:cNvPr id="8" name="Rectangle 44"/>
          <p:cNvSpPr txBox="1">
            <a:spLocks noChangeArrowheads="1"/>
          </p:cNvSpPr>
          <p:nvPr/>
        </p:nvSpPr>
        <p:spPr>
          <a:xfrm>
            <a:off x="1261872" y="4526598"/>
            <a:ext cx="8610791" cy="1790700"/>
          </a:xfrm>
          <a:prstGeom prst="rect">
            <a:avLst/>
          </a:prstGeom>
        </p:spPr>
        <p:txBody>
          <a:bodyPr vert="horz" lIns="91440" tIns="45720" rIns="91440" bIns="45720" rtlCol="0">
            <a:normAutofit/>
          </a:bodyPr>
          <a:lst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2000" kern="1200" spc="10" baseline="0">
                <a:solidFill>
                  <a:schemeClr val="tx1">
                    <a:lumMod val="65000"/>
                    <a:lumOff val="35000"/>
                  </a:schemeClr>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r>
              <a:rPr lang="de-DE" altLang="en-US" dirty="0" smtClean="0"/>
              <a:t>Every container</a:t>
            </a:r>
          </a:p>
          <a:p>
            <a:pPr lvl="1"/>
            <a:r>
              <a:rPr lang="de-DE" altLang="en-US" dirty="0" smtClean="0"/>
              <a:t>Has embedded typedefs for this (no need to remember above): </a:t>
            </a:r>
          </a:p>
          <a:p>
            <a:pPr lvl="2"/>
            <a:r>
              <a:rPr lang="de-DE" altLang="en-US" dirty="0" smtClean="0"/>
              <a:t>iterator, const_iterator, reverse_iterator, const_reverse_iterator</a:t>
            </a:r>
          </a:p>
          <a:p>
            <a:pPr lvl="1"/>
            <a:r>
              <a:rPr lang="de-DE" altLang="en-US" dirty="0" smtClean="0"/>
              <a:t>Exposes functions returning iterators:</a:t>
            </a:r>
          </a:p>
          <a:p>
            <a:pPr lvl="2"/>
            <a:r>
              <a:rPr lang="de-DE" altLang="en-US" dirty="0" smtClean="0"/>
              <a:t>begin(), end(), rbegin(), rend() (non-const and const variants)</a:t>
            </a:r>
            <a:endParaRPr lang="en-US" altLang="en-US" dirty="0" smtClean="0"/>
          </a:p>
        </p:txBody>
      </p:sp>
    </p:spTree>
    <p:extLst>
      <p:ext uri="{BB962C8B-B14F-4D97-AF65-F5344CB8AC3E}">
        <p14:creationId xmlns:p14="http://schemas.microsoft.com/office/powerpoint/2010/main" val="242891878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mtClean="0"/>
              <a:t>More Generic Algorithms</a:t>
            </a:r>
            <a:endParaRPr lang="en-US" dirty="0"/>
          </a:p>
        </p:txBody>
      </p:sp>
      <p:sp>
        <p:nvSpPr>
          <p:cNvPr id="8" name="Text Placeholder 7"/>
          <p:cNvSpPr>
            <a:spLocks noGrp="1"/>
          </p:cNvSpPr>
          <p:nvPr>
            <p:ph type="body" idx="1"/>
          </p:nvPr>
        </p:nvSpPr>
        <p:spPr/>
        <p:txBody>
          <a:bodyPr/>
          <a:lstStyle/>
          <a:p>
            <a:endParaRPr lang="en-US"/>
          </a:p>
        </p:txBody>
      </p:sp>
      <p:sp>
        <p:nvSpPr>
          <p:cNvPr id="4" name="Date Placeholder 3"/>
          <p:cNvSpPr>
            <a:spLocks noGrp="1"/>
          </p:cNvSpPr>
          <p:nvPr>
            <p:ph type="dt" sz="half" idx="10"/>
          </p:nvPr>
        </p:nvSpPr>
        <p:spPr/>
        <p:txBody>
          <a:bodyPr/>
          <a:lstStyle/>
          <a:p>
            <a:r>
              <a:rPr lang="en-US" smtClean="0"/>
              <a:t>2/11/2025, Lecture 6</a:t>
            </a:r>
            <a:endParaRPr lang="en-US"/>
          </a:p>
        </p:txBody>
      </p:sp>
      <p:sp>
        <p:nvSpPr>
          <p:cNvPr id="5" name="Footer Placeholder 4"/>
          <p:cNvSpPr>
            <a:spLocks noGrp="1"/>
          </p:cNvSpPr>
          <p:nvPr>
            <p:ph type="ftr" sz="quarter" idx="11"/>
          </p:nvPr>
        </p:nvSpPr>
        <p:spPr/>
        <p:txBody>
          <a:bodyPr/>
          <a:lstStyle/>
          <a:p>
            <a:r>
              <a:rPr lang="en-US" smtClean="0"/>
              <a:t>CSC4700, Spring 2025, The C++ Standard Library, Iterators and Ranges</a:t>
            </a:r>
            <a:endParaRPr lang="en-US"/>
          </a:p>
        </p:txBody>
      </p:sp>
      <p:sp>
        <p:nvSpPr>
          <p:cNvPr id="6" name="Slide Number Placeholder 5"/>
          <p:cNvSpPr>
            <a:spLocks noGrp="1"/>
          </p:cNvSpPr>
          <p:nvPr>
            <p:ph type="sldNum" sz="quarter" idx="12"/>
          </p:nvPr>
        </p:nvSpPr>
        <p:spPr/>
        <p:txBody>
          <a:bodyPr>
            <a:normAutofit lnSpcReduction="10000"/>
          </a:bodyPr>
          <a:lstStyle/>
          <a:p>
            <a:fld id="{361B6064-FECE-466A-BF5C-A30C7EDC9E78}" type="slidenum">
              <a:rPr lang="en-US" smtClean="0"/>
              <a:t>32</a:t>
            </a:fld>
            <a:endParaRPr lang="en-US"/>
          </a:p>
        </p:txBody>
      </p:sp>
    </p:spTree>
    <p:extLst>
      <p:ext uri="{BB962C8B-B14F-4D97-AF65-F5344CB8AC3E}">
        <p14:creationId xmlns:p14="http://schemas.microsoft.com/office/powerpoint/2010/main" val="112974564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Splitting Strings: Take </a:t>
            </a:r>
            <a:r>
              <a:rPr lang="en-US" dirty="0" smtClean="0"/>
              <a:t>1</a:t>
            </a:r>
            <a:endParaRPr lang="en-US" dirty="0"/>
          </a:p>
        </p:txBody>
      </p:sp>
      <p:sp>
        <p:nvSpPr>
          <p:cNvPr id="3" name="Content Placeholder 2"/>
          <p:cNvSpPr>
            <a:spLocks noGrp="1"/>
          </p:cNvSpPr>
          <p:nvPr>
            <p:ph idx="1"/>
          </p:nvPr>
        </p:nvSpPr>
        <p:spPr/>
        <p:txBody>
          <a:bodyPr>
            <a:normAutofit fontScale="25000" lnSpcReduction="20000"/>
          </a:bodyPr>
          <a:lstStyle/>
          <a:p>
            <a:pPr marL="457200" lvl="2" indent="0">
              <a:spcBef>
                <a:spcPts val="150"/>
              </a:spcBef>
              <a:buNone/>
            </a:pPr>
            <a:r>
              <a:rPr lang="en-US" sz="4800" dirty="0" err="1">
                <a:solidFill>
                  <a:prstClr val="black"/>
                </a:solidFill>
                <a:latin typeface="Consolas"/>
              </a:rPr>
              <a:t>s</a:t>
            </a:r>
            <a:r>
              <a:rPr lang="en-US" sz="4800" i="0" dirty="0" err="1" smtClean="0">
                <a:solidFill>
                  <a:prstClr val="black"/>
                </a:solidFill>
                <a:latin typeface="Consolas"/>
              </a:rPr>
              <a:t>td</a:t>
            </a:r>
            <a:r>
              <a:rPr lang="en-US" sz="4800" i="0" dirty="0" smtClean="0">
                <a:solidFill>
                  <a:prstClr val="black"/>
                </a:solidFill>
                <a:latin typeface="Consolas"/>
              </a:rPr>
              <a:t>::vector&lt;</a:t>
            </a:r>
            <a:r>
              <a:rPr lang="en-US" sz="4800" dirty="0" err="1">
                <a:solidFill>
                  <a:prstClr val="black"/>
                </a:solidFill>
                <a:latin typeface="Consolas"/>
              </a:rPr>
              <a:t>std</a:t>
            </a:r>
            <a:r>
              <a:rPr lang="en-US" sz="4800" dirty="0">
                <a:solidFill>
                  <a:prstClr val="black"/>
                </a:solidFill>
                <a:latin typeface="Consolas"/>
              </a:rPr>
              <a:t>::</a:t>
            </a:r>
            <a:r>
              <a:rPr lang="en-US" sz="4800" i="0" dirty="0" smtClean="0">
                <a:solidFill>
                  <a:prstClr val="black"/>
                </a:solidFill>
                <a:latin typeface="Consolas"/>
              </a:rPr>
              <a:t>string</a:t>
            </a:r>
            <a:r>
              <a:rPr lang="en-US" sz="4800" i="0" dirty="0">
                <a:solidFill>
                  <a:prstClr val="black"/>
                </a:solidFill>
                <a:latin typeface="Consolas"/>
              </a:rPr>
              <a:t>&gt; </a:t>
            </a:r>
            <a:r>
              <a:rPr lang="en-US" sz="4800" i="0" dirty="0" smtClean="0">
                <a:solidFill>
                  <a:prstClr val="black"/>
                </a:solidFill>
                <a:latin typeface="Consolas"/>
              </a:rPr>
              <a:t>split(</a:t>
            </a:r>
            <a:r>
              <a:rPr lang="en-US" sz="4800" dirty="0" err="1" smtClean="0">
                <a:solidFill>
                  <a:prstClr val="black"/>
                </a:solidFill>
                <a:latin typeface="Consolas"/>
              </a:rPr>
              <a:t>std</a:t>
            </a:r>
            <a:r>
              <a:rPr lang="en-US" sz="4800" dirty="0" smtClean="0">
                <a:solidFill>
                  <a:prstClr val="black"/>
                </a:solidFill>
                <a:latin typeface="Consolas"/>
              </a:rPr>
              <a:t>::string </a:t>
            </a:r>
            <a:r>
              <a:rPr lang="en-US" sz="4800" dirty="0" err="1" smtClean="0">
                <a:solidFill>
                  <a:srgbClr val="0000FF"/>
                </a:solidFill>
                <a:latin typeface="Consolas"/>
              </a:rPr>
              <a:t>const</a:t>
            </a:r>
            <a:r>
              <a:rPr lang="en-US" sz="4800" dirty="0" smtClean="0">
                <a:solidFill>
                  <a:prstClr val="black"/>
                </a:solidFill>
                <a:latin typeface="Consolas"/>
              </a:rPr>
              <a:t>&amp; </a:t>
            </a:r>
            <a:r>
              <a:rPr lang="en-US" sz="4800" i="0" dirty="0">
                <a:solidFill>
                  <a:prstClr val="black"/>
                </a:solidFill>
                <a:latin typeface="Consolas"/>
              </a:rPr>
              <a:t>s</a:t>
            </a:r>
            <a:r>
              <a:rPr lang="en-US" sz="4800" i="0" dirty="0" smtClean="0">
                <a:solidFill>
                  <a:prstClr val="black"/>
                </a:solidFill>
                <a:latin typeface="Consolas"/>
              </a:rPr>
              <a:t>) {</a:t>
            </a:r>
            <a:endParaRPr lang="en-US" sz="4800" i="0" dirty="0">
              <a:solidFill>
                <a:prstClr val="black"/>
              </a:solidFill>
              <a:latin typeface="Consolas"/>
            </a:endParaRPr>
          </a:p>
          <a:p>
            <a:pPr marL="457200" lvl="2" indent="0">
              <a:spcBef>
                <a:spcPts val="150"/>
              </a:spcBef>
              <a:buNone/>
            </a:pPr>
            <a:r>
              <a:rPr lang="en-US" sz="4800" i="0" dirty="0" smtClean="0">
                <a:solidFill>
                  <a:prstClr val="black"/>
                </a:solidFill>
                <a:latin typeface="Consolas"/>
              </a:rPr>
              <a:t>    </a:t>
            </a:r>
            <a:r>
              <a:rPr lang="en-US" sz="4800" dirty="0" err="1">
                <a:solidFill>
                  <a:prstClr val="black"/>
                </a:solidFill>
                <a:latin typeface="Consolas"/>
              </a:rPr>
              <a:t>std</a:t>
            </a:r>
            <a:r>
              <a:rPr lang="en-US" sz="4800" dirty="0" smtClean="0">
                <a:solidFill>
                  <a:prstClr val="black"/>
                </a:solidFill>
                <a:latin typeface="Consolas"/>
              </a:rPr>
              <a:t>::vector&lt;</a:t>
            </a:r>
            <a:r>
              <a:rPr lang="en-US" sz="4800" dirty="0" err="1" smtClean="0">
                <a:solidFill>
                  <a:prstClr val="black"/>
                </a:solidFill>
                <a:latin typeface="Consolas"/>
              </a:rPr>
              <a:t>std</a:t>
            </a:r>
            <a:r>
              <a:rPr lang="en-US" sz="4800" dirty="0" smtClean="0">
                <a:solidFill>
                  <a:prstClr val="black"/>
                </a:solidFill>
                <a:latin typeface="Consolas"/>
              </a:rPr>
              <a:t>::string</a:t>
            </a:r>
            <a:r>
              <a:rPr lang="en-US" sz="4800" i="0" dirty="0">
                <a:solidFill>
                  <a:prstClr val="black"/>
                </a:solidFill>
                <a:latin typeface="Consolas"/>
              </a:rPr>
              <a:t>&gt; words;</a:t>
            </a:r>
          </a:p>
          <a:p>
            <a:pPr marL="457200" lvl="2" indent="0">
              <a:spcBef>
                <a:spcPts val="150"/>
              </a:spcBef>
              <a:buNone/>
            </a:pPr>
            <a:r>
              <a:rPr lang="en-US" sz="4800" i="0" dirty="0" smtClean="0">
                <a:solidFill>
                  <a:prstClr val="black"/>
                </a:solidFill>
                <a:latin typeface="Consolas"/>
              </a:rPr>
              <a:t>    </a:t>
            </a:r>
            <a:r>
              <a:rPr lang="en-US" sz="4800" i="0" dirty="0" err="1" smtClean="0">
                <a:solidFill>
                  <a:prstClr val="black"/>
                </a:solidFill>
                <a:latin typeface="Consolas"/>
              </a:rPr>
              <a:t>size_t</a:t>
            </a:r>
            <a:r>
              <a:rPr lang="en-US" sz="4800" i="0" dirty="0" smtClean="0">
                <a:solidFill>
                  <a:prstClr val="black"/>
                </a:solidFill>
                <a:latin typeface="Consolas"/>
              </a:rPr>
              <a:t> </a:t>
            </a:r>
            <a:r>
              <a:rPr lang="en-US" sz="4800" i="0" dirty="0">
                <a:solidFill>
                  <a:prstClr val="black"/>
                </a:solidFill>
                <a:latin typeface="Consolas"/>
              </a:rPr>
              <a:t>i = 0;</a:t>
            </a:r>
          </a:p>
          <a:p>
            <a:pPr marL="457200" lvl="2" indent="0">
              <a:spcBef>
                <a:spcPts val="150"/>
              </a:spcBef>
              <a:buNone/>
            </a:pPr>
            <a:endParaRPr lang="en-US" sz="4800" i="0" dirty="0">
              <a:solidFill>
                <a:prstClr val="black"/>
              </a:solidFill>
              <a:latin typeface="Consolas"/>
            </a:endParaRPr>
          </a:p>
          <a:p>
            <a:pPr marL="457200" lvl="2" indent="0">
              <a:spcBef>
                <a:spcPts val="150"/>
              </a:spcBef>
              <a:buNone/>
            </a:pPr>
            <a:r>
              <a:rPr lang="en-US" sz="4800" i="0" dirty="0">
                <a:solidFill>
                  <a:prstClr val="black"/>
                </a:solidFill>
                <a:latin typeface="Consolas"/>
              </a:rPr>
              <a:t>    </a:t>
            </a:r>
            <a:r>
              <a:rPr lang="en-US" sz="4800" i="0" dirty="0">
                <a:solidFill>
                  <a:srgbClr val="008000"/>
                </a:solidFill>
                <a:latin typeface="Consolas"/>
              </a:rPr>
              <a:t>// invariant: we have processed characters </a:t>
            </a:r>
            <a:r>
              <a:rPr lang="en-US" sz="4800" i="0" dirty="0" smtClean="0">
                <a:solidFill>
                  <a:srgbClr val="008000"/>
                </a:solidFill>
                <a:latin typeface="Consolas"/>
              </a:rPr>
              <a:t>in range [original </a:t>
            </a:r>
            <a:r>
              <a:rPr lang="en-US" sz="4800" i="0" dirty="0">
                <a:solidFill>
                  <a:srgbClr val="008000"/>
                </a:solidFill>
                <a:latin typeface="Consolas"/>
              </a:rPr>
              <a:t>value of i, i)</a:t>
            </a:r>
            <a:endParaRPr lang="en-US" sz="4800" i="0" dirty="0">
              <a:solidFill>
                <a:prstClr val="black"/>
              </a:solidFill>
              <a:latin typeface="Consolas"/>
            </a:endParaRPr>
          </a:p>
          <a:p>
            <a:pPr marL="457200" lvl="2" indent="0">
              <a:spcBef>
                <a:spcPts val="150"/>
              </a:spcBef>
              <a:buNone/>
            </a:pPr>
            <a:r>
              <a:rPr lang="en-US" sz="4800" i="0" dirty="0">
                <a:solidFill>
                  <a:prstClr val="black"/>
                </a:solidFill>
                <a:latin typeface="Consolas"/>
              </a:rPr>
              <a:t>    </a:t>
            </a:r>
            <a:r>
              <a:rPr lang="en-US" sz="4800" i="0" dirty="0">
                <a:solidFill>
                  <a:srgbClr val="0000FF"/>
                </a:solidFill>
                <a:latin typeface="Consolas"/>
              </a:rPr>
              <a:t>while</a:t>
            </a:r>
            <a:r>
              <a:rPr lang="en-US" sz="4800" i="0" dirty="0">
                <a:solidFill>
                  <a:prstClr val="black"/>
                </a:solidFill>
                <a:latin typeface="Consolas"/>
              </a:rPr>
              <a:t> (</a:t>
            </a:r>
            <a:r>
              <a:rPr lang="en-US" sz="4800" i="0" dirty="0" err="1">
                <a:solidFill>
                  <a:prstClr val="black"/>
                </a:solidFill>
                <a:latin typeface="Consolas"/>
              </a:rPr>
              <a:t>i</a:t>
            </a:r>
            <a:r>
              <a:rPr lang="en-US" sz="4800" i="0" dirty="0">
                <a:solidFill>
                  <a:prstClr val="black"/>
                </a:solidFill>
                <a:latin typeface="Consolas"/>
              </a:rPr>
              <a:t> != </a:t>
            </a:r>
            <a:r>
              <a:rPr lang="en-US" sz="4800" i="0" dirty="0" err="1">
                <a:solidFill>
                  <a:prstClr val="black"/>
                </a:solidFill>
                <a:latin typeface="Consolas"/>
              </a:rPr>
              <a:t>s.size</a:t>
            </a:r>
            <a:r>
              <a:rPr lang="en-US" sz="4800" i="0" dirty="0">
                <a:solidFill>
                  <a:prstClr val="black"/>
                </a:solidFill>
                <a:latin typeface="Consolas"/>
              </a:rPr>
              <a:t>()) {</a:t>
            </a:r>
          </a:p>
          <a:p>
            <a:pPr marL="457200" lvl="2" indent="0">
              <a:spcBef>
                <a:spcPts val="150"/>
              </a:spcBef>
              <a:buNone/>
            </a:pPr>
            <a:r>
              <a:rPr lang="en-US" sz="4800" i="0" dirty="0">
                <a:solidFill>
                  <a:prstClr val="black"/>
                </a:solidFill>
                <a:latin typeface="Consolas"/>
              </a:rPr>
              <a:t>        </a:t>
            </a:r>
            <a:r>
              <a:rPr lang="en-US" sz="4800" i="0" dirty="0">
                <a:solidFill>
                  <a:srgbClr val="008000"/>
                </a:solidFill>
                <a:latin typeface="Consolas"/>
              </a:rPr>
              <a:t>// ignore leading blanks, find begin of word</a:t>
            </a:r>
            <a:endParaRPr lang="en-US" sz="4800" i="0" dirty="0">
              <a:solidFill>
                <a:prstClr val="black"/>
              </a:solidFill>
              <a:latin typeface="Consolas"/>
            </a:endParaRPr>
          </a:p>
          <a:p>
            <a:pPr marL="457200" lvl="2" indent="0">
              <a:spcBef>
                <a:spcPts val="150"/>
              </a:spcBef>
              <a:buNone/>
            </a:pPr>
            <a:r>
              <a:rPr lang="en-US" sz="4800" i="0" dirty="0">
                <a:solidFill>
                  <a:prstClr val="black"/>
                </a:solidFill>
                <a:latin typeface="Consolas"/>
              </a:rPr>
              <a:t>        </a:t>
            </a:r>
            <a:r>
              <a:rPr lang="en-US" sz="4800" i="0" dirty="0">
                <a:solidFill>
                  <a:srgbClr val="0000FF"/>
                </a:solidFill>
                <a:latin typeface="Consolas"/>
              </a:rPr>
              <a:t>while</a:t>
            </a:r>
            <a:r>
              <a:rPr lang="en-US" sz="4800" i="0" dirty="0">
                <a:solidFill>
                  <a:prstClr val="black"/>
                </a:solidFill>
                <a:latin typeface="Consolas"/>
              </a:rPr>
              <a:t> (i != </a:t>
            </a:r>
            <a:r>
              <a:rPr lang="en-US" sz="4800" i="0" dirty="0" err="1">
                <a:solidFill>
                  <a:prstClr val="black"/>
                </a:solidFill>
                <a:latin typeface="Consolas"/>
              </a:rPr>
              <a:t>s.size</a:t>
            </a:r>
            <a:r>
              <a:rPr lang="en-US" sz="4800" i="0" dirty="0">
                <a:solidFill>
                  <a:prstClr val="black"/>
                </a:solidFill>
                <a:latin typeface="Consolas"/>
              </a:rPr>
              <a:t>() &amp;&amp; </a:t>
            </a:r>
            <a:r>
              <a:rPr lang="en-US" sz="4800" dirty="0" err="1">
                <a:solidFill>
                  <a:prstClr val="black"/>
                </a:solidFill>
                <a:latin typeface="Consolas"/>
              </a:rPr>
              <a:t>std</a:t>
            </a:r>
            <a:r>
              <a:rPr lang="en-US" sz="4800" dirty="0">
                <a:solidFill>
                  <a:prstClr val="black"/>
                </a:solidFill>
                <a:latin typeface="Consolas"/>
              </a:rPr>
              <a:t>::</a:t>
            </a:r>
            <a:r>
              <a:rPr lang="en-US" sz="4800" i="0" dirty="0" err="1" smtClean="0">
                <a:solidFill>
                  <a:prstClr val="black"/>
                </a:solidFill>
                <a:latin typeface="Consolas"/>
              </a:rPr>
              <a:t>isspace</a:t>
            </a:r>
            <a:r>
              <a:rPr lang="en-US" sz="4800" i="0" dirty="0" smtClean="0">
                <a:solidFill>
                  <a:prstClr val="black"/>
                </a:solidFill>
                <a:latin typeface="Consolas"/>
              </a:rPr>
              <a:t>(s[i</a:t>
            </a:r>
            <a:r>
              <a:rPr lang="en-US" sz="4800" i="0" dirty="0">
                <a:solidFill>
                  <a:prstClr val="black"/>
                </a:solidFill>
                <a:latin typeface="Consolas"/>
              </a:rPr>
              <a:t>]))   </a:t>
            </a:r>
            <a:r>
              <a:rPr lang="en-US" sz="4800" i="0" dirty="0">
                <a:solidFill>
                  <a:srgbClr val="008000"/>
                </a:solidFill>
                <a:latin typeface="Consolas"/>
              </a:rPr>
              <a:t>// short-circuiting</a:t>
            </a:r>
            <a:endParaRPr lang="en-US" sz="4800" i="0" dirty="0">
              <a:solidFill>
                <a:prstClr val="black"/>
              </a:solidFill>
              <a:latin typeface="Consolas"/>
            </a:endParaRPr>
          </a:p>
          <a:p>
            <a:pPr marL="457200" lvl="2" indent="0">
              <a:spcBef>
                <a:spcPts val="150"/>
              </a:spcBef>
              <a:buNone/>
            </a:pPr>
            <a:r>
              <a:rPr lang="en-US" sz="4800" i="0" dirty="0">
                <a:solidFill>
                  <a:prstClr val="black"/>
                </a:solidFill>
                <a:latin typeface="Consolas"/>
              </a:rPr>
              <a:t>            ++</a:t>
            </a:r>
            <a:r>
              <a:rPr lang="en-US" sz="4800" i="0" dirty="0" err="1">
                <a:solidFill>
                  <a:prstClr val="black"/>
                </a:solidFill>
                <a:latin typeface="Consolas"/>
              </a:rPr>
              <a:t>i</a:t>
            </a:r>
            <a:r>
              <a:rPr lang="en-US" sz="4800" i="0" dirty="0">
                <a:solidFill>
                  <a:prstClr val="black"/>
                </a:solidFill>
                <a:latin typeface="Consolas"/>
              </a:rPr>
              <a:t>;</a:t>
            </a:r>
          </a:p>
          <a:p>
            <a:pPr marL="457200" lvl="2" indent="0">
              <a:spcBef>
                <a:spcPts val="150"/>
              </a:spcBef>
              <a:buNone/>
            </a:pPr>
            <a:endParaRPr lang="en-US" sz="4800" i="0" dirty="0">
              <a:solidFill>
                <a:prstClr val="black"/>
              </a:solidFill>
              <a:latin typeface="Consolas"/>
            </a:endParaRPr>
          </a:p>
          <a:p>
            <a:pPr marL="457200" lvl="2" indent="0">
              <a:spcBef>
                <a:spcPts val="150"/>
              </a:spcBef>
              <a:buNone/>
            </a:pPr>
            <a:r>
              <a:rPr lang="en-US" sz="4800" i="0" dirty="0">
                <a:solidFill>
                  <a:prstClr val="black"/>
                </a:solidFill>
                <a:latin typeface="Consolas"/>
              </a:rPr>
              <a:t>        </a:t>
            </a:r>
            <a:r>
              <a:rPr lang="en-US" sz="4800" i="0" dirty="0">
                <a:solidFill>
                  <a:srgbClr val="008000"/>
                </a:solidFill>
                <a:latin typeface="Consolas"/>
              </a:rPr>
              <a:t>// find end of next word</a:t>
            </a:r>
            <a:endParaRPr lang="en-US" sz="4800" i="0" dirty="0">
              <a:solidFill>
                <a:prstClr val="black"/>
              </a:solidFill>
              <a:latin typeface="Consolas"/>
            </a:endParaRPr>
          </a:p>
          <a:p>
            <a:pPr marL="457200" lvl="2" indent="0">
              <a:spcBef>
                <a:spcPts val="150"/>
              </a:spcBef>
              <a:buNone/>
            </a:pPr>
            <a:r>
              <a:rPr lang="en-US" sz="4800" i="0" dirty="0" smtClean="0">
                <a:solidFill>
                  <a:prstClr val="black"/>
                </a:solidFill>
                <a:latin typeface="Consolas"/>
              </a:rPr>
              <a:t>        </a:t>
            </a:r>
            <a:r>
              <a:rPr lang="en-US" sz="4800" i="0" dirty="0" err="1" smtClean="0">
                <a:solidFill>
                  <a:prstClr val="black"/>
                </a:solidFill>
                <a:latin typeface="Consolas"/>
              </a:rPr>
              <a:t>size_t</a:t>
            </a:r>
            <a:r>
              <a:rPr lang="en-US" sz="4800" i="0" dirty="0" smtClean="0">
                <a:solidFill>
                  <a:prstClr val="black"/>
                </a:solidFill>
                <a:latin typeface="Consolas"/>
              </a:rPr>
              <a:t> </a:t>
            </a:r>
            <a:r>
              <a:rPr lang="en-US" sz="4800" i="0" dirty="0">
                <a:solidFill>
                  <a:prstClr val="black"/>
                </a:solidFill>
                <a:latin typeface="Consolas"/>
              </a:rPr>
              <a:t>j = i;</a:t>
            </a:r>
          </a:p>
          <a:p>
            <a:pPr marL="457200" lvl="2" indent="0">
              <a:spcBef>
                <a:spcPts val="150"/>
              </a:spcBef>
              <a:buNone/>
            </a:pPr>
            <a:r>
              <a:rPr lang="en-US" sz="4800" i="0" dirty="0">
                <a:solidFill>
                  <a:prstClr val="black"/>
                </a:solidFill>
                <a:latin typeface="Consolas"/>
              </a:rPr>
              <a:t>        </a:t>
            </a:r>
            <a:r>
              <a:rPr lang="en-US" sz="4800" i="0" dirty="0">
                <a:solidFill>
                  <a:srgbClr val="0000FF"/>
                </a:solidFill>
                <a:latin typeface="Consolas"/>
              </a:rPr>
              <a:t>while</a:t>
            </a:r>
            <a:r>
              <a:rPr lang="en-US" sz="4800" i="0" dirty="0">
                <a:solidFill>
                  <a:prstClr val="black"/>
                </a:solidFill>
                <a:latin typeface="Consolas"/>
              </a:rPr>
              <a:t> (j != </a:t>
            </a:r>
            <a:r>
              <a:rPr lang="en-US" sz="4800" i="0" dirty="0" err="1">
                <a:solidFill>
                  <a:prstClr val="black"/>
                </a:solidFill>
                <a:latin typeface="Consolas"/>
              </a:rPr>
              <a:t>s.size</a:t>
            </a:r>
            <a:r>
              <a:rPr lang="en-US" sz="4800" i="0" dirty="0">
                <a:solidFill>
                  <a:prstClr val="black"/>
                </a:solidFill>
                <a:latin typeface="Consolas"/>
              </a:rPr>
              <a:t>() &amp;&amp; </a:t>
            </a:r>
            <a:r>
              <a:rPr lang="en-US" sz="4800" i="0" dirty="0" smtClean="0">
                <a:solidFill>
                  <a:prstClr val="black"/>
                </a:solidFill>
                <a:latin typeface="Consolas"/>
              </a:rPr>
              <a:t>!</a:t>
            </a:r>
            <a:r>
              <a:rPr lang="en-US" sz="4800" dirty="0" err="1" smtClean="0">
                <a:solidFill>
                  <a:prstClr val="black"/>
                </a:solidFill>
                <a:latin typeface="Consolas"/>
              </a:rPr>
              <a:t>std</a:t>
            </a:r>
            <a:r>
              <a:rPr lang="en-US" sz="4800" dirty="0">
                <a:solidFill>
                  <a:prstClr val="black"/>
                </a:solidFill>
                <a:latin typeface="Consolas"/>
              </a:rPr>
              <a:t>::</a:t>
            </a:r>
            <a:r>
              <a:rPr lang="en-US" sz="4800" i="0" dirty="0" err="1" smtClean="0">
                <a:solidFill>
                  <a:prstClr val="black"/>
                </a:solidFill>
                <a:latin typeface="Consolas"/>
              </a:rPr>
              <a:t>isspace</a:t>
            </a:r>
            <a:r>
              <a:rPr lang="en-US" sz="4800" i="0" dirty="0" smtClean="0">
                <a:solidFill>
                  <a:prstClr val="black"/>
                </a:solidFill>
                <a:latin typeface="Consolas"/>
              </a:rPr>
              <a:t>(s[j</a:t>
            </a:r>
            <a:r>
              <a:rPr lang="en-US" sz="4800" i="0" dirty="0">
                <a:solidFill>
                  <a:prstClr val="black"/>
                </a:solidFill>
                <a:latin typeface="Consolas"/>
              </a:rPr>
              <a:t>])) </a:t>
            </a:r>
            <a:r>
              <a:rPr lang="en-US" sz="4800" i="0" dirty="0" smtClean="0">
                <a:solidFill>
                  <a:prstClr val="black"/>
                </a:solidFill>
                <a:latin typeface="Consolas"/>
              </a:rPr>
              <a:t> </a:t>
            </a:r>
            <a:r>
              <a:rPr lang="en-US" sz="4800" i="0" dirty="0" smtClean="0">
                <a:solidFill>
                  <a:srgbClr val="008000"/>
                </a:solidFill>
                <a:latin typeface="Consolas"/>
              </a:rPr>
              <a:t>// </a:t>
            </a:r>
            <a:r>
              <a:rPr lang="en-US" sz="4800" i="0" dirty="0">
                <a:solidFill>
                  <a:srgbClr val="008000"/>
                </a:solidFill>
                <a:latin typeface="Consolas"/>
              </a:rPr>
              <a:t>short-circuiting</a:t>
            </a:r>
            <a:endParaRPr lang="en-US" sz="4800" i="0" dirty="0">
              <a:solidFill>
                <a:prstClr val="black"/>
              </a:solidFill>
              <a:latin typeface="Consolas"/>
            </a:endParaRPr>
          </a:p>
          <a:p>
            <a:pPr marL="457200" lvl="2" indent="0">
              <a:spcBef>
                <a:spcPts val="150"/>
              </a:spcBef>
              <a:buNone/>
            </a:pPr>
            <a:r>
              <a:rPr lang="en-US" sz="4800" i="0" dirty="0">
                <a:solidFill>
                  <a:prstClr val="black"/>
                </a:solidFill>
                <a:latin typeface="Consolas"/>
              </a:rPr>
              <a:t>            ++j;</a:t>
            </a:r>
          </a:p>
          <a:p>
            <a:pPr marL="457200" lvl="2" indent="0">
              <a:spcBef>
                <a:spcPts val="150"/>
              </a:spcBef>
              <a:buNone/>
            </a:pPr>
            <a:endParaRPr lang="en-US" sz="4800" i="0" dirty="0">
              <a:solidFill>
                <a:prstClr val="black"/>
              </a:solidFill>
              <a:latin typeface="Consolas"/>
            </a:endParaRPr>
          </a:p>
          <a:p>
            <a:pPr marL="457200" lvl="2" indent="0">
              <a:spcBef>
                <a:spcPts val="150"/>
              </a:spcBef>
              <a:buNone/>
            </a:pPr>
            <a:r>
              <a:rPr lang="en-US" sz="4800" i="0" dirty="0">
                <a:solidFill>
                  <a:prstClr val="black"/>
                </a:solidFill>
                <a:latin typeface="Consolas"/>
              </a:rPr>
              <a:t>        </a:t>
            </a:r>
            <a:r>
              <a:rPr lang="en-US" sz="4800" i="0" dirty="0">
                <a:solidFill>
                  <a:srgbClr val="008000"/>
                </a:solidFill>
                <a:latin typeface="Consolas"/>
              </a:rPr>
              <a:t>// if we found some non-whitespace characters, store the word</a:t>
            </a:r>
            <a:endParaRPr lang="en-US" sz="4800" i="0" dirty="0">
              <a:solidFill>
                <a:prstClr val="black"/>
              </a:solidFill>
              <a:latin typeface="Consolas"/>
            </a:endParaRPr>
          </a:p>
          <a:p>
            <a:pPr marL="457200" lvl="2" indent="0">
              <a:spcBef>
                <a:spcPts val="150"/>
              </a:spcBef>
              <a:buNone/>
            </a:pPr>
            <a:r>
              <a:rPr lang="en-US" sz="4800" i="0" dirty="0">
                <a:solidFill>
                  <a:prstClr val="black"/>
                </a:solidFill>
                <a:latin typeface="Consolas"/>
              </a:rPr>
              <a:t>        </a:t>
            </a:r>
            <a:r>
              <a:rPr lang="en-US" sz="4800" i="0" dirty="0">
                <a:solidFill>
                  <a:srgbClr val="0000FF"/>
                </a:solidFill>
                <a:latin typeface="Consolas"/>
              </a:rPr>
              <a:t>if</a:t>
            </a:r>
            <a:r>
              <a:rPr lang="en-US" sz="4800" i="0" dirty="0">
                <a:solidFill>
                  <a:prstClr val="black"/>
                </a:solidFill>
                <a:latin typeface="Consolas"/>
              </a:rPr>
              <a:t> (</a:t>
            </a:r>
            <a:r>
              <a:rPr lang="en-US" sz="4800" i="0" dirty="0" err="1">
                <a:solidFill>
                  <a:prstClr val="black"/>
                </a:solidFill>
                <a:latin typeface="Consolas"/>
              </a:rPr>
              <a:t>i</a:t>
            </a:r>
            <a:r>
              <a:rPr lang="en-US" sz="4800" i="0" dirty="0">
                <a:solidFill>
                  <a:prstClr val="black"/>
                </a:solidFill>
                <a:latin typeface="Consolas"/>
              </a:rPr>
              <a:t> != j) {</a:t>
            </a:r>
          </a:p>
          <a:p>
            <a:pPr marL="457200" lvl="2" indent="0">
              <a:spcBef>
                <a:spcPts val="150"/>
              </a:spcBef>
              <a:buNone/>
            </a:pPr>
            <a:r>
              <a:rPr lang="en-US" sz="4800" i="0" dirty="0">
                <a:solidFill>
                  <a:prstClr val="black"/>
                </a:solidFill>
                <a:latin typeface="Consolas"/>
              </a:rPr>
              <a:t>            </a:t>
            </a:r>
            <a:r>
              <a:rPr lang="en-US" sz="4800" i="0" dirty="0">
                <a:solidFill>
                  <a:srgbClr val="008000"/>
                </a:solidFill>
                <a:latin typeface="Consolas"/>
              </a:rPr>
              <a:t>// copy from s starting at </a:t>
            </a:r>
            <a:r>
              <a:rPr lang="en-US" sz="4800" i="0" dirty="0" err="1">
                <a:solidFill>
                  <a:srgbClr val="008000"/>
                </a:solidFill>
                <a:latin typeface="Consolas"/>
              </a:rPr>
              <a:t>i</a:t>
            </a:r>
            <a:r>
              <a:rPr lang="en-US" sz="4800" i="0" dirty="0">
                <a:solidFill>
                  <a:srgbClr val="008000"/>
                </a:solidFill>
                <a:latin typeface="Consolas"/>
              </a:rPr>
              <a:t> and taking j - </a:t>
            </a:r>
            <a:r>
              <a:rPr lang="en-US" sz="4800" i="0" dirty="0" err="1">
                <a:solidFill>
                  <a:srgbClr val="008000"/>
                </a:solidFill>
                <a:latin typeface="Consolas"/>
              </a:rPr>
              <a:t>i</a:t>
            </a:r>
            <a:r>
              <a:rPr lang="en-US" sz="4800" i="0" dirty="0">
                <a:solidFill>
                  <a:srgbClr val="008000"/>
                </a:solidFill>
                <a:latin typeface="Consolas"/>
              </a:rPr>
              <a:t> chars</a:t>
            </a:r>
            <a:endParaRPr lang="en-US" sz="4800" i="0" dirty="0">
              <a:solidFill>
                <a:prstClr val="black"/>
              </a:solidFill>
              <a:latin typeface="Consolas"/>
            </a:endParaRPr>
          </a:p>
          <a:p>
            <a:pPr marL="457200" lvl="2" indent="0">
              <a:spcBef>
                <a:spcPts val="150"/>
              </a:spcBef>
              <a:buNone/>
            </a:pPr>
            <a:r>
              <a:rPr lang="en-US" sz="4800" i="0" dirty="0">
                <a:solidFill>
                  <a:prstClr val="black"/>
                </a:solidFill>
                <a:latin typeface="Consolas"/>
              </a:rPr>
              <a:t>            </a:t>
            </a:r>
            <a:r>
              <a:rPr lang="en-US" sz="4800" i="0" dirty="0" err="1">
                <a:solidFill>
                  <a:prstClr val="black"/>
                </a:solidFill>
                <a:latin typeface="Consolas"/>
              </a:rPr>
              <a:t>words.push_back</a:t>
            </a:r>
            <a:r>
              <a:rPr lang="en-US" sz="4800" i="0" dirty="0">
                <a:solidFill>
                  <a:prstClr val="black"/>
                </a:solidFill>
                <a:latin typeface="Consolas"/>
              </a:rPr>
              <a:t>(</a:t>
            </a:r>
            <a:r>
              <a:rPr lang="en-US" sz="4800" i="0" dirty="0" err="1">
                <a:solidFill>
                  <a:prstClr val="black"/>
                </a:solidFill>
                <a:latin typeface="Consolas"/>
              </a:rPr>
              <a:t>s.substr</a:t>
            </a:r>
            <a:r>
              <a:rPr lang="en-US" sz="4800" i="0" dirty="0">
                <a:solidFill>
                  <a:prstClr val="black"/>
                </a:solidFill>
                <a:latin typeface="Consolas"/>
              </a:rPr>
              <a:t>(</a:t>
            </a:r>
            <a:r>
              <a:rPr lang="en-US" sz="4800" i="0" dirty="0" err="1">
                <a:solidFill>
                  <a:prstClr val="black"/>
                </a:solidFill>
                <a:latin typeface="Consolas"/>
              </a:rPr>
              <a:t>i</a:t>
            </a:r>
            <a:r>
              <a:rPr lang="en-US" sz="4800" i="0" dirty="0">
                <a:solidFill>
                  <a:prstClr val="black"/>
                </a:solidFill>
                <a:latin typeface="Consolas"/>
              </a:rPr>
              <a:t>, j - </a:t>
            </a:r>
            <a:r>
              <a:rPr lang="en-US" sz="4800" i="0" dirty="0" err="1">
                <a:solidFill>
                  <a:prstClr val="black"/>
                </a:solidFill>
                <a:latin typeface="Consolas"/>
              </a:rPr>
              <a:t>i</a:t>
            </a:r>
            <a:r>
              <a:rPr lang="en-US" sz="4800" i="0" dirty="0">
                <a:solidFill>
                  <a:prstClr val="black"/>
                </a:solidFill>
                <a:latin typeface="Consolas"/>
              </a:rPr>
              <a:t>));</a:t>
            </a:r>
          </a:p>
          <a:p>
            <a:pPr marL="457200" lvl="2" indent="0">
              <a:spcBef>
                <a:spcPts val="150"/>
              </a:spcBef>
              <a:buNone/>
            </a:pPr>
            <a:r>
              <a:rPr lang="en-US" sz="4800" i="0" dirty="0">
                <a:solidFill>
                  <a:prstClr val="black"/>
                </a:solidFill>
                <a:latin typeface="Consolas"/>
              </a:rPr>
              <a:t>            </a:t>
            </a:r>
            <a:r>
              <a:rPr lang="en-US" sz="4800" i="0" dirty="0" err="1">
                <a:solidFill>
                  <a:prstClr val="black"/>
                </a:solidFill>
                <a:latin typeface="Consolas"/>
              </a:rPr>
              <a:t>i</a:t>
            </a:r>
            <a:r>
              <a:rPr lang="en-US" sz="4800" i="0" dirty="0">
                <a:solidFill>
                  <a:prstClr val="black"/>
                </a:solidFill>
                <a:latin typeface="Consolas"/>
              </a:rPr>
              <a:t> = j;</a:t>
            </a:r>
          </a:p>
          <a:p>
            <a:pPr marL="457200" lvl="2" indent="0">
              <a:spcBef>
                <a:spcPts val="150"/>
              </a:spcBef>
              <a:buNone/>
            </a:pPr>
            <a:r>
              <a:rPr lang="en-US" sz="4800" i="0" dirty="0">
                <a:solidFill>
                  <a:prstClr val="black"/>
                </a:solidFill>
                <a:latin typeface="Consolas"/>
              </a:rPr>
              <a:t>        }</a:t>
            </a:r>
          </a:p>
          <a:p>
            <a:pPr marL="457200" lvl="2" indent="0">
              <a:spcBef>
                <a:spcPts val="150"/>
              </a:spcBef>
              <a:buNone/>
            </a:pPr>
            <a:r>
              <a:rPr lang="en-US" sz="4800" i="0" dirty="0">
                <a:solidFill>
                  <a:prstClr val="black"/>
                </a:solidFill>
                <a:latin typeface="Consolas"/>
              </a:rPr>
              <a:t>    }</a:t>
            </a:r>
          </a:p>
          <a:p>
            <a:pPr marL="457200" lvl="2" indent="0">
              <a:spcBef>
                <a:spcPts val="150"/>
              </a:spcBef>
              <a:buNone/>
            </a:pPr>
            <a:r>
              <a:rPr lang="en-US" sz="4800" i="0" dirty="0">
                <a:solidFill>
                  <a:prstClr val="black"/>
                </a:solidFill>
                <a:latin typeface="Consolas"/>
              </a:rPr>
              <a:t>    </a:t>
            </a:r>
            <a:r>
              <a:rPr lang="en-US" sz="4800" i="0" dirty="0">
                <a:solidFill>
                  <a:srgbClr val="0000FF"/>
                </a:solidFill>
                <a:latin typeface="Consolas"/>
              </a:rPr>
              <a:t>return</a:t>
            </a:r>
            <a:r>
              <a:rPr lang="en-US" sz="4800" i="0" dirty="0">
                <a:solidFill>
                  <a:prstClr val="black"/>
                </a:solidFill>
                <a:latin typeface="Consolas"/>
              </a:rPr>
              <a:t> </a:t>
            </a:r>
            <a:r>
              <a:rPr lang="en-US" sz="4800" dirty="0" smtClean="0">
                <a:solidFill>
                  <a:prstClr val="black"/>
                </a:solidFill>
                <a:latin typeface="Consolas"/>
              </a:rPr>
              <a:t>words</a:t>
            </a:r>
            <a:r>
              <a:rPr lang="en-US" sz="4800" i="0" dirty="0" smtClean="0">
                <a:solidFill>
                  <a:prstClr val="black"/>
                </a:solidFill>
                <a:latin typeface="Consolas"/>
              </a:rPr>
              <a:t>;</a:t>
            </a:r>
            <a:endParaRPr lang="en-US" sz="4800" i="0" dirty="0">
              <a:solidFill>
                <a:prstClr val="black"/>
              </a:solidFill>
              <a:latin typeface="Consolas"/>
            </a:endParaRPr>
          </a:p>
          <a:p>
            <a:pPr marL="457200" lvl="2" indent="0">
              <a:spcBef>
                <a:spcPts val="150"/>
              </a:spcBef>
              <a:buNone/>
            </a:pPr>
            <a:r>
              <a:rPr lang="en-US" sz="4800" i="0" dirty="0" smtClean="0">
                <a:solidFill>
                  <a:prstClr val="black"/>
                </a:solidFill>
                <a:latin typeface="Consolas"/>
              </a:rPr>
              <a:t>}</a:t>
            </a:r>
            <a:endParaRPr lang="en-US" dirty="0">
              <a:solidFill>
                <a:prstClr val="black"/>
              </a:solidFill>
              <a:latin typeface="Consolas"/>
            </a:endParaRPr>
          </a:p>
          <a:p>
            <a:pPr marL="457200" indent="0"/>
            <a:endParaRPr lang="en-US" dirty="0"/>
          </a:p>
        </p:txBody>
      </p:sp>
      <p:sp>
        <p:nvSpPr>
          <p:cNvPr id="4" name="Date Placeholder 3"/>
          <p:cNvSpPr>
            <a:spLocks noGrp="1"/>
          </p:cNvSpPr>
          <p:nvPr>
            <p:ph type="dt" sz="half" idx="10"/>
          </p:nvPr>
        </p:nvSpPr>
        <p:spPr/>
        <p:txBody>
          <a:bodyPr/>
          <a:lstStyle/>
          <a:p>
            <a:r>
              <a:rPr lang="en-US" smtClean="0"/>
              <a:t>2/11/2025, Lecture 6</a:t>
            </a:r>
            <a:endParaRPr lang="en-US"/>
          </a:p>
        </p:txBody>
      </p:sp>
      <p:sp>
        <p:nvSpPr>
          <p:cNvPr id="5" name="Footer Placeholder 4"/>
          <p:cNvSpPr>
            <a:spLocks noGrp="1"/>
          </p:cNvSpPr>
          <p:nvPr>
            <p:ph type="ftr" sz="quarter" idx="11"/>
          </p:nvPr>
        </p:nvSpPr>
        <p:spPr/>
        <p:txBody>
          <a:bodyPr/>
          <a:lstStyle/>
          <a:p>
            <a:r>
              <a:rPr lang="en-US" smtClean="0"/>
              <a:t>CSC4700, Spring 2025, The C++ Standard Library, Iterators and Ranges</a:t>
            </a:r>
            <a:endParaRPr lang="en-US"/>
          </a:p>
        </p:txBody>
      </p:sp>
      <p:sp>
        <p:nvSpPr>
          <p:cNvPr id="6" name="Slide Number Placeholder 5"/>
          <p:cNvSpPr>
            <a:spLocks noGrp="1"/>
          </p:cNvSpPr>
          <p:nvPr>
            <p:ph type="sldNum" sz="quarter" idx="12"/>
          </p:nvPr>
        </p:nvSpPr>
        <p:spPr/>
        <p:txBody>
          <a:bodyPr>
            <a:normAutofit lnSpcReduction="10000"/>
          </a:bodyPr>
          <a:lstStyle/>
          <a:p>
            <a:fld id="{361B6064-FECE-466A-BF5C-A30C7EDC9E78}" type="slidenum">
              <a:rPr lang="en-US" smtClean="0"/>
              <a:t>33</a:t>
            </a:fld>
            <a:endParaRPr lang="en-US"/>
          </a:p>
        </p:txBody>
      </p:sp>
    </p:spTree>
    <p:extLst>
      <p:ext uri="{BB962C8B-B14F-4D97-AF65-F5344CB8AC3E}">
        <p14:creationId xmlns:p14="http://schemas.microsoft.com/office/powerpoint/2010/main" val="25976220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3">
                                            <p:txEl>
                                              <p:pRg st="23" end="23"/>
                                            </p:txEl>
                                          </p:spTgt>
                                        </p:tgtEl>
                                        <p:attrNameLst>
                                          <p:attrName>style.visibility</p:attrName>
                                        </p:attrNameLst>
                                      </p:cBhvr>
                                      <p:to>
                                        <p:strVal val="visible"/>
                                      </p:to>
                                    </p:set>
                                    <p:anim calcmode="lin" valueType="num">
                                      <p:cBhvr additive="base">
                                        <p:cTn id="11" dur="500" fill="hold"/>
                                        <p:tgtEl>
                                          <p:spTgt spid="3">
                                            <p:txEl>
                                              <p:pRg st="23" end="23"/>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3">
                                            <p:txEl>
                                              <p:pRg st="23" end="23"/>
                                            </p:txEl>
                                          </p:spTgt>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ppt_y"/>
                                          </p:val>
                                        </p:tav>
                                        <p:tav tm="100000">
                                          <p:val>
                                            <p:strVal val="#ppt_y"/>
                                          </p:val>
                                        </p:tav>
                                      </p:tavLst>
                                    </p:anim>
                                  </p:childTnLst>
                                </p:cTn>
                              </p:par>
                              <p:par>
                                <p:cTn id="19" presetID="2" presetClass="entr" presetSubtype="8" fill="hold" nodeType="withEffect">
                                  <p:stCondLst>
                                    <p:cond delay="0"/>
                                  </p:stCondLst>
                                  <p:childTnLst>
                                    <p:set>
                                      <p:cBhvr>
                                        <p:cTn id="20" dur="1" fill="hold">
                                          <p:stCondLst>
                                            <p:cond delay="0"/>
                                          </p:stCondLst>
                                        </p:cTn>
                                        <p:tgtEl>
                                          <p:spTgt spid="3">
                                            <p:txEl>
                                              <p:pRg st="22" end="22"/>
                                            </p:txEl>
                                          </p:spTgt>
                                        </p:tgtEl>
                                        <p:attrNameLst>
                                          <p:attrName>style.visibility</p:attrName>
                                        </p:attrNameLst>
                                      </p:cBhvr>
                                      <p:to>
                                        <p:strVal val="visible"/>
                                      </p:to>
                                    </p:set>
                                    <p:anim calcmode="lin" valueType="num">
                                      <p:cBhvr additive="base">
                                        <p:cTn id="21" dur="500" fill="hold"/>
                                        <p:tgtEl>
                                          <p:spTgt spid="3">
                                            <p:txEl>
                                              <p:pRg st="22" end="22"/>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3">
                                            <p:txEl>
                                              <p:pRg st="22" end="22"/>
                                            </p:txEl>
                                          </p:spTgt>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8" fill="hold"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 calcmode="lin" valueType="num">
                                      <p:cBhvr additive="base">
                                        <p:cTn id="27"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3">
                                            <p:txEl>
                                              <p:pRg st="2" end="2"/>
                                            </p:txEl>
                                          </p:spTgt>
                                        </p:tgtEl>
                                        <p:attrNameLst>
                                          <p:attrName>ppt_y</p:attrName>
                                        </p:attrNameLst>
                                      </p:cBhvr>
                                      <p:tavLst>
                                        <p:tav tm="0">
                                          <p:val>
                                            <p:strVal val="#ppt_y"/>
                                          </p:val>
                                        </p:tav>
                                        <p:tav tm="100000">
                                          <p:val>
                                            <p:strVal val="#ppt_y"/>
                                          </p:val>
                                        </p:tav>
                                      </p:tavLst>
                                    </p:anim>
                                  </p:childTnLst>
                                </p:cTn>
                              </p:par>
                              <p:par>
                                <p:cTn id="29" presetID="2" presetClass="entr" presetSubtype="8" fill="hold" nodeType="with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ppt_y"/>
                                          </p:val>
                                        </p:tav>
                                        <p:tav tm="100000">
                                          <p:val>
                                            <p:strVal val="#ppt_y"/>
                                          </p:val>
                                        </p:tav>
                                      </p:tavLst>
                                    </p:anim>
                                  </p:childTnLst>
                                </p:cTn>
                              </p:par>
                              <p:par>
                                <p:cTn id="33" presetID="2" presetClass="entr" presetSubtype="8" fill="hold" nodeType="with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additive="base">
                                        <p:cTn id="35"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36" dur="500" fill="hold"/>
                                        <p:tgtEl>
                                          <p:spTgt spid="3">
                                            <p:txEl>
                                              <p:pRg st="5" end="5"/>
                                            </p:txEl>
                                          </p:spTgt>
                                        </p:tgtEl>
                                        <p:attrNameLst>
                                          <p:attrName>ppt_y</p:attrName>
                                        </p:attrNameLst>
                                      </p:cBhvr>
                                      <p:tavLst>
                                        <p:tav tm="0">
                                          <p:val>
                                            <p:strVal val="#ppt_y"/>
                                          </p:val>
                                        </p:tav>
                                        <p:tav tm="100000">
                                          <p:val>
                                            <p:strVal val="#ppt_y"/>
                                          </p:val>
                                        </p:tav>
                                      </p:tavLst>
                                    </p:anim>
                                  </p:childTnLst>
                                </p:cTn>
                              </p:par>
                              <p:par>
                                <p:cTn id="37" presetID="2" presetClass="entr" presetSubtype="8" fill="hold" nodeType="withEffect">
                                  <p:stCondLst>
                                    <p:cond delay="0"/>
                                  </p:stCondLst>
                                  <p:childTnLst>
                                    <p:set>
                                      <p:cBhvr>
                                        <p:cTn id="38" dur="1" fill="hold">
                                          <p:stCondLst>
                                            <p:cond delay="0"/>
                                          </p:stCondLst>
                                        </p:cTn>
                                        <p:tgtEl>
                                          <p:spTgt spid="3">
                                            <p:txEl>
                                              <p:pRg st="21" end="21"/>
                                            </p:txEl>
                                          </p:spTgt>
                                        </p:tgtEl>
                                        <p:attrNameLst>
                                          <p:attrName>style.visibility</p:attrName>
                                        </p:attrNameLst>
                                      </p:cBhvr>
                                      <p:to>
                                        <p:strVal val="visible"/>
                                      </p:to>
                                    </p:set>
                                    <p:anim calcmode="lin" valueType="num">
                                      <p:cBhvr additive="base">
                                        <p:cTn id="39" dur="500" fill="hold"/>
                                        <p:tgtEl>
                                          <p:spTgt spid="3">
                                            <p:txEl>
                                              <p:pRg st="21" end="21"/>
                                            </p:txEl>
                                          </p:spTgt>
                                        </p:tgtEl>
                                        <p:attrNameLst>
                                          <p:attrName>ppt_x</p:attrName>
                                        </p:attrNameLst>
                                      </p:cBhvr>
                                      <p:tavLst>
                                        <p:tav tm="0">
                                          <p:val>
                                            <p:strVal val="0-#ppt_w/2"/>
                                          </p:val>
                                        </p:tav>
                                        <p:tav tm="100000">
                                          <p:val>
                                            <p:strVal val="#ppt_x"/>
                                          </p:val>
                                        </p:tav>
                                      </p:tavLst>
                                    </p:anim>
                                    <p:anim calcmode="lin" valueType="num">
                                      <p:cBhvr additive="base">
                                        <p:cTn id="40" dur="500" fill="hold"/>
                                        <p:tgtEl>
                                          <p:spTgt spid="3">
                                            <p:txEl>
                                              <p:pRg st="21" end="21"/>
                                            </p:txEl>
                                          </p:spTgt>
                                        </p:tgtEl>
                                        <p:attrNameLst>
                                          <p:attrName>ppt_y</p:attrName>
                                        </p:attrNameLst>
                                      </p:cBhvr>
                                      <p:tavLst>
                                        <p:tav tm="0">
                                          <p:val>
                                            <p:strVal val="#ppt_y"/>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8" fill="hold" nodeType="clickEffect">
                                  <p:stCondLst>
                                    <p:cond delay="0"/>
                                  </p:stCondLst>
                                  <p:childTnLst>
                                    <p:set>
                                      <p:cBhvr>
                                        <p:cTn id="44" dur="1" fill="hold">
                                          <p:stCondLst>
                                            <p:cond delay="0"/>
                                          </p:stCondLst>
                                        </p:cTn>
                                        <p:tgtEl>
                                          <p:spTgt spid="3">
                                            <p:txEl>
                                              <p:pRg st="6" end="6"/>
                                            </p:txEl>
                                          </p:spTgt>
                                        </p:tgtEl>
                                        <p:attrNameLst>
                                          <p:attrName>style.visibility</p:attrName>
                                        </p:attrNameLst>
                                      </p:cBhvr>
                                      <p:to>
                                        <p:strVal val="visible"/>
                                      </p:to>
                                    </p:set>
                                    <p:anim calcmode="lin" valueType="num">
                                      <p:cBhvr additive="base">
                                        <p:cTn id="45"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46" dur="500" fill="hold"/>
                                        <p:tgtEl>
                                          <p:spTgt spid="3">
                                            <p:txEl>
                                              <p:pRg st="6" end="6"/>
                                            </p:txEl>
                                          </p:spTgt>
                                        </p:tgtEl>
                                        <p:attrNameLst>
                                          <p:attrName>ppt_y</p:attrName>
                                        </p:attrNameLst>
                                      </p:cBhvr>
                                      <p:tavLst>
                                        <p:tav tm="0">
                                          <p:val>
                                            <p:strVal val="#ppt_y"/>
                                          </p:val>
                                        </p:tav>
                                        <p:tav tm="100000">
                                          <p:val>
                                            <p:strVal val="#ppt_y"/>
                                          </p:val>
                                        </p:tav>
                                      </p:tavLst>
                                    </p:anim>
                                  </p:childTnLst>
                                </p:cTn>
                              </p:par>
                              <p:par>
                                <p:cTn id="47" presetID="2" presetClass="entr" presetSubtype="8" fill="hold" nodeType="with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ppt_y"/>
                                          </p:val>
                                        </p:tav>
                                        <p:tav tm="100000">
                                          <p:val>
                                            <p:strVal val="#ppt_y"/>
                                          </p:val>
                                        </p:tav>
                                      </p:tavLst>
                                    </p:anim>
                                  </p:childTnLst>
                                </p:cTn>
                              </p:par>
                              <p:par>
                                <p:cTn id="51" presetID="2" presetClass="entr" presetSubtype="8" fill="hold" nodeType="withEffect">
                                  <p:stCondLst>
                                    <p:cond delay="0"/>
                                  </p:stCondLst>
                                  <p:childTnLst>
                                    <p:set>
                                      <p:cBhvr>
                                        <p:cTn id="52" dur="1" fill="hold">
                                          <p:stCondLst>
                                            <p:cond delay="0"/>
                                          </p:stCondLst>
                                        </p:cTn>
                                        <p:tgtEl>
                                          <p:spTgt spid="3">
                                            <p:txEl>
                                              <p:pRg st="8" end="8"/>
                                            </p:txEl>
                                          </p:spTgt>
                                        </p:tgtEl>
                                        <p:attrNameLst>
                                          <p:attrName>style.visibility</p:attrName>
                                        </p:attrNameLst>
                                      </p:cBhvr>
                                      <p:to>
                                        <p:strVal val="visible"/>
                                      </p:to>
                                    </p:set>
                                    <p:anim calcmode="lin" valueType="num">
                                      <p:cBhvr additive="base">
                                        <p:cTn id="53" dur="500" fill="hold"/>
                                        <p:tgtEl>
                                          <p:spTgt spid="3">
                                            <p:txEl>
                                              <p:pRg st="8" end="8"/>
                                            </p:txEl>
                                          </p:spTgt>
                                        </p:tgtEl>
                                        <p:attrNameLst>
                                          <p:attrName>ppt_x</p:attrName>
                                        </p:attrNameLst>
                                      </p:cBhvr>
                                      <p:tavLst>
                                        <p:tav tm="0">
                                          <p:val>
                                            <p:strVal val="0-#ppt_w/2"/>
                                          </p:val>
                                        </p:tav>
                                        <p:tav tm="100000">
                                          <p:val>
                                            <p:strVal val="#ppt_x"/>
                                          </p:val>
                                        </p:tav>
                                      </p:tavLst>
                                    </p:anim>
                                    <p:anim calcmode="lin" valueType="num">
                                      <p:cBhvr additive="base">
                                        <p:cTn id="54" dur="500" fill="hold"/>
                                        <p:tgtEl>
                                          <p:spTgt spid="3">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8" fill="hold" nodeType="clickEffect">
                                  <p:stCondLst>
                                    <p:cond delay="0"/>
                                  </p:stCondLst>
                                  <p:childTnLst>
                                    <p:set>
                                      <p:cBhvr>
                                        <p:cTn id="58" dur="1" fill="hold">
                                          <p:stCondLst>
                                            <p:cond delay="0"/>
                                          </p:stCondLst>
                                        </p:cTn>
                                        <p:tgtEl>
                                          <p:spTgt spid="3">
                                            <p:txEl>
                                              <p:pRg st="10" end="10"/>
                                            </p:txEl>
                                          </p:spTgt>
                                        </p:tgtEl>
                                        <p:attrNameLst>
                                          <p:attrName>style.visibility</p:attrName>
                                        </p:attrNameLst>
                                      </p:cBhvr>
                                      <p:to>
                                        <p:strVal val="visible"/>
                                      </p:to>
                                    </p:set>
                                    <p:anim calcmode="lin" valueType="num">
                                      <p:cBhvr additive="base">
                                        <p:cTn id="59" dur="500" fill="hold"/>
                                        <p:tgtEl>
                                          <p:spTgt spid="3">
                                            <p:txEl>
                                              <p:pRg st="10" end="10"/>
                                            </p:txEl>
                                          </p:spTgt>
                                        </p:tgtEl>
                                        <p:attrNameLst>
                                          <p:attrName>ppt_x</p:attrName>
                                        </p:attrNameLst>
                                      </p:cBhvr>
                                      <p:tavLst>
                                        <p:tav tm="0">
                                          <p:val>
                                            <p:strVal val="0-#ppt_w/2"/>
                                          </p:val>
                                        </p:tav>
                                        <p:tav tm="100000">
                                          <p:val>
                                            <p:strVal val="#ppt_x"/>
                                          </p:val>
                                        </p:tav>
                                      </p:tavLst>
                                    </p:anim>
                                    <p:anim calcmode="lin" valueType="num">
                                      <p:cBhvr additive="base">
                                        <p:cTn id="60" dur="500" fill="hold"/>
                                        <p:tgtEl>
                                          <p:spTgt spid="3">
                                            <p:txEl>
                                              <p:pRg st="10" end="10"/>
                                            </p:txEl>
                                          </p:spTgt>
                                        </p:tgtEl>
                                        <p:attrNameLst>
                                          <p:attrName>ppt_y</p:attrName>
                                        </p:attrNameLst>
                                      </p:cBhvr>
                                      <p:tavLst>
                                        <p:tav tm="0">
                                          <p:val>
                                            <p:strVal val="#ppt_y"/>
                                          </p:val>
                                        </p:tav>
                                        <p:tav tm="100000">
                                          <p:val>
                                            <p:strVal val="#ppt_y"/>
                                          </p:val>
                                        </p:tav>
                                      </p:tavLst>
                                    </p:anim>
                                  </p:childTnLst>
                                </p:cTn>
                              </p:par>
                              <p:par>
                                <p:cTn id="61" presetID="2" presetClass="entr" presetSubtype="8" fill="hold" nodeType="withEffect">
                                  <p:stCondLst>
                                    <p:cond delay="0"/>
                                  </p:stCondLst>
                                  <p:childTnLst>
                                    <p:set>
                                      <p:cBhvr>
                                        <p:cTn id="62" dur="1" fill="hold">
                                          <p:stCondLst>
                                            <p:cond delay="0"/>
                                          </p:stCondLst>
                                        </p:cTn>
                                        <p:tgtEl>
                                          <p:spTgt spid="3">
                                            <p:txEl>
                                              <p:pRg st="11" end="11"/>
                                            </p:txEl>
                                          </p:spTgt>
                                        </p:tgtEl>
                                        <p:attrNameLst>
                                          <p:attrName>style.visibility</p:attrName>
                                        </p:attrNameLst>
                                      </p:cBhvr>
                                      <p:to>
                                        <p:strVal val="visible"/>
                                      </p:to>
                                    </p:set>
                                    <p:anim calcmode="lin" valueType="num">
                                      <p:cBhvr additive="base">
                                        <p:cTn id="63" dur="500" fill="hold"/>
                                        <p:tgtEl>
                                          <p:spTgt spid="3">
                                            <p:txEl>
                                              <p:pRg st="11" end="11"/>
                                            </p:txEl>
                                          </p:spTgt>
                                        </p:tgtEl>
                                        <p:attrNameLst>
                                          <p:attrName>ppt_x</p:attrName>
                                        </p:attrNameLst>
                                      </p:cBhvr>
                                      <p:tavLst>
                                        <p:tav tm="0">
                                          <p:val>
                                            <p:strVal val="0-#ppt_w/2"/>
                                          </p:val>
                                        </p:tav>
                                        <p:tav tm="100000">
                                          <p:val>
                                            <p:strVal val="#ppt_x"/>
                                          </p:val>
                                        </p:tav>
                                      </p:tavLst>
                                    </p:anim>
                                    <p:anim calcmode="lin" valueType="num">
                                      <p:cBhvr additive="base">
                                        <p:cTn id="64" dur="500" fill="hold"/>
                                        <p:tgtEl>
                                          <p:spTgt spid="3">
                                            <p:txEl>
                                              <p:pRg st="11" end="11"/>
                                            </p:txEl>
                                          </p:spTgt>
                                        </p:tgtEl>
                                        <p:attrNameLst>
                                          <p:attrName>ppt_y</p:attrName>
                                        </p:attrNameLst>
                                      </p:cBhvr>
                                      <p:tavLst>
                                        <p:tav tm="0">
                                          <p:val>
                                            <p:strVal val="#ppt_y"/>
                                          </p:val>
                                        </p:tav>
                                        <p:tav tm="100000">
                                          <p:val>
                                            <p:strVal val="#ppt_y"/>
                                          </p:val>
                                        </p:tav>
                                      </p:tavLst>
                                    </p:anim>
                                  </p:childTnLst>
                                </p:cTn>
                              </p:par>
                              <p:par>
                                <p:cTn id="65" presetID="2" presetClass="entr" presetSubtype="8" fill="hold" nodeType="withEffect">
                                  <p:stCondLst>
                                    <p:cond delay="0"/>
                                  </p:stCondLst>
                                  <p:childTnLst>
                                    <p:set>
                                      <p:cBhvr>
                                        <p:cTn id="66" dur="1" fill="hold">
                                          <p:stCondLst>
                                            <p:cond delay="0"/>
                                          </p:stCondLst>
                                        </p:cTn>
                                        <p:tgtEl>
                                          <p:spTgt spid="3">
                                            <p:txEl>
                                              <p:pRg st="12" end="12"/>
                                            </p:txEl>
                                          </p:spTgt>
                                        </p:tgtEl>
                                        <p:attrNameLst>
                                          <p:attrName>style.visibility</p:attrName>
                                        </p:attrNameLst>
                                      </p:cBhvr>
                                      <p:to>
                                        <p:strVal val="visible"/>
                                      </p:to>
                                    </p:set>
                                    <p:anim calcmode="lin" valueType="num">
                                      <p:cBhvr additive="base">
                                        <p:cTn id="67" dur="500" fill="hold"/>
                                        <p:tgtEl>
                                          <p:spTgt spid="3">
                                            <p:txEl>
                                              <p:pRg st="12" end="12"/>
                                            </p:txEl>
                                          </p:spTgt>
                                        </p:tgtEl>
                                        <p:attrNameLst>
                                          <p:attrName>ppt_x</p:attrName>
                                        </p:attrNameLst>
                                      </p:cBhvr>
                                      <p:tavLst>
                                        <p:tav tm="0">
                                          <p:val>
                                            <p:strVal val="0-#ppt_w/2"/>
                                          </p:val>
                                        </p:tav>
                                        <p:tav tm="100000">
                                          <p:val>
                                            <p:strVal val="#ppt_x"/>
                                          </p:val>
                                        </p:tav>
                                      </p:tavLst>
                                    </p:anim>
                                    <p:anim calcmode="lin" valueType="num">
                                      <p:cBhvr additive="base">
                                        <p:cTn id="68" dur="500" fill="hold"/>
                                        <p:tgtEl>
                                          <p:spTgt spid="3">
                                            <p:txEl>
                                              <p:pRg st="12" end="12"/>
                                            </p:txEl>
                                          </p:spTgt>
                                        </p:tgtEl>
                                        <p:attrNameLst>
                                          <p:attrName>ppt_y</p:attrName>
                                        </p:attrNameLst>
                                      </p:cBhvr>
                                      <p:tavLst>
                                        <p:tav tm="0">
                                          <p:val>
                                            <p:strVal val="#ppt_y"/>
                                          </p:val>
                                        </p:tav>
                                        <p:tav tm="100000">
                                          <p:val>
                                            <p:strVal val="#ppt_y"/>
                                          </p:val>
                                        </p:tav>
                                      </p:tavLst>
                                    </p:anim>
                                  </p:childTnLst>
                                </p:cTn>
                              </p:par>
                              <p:par>
                                <p:cTn id="69" presetID="2" presetClass="entr" presetSubtype="8" fill="hold" nodeType="withEffect">
                                  <p:stCondLst>
                                    <p:cond delay="0"/>
                                  </p:stCondLst>
                                  <p:childTnLst>
                                    <p:set>
                                      <p:cBhvr>
                                        <p:cTn id="70" dur="1" fill="hold">
                                          <p:stCondLst>
                                            <p:cond delay="0"/>
                                          </p:stCondLst>
                                        </p:cTn>
                                        <p:tgtEl>
                                          <p:spTgt spid="3">
                                            <p:txEl>
                                              <p:pRg st="13" end="13"/>
                                            </p:txEl>
                                          </p:spTgt>
                                        </p:tgtEl>
                                        <p:attrNameLst>
                                          <p:attrName>style.visibility</p:attrName>
                                        </p:attrNameLst>
                                      </p:cBhvr>
                                      <p:to>
                                        <p:strVal val="visible"/>
                                      </p:to>
                                    </p:set>
                                    <p:anim calcmode="lin" valueType="num">
                                      <p:cBhvr additive="base">
                                        <p:cTn id="71" dur="500" fill="hold"/>
                                        <p:tgtEl>
                                          <p:spTgt spid="3">
                                            <p:txEl>
                                              <p:pRg st="13" end="13"/>
                                            </p:txEl>
                                          </p:spTgt>
                                        </p:tgtEl>
                                        <p:attrNameLst>
                                          <p:attrName>ppt_x</p:attrName>
                                        </p:attrNameLst>
                                      </p:cBhvr>
                                      <p:tavLst>
                                        <p:tav tm="0">
                                          <p:val>
                                            <p:strVal val="0-#ppt_w/2"/>
                                          </p:val>
                                        </p:tav>
                                        <p:tav tm="100000">
                                          <p:val>
                                            <p:strVal val="#ppt_x"/>
                                          </p:val>
                                        </p:tav>
                                      </p:tavLst>
                                    </p:anim>
                                    <p:anim calcmode="lin" valueType="num">
                                      <p:cBhvr additive="base">
                                        <p:cTn id="72" dur="500" fill="hold"/>
                                        <p:tgtEl>
                                          <p:spTgt spid="3">
                                            <p:txEl>
                                              <p:pRg st="13" end="13"/>
                                            </p:txEl>
                                          </p:spTgt>
                                        </p:tgtEl>
                                        <p:attrNameLst>
                                          <p:attrName>ppt_y</p:attrName>
                                        </p:attrNameLst>
                                      </p:cBhvr>
                                      <p:tavLst>
                                        <p:tav tm="0">
                                          <p:val>
                                            <p:strVal val="#ppt_y"/>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2" presetClass="entr" presetSubtype="8" fill="hold" nodeType="clickEffect">
                                  <p:stCondLst>
                                    <p:cond delay="0"/>
                                  </p:stCondLst>
                                  <p:childTnLst>
                                    <p:set>
                                      <p:cBhvr>
                                        <p:cTn id="76" dur="1" fill="hold">
                                          <p:stCondLst>
                                            <p:cond delay="0"/>
                                          </p:stCondLst>
                                        </p:cTn>
                                        <p:tgtEl>
                                          <p:spTgt spid="3">
                                            <p:txEl>
                                              <p:pRg st="15" end="15"/>
                                            </p:txEl>
                                          </p:spTgt>
                                        </p:tgtEl>
                                        <p:attrNameLst>
                                          <p:attrName>style.visibility</p:attrName>
                                        </p:attrNameLst>
                                      </p:cBhvr>
                                      <p:to>
                                        <p:strVal val="visible"/>
                                      </p:to>
                                    </p:set>
                                    <p:anim calcmode="lin" valueType="num">
                                      <p:cBhvr additive="base">
                                        <p:cTn id="77" dur="500" fill="hold"/>
                                        <p:tgtEl>
                                          <p:spTgt spid="3">
                                            <p:txEl>
                                              <p:pRg st="15" end="15"/>
                                            </p:txEl>
                                          </p:spTgt>
                                        </p:tgtEl>
                                        <p:attrNameLst>
                                          <p:attrName>ppt_x</p:attrName>
                                        </p:attrNameLst>
                                      </p:cBhvr>
                                      <p:tavLst>
                                        <p:tav tm="0">
                                          <p:val>
                                            <p:strVal val="0-#ppt_w/2"/>
                                          </p:val>
                                        </p:tav>
                                        <p:tav tm="100000">
                                          <p:val>
                                            <p:strVal val="#ppt_x"/>
                                          </p:val>
                                        </p:tav>
                                      </p:tavLst>
                                    </p:anim>
                                    <p:anim calcmode="lin" valueType="num">
                                      <p:cBhvr additive="base">
                                        <p:cTn id="78" dur="500" fill="hold"/>
                                        <p:tgtEl>
                                          <p:spTgt spid="3">
                                            <p:txEl>
                                              <p:pRg st="15" end="15"/>
                                            </p:txEl>
                                          </p:spTgt>
                                        </p:tgtEl>
                                        <p:attrNameLst>
                                          <p:attrName>ppt_y</p:attrName>
                                        </p:attrNameLst>
                                      </p:cBhvr>
                                      <p:tavLst>
                                        <p:tav tm="0">
                                          <p:val>
                                            <p:strVal val="#ppt_y"/>
                                          </p:val>
                                        </p:tav>
                                        <p:tav tm="100000">
                                          <p:val>
                                            <p:strVal val="#ppt_y"/>
                                          </p:val>
                                        </p:tav>
                                      </p:tavLst>
                                    </p:anim>
                                  </p:childTnLst>
                                </p:cTn>
                              </p:par>
                              <p:par>
                                <p:cTn id="79" presetID="2" presetClass="entr" presetSubtype="8" fill="hold" nodeType="withEffect">
                                  <p:stCondLst>
                                    <p:cond delay="0"/>
                                  </p:stCondLst>
                                  <p:childTnLst>
                                    <p:set>
                                      <p:cBhvr>
                                        <p:cTn id="80" dur="1" fill="hold">
                                          <p:stCondLst>
                                            <p:cond delay="0"/>
                                          </p:stCondLst>
                                        </p:cTn>
                                        <p:tgtEl>
                                          <p:spTgt spid="3">
                                            <p:txEl>
                                              <p:pRg st="16" end="16"/>
                                            </p:txEl>
                                          </p:spTgt>
                                        </p:tgtEl>
                                        <p:attrNameLst>
                                          <p:attrName>style.visibility</p:attrName>
                                        </p:attrNameLst>
                                      </p:cBhvr>
                                      <p:to>
                                        <p:strVal val="visible"/>
                                      </p:to>
                                    </p:set>
                                    <p:anim calcmode="lin" valueType="num">
                                      <p:cBhvr additive="base">
                                        <p:cTn id="81" dur="500" fill="hold"/>
                                        <p:tgtEl>
                                          <p:spTgt spid="3">
                                            <p:txEl>
                                              <p:pRg st="16" end="16"/>
                                            </p:txEl>
                                          </p:spTgt>
                                        </p:tgtEl>
                                        <p:attrNameLst>
                                          <p:attrName>ppt_x</p:attrName>
                                        </p:attrNameLst>
                                      </p:cBhvr>
                                      <p:tavLst>
                                        <p:tav tm="0">
                                          <p:val>
                                            <p:strVal val="0-#ppt_w/2"/>
                                          </p:val>
                                        </p:tav>
                                        <p:tav tm="100000">
                                          <p:val>
                                            <p:strVal val="#ppt_x"/>
                                          </p:val>
                                        </p:tav>
                                      </p:tavLst>
                                    </p:anim>
                                    <p:anim calcmode="lin" valueType="num">
                                      <p:cBhvr additive="base">
                                        <p:cTn id="82" dur="500" fill="hold"/>
                                        <p:tgtEl>
                                          <p:spTgt spid="3">
                                            <p:txEl>
                                              <p:pRg st="16" end="16"/>
                                            </p:txEl>
                                          </p:spTgt>
                                        </p:tgtEl>
                                        <p:attrNameLst>
                                          <p:attrName>ppt_y</p:attrName>
                                        </p:attrNameLst>
                                      </p:cBhvr>
                                      <p:tavLst>
                                        <p:tav tm="0">
                                          <p:val>
                                            <p:strVal val="#ppt_y"/>
                                          </p:val>
                                        </p:tav>
                                        <p:tav tm="100000">
                                          <p:val>
                                            <p:strVal val="#ppt_y"/>
                                          </p:val>
                                        </p:tav>
                                      </p:tavLst>
                                    </p:anim>
                                  </p:childTnLst>
                                </p:cTn>
                              </p:par>
                              <p:par>
                                <p:cTn id="83" presetID="2" presetClass="entr" presetSubtype="8" fill="hold" nodeType="withEffect">
                                  <p:stCondLst>
                                    <p:cond delay="0"/>
                                  </p:stCondLst>
                                  <p:childTnLst>
                                    <p:set>
                                      <p:cBhvr>
                                        <p:cTn id="84" dur="1" fill="hold">
                                          <p:stCondLst>
                                            <p:cond delay="0"/>
                                          </p:stCondLst>
                                        </p:cTn>
                                        <p:tgtEl>
                                          <p:spTgt spid="3">
                                            <p:txEl>
                                              <p:pRg st="17" end="17"/>
                                            </p:txEl>
                                          </p:spTgt>
                                        </p:tgtEl>
                                        <p:attrNameLst>
                                          <p:attrName>style.visibility</p:attrName>
                                        </p:attrNameLst>
                                      </p:cBhvr>
                                      <p:to>
                                        <p:strVal val="visible"/>
                                      </p:to>
                                    </p:set>
                                    <p:anim calcmode="lin" valueType="num">
                                      <p:cBhvr additive="base">
                                        <p:cTn id="85" dur="500" fill="hold"/>
                                        <p:tgtEl>
                                          <p:spTgt spid="3">
                                            <p:txEl>
                                              <p:pRg st="17" end="17"/>
                                            </p:txEl>
                                          </p:spTgt>
                                        </p:tgtEl>
                                        <p:attrNameLst>
                                          <p:attrName>ppt_x</p:attrName>
                                        </p:attrNameLst>
                                      </p:cBhvr>
                                      <p:tavLst>
                                        <p:tav tm="0">
                                          <p:val>
                                            <p:strVal val="0-#ppt_w/2"/>
                                          </p:val>
                                        </p:tav>
                                        <p:tav tm="100000">
                                          <p:val>
                                            <p:strVal val="#ppt_x"/>
                                          </p:val>
                                        </p:tav>
                                      </p:tavLst>
                                    </p:anim>
                                    <p:anim calcmode="lin" valueType="num">
                                      <p:cBhvr additive="base">
                                        <p:cTn id="86" dur="500" fill="hold"/>
                                        <p:tgtEl>
                                          <p:spTgt spid="3">
                                            <p:txEl>
                                              <p:pRg st="17" end="17"/>
                                            </p:txEl>
                                          </p:spTgt>
                                        </p:tgtEl>
                                        <p:attrNameLst>
                                          <p:attrName>ppt_y</p:attrName>
                                        </p:attrNameLst>
                                      </p:cBhvr>
                                      <p:tavLst>
                                        <p:tav tm="0">
                                          <p:val>
                                            <p:strVal val="#ppt_y"/>
                                          </p:val>
                                        </p:tav>
                                        <p:tav tm="100000">
                                          <p:val>
                                            <p:strVal val="#ppt_y"/>
                                          </p:val>
                                        </p:tav>
                                      </p:tavLst>
                                    </p:anim>
                                  </p:childTnLst>
                                </p:cTn>
                              </p:par>
                              <p:par>
                                <p:cTn id="87" presetID="2" presetClass="entr" presetSubtype="8" fill="hold" nodeType="withEffect">
                                  <p:stCondLst>
                                    <p:cond delay="0"/>
                                  </p:stCondLst>
                                  <p:childTnLst>
                                    <p:set>
                                      <p:cBhvr>
                                        <p:cTn id="88" dur="1" fill="hold">
                                          <p:stCondLst>
                                            <p:cond delay="0"/>
                                          </p:stCondLst>
                                        </p:cTn>
                                        <p:tgtEl>
                                          <p:spTgt spid="3">
                                            <p:txEl>
                                              <p:pRg st="18" end="18"/>
                                            </p:txEl>
                                          </p:spTgt>
                                        </p:tgtEl>
                                        <p:attrNameLst>
                                          <p:attrName>style.visibility</p:attrName>
                                        </p:attrNameLst>
                                      </p:cBhvr>
                                      <p:to>
                                        <p:strVal val="visible"/>
                                      </p:to>
                                    </p:set>
                                    <p:anim calcmode="lin" valueType="num">
                                      <p:cBhvr additive="base">
                                        <p:cTn id="89" dur="500" fill="hold"/>
                                        <p:tgtEl>
                                          <p:spTgt spid="3">
                                            <p:txEl>
                                              <p:pRg st="18" end="18"/>
                                            </p:txEl>
                                          </p:spTgt>
                                        </p:tgtEl>
                                        <p:attrNameLst>
                                          <p:attrName>ppt_x</p:attrName>
                                        </p:attrNameLst>
                                      </p:cBhvr>
                                      <p:tavLst>
                                        <p:tav tm="0">
                                          <p:val>
                                            <p:strVal val="0-#ppt_w/2"/>
                                          </p:val>
                                        </p:tav>
                                        <p:tav tm="100000">
                                          <p:val>
                                            <p:strVal val="#ppt_x"/>
                                          </p:val>
                                        </p:tav>
                                      </p:tavLst>
                                    </p:anim>
                                    <p:anim calcmode="lin" valueType="num">
                                      <p:cBhvr additive="base">
                                        <p:cTn id="90" dur="500" fill="hold"/>
                                        <p:tgtEl>
                                          <p:spTgt spid="3">
                                            <p:txEl>
                                              <p:pRg st="18" end="18"/>
                                            </p:txEl>
                                          </p:spTgt>
                                        </p:tgtEl>
                                        <p:attrNameLst>
                                          <p:attrName>ppt_y</p:attrName>
                                        </p:attrNameLst>
                                      </p:cBhvr>
                                      <p:tavLst>
                                        <p:tav tm="0">
                                          <p:val>
                                            <p:strVal val="#ppt_y"/>
                                          </p:val>
                                        </p:tav>
                                        <p:tav tm="100000">
                                          <p:val>
                                            <p:strVal val="#ppt_y"/>
                                          </p:val>
                                        </p:tav>
                                      </p:tavLst>
                                    </p:anim>
                                  </p:childTnLst>
                                </p:cTn>
                              </p:par>
                              <p:par>
                                <p:cTn id="91" presetID="2" presetClass="entr" presetSubtype="8" fill="hold" nodeType="withEffect">
                                  <p:stCondLst>
                                    <p:cond delay="0"/>
                                  </p:stCondLst>
                                  <p:childTnLst>
                                    <p:set>
                                      <p:cBhvr>
                                        <p:cTn id="92" dur="1" fill="hold">
                                          <p:stCondLst>
                                            <p:cond delay="0"/>
                                          </p:stCondLst>
                                        </p:cTn>
                                        <p:tgtEl>
                                          <p:spTgt spid="3">
                                            <p:txEl>
                                              <p:pRg st="19" end="19"/>
                                            </p:txEl>
                                          </p:spTgt>
                                        </p:tgtEl>
                                        <p:attrNameLst>
                                          <p:attrName>style.visibility</p:attrName>
                                        </p:attrNameLst>
                                      </p:cBhvr>
                                      <p:to>
                                        <p:strVal val="visible"/>
                                      </p:to>
                                    </p:set>
                                    <p:anim calcmode="lin" valueType="num">
                                      <p:cBhvr additive="base">
                                        <p:cTn id="93" dur="500" fill="hold"/>
                                        <p:tgtEl>
                                          <p:spTgt spid="3">
                                            <p:txEl>
                                              <p:pRg st="19" end="19"/>
                                            </p:txEl>
                                          </p:spTgt>
                                        </p:tgtEl>
                                        <p:attrNameLst>
                                          <p:attrName>ppt_x</p:attrName>
                                        </p:attrNameLst>
                                      </p:cBhvr>
                                      <p:tavLst>
                                        <p:tav tm="0">
                                          <p:val>
                                            <p:strVal val="0-#ppt_w/2"/>
                                          </p:val>
                                        </p:tav>
                                        <p:tav tm="100000">
                                          <p:val>
                                            <p:strVal val="#ppt_x"/>
                                          </p:val>
                                        </p:tav>
                                      </p:tavLst>
                                    </p:anim>
                                    <p:anim calcmode="lin" valueType="num">
                                      <p:cBhvr additive="base">
                                        <p:cTn id="94" dur="500" fill="hold"/>
                                        <p:tgtEl>
                                          <p:spTgt spid="3">
                                            <p:txEl>
                                              <p:pRg st="19" end="19"/>
                                            </p:txEl>
                                          </p:spTgt>
                                        </p:tgtEl>
                                        <p:attrNameLst>
                                          <p:attrName>ppt_y</p:attrName>
                                        </p:attrNameLst>
                                      </p:cBhvr>
                                      <p:tavLst>
                                        <p:tav tm="0">
                                          <p:val>
                                            <p:strVal val="#ppt_y"/>
                                          </p:val>
                                        </p:tav>
                                        <p:tav tm="100000">
                                          <p:val>
                                            <p:strVal val="#ppt_y"/>
                                          </p:val>
                                        </p:tav>
                                      </p:tavLst>
                                    </p:anim>
                                  </p:childTnLst>
                                </p:cTn>
                              </p:par>
                              <p:par>
                                <p:cTn id="95" presetID="2" presetClass="entr" presetSubtype="8" fill="hold" nodeType="withEffect">
                                  <p:stCondLst>
                                    <p:cond delay="0"/>
                                  </p:stCondLst>
                                  <p:childTnLst>
                                    <p:set>
                                      <p:cBhvr>
                                        <p:cTn id="96" dur="1" fill="hold">
                                          <p:stCondLst>
                                            <p:cond delay="0"/>
                                          </p:stCondLst>
                                        </p:cTn>
                                        <p:tgtEl>
                                          <p:spTgt spid="3">
                                            <p:txEl>
                                              <p:pRg st="20" end="20"/>
                                            </p:txEl>
                                          </p:spTgt>
                                        </p:tgtEl>
                                        <p:attrNameLst>
                                          <p:attrName>style.visibility</p:attrName>
                                        </p:attrNameLst>
                                      </p:cBhvr>
                                      <p:to>
                                        <p:strVal val="visible"/>
                                      </p:to>
                                    </p:set>
                                    <p:anim calcmode="lin" valueType="num">
                                      <p:cBhvr additive="base">
                                        <p:cTn id="97" dur="500" fill="hold"/>
                                        <p:tgtEl>
                                          <p:spTgt spid="3">
                                            <p:txEl>
                                              <p:pRg st="20" end="20"/>
                                            </p:txEl>
                                          </p:spTgt>
                                        </p:tgtEl>
                                        <p:attrNameLst>
                                          <p:attrName>ppt_x</p:attrName>
                                        </p:attrNameLst>
                                      </p:cBhvr>
                                      <p:tavLst>
                                        <p:tav tm="0">
                                          <p:val>
                                            <p:strVal val="0-#ppt_w/2"/>
                                          </p:val>
                                        </p:tav>
                                        <p:tav tm="100000">
                                          <p:val>
                                            <p:strVal val="#ppt_x"/>
                                          </p:val>
                                        </p:tav>
                                      </p:tavLst>
                                    </p:anim>
                                    <p:anim calcmode="lin" valueType="num">
                                      <p:cBhvr additive="base">
                                        <p:cTn id="98" dur="500" fill="hold"/>
                                        <p:tgtEl>
                                          <p:spTgt spid="3">
                                            <p:txEl>
                                              <p:pRg st="20" end="2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Splitting Strings: Take 2</a:t>
            </a:r>
            <a:endParaRPr lang="en-US" dirty="0"/>
          </a:p>
        </p:txBody>
      </p:sp>
      <p:sp>
        <p:nvSpPr>
          <p:cNvPr id="3" name="Content Placeholder 2"/>
          <p:cNvSpPr>
            <a:spLocks noGrp="1"/>
          </p:cNvSpPr>
          <p:nvPr>
            <p:ph idx="1"/>
          </p:nvPr>
        </p:nvSpPr>
        <p:spPr/>
        <p:txBody>
          <a:bodyPr>
            <a:noAutofit/>
          </a:bodyPr>
          <a:lstStyle/>
          <a:p>
            <a:pPr marL="704088" lvl="2" indent="0">
              <a:buNone/>
            </a:pPr>
            <a:r>
              <a:rPr lang="en-US" sz="1400" dirty="0" err="1">
                <a:solidFill>
                  <a:prstClr val="black"/>
                </a:solidFill>
                <a:latin typeface="Consolas"/>
              </a:rPr>
              <a:t>std</a:t>
            </a:r>
            <a:r>
              <a:rPr lang="en-US" sz="1400" dirty="0" smtClean="0">
                <a:solidFill>
                  <a:prstClr val="black"/>
                </a:solidFill>
                <a:latin typeface="Consolas"/>
              </a:rPr>
              <a:t>::vector&lt;</a:t>
            </a:r>
            <a:r>
              <a:rPr lang="en-US" sz="1400" dirty="0" err="1" smtClean="0">
                <a:solidFill>
                  <a:prstClr val="black"/>
                </a:solidFill>
                <a:latin typeface="Consolas"/>
              </a:rPr>
              <a:t>std</a:t>
            </a:r>
            <a:r>
              <a:rPr lang="en-US" sz="1400" dirty="0" smtClean="0">
                <a:solidFill>
                  <a:prstClr val="black"/>
                </a:solidFill>
                <a:latin typeface="Consolas"/>
              </a:rPr>
              <a:t>::string</a:t>
            </a:r>
            <a:r>
              <a:rPr lang="en-US" sz="1400" i="0" dirty="0">
                <a:solidFill>
                  <a:prstClr val="black"/>
                </a:solidFill>
                <a:latin typeface="Consolas"/>
              </a:rPr>
              <a:t>&gt; </a:t>
            </a:r>
            <a:r>
              <a:rPr lang="en-US" sz="1400" i="0" dirty="0" smtClean="0">
                <a:solidFill>
                  <a:prstClr val="black"/>
                </a:solidFill>
                <a:latin typeface="Consolas"/>
              </a:rPr>
              <a:t>split(</a:t>
            </a:r>
            <a:r>
              <a:rPr lang="en-US" sz="1400" dirty="0" err="1">
                <a:solidFill>
                  <a:prstClr val="black"/>
                </a:solidFill>
                <a:latin typeface="Consolas"/>
              </a:rPr>
              <a:t>std</a:t>
            </a:r>
            <a:r>
              <a:rPr lang="en-US" sz="1400" dirty="0" smtClean="0">
                <a:solidFill>
                  <a:prstClr val="black"/>
                </a:solidFill>
                <a:latin typeface="Consolas"/>
              </a:rPr>
              <a:t>::string </a:t>
            </a:r>
            <a:r>
              <a:rPr lang="en-US" sz="1400" i="0" dirty="0" err="1">
                <a:solidFill>
                  <a:srgbClr val="0000FF"/>
                </a:solidFill>
                <a:latin typeface="Consolas"/>
              </a:rPr>
              <a:t>const</a:t>
            </a:r>
            <a:r>
              <a:rPr lang="en-US" sz="1400" i="0" dirty="0">
                <a:solidFill>
                  <a:prstClr val="black"/>
                </a:solidFill>
                <a:latin typeface="Consolas"/>
              </a:rPr>
              <a:t>&amp; </a:t>
            </a:r>
            <a:r>
              <a:rPr lang="en-US" sz="1400" i="0" dirty="0" err="1">
                <a:solidFill>
                  <a:prstClr val="black"/>
                </a:solidFill>
                <a:latin typeface="Consolas"/>
              </a:rPr>
              <a:t>str</a:t>
            </a:r>
            <a:r>
              <a:rPr lang="en-US" sz="1400" i="0" dirty="0">
                <a:solidFill>
                  <a:prstClr val="black"/>
                </a:solidFill>
                <a:latin typeface="Consolas"/>
              </a:rPr>
              <a:t>)</a:t>
            </a:r>
          </a:p>
          <a:p>
            <a:pPr marL="704088" lvl="2" indent="0">
              <a:buNone/>
            </a:pPr>
            <a:r>
              <a:rPr lang="en-US" sz="1400" i="0" dirty="0">
                <a:solidFill>
                  <a:prstClr val="black"/>
                </a:solidFill>
                <a:latin typeface="Consolas"/>
              </a:rPr>
              <a:t>{</a:t>
            </a:r>
          </a:p>
          <a:p>
            <a:pPr marL="704088" lvl="2" indent="0">
              <a:buNone/>
            </a:pPr>
            <a:r>
              <a:rPr lang="en-US" sz="1400" i="0" dirty="0" smtClean="0">
                <a:solidFill>
                  <a:prstClr val="black"/>
                </a:solidFill>
                <a:latin typeface="Consolas"/>
              </a:rPr>
              <a:t>    </a:t>
            </a:r>
            <a:r>
              <a:rPr lang="en-US" sz="1400" dirty="0" err="1">
                <a:solidFill>
                  <a:prstClr val="black"/>
                </a:solidFill>
                <a:latin typeface="Consolas"/>
              </a:rPr>
              <a:t>std</a:t>
            </a:r>
            <a:r>
              <a:rPr lang="en-US" sz="1400" dirty="0" smtClean="0">
                <a:solidFill>
                  <a:prstClr val="black"/>
                </a:solidFill>
                <a:latin typeface="Consolas"/>
              </a:rPr>
              <a:t>::vector&lt;</a:t>
            </a:r>
            <a:r>
              <a:rPr lang="en-US" sz="1400" dirty="0" err="1" smtClean="0">
                <a:solidFill>
                  <a:prstClr val="black"/>
                </a:solidFill>
                <a:latin typeface="Consolas"/>
              </a:rPr>
              <a:t>std</a:t>
            </a:r>
            <a:r>
              <a:rPr lang="en-US" sz="1400" dirty="0" smtClean="0">
                <a:solidFill>
                  <a:prstClr val="black"/>
                </a:solidFill>
                <a:latin typeface="Consolas"/>
              </a:rPr>
              <a:t>::string</a:t>
            </a:r>
            <a:r>
              <a:rPr lang="en-US" sz="1400" i="0" dirty="0">
                <a:solidFill>
                  <a:prstClr val="black"/>
                </a:solidFill>
                <a:latin typeface="Consolas"/>
              </a:rPr>
              <a:t>&gt; </a:t>
            </a:r>
            <a:r>
              <a:rPr lang="en-US" sz="1400" i="0" dirty="0" smtClean="0">
                <a:solidFill>
                  <a:prstClr val="black"/>
                </a:solidFill>
                <a:latin typeface="Consolas"/>
              </a:rPr>
              <a:t>words;</a:t>
            </a:r>
            <a:endParaRPr lang="en-US" sz="1400" i="0" dirty="0">
              <a:solidFill>
                <a:prstClr val="black"/>
              </a:solidFill>
              <a:latin typeface="Consolas"/>
            </a:endParaRPr>
          </a:p>
          <a:p>
            <a:pPr marL="704088" lvl="2" indent="0">
              <a:buNone/>
            </a:pPr>
            <a:r>
              <a:rPr lang="en-US" sz="1400" i="0" dirty="0">
                <a:solidFill>
                  <a:prstClr val="black"/>
                </a:solidFill>
                <a:latin typeface="Consolas"/>
              </a:rPr>
              <a:t>    </a:t>
            </a:r>
            <a:r>
              <a:rPr lang="en-US" sz="1400" i="0" dirty="0">
                <a:solidFill>
                  <a:srgbClr val="0000FF"/>
                </a:solidFill>
                <a:latin typeface="Consolas"/>
              </a:rPr>
              <a:t>auto</a:t>
            </a:r>
            <a:r>
              <a:rPr lang="en-US" sz="1400" i="0" dirty="0">
                <a:solidFill>
                  <a:prstClr val="black"/>
                </a:solidFill>
                <a:latin typeface="Consolas"/>
              </a:rPr>
              <a:t> </a:t>
            </a:r>
            <a:r>
              <a:rPr lang="en-US" sz="1400" i="0" dirty="0" err="1">
                <a:solidFill>
                  <a:prstClr val="black"/>
                </a:solidFill>
                <a:latin typeface="Consolas"/>
              </a:rPr>
              <a:t>i</a:t>
            </a:r>
            <a:r>
              <a:rPr lang="en-US" sz="1400" i="0" dirty="0">
                <a:solidFill>
                  <a:prstClr val="black"/>
                </a:solidFill>
                <a:latin typeface="Consolas"/>
              </a:rPr>
              <a:t> = </a:t>
            </a:r>
            <a:r>
              <a:rPr lang="en-US" sz="1400" i="0" dirty="0" err="1">
                <a:solidFill>
                  <a:prstClr val="black"/>
                </a:solidFill>
                <a:latin typeface="Consolas"/>
              </a:rPr>
              <a:t>str.begin</a:t>
            </a:r>
            <a:r>
              <a:rPr lang="en-US" sz="1400" i="0" dirty="0">
                <a:solidFill>
                  <a:prstClr val="black"/>
                </a:solidFill>
                <a:latin typeface="Consolas"/>
              </a:rPr>
              <a:t>();</a:t>
            </a:r>
          </a:p>
          <a:p>
            <a:pPr marL="704088" lvl="2" indent="0">
              <a:buNone/>
            </a:pPr>
            <a:r>
              <a:rPr lang="en-US" sz="1400" i="0" dirty="0">
                <a:solidFill>
                  <a:prstClr val="black"/>
                </a:solidFill>
                <a:latin typeface="Consolas"/>
              </a:rPr>
              <a:t>    </a:t>
            </a:r>
            <a:r>
              <a:rPr lang="en-US" sz="1400" i="0" dirty="0">
                <a:solidFill>
                  <a:srgbClr val="0000FF"/>
                </a:solidFill>
                <a:latin typeface="Consolas"/>
              </a:rPr>
              <a:t>while</a:t>
            </a:r>
            <a:r>
              <a:rPr lang="en-US" sz="1400" i="0" dirty="0">
                <a:solidFill>
                  <a:prstClr val="black"/>
                </a:solidFill>
                <a:latin typeface="Consolas"/>
              </a:rPr>
              <a:t> (</a:t>
            </a:r>
            <a:r>
              <a:rPr lang="en-US" sz="1400" i="0" dirty="0" err="1">
                <a:solidFill>
                  <a:prstClr val="black"/>
                </a:solidFill>
                <a:latin typeface="Consolas"/>
              </a:rPr>
              <a:t>i</a:t>
            </a:r>
            <a:r>
              <a:rPr lang="en-US" sz="1400" i="0" dirty="0">
                <a:solidFill>
                  <a:prstClr val="black"/>
                </a:solidFill>
                <a:latin typeface="Consolas"/>
              </a:rPr>
              <a:t> != </a:t>
            </a:r>
            <a:r>
              <a:rPr lang="en-US" sz="1400" i="0" dirty="0" err="1">
                <a:solidFill>
                  <a:prstClr val="black"/>
                </a:solidFill>
                <a:latin typeface="Consolas"/>
              </a:rPr>
              <a:t>str.end</a:t>
            </a:r>
            <a:r>
              <a:rPr lang="en-US" sz="1400" i="0" dirty="0">
                <a:solidFill>
                  <a:prstClr val="black"/>
                </a:solidFill>
                <a:latin typeface="Consolas"/>
              </a:rPr>
              <a:t>()) {</a:t>
            </a:r>
          </a:p>
          <a:p>
            <a:pPr marL="704088" lvl="2" indent="0">
              <a:buNone/>
            </a:pPr>
            <a:r>
              <a:rPr lang="en-US" sz="1400" i="0" dirty="0" smtClean="0">
                <a:solidFill>
                  <a:prstClr val="black"/>
                </a:solidFill>
                <a:latin typeface="Consolas"/>
              </a:rPr>
              <a:t>        i </a:t>
            </a:r>
            <a:r>
              <a:rPr lang="en-US" sz="1400" i="0" dirty="0">
                <a:solidFill>
                  <a:prstClr val="black"/>
                </a:solidFill>
                <a:latin typeface="Consolas"/>
              </a:rPr>
              <a:t>= </a:t>
            </a:r>
            <a:r>
              <a:rPr lang="en-US" sz="1400" i="0" dirty="0" err="1" smtClean="0">
                <a:solidFill>
                  <a:prstClr val="black"/>
                </a:solidFill>
                <a:latin typeface="Consolas"/>
              </a:rPr>
              <a:t>std</a:t>
            </a:r>
            <a:r>
              <a:rPr lang="en-US" sz="1400" i="0" dirty="0" smtClean="0">
                <a:solidFill>
                  <a:prstClr val="black"/>
                </a:solidFill>
                <a:latin typeface="Consolas"/>
              </a:rPr>
              <a:t>::</a:t>
            </a:r>
            <a:r>
              <a:rPr lang="en-US" sz="1400" i="0" dirty="0" err="1" smtClean="0">
                <a:solidFill>
                  <a:prstClr val="black"/>
                </a:solidFill>
                <a:latin typeface="Consolas"/>
              </a:rPr>
              <a:t>find_if</a:t>
            </a:r>
            <a:r>
              <a:rPr lang="en-US" sz="1400" i="0" dirty="0" smtClean="0">
                <a:solidFill>
                  <a:prstClr val="black"/>
                </a:solidFill>
                <a:latin typeface="Consolas"/>
              </a:rPr>
              <a:t>(i</a:t>
            </a:r>
            <a:r>
              <a:rPr lang="en-US" sz="1400" i="0" dirty="0">
                <a:solidFill>
                  <a:prstClr val="black"/>
                </a:solidFill>
                <a:latin typeface="Consolas"/>
              </a:rPr>
              <a:t>, </a:t>
            </a:r>
            <a:r>
              <a:rPr lang="en-US" sz="1400" i="0" dirty="0" err="1">
                <a:solidFill>
                  <a:prstClr val="black"/>
                </a:solidFill>
                <a:latin typeface="Consolas"/>
              </a:rPr>
              <a:t>str.end</a:t>
            </a:r>
            <a:r>
              <a:rPr lang="en-US" sz="1400" i="0" dirty="0">
                <a:solidFill>
                  <a:prstClr val="black"/>
                </a:solidFill>
                <a:latin typeface="Consolas"/>
              </a:rPr>
              <a:t>(), </a:t>
            </a:r>
            <a:r>
              <a:rPr lang="en-US" sz="1400" i="0" dirty="0" err="1">
                <a:solidFill>
                  <a:prstClr val="black"/>
                </a:solidFill>
                <a:latin typeface="Consolas"/>
              </a:rPr>
              <a:t>not_space</a:t>
            </a:r>
            <a:r>
              <a:rPr lang="en-US" sz="1400" i="0" dirty="0" smtClean="0">
                <a:solidFill>
                  <a:prstClr val="black"/>
                </a:solidFill>
                <a:latin typeface="Consolas"/>
              </a:rPr>
              <a:t>);   </a:t>
            </a:r>
            <a:r>
              <a:rPr lang="en-US" sz="1400" dirty="0" smtClean="0">
                <a:solidFill>
                  <a:srgbClr val="008000"/>
                </a:solidFill>
                <a:latin typeface="Consolas"/>
              </a:rPr>
              <a:t>// </a:t>
            </a:r>
            <a:r>
              <a:rPr lang="en-US" sz="1400" dirty="0">
                <a:solidFill>
                  <a:srgbClr val="008000"/>
                </a:solidFill>
                <a:latin typeface="Consolas"/>
              </a:rPr>
              <a:t>ignore leading blanks</a:t>
            </a:r>
            <a:endParaRPr lang="en-US" sz="1400" i="0" dirty="0">
              <a:solidFill>
                <a:prstClr val="black"/>
              </a:solidFill>
              <a:latin typeface="Consolas"/>
            </a:endParaRPr>
          </a:p>
          <a:p>
            <a:pPr marL="704088" lvl="2" indent="0">
              <a:buNone/>
            </a:pPr>
            <a:r>
              <a:rPr lang="en-US" sz="1400" dirty="0" smtClean="0">
                <a:solidFill>
                  <a:srgbClr val="0000FF"/>
                </a:solidFill>
                <a:latin typeface="Consolas"/>
              </a:rPr>
              <a:t>        auto</a:t>
            </a:r>
            <a:r>
              <a:rPr lang="en-US" sz="1400" i="0" dirty="0" smtClean="0">
                <a:solidFill>
                  <a:prstClr val="black"/>
                </a:solidFill>
                <a:latin typeface="Consolas"/>
              </a:rPr>
              <a:t> </a:t>
            </a:r>
            <a:r>
              <a:rPr lang="en-US" sz="1400" i="0" dirty="0">
                <a:solidFill>
                  <a:prstClr val="black"/>
                </a:solidFill>
                <a:latin typeface="Consolas"/>
              </a:rPr>
              <a:t>j = </a:t>
            </a:r>
            <a:r>
              <a:rPr lang="en-US" sz="1400" i="0" dirty="0" err="1" smtClean="0">
                <a:solidFill>
                  <a:prstClr val="black"/>
                </a:solidFill>
                <a:latin typeface="Consolas"/>
              </a:rPr>
              <a:t>std</a:t>
            </a:r>
            <a:r>
              <a:rPr lang="en-US" sz="1400" i="0" dirty="0" smtClean="0">
                <a:solidFill>
                  <a:prstClr val="black"/>
                </a:solidFill>
                <a:latin typeface="Consolas"/>
              </a:rPr>
              <a:t>::</a:t>
            </a:r>
            <a:r>
              <a:rPr lang="en-US" sz="1400" i="0" dirty="0" err="1" smtClean="0">
                <a:solidFill>
                  <a:prstClr val="black"/>
                </a:solidFill>
                <a:latin typeface="Consolas"/>
              </a:rPr>
              <a:t>find_if</a:t>
            </a:r>
            <a:r>
              <a:rPr lang="en-US" sz="1400" i="0" dirty="0" smtClean="0">
                <a:solidFill>
                  <a:prstClr val="black"/>
                </a:solidFill>
                <a:latin typeface="Consolas"/>
              </a:rPr>
              <a:t>(i</a:t>
            </a:r>
            <a:r>
              <a:rPr lang="en-US" sz="1400" i="0" dirty="0">
                <a:solidFill>
                  <a:prstClr val="black"/>
                </a:solidFill>
                <a:latin typeface="Consolas"/>
              </a:rPr>
              <a:t>, </a:t>
            </a:r>
            <a:r>
              <a:rPr lang="en-US" sz="1400" i="0" dirty="0" err="1">
                <a:solidFill>
                  <a:prstClr val="black"/>
                </a:solidFill>
                <a:latin typeface="Consolas"/>
              </a:rPr>
              <a:t>str.end</a:t>
            </a:r>
            <a:r>
              <a:rPr lang="en-US" sz="1400" i="0" dirty="0">
                <a:solidFill>
                  <a:prstClr val="black"/>
                </a:solidFill>
                <a:latin typeface="Consolas"/>
              </a:rPr>
              <a:t>(), space</a:t>
            </a:r>
            <a:r>
              <a:rPr lang="en-US" sz="1400" i="0" dirty="0" smtClean="0">
                <a:solidFill>
                  <a:prstClr val="black"/>
                </a:solidFill>
                <a:latin typeface="Consolas"/>
              </a:rPr>
              <a:t>); </a:t>
            </a:r>
            <a:r>
              <a:rPr lang="en-US" sz="1400" dirty="0" smtClean="0">
                <a:solidFill>
                  <a:prstClr val="black"/>
                </a:solidFill>
                <a:latin typeface="Consolas"/>
              </a:rPr>
              <a:t> </a:t>
            </a:r>
            <a:r>
              <a:rPr lang="en-US" sz="1400" dirty="0">
                <a:solidFill>
                  <a:srgbClr val="008000"/>
                </a:solidFill>
                <a:latin typeface="Consolas"/>
              </a:rPr>
              <a:t>// find end of next word</a:t>
            </a:r>
            <a:endParaRPr lang="en-US" sz="1400" i="0" dirty="0">
              <a:solidFill>
                <a:prstClr val="black"/>
              </a:solidFill>
              <a:latin typeface="Consolas"/>
            </a:endParaRPr>
          </a:p>
          <a:p>
            <a:pPr marL="704088" lvl="2" indent="0">
              <a:buNone/>
            </a:pPr>
            <a:endParaRPr lang="en-US" sz="1400" i="0" dirty="0" smtClean="0">
              <a:solidFill>
                <a:prstClr val="black"/>
              </a:solidFill>
              <a:latin typeface="Consolas"/>
            </a:endParaRPr>
          </a:p>
          <a:p>
            <a:pPr marL="704088" lvl="2" indent="0">
              <a:buNone/>
            </a:pPr>
            <a:r>
              <a:rPr lang="en-US" sz="1400" i="0" dirty="0" smtClean="0">
                <a:solidFill>
                  <a:prstClr val="black"/>
                </a:solidFill>
                <a:latin typeface="Consolas"/>
              </a:rPr>
              <a:t>        </a:t>
            </a:r>
            <a:r>
              <a:rPr lang="en-US" sz="1400" i="0" dirty="0" smtClean="0">
                <a:solidFill>
                  <a:srgbClr val="008000"/>
                </a:solidFill>
                <a:latin typeface="Consolas"/>
              </a:rPr>
              <a:t>// copy the characters in [i, j), append to word list</a:t>
            </a:r>
            <a:endParaRPr lang="en-US" sz="1400" i="0" dirty="0" smtClean="0">
              <a:solidFill>
                <a:prstClr val="black"/>
              </a:solidFill>
              <a:latin typeface="Consolas"/>
            </a:endParaRPr>
          </a:p>
          <a:p>
            <a:pPr marL="704088" lvl="2" indent="0">
              <a:buNone/>
            </a:pPr>
            <a:r>
              <a:rPr lang="en-US" sz="1400" i="0" dirty="0" smtClean="0">
                <a:solidFill>
                  <a:prstClr val="black"/>
                </a:solidFill>
                <a:latin typeface="Consolas"/>
              </a:rPr>
              <a:t>        </a:t>
            </a:r>
            <a:r>
              <a:rPr lang="en-US" sz="1400" i="0" dirty="0" smtClean="0">
                <a:solidFill>
                  <a:srgbClr val="0000FF"/>
                </a:solidFill>
                <a:latin typeface="Consolas"/>
              </a:rPr>
              <a:t>if</a:t>
            </a:r>
            <a:r>
              <a:rPr lang="en-US" sz="1400" i="0" dirty="0" smtClean="0">
                <a:solidFill>
                  <a:prstClr val="black"/>
                </a:solidFill>
                <a:latin typeface="Consolas"/>
              </a:rPr>
              <a:t> (i != </a:t>
            </a:r>
            <a:r>
              <a:rPr lang="en-US" sz="1400" i="0" dirty="0" err="1" smtClean="0">
                <a:solidFill>
                  <a:prstClr val="black"/>
                </a:solidFill>
                <a:latin typeface="Consolas"/>
              </a:rPr>
              <a:t>str.end</a:t>
            </a:r>
            <a:r>
              <a:rPr lang="en-US" sz="1400" i="0" dirty="0" smtClean="0">
                <a:solidFill>
                  <a:prstClr val="black"/>
                </a:solidFill>
                <a:latin typeface="Consolas"/>
              </a:rPr>
              <a:t>())</a:t>
            </a:r>
          </a:p>
          <a:p>
            <a:pPr marL="704088" lvl="2" indent="0">
              <a:buNone/>
            </a:pPr>
            <a:r>
              <a:rPr lang="en-US" sz="1400" dirty="0">
                <a:solidFill>
                  <a:prstClr val="black"/>
                </a:solidFill>
                <a:latin typeface="Consolas"/>
              </a:rPr>
              <a:t> </a:t>
            </a:r>
            <a:r>
              <a:rPr lang="en-US" sz="1400" dirty="0" smtClean="0">
                <a:solidFill>
                  <a:prstClr val="black"/>
                </a:solidFill>
                <a:latin typeface="Consolas"/>
              </a:rPr>
              <a:t>           </a:t>
            </a:r>
            <a:r>
              <a:rPr lang="en-US" sz="1400" dirty="0" err="1" smtClean="0">
                <a:solidFill>
                  <a:prstClr val="black"/>
                </a:solidFill>
                <a:latin typeface="Consolas"/>
              </a:rPr>
              <a:t>words.push_back</a:t>
            </a:r>
            <a:r>
              <a:rPr lang="en-US" sz="1400" dirty="0" smtClean="0">
                <a:solidFill>
                  <a:prstClr val="black"/>
                </a:solidFill>
                <a:latin typeface="Consolas"/>
              </a:rPr>
              <a:t>(</a:t>
            </a:r>
            <a:r>
              <a:rPr lang="en-US" sz="1400" dirty="0" err="1" smtClean="0">
                <a:solidFill>
                  <a:prstClr val="black"/>
                </a:solidFill>
                <a:latin typeface="Consolas"/>
              </a:rPr>
              <a:t>std</a:t>
            </a:r>
            <a:r>
              <a:rPr lang="en-US" sz="1400" dirty="0" smtClean="0">
                <a:solidFill>
                  <a:prstClr val="black"/>
                </a:solidFill>
                <a:latin typeface="Consolas"/>
              </a:rPr>
              <a:t>::string(i</a:t>
            </a:r>
            <a:r>
              <a:rPr lang="en-US" sz="1400" i="0" dirty="0">
                <a:solidFill>
                  <a:prstClr val="black"/>
                </a:solidFill>
                <a:latin typeface="Consolas"/>
              </a:rPr>
              <a:t>, j));</a:t>
            </a:r>
          </a:p>
          <a:p>
            <a:pPr marL="704088" lvl="2" indent="0">
              <a:buNone/>
            </a:pPr>
            <a:r>
              <a:rPr lang="en-US" sz="1400" i="0" dirty="0">
                <a:solidFill>
                  <a:prstClr val="black"/>
                </a:solidFill>
                <a:latin typeface="Consolas"/>
              </a:rPr>
              <a:t>        </a:t>
            </a:r>
            <a:r>
              <a:rPr lang="en-US" sz="1400" i="0" dirty="0" err="1">
                <a:solidFill>
                  <a:prstClr val="black"/>
                </a:solidFill>
                <a:latin typeface="Consolas"/>
              </a:rPr>
              <a:t>i</a:t>
            </a:r>
            <a:r>
              <a:rPr lang="en-US" sz="1400" i="0" dirty="0">
                <a:solidFill>
                  <a:prstClr val="black"/>
                </a:solidFill>
                <a:latin typeface="Consolas"/>
              </a:rPr>
              <a:t> = j;</a:t>
            </a:r>
          </a:p>
          <a:p>
            <a:pPr marL="704088" lvl="2" indent="0">
              <a:buNone/>
            </a:pPr>
            <a:r>
              <a:rPr lang="en-US" sz="1400" i="0" dirty="0">
                <a:solidFill>
                  <a:prstClr val="black"/>
                </a:solidFill>
                <a:latin typeface="Consolas"/>
              </a:rPr>
              <a:t>    }</a:t>
            </a:r>
          </a:p>
          <a:p>
            <a:pPr marL="704088" lvl="2" indent="0">
              <a:buNone/>
            </a:pPr>
            <a:r>
              <a:rPr lang="en-US" sz="1400" i="0" dirty="0">
                <a:solidFill>
                  <a:prstClr val="black"/>
                </a:solidFill>
                <a:latin typeface="Consolas"/>
              </a:rPr>
              <a:t>    </a:t>
            </a:r>
            <a:r>
              <a:rPr lang="en-US" sz="1400" i="0" dirty="0">
                <a:solidFill>
                  <a:srgbClr val="0000FF"/>
                </a:solidFill>
                <a:latin typeface="Consolas"/>
              </a:rPr>
              <a:t>return</a:t>
            </a:r>
            <a:r>
              <a:rPr lang="en-US" sz="1400" i="0" dirty="0">
                <a:solidFill>
                  <a:prstClr val="black"/>
                </a:solidFill>
                <a:latin typeface="Consolas"/>
              </a:rPr>
              <a:t> </a:t>
            </a:r>
            <a:r>
              <a:rPr lang="en-US" sz="1400" dirty="0">
                <a:solidFill>
                  <a:prstClr val="black"/>
                </a:solidFill>
                <a:latin typeface="Consolas"/>
              </a:rPr>
              <a:t>words;</a:t>
            </a:r>
            <a:endParaRPr lang="en-US" sz="1400" i="0" dirty="0">
              <a:solidFill>
                <a:prstClr val="black"/>
              </a:solidFill>
              <a:latin typeface="Consolas"/>
            </a:endParaRPr>
          </a:p>
          <a:p>
            <a:pPr marL="704088" lvl="2" indent="0">
              <a:buNone/>
            </a:pPr>
            <a:r>
              <a:rPr lang="en-US" sz="1400" i="0" dirty="0">
                <a:solidFill>
                  <a:prstClr val="black"/>
                </a:solidFill>
                <a:latin typeface="Consolas"/>
              </a:rPr>
              <a:t>}</a:t>
            </a:r>
          </a:p>
        </p:txBody>
      </p:sp>
      <p:sp>
        <p:nvSpPr>
          <p:cNvPr id="4" name="Date Placeholder 3"/>
          <p:cNvSpPr>
            <a:spLocks noGrp="1"/>
          </p:cNvSpPr>
          <p:nvPr>
            <p:ph type="dt" sz="half" idx="10"/>
          </p:nvPr>
        </p:nvSpPr>
        <p:spPr/>
        <p:txBody>
          <a:bodyPr/>
          <a:lstStyle/>
          <a:p>
            <a:r>
              <a:rPr lang="en-US" smtClean="0"/>
              <a:t>2/11/2025, Lecture 6</a:t>
            </a:r>
            <a:endParaRPr lang="en-US"/>
          </a:p>
        </p:txBody>
      </p:sp>
      <p:sp>
        <p:nvSpPr>
          <p:cNvPr id="5" name="Footer Placeholder 4"/>
          <p:cNvSpPr>
            <a:spLocks noGrp="1"/>
          </p:cNvSpPr>
          <p:nvPr>
            <p:ph type="ftr" sz="quarter" idx="11"/>
          </p:nvPr>
        </p:nvSpPr>
        <p:spPr/>
        <p:txBody>
          <a:bodyPr/>
          <a:lstStyle/>
          <a:p>
            <a:r>
              <a:rPr lang="en-US" smtClean="0"/>
              <a:t>CSC4700, Spring 2025, The C++ Standard Library, Iterators and Ranges</a:t>
            </a:r>
            <a:endParaRPr lang="en-US"/>
          </a:p>
        </p:txBody>
      </p:sp>
      <p:sp>
        <p:nvSpPr>
          <p:cNvPr id="6" name="Slide Number Placeholder 5"/>
          <p:cNvSpPr>
            <a:spLocks noGrp="1"/>
          </p:cNvSpPr>
          <p:nvPr>
            <p:ph type="sldNum" sz="quarter" idx="12"/>
          </p:nvPr>
        </p:nvSpPr>
        <p:spPr/>
        <p:txBody>
          <a:bodyPr>
            <a:normAutofit lnSpcReduction="10000"/>
          </a:bodyPr>
          <a:lstStyle/>
          <a:p>
            <a:fld id="{361B6064-FECE-466A-BF5C-A30C7EDC9E78}" type="slidenum">
              <a:rPr lang="en-US" smtClean="0"/>
              <a:t>34</a:t>
            </a:fld>
            <a:endParaRPr lang="en-US"/>
          </a:p>
        </p:txBody>
      </p:sp>
    </p:spTree>
    <p:extLst>
      <p:ext uri="{BB962C8B-B14F-4D97-AF65-F5344CB8AC3E}">
        <p14:creationId xmlns:p14="http://schemas.microsoft.com/office/powerpoint/2010/main" val="21031374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3">
                                            <p:txEl>
                                              <p:pRg st="14" end="14"/>
                                            </p:txEl>
                                          </p:spTgt>
                                        </p:tgtEl>
                                        <p:attrNameLst>
                                          <p:attrName>style.visibility</p:attrName>
                                        </p:attrNameLst>
                                      </p:cBhvr>
                                      <p:to>
                                        <p:strVal val="visible"/>
                                      </p:to>
                                    </p:set>
                                    <p:anim calcmode="lin" valueType="num">
                                      <p:cBhvr additive="base">
                                        <p:cTn id="15" dur="500" fill="hold"/>
                                        <p:tgtEl>
                                          <p:spTgt spid="3">
                                            <p:txEl>
                                              <p:pRg st="14" end="14"/>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3">
                                            <p:txEl>
                                              <p:pRg st="14" end="14"/>
                                            </p:txEl>
                                          </p:spTgt>
                                        </p:tgtEl>
                                        <p:attrNameLst>
                                          <p:attrName>ppt_y</p:attrName>
                                        </p:attrNameLst>
                                      </p:cBhvr>
                                      <p:tavLst>
                                        <p:tav tm="0">
                                          <p:val>
                                            <p:strVal val="#ppt_y"/>
                                          </p:val>
                                        </p:tav>
                                        <p:tav tm="100000">
                                          <p:val>
                                            <p:strVal val="#ppt_y"/>
                                          </p:val>
                                        </p:tav>
                                      </p:tavLst>
                                    </p:anim>
                                  </p:childTnLst>
                                </p:cTn>
                              </p:par>
                              <p:par>
                                <p:cTn id="17" presetID="2" presetClass="entr" presetSubtype="8"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ppt_y"/>
                                          </p:val>
                                        </p:tav>
                                        <p:tav tm="100000">
                                          <p:val>
                                            <p:strVal val="#ppt_y"/>
                                          </p:val>
                                        </p:tav>
                                      </p:tavLst>
                                    </p:anim>
                                  </p:childTnLst>
                                </p:cTn>
                              </p:par>
                              <p:par>
                                <p:cTn id="21" presetID="2" presetClass="entr" presetSubtype="8" fill="hold" nodeType="withEffect">
                                  <p:stCondLst>
                                    <p:cond delay="0"/>
                                  </p:stCondLst>
                                  <p:childTnLst>
                                    <p:set>
                                      <p:cBhvr>
                                        <p:cTn id="22" dur="1" fill="hold">
                                          <p:stCondLst>
                                            <p:cond delay="0"/>
                                          </p:stCondLst>
                                        </p:cTn>
                                        <p:tgtEl>
                                          <p:spTgt spid="3">
                                            <p:txEl>
                                              <p:pRg st="13" end="13"/>
                                            </p:txEl>
                                          </p:spTgt>
                                        </p:tgtEl>
                                        <p:attrNameLst>
                                          <p:attrName>style.visibility</p:attrName>
                                        </p:attrNameLst>
                                      </p:cBhvr>
                                      <p:to>
                                        <p:strVal val="visible"/>
                                      </p:to>
                                    </p:set>
                                    <p:anim calcmode="lin" valueType="num">
                                      <p:cBhvr additive="base">
                                        <p:cTn id="23" dur="500" fill="hold"/>
                                        <p:tgtEl>
                                          <p:spTgt spid="3">
                                            <p:txEl>
                                              <p:pRg st="13" end="13"/>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3">
                                            <p:txEl>
                                              <p:pRg st="13" end="13"/>
                                            </p:txEl>
                                          </p:spTgt>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8" fill="hold"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 calcmode="lin" valueType="num">
                                      <p:cBhvr additive="base">
                                        <p:cTn id="2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3">
                                            <p:txEl>
                                              <p:pRg st="3" end="3"/>
                                            </p:txEl>
                                          </p:spTgt>
                                        </p:tgtEl>
                                        <p:attrNameLst>
                                          <p:attrName>ppt_y</p:attrName>
                                        </p:attrNameLst>
                                      </p:cBhvr>
                                      <p:tavLst>
                                        <p:tav tm="0">
                                          <p:val>
                                            <p:strVal val="#ppt_y"/>
                                          </p:val>
                                        </p:tav>
                                        <p:tav tm="100000">
                                          <p:val>
                                            <p:strVal val="#ppt_y"/>
                                          </p:val>
                                        </p:tav>
                                      </p:tavLst>
                                    </p:anim>
                                  </p:childTnLst>
                                </p:cTn>
                              </p:par>
                              <p:par>
                                <p:cTn id="31" presetID="2" presetClass="entr" presetSubtype="8" fill="hold" nodeType="with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 calcmode="lin" valueType="num">
                                      <p:cBhvr additive="base">
                                        <p:cTn id="33"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4" dur="500" fill="hold"/>
                                        <p:tgtEl>
                                          <p:spTgt spid="3">
                                            <p:txEl>
                                              <p:pRg st="4" end="4"/>
                                            </p:txEl>
                                          </p:spTgt>
                                        </p:tgtEl>
                                        <p:attrNameLst>
                                          <p:attrName>ppt_y</p:attrName>
                                        </p:attrNameLst>
                                      </p:cBhvr>
                                      <p:tavLst>
                                        <p:tav tm="0">
                                          <p:val>
                                            <p:strVal val="#ppt_y"/>
                                          </p:val>
                                        </p:tav>
                                        <p:tav tm="100000">
                                          <p:val>
                                            <p:strVal val="#ppt_y"/>
                                          </p:val>
                                        </p:tav>
                                      </p:tavLst>
                                    </p:anim>
                                  </p:childTnLst>
                                </p:cTn>
                              </p:par>
                              <p:par>
                                <p:cTn id="35" presetID="2" presetClass="entr" presetSubtype="8" fill="hold" nodeType="withEffect">
                                  <p:stCondLst>
                                    <p:cond delay="0"/>
                                  </p:stCondLst>
                                  <p:childTnLst>
                                    <p:set>
                                      <p:cBhvr>
                                        <p:cTn id="36" dur="1" fill="hold">
                                          <p:stCondLst>
                                            <p:cond delay="0"/>
                                          </p:stCondLst>
                                        </p:cTn>
                                        <p:tgtEl>
                                          <p:spTgt spid="3">
                                            <p:txEl>
                                              <p:pRg st="12" end="12"/>
                                            </p:txEl>
                                          </p:spTgt>
                                        </p:tgtEl>
                                        <p:attrNameLst>
                                          <p:attrName>style.visibility</p:attrName>
                                        </p:attrNameLst>
                                      </p:cBhvr>
                                      <p:to>
                                        <p:strVal val="visible"/>
                                      </p:to>
                                    </p:set>
                                    <p:anim calcmode="lin" valueType="num">
                                      <p:cBhvr additive="base">
                                        <p:cTn id="37" dur="500" fill="hold"/>
                                        <p:tgtEl>
                                          <p:spTgt spid="3">
                                            <p:txEl>
                                              <p:pRg st="12" end="12"/>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
                                            <p:txEl>
                                              <p:pRg st="12" end="12"/>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8" fill="hold"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ppt_y"/>
                                          </p:val>
                                        </p:tav>
                                        <p:tav tm="100000">
                                          <p:val>
                                            <p:strVal val="#ppt_y"/>
                                          </p:val>
                                        </p:tav>
                                      </p:tavLst>
                                    </p:anim>
                                  </p:childTnLst>
                                </p:cTn>
                              </p:par>
                              <p:par>
                                <p:cTn id="57" presetID="2" presetClass="entr" presetSubtype="8" fill="hold" nodeType="withEffect">
                                  <p:stCondLst>
                                    <p:cond delay="0"/>
                                  </p:stCondLst>
                                  <p:childTnLst>
                                    <p:set>
                                      <p:cBhvr>
                                        <p:cTn id="58" dur="1" fill="hold">
                                          <p:stCondLst>
                                            <p:cond delay="0"/>
                                          </p:stCondLst>
                                        </p:cTn>
                                        <p:tgtEl>
                                          <p:spTgt spid="3">
                                            <p:txEl>
                                              <p:pRg st="9" end="9"/>
                                            </p:txEl>
                                          </p:spTgt>
                                        </p:tgtEl>
                                        <p:attrNameLst>
                                          <p:attrName>style.visibility</p:attrName>
                                        </p:attrNameLst>
                                      </p:cBhvr>
                                      <p:to>
                                        <p:strVal val="visible"/>
                                      </p:to>
                                    </p:set>
                                    <p:anim calcmode="lin" valueType="num">
                                      <p:cBhvr additive="base">
                                        <p:cTn id="59" dur="500" fill="hold"/>
                                        <p:tgtEl>
                                          <p:spTgt spid="3">
                                            <p:txEl>
                                              <p:pRg st="9" end="9"/>
                                            </p:txEl>
                                          </p:spTgt>
                                        </p:tgtEl>
                                        <p:attrNameLst>
                                          <p:attrName>ppt_x</p:attrName>
                                        </p:attrNameLst>
                                      </p:cBhvr>
                                      <p:tavLst>
                                        <p:tav tm="0">
                                          <p:val>
                                            <p:strVal val="0-#ppt_w/2"/>
                                          </p:val>
                                        </p:tav>
                                        <p:tav tm="100000">
                                          <p:val>
                                            <p:strVal val="#ppt_x"/>
                                          </p:val>
                                        </p:tav>
                                      </p:tavLst>
                                    </p:anim>
                                    <p:anim calcmode="lin" valueType="num">
                                      <p:cBhvr additive="base">
                                        <p:cTn id="60" dur="500" fill="hold"/>
                                        <p:tgtEl>
                                          <p:spTgt spid="3">
                                            <p:txEl>
                                              <p:pRg st="9" end="9"/>
                                            </p:txEl>
                                          </p:spTgt>
                                        </p:tgtEl>
                                        <p:attrNameLst>
                                          <p:attrName>ppt_y</p:attrName>
                                        </p:attrNameLst>
                                      </p:cBhvr>
                                      <p:tavLst>
                                        <p:tav tm="0">
                                          <p:val>
                                            <p:strVal val="#ppt_y"/>
                                          </p:val>
                                        </p:tav>
                                        <p:tav tm="100000">
                                          <p:val>
                                            <p:strVal val="#ppt_y"/>
                                          </p:val>
                                        </p:tav>
                                      </p:tavLst>
                                    </p:anim>
                                  </p:childTnLst>
                                </p:cTn>
                              </p:par>
                              <p:par>
                                <p:cTn id="61" presetID="2" presetClass="entr" presetSubtype="8" fill="hold" nodeType="withEffect">
                                  <p:stCondLst>
                                    <p:cond delay="0"/>
                                  </p:stCondLst>
                                  <p:childTnLst>
                                    <p:set>
                                      <p:cBhvr>
                                        <p:cTn id="62" dur="1" fill="hold">
                                          <p:stCondLst>
                                            <p:cond delay="0"/>
                                          </p:stCondLst>
                                        </p:cTn>
                                        <p:tgtEl>
                                          <p:spTgt spid="3">
                                            <p:txEl>
                                              <p:pRg st="10" end="10"/>
                                            </p:txEl>
                                          </p:spTgt>
                                        </p:tgtEl>
                                        <p:attrNameLst>
                                          <p:attrName>style.visibility</p:attrName>
                                        </p:attrNameLst>
                                      </p:cBhvr>
                                      <p:to>
                                        <p:strVal val="visible"/>
                                      </p:to>
                                    </p:set>
                                    <p:anim calcmode="lin" valueType="num">
                                      <p:cBhvr additive="base">
                                        <p:cTn id="63" dur="500" fill="hold"/>
                                        <p:tgtEl>
                                          <p:spTgt spid="3">
                                            <p:txEl>
                                              <p:pRg st="10" end="10"/>
                                            </p:txEl>
                                          </p:spTgt>
                                        </p:tgtEl>
                                        <p:attrNameLst>
                                          <p:attrName>ppt_x</p:attrName>
                                        </p:attrNameLst>
                                      </p:cBhvr>
                                      <p:tavLst>
                                        <p:tav tm="0">
                                          <p:val>
                                            <p:strVal val="0-#ppt_w/2"/>
                                          </p:val>
                                        </p:tav>
                                        <p:tav tm="100000">
                                          <p:val>
                                            <p:strVal val="#ppt_x"/>
                                          </p:val>
                                        </p:tav>
                                      </p:tavLst>
                                    </p:anim>
                                    <p:anim calcmode="lin" valueType="num">
                                      <p:cBhvr additive="base">
                                        <p:cTn id="64" dur="500" fill="hold"/>
                                        <p:tgtEl>
                                          <p:spTgt spid="3">
                                            <p:txEl>
                                              <p:pRg st="10" end="10"/>
                                            </p:txEl>
                                          </p:spTgt>
                                        </p:tgtEl>
                                        <p:attrNameLst>
                                          <p:attrName>ppt_y</p:attrName>
                                        </p:attrNameLst>
                                      </p:cBhvr>
                                      <p:tavLst>
                                        <p:tav tm="0">
                                          <p:val>
                                            <p:strVal val="#ppt_y"/>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2" presetClass="entr" presetSubtype="8" fill="hold" nodeType="clickEffect">
                                  <p:stCondLst>
                                    <p:cond delay="0"/>
                                  </p:stCondLst>
                                  <p:childTnLst>
                                    <p:set>
                                      <p:cBhvr>
                                        <p:cTn id="68" dur="1" fill="hold">
                                          <p:stCondLst>
                                            <p:cond delay="0"/>
                                          </p:stCondLst>
                                        </p:cTn>
                                        <p:tgtEl>
                                          <p:spTgt spid="3">
                                            <p:txEl>
                                              <p:pRg st="11" end="11"/>
                                            </p:txEl>
                                          </p:spTgt>
                                        </p:tgtEl>
                                        <p:attrNameLst>
                                          <p:attrName>style.visibility</p:attrName>
                                        </p:attrNameLst>
                                      </p:cBhvr>
                                      <p:to>
                                        <p:strVal val="visible"/>
                                      </p:to>
                                    </p:set>
                                    <p:anim calcmode="lin" valueType="num">
                                      <p:cBhvr additive="base">
                                        <p:cTn id="69" dur="500" fill="hold"/>
                                        <p:tgtEl>
                                          <p:spTgt spid="3">
                                            <p:txEl>
                                              <p:pRg st="11" end="11"/>
                                            </p:txEl>
                                          </p:spTgt>
                                        </p:tgtEl>
                                        <p:attrNameLst>
                                          <p:attrName>ppt_x</p:attrName>
                                        </p:attrNameLst>
                                      </p:cBhvr>
                                      <p:tavLst>
                                        <p:tav tm="0">
                                          <p:val>
                                            <p:strVal val="0-#ppt_w/2"/>
                                          </p:val>
                                        </p:tav>
                                        <p:tav tm="100000">
                                          <p:val>
                                            <p:strVal val="#ppt_x"/>
                                          </p:val>
                                        </p:tav>
                                      </p:tavLst>
                                    </p:anim>
                                    <p:anim calcmode="lin" valueType="num">
                                      <p:cBhvr additive="base">
                                        <p:cTn id="70" dur="500" fill="hold"/>
                                        <p:tgtEl>
                                          <p:spTgt spid="3">
                                            <p:txEl>
                                              <p:pRg st="11" end="1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Splitting Strings: Take 2</a:t>
            </a:r>
          </a:p>
        </p:txBody>
      </p:sp>
      <p:sp>
        <p:nvSpPr>
          <p:cNvPr id="3" name="Content Placeholder 2"/>
          <p:cNvSpPr>
            <a:spLocks noGrp="1"/>
          </p:cNvSpPr>
          <p:nvPr>
            <p:ph idx="1"/>
          </p:nvPr>
        </p:nvSpPr>
        <p:spPr/>
        <p:txBody>
          <a:bodyPr>
            <a:normAutofit/>
          </a:bodyPr>
          <a:lstStyle/>
          <a:p>
            <a:r>
              <a:rPr lang="en-US" dirty="0" smtClean="0"/>
              <a:t>Here are the predicates:</a:t>
            </a:r>
          </a:p>
          <a:p>
            <a:pPr marL="978408" lvl="3" indent="0">
              <a:buNone/>
            </a:pPr>
            <a:endParaRPr lang="en-US" sz="1400" dirty="0" smtClean="0">
              <a:solidFill>
                <a:srgbClr val="008000"/>
              </a:solidFill>
              <a:latin typeface="Consolas"/>
            </a:endParaRPr>
          </a:p>
          <a:p>
            <a:pPr marL="978408" lvl="3" indent="0">
              <a:buNone/>
            </a:pPr>
            <a:r>
              <a:rPr lang="en-US" sz="1400" dirty="0" smtClean="0">
                <a:solidFill>
                  <a:srgbClr val="008000"/>
                </a:solidFill>
                <a:latin typeface="Consolas"/>
              </a:rPr>
              <a:t>// </a:t>
            </a:r>
            <a:r>
              <a:rPr lang="en-US" sz="1400" dirty="0">
                <a:solidFill>
                  <a:srgbClr val="008000"/>
                </a:solidFill>
                <a:latin typeface="Consolas"/>
              </a:rPr>
              <a:t>true if the argument is </a:t>
            </a:r>
            <a:r>
              <a:rPr lang="en-US" sz="1400" dirty="0" smtClean="0">
                <a:solidFill>
                  <a:srgbClr val="008000"/>
                </a:solidFill>
                <a:latin typeface="Consolas"/>
              </a:rPr>
              <a:t>a whitespace character, </a:t>
            </a:r>
            <a:r>
              <a:rPr lang="en-US" sz="1400" dirty="0">
                <a:solidFill>
                  <a:srgbClr val="008000"/>
                </a:solidFill>
                <a:latin typeface="Consolas"/>
              </a:rPr>
              <a:t>false otherwise</a:t>
            </a:r>
            <a:endParaRPr lang="en-US" sz="1400" dirty="0">
              <a:solidFill>
                <a:prstClr val="black"/>
              </a:solidFill>
              <a:latin typeface="Consolas"/>
            </a:endParaRPr>
          </a:p>
          <a:p>
            <a:pPr marL="978408" lvl="3" indent="0">
              <a:buNone/>
            </a:pPr>
            <a:r>
              <a:rPr lang="en-US" sz="1400" dirty="0" err="1">
                <a:solidFill>
                  <a:srgbClr val="0000FF"/>
                </a:solidFill>
                <a:latin typeface="Consolas"/>
              </a:rPr>
              <a:t>bool</a:t>
            </a:r>
            <a:r>
              <a:rPr lang="en-US" sz="1400" dirty="0">
                <a:solidFill>
                  <a:prstClr val="black"/>
                </a:solidFill>
                <a:latin typeface="Consolas"/>
              </a:rPr>
              <a:t> space(</a:t>
            </a:r>
            <a:r>
              <a:rPr lang="en-US" sz="1400" dirty="0">
                <a:solidFill>
                  <a:srgbClr val="0000FF"/>
                </a:solidFill>
                <a:latin typeface="Consolas"/>
              </a:rPr>
              <a:t>char</a:t>
            </a:r>
            <a:r>
              <a:rPr lang="en-US" sz="1400" dirty="0">
                <a:solidFill>
                  <a:prstClr val="black"/>
                </a:solidFill>
                <a:latin typeface="Consolas"/>
              </a:rPr>
              <a:t> c)</a:t>
            </a:r>
          </a:p>
          <a:p>
            <a:pPr marL="978408" lvl="3" indent="0">
              <a:buNone/>
            </a:pPr>
            <a:r>
              <a:rPr lang="en-US" sz="1400" dirty="0">
                <a:solidFill>
                  <a:prstClr val="black"/>
                </a:solidFill>
                <a:latin typeface="Consolas"/>
              </a:rPr>
              <a:t>{</a:t>
            </a:r>
          </a:p>
          <a:p>
            <a:pPr marL="978408" lvl="3" indent="0">
              <a:buNone/>
            </a:pPr>
            <a:r>
              <a:rPr lang="en-US" sz="1400" dirty="0">
                <a:solidFill>
                  <a:prstClr val="black"/>
                </a:solidFill>
                <a:latin typeface="Consolas"/>
              </a:rPr>
              <a:t>    </a:t>
            </a:r>
            <a:r>
              <a:rPr lang="en-US" sz="1400" dirty="0">
                <a:solidFill>
                  <a:srgbClr val="0000FF"/>
                </a:solidFill>
                <a:latin typeface="Consolas"/>
              </a:rPr>
              <a:t>return</a:t>
            </a:r>
            <a:r>
              <a:rPr lang="en-US" sz="1400" dirty="0">
                <a:solidFill>
                  <a:prstClr val="black"/>
                </a:solidFill>
                <a:latin typeface="Consolas"/>
              </a:rPr>
              <a:t> </a:t>
            </a:r>
            <a:r>
              <a:rPr lang="en-US" sz="1400" dirty="0" err="1">
                <a:solidFill>
                  <a:prstClr val="black"/>
                </a:solidFill>
                <a:latin typeface="Consolas"/>
              </a:rPr>
              <a:t>std</a:t>
            </a:r>
            <a:r>
              <a:rPr lang="en-US" sz="1400" dirty="0" smtClean="0">
                <a:solidFill>
                  <a:prstClr val="black"/>
                </a:solidFill>
                <a:latin typeface="Consolas"/>
              </a:rPr>
              <a:t>::</a:t>
            </a:r>
            <a:r>
              <a:rPr lang="en-US" sz="1400" dirty="0" err="1" smtClean="0">
                <a:solidFill>
                  <a:prstClr val="black"/>
                </a:solidFill>
                <a:latin typeface="Consolas"/>
              </a:rPr>
              <a:t>isspace</a:t>
            </a:r>
            <a:r>
              <a:rPr lang="en-US" sz="1400" dirty="0" smtClean="0">
                <a:solidFill>
                  <a:prstClr val="black"/>
                </a:solidFill>
                <a:latin typeface="Consolas"/>
              </a:rPr>
              <a:t>(c</a:t>
            </a:r>
            <a:r>
              <a:rPr lang="en-US" sz="1400" dirty="0">
                <a:solidFill>
                  <a:prstClr val="black"/>
                </a:solidFill>
                <a:latin typeface="Consolas"/>
              </a:rPr>
              <a:t>);</a:t>
            </a:r>
          </a:p>
          <a:p>
            <a:pPr marL="978408" lvl="3" indent="0">
              <a:buNone/>
            </a:pPr>
            <a:r>
              <a:rPr lang="en-US" sz="1400" dirty="0">
                <a:solidFill>
                  <a:prstClr val="black"/>
                </a:solidFill>
                <a:latin typeface="Consolas"/>
              </a:rPr>
              <a:t>}</a:t>
            </a:r>
          </a:p>
          <a:p>
            <a:pPr marL="978408" lvl="3" indent="0">
              <a:buNone/>
            </a:pPr>
            <a:endParaRPr lang="en-US" sz="1400" dirty="0">
              <a:solidFill>
                <a:prstClr val="black"/>
              </a:solidFill>
              <a:latin typeface="Consolas"/>
            </a:endParaRPr>
          </a:p>
          <a:p>
            <a:pPr marL="978408" lvl="3" indent="0">
              <a:buNone/>
            </a:pPr>
            <a:r>
              <a:rPr lang="en-US" sz="1400" dirty="0">
                <a:solidFill>
                  <a:srgbClr val="008000"/>
                </a:solidFill>
                <a:latin typeface="Consolas"/>
              </a:rPr>
              <a:t>// false if the argument is </a:t>
            </a:r>
            <a:r>
              <a:rPr lang="en-US" sz="1400" dirty="0" smtClean="0">
                <a:solidFill>
                  <a:srgbClr val="008000"/>
                </a:solidFill>
                <a:latin typeface="Consolas"/>
              </a:rPr>
              <a:t>a whitespace character, </a:t>
            </a:r>
            <a:r>
              <a:rPr lang="en-US" sz="1400" dirty="0">
                <a:solidFill>
                  <a:srgbClr val="008000"/>
                </a:solidFill>
                <a:latin typeface="Consolas"/>
              </a:rPr>
              <a:t>true otherwise</a:t>
            </a:r>
            <a:endParaRPr lang="en-US" sz="1400" dirty="0">
              <a:solidFill>
                <a:prstClr val="black"/>
              </a:solidFill>
              <a:latin typeface="Consolas"/>
            </a:endParaRPr>
          </a:p>
          <a:p>
            <a:pPr marL="978408" lvl="3" indent="0">
              <a:buNone/>
            </a:pPr>
            <a:r>
              <a:rPr lang="en-US" sz="1400" dirty="0" err="1">
                <a:solidFill>
                  <a:srgbClr val="0000FF"/>
                </a:solidFill>
                <a:latin typeface="Consolas"/>
              </a:rPr>
              <a:t>bool</a:t>
            </a:r>
            <a:r>
              <a:rPr lang="en-US" sz="1400" dirty="0">
                <a:solidFill>
                  <a:prstClr val="black"/>
                </a:solidFill>
                <a:latin typeface="Consolas"/>
              </a:rPr>
              <a:t> </a:t>
            </a:r>
            <a:r>
              <a:rPr lang="en-US" sz="1400" dirty="0" err="1">
                <a:solidFill>
                  <a:prstClr val="black"/>
                </a:solidFill>
                <a:latin typeface="Consolas"/>
              </a:rPr>
              <a:t>not_space</a:t>
            </a:r>
            <a:r>
              <a:rPr lang="en-US" sz="1400" dirty="0">
                <a:solidFill>
                  <a:prstClr val="black"/>
                </a:solidFill>
                <a:latin typeface="Consolas"/>
              </a:rPr>
              <a:t>(</a:t>
            </a:r>
            <a:r>
              <a:rPr lang="en-US" sz="1400" dirty="0">
                <a:solidFill>
                  <a:srgbClr val="0000FF"/>
                </a:solidFill>
                <a:latin typeface="Consolas"/>
              </a:rPr>
              <a:t>char</a:t>
            </a:r>
            <a:r>
              <a:rPr lang="en-US" sz="1400" dirty="0">
                <a:solidFill>
                  <a:prstClr val="black"/>
                </a:solidFill>
                <a:latin typeface="Consolas"/>
              </a:rPr>
              <a:t> c)</a:t>
            </a:r>
          </a:p>
          <a:p>
            <a:pPr marL="978408" lvl="3" indent="0">
              <a:buNone/>
            </a:pPr>
            <a:r>
              <a:rPr lang="en-US" sz="1400" dirty="0">
                <a:solidFill>
                  <a:prstClr val="black"/>
                </a:solidFill>
                <a:latin typeface="Consolas"/>
              </a:rPr>
              <a:t>{</a:t>
            </a:r>
          </a:p>
          <a:p>
            <a:pPr marL="978408" lvl="3" indent="0">
              <a:buNone/>
            </a:pPr>
            <a:r>
              <a:rPr lang="en-US" sz="1400" dirty="0">
                <a:solidFill>
                  <a:prstClr val="black"/>
                </a:solidFill>
                <a:latin typeface="Consolas"/>
              </a:rPr>
              <a:t>    </a:t>
            </a:r>
            <a:r>
              <a:rPr lang="en-US" sz="1400" dirty="0">
                <a:solidFill>
                  <a:srgbClr val="0000FF"/>
                </a:solidFill>
                <a:latin typeface="Consolas"/>
              </a:rPr>
              <a:t>return</a:t>
            </a:r>
            <a:r>
              <a:rPr lang="en-US" sz="1400" dirty="0">
                <a:solidFill>
                  <a:prstClr val="black"/>
                </a:solidFill>
                <a:latin typeface="Consolas"/>
              </a:rPr>
              <a:t> </a:t>
            </a:r>
            <a:r>
              <a:rPr lang="en-US" sz="1400" dirty="0" smtClean="0">
                <a:solidFill>
                  <a:prstClr val="black"/>
                </a:solidFill>
                <a:latin typeface="Consolas"/>
              </a:rPr>
              <a:t>!</a:t>
            </a:r>
            <a:r>
              <a:rPr lang="en-US" sz="1400" dirty="0" err="1" smtClean="0">
                <a:solidFill>
                  <a:prstClr val="black"/>
                </a:solidFill>
                <a:latin typeface="Consolas"/>
              </a:rPr>
              <a:t>std</a:t>
            </a:r>
            <a:r>
              <a:rPr lang="en-US" sz="1400" dirty="0" smtClean="0">
                <a:solidFill>
                  <a:prstClr val="black"/>
                </a:solidFill>
                <a:latin typeface="Consolas"/>
              </a:rPr>
              <a:t>::</a:t>
            </a:r>
            <a:r>
              <a:rPr lang="en-US" sz="1400" dirty="0" err="1" smtClean="0">
                <a:solidFill>
                  <a:prstClr val="black"/>
                </a:solidFill>
                <a:latin typeface="Consolas"/>
              </a:rPr>
              <a:t>isspace</a:t>
            </a:r>
            <a:r>
              <a:rPr lang="en-US" sz="1400" dirty="0" smtClean="0">
                <a:solidFill>
                  <a:prstClr val="black"/>
                </a:solidFill>
                <a:latin typeface="Consolas"/>
              </a:rPr>
              <a:t>(c</a:t>
            </a:r>
            <a:r>
              <a:rPr lang="en-US" sz="1400" dirty="0">
                <a:solidFill>
                  <a:prstClr val="black"/>
                </a:solidFill>
                <a:latin typeface="Consolas"/>
              </a:rPr>
              <a:t>);</a:t>
            </a:r>
          </a:p>
          <a:p>
            <a:pPr marL="978408" lvl="3" indent="0">
              <a:buNone/>
            </a:pPr>
            <a:r>
              <a:rPr lang="en-US" sz="1400" dirty="0">
                <a:solidFill>
                  <a:prstClr val="black"/>
                </a:solidFill>
                <a:latin typeface="Consolas"/>
              </a:rPr>
              <a:t>}</a:t>
            </a:r>
          </a:p>
          <a:p>
            <a:endParaRPr lang="en-US" dirty="0"/>
          </a:p>
        </p:txBody>
      </p:sp>
      <p:sp>
        <p:nvSpPr>
          <p:cNvPr id="4" name="Date Placeholder 3"/>
          <p:cNvSpPr>
            <a:spLocks noGrp="1"/>
          </p:cNvSpPr>
          <p:nvPr>
            <p:ph type="dt" sz="half" idx="10"/>
          </p:nvPr>
        </p:nvSpPr>
        <p:spPr/>
        <p:txBody>
          <a:bodyPr/>
          <a:lstStyle/>
          <a:p>
            <a:r>
              <a:rPr lang="en-US" smtClean="0"/>
              <a:t>2/11/2025, Lecture 6</a:t>
            </a:r>
            <a:endParaRPr lang="en-US"/>
          </a:p>
        </p:txBody>
      </p:sp>
      <p:sp>
        <p:nvSpPr>
          <p:cNvPr id="5" name="Footer Placeholder 4"/>
          <p:cNvSpPr>
            <a:spLocks noGrp="1"/>
          </p:cNvSpPr>
          <p:nvPr>
            <p:ph type="ftr" sz="quarter" idx="11"/>
          </p:nvPr>
        </p:nvSpPr>
        <p:spPr/>
        <p:txBody>
          <a:bodyPr/>
          <a:lstStyle/>
          <a:p>
            <a:r>
              <a:rPr lang="en-US" smtClean="0"/>
              <a:t>CSC4700, Spring 2025, The C++ Standard Library, Iterators and Ranges</a:t>
            </a:r>
            <a:endParaRPr lang="en-US"/>
          </a:p>
        </p:txBody>
      </p:sp>
      <p:sp>
        <p:nvSpPr>
          <p:cNvPr id="6" name="Slide Number Placeholder 5"/>
          <p:cNvSpPr>
            <a:spLocks noGrp="1"/>
          </p:cNvSpPr>
          <p:nvPr>
            <p:ph type="sldNum" sz="quarter" idx="12"/>
          </p:nvPr>
        </p:nvSpPr>
        <p:spPr/>
        <p:txBody>
          <a:bodyPr>
            <a:normAutofit lnSpcReduction="10000"/>
          </a:bodyPr>
          <a:lstStyle/>
          <a:p>
            <a:fld id="{361B6064-FECE-466A-BF5C-A30C7EDC9E78}" type="slidenum">
              <a:rPr lang="en-US" smtClean="0"/>
              <a:t>35</a:t>
            </a:fld>
            <a:endParaRPr lang="en-US"/>
          </a:p>
        </p:txBody>
      </p:sp>
    </p:spTree>
    <p:extLst>
      <p:ext uri="{BB962C8B-B14F-4D97-AF65-F5344CB8AC3E}">
        <p14:creationId xmlns:p14="http://schemas.microsoft.com/office/powerpoint/2010/main" val="110327588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 Algorithm: </a:t>
            </a:r>
            <a:r>
              <a:rPr lang="en-US" dirty="0" err="1" smtClean="0"/>
              <a:t>find_if</a:t>
            </a:r>
            <a:endParaRPr lang="en-US" dirty="0"/>
          </a:p>
        </p:txBody>
      </p:sp>
      <p:sp>
        <p:nvSpPr>
          <p:cNvPr id="3" name="Content Placeholder 2"/>
          <p:cNvSpPr>
            <a:spLocks noGrp="1"/>
          </p:cNvSpPr>
          <p:nvPr>
            <p:ph idx="1"/>
          </p:nvPr>
        </p:nvSpPr>
        <p:spPr/>
        <p:txBody>
          <a:bodyPr/>
          <a:lstStyle/>
          <a:p>
            <a:r>
              <a:rPr lang="en-US" dirty="0" smtClean="0"/>
              <a:t>Find an entry in a sequence</a:t>
            </a:r>
          </a:p>
          <a:p>
            <a:pPr marL="411480" lvl="1" indent="0">
              <a:buNone/>
            </a:pPr>
            <a:endParaRPr lang="en-US" dirty="0" smtClean="0">
              <a:latin typeface="Consolas" pitchFamily="49" charset="0"/>
              <a:cs typeface="Consolas" pitchFamily="49" charset="0"/>
            </a:endParaRPr>
          </a:p>
          <a:p>
            <a:pPr marL="411480" lvl="1" indent="0">
              <a:buNone/>
            </a:pPr>
            <a:r>
              <a:rPr lang="en-US" dirty="0" smtClean="0">
                <a:latin typeface="Consolas" pitchFamily="49" charset="0"/>
                <a:cs typeface="Consolas" pitchFamily="49" charset="0"/>
              </a:rPr>
              <a:t>	</a:t>
            </a:r>
            <a:r>
              <a:rPr lang="en-US" dirty="0" err="1" smtClean="0">
                <a:latin typeface="Consolas" pitchFamily="49" charset="0"/>
                <a:cs typeface="Consolas" pitchFamily="49" charset="0"/>
              </a:rPr>
              <a:t>std</a:t>
            </a:r>
            <a:r>
              <a:rPr lang="en-US" dirty="0" smtClean="0">
                <a:latin typeface="Consolas" pitchFamily="49" charset="0"/>
                <a:cs typeface="Consolas" pitchFamily="49" charset="0"/>
              </a:rPr>
              <a:t>::</a:t>
            </a:r>
            <a:r>
              <a:rPr lang="en-US" dirty="0" err="1" smtClean="0">
                <a:latin typeface="Consolas" pitchFamily="49" charset="0"/>
                <a:cs typeface="Consolas" pitchFamily="49" charset="0"/>
              </a:rPr>
              <a:t>find_if</a:t>
            </a:r>
            <a:r>
              <a:rPr lang="en-US" dirty="0" smtClean="0">
                <a:latin typeface="Consolas" pitchFamily="49" charset="0"/>
                <a:cs typeface="Consolas" pitchFamily="49" charset="0"/>
              </a:rPr>
              <a:t>(begin, end, </a:t>
            </a:r>
            <a:r>
              <a:rPr lang="en-US" dirty="0" err="1" smtClean="0">
                <a:latin typeface="Consolas" pitchFamily="49" charset="0"/>
                <a:cs typeface="Consolas" pitchFamily="49" charset="0"/>
              </a:rPr>
              <a:t>pred</a:t>
            </a:r>
            <a:r>
              <a:rPr lang="en-US" dirty="0" smtClean="0">
                <a:latin typeface="Consolas" pitchFamily="49" charset="0"/>
                <a:cs typeface="Consolas" pitchFamily="49" charset="0"/>
              </a:rPr>
              <a:t>);</a:t>
            </a:r>
          </a:p>
          <a:p>
            <a:pPr lvl="1"/>
            <a:endParaRPr lang="en-US" dirty="0" smtClean="0"/>
          </a:p>
          <a:p>
            <a:pPr lvl="1"/>
            <a:r>
              <a:rPr lang="en-US" dirty="0" smtClean="0"/>
              <a:t>Goes over the sequence </a:t>
            </a:r>
            <a:r>
              <a:rPr lang="en-US" dirty="0" smtClean="0">
                <a:latin typeface="Consolas" panose="020B0609020204030204" pitchFamily="49" charset="0"/>
              </a:rPr>
              <a:t>[begin, end)</a:t>
            </a:r>
            <a:r>
              <a:rPr lang="en-US" dirty="0" smtClean="0"/>
              <a:t> and calls the predicate ‘</a:t>
            </a:r>
            <a:r>
              <a:rPr lang="en-US" dirty="0" err="1">
                <a:latin typeface="Consolas" panose="020B0609020204030204" pitchFamily="49" charset="0"/>
              </a:rPr>
              <a:t>pred</a:t>
            </a:r>
            <a:r>
              <a:rPr lang="en-US" dirty="0" smtClean="0"/>
              <a:t>’ for each element </a:t>
            </a:r>
          </a:p>
          <a:p>
            <a:pPr lvl="1"/>
            <a:r>
              <a:rPr lang="en-US" dirty="0" smtClean="0"/>
              <a:t>Returns current position (iterator) as soon as the predicate returns </a:t>
            </a:r>
            <a:r>
              <a:rPr lang="en-US" dirty="0" smtClean="0">
                <a:latin typeface="Consolas" panose="020B0609020204030204" pitchFamily="49" charset="0"/>
              </a:rPr>
              <a:t>true</a:t>
            </a:r>
            <a:r>
              <a:rPr lang="en-US" dirty="0" smtClean="0"/>
              <a:t> for the first time</a:t>
            </a:r>
          </a:p>
          <a:p>
            <a:pPr lvl="1"/>
            <a:r>
              <a:rPr lang="en-US" dirty="0" smtClean="0"/>
              <a:t>Essentially this finds the first element in the sequence matching the predicate</a:t>
            </a:r>
            <a:endParaRPr lang="en-US" dirty="0"/>
          </a:p>
        </p:txBody>
      </p:sp>
      <p:sp>
        <p:nvSpPr>
          <p:cNvPr id="4" name="Date Placeholder 3"/>
          <p:cNvSpPr>
            <a:spLocks noGrp="1"/>
          </p:cNvSpPr>
          <p:nvPr>
            <p:ph type="dt" sz="half" idx="10"/>
          </p:nvPr>
        </p:nvSpPr>
        <p:spPr/>
        <p:txBody>
          <a:bodyPr/>
          <a:lstStyle/>
          <a:p>
            <a:r>
              <a:rPr lang="en-US" smtClean="0"/>
              <a:t>2/11/2025, Lecture 6</a:t>
            </a:r>
            <a:endParaRPr lang="en-US"/>
          </a:p>
        </p:txBody>
      </p:sp>
      <p:sp>
        <p:nvSpPr>
          <p:cNvPr id="5" name="Footer Placeholder 4"/>
          <p:cNvSpPr>
            <a:spLocks noGrp="1"/>
          </p:cNvSpPr>
          <p:nvPr>
            <p:ph type="ftr" sz="quarter" idx="11"/>
          </p:nvPr>
        </p:nvSpPr>
        <p:spPr/>
        <p:txBody>
          <a:bodyPr/>
          <a:lstStyle/>
          <a:p>
            <a:r>
              <a:rPr lang="en-US" smtClean="0"/>
              <a:t>CSC4700, Spring 2025, The C++ Standard Library, Iterators and Ranges</a:t>
            </a:r>
            <a:endParaRPr lang="en-US" dirty="0"/>
          </a:p>
        </p:txBody>
      </p:sp>
      <p:sp>
        <p:nvSpPr>
          <p:cNvPr id="6" name="Slide Number Placeholder 5"/>
          <p:cNvSpPr>
            <a:spLocks noGrp="1"/>
          </p:cNvSpPr>
          <p:nvPr>
            <p:ph type="sldNum" sz="quarter" idx="12"/>
          </p:nvPr>
        </p:nvSpPr>
        <p:spPr/>
        <p:txBody>
          <a:bodyPr>
            <a:normAutofit lnSpcReduction="10000"/>
          </a:bodyPr>
          <a:lstStyle/>
          <a:p>
            <a:fld id="{361B6064-FECE-466A-BF5C-A30C7EDC9E78}" type="slidenum">
              <a:rPr lang="en-US" smtClean="0"/>
              <a:t>36</a:t>
            </a:fld>
            <a:endParaRPr lang="en-US"/>
          </a:p>
        </p:txBody>
      </p:sp>
    </p:spTree>
    <p:extLst>
      <p:ext uri="{BB962C8B-B14F-4D97-AF65-F5344CB8AC3E}">
        <p14:creationId xmlns:p14="http://schemas.microsoft.com/office/powerpoint/2010/main" val="69625867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Splitting Strings: Take 2</a:t>
            </a:r>
            <a:endParaRPr lang="en-US" dirty="0"/>
          </a:p>
        </p:txBody>
      </p:sp>
      <p:sp>
        <p:nvSpPr>
          <p:cNvPr id="3" name="Content Placeholder 2"/>
          <p:cNvSpPr>
            <a:spLocks noGrp="1"/>
          </p:cNvSpPr>
          <p:nvPr>
            <p:ph idx="1"/>
          </p:nvPr>
        </p:nvSpPr>
        <p:spPr>
          <a:xfrm>
            <a:off x="1261872" y="1828800"/>
            <a:ext cx="9253728" cy="4351337"/>
          </a:xfrm>
        </p:spPr>
        <p:txBody>
          <a:bodyPr>
            <a:noAutofit/>
          </a:bodyPr>
          <a:lstStyle/>
          <a:p>
            <a:pPr marL="704088" lvl="2" indent="0">
              <a:buNone/>
            </a:pPr>
            <a:r>
              <a:rPr lang="en-US" sz="1400" dirty="0" err="1">
                <a:solidFill>
                  <a:prstClr val="black"/>
                </a:solidFill>
                <a:latin typeface="Consolas"/>
              </a:rPr>
              <a:t>std</a:t>
            </a:r>
            <a:r>
              <a:rPr lang="en-US" sz="1400" dirty="0" smtClean="0">
                <a:solidFill>
                  <a:prstClr val="black"/>
                </a:solidFill>
                <a:latin typeface="Consolas"/>
              </a:rPr>
              <a:t>::vector&lt;</a:t>
            </a:r>
            <a:r>
              <a:rPr lang="en-US" sz="1400" dirty="0" err="1" smtClean="0">
                <a:solidFill>
                  <a:prstClr val="black"/>
                </a:solidFill>
                <a:latin typeface="Consolas"/>
              </a:rPr>
              <a:t>std</a:t>
            </a:r>
            <a:r>
              <a:rPr lang="en-US" sz="1400" dirty="0" smtClean="0">
                <a:solidFill>
                  <a:prstClr val="black"/>
                </a:solidFill>
                <a:latin typeface="Consolas"/>
              </a:rPr>
              <a:t>::string</a:t>
            </a:r>
            <a:r>
              <a:rPr lang="en-US" sz="1400" i="0" dirty="0">
                <a:solidFill>
                  <a:prstClr val="black"/>
                </a:solidFill>
                <a:latin typeface="Consolas"/>
              </a:rPr>
              <a:t>&gt; </a:t>
            </a:r>
            <a:r>
              <a:rPr lang="en-US" sz="1400" i="0" dirty="0" smtClean="0">
                <a:solidFill>
                  <a:prstClr val="black"/>
                </a:solidFill>
                <a:latin typeface="Consolas"/>
              </a:rPr>
              <a:t>split(</a:t>
            </a:r>
            <a:r>
              <a:rPr lang="en-US" sz="1400" dirty="0" err="1">
                <a:solidFill>
                  <a:prstClr val="black"/>
                </a:solidFill>
                <a:latin typeface="Consolas"/>
              </a:rPr>
              <a:t>std</a:t>
            </a:r>
            <a:r>
              <a:rPr lang="en-US" sz="1400" dirty="0" smtClean="0">
                <a:solidFill>
                  <a:prstClr val="black"/>
                </a:solidFill>
                <a:latin typeface="Consolas"/>
              </a:rPr>
              <a:t>::string </a:t>
            </a:r>
            <a:r>
              <a:rPr lang="en-US" sz="1400" i="0" dirty="0" err="1">
                <a:solidFill>
                  <a:srgbClr val="0000FF"/>
                </a:solidFill>
                <a:latin typeface="Consolas"/>
              </a:rPr>
              <a:t>const</a:t>
            </a:r>
            <a:r>
              <a:rPr lang="en-US" sz="1400" i="0" dirty="0">
                <a:solidFill>
                  <a:prstClr val="black"/>
                </a:solidFill>
                <a:latin typeface="Consolas"/>
              </a:rPr>
              <a:t>&amp; </a:t>
            </a:r>
            <a:r>
              <a:rPr lang="en-US" sz="1400" i="0" dirty="0" err="1">
                <a:solidFill>
                  <a:prstClr val="black"/>
                </a:solidFill>
                <a:latin typeface="Consolas"/>
              </a:rPr>
              <a:t>str</a:t>
            </a:r>
            <a:r>
              <a:rPr lang="en-US" sz="1400" i="0" dirty="0">
                <a:solidFill>
                  <a:prstClr val="black"/>
                </a:solidFill>
                <a:latin typeface="Consolas"/>
              </a:rPr>
              <a:t>)</a:t>
            </a:r>
          </a:p>
          <a:p>
            <a:pPr marL="704088" lvl="2" indent="0">
              <a:buNone/>
            </a:pPr>
            <a:r>
              <a:rPr lang="en-US" sz="1400" i="0" dirty="0">
                <a:solidFill>
                  <a:prstClr val="black"/>
                </a:solidFill>
                <a:latin typeface="Consolas"/>
              </a:rPr>
              <a:t>{</a:t>
            </a:r>
          </a:p>
          <a:p>
            <a:pPr marL="704088" lvl="2" indent="0">
              <a:buNone/>
            </a:pPr>
            <a:r>
              <a:rPr lang="en-US" sz="1400" i="0" dirty="0" smtClean="0">
                <a:solidFill>
                  <a:prstClr val="black"/>
                </a:solidFill>
                <a:latin typeface="Consolas"/>
              </a:rPr>
              <a:t>    </a:t>
            </a:r>
            <a:r>
              <a:rPr lang="en-US" sz="1400" dirty="0" err="1">
                <a:solidFill>
                  <a:prstClr val="black"/>
                </a:solidFill>
                <a:latin typeface="Consolas"/>
              </a:rPr>
              <a:t>std</a:t>
            </a:r>
            <a:r>
              <a:rPr lang="en-US" sz="1400" dirty="0" smtClean="0">
                <a:solidFill>
                  <a:prstClr val="black"/>
                </a:solidFill>
                <a:latin typeface="Consolas"/>
              </a:rPr>
              <a:t>::vector&lt;</a:t>
            </a:r>
            <a:r>
              <a:rPr lang="en-US" sz="1400" dirty="0" err="1" smtClean="0">
                <a:solidFill>
                  <a:prstClr val="black"/>
                </a:solidFill>
                <a:latin typeface="Consolas"/>
              </a:rPr>
              <a:t>std</a:t>
            </a:r>
            <a:r>
              <a:rPr lang="en-US" sz="1400" dirty="0" smtClean="0">
                <a:solidFill>
                  <a:prstClr val="black"/>
                </a:solidFill>
                <a:latin typeface="Consolas"/>
              </a:rPr>
              <a:t>::string</a:t>
            </a:r>
            <a:r>
              <a:rPr lang="en-US" sz="1400" i="0" dirty="0">
                <a:solidFill>
                  <a:prstClr val="black"/>
                </a:solidFill>
                <a:latin typeface="Consolas"/>
              </a:rPr>
              <a:t>&gt; </a:t>
            </a:r>
            <a:r>
              <a:rPr lang="en-US" sz="1400" i="0" dirty="0" smtClean="0">
                <a:solidFill>
                  <a:prstClr val="black"/>
                </a:solidFill>
                <a:latin typeface="Consolas"/>
              </a:rPr>
              <a:t>words;</a:t>
            </a:r>
            <a:endParaRPr lang="en-US" sz="1400" i="0" dirty="0">
              <a:solidFill>
                <a:prstClr val="black"/>
              </a:solidFill>
              <a:latin typeface="Consolas"/>
            </a:endParaRPr>
          </a:p>
          <a:p>
            <a:pPr marL="704088" lvl="2" indent="0">
              <a:buNone/>
            </a:pPr>
            <a:r>
              <a:rPr lang="en-US" sz="1400" i="0" dirty="0">
                <a:solidFill>
                  <a:prstClr val="black"/>
                </a:solidFill>
                <a:latin typeface="Consolas"/>
              </a:rPr>
              <a:t>    </a:t>
            </a:r>
            <a:r>
              <a:rPr lang="en-US" sz="1400" i="0" dirty="0">
                <a:solidFill>
                  <a:srgbClr val="0000FF"/>
                </a:solidFill>
                <a:latin typeface="Consolas"/>
              </a:rPr>
              <a:t>auto</a:t>
            </a:r>
            <a:r>
              <a:rPr lang="en-US" sz="1400" i="0" dirty="0">
                <a:solidFill>
                  <a:prstClr val="black"/>
                </a:solidFill>
                <a:latin typeface="Consolas"/>
              </a:rPr>
              <a:t> </a:t>
            </a:r>
            <a:r>
              <a:rPr lang="en-US" sz="1400" i="0" dirty="0" err="1">
                <a:solidFill>
                  <a:prstClr val="black"/>
                </a:solidFill>
                <a:latin typeface="Consolas"/>
              </a:rPr>
              <a:t>i</a:t>
            </a:r>
            <a:r>
              <a:rPr lang="en-US" sz="1400" i="0" dirty="0">
                <a:solidFill>
                  <a:prstClr val="black"/>
                </a:solidFill>
                <a:latin typeface="Consolas"/>
              </a:rPr>
              <a:t> = </a:t>
            </a:r>
            <a:r>
              <a:rPr lang="en-US" sz="1400" i="0" dirty="0" err="1">
                <a:solidFill>
                  <a:prstClr val="black"/>
                </a:solidFill>
                <a:latin typeface="Consolas"/>
              </a:rPr>
              <a:t>str.begin</a:t>
            </a:r>
            <a:r>
              <a:rPr lang="en-US" sz="1400" i="0" dirty="0">
                <a:solidFill>
                  <a:prstClr val="black"/>
                </a:solidFill>
                <a:latin typeface="Consolas"/>
              </a:rPr>
              <a:t>();</a:t>
            </a:r>
          </a:p>
          <a:p>
            <a:pPr marL="704088" lvl="2" indent="0">
              <a:buNone/>
            </a:pPr>
            <a:r>
              <a:rPr lang="en-US" sz="1400" i="0" dirty="0">
                <a:solidFill>
                  <a:prstClr val="black"/>
                </a:solidFill>
                <a:latin typeface="Consolas"/>
              </a:rPr>
              <a:t>    </a:t>
            </a:r>
            <a:r>
              <a:rPr lang="en-US" sz="1400" i="0" dirty="0">
                <a:solidFill>
                  <a:srgbClr val="0000FF"/>
                </a:solidFill>
                <a:latin typeface="Consolas"/>
              </a:rPr>
              <a:t>while</a:t>
            </a:r>
            <a:r>
              <a:rPr lang="en-US" sz="1400" i="0" dirty="0">
                <a:solidFill>
                  <a:prstClr val="black"/>
                </a:solidFill>
                <a:latin typeface="Consolas"/>
              </a:rPr>
              <a:t> (</a:t>
            </a:r>
            <a:r>
              <a:rPr lang="en-US" sz="1400" i="0" dirty="0" err="1">
                <a:solidFill>
                  <a:prstClr val="black"/>
                </a:solidFill>
                <a:latin typeface="Consolas"/>
              </a:rPr>
              <a:t>i</a:t>
            </a:r>
            <a:r>
              <a:rPr lang="en-US" sz="1400" i="0" dirty="0">
                <a:solidFill>
                  <a:prstClr val="black"/>
                </a:solidFill>
                <a:latin typeface="Consolas"/>
              </a:rPr>
              <a:t> != </a:t>
            </a:r>
            <a:r>
              <a:rPr lang="en-US" sz="1400" i="0" dirty="0" err="1">
                <a:solidFill>
                  <a:prstClr val="black"/>
                </a:solidFill>
                <a:latin typeface="Consolas"/>
              </a:rPr>
              <a:t>str.end</a:t>
            </a:r>
            <a:r>
              <a:rPr lang="en-US" sz="1400" i="0" dirty="0">
                <a:solidFill>
                  <a:prstClr val="black"/>
                </a:solidFill>
                <a:latin typeface="Consolas"/>
              </a:rPr>
              <a:t>()) {</a:t>
            </a:r>
          </a:p>
          <a:p>
            <a:pPr marL="682625" lvl="3" indent="0">
              <a:buNone/>
            </a:pPr>
            <a:r>
              <a:rPr lang="en-US" sz="1400" i="0" dirty="0" smtClean="0">
                <a:solidFill>
                  <a:prstClr val="black"/>
                </a:solidFill>
                <a:latin typeface="Consolas"/>
              </a:rPr>
              <a:t>        i </a:t>
            </a:r>
            <a:r>
              <a:rPr lang="en-US" sz="1400" i="0" dirty="0">
                <a:solidFill>
                  <a:prstClr val="black"/>
                </a:solidFill>
                <a:latin typeface="Consolas"/>
              </a:rPr>
              <a:t>= </a:t>
            </a:r>
            <a:r>
              <a:rPr lang="en-US" sz="1400" i="0" dirty="0" err="1" smtClean="0">
                <a:solidFill>
                  <a:prstClr val="black"/>
                </a:solidFill>
                <a:latin typeface="Consolas"/>
              </a:rPr>
              <a:t>std</a:t>
            </a:r>
            <a:r>
              <a:rPr lang="en-US" sz="1400" i="0" dirty="0" smtClean="0">
                <a:solidFill>
                  <a:prstClr val="black"/>
                </a:solidFill>
                <a:latin typeface="Consolas"/>
              </a:rPr>
              <a:t>::</a:t>
            </a:r>
            <a:r>
              <a:rPr lang="en-US" sz="1400" i="0" dirty="0" err="1" smtClean="0">
                <a:solidFill>
                  <a:prstClr val="black"/>
                </a:solidFill>
                <a:latin typeface="Consolas"/>
              </a:rPr>
              <a:t>find_if</a:t>
            </a:r>
            <a:r>
              <a:rPr lang="en-US" sz="1400" i="0" dirty="0" smtClean="0">
                <a:solidFill>
                  <a:prstClr val="black"/>
                </a:solidFill>
                <a:latin typeface="Consolas"/>
              </a:rPr>
              <a:t>(i</a:t>
            </a:r>
            <a:r>
              <a:rPr lang="en-US" sz="1400" i="0" dirty="0">
                <a:solidFill>
                  <a:prstClr val="black"/>
                </a:solidFill>
                <a:latin typeface="Consolas"/>
              </a:rPr>
              <a:t>, </a:t>
            </a:r>
            <a:r>
              <a:rPr lang="en-US" sz="1400" i="0" dirty="0" err="1">
                <a:solidFill>
                  <a:prstClr val="black"/>
                </a:solidFill>
                <a:latin typeface="Consolas"/>
              </a:rPr>
              <a:t>str.end</a:t>
            </a:r>
            <a:r>
              <a:rPr lang="en-US" sz="1400" i="0" dirty="0" smtClean="0">
                <a:solidFill>
                  <a:prstClr val="black"/>
                </a:solidFill>
                <a:latin typeface="Consolas"/>
              </a:rPr>
              <a:t>(), []</a:t>
            </a:r>
            <a:r>
              <a:rPr lang="en-US" dirty="0" smtClean="0">
                <a:solidFill>
                  <a:prstClr val="black"/>
                </a:solidFill>
                <a:latin typeface="Consolas"/>
              </a:rPr>
              <a:t>(</a:t>
            </a:r>
            <a:r>
              <a:rPr lang="en-US" dirty="0" smtClean="0">
                <a:solidFill>
                  <a:srgbClr val="0000FF"/>
                </a:solidFill>
                <a:latin typeface="Consolas"/>
              </a:rPr>
              <a:t>char</a:t>
            </a:r>
            <a:r>
              <a:rPr lang="en-US" dirty="0" smtClean="0">
                <a:solidFill>
                  <a:prstClr val="black"/>
                </a:solidFill>
                <a:latin typeface="Consolas"/>
              </a:rPr>
              <a:t> </a:t>
            </a:r>
            <a:r>
              <a:rPr lang="en-US" dirty="0">
                <a:solidFill>
                  <a:prstClr val="black"/>
                </a:solidFill>
                <a:latin typeface="Consolas"/>
              </a:rPr>
              <a:t>c</a:t>
            </a:r>
            <a:r>
              <a:rPr lang="en-US" dirty="0" smtClean="0">
                <a:solidFill>
                  <a:prstClr val="black"/>
                </a:solidFill>
                <a:latin typeface="Consolas"/>
              </a:rPr>
              <a:t>) { </a:t>
            </a:r>
            <a:r>
              <a:rPr lang="en-US" dirty="0">
                <a:solidFill>
                  <a:srgbClr val="0000FF"/>
                </a:solidFill>
                <a:latin typeface="Consolas"/>
              </a:rPr>
              <a:t>return</a:t>
            </a:r>
            <a:r>
              <a:rPr lang="en-US" dirty="0">
                <a:solidFill>
                  <a:prstClr val="black"/>
                </a:solidFill>
                <a:latin typeface="Consolas"/>
              </a:rPr>
              <a:t> </a:t>
            </a:r>
            <a:r>
              <a:rPr lang="en-US" dirty="0" smtClean="0">
                <a:solidFill>
                  <a:prstClr val="black"/>
                </a:solidFill>
                <a:latin typeface="Consolas"/>
              </a:rPr>
              <a:t>!</a:t>
            </a:r>
            <a:r>
              <a:rPr lang="en-US" dirty="0" err="1" smtClean="0">
                <a:solidFill>
                  <a:prstClr val="black"/>
                </a:solidFill>
                <a:latin typeface="Consolas"/>
              </a:rPr>
              <a:t>std</a:t>
            </a:r>
            <a:r>
              <a:rPr lang="en-US" dirty="0">
                <a:solidFill>
                  <a:prstClr val="black"/>
                </a:solidFill>
                <a:latin typeface="Consolas"/>
              </a:rPr>
              <a:t>::</a:t>
            </a:r>
            <a:r>
              <a:rPr lang="en-US" dirty="0" err="1">
                <a:solidFill>
                  <a:prstClr val="black"/>
                </a:solidFill>
                <a:latin typeface="Consolas"/>
              </a:rPr>
              <a:t>isspace</a:t>
            </a:r>
            <a:r>
              <a:rPr lang="en-US" dirty="0">
                <a:solidFill>
                  <a:prstClr val="black"/>
                </a:solidFill>
                <a:latin typeface="Consolas"/>
              </a:rPr>
              <a:t>(c</a:t>
            </a:r>
            <a:r>
              <a:rPr lang="en-US" dirty="0" smtClean="0">
                <a:solidFill>
                  <a:prstClr val="black"/>
                </a:solidFill>
                <a:latin typeface="Consolas"/>
              </a:rPr>
              <a:t>); }</a:t>
            </a:r>
            <a:r>
              <a:rPr lang="en-US" sz="1400" i="0" dirty="0" smtClean="0">
                <a:solidFill>
                  <a:prstClr val="black"/>
                </a:solidFill>
                <a:latin typeface="Consolas"/>
              </a:rPr>
              <a:t>);</a:t>
            </a:r>
          </a:p>
          <a:p>
            <a:pPr marL="682625" lvl="3" indent="0">
              <a:buNone/>
            </a:pPr>
            <a:r>
              <a:rPr lang="en-US" dirty="0">
                <a:solidFill>
                  <a:prstClr val="black"/>
                </a:solidFill>
                <a:latin typeface="Consolas"/>
              </a:rPr>
              <a:t> </a:t>
            </a:r>
            <a:r>
              <a:rPr lang="en-US" dirty="0" smtClean="0">
                <a:solidFill>
                  <a:prstClr val="black"/>
                </a:solidFill>
                <a:latin typeface="Consolas"/>
              </a:rPr>
              <a:t>       </a:t>
            </a:r>
            <a:r>
              <a:rPr lang="en-US" sz="1400" dirty="0" smtClean="0">
                <a:solidFill>
                  <a:srgbClr val="0000FF"/>
                </a:solidFill>
                <a:latin typeface="Consolas"/>
              </a:rPr>
              <a:t>auto</a:t>
            </a:r>
            <a:r>
              <a:rPr lang="en-US" sz="1400" i="0" dirty="0" smtClean="0">
                <a:solidFill>
                  <a:prstClr val="black"/>
                </a:solidFill>
                <a:latin typeface="Consolas"/>
              </a:rPr>
              <a:t> </a:t>
            </a:r>
            <a:r>
              <a:rPr lang="en-US" sz="1400" i="0" dirty="0">
                <a:solidFill>
                  <a:prstClr val="black"/>
                </a:solidFill>
                <a:latin typeface="Consolas"/>
              </a:rPr>
              <a:t>j = </a:t>
            </a:r>
            <a:r>
              <a:rPr lang="en-US" sz="1400" i="0" dirty="0" err="1" smtClean="0">
                <a:solidFill>
                  <a:prstClr val="black"/>
                </a:solidFill>
                <a:latin typeface="Consolas"/>
              </a:rPr>
              <a:t>std</a:t>
            </a:r>
            <a:r>
              <a:rPr lang="en-US" sz="1400" i="0" dirty="0" smtClean="0">
                <a:solidFill>
                  <a:prstClr val="black"/>
                </a:solidFill>
                <a:latin typeface="Consolas"/>
              </a:rPr>
              <a:t>::</a:t>
            </a:r>
            <a:r>
              <a:rPr lang="en-US" sz="1400" i="0" dirty="0" err="1" smtClean="0">
                <a:solidFill>
                  <a:prstClr val="black"/>
                </a:solidFill>
                <a:latin typeface="Consolas"/>
              </a:rPr>
              <a:t>find_if</a:t>
            </a:r>
            <a:r>
              <a:rPr lang="en-US" sz="1400" i="0" dirty="0" smtClean="0">
                <a:solidFill>
                  <a:prstClr val="black"/>
                </a:solidFill>
                <a:latin typeface="Consolas"/>
              </a:rPr>
              <a:t>(i</a:t>
            </a:r>
            <a:r>
              <a:rPr lang="en-US" sz="1400" i="0" dirty="0">
                <a:solidFill>
                  <a:prstClr val="black"/>
                </a:solidFill>
                <a:latin typeface="Consolas"/>
              </a:rPr>
              <a:t>, </a:t>
            </a:r>
            <a:r>
              <a:rPr lang="en-US" sz="1400" i="0" dirty="0" err="1">
                <a:solidFill>
                  <a:prstClr val="black"/>
                </a:solidFill>
                <a:latin typeface="Consolas"/>
              </a:rPr>
              <a:t>str.end</a:t>
            </a:r>
            <a:r>
              <a:rPr lang="en-US" sz="1400" i="0" dirty="0">
                <a:solidFill>
                  <a:prstClr val="black"/>
                </a:solidFill>
                <a:latin typeface="Consolas"/>
              </a:rPr>
              <a:t>(), </a:t>
            </a:r>
            <a:r>
              <a:rPr lang="en-US" dirty="0">
                <a:solidFill>
                  <a:prstClr val="black"/>
                </a:solidFill>
                <a:latin typeface="Consolas"/>
              </a:rPr>
              <a:t>[](</a:t>
            </a:r>
            <a:r>
              <a:rPr lang="en-US" dirty="0">
                <a:solidFill>
                  <a:srgbClr val="0000FF"/>
                </a:solidFill>
                <a:latin typeface="Consolas"/>
              </a:rPr>
              <a:t>char</a:t>
            </a:r>
            <a:r>
              <a:rPr lang="en-US" dirty="0">
                <a:solidFill>
                  <a:prstClr val="black"/>
                </a:solidFill>
                <a:latin typeface="Consolas"/>
              </a:rPr>
              <a:t> c) { </a:t>
            </a:r>
            <a:r>
              <a:rPr lang="en-US" dirty="0">
                <a:solidFill>
                  <a:srgbClr val="0000FF"/>
                </a:solidFill>
                <a:latin typeface="Consolas"/>
              </a:rPr>
              <a:t>return</a:t>
            </a:r>
            <a:r>
              <a:rPr lang="en-US" dirty="0">
                <a:solidFill>
                  <a:prstClr val="black"/>
                </a:solidFill>
                <a:latin typeface="Consolas"/>
              </a:rPr>
              <a:t> </a:t>
            </a:r>
            <a:r>
              <a:rPr lang="en-US" dirty="0" err="1">
                <a:solidFill>
                  <a:prstClr val="black"/>
                </a:solidFill>
                <a:latin typeface="Consolas"/>
              </a:rPr>
              <a:t>std</a:t>
            </a:r>
            <a:r>
              <a:rPr lang="en-US" dirty="0">
                <a:solidFill>
                  <a:prstClr val="black"/>
                </a:solidFill>
                <a:latin typeface="Consolas"/>
              </a:rPr>
              <a:t>::</a:t>
            </a:r>
            <a:r>
              <a:rPr lang="en-US" dirty="0" err="1">
                <a:solidFill>
                  <a:prstClr val="black"/>
                </a:solidFill>
                <a:latin typeface="Consolas"/>
              </a:rPr>
              <a:t>isspace</a:t>
            </a:r>
            <a:r>
              <a:rPr lang="en-US" dirty="0">
                <a:solidFill>
                  <a:prstClr val="black"/>
                </a:solidFill>
                <a:latin typeface="Consolas"/>
              </a:rPr>
              <a:t>(c); }</a:t>
            </a:r>
            <a:r>
              <a:rPr lang="en-US" sz="1400" i="0" dirty="0" smtClean="0">
                <a:solidFill>
                  <a:prstClr val="black"/>
                </a:solidFill>
                <a:latin typeface="Consolas"/>
              </a:rPr>
              <a:t>); </a:t>
            </a:r>
            <a:r>
              <a:rPr lang="en-US" sz="1400" dirty="0" smtClean="0">
                <a:solidFill>
                  <a:prstClr val="black"/>
                </a:solidFill>
                <a:latin typeface="Consolas"/>
              </a:rPr>
              <a:t> </a:t>
            </a:r>
            <a:endParaRPr lang="en-US" sz="1400" i="0" dirty="0" smtClean="0">
              <a:solidFill>
                <a:prstClr val="black"/>
              </a:solidFill>
              <a:latin typeface="Consolas"/>
            </a:endParaRPr>
          </a:p>
          <a:p>
            <a:pPr marL="682625" lvl="2" indent="0">
              <a:buNone/>
            </a:pPr>
            <a:endParaRPr lang="en-US" sz="1400" i="0" dirty="0" smtClean="0">
              <a:solidFill>
                <a:prstClr val="black"/>
              </a:solidFill>
              <a:latin typeface="Consolas"/>
            </a:endParaRPr>
          </a:p>
          <a:p>
            <a:pPr marL="682625" lvl="2" indent="0">
              <a:buNone/>
            </a:pPr>
            <a:r>
              <a:rPr lang="en-US" sz="1400" i="0" dirty="0" smtClean="0">
                <a:solidFill>
                  <a:prstClr val="black"/>
                </a:solidFill>
                <a:latin typeface="Consolas"/>
              </a:rPr>
              <a:t>        </a:t>
            </a:r>
            <a:r>
              <a:rPr lang="en-US" sz="1400" i="0" dirty="0" smtClean="0">
                <a:solidFill>
                  <a:srgbClr val="008000"/>
                </a:solidFill>
                <a:latin typeface="Consolas"/>
              </a:rPr>
              <a:t>// copy the characters in [i, j), append to word list</a:t>
            </a:r>
            <a:endParaRPr lang="en-US" sz="1400" i="0" dirty="0" smtClean="0">
              <a:solidFill>
                <a:prstClr val="black"/>
              </a:solidFill>
              <a:latin typeface="Consolas"/>
            </a:endParaRPr>
          </a:p>
          <a:p>
            <a:pPr marL="682625" lvl="2" indent="0">
              <a:buNone/>
            </a:pPr>
            <a:r>
              <a:rPr lang="en-US" sz="1400" i="0" dirty="0" smtClean="0">
                <a:solidFill>
                  <a:prstClr val="black"/>
                </a:solidFill>
                <a:latin typeface="Consolas"/>
              </a:rPr>
              <a:t>        </a:t>
            </a:r>
            <a:r>
              <a:rPr lang="en-US" sz="1400" i="0" dirty="0" smtClean="0">
                <a:solidFill>
                  <a:srgbClr val="0000FF"/>
                </a:solidFill>
                <a:latin typeface="Consolas"/>
              </a:rPr>
              <a:t>if</a:t>
            </a:r>
            <a:r>
              <a:rPr lang="en-US" sz="1400" i="0" dirty="0" smtClean="0">
                <a:solidFill>
                  <a:prstClr val="black"/>
                </a:solidFill>
                <a:latin typeface="Consolas"/>
              </a:rPr>
              <a:t> (i != </a:t>
            </a:r>
            <a:r>
              <a:rPr lang="en-US" sz="1400" i="0" dirty="0" err="1" smtClean="0">
                <a:solidFill>
                  <a:prstClr val="black"/>
                </a:solidFill>
                <a:latin typeface="Consolas"/>
              </a:rPr>
              <a:t>str.end</a:t>
            </a:r>
            <a:r>
              <a:rPr lang="en-US" sz="1400" i="0" dirty="0" smtClean="0">
                <a:solidFill>
                  <a:prstClr val="black"/>
                </a:solidFill>
                <a:latin typeface="Consolas"/>
              </a:rPr>
              <a:t>())</a:t>
            </a:r>
          </a:p>
          <a:p>
            <a:pPr marL="682625" lvl="2" indent="0">
              <a:buNone/>
            </a:pPr>
            <a:r>
              <a:rPr lang="en-US" sz="1400" dirty="0">
                <a:solidFill>
                  <a:prstClr val="black"/>
                </a:solidFill>
                <a:latin typeface="Consolas"/>
              </a:rPr>
              <a:t> </a:t>
            </a:r>
            <a:r>
              <a:rPr lang="en-US" sz="1400" dirty="0" smtClean="0">
                <a:solidFill>
                  <a:prstClr val="black"/>
                </a:solidFill>
                <a:latin typeface="Consolas"/>
              </a:rPr>
              <a:t>           </a:t>
            </a:r>
            <a:r>
              <a:rPr lang="en-US" sz="1400" dirty="0" err="1" smtClean="0">
                <a:solidFill>
                  <a:prstClr val="black"/>
                </a:solidFill>
                <a:latin typeface="Consolas"/>
              </a:rPr>
              <a:t>words.push_back</a:t>
            </a:r>
            <a:r>
              <a:rPr lang="en-US" sz="1400" dirty="0" smtClean="0">
                <a:solidFill>
                  <a:prstClr val="black"/>
                </a:solidFill>
                <a:latin typeface="Consolas"/>
              </a:rPr>
              <a:t>(</a:t>
            </a:r>
            <a:r>
              <a:rPr lang="en-US" sz="1400" dirty="0" err="1" smtClean="0">
                <a:solidFill>
                  <a:prstClr val="black"/>
                </a:solidFill>
                <a:latin typeface="Consolas"/>
              </a:rPr>
              <a:t>std</a:t>
            </a:r>
            <a:r>
              <a:rPr lang="en-US" sz="1400" dirty="0" smtClean="0">
                <a:solidFill>
                  <a:prstClr val="black"/>
                </a:solidFill>
                <a:latin typeface="Consolas"/>
              </a:rPr>
              <a:t>::string(i</a:t>
            </a:r>
            <a:r>
              <a:rPr lang="en-US" sz="1400" i="0" dirty="0">
                <a:solidFill>
                  <a:prstClr val="black"/>
                </a:solidFill>
                <a:latin typeface="Consolas"/>
              </a:rPr>
              <a:t>, j));</a:t>
            </a:r>
          </a:p>
          <a:p>
            <a:pPr marL="682625" lvl="2" indent="0">
              <a:buNone/>
            </a:pPr>
            <a:r>
              <a:rPr lang="en-US" sz="1400" i="0" dirty="0">
                <a:solidFill>
                  <a:prstClr val="black"/>
                </a:solidFill>
                <a:latin typeface="Consolas"/>
              </a:rPr>
              <a:t>        </a:t>
            </a:r>
            <a:r>
              <a:rPr lang="en-US" sz="1400" i="0" dirty="0" err="1">
                <a:solidFill>
                  <a:prstClr val="black"/>
                </a:solidFill>
                <a:latin typeface="Consolas"/>
              </a:rPr>
              <a:t>i</a:t>
            </a:r>
            <a:r>
              <a:rPr lang="en-US" sz="1400" i="0" dirty="0">
                <a:solidFill>
                  <a:prstClr val="black"/>
                </a:solidFill>
                <a:latin typeface="Consolas"/>
              </a:rPr>
              <a:t> = j;</a:t>
            </a:r>
          </a:p>
          <a:p>
            <a:pPr marL="704088" lvl="2" indent="0">
              <a:buNone/>
            </a:pPr>
            <a:r>
              <a:rPr lang="en-US" sz="1400" i="0" dirty="0">
                <a:solidFill>
                  <a:prstClr val="black"/>
                </a:solidFill>
                <a:latin typeface="Consolas"/>
              </a:rPr>
              <a:t>    }</a:t>
            </a:r>
          </a:p>
          <a:p>
            <a:pPr marL="704088" lvl="2" indent="0">
              <a:buNone/>
            </a:pPr>
            <a:r>
              <a:rPr lang="en-US" sz="1400" i="0" dirty="0">
                <a:solidFill>
                  <a:prstClr val="black"/>
                </a:solidFill>
                <a:latin typeface="Consolas"/>
              </a:rPr>
              <a:t>    </a:t>
            </a:r>
            <a:r>
              <a:rPr lang="en-US" sz="1400" i="0" dirty="0">
                <a:solidFill>
                  <a:srgbClr val="0000FF"/>
                </a:solidFill>
                <a:latin typeface="Consolas"/>
              </a:rPr>
              <a:t>return</a:t>
            </a:r>
            <a:r>
              <a:rPr lang="en-US" sz="1400" i="0" dirty="0">
                <a:solidFill>
                  <a:prstClr val="black"/>
                </a:solidFill>
                <a:latin typeface="Consolas"/>
              </a:rPr>
              <a:t> </a:t>
            </a:r>
            <a:r>
              <a:rPr lang="en-US" sz="1400" dirty="0">
                <a:solidFill>
                  <a:prstClr val="black"/>
                </a:solidFill>
                <a:latin typeface="Consolas"/>
              </a:rPr>
              <a:t>words;</a:t>
            </a:r>
            <a:endParaRPr lang="en-US" sz="1400" i="0" dirty="0">
              <a:solidFill>
                <a:prstClr val="black"/>
              </a:solidFill>
              <a:latin typeface="Consolas"/>
            </a:endParaRPr>
          </a:p>
          <a:p>
            <a:pPr marL="704088" lvl="2" indent="0">
              <a:buNone/>
            </a:pPr>
            <a:r>
              <a:rPr lang="en-US" sz="1400" i="0" dirty="0">
                <a:solidFill>
                  <a:prstClr val="black"/>
                </a:solidFill>
                <a:latin typeface="Consolas"/>
              </a:rPr>
              <a:t>}</a:t>
            </a:r>
          </a:p>
        </p:txBody>
      </p:sp>
      <p:sp>
        <p:nvSpPr>
          <p:cNvPr id="4" name="Date Placeholder 3"/>
          <p:cNvSpPr>
            <a:spLocks noGrp="1"/>
          </p:cNvSpPr>
          <p:nvPr>
            <p:ph type="dt" sz="half" idx="10"/>
          </p:nvPr>
        </p:nvSpPr>
        <p:spPr/>
        <p:txBody>
          <a:bodyPr/>
          <a:lstStyle/>
          <a:p>
            <a:r>
              <a:rPr lang="en-US" smtClean="0"/>
              <a:t>2/11/2025, Lecture 6</a:t>
            </a:r>
            <a:endParaRPr lang="en-US"/>
          </a:p>
        </p:txBody>
      </p:sp>
      <p:sp>
        <p:nvSpPr>
          <p:cNvPr id="5" name="Footer Placeholder 4"/>
          <p:cNvSpPr>
            <a:spLocks noGrp="1"/>
          </p:cNvSpPr>
          <p:nvPr>
            <p:ph type="ftr" sz="quarter" idx="11"/>
          </p:nvPr>
        </p:nvSpPr>
        <p:spPr/>
        <p:txBody>
          <a:bodyPr/>
          <a:lstStyle/>
          <a:p>
            <a:r>
              <a:rPr lang="en-US" smtClean="0"/>
              <a:t>CSC4700, Spring 2025, The C++ Standard Library, Iterators and Ranges</a:t>
            </a:r>
            <a:endParaRPr lang="en-US"/>
          </a:p>
        </p:txBody>
      </p:sp>
      <p:sp>
        <p:nvSpPr>
          <p:cNvPr id="6" name="Slide Number Placeholder 5"/>
          <p:cNvSpPr>
            <a:spLocks noGrp="1"/>
          </p:cNvSpPr>
          <p:nvPr>
            <p:ph type="sldNum" sz="quarter" idx="12"/>
          </p:nvPr>
        </p:nvSpPr>
        <p:spPr/>
        <p:txBody>
          <a:bodyPr>
            <a:normAutofit lnSpcReduction="10000"/>
          </a:bodyPr>
          <a:lstStyle/>
          <a:p>
            <a:fld id="{361B6064-FECE-466A-BF5C-A30C7EDC9E78}" type="slidenum">
              <a:rPr lang="en-US" smtClean="0"/>
              <a:t>37</a:t>
            </a:fld>
            <a:endParaRPr lang="en-US"/>
          </a:p>
        </p:txBody>
      </p:sp>
    </p:spTree>
    <p:extLst>
      <p:ext uri="{BB962C8B-B14F-4D97-AF65-F5344CB8AC3E}">
        <p14:creationId xmlns:p14="http://schemas.microsoft.com/office/powerpoint/2010/main" val="23916736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 calcmode="lin" valueType="num">
                                      <p:cBhvr additive="base">
                                        <p:cTn id="7"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anim calcmode="lin" valueType="num">
                                      <p:cBhvr additive="base">
                                        <p:cTn id="13"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Palindromes</a:t>
            </a:r>
          </a:p>
        </p:txBody>
      </p:sp>
      <p:sp>
        <p:nvSpPr>
          <p:cNvPr id="3" name="Content Placeholder 2"/>
          <p:cNvSpPr>
            <a:spLocks noGrp="1"/>
          </p:cNvSpPr>
          <p:nvPr>
            <p:ph idx="1"/>
          </p:nvPr>
        </p:nvSpPr>
        <p:spPr/>
        <p:txBody>
          <a:bodyPr/>
          <a:lstStyle/>
          <a:p>
            <a:r>
              <a:rPr lang="en-US" dirty="0"/>
              <a:t>Palindromes are words that are spelled </a:t>
            </a:r>
            <a:r>
              <a:rPr lang="en-US" dirty="0" smtClean="0"/>
              <a:t>the same </a:t>
            </a:r>
            <a:r>
              <a:rPr lang="en-US" dirty="0"/>
              <a:t>way front to back as back to </a:t>
            </a:r>
            <a:r>
              <a:rPr lang="en-US" dirty="0" smtClean="0"/>
              <a:t>front: civic, eye, level, madam, etc.</a:t>
            </a:r>
          </a:p>
          <a:p>
            <a:r>
              <a:rPr lang="en-US" dirty="0" smtClean="0"/>
              <a:t>Simplest solution using a library algorithm:</a:t>
            </a:r>
          </a:p>
          <a:p>
            <a:pPr marL="978408" lvl="3" indent="0">
              <a:buNone/>
            </a:pPr>
            <a:endParaRPr lang="en-US" sz="1400" dirty="0">
              <a:solidFill>
                <a:srgbClr val="0000FF"/>
              </a:solidFill>
              <a:latin typeface="Consolas"/>
            </a:endParaRPr>
          </a:p>
          <a:p>
            <a:pPr marL="457200" lvl="0" indent="0">
              <a:lnSpc>
                <a:spcPct val="100000"/>
              </a:lnSpc>
              <a:spcBef>
                <a:spcPts val="0"/>
              </a:spcBef>
              <a:spcAft>
                <a:spcPts val="0"/>
              </a:spcAft>
              <a:buClrTx/>
              <a:buSzTx/>
              <a:buNone/>
            </a:pPr>
            <a:r>
              <a:rPr lang="en-US" sz="1600" spc="0" dirty="0">
                <a:solidFill>
                  <a:srgbClr val="0000FF"/>
                </a:solidFill>
                <a:latin typeface="Consolas" panose="020B0609020204030204" pitchFamily="49" charset="0"/>
              </a:rPr>
              <a:t>bool</a:t>
            </a:r>
            <a:r>
              <a:rPr lang="en-US" sz="1600" spc="0" dirty="0">
                <a:solidFill>
                  <a:srgbClr val="000000"/>
                </a:solidFill>
                <a:latin typeface="Consolas" panose="020B0609020204030204" pitchFamily="49" charset="0"/>
              </a:rPr>
              <a:t> </a:t>
            </a:r>
            <a:r>
              <a:rPr lang="en-US" sz="1600" spc="0" dirty="0" err="1">
                <a:solidFill>
                  <a:srgbClr val="74531F"/>
                </a:solidFill>
                <a:latin typeface="Consolas" panose="020B0609020204030204" pitchFamily="49" charset="0"/>
              </a:rPr>
              <a:t>is_palindrome</a:t>
            </a:r>
            <a:r>
              <a:rPr lang="en-US" sz="1600" spc="0" dirty="0">
                <a:solidFill>
                  <a:srgbClr val="000000"/>
                </a:solidFill>
                <a:latin typeface="Consolas" panose="020B0609020204030204" pitchFamily="49" charset="0"/>
              </a:rPr>
              <a:t>(</a:t>
            </a:r>
            <a:r>
              <a:rPr lang="en-US" sz="1600" spc="0" dirty="0" err="1">
                <a:solidFill>
                  <a:srgbClr val="000000"/>
                </a:solidFill>
                <a:latin typeface="Consolas" panose="020B0609020204030204" pitchFamily="49" charset="0"/>
              </a:rPr>
              <a:t>std</a:t>
            </a:r>
            <a:r>
              <a:rPr lang="en-US" sz="1600" spc="0" dirty="0">
                <a:solidFill>
                  <a:srgbClr val="000000"/>
                </a:solidFill>
                <a:latin typeface="Consolas" panose="020B0609020204030204" pitchFamily="49" charset="0"/>
              </a:rPr>
              <a:t>::</a:t>
            </a:r>
            <a:r>
              <a:rPr lang="en-US" sz="1600" spc="0" dirty="0">
                <a:solidFill>
                  <a:srgbClr val="2B91AF"/>
                </a:solidFill>
                <a:latin typeface="Consolas" panose="020B0609020204030204" pitchFamily="49" charset="0"/>
              </a:rPr>
              <a:t>string</a:t>
            </a:r>
            <a:r>
              <a:rPr lang="en-US" sz="1600" spc="0" dirty="0">
                <a:solidFill>
                  <a:srgbClr val="000000"/>
                </a:solidFill>
                <a:latin typeface="Consolas" panose="020B0609020204030204" pitchFamily="49" charset="0"/>
              </a:rPr>
              <a:t> </a:t>
            </a:r>
            <a:r>
              <a:rPr lang="en-US" sz="1600" spc="0" dirty="0" err="1">
                <a:solidFill>
                  <a:srgbClr val="0000FF"/>
                </a:solidFill>
                <a:latin typeface="Consolas" panose="020B0609020204030204" pitchFamily="49" charset="0"/>
              </a:rPr>
              <a:t>const</a:t>
            </a:r>
            <a:r>
              <a:rPr lang="en-US" sz="1600" spc="0" dirty="0">
                <a:solidFill>
                  <a:srgbClr val="000000"/>
                </a:solidFill>
                <a:latin typeface="Consolas" panose="020B0609020204030204" pitchFamily="49" charset="0"/>
              </a:rPr>
              <a:t>&amp; </a:t>
            </a:r>
            <a:r>
              <a:rPr lang="en-US" sz="1600" spc="0" dirty="0">
                <a:solidFill>
                  <a:srgbClr val="808080"/>
                </a:solidFill>
                <a:latin typeface="Consolas" panose="020B0609020204030204" pitchFamily="49" charset="0"/>
              </a:rPr>
              <a:t>s</a:t>
            </a:r>
            <a:r>
              <a:rPr lang="en-US" sz="1600" spc="0" dirty="0">
                <a:solidFill>
                  <a:srgbClr val="000000"/>
                </a:solidFill>
                <a:latin typeface="Consolas" panose="020B0609020204030204" pitchFamily="49" charset="0"/>
              </a:rPr>
              <a:t>)</a:t>
            </a:r>
          </a:p>
          <a:p>
            <a:pPr marL="457200" lvl="0" indent="0">
              <a:lnSpc>
                <a:spcPct val="100000"/>
              </a:lnSpc>
              <a:spcBef>
                <a:spcPts val="0"/>
              </a:spcBef>
              <a:spcAft>
                <a:spcPts val="0"/>
              </a:spcAft>
              <a:buClrTx/>
              <a:buSzTx/>
              <a:buNone/>
            </a:pPr>
            <a:r>
              <a:rPr lang="en-US" sz="1600" spc="0" dirty="0">
                <a:solidFill>
                  <a:srgbClr val="000000"/>
                </a:solidFill>
                <a:latin typeface="Consolas" panose="020B0609020204030204" pitchFamily="49" charset="0"/>
              </a:rPr>
              <a:t>{</a:t>
            </a:r>
          </a:p>
          <a:p>
            <a:pPr marL="457200" lvl="0" indent="0">
              <a:lnSpc>
                <a:spcPct val="100000"/>
              </a:lnSpc>
              <a:spcBef>
                <a:spcPts val="0"/>
              </a:spcBef>
              <a:spcAft>
                <a:spcPts val="0"/>
              </a:spcAft>
              <a:buClrTx/>
              <a:buSzTx/>
              <a:buNone/>
            </a:pPr>
            <a:r>
              <a:rPr lang="en-US" sz="1600" spc="0" dirty="0">
                <a:solidFill>
                  <a:srgbClr val="000000"/>
                </a:solidFill>
                <a:latin typeface="Consolas" panose="020B0609020204030204" pitchFamily="49" charset="0"/>
              </a:rPr>
              <a:t>    </a:t>
            </a:r>
            <a:r>
              <a:rPr lang="en-US" sz="1600" spc="0" dirty="0">
                <a:solidFill>
                  <a:srgbClr val="8F08C4"/>
                </a:solidFill>
                <a:latin typeface="Consolas" panose="020B0609020204030204" pitchFamily="49" charset="0"/>
              </a:rPr>
              <a:t>return</a:t>
            </a:r>
            <a:r>
              <a:rPr lang="en-US" sz="1600" spc="0" dirty="0">
                <a:solidFill>
                  <a:srgbClr val="000000"/>
                </a:solidFill>
                <a:latin typeface="Consolas" panose="020B0609020204030204" pitchFamily="49" charset="0"/>
              </a:rPr>
              <a:t> </a:t>
            </a:r>
            <a:r>
              <a:rPr lang="en-US" sz="1600" spc="0" dirty="0" err="1">
                <a:solidFill>
                  <a:srgbClr val="000000"/>
                </a:solidFill>
                <a:latin typeface="Consolas" panose="020B0609020204030204" pitchFamily="49" charset="0"/>
              </a:rPr>
              <a:t>std</a:t>
            </a:r>
            <a:r>
              <a:rPr lang="en-US" sz="1600" spc="0" dirty="0">
                <a:solidFill>
                  <a:srgbClr val="000000"/>
                </a:solidFill>
                <a:latin typeface="Consolas" panose="020B0609020204030204" pitchFamily="49" charset="0"/>
              </a:rPr>
              <a:t>::</a:t>
            </a:r>
            <a:r>
              <a:rPr lang="en-US" sz="1600" spc="0" dirty="0">
                <a:solidFill>
                  <a:srgbClr val="74531F"/>
                </a:solidFill>
                <a:latin typeface="Consolas" panose="020B0609020204030204" pitchFamily="49" charset="0"/>
              </a:rPr>
              <a:t>equal</a:t>
            </a:r>
            <a:r>
              <a:rPr lang="en-US" sz="1600" spc="0" dirty="0">
                <a:solidFill>
                  <a:srgbClr val="000000"/>
                </a:solidFill>
                <a:latin typeface="Consolas" panose="020B0609020204030204" pitchFamily="49" charset="0"/>
              </a:rPr>
              <a:t>(</a:t>
            </a:r>
            <a:r>
              <a:rPr lang="en-US" sz="1600" spc="0" dirty="0" err="1">
                <a:solidFill>
                  <a:srgbClr val="808080"/>
                </a:solidFill>
                <a:latin typeface="Consolas" panose="020B0609020204030204" pitchFamily="49" charset="0"/>
              </a:rPr>
              <a:t>s</a:t>
            </a:r>
            <a:r>
              <a:rPr lang="en-US" sz="1600" spc="0" dirty="0" err="1">
                <a:solidFill>
                  <a:srgbClr val="000000"/>
                </a:solidFill>
                <a:latin typeface="Consolas" panose="020B0609020204030204" pitchFamily="49" charset="0"/>
              </a:rPr>
              <a:t>.</a:t>
            </a:r>
            <a:r>
              <a:rPr lang="en-US" sz="1600" spc="0" dirty="0" err="1">
                <a:solidFill>
                  <a:srgbClr val="74531F"/>
                </a:solidFill>
                <a:latin typeface="Consolas" panose="020B0609020204030204" pitchFamily="49" charset="0"/>
              </a:rPr>
              <a:t>begin</a:t>
            </a:r>
            <a:r>
              <a:rPr lang="en-US" sz="1600" spc="0" dirty="0">
                <a:solidFill>
                  <a:srgbClr val="000000"/>
                </a:solidFill>
                <a:latin typeface="Consolas" panose="020B0609020204030204" pitchFamily="49" charset="0"/>
              </a:rPr>
              <a:t>(), </a:t>
            </a:r>
            <a:r>
              <a:rPr lang="en-US" sz="1600" spc="0" dirty="0" err="1">
                <a:solidFill>
                  <a:srgbClr val="808080"/>
                </a:solidFill>
                <a:latin typeface="Consolas" panose="020B0609020204030204" pitchFamily="49" charset="0"/>
              </a:rPr>
              <a:t>s</a:t>
            </a:r>
            <a:r>
              <a:rPr lang="en-US" sz="1600" spc="0" dirty="0" err="1">
                <a:solidFill>
                  <a:srgbClr val="000000"/>
                </a:solidFill>
                <a:latin typeface="Consolas" panose="020B0609020204030204" pitchFamily="49" charset="0"/>
              </a:rPr>
              <a:t>.</a:t>
            </a:r>
            <a:r>
              <a:rPr lang="en-US" sz="1600" spc="0" dirty="0" err="1">
                <a:solidFill>
                  <a:srgbClr val="74531F"/>
                </a:solidFill>
                <a:latin typeface="Consolas" panose="020B0609020204030204" pitchFamily="49" charset="0"/>
              </a:rPr>
              <a:t>end</a:t>
            </a:r>
            <a:r>
              <a:rPr lang="en-US" sz="1600" spc="0" dirty="0">
                <a:solidFill>
                  <a:srgbClr val="000000"/>
                </a:solidFill>
                <a:latin typeface="Consolas" panose="020B0609020204030204" pitchFamily="49" charset="0"/>
              </a:rPr>
              <a:t>(), </a:t>
            </a:r>
            <a:r>
              <a:rPr lang="en-US" sz="1600" spc="0" dirty="0" err="1">
                <a:solidFill>
                  <a:srgbClr val="808080"/>
                </a:solidFill>
                <a:latin typeface="Consolas" panose="020B0609020204030204" pitchFamily="49" charset="0"/>
              </a:rPr>
              <a:t>s</a:t>
            </a:r>
            <a:r>
              <a:rPr lang="en-US" sz="1600" spc="0" dirty="0" err="1">
                <a:solidFill>
                  <a:srgbClr val="000000"/>
                </a:solidFill>
                <a:latin typeface="Consolas" panose="020B0609020204030204" pitchFamily="49" charset="0"/>
              </a:rPr>
              <a:t>.</a:t>
            </a:r>
            <a:r>
              <a:rPr lang="en-US" sz="1600" spc="0" dirty="0" err="1">
                <a:solidFill>
                  <a:srgbClr val="74531F"/>
                </a:solidFill>
                <a:latin typeface="Consolas" panose="020B0609020204030204" pitchFamily="49" charset="0"/>
              </a:rPr>
              <a:t>rbegin</a:t>
            </a:r>
            <a:r>
              <a:rPr lang="en-US" sz="1600" spc="0" dirty="0">
                <a:solidFill>
                  <a:srgbClr val="000000"/>
                </a:solidFill>
                <a:latin typeface="Consolas" panose="020B0609020204030204" pitchFamily="49" charset="0"/>
              </a:rPr>
              <a:t>());</a:t>
            </a:r>
          </a:p>
          <a:p>
            <a:pPr marL="457200" lvl="0" indent="0">
              <a:lnSpc>
                <a:spcPct val="100000"/>
              </a:lnSpc>
              <a:spcBef>
                <a:spcPts val="0"/>
              </a:spcBef>
              <a:spcAft>
                <a:spcPts val="0"/>
              </a:spcAft>
              <a:buClrTx/>
              <a:buSzTx/>
              <a:buNone/>
            </a:pPr>
            <a:r>
              <a:rPr lang="en-US" sz="1600" spc="0" dirty="0">
                <a:solidFill>
                  <a:srgbClr val="000000"/>
                </a:solidFill>
                <a:latin typeface="Consolas" panose="020B0609020204030204" pitchFamily="49" charset="0"/>
              </a:rPr>
              <a:t>}</a:t>
            </a:r>
          </a:p>
          <a:p>
            <a:r>
              <a:rPr lang="en-US" dirty="0" smtClean="0"/>
              <a:t>New constructs: </a:t>
            </a:r>
            <a:r>
              <a:rPr lang="en-US" dirty="0" smtClean="0">
                <a:latin typeface="Consolas" panose="020B0609020204030204" pitchFamily="49" charset="0"/>
              </a:rPr>
              <a:t>equal()</a:t>
            </a:r>
            <a:r>
              <a:rPr lang="en-US" dirty="0" smtClean="0"/>
              <a:t>, </a:t>
            </a:r>
            <a:r>
              <a:rPr lang="en-US" dirty="0" err="1" smtClean="0">
                <a:latin typeface="Consolas" panose="020B0609020204030204" pitchFamily="49" charset="0"/>
              </a:rPr>
              <a:t>rbegin</a:t>
            </a:r>
            <a:r>
              <a:rPr lang="en-US" dirty="0" smtClean="0">
                <a:latin typeface="Consolas" panose="020B0609020204030204" pitchFamily="49" charset="0"/>
              </a:rPr>
              <a:t>()</a:t>
            </a:r>
            <a:endParaRPr lang="en-US" dirty="0">
              <a:latin typeface="Consolas" panose="020B0609020204030204" pitchFamily="49" charset="0"/>
            </a:endParaRPr>
          </a:p>
        </p:txBody>
      </p:sp>
      <p:sp>
        <p:nvSpPr>
          <p:cNvPr id="4" name="Date Placeholder 3"/>
          <p:cNvSpPr>
            <a:spLocks noGrp="1"/>
          </p:cNvSpPr>
          <p:nvPr>
            <p:ph type="dt" sz="half" idx="10"/>
          </p:nvPr>
        </p:nvSpPr>
        <p:spPr/>
        <p:txBody>
          <a:bodyPr/>
          <a:lstStyle/>
          <a:p>
            <a:r>
              <a:rPr lang="en-US" smtClean="0"/>
              <a:t>2/11/2025, Lecture 6</a:t>
            </a:r>
            <a:endParaRPr lang="en-US"/>
          </a:p>
        </p:txBody>
      </p:sp>
      <p:sp>
        <p:nvSpPr>
          <p:cNvPr id="5" name="Footer Placeholder 4"/>
          <p:cNvSpPr>
            <a:spLocks noGrp="1"/>
          </p:cNvSpPr>
          <p:nvPr>
            <p:ph type="ftr" sz="quarter" idx="11"/>
          </p:nvPr>
        </p:nvSpPr>
        <p:spPr/>
        <p:txBody>
          <a:bodyPr/>
          <a:lstStyle/>
          <a:p>
            <a:r>
              <a:rPr lang="en-US" smtClean="0"/>
              <a:t>CSC4700, Spring 2025, The C++ Standard Library, Iterators and Ranges</a:t>
            </a:r>
            <a:endParaRPr lang="en-US"/>
          </a:p>
        </p:txBody>
      </p:sp>
      <p:sp>
        <p:nvSpPr>
          <p:cNvPr id="6" name="Slide Number Placeholder 5"/>
          <p:cNvSpPr>
            <a:spLocks noGrp="1"/>
          </p:cNvSpPr>
          <p:nvPr>
            <p:ph type="sldNum" sz="quarter" idx="12"/>
          </p:nvPr>
        </p:nvSpPr>
        <p:spPr/>
        <p:txBody>
          <a:bodyPr>
            <a:normAutofit lnSpcReduction="10000"/>
          </a:bodyPr>
          <a:lstStyle/>
          <a:p>
            <a:fld id="{361B6064-FECE-466A-BF5C-A30C7EDC9E78}" type="slidenum">
              <a:rPr lang="en-US" smtClean="0"/>
              <a:t>38</a:t>
            </a:fld>
            <a:endParaRPr lang="en-US"/>
          </a:p>
        </p:txBody>
      </p:sp>
    </p:spTree>
    <p:extLst>
      <p:ext uri="{BB962C8B-B14F-4D97-AF65-F5344CB8AC3E}">
        <p14:creationId xmlns:p14="http://schemas.microsoft.com/office/powerpoint/2010/main" val="12518956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anim calcmode="lin" valueType="num">
                                      <p:cBhvr additive="base">
                                        <p:cTn id="11" dur="5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3">
                                            <p:txEl>
                                              <p:pRg st="7" end="7"/>
                                            </p:txEl>
                                          </p:spTgt>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ppt_y"/>
                                          </p:val>
                                        </p:tav>
                                        <p:tav tm="100000">
                                          <p:val>
                                            <p:strVal val="#ppt_y"/>
                                          </p:val>
                                        </p:tav>
                                      </p:tavLst>
                                    </p:anim>
                                  </p:childTnLst>
                                </p:cTn>
                              </p:par>
                              <p:par>
                                <p:cTn id="17" presetID="2" presetClass="entr" presetSubtype="8"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ppt_y"/>
                                          </p:val>
                                        </p:tav>
                                        <p:tav tm="100000">
                                          <p:val>
                                            <p:strVal val="#ppt_y"/>
                                          </p:val>
                                        </p:tav>
                                      </p:tavLst>
                                    </p:anim>
                                  </p:childTnLst>
                                </p:cTn>
                              </p:par>
                              <p:par>
                                <p:cTn id="21" presetID="2" presetClass="entr" presetSubtype="8"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additive="base">
                                        <p:cTn id="23"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3">
                                            <p:txEl>
                                              <p:pRg st="5" end="5"/>
                                            </p:txEl>
                                          </p:spTgt>
                                        </p:tgtEl>
                                        <p:attrNameLst>
                                          <p:attrName>ppt_y</p:attrName>
                                        </p:attrNameLst>
                                      </p:cBhvr>
                                      <p:tavLst>
                                        <p:tav tm="0">
                                          <p:val>
                                            <p:strVal val="#ppt_y"/>
                                          </p:val>
                                        </p:tav>
                                        <p:tav tm="100000">
                                          <p:val>
                                            <p:strVal val="#ppt_y"/>
                                          </p:val>
                                        </p:tav>
                                      </p:tavLst>
                                    </p:anim>
                                  </p:childTnLst>
                                </p:cTn>
                              </p:par>
                              <p:par>
                                <p:cTn id="25" presetID="2" presetClass="entr" presetSubtype="8"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 calcmode="lin" valueType="num">
                                      <p:cBhvr additive="base">
                                        <p:cTn id="27"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Reverse Iterators</a:t>
            </a:r>
            <a:endParaRPr lang="en-US" dirty="0"/>
          </a:p>
        </p:txBody>
      </p:sp>
      <p:sp>
        <p:nvSpPr>
          <p:cNvPr id="3" name="Content Placeholder 2"/>
          <p:cNvSpPr>
            <a:spLocks noGrp="1"/>
          </p:cNvSpPr>
          <p:nvPr>
            <p:ph idx="1"/>
          </p:nvPr>
        </p:nvSpPr>
        <p:spPr/>
        <p:txBody>
          <a:bodyPr/>
          <a:lstStyle/>
          <a:p>
            <a:r>
              <a:rPr lang="en-US" dirty="0"/>
              <a:t>Like </a:t>
            </a:r>
            <a:r>
              <a:rPr lang="en-US" dirty="0" smtClean="0">
                <a:latin typeface="Consolas" panose="020B0609020204030204" pitchFamily="49" charset="0"/>
              </a:rPr>
              <a:t>begin()</a:t>
            </a:r>
            <a:r>
              <a:rPr lang="en-US" dirty="0" smtClean="0"/>
              <a:t>, </a:t>
            </a:r>
            <a:r>
              <a:rPr lang="en-US" dirty="0" err="1" smtClean="0">
                <a:latin typeface="Consolas" panose="020B0609020204030204" pitchFamily="49" charset="0"/>
              </a:rPr>
              <a:t>rbegin</a:t>
            </a:r>
            <a:r>
              <a:rPr lang="en-US" dirty="0" smtClean="0">
                <a:latin typeface="Consolas" panose="020B0609020204030204" pitchFamily="49" charset="0"/>
              </a:rPr>
              <a:t>()</a:t>
            </a:r>
            <a:r>
              <a:rPr lang="en-US" dirty="0" smtClean="0"/>
              <a:t> </a:t>
            </a:r>
            <a:r>
              <a:rPr lang="en-US" dirty="0"/>
              <a:t>returns an </a:t>
            </a:r>
            <a:r>
              <a:rPr lang="en-US" dirty="0" smtClean="0"/>
              <a:t>iterator</a:t>
            </a:r>
          </a:p>
          <a:p>
            <a:pPr lvl="1"/>
            <a:r>
              <a:rPr lang="en-US" dirty="0" smtClean="0"/>
              <a:t>It </a:t>
            </a:r>
            <a:r>
              <a:rPr lang="en-US" dirty="0"/>
              <a:t>is an iterator that starts with the </a:t>
            </a:r>
            <a:r>
              <a:rPr lang="en-US" dirty="0" smtClean="0"/>
              <a:t>last element </a:t>
            </a:r>
            <a:r>
              <a:rPr lang="en-US" dirty="0"/>
              <a:t>in the container </a:t>
            </a:r>
            <a:endParaRPr lang="en-US" dirty="0" smtClean="0"/>
          </a:p>
          <a:p>
            <a:pPr lvl="1"/>
            <a:r>
              <a:rPr lang="en-US" dirty="0" smtClean="0"/>
              <a:t>When incremented, it marches </a:t>
            </a:r>
            <a:r>
              <a:rPr lang="en-US" dirty="0"/>
              <a:t>backward through the </a:t>
            </a:r>
            <a:r>
              <a:rPr lang="en-US" dirty="0" smtClean="0"/>
              <a:t>container</a:t>
            </a:r>
          </a:p>
          <a:p>
            <a:pPr lvl="1"/>
            <a:r>
              <a:rPr lang="en-US" dirty="0" smtClean="0"/>
              <a:t>The iterator returned is called </a:t>
            </a:r>
            <a:r>
              <a:rPr lang="en-US" dirty="0" smtClean="0">
                <a:solidFill>
                  <a:schemeClr val="tx2">
                    <a:lumMod val="60000"/>
                    <a:lumOff val="40000"/>
                  </a:schemeClr>
                </a:solidFill>
              </a:rPr>
              <a:t>reverse iterator</a:t>
            </a:r>
          </a:p>
          <a:p>
            <a:r>
              <a:rPr lang="en-US" dirty="0" smtClean="0"/>
              <a:t>Correspondingly, like </a:t>
            </a:r>
            <a:r>
              <a:rPr lang="en-US" dirty="0" smtClean="0">
                <a:latin typeface="Consolas" panose="020B0609020204030204" pitchFamily="49" charset="0"/>
              </a:rPr>
              <a:t>end()</a:t>
            </a:r>
            <a:r>
              <a:rPr lang="en-US" dirty="0" smtClean="0"/>
              <a:t>, </a:t>
            </a:r>
            <a:r>
              <a:rPr lang="en-US" dirty="0" smtClean="0">
                <a:latin typeface="Consolas" panose="020B0609020204030204" pitchFamily="49" charset="0"/>
              </a:rPr>
              <a:t>rend()</a:t>
            </a:r>
            <a:r>
              <a:rPr lang="en-US" dirty="0" smtClean="0"/>
              <a:t> returns an iterator that marks the element before the first one</a:t>
            </a:r>
            <a:endParaRPr lang="en-US" dirty="0"/>
          </a:p>
        </p:txBody>
      </p:sp>
      <p:sp>
        <p:nvSpPr>
          <p:cNvPr id="4" name="Date Placeholder 3"/>
          <p:cNvSpPr>
            <a:spLocks noGrp="1"/>
          </p:cNvSpPr>
          <p:nvPr>
            <p:ph type="dt" sz="half" idx="10"/>
          </p:nvPr>
        </p:nvSpPr>
        <p:spPr/>
        <p:txBody>
          <a:bodyPr/>
          <a:lstStyle/>
          <a:p>
            <a:r>
              <a:rPr lang="en-US" smtClean="0"/>
              <a:t>2/11/2025, Lecture 6</a:t>
            </a:r>
            <a:endParaRPr lang="en-US"/>
          </a:p>
        </p:txBody>
      </p:sp>
      <p:sp>
        <p:nvSpPr>
          <p:cNvPr id="5" name="Footer Placeholder 4"/>
          <p:cNvSpPr>
            <a:spLocks noGrp="1"/>
          </p:cNvSpPr>
          <p:nvPr>
            <p:ph type="ftr" sz="quarter" idx="11"/>
          </p:nvPr>
        </p:nvSpPr>
        <p:spPr/>
        <p:txBody>
          <a:bodyPr/>
          <a:lstStyle/>
          <a:p>
            <a:r>
              <a:rPr lang="en-US" smtClean="0"/>
              <a:t>CSC4700, Spring 2025, The C++ Standard Library, Iterators and Ranges</a:t>
            </a:r>
            <a:endParaRPr lang="en-US"/>
          </a:p>
        </p:txBody>
      </p:sp>
      <p:sp>
        <p:nvSpPr>
          <p:cNvPr id="6" name="Slide Number Placeholder 5"/>
          <p:cNvSpPr>
            <a:spLocks noGrp="1"/>
          </p:cNvSpPr>
          <p:nvPr>
            <p:ph type="sldNum" sz="quarter" idx="12"/>
          </p:nvPr>
        </p:nvSpPr>
        <p:spPr/>
        <p:txBody>
          <a:bodyPr>
            <a:normAutofit lnSpcReduction="10000"/>
          </a:bodyPr>
          <a:lstStyle/>
          <a:p>
            <a:fld id="{361B6064-FECE-466A-BF5C-A30C7EDC9E78}" type="slidenum">
              <a:rPr lang="en-US" smtClean="0"/>
              <a:t>39</a:t>
            </a:fld>
            <a:endParaRPr lang="en-US"/>
          </a:p>
        </p:txBody>
      </p:sp>
    </p:spTree>
    <p:extLst>
      <p:ext uri="{BB962C8B-B14F-4D97-AF65-F5344CB8AC3E}">
        <p14:creationId xmlns:p14="http://schemas.microsoft.com/office/powerpoint/2010/main" val="2016437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Iterators</a:t>
            </a:r>
            <a:endParaRPr lang="en-US" dirty="0"/>
          </a:p>
        </p:txBody>
      </p:sp>
      <p:sp>
        <p:nvSpPr>
          <p:cNvPr id="3" name="Content Placeholder 2"/>
          <p:cNvSpPr>
            <a:spLocks noGrp="1"/>
          </p:cNvSpPr>
          <p:nvPr>
            <p:ph type="body" idx="1"/>
          </p:nvPr>
        </p:nvSpPr>
        <p:spPr/>
        <p:txBody>
          <a:bodyPr/>
          <a:lstStyle/>
          <a:p>
            <a:r>
              <a:rPr lang="en-US" dirty="0" smtClean="0"/>
              <a:t>Iterators are objects that refer to a single element inside a container</a:t>
            </a:r>
          </a:p>
          <a:p>
            <a:endParaRPr lang="en-US" dirty="0"/>
          </a:p>
        </p:txBody>
      </p:sp>
      <p:sp>
        <p:nvSpPr>
          <p:cNvPr id="4" name="Date Placeholder 3"/>
          <p:cNvSpPr>
            <a:spLocks noGrp="1"/>
          </p:cNvSpPr>
          <p:nvPr>
            <p:ph type="dt" sz="half" idx="10"/>
          </p:nvPr>
        </p:nvSpPr>
        <p:spPr/>
        <p:txBody>
          <a:bodyPr/>
          <a:lstStyle/>
          <a:p>
            <a:r>
              <a:rPr lang="en-US" smtClean="0"/>
              <a:t>2/11/2025, Lecture 6</a:t>
            </a:r>
            <a:endParaRPr lang="en-US"/>
          </a:p>
        </p:txBody>
      </p:sp>
      <p:sp>
        <p:nvSpPr>
          <p:cNvPr id="5" name="Footer Placeholder 4"/>
          <p:cNvSpPr>
            <a:spLocks noGrp="1"/>
          </p:cNvSpPr>
          <p:nvPr>
            <p:ph type="ftr" sz="quarter" idx="11"/>
          </p:nvPr>
        </p:nvSpPr>
        <p:spPr/>
        <p:txBody>
          <a:bodyPr/>
          <a:lstStyle/>
          <a:p>
            <a:r>
              <a:rPr lang="en-US" smtClean="0"/>
              <a:t>CSC4700, Spring 2025, The C++ Standard Library, Iterators and Ranges</a:t>
            </a:r>
            <a:endParaRPr lang="en-US"/>
          </a:p>
        </p:txBody>
      </p:sp>
      <p:sp>
        <p:nvSpPr>
          <p:cNvPr id="6" name="Slide Number Placeholder 5"/>
          <p:cNvSpPr>
            <a:spLocks noGrp="1"/>
          </p:cNvSpPr>
          <p:nvPr>
            <p:ph type="sldNum" sz="quarter" idx="12"/>
          </p:nvPr>
        </p:nvSpPr>
        <p:spPr/>
        <p:txBody>
          <a:bodyPr>
            <a:normAutofit lnSpcReduction="10000"/>
          </a:bodyPr>
          <a:lstStyle/>
          <a:p>
            <a:fld id="{361B6064-FECE-466A-BF5C-A30C7EDC9E78}" type="slidenum">
              <a:rPr lang="en-US" smtClean="0"/>
              <a:t>4</a:t>
            </a:fld>
            <a:endParaRPr lang="en-US"/>
          </a:p>
        </p:txBody>
      </p:sp>
    </p:spTree>
    <p:extLst>
      <p:ext uri="{BB962C8B-B14F-4D97-AF65-F5344CB8AC3E}">
        <p14:creationId xmlns:p14="http://schemas.microsoft.com/office/powerpoint/2010/main" val="89716406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 Algorithm: </a:t>
            </a:r>
            <a:r>
              <a:rPr lang="en-US" dirty="0" smtClean="0">
                <a:latin typeface="Consolas" panose="020B0609020204030204" pitchFamily="49" charset="0"/>
              </a:rPr>
              <a:t>equal</a:t>
            </a:r>
            <a:endParaRPr lang="en-US" dirty="0">
              <a:latin typeface="Consolas" panose="020B0609020204030204" pitchFamily="49" charset="0"/>
            </a:endParaRPr>
          </a:p>
        </p:txBody>
      </p:sp>
      <p:sp>
        <p:nvSpPr>
          <p:cNvPr id="3" name="Content Placeholder 2"/>
          <p:cNvSpPr>
            <a:spLocks noGrp="1"/>
          </p:cNvSpPr>
          <p:nvPr>
            <p:ph idx="1"/>
          </p:nvPr>
        </p:nvSpPr>
        <p:spPr/>
        <p:txBody>
          <a:bodyPr/>
          <a:lstStyle/>
          <a:p>
            <a:r>
              <a:rPr lang="en-US" dirty="0" smtClean="0"/>
              <a:t>The standard algorithm </a:t>
            </a:r>
            <a:r>
              <a:rPr lang="en-US" dirty="0" err="1">
                <a:latin typeface="Consolas" panose="020B0609020204030204" pitchFamily="49" charset="0"/>
              </a:rPr>
              <a:t>std</a:t>
            </a:r>
            <a:r>
              <a:rPr lang="en-US" dirty="0">
                <a:latin typeface="Consolas" panose="020B0609020204030204" pitchFamily="49" charset="0"/>
              </a:rPr>
              <a:t>::</a:t>
            </a:r>
            <a:r>
              <a:rPr lang="en-US" dirty="0" smtClean="0">
                <a:latin typeface="Consolas" panose="020B0609020204030204" pitchFamily="49" charset="0"/>
                <a:cs typeface="Consolas" panose="020B0609020204030204" pitchFamily="49" charset="0"/>
              </a:rPr>
              <a:t>equal()</a:t>
            </a:r>
            <a:r>
              <a:rPr lang="en-US" dirty="0" smtClean="0"/>
              <a:t> compares two sequences</a:t>
            </a:r>
          </a:p>
          <a:p>
            <a:pPr lvl="1"/>
            <a:r>
              <a:rPr lang="en-US" dirty="0" smtClean="0"/>
              <a:t>Returns whether these sequences hold the same elements</a:t>
            </a:r>
          </a:p>
          <a:p>
            <a:pPr marL="704088" lvl="2" indent="0">
              <a:buNone/>
            </a:pPr>
            <a:endParaRPr lang="en-US" dirty="0" smtClean="0"/>
          </a:p>
          <a:p>
            <a:pPr marL="704088" lvl="2" indent="0">
              <a:buNone/>
            </a:pPr>
            <a:r>
              <a:rPr lang="en-US" dirty="0" smtClean="0"/>
              <a:t>	</a:t>
            </a:r>
            <a:r>
              <a:rPr lang="en-US" sz="1800" i="0" dirty="0" err="1" smtClean="0">
                <a:latin typeface="Consolas" pitchFamily="49" charset="0"/>
                <a:cs typeface="Consolas" pitchFamily="49" charset="0"/>
              </a:rPr>
              <a:t>std</a:t>
            </a:r>
            <a:r>
              <a:rPr lang="en-US" sz="1800" i="0" dirty="0" smtClean="0">
                <a:latin typeface="Consolas" pitchFamily="49" charset="0"/>
                <a:cs typeface="Consolas" pitchFamily="49" charset="0"/>
              </a:rPr>
              <a:t>::equal(begin1, end1, begin2)</a:t>
            </a:r>
          </a:p>
          <a:p>
            <a:pPr lvl="1"/>
            <a:endParaRPr lang="en-US" dirty="0" smtClean="0"/>
          </a:p>
          <a:p>
            <a:pPr lvl="1"/>
            <a:r>
              <a:rPr lang="en-US" dirty="0" smtClean="0"/>
              <a:t>Compares </a:t>
            </a:r>
            <a:r>
              <a:rPr lang="en-US" dirty="0" smtClean="0">
                <a:latin typeface="Consolas" panose="020B0609020204030204" pitchFamily="49" charset="0"/>
              </a:rPr>
              <a:t>[begin1, end1)</a:t>
            </a:r>
            <a:r>
              <a:rPr lang="en-US" dirty="0" smtClean="0"/>
              <a:t> with elements in sequence starting at </a:t>
            </a:r>
            <a:r>
              <a:rPr lang="en-US" dirty="0" smtClean="0">
                <a:latin typeface="Consolas" panose="020B0609020204030204" pitchFamily="49" charset="0"/>
              </a:rPr>
              <a:t>begin2</a:t>
            </a:r>
          </a:p>
          <a:p>
            <a:pPr lvl="1"/>
            <a:r>
              <a:rPr lang="en-US" dirty="0" smtClean="0"/>
              <a:t>Assumes second sequence is long enough</a:t>
            </a:r>
            <a:r>
              <a:rPr lang="en-US" dirty="0"/>
              <a:t>, if not will return false</a:t>
            </a:r>
            <a:endParaRPr lang="en-US" dirty="0" smtClean="0"/>
          </a:p>
          <a:p>
            <a:pPr lvl="1"/>
            <a:r>
              <a:rPr lang="en-US" dirty="0" smtClean="0"/>
              <a:t>There is an additional version allowing to specify the end of the second sequence as well:</a:t>
            </a:r>
          </a:p>
          <a:p>
            <a:pPr marL="205740" lvl="1" indent="0">
              <a:buNone/>
            </a:pPr>
            <a:endParaRPr lang="en-US" dirty="0" smtClean="0"/>
          </a:p>
          <a:p>
            <a:pPr marL="205740" lvl="1" indent="0">
              <a:buNone/>
            </a:pPr>
            <a:r>
              <a:rPr lang="en-US" dirty="0" smtClean="0"/>
              <a:t>	</a:t>
            </a:r>
            <a:r>
              <a:rPr lang="en-US" dirty="0" err="1" smtClean="0">
                <a:latin typeface="Consolas" pitchFamily="49" charset="0"/>
                <a:cs typeface="Consolas" pitchFamily="49" charset="0"/>
              </a:rPr>
              <a:t>std</a:t>
            </a:r>
            <a:r>
              <a:rPr lang="en-US" dirty="0">
                <a:latin typeface="Consolas" pitchFamily="49" charset="0"/>
                <a:cs typeface="Consolas" pitchFamily="49" charset="0"/>
              </a:rPr>
              <a:t>::equal(begin1, end1, </a:t>
            </a:r>
            <a:r>
              <a:rPr lang="en-US" dirty="0" smtClean="0">
                <a:latin typeface="Consolas" pitchFamily="49" charset="0"/>
                <a:cs typeface="Consolas" pitchFamily="49" charset="0"/>
              </a:rPr>
              <a:t>begin2, end2)</a:t>
            </a:r>
            <a:endParaRPr lang="en-US" dirty="0">
              <a:latin typeface="Consolas" pitchFamily="49" charset="0"/>
              <a:cs typeface="Consolas" pitchFamily="49" charset="0"/>
            </a:endParaRPr>
          </a:p>
          <a:p>
            <a:pPr lvl="1"/>
            <a:endParaRPr lang="en-US" dirty="0"/>
          </a:p>
        </p:txBody>
      </p:sp>
      <p:sp>
        <p:nvSpPr>
          <p:cNvPr id="4" name="Date Placeholder 3"/>
          <p:cNvSpPr>
            <a:spLocks noGrp="1"/>
          </p:cNvSpPr>
          <p:nvPr>
            <p:ph type="dt" sz="half" idx="10"/>
          </p:nvPr>
        </p:nvSpPr>
        <p:spPr/>
        <p:txBody>
          <a:bodyPr/>
          <a:lstStyle/>
          <a:p>
            <a:r>
              <a:rPr lang="en-US" smtClean="0"/>
              <a:t>2/11/2025, Lecture 6</a:t>
            </a:r>
            <a:endParaRPr lang="en-US"/>
          </a:p>
        </p:txBody>
      </p:sp>
      <p:sp>
        <p:nvSpPr>
          <p:cNvPr id="5" name="Footer Placeholder 4"/>
          <p:cNvSpPr>
            <a:spLocks noGrp="1"/>
          </p:cNvSpPr>
          <p:nvPr>
            <p:ph type="ftr" sz="quarter" idx="11"/>
          </p:nvPr>
        </p:nvSpPr>
        <p:spPr/>
        <p:txBody>
          <a:bodyPr/>
          <a:lstStyle/>
          <a:p>
            <a:r>
              <a:rPr lang="en-US" smtClean="0"/>
              <a:t>CSC4700, Spring 2025, The C++ Standard Library, Iterators and Ranges</a:t>
            </a:r>
            <a:endParaRPr lang="en-US"/>
          </a:p>
        </p:txBody>
      </p:sp>
      <p:sp>
        <p:nvSpPr>
          <p:cNvPr id="6" name="Slide Number Placeholder 5"/>
          <p:cNvSpPr>
            <a:spLocks noGrp="1"/>
          </p:cNvSpPr>
          <p:nvPr>
            <p:ph type="sldNum" sz="quarter" idx="12"/>
          </p:nvPr>
        </p:nvSpPr>
        <p:spPr/>
        <p:txBody>
          <a:bodyPr>
            <a:normAutofit lnSpcReduction="10000"/>
          </a:bodyPr>
          <a:lstStyle/>
          <a:p>
            <a:fld id="{361B6064-FECE-466A-BF5C-A30C7EDC9E78}" type="slidenum">
              <a:rPr lang="en-US" smtClean="0"/>
              <a:t>40</a:t>
            </a:fld>
            <a:endParaRPr lang="en-US"/>
          </a:p>
        </p:txBody>
      </p:sp>
    </p:spTree>
    <p:extLst>
      <p:ext uri="{BB962C8B-B14F-4D97-AF65-F5344CB8AC3E}">
        <p14:creationId xmlns:p14="http://schemas.microsoft.com/office/powerpoint/2010/main" val="1308575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anim calcmode="lin" valueType="num">
                                      <p:cBhvr additive="base">
                                        <p:cTn id="7" dur="5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7" end="7"/>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3">
                                            <p:txEl>
                                              <p:pRg st="9" end="9"/>
                                            </p:txEl>
                                          </p:spTgt>
                                        </p:tgtEl>
                                        <p:attrNameLst>
                                          <p:attrName>style.visibility</p:attrName>
                                        </p:attrNameLst>
                                      </p:cBhvr>
                                      <p:to>
                                        <p:strVal val="visible"/>
                                      </p:to>
                                    </p:set>
                                    <p:anim calcmode="lin" valueType="num">
                                      <p:cBhvr additive="base">
                                        <p:cTn id="11" dur="500" fill="hold"/>
                                        <p:tgtEl>
                                          <p:spTgt spid="3">
                                            <p:txEl>
                                              <p:pRg st="9" end="9"/>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3">
                                            <p:txEl>
                                              <p:pRg st="9" end="9"/>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Palindromes, Take Two</a:t>
            </a:r>
            <a:endParaRPr lang="en-US" dirty="0"/>
          </a:p>
        </p:txBody>
      </p:sp>
      <p:sp>
        <p:nvSpPr>
          <p:cNvPr id="3" name="Content Placeholder 2"/>
          <p:cNvSpPr>
            <a:spLocks noGrp="1"/>
          </p:cNvSpPr>
          <p:nvPr>
            <p:ph idx="1"/>
          </p:nvPr>
        </p:nvSpPr>
        <p:spPr>
          <a:xfrm>
            <a:off x="1261872" y="1828800"/>
            <a:ext cx="9558528" cy="4351337"/>
          </a:xfrm>
        </p:spPr>
        <p:txBody>
          <a:bodyPr>
            <a:normAutofit fontScale="92500" lnSpcReduction="20000"/>
          </a:bodyPr>
          <a:lstStyle/>
          <a:p>
            <a:r>
              <a:rPr lang="en-US" dirty="0" smtClean="0"/>
              <a:t>Solution </a:t>
            </a:r>
            <a:r>
              <a:rPr lang="en-US" dirty="0"/>
              <a:t>using </a:t>
            </a:r>
            <a:r>
              <a:rPr lang="en-US" dirty="0" smtClean="0"/>
              <a:t>other library algorithms:</a:t>
            </a:r>
          </a:p>
          <a:p>
            <a:pPr lvl="1"/>
            <a:r>
              <a:rPr lang="en-US" dirty="0" smtClean="0"/>
              <a:t>Find the iterator pointing to the middle element and use that as the end of the first sequence:</a:t>
            </a:r>
            <a:endParaRPr lang="en-US" dirty="0"/>
          </a:p>
          <a:p>
            <a:pPr marL="978408" lvl="3" indent="0">
              <a:buNone/>
            </a:pPr>
            <a:endParaRPr lang="en-US" sz="1400" dirty="0">
              <a:solidFill>
                <a:srgbClr val="0000FF"/>
              </a:solidFill>
              <a:latin typeface="Consolas"/>
            </a:endParaRPr>
          </a:p>
          <a:p>
            <a:pPr marL="685800" lvl="0" indent="0">
              <a:lnSpc>
                <a:spcPct val="100000"/>
              </a:lnSpc>
              <a:spcBef>
                <a:spcPts val="200"/>
              </a:spcBef>
              <a:buClrTx/>
              <a:buSzTx/>
              <a:buNone/>
            </a:pPr>
            <a:r>
              <a:rPr lang="en-US" sz="1700" spc="0" dirty="0">
                <a:solidFill>
                  <a:srgbClr val="0000FF"/>
                </a:solidFill>
                <a:latin typeface="Consolas" panose="020B0609020204030204" pitchFamily="49" charset="0"/>
              </a:rPr>
              <a:t>bool</a:t>
            </a:r>
            <a:r>
              <a:rPr lang="en-US" sz="1700" spc="0" dirty="0">
                <a:solidFill>
                  <a:srgbClr val="000000"/>
                </a:solidFill>
                <a:latin typeface="Consolas" panose="020B0609020204030204" pitchFamily="49" charset="0"/>
              </a:rPr>
              <a:t> </a:t>
            </a:r>
            <a:r>
              <a:rPr lang="en-US" sz="1700" spc="0" dirty="0">
                <a:solidFill>
                  <a:srgbClr val="74531F"/>
                </a:solidFill>
                <a:latin typeface="Consolas" panose="020B0609020204030204" pitchFamily="49" charset="0"/>
              </a:rPr>
              <a:t>is_palindrome2</a:t>
            </a:r>
            <a:r>
              <a:rPr lang="en-US" sz="1700" spc="0" dirty="0">
                <a:solidFill>
                  <a:srgbClr val="000000"/>
                </a:solidFill>
                <a:latin typeface="Consolas" panose="020B0609020204030204" pitchFamily="49" charset="0"/>
              </a:rPr>
              <a:t>(</a:t>
            </a:r>
            <a:r>
              <a:rPr lang="en-US" sz="1700" spc="0" dirty="0" err="1">
                <a:solidFill>
                  <a:srgbClr val="000000"/>
                </a:solidFill>
                <a:latin typeface="Consolas" panose="020B0609020204030204" pitchFamily="49" charset="0"/>
              </a:rPr>
              <a:t>std</a:t>
            </a:r>
            <a:r>
              <a:rPr lang="en-US" sz="1700" spc="0" dirty="0">
                <a:solidFill>
                  <a:srgbClr val="000000"/>
                </a:solidFill>
                <a:latin typeface="Consolas" panose="020B0609020204030204" pitchFamily="49" charset="0"/>
              </a:rPr>
              <a:t>::</a:t>
            </a:r>
            <a:r>
              <a:rPr lang="en-US" sz="1700" spc="0" dirty="0">
                <a:solidFill>
                  <a:srgbClr val="2B91AF"/>
                </a:solidFill>
                <a:latin typeface="Consolas" panose="020B0609020204030204" pitchFamily="49" charset="0"/>
              </a:rPr>
              <a:t>string</a:t>
            </a:r>
            <a:r>
              <a:rPr lang="en-US" sz="1700" spc="0" dirty="0">
                <a:solidFill>
                  <a:srgbClr val="000000"/>
                </a:solidFill>
                <a:latin typeface="Consolas" panose="020B0609020204030204" pitchFamily="49" charset="0"/>
              </a:rPr>
              <a:t> </a:t>
            </a:r>
            <a:r>
              <a:rPr lang="en-US" sz="1700" spc="0" dirty="0" err="1">
                <a:solidFill>
                  <a:srgbClr val="0000FF"/>
                </a:solidFill>
                <a:latin typeface="Consolas" panose="020B0609020204030204" pitchFamily="49" charset="0"/>
              </a:rPr>
              <a:t>const</a:t>
            </a:r>
            <a:r>
              <a:rPr lang="en-US" sz="1700" spc="0" dirty="0">
                <a:solidFill>
                  <a:srgbClr val="000000"/>
                </a:solidFill>
                <a:latin typeface="Consolas" panose="020B0609020204030204" pitchFamily="49" charset="0"/>
              </a:rPr>
              <a:t>&amp; </a:t>
            </a:r>
            <a:r>
              <a:rPr lang="en-US" sz="1700" spc="0" dirty="0">
                <a:solidFill>
                  <a:srgbClr val="808080"/>
                </a:solidFill>
                <a:latin typeface="Consolas" panose="020B0609020204030204" pitchFamily="49" charset="0"/>
              </a:rPr>
              <a:t>s</a:t>
            </a:r>
            <a:r>
              <a:rPr lang="en-US" sz="1700" spc="0" dirty="0">
                <a:solidFill>
                  <a:srgbClr val="000000"/>
                </a:solidFill>
                <a:latin typeface="Consolas" panose="020B0609020204030204" pitchFamily="49" charset="0"/>
              </a:rPr>
              <a:t>)</a:t>
            </a:r>
          </a:p>
          <a:p>
            <a:pPr marL="685800" lvl="0" indent="0">
              <a:lnSpc>
                <a:spcPct val="100000"/>
              </a:lnSpc>
              <a:spcBef>
                <a:spcPts val="200"/>
              </a:spcBef>
              <a:buClrTx/>
              <a:buSzTx/>
              <a:buNone/>
            </a:pPr>
            <a:r>
              <a:rPr lang="en-US" sz="1700" spc="0" dirty="0">
                <a:solidFill>
                  <a:srgbClr val="000000"/>
                </a:solidFill>
                <a:latin typeface="Consolas" panose="020B0609020204030204" pitchFamily="49" charset="0"/>
              </a:rPr>
              <a:t>{</a:t>
            </a:r>
          </a:p>
          <a:p>
            <a:pPr marL="685800" lvl="0" indent="0">
              <a:lnSpc>
                <a:spcPct val="100000"/>
              </a:lnSpc>
              <a:spcBef>
                <a:spcPts val="200"/>
              </a:spcBef>
              <a:buClrTx/>
              <a:buSzTx/>
              <a:buNone/>
            </a:pPr>
            <a:r>
              <a:rPr lang="en-US" sz="1700" spc="0" dirty="0">
                <a:solidFill>
                  <a:srgbClr val="000000"/>
                </a:solidFill>
                <a:latin typeface="Consolas" panose="020B0609020204030204" pitchFamily="49" charset="0"/>
              </a:rPr>
              <a:t>    </a:t>
            </a:r>
            <a:r>
              <a:rPr lang="en-US" sz="1700" spc="0" dirty="0">
                <a:solidFill>
                  <a:srgbClr val="0000FF"/>
                </a:solidFill>
                <a:latin typeface="Consolas" panose="020B0609020204030204" pitchFamily="49" charset="0"/>
              </a:rPr>
              <a:t>auto</a:t>
            </a:r>
            <a:r>
              <a:rPr lang="en-US" sz="1700" spc="0" dirty="0">
                <a:solidFill>
                  <a:srgbClr val="000000"/>
                </a:solidFill>
                <a:latin typeface="Consolas" panose="020B0609020204030204" pitchFamily="49" charset="0"/>
              </a:rPr>
              <a:t> </a:t>
            </a:r>
            <a:r>
              <a:rPr lang="en-US" sz="1700" spc="0" dirty="0">
                <a:solidFill>
                  <a:srgbClr val="1F377F"/>
                </a:solidFill>
                <a:latin typeface="Consolas" panose="020B0609020204030204" pitchFamily="49" charset="0"/>
              </a:rPr>
              <a:t>it</a:t>
            </a:r>
            <a:r>
              <a:rPr lang="en-US" sz="1700" spc="0" dirty="0">
                <a:solidFill>
                  <a:srgbClr val="000000"/>
                </a:solidFill>
                <a:latin typeface="Consolas" panose="020B0609020204030204" pitchFamily="49" charset="0"/>
              </a:rPr>
              <a:t> = </a:t>
            </a:r>
            <a:r>
              <a:rPr lang="en-US" sz="1700" spc="0" dirty="0" err="1">
                <a:solidFill>
                  <a:srgbClr val="808080"/>
                </a:solidFill>
                <a:latin typeface="Consolas" panose="020B0609020204030204" pitchFamily="49" charset="0"/>
              </a:rPr>
              <a:t>s</a:t>
            </a:r>
            <a:r>
              <a:rPr lang="en-US" sz="1700" spc="0" dirty="0" err="1">
                <a:solidFill>
                  <a:srgbClr val="000000"/>
                </a:solidFill>
                <a:latin typeface="Consolas" panose="020B0609020204030204" pitchFamily="49" charset="0"/>
              </a:rPr>
              <a:t>.</a:t>
            </a:r>
            <a:r>
              <a:rPr lang="en-US" sz="1700" spc="0" dirty="0" err="1">
                <a:solidFill>
                  <a:srgbClr val="74531F"/>
                </a:solidFill>
                <a:latin typeface="Consolas" panose="020B0609020204030204" pitchFamily="49" charset="0"/>
              </a:rPr>
              <a:t>begin</a:t>
            </a:r>
            <a:r>
              <a:rPr lang="en-US" sz="1700" spc="0" dirty="0">
                <a:solidFill>
                  <a:srgbClr val="000000"/>
                </a:solidFill>
                <a:latin typeface="Consolas" panose="020B0609020204030204" pitchFamily="49" charset="0"/>
              </a:rPr>
              <a:t>();</a:t>
            </a:r>
          </a:p>
          <a:p>
            <a:pPr marL="685800" lvl="0" indent="0">
              <a:lnSpc>
                <a:spcPct val="100000"/>
              </a:lnSpc>
              <a:spcBef>
                <a:spcPts val="200"/>
              </a:spcBef>
              <a:buClrTx/>
              <a:buSzTx/>
              <a:buNone/>
            </a:pPr>
            <a:r>
              <a:rPr lang="en-US" sz="1700" spc="0" dirty="0">
                <a:solidFill>
                  <a:srgbClr val="000000"/>
                </a:solidFill>
                <a:latin typeface="Consolas" panose="020B0609020204030204" pitchFamily="49" charset="0"/>
              </a:rPr>
              <a:t>    </a:t>
            </a:r>
            <a:r>
              <a:rPr lang="en-US" sz="1700" spc="0" dirty="0" err="1">
                <a:solidFill>
                  <a:srgbClr val="000000"/>
                </a:solidFill>
                <a:latin typeface="Consolas" panose="020B0609020204030204" pitchFamily="49" charset="0"/>
              </a:rPr>
              <a:t>std</a:t>
            </a:r>
            <a:r>
              <a:rPr lang="en-US" sz="1700" spc="0" dirty="0">
                <a:solidFill>
                  <a:srgbClr val="000000"/>
                </a:solidFill>
                <a:latin typeface="Consolas" panose="020B0609020204030204" pitchFamily="49" charset="0"/>
              </a:rPr>
              <a:t>::</a:t>
            </a:r>
            <a:r>
              <a:rPr lang="en-US" sz="1700" spc="0" dirty="0">
                <a:solidFill>
                  <a:srgbClr val="74531F"/>
                </a:solidFill>
                <a:latin typeface="Consolas" panose="020B0609020204030204" pitchFamily="49" charset="0"/>
              </a:rPr>
              <a:t>advance</a:t>
            </a:r>
            <a:r>
              <a:rPr lang="en-US" sz="1700" spc="0" dirty="0">
                <a:solidFill>
                  <a:srgbClr val="000000"/>
                </a:solidFill>
                <a:latin typeface="Consolas" panose="020B0609020204030204" pitchFamily="49" charset="0"/>
              </a:rPr>
              <a:t>(</a:t>
            </a:r>
            <a:r>
              <a:rPr lang="en-US" sz="1700" spc="0" dirty="0">
                <a:solidFill>
                  <a:srgbClr val="1F377F"/>
                </a:solidFill>
                <a:latin typeface="Consolas" panose="020B0609020204030204" pitchFamily="49" charset="0"/>
              </a:rPr>
              <a:t>it</a:t>
            </a:r>
            <a:r>
              <a:rPr lang="en-US" sz="1700" spc="0" dirty="0">
                <a:solidFill>
                  <a:srgbClr val="000000"/>
                </a:solidFill>
                <a:latin typeface="Consolas" panose="020B0609020204030204" pitchFamily="49" charset="0"/>
              </a:rPr>
              <a:t>, </a:t>
            </a:r>
            <a:r>
              <a:rPr lang="en-US" sz="1700" spc="0" dirty="0" err="1">
                <a:solidFill>
                  <a:srgbClr val="808080"/>
                </a:solidFill>
                <a:latin typeface="Consolas" panose="020B0609020204030204" pitchFamily="49" charset="0"/>
              </a:rPr>
              <a:t>s</a:t>
            </a:r>
            <a:r>
              <a:rPr lang="en-US" sz="1700" spc="0" dirty="0" err="1">
                <a:solidFill>
                  <a:srgbClr val="000000"/>
                </a:solidFill>
                <a:latin typeface="Consolas" panose="020B0609020204030204" pitchFamily="49" charset="0"/>
              </a:rPr>
              <a:t>.</a:t>
            </a:r>
            <a:r>
              <a:rPr lang="en-US" sz="1700" spc="0" dirty="0" err="1">
                <a:solidFill>
                  <a:srgbClr val="74531F"/>
                </a:solidFill>
                <a:latin typeface="Consolas" panose="020B0609020204030204" pitchFamily="49" charset="0"/>
              </a:rPr>
              <a:t>size</a:t>
            </a:r>
            <a:r>
              <a:rPr lang="en-US" sz="1700" spc="0" dirty="0">
                <a:solidFill>
                  <a:srgbClr val="000000"/>
                </a:solidFill>
                <a:latin typeface="Consolas" panose="020B0609020204030204" pitchFamily="49" charset="0"/>
              </a:rPr>
              <a:t>() % </a:t>
            </a:r>
            <a:r>
              <a:rPr lang="en-US" sz="1700" spc="0" dirty="0">
                <a:solidFill>
                  <a:srgbClr val="098658"/>
                </a:solidFill>
                <a:latin typeface="Consolas" panose="020B0609020204030204" pitchFamily="49" charset="0"/>
              </a:rPr>
              <a:t>2</a:t>
            </a:r>
            <a:r>
              <a:rPr lang="en-US" sz="1700" spc="0" dirty="0">
                <a:solidFill>
                  <a:srgbClr val="000000"/>
                </a:solidFill>
                <a:latin typeface="Consolas" panose="020B0609020204030204" pitchFamily="49" charset="0"/>
              </a:rPr>
              <a:t> ? </a:t>
            </a:r>
            <a:r>
              <a:rPr lang="en-US" sz="1700" spc="0" dirty="0" err="1">
                <a:solidFill>
                  <a:srgbClr val="808080"/>
                </a:solidFill>
                <a:latin typeface="Consolas" panose="020B0609020204030204" pitchFamily="49" charset="0"/>
              </a:rPr>
              <a:t>s</a:t>
            </a:r>
            <a:r>
              <a:rPr lang="en-US" sz="1700" spc="0" dirty="0" err="1">
                <a:solidFill>
                  <a:srgbClr val="000000"/>
                </a:solidFill>
                <a:latin typeface="Consolas" panose="020B0609020204030204" pitchFamily="49" charset="0"/>
              </a:rPr>
              <a:t>.</a:t>
            </a:r>
            <a:r>
              <a:rPr lang="en-US" sz="1700" spc="0" dirty="0" err="1">
                <a:solidFill>
                  <a:srgbClr val="74531F"/>
                </a:solidFill>
                <a:latin typeface="Consolas" panose="020B0609020204030204" pitchFamily="49" charset="0"/>
              </a:rPr>
              <a:t>size</a:t>
            </a:r>
            <a:r>
              <a:rPr lang="en-US" sz="1700" spc="0" dirty="0">
                <a:solidFill>
                  <a:srgbClr val="000000"/>
                </a:solidFill>
                <a:latin typeface="Consolas" panose="020B0609020204030204" pitchFamily="49" charset="0"/>
              </a:rPr>
              <a:t>()/</a:t>
            </a:r>
            <a:r>
              <a:rPr lang="en-US" sz="1700" spc="0" dirty="0">
                <a:solidFill>
                  <a:srgbClr val="098658"/>
                </a:solidFill>
                <a:latin typeface="Consolas" panose="020B0609020204030204" pitchFamily="49" charset="0"/>
              </a:rPr>
              <a:t>2</a:t>
            </a:r>
            <a:r>
              <a:rPr lang="en-US" sz="1700" spc="0" dirty="0">
                <a:solidFill>
                  <a:srgbClr val="000000"/>
                </a:solidFill>
                <a:latin typeface="Consolas" panose="020B0609020204030204" pitchFamily="49" charset="0"/>
              </a:rPr>
              <a:t> + </a:t>
            </a:r>
            <a:r>
              <a:rPr lang="en-US" sz="1700" spc="0" dirty="0">
                <a:solidFill>
                  <a:srgbClr val="098658"/>
                </a:solidFill>
                <a:latin typeface="Consolas" panose="020B0609020204030204" pitchFamily="49" charset="0"/>
              </a:rPr>
              <a:t>1</a:t>
            </a:r>
            <a:r>
              <a:rPr lang="en-US" sz="1700" spc="0" dirty="0">
                <a:solidFill>
                  <a:srgbClr val="000000"/>
                </a:solidFill>
                <a:latin typeface="Consolas" panose="020B0609020204030204" pitchFamily="49" charset="0"/>
              </a:rPr>
              <a:t> : </a:t>
            </a:r>
            <a:r>
              <a:rPr lang="en-US" sz="1700" spc="0" dirty="0" err="1">
                <a:solidFill>
                  <a:srgbClr val="808080"/>
                </a:solidFill>
                <a:latin typeface="Consolas" panose="020B0609020204030204" pitchFamily="49" charset="0"/>
              </a:rPr>
              <a:t>s</a:t>
            </a:r>
            <a:r>
              <a:rPr lang="en-US" sz="1700" spc="0" dirty="0" err="1">
                <a:solidFill>
                  <a:srgbClr val="000000"/>
                </a:solidFill>
                <a:latin typeface="Consolas" panose="020B0609020204030204" pitchFamily="49" charset="0"/>
              </a:rPr>
              <a:t>.</a:t>
            </a:r>
            <a:r>
              <a:rPr lang="en-US" sz="1700" spc="0" dirty="0" err="1">
                <a:solidFill>
                  <a:srgbClr val="74531F"/>
                </a:solidFill>
                <a:latin typeface="Consolas" panose="020B0609020204030204" pitchFamily="49" charset="0"/>
              </a:rPr>
              <a:t>size</a:t>
            </a:r>
            <a:r>
              <a:rPr lang="en-US" sz="1700" spc="0" dirty="0">
                <a:solidFill>
                  <a:srgbClr val="000000"/>
                </a:solidFill>
                <a:latin typeface="Consolas" panose="020B0609020204030204" pitchFamily="49" charset="0"/>
              </a:rPr>
              <a:t>()/</a:t>
            </a:r>
            <a:r>
              <a:rPr lang="en-US" sz="1700" spc="0" dirty="0">
                <a:solidFill>
                  <a:srgbClr val="098658"/>
                </a:solidFill>
                <a:latin typeface="Consolas" panose="020B0609020204030204" pitchFamily="49" charset="0"/>
              </a:rPr>
              <a:t>2</a:t>
            </a:r>
            <a:r>
              <a:rPr lang="en-US" sz="1700" spc="0" dirty="0">
                <a:solidFill>
                  <a:srgbClr val="000000"/>
                </a:solidFill>
                <a:latin typeface="Consolas" panose="020B0609020204030204" pitchFamily="49" charset="0"/>
              </a:rPr>
              <a:t>);</a:t>
            </a:r>
          </a:p>
          <a:p>
            <a:pPr marL="685800" lvl="0" indent="0">
              <a:lnSpc>
                <a:spcPct val="100000"/>
              </a:lnSpc>
              <a:spcBef>
                <a:spcPts val="200"/>
              </a:spcBef>
              <a:buClrTx/>
              <a:buSzTx/>
              <a:buNone/>
            </a:pPr>
            <a:r>
              <a:rPr lang="en-US" sz="1700" spc="0" dirty="0">
                <a:solidFill>
                  <a:srgbClr val="000000"/>
                </a:solidFill>
                <a:latin typeface="Consolas" panose="020B0609020204030204" pitchFamily="49" charset="0"/>
              </a:rPr>
              <a:t>    </a:t>
            </a:r>
            <a:r>
              <a:rPr lang="en-US" sz="1700" spc="0" dirty="0">
                <a:solidFill>
                  <a:srgbClr val="8F08C4"/>
                </a:solidFill>
                <a:latin typeface="Consolas" panose="020B0609020204030204" pitchFamily="49" charset="0"/>
              </a:rPr>
              <a:t>return</a:t>
            </a:r>
            <a:r>
              <a:rPr lang="en-US" sz="1700" spc="0" dirty="0">
                <a:solidFill>
                  <a:srgbClr val="000000"/>
                </a:solidFill>
                <a:latin typeface="Consolas" panose="020B0609020204030204" pitchFamily="49" charset="0"/>
              </a:rPr>
              <a:t> </a:t>
            </a:r>
            <a:r>
              <a:rPr lang="en-US" sz="1700" spc="0" dirty="0" err="1">
                <a:solidFill>
                  <a:srgbClr val="000000"/>
                </a:solidFill>
                <a:latin typeface="Consolas" panose="020B0609020204030204" pitchFamily="49" charset="0"/>
              </a:rPr>
              <a:t>std</a:t>
            </a:r>
            <a:r>
              <a:rPr lang="en-US" sz="1700" spc="0" dirty="0">
                <a:solidFill>
                  <a:srgbClr val="000000"/>
                </a:solidFill>
                <a:latin typeface="Consolas" panose="020B0609020204030204" pitchFamily="49" charset="0"/>
              </a:rPr>
              <a:t>::</a:t>
            </a:r>
            <a:r>
              <a:rPr lang="en-US" sz="1700" spc="0" dirty="0">
                <a:solidFill>
                  <a:srgbClr val="74531F"/>
                </a:solidFill>
                <a:latin typeface="Consolas" panose="020B0609020204030204" pitchFamily="49" charset="0"/>
              </a:rPr>
              <a:t>equal</a:t>
            </a:r>
            <a:r>
              <a:rPr lang="en-US" sz="1700" spc="0" dirty="0">
                <a:solidFill>
                  <a:srgbClr val="000000"/>
                </a:solidFill>
                <a:latin typeface="Consolas" panose="020B0609020204030204" pitchFamily="49" charset="0"/>
              </a:rPr>
              <a:t>(</a:t>
            </a:r>
            <a:r>
              <a:rPr lang="en-US" sz="1700" spc="0" dirty="0" err="1">
                <a:solidFill>
                  <a:srgbClr val="808080"/>
                </a:solidFill>
                <a:latin typeface="Consolas" panose="020B0609020204030204" pitchFamily="49" charset="0"/>
              </a:rPr>
              <a:t>s</a:t>
            </a:r>
            <a:r>
              <a:rPr lang="en-US" sz="1700" spc="0" dirty="0" err="1">
                <a:solidFill>
                  <a:srgbClr val="000000"/>
                </a:solidFill>
                <a:latin typeface="Consolas" panose="020B0609020204030204" pitchFamily="49" charset="0"/>
              </a:rPr>
              <a:t>.</a:t>
            </a:r>
            <a:r>
              <a:rPr lang="en-US" sz="1700" spc="0" dirty="0" err="1">
                <a:solidFill>
                  <a:srgbClr val="74531F"/>
                </a:solidFill>
                <a:latin typeface="Consolas" panose="020B0609020204030204" pitchFamily="49" charset="0"/>
              </a:rPr>
              <a:t>begin</a:t>
            </a:r>
            <a:r>
              <a:rPr lang="en-US" sz="1700" spc="0" dirty="0">
                <a:solidFill>
                  <a:srgbClr val="000000"/>
                </a:solidFill>
                <a:latin typeface="Consolas" panose="020B0609020204030204" pitchFamily="49" charset="0"/>
              </a:rPr>
              <a:t>(), </a:t>
            </a:r>
            <a:r>
              <a:rPr lang="en-US" sz="1700" spc="0" dirty="0">
                <a:solidFill>
                  <a:srgbClr val="1F377F"/>
                </a:solidFill>
                <a:latin typeface="Consolas" panose="020B0609020204030204" pitchFamily="49" charset="0"/>
              </a:rPr>
              <a:t>it</a:t>
            </a:r>
            <a:r>
              <a:rPr lang="en-US" sz="1700" spc="0" dirty="0">
                <a:solidFill>
                  <a:srgbClr val="000000"/>
                </a:solidFill>
                <a:latin typeface="Consolas" panose="020B0609020204030204" pitchFamily="49" charset="0"/>
              </a:rPr>
              <a:t>, </a:t>
            </a:r>
            <a:r>
              <a:rPr lang="en-US" sz="1700" spc="0" dirty="0" err="1">
                <a:solidFill>
                  <a:srgbClr val="808080"/>
                </a:solidFill>
                <a:latin typeface="Consolas" panose="020B0609020204030204" pitchFamily="49" charset="0"/>
              </a:rPr>
              <a:t>s</a:t>
            </a:r>
            <a:r>
              <a:rPr lang="en-US" sz="1700" spc="0" dirty="0" err="1">
                <a:solidFill>
                  <a:srgbClr val="000000"/>
                </a:solidFill>
                <a:latin typeface="Consolas" panose="020B0609020204030204" pitchFamily="49" charset="0"/>
              </a:rPr>
              <a:t>.</a:t>
            </a:r>
            <a:r>
              <a:rPr lang="en-US" sz="1700" spc="0" dirty="0" err="1">
                <a:solidFill>
                  <a:srgbClr val="74531F"/>
                </a:solidFill>
                <a:latin typeface="Consolas" panose="020B0609020204030204" pitchFamily="49" charset="0"/>
              </a:rPr>
              <a:t>rbegin</a:t>
            </a:r>
            <a:r>
              <a:rPr lang="en-US" sz="1700" spc="0" dirty="0">
                <a:solidFill>
                  <a:srgbClr val="000000"/>
                </a:solidFill>
                <a:latin typeface="Consolas" panose="020B0609020204030204" pitchFamily="49" charset="0"/>
              </a:rPr>
              <a:t>());</a:t>
            </a:r>
          </a:p>
          <a:p>
            <a:pPr marL="685800" lvl="0" indent="0">
              <a:lnSpc>
                <a:spcPct val="100000"/>
              </a:lnSpc>
              <a:spcBef>
                <a:spcPts val="200"/>
              </a:spcBef>
              <a:buClrTx/>
              <a:buSzTx/>
              <a:buNone/>
            </a:pPr>
            <a:r>
              <a:rPr lang="en-US" sz="1700" spc="0" dirty="0">
                <a:solidFill>
                  <a:srgbClr val="000000"/>
                </a:solidFill>
                <a:latin typeface="Consolas" panose="020B0609020204030204" pitchFamily="49" charset="0"/>
              </a:rPr>
              <a:t>}</a:t>
            </a:r>
          </a:p>
          <a:p>
            <a:pPr marL="685800" lvl="0" indent="0">
              <a:lnSpc>
                <a:spcPct val="100000"/>
              </a:lnSpc>
              <a:spcBef>
                <a:spcPts val="200"/>
              </a:spcBef>
              <a:buClrTx/>
              <a:buSzTx/>
              <a:buNone/>
            </a:pPr>
            <a:r>
              <a:rPr lang="en-US" sz="1700" spc="0" dirty="0">
                <a:solidFill>
                  <a:srgbClr val="000000"/>
                </a:solidFill>
                <a:latin typeface="Consolas" panose="020B0609020204030204" pitchFamily="49" charset="0"/>
              </a:rPr>
              <a:t/>
            </a:r>
            <a:br>
              <a:rPr lang="en-US" sz="1700" spc="0" dirty="0">
                <a:solidFill>
                  <a:srgbClr val="000000"/>
                </a:solidFill>
                <a:latin typeface="Consolas" panose="020B0609020204030204" pitchFamily="49" charset="0"/>
              </a:rPr>
            </a:br>
            <a:r>
              <a:rPr lang="en-US" sz="1700" spc="0" dirty="0">
                <a:solidFill>
                  <a:srgbClr val="0000FF"/>
                </a:solidFill>
                <a:latin typeface="Consolas" panose="020B0609020204030204" pitchFamily="49" charset="0"/>
              </a:rPr>
              <a:t>bool</a:t>
            </a:r>
            <a:r>
              <a:rPr lang="en-US" sz="1700" spc="0" dirty="0">
                <a:solidFill>
                  <a:srgbClr val="000000"/>
                </a:solidFill>
                <a:latin typeface="Consolas" panose="020B0609020204030204" pitchFamily="49" charset="0"/>
              </a:rPr>
              <a:t> </a:t>
            </a:r>
            <a:r>
              <a:rPr lang="en-US" sz="1700" spc="0" dirty="0">
                <a:solidFill>
                  <a:srgbClr val="74531F"/>
                </a:solidFill>
                <a:latin typeface="Consolas" panose="020B0609020204030204" pitchFamily="49" charset="0"/>
              </a:rPr>
              <a:t>is_palindrome3</a:t>
            </a:r>
            <a:r>
              <a:rPr lang="en-US" sz="1700" spc="0" dirty="0">
                <a:solidFill>
                  <a:srgbClr val="000000"/>
                </a:solidFill>
                <a:latin typeface="Consolas" panose="020B0609020204030204" pitchFamily="49" charset="0"/>
              </a:rPr>
              <a:t>(</a:t>
            </a:r>
            <a:r>
              <a:rPr lang="en-US" sz="1700" spc="0" dirty="0" err="1">
                <a:solidFill>
                  <a:srgbClr val="000000"/>
                </a:solidFill>
                <a:latin typeface="Consolas" panose="020B0609020204030204" pitchFamily="49" charset="0"/>
              </a:rPr>
              <a:t>std</a:t>
            </a:r>
            <a:r>
              <a:rPr lang="en-US" sz="1700" spc="0" dirty="0">
                <a:solidFill>
                  <a:srgbClr val="000000"/>
                </a:solidFill>
                <a:latin typeface="Consolas" panose="020B0609020204030204" pitchFamily="49" charset="0"/>
              </a:rPr>
              <a:t>::</a:t>
            </a:r>
            <a:r>
              <a:rPr lang="en-US" sz="1700" spc="0" dirty="0">
                <a:solidFill>
                  <a:srgbClr val="2B91AF"/>
                </a:solidFill>
                <a:latin typeface="Consolas" panose="020B0609020204030204" pitchFamily="49" charset="0"/>
              </a:rPr>
              <a:t>string</a:t>
            </a:r>
            <a:r>
              <a:rPr lang="en-US" sz="1700" spc="0" dirty="0">
                <a:solidFill>
                  <a:srgbClr val="000000"/>
                </a:solidFill>
                <a:latin typeface="Consolas" panose="020B0609020204030204" pitchFamily="49" charset="0"/>
              </a:rPr>
              <a:t> </a:t>
            </a:r>
            <a:r>
              <a:rPr lang="en-US" sz="1700" spc="0" dirty="0" err="1">
                <a:solidFill>
                  <a:srgbClr val="0000FF"/>
                </a:solidFill>
                <a:latin typeface="Consolas" panose="020B0609020204030204" pitchFamily="49" charset="0"/>
              </a:rPr>
              <a:t>const</a:t>
            </a:r>
            <a:r>
              <a:rPr lang="en-US" sz="1700" spc="0" dirty="0">
                <a:solidFill>
                  <a:srgbClr val="000000"/>
                </a:solidFill>
                <a:latin typeface="Consolas" panose="020B0609020204030204" pitchFamily="49" charset="0"/>
              </a:rPr>
              <a:t>&amp; </a:t>
            </a:r>
            <a:r>
              <a:rPr lang="en-US" sz="1700" spc="0" dirty="0">
                <a:solidFill>
                  <a:srgbClr val="808080"/>
                </a:solidFill>
                <a:latin typeface="Consolas" panose="020B0609020204030204" pitchFamily="49" charset="0"/>
              </a:rPr>
              <a:t>s</a:t>
            </a:r>
            <a:r>
              <a:rPr lang="en-US" sz="1700" spc="0" dirty="0">
                <a:solidFill>
                  <a:srgbClr val="000000"/>
                </a:solidFill>
                <a:latin typeface="Consolas" panose="020B0609020204030204" pitchFamily="49" charset="0"/>
              </a:rPr>
              <a:t>)</a:t>
            </a:r>
          </a:p>
          <a:p>
            <a:pPr marL="685800" lvl="0" indent="0">
              <a:lnSpc>
                <a:spcPct val="100000"/>
              </a:lnSpc>
              <a:spcBef>
                <a:spcPts val="200"/>
              </a:spcBef>
              <a:buClrTx/>
              <a:buSzTx/>
              <a:buNone/>
            </a:pPr>
            <a:r>
              <a:rPr lang="en-US" sz="1700" spc="0" dirty="0">
                <a:solidFill>
                  <a:srgbClr val="000000"/>
                </a:solidFill>
                <a:latin typeface="Consolas" panose="020B0609020204030204" pitchFamily="49" charset="0"/>
              </a:rPr>
              <a:t>{</a:t>
            </a:r>
          </a:p>
          <a:p>
            <a:pPr marL="685800" lvl="0" indent="0">
              <a:lnSpc>
                <a:spcPct val="100000"/>
              </a:lnSpc>
              <a:spcBef>
                <a:spcPts val="200"/>
              </a:spcBef>
              <a:buClrTx/>
              <a:buSzTx/>
              <a:buNone/>
            </a:pPr>
            <a:r>
              <a:rPr lang="en-US" sz="1700" spc="0" dirty="0">
                <a:solidFill>
                  <a:srgbClr val="000000"/>
                </a:solidFill>
                <a:latin typeface="Consolas" panose="020B0609020204030204" pitchFamily="49" charset="0"/>
              </a:rPr>
              <a:t>    </a:t>
            </a:r>
            <a:r>
              <a:rPr lang="en-US" sz="1700" spc="0" dirty="0">
                <a:solidFill>
                  <a:srgbClr val="8F08C4"/>
                </a:solidFill>
                <a:latin typeface="Consolas" panose="020B0609020204030204" pitchFamily="49" charset="0"/>
              </a:rPr>
              <a:t>return</a:t>
            </a:r>
            <a:r>
              <a:rPr lang="en-US" sz="1700" spc="0" dirty="0">
                <a:solidFill>
                  <a:srgbClr val="000000"/>
                </a:solidFill>
                <a:latin typeface="Consolas" panose="020B0609020204030204" pitchFamily="49" charset="0"/>
              </a:rPr>
              <a:t> </a:t>
            </a:r>
            <a:r>
              <a:rPr lang="en-US" sz="1700" spc="0" dirty="0" err="1">
                <a:solidFill>
                  <a:srgbClr val="000000"/>
                </a:solidFill>
                <a:latin typeface="Consolas" panose="020B0609020204030204" pitchFamily="49" charset="0"/>
              </a:rPr>
              <a:t>std</a:t>
            </a:r>
            <a:r>
              <a:rPr lang="en-US" sz="1700" spc="0" dirty="0">
                <a:solidFill>
                  <a:srgbClr val="000000"/>
                </a:solidFill>
                <a:latin typeface="Consolas" panose="020B0609020204030204" pitchFamily="49" charset="0"/>
              </a:rPr>
              <a:t>::</a:t>
            </a:r>
            <a:r>
              <a:rPr lang="en-US" sz="1700" spc="0" dirty="0">
                <a:solidFill>
                  <a:srgbClr val="74531F"/>
                </a:solidFill>
                <a:latin typeface="Consolas" panose="020B0609020204030204" pitchFamily="49" charset="0"/>
              </a:rPr>
              <a:t>equal</a:t>
            </a:r>
            <a:r>
              <a:rPr lang="en-US" sz="1700" spc="0" dirty="0">
                <a:solidFill>
                  <a:srgbClr val="000000"/>
                </a:solidFill>
                <a:latin typeface="Consolas" panose="020B0609020204030204" pitchFamily="49" charset="0"/>
              </a:rPr>
              <a:t>(</a:t>
            </a:r>
            <a:r>
              <a:rPr lang="en-US" sz="1700" spc="0" dirty="0" err="1">
                <a:solidFill>
                  <a:srgbClr val="808080"/>
                </a:solidFill>
                <a:latin typeface="Consolas" panose="020B0609020204030204" pitchFamily="49" charset="0"/>
              </a:rPr>
              <a:t>s</a:t>
            </a:r>
            <a:r>
              <a:rPr lang="en-US" sz="1700" spc="0" dirty="0" err="1">
                <a:solidFill>
                  <a:srgbClr val="000000"/>
                </a:solidFill>
                <a:latin typeface="Consolas" panose="020B0609020204030204" pitchFamily="49" charset="0"/>
              </a:rPr>
              <a:t>.</a:t>
            </a:r>
            <a:r>
              <a:rPr lang="en-US" sz="1700" spc="0" dirty="0" err="1">
                <a:solidFill>
                  <a:srgbClr val="74531F"/>
                </a:solidFill>
                <a:latin typeface="Consolas" panose="020B0609020204030204" pitchFamily="49" charset="0"/>
              </a:rPr>
              <a:t>begin</a:t>
            </a:r>
            <a:r>
              <a:rPr lang="en-US" sz="1700" spc="0" dirty="0">
                <a:solidFill>
                  <a:srgbClr val="000000"/>
                </a:solidFill>
                <a:latin typeface="Consolas" panose="020B0609020204030204" pitchFamily="49" charset="0"/>
              </a:rPr>
              <a:t>(), </a:t>
            </a:r>
          </a:p>
          <a:p>
            <a:pPr marL="685800" lvl="0" indent="0">
              <a:lnSpc>
                <a:spcPct val="100000"/>
              </a:lnSpc>
              <a:spcBef>
                <a:spcPts val="200"/>
              </a:spcBef>
              <a:buClrTx/>
              <a:buSzTx/>
              <a:buNone/>
            </a:pPr>
            <a:r>
              <a:rPr lang="en-US" sz="1700" spc="0" dirty="0">
                <a:solidFill>
                  <a:srgbClr val="000000"/>
                </a:solidFill>
                <a:latin typeface="Consolas" panose="020B0609020204030204" pitchFamily="49" charset="0"/>
              </a:rPr>
              <a:t>        </a:t>
            </a:r>
            <a:r>
              <a:rPr lang="en-US" sz="1700" spc="0" dirty="0" err="1">
                <a:solidFill>
                  <a:srgbClr val="000000"/>
                </a:solidFill>
                <a:latin typeface="Consolas" panose="020B0609020204030204" pitchFamily="49" charset="0"/>
              </a:rPr>
              <a:t>std</a:t>
            </a:r>
            <a:r>
              <a:rPr lang="en-US" sz="1700" spc="0" dirty="0">
                <a:solidFill>
                  <a:srgbClr val="000000"/>
                </a:solidFill>
                <a:latin typeface="Consolas" panose="020B0609020204030204" pitchFamily="49" charset="0"/>
              </a:rPr>
              <a:t>::</a:t>
            </a:r>
            <a:r>
              <a:rPr lang="en-US" sz="1700" spc="0" dirty="0">
                <a:solidFill>
                  <a:srgbClr val="74531F"/>
                </a:solidFill>
                <a:latin typeface="Consolas" panose="020B0609020204030204" pitchFamily="49" charset="0"/>
              </a:rPr>
              <a:t>next</a:t>
            </a:r>
            <a:r>
              <a:rPr lang="en-US" sz="1700" spc="0" dirty="0">
                <a:solidFill>
                  <a:srgbClr val="000000"/>
                </a:solidFill>
                <a:latin typeface="Consolas" panose="020B0609020204030204" pitchFamily="49" charset="0"/>
              </a:rPr>
              <a:t>(</a:t>
            </a:r>
            <a:r>
              <a:rPr lang="en-US" sz="1700" spc="0" dirty="0" err="1">
                <a:solidFill>
                  <a:srgbClr val="808080"/>
                </a:solidFill>
                <a:latin typeface="Consolas" panose="020B0609020204030204" pitchFamily="49" charset="0"/>
              </a:rPr>
              <a:t>s</a:t>
            </a:r>
            <a:r>
              <a:rPr lang="en-US" sz="1700" spc="0" dirty="0" err="1">
                <a:solidFill>
                  <a:srgbClr val="000000"/>
                </a:solidFill>
                <a:latin typeface="Consolas" panose="020B0609020204030204" pitchFamily="49" charset="0"/>
              </a:rPr>
              <a:t>.</a:t>
            </a:r>
            <a:r>
              <a:rPr lang="en-US" sz="1700" spc="0" dirty="0" err="1">
                <a:solidFill>
                  <a:srgbClr val="74531F"/>
                </a:solidFill>
                <a:latin typeface="Consolas" panose="020B0609020204030204" pitchFamily="49" charset="0"/>
              </a:rPr>
              <a:t>begin</a:t>
            </a:r>
            <a:r>
              <a:rPr lang="en-US" sz="1700" spc="0" dirty="0">
                <a:solidFill>
                  <a:srgbClr val="000000"/>
                </a:solidFill>
                <a:latin typeface="Consolas" panose="020B0609020204030204" pitchFamily="49" charset="0"/>
              </a:rPr>
              <a:t>(), </a:t>
            </a:r>
            <a:r>
              <a:rPr lang="en-US" sz="1700" spc="0" dirty="0" err="1">
                <a:solidFill>
                  <a:srgbClr val="808080"/>
                </a:solidFill>
                <a:latin typeface="Consolas" panose="020B0609020204030204" pitchFamily="49" charset="0"/>
              </a:rPr>
              <a:t>s</a:t>
            </a:r>
            <a:r>
              <a:rPr lang="en-US" sz="1700" spc="0" dirty="0" err="1">
                <a:solidFill>
                  <a:srgbClr val="000000"/>
                </a:solidFill>
                <a:latin typeface="Consolas" panose="020B0609020204030204" pitchFamily="49" charset="0"/>
              </a:rPr>
              <a:t>.</a:t>
            </a:r>
            <a:r>
              <a:rPr lang="en-US" sz="1700" spc="0" dirty="0" err="1">
                <a:solidFill>
                  <a:srgbClr val="74531F"/>
                </a:solidFill>
                <a:latin typeface="Consolas" panose="020B0609020204030204" pitchFamily="49" charset="0"/>
              </a:rPr>
              <a:t>size</a:t>
            </a:r>
            <a:r>
              <a:rPr lang="en-US" sz="1700" spc="0" dirty="0">
                <a:solidFill>
                  <a:srgbClr val="000000"/>
                </a:solidFill>
                <a:latin typeface="Consolas" panose="020B0609020204030204" pitchFamily="49" charset="0"/>
              </a:rPr>
              <a:t>() % </a:t>
            </a:r>
            <a:r>
              <a:rPr lang="en-US" sz="1700" spc="0" dirty="0">
                <a:solidFill>
                  <a:srgbClr val="098658"/>
                </a:solidFill>
                <a:latin typeface="Consolas" panose="020B0609020204030204" pitchFamily="49" charset="0"/>
              </a:rPr>
              <a:t>2</a:t>
            </a:r>
            <a:r>
              <a:rPr lang="en-US" sz="1700" spc="0" dirty="0">
                <a:solidFill>
                  <a:srgbClr val="000000"/>
                </a:solidFill>
                <a:latin typeface="Consolas" panose="020B0609020204030204" pitchFamily="49" charset="0"/>
              </a:rPr>
              <a:t> ? </a:t>
            </a:r>
            <a:r>
              <a:rPr lang="en-US" sz="1700" spc="0" dirty="0" err="1">
                <a:solidFill>
                  <a:srgbClr val="808080"/>
                </a:solidFill>
                <a:latin typeface="Consolas" panose="020B0609020204030204" pitchFamily="49" charset="0"/>
              </a:rPr>
              <a:t>s</a:t>
            </a:r>
            <a:r>
              <a:rPr lang="en-US" sz="1700" spc="0" dirty="0" err="1">
                <a:solidFill>
                  <a:srgbClr val="000000"/>
                </a:solidFill>
                <a:latin typeface="Consolas" panose="020B0609020204030204" pitchFamily="49" charset="0"/>
              </a:rPr>
              <a:t>.</a:t>
            </a:r>
            <a:r>
              <a:rPr lang="en-US" sz="1700" spc="0" dirty="0" err="1">
                <a:solidFill>
                  <a:srgbClr val="74531F"/>
                </a:solidFill>
                <a:latin typeface="Consolas" panose="020B0609020204030204" pitchFamily="49" charset="0"/>
              </a:rPr>
              <a:t>size</a:t>
            </a:r>
            <a:r>
              <a:rPr lang="en-US" sz="1700" spc="0" dirty="0">
                <a:solidFill>
                  <a:srgbClr val="000000"/>
                </a:solidFill>
                <a:latin typeface="Consolas" panose="020B0609020204030204" pitchFamily="49" charset="0"/>
              </a:rPr>
              <a:t>()/</a:t>
            </a:r>
            <a:r>
              <a:rPr lang="en-US" sz="1700" spc="0" dirty="0">
                <a:solidFill>
                  <a:srgbClr val="098658"/>
                </a:solidFill>
                <a:latin typeface="Consolas" panose="020B0609020204030204" pitchFamily="49" charset="0"/>
              </a:rPr>
              <a:t>2</a:t>
            </a:r>
            <a:r>
              <a:rPr lang="en-US" sz="1700" spc="0" dirty="0">
                <a:solidFill>
                  <a:srgbClr val="000000"/>
                </a:solidFill>
                <a:latin typeface="Consolas" panose="020B0609020204030204" pitchFamily="49" charset="0"/>
              </a:rPr>
              <a:t> + </a:t>
            </a:r>
            <a:r>
              <a:rPr lang="en-US" sz="1700" spc="0" dirty="0">
                <a:solidFill>
                  <a:srgbClr val="098658"/>
                </a:solidFill>
                <a:latin typeface="Consolas" panose="020B0609020204030204" pitchFamily="49" charset="0"/>
              </a:rPr>
              <a:t>1</a:t>
            </a:r>
            <a:r>
              <a:rPr lang="en-US" sz="1700" spc="0" dirty="0">
                <a:solidFill>
                  <a:srgbClr val="000000"/>
                </a:solidFill>
                <a:latin typeface="Consolas" panose="020B0609020204030204" pitchFamily="49" charset="0"/>
              </a:rPr>
              <a:t> : </a:t>
            </a:r>
            <a:r>
              <a:rPr lang="en-US" sz="1700" spc="0" dirty="0" err="1">
                <a:solidFill>
                  <a:srgbClr val="808080"/>
                </a:solidFill>
                <a:latin typeface="Consolas" panose="020B0609020204030204" pitchFamily="49" charset="0"/>
              </a:rPr>
              <a:t>s</a:t>
            </a:r>
            <a:r>
              <a:rPr lang="en-US" sz="1700" spc="0" dirty="0" err="1">
                <a:solidFill>
                  <a:srgbClr val="000000"/>
                </a:solidFill>
                <a:latin typeface="Consolas" panose="020B0609020204030204" pitchFamily="49" charset="0"/>
              </a:rPr>
              <a:t>.</a:t>
            </a:r>
            <a:r>
              <a:rPr lang="en-US" sz="1700" spc="0" dirty="0" err="1">
                <a:solidFill>
                  <a:srgbClr val="74531F"/>
                </a:solidFill>
                <a:latin typeface="Consolas" panose="020B0609020204030204" pitchFamily="49" charset="0"/>
              </a:rPr>
              <a:t>size</a:t>
            </a:r>
            <a:r>
              <a:rPr lang="en-US" sz="1700" spc="0" dirty="0">
                <a:solidFill>
                  <a:srgbClr val="000000"/>
                </a:solidFill>
                <a:latin typeface="Consolas" panose="020B0609020204030204" pitchFamily="49" charset="0"/>
              </a:rPr>
              <a:t>()/</a:t>
            </a:r>
            <a:r>
              <a:rPr lang="en-US" sz="1700" spc="0" dirty="0">
                <a:solidFill>
                  <a:srgbClr val="098658"/>
                </a:solidFill>
                <a:latin typeface="Consolas" panose="020B0609020204030204" pitchFamily="49" charset="0"/>
              </a:rPr>
              <a:t>2</a:t>
            </a:r>
            <a:r>
              <a:rPr lang="en-US" sz="1700" spc="0" dirty="0">
                <a:solidFill>
                  <a:srgbClr val="000000"/>
                </a:solidFill>
                <a:latin typeface="Consolas" panose="020B0609020204030204" pitchFamily="49" charset="0"/>
              </a:rPr>
              <a:t>), </a:t>
            </a:r>
          </a:p>
          <a:p>
            <a:pPr marL="685800" lvl="0" indent="0">
              <a:lnSpc>
                <a:spcPct val="100000"/>
              </a:lnSpc>
              <a:spcBef>
                <a:spcPts val="200"/>
              </a:spcBef>
              <a:buClrTx/>
              <a:buSzTx/>
              <a:buNone/>
            </a:pPr>
            <a:r>
              <a:rPr lang="en-US" sz="1700" spc="0" dirty="0">
                <a:solidFill>
                  <a:srgbClr val="000000"/>
                </a:solidFill>
                <a:latin typeface="Consolas" panose="020B0609020204030204" pitchFamily="49" charset="0"/>
              </a:rPr>
              <a:t>        </a:t>
            </a:r>
            <a:r>
              <a:rPr lang="en-US" sz="1700" spc="0" dirty="0" err="1">
                <a:solidFill>
                  <a:srgbClr val="808080"/>
                </a:solidFill>
                <a:latin typeface="Consolas" panose="020B0609020204030204" pitchFamily="49" charset="0"/>
              </a:rPr>
              <a:t>s</a:t>
            </a:r>
            <a:r>
              <a:rPr lang="en-US" sz="1700" spc="0" dirty="0" err="1">
                <a:solidFill>
                  <a:srgbClr val="000000"/>
                </a:solidFill>
                <a:latin typeface="Consolas" panose="020B0609020204030204" pitchFamily="49" charset="0"/>
              </a:rPr>
              <a:t>.</a:t>
            </a:r>
            <a:r>
              <a:rPr lang="en-US" sz="1700" spc="0" dirty="0" err="1">
                <a:solidFill>
                  <a:srgbClr val="74531F"/>
                </a:solidFill>
                <a:latin typeface="Consolas" panose="020B0609020204030204" pitchFamily="49" charset="0"/>
              </a:rPr>
              <a:t>rbegin</a:t>
            </a:r>
            <a:r>
              <a:rPr lang="en-US" sz="1700" spc="0" dirty="0">
                <a:solidFill>
                  <a:srgbClr val="000000"/>
                </a:solidFill>
                <a:latin typeface="Consolas" panose="020B0609020204030204" pitchFamily="49" charset="0"/>
              </a:rPr>
              <a:t>());</a:t>
            </a:r>
          </a:p>
          <a:p>
            <a:pPr marL="685800" lvl="0" indent="0">
              <a:lnSpc>
                <a:spcPct val="100000"/>
              </a:lnSpc>
              <a:spcBef>
                <a:spcPts val="200"/>
              </a:spcBef>
              <a:buClrTx/>
              <a:buSzTx/>
              <a:buNone/>
            </a:pPr>
            <a:r>
              <a:rPr lang="en-US" sz="1700" spc="0" dirty="0">
                <a:solidFill>
                  <a:srgbClr val="000000"/>
                </a:solidFill>
                <a:latin typeface="Consolas" panose="020B0609020204030204" pitchFamily="49" charset="0"/>
              </a:rPr>
              <a:t>}</a:t>
            </a:r>
          </a:p>
          <a:p>
            <a:pPr marL="978408" lvl="3" indent="0">
              <a:buNone/>
            </a:pPr>
            <a:endParaRPr lang="en-US" sz="1400" dirty="0">
              <a:solidFill>
                <a:prstClr val="black"/>
              </a:solidFill>
              <a:latin typeface="Consolas"/>
            </a:endParaRPr>
          </a:p>
        </p:txBody>
      </p:sp>
      <p:sp>
        <p:nvSpPr>
          <p:cNvPr id="4" name="Date Placeholder 3"/>
          <p:cNvSpPr>
            <a:spLocks noGrp="1"/>
          </p:cNvSpPr>
          <p:nvPr>
            <p:ph type="dt" sz="half" idx="10"/>
          </p:nvPr>
        </p:nvSpPr>
        <p:spPr/>
        <p:txBody>
          <a:bodyPr/>
          <a:lstStyle/>
          <a:p>
            <a:r>
              <a:rPr lang="en-US" smtClean="0"/>
              <a:t>2/11/2025, Lecture 6</a:t>
            </a:r>
            <a:endParaRPr lang="en-US"/>
          </a:p>
        </p:txBody>
      </p:sp>
      <p:sp>
        <p:nvSpPr>
          <p:cNvPr id="5" name="Footer Placeholder 4"/>
          <p:cNvSpPr>
            <a:spLocks noGrp="1"/>
          </p:cNvSpPr>
          <p:nvPr>
            <p:ph type="ftr" sz="quarter" idx="11"/>
          </p:nvPr>
        </p:nvSpPr>
        <p:spPr/>
        <p:txBody>
          <a:bodyPr/>
          <a:lstStyle/>
          <a:p>
            <a:r>
              <a:rPr lang="en-US" smtClean="0"/>
              <a:t>CSC4700, Spring 2025, The C++ Standard Library, Iterators and Ranges</a:t>
            </a:r>
            <a:endParaRPr lang="en-US"/>
          </a:p>
        </p:txBody>
      </p:sp>
      <p:sp>
        <p:nvSpPr>
          <p:cNvPr id="6" name="Slide Number Placeholder 5"/>
          <p:cNvSpPr>
            <a:spLocks noGrp="1"/>
          </p:cNvSpPr>
          <p:nvPr>
            <p:ph type="sldNum" sz="quarter" idx="12"/>
          </p:nvPr>
        </p:nvSpPr>
        <p:spPr/>
        <p:txBody>
          <a:bodyPr>
            <a:normAutofit lnSpcReduction="10000"/>
          </a:bodyPr>
          <a:lstStyle/>
          <a:p>
            <a:fld id="{361B6064-FECE-466A-BF5C-A30C7EDC9E78}" type="slidenum">
              <a:rPr lang="en-US" smtClean="0"/>
              <a:t>41</a:t>
            </a:fld>
            <a:endParaRPr lang="en-US"/>
          </a:p>
        </p:txBody>
      </p:sp>
    </p:spTree>
    <p:extLst>
      <p:ext uri="{BB962C8B-B14F-4D97-AF65-F5344CB8AC3E}">
        <p14:creationId xmlns:p14="http://schemas.microsoft.com/office/powerpoint/2010/main" val="42826548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9" end="9"/>
                                            </p:txEl>
                                          </p:spTgt>
                                        </p:tgtEl>
                                        <p:attrNameLst>
                                          <p:attrName>style.visibility</p:attrName>
                                        </p:attrNameLst>
                                      </p:cBhvr>
                                      <p:to>
                                        <p:strVal val="visible"/>
                                      </p:to>
                                    </p:set>
                                    <p:anim calcmode="lin" valueType="num">
                                      <p:cBhvr additive="base">
                                        <p:cTn id="7" dur="500" fill="hold"/>
                                        <p:tgtEl>
                                          <p:spTgt spid="3">
                                            <p:txEl>
                                              <p:pRg st="9" end="9"/>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9" end="9"/>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3">
                                            <p:txEl>
                                              <p:pRg st="10" end="10"/>
                                            </p:txEl>
                                          </p:spTgt>
                                        </p:tgtEl>
                                        <p:attrNameLst>
                                          <p:attrName>style.visibility</p:attrName>
                                        </p:attrNameLst>
                                      </p:cBhvr>
                                      <p:to>
                                        <p:strVal val="visible"/>
                                      </p:to>
                                    </p:set>
                                    <p:anim calcmode="lin" valueType="num">
                                      <p:cBhvr additive="base">
                                        <p:cTn id="11" dur="500" fill="hold"/>
                                        <p:tgtEl>
                                          <p:spTgt spid="3">
                                            <p:txEl>
                                              <p:pRg st="10" end="10"/>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3">
                                            <p:txEl>
                                              <p:pRg st="10" end="10"/>
                                            </p:txEl>
                                          </p:spTgt>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3">
                                            <p:txEl>
                                              <p:pRg st="11" end="11"/>
                                            </p:txEl>
                                          </p:spTgt>
                                        </p:tgtEl>
                                        <p:attrNameLst>
                                          <p:attrName>style.visibility</p:attrName>
                                        </p:attrNameLst>
                                      </p:cBhvr>
                                      <p:to>
                                        <p:strVal val="visible"/>
                                      </p:to>
                                    </p:set>
                                    <p:anim calcmode="lin" valueType="num">
                                      <p:cBhvr additive="base">
                                        <p:cTn id="15" dur="500" fill="hold"/>
                                        <p:tgtEl>
                                          <p:spTgt spid="3">
                                            <p:txEl>
                                              <p:pRg st="11" end="11"/>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3">
                                            <p:txEl>
                                              <p:pRg st="11" end="11"/>
                                            </p:txEl>
                                          </p:spTgt>
                                        </p:tgtEl>
                                        <p:attrNameLst>
                                          <p:attrName>ppt_y</p:attrName>
                                        </p:attrNameLst>
                                      </p:cBhvr>
                                      <p:tavLst>
                                        <p:tav tm="0">
                                          <p:val>
                                            <p:strVal val="#ppt_y"/>
                                          </p:val>
                                        </p:tav>
                                        <p:tav tm="100000">
                                          <p:val>
                                            <p:strVal val="#ppt_y"/>
                                          </p:val>
                                        </p:tav>
                                      </p:tavLst>
                                    </p:anim>
                                  </p:childTnLst>
                                </p:cTn>
                              </p:par>
                              <p:par>
                                <p:cTn id="17" presetID="2" presetClass="entr" presetSubtype="8" fill="hold" nodeType="withEffect">
                                  <p:stCondLst>
                                    <p:cond delay="0"/>
                                  </p:stCondLst>
                                  <p:childTnLst>
                                    <p:set>
                                      <p:cBhvr>
                                        <p:cTn id="18" dur="1" fill="hold">
                                          <p:stCondLst>
                                            <p:cond delay="0"/>
                                          </p:stCondLst>
                                        </p:cTn>
                                        <p:tgtEl>
                                          <p:spTgt spid="3">
                                            <p:txEl>
                                              <p:pRg st="12" end="12"/>
                                            </p:txEl>
                                          </p:spTgt>
                                        </p:tgtEl>
                                        <p:attrNameLst>
                                          <p:attrName>style.visibility</p:attrName>
                                        </p:attrNameLst>
                                      </p:cBhvr>
                                      <p:to>
                                        <p:strVal val="visible"/>
                                      </p:to>
                                    </p:set>
                                    <p:anim calcmode="lin" valueType="num">
                                      <p:cBhvr additive="base">
                                        <p:cTn id="19" dur="500" fill="hold"/>
                                        <p:tgtEl>
                                          <p:spTgt spid="3">
                                            <p:txEl>
                                              <p:pRg st="12" end="1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12" end="12"/>
                                            </p:txEl>
                                          </p:spTgt>
                                        </p:tgtEl>
                                        <p:attrNameLst>
                                          <p:attrName>ppt_y</p:attrName>
                                        </p:attrNameLst>
                                      </p:cBhvr>
                                      <p:tavLst>
                                        <p:tav tm="0">
                                          <p:val>
                                            <p:strVal val="#ppt_y"/>
                                          </p:val>
                                        </p:tav>
                                        <p:tav tm="100000">
                                          <p:val>
                                            <p:strVal val="#ppt_y"/>
                                          </p:val>
                                        </p:tav>
                                      </p:tavLst>
                                    </p:anim>
                                  </p:childTnLst>
                                </p:cTn>
                              </p:par>
                              <p:par>
                                <p:cTn id="21" presetID="2" presetClass="entr" presetSubtype="8" fill="hold" nodeType="withEffect">
                                  <p:stCondLst>
                                    <p:cond delay="0"/>
                                  </p:stCondLst>
                                  <p:childTnLst>
                                    <p:set>
                                      <p:cBhvr>
                                        <p:cTn id="22" dur="1" fill="hold">
                                          <p:stCondLst>
                                            <p:cond delay="0"/>
                                          </p:stCondLst>
                                        </p:cTn>
                                        <p:tgtEl>
                                          <p:spTgt spid="3">
                                            <p:txEl>
                                              <p:pRg st="13" end="13"/>
                                            </p:txEl>
                                          </p:spTgt>
                                        </p:tgtEl>
                                        <p:attrNameLst>
                                          <p:attrName>style.visibility</p:attrName>
                                        </p:attrNameLst>
                                      </p:cBhvr>
                                      <p:to>
                                        <p:strVal val="visible"/>
                                      </p:to>
                                    </p:set>
                                    <p:anim calcmode="lin" valueType="num">
                                      <p:cBhvr additive="base">
                                        <p:cTn id="23" dur="500" fill="hold"/>
                                        <p:tgtEl>
                                          <p:spTgt spid="3">
                                            <p:txEl>
                                              <p:pRg st="13" end="13"/>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3">
                                            <p:txEl>
                                              <p:pRg st="13" end="13"/>
                                            </p:txEl>
                                          </p:spTgt>
                                        </p:tgtEl>
                                        <p:attrNameLst>
                                          <p:attrName>ppt_y</p:attrName>
                                        </p:attrNameLst>
                                      </p:cBhvr>
                                      <p:tavLst>
                                        <p:tav tm="0">
                                          <p:val>
                                            <p:strVal val="#ppt_y"/>
                                          </p:val>
                                        </p:tav>
                                        <p:tav tm="100000">
                                          <p:val>
                                            <p:strVal val="#ppt_y"/>
                                          </p:val>
                                        </p:tav>
                                      </p:tavLst>
                                    </p:anim>
                                  </p:childTnLst>
                                </p:cTn>
                              </p:par>
                              <p:par>
                                <p:cTn id="25" presetID="2" presetClass="entr" presetSubtype="8" fill="hold" nodeType="withEffect">
                                  <p:stCondLst>
                                    <p:cond delay="0"/>
                                  </p:stCondLst>
                                  <p:childTnLst>
                                    <p:set>
                                      <p:cBhvr>
                                        <p:cTn id="26" dur="1" fill="hold">
                                          <p:stCondLst>
                                            <p:cond delay="0"/>
                                          </p:stCondLst>
                                        </p:cTn>
                                        <p:tgtEl>
                                          <p:spTgt spid="3">
                                            <p:txEl>
                                              <p:pRg st="14" end="14"/>
                                            </p:txEl>
                                          </p:spTgt>
                                        </p:tgtEl>
                                        <p:attrNameLst>
                                          <p:attrName>style.visibility</p:attrName>
                                        </p:attrNameLst>
                                      </p:cBhvr>
                                      <p:to>
                                        <p:strVal val="visible"/>
                                      </p:to>
                                    </p:set>
                                    <p:anim calcmode="lin" valueType="num">
                                      <p:cBhvr additive="base">
                                        <p:cTn id="27" dur="500" fill="hold"/>
                                        <p:tgtEl>
                                          <p:spTgt spid="3">
                                            <p:txEl>
                                              <p:pRg st="14" end="14"/>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3">
                                            <p:txEl>
                                              <p:pRg st="14" end="1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Standard Algorithm: </a:t>
            </a:r>
            <a:r>
              <a:rPr lang="en-US" dirty="0" smtClean="0"/>
              <a:t>advance (next)</a:t>
            </a:r>
            <a:endParaRPr lang="en-US" dirty="0"/>
          </a:p>
        </p:txBody>
      </p:sp>
      <p:sp>
        <p:nvSpPr>
          <p:cNvPr id="3" name="Content Placeholder 2"/>
          <p:cNvSpPr>
            <a:spLocks noGrp="1"/>
          </p:cNvSpPr>
          <p:nvPr>
            <p:ph idx="1"/>
          </p:nvPr>
        </p:nvSpPr>
        <p:spPr/>
        <p:txBody>
          <a:bodyPr/>
          <a:lstStyle/>
          <a:p>
            <a:r>
              <a:rPr lang="en-US" dirty="0" smtClean="0"/>
              <a:t>Advance a given iterator N times:</a:t>
            </a:r>
          </a:p>
          <a:p>
            <a:pPr marL="411480" lvl="1" indent="0">
              <a:buClr>
                <a:srgbClr val="4584D3"/>
              </a:buClr>
              <a:buNone/>
            </a:pPr>
            <a:endParaRPr lang="en-US" dirty="0" smtClean="0">
              <a:solidFill>
                <a:srgbClr val="4584D3"/>
              </a:solidFill>
              <a:latin typeface="Consolas" pitchFamily="49" charset="0"/>
              <a:cs typeface="Consolas" pitchFamily="49" charset="0"/>
            </a:endParaRPr>
          </a:p>
          <a:p>
            <a:pPr marL="411480" lvl="1" indent="0">
              <a:buClr>
                <a:srgbClr val="4584D3"/>
              </a:buClr>
              <a:buNone/>
            </a:pPr>
            <a:r>
              <a:rPr lang="en-US" dirty="0">
                <a:solidFill>
                  <a:srgbClr val="4584D3"/>
                </a:solidFill>
                <a:latin typeface="Consolas" pitchFamily="49" charset="0"/>
                <a:cs typeface="Consolas" pitchFamily="49" charset="0"/>
              </a:rPr>
              <a:t>	</a:t>
            </a:r>
            <a:r>
              <a:rPr lang="en-US" dirty="0" smtClean="0">
                <a:solidFill>
                  <a:schemeClr val="tx1"/>
                </a:solidFill>
                <a:latin typeface="Consolas" pitchFamily="49" charset="0"/>
                <a:cs typeface="Consolas" pitchFamily="49" charset="0"/>
              </a:rPr>
              <a:t>void </a:t>
            </a:r>
            <a:r>
              <a:rPr lang="en-US" dirty="0" err="1" smtClean="0">
                <a:solidFill>
                  <a:schemeClr val="tx1"/>
                </a:solidFill>
                <a:latin typeface="Consolas" pitchFamily="49" charset="0"/>
                <a:cs typeface="Consolas" pitchFamily="49" charset="0"/>
              </a:rPr>
              <a:t>std</a:t>
            </a:r>
            <a:r>
              <a:rPr lang="en-US" dirty="0" smtClean="0">
                <a:solidFill>
                  <a:schemeClr val="tx1"/>
                </a:solidFill>
                <a:latin typeface="Consolas" pitchFamily="49" charset="0"/>
                <a:cs typeface="Consolas" pitchFamily="49" charset="0"/>
              </a:rPr>
              <a:t>::advance(it, n);</a:t>
            </a:r>
            <a:endParaRPr lang="en-US" dirty="0">
              <a:solidFill>
                <a:schemeClr val="tx1"/>
              </a:solidFill>
              <a:latin typeface="Consolas" pitchFamily="49" charset="0"/>
              <a:cs typeface="Consolas" pitchFamily="49" charset="0"/>
            </a:endParaRPr>
          </a:p>
          <a:p>
            <a:r>
              <a:rPr lang="en-US" dirty="0" smtClean="0"/>
              <a:t>Changes </a:t>
            </a:r>
            <a:r>
              <a:rPr lang="en-US" dirty="0" smtClean="0">
                <a:latin typeface="Consolas" panose="020B0609020204030204" pitchFamily="49" charset="0"/>
              </a:rPr>
              <a:t>it</a:t>
            </a:r>
            <a:r>
              <a:rPr lang="en-US" dirty="0" smtClean="0"/>
              <a:t> in-place</a:t>
            </a:r>
          </a:p>
          <a:p>
            <a:r>
              <a:rPr lang="en-US" dirty="0" smtClean="0"/>
              <a:t>Uses most efficient implementation depending on iterator type</a:t>
            </a:r>
          </a:p>
          <a:p>
            <a:pPr lvl="1"/>
            <a:r>
              <a:rPr lang="en-US" dirty="0" smtClean="0"/>
              <a:t>Random access iterators: uses </a:t>
            </a:r>
            <a:r>
              <a:rPr lang="en-US" dirty="0" smtClean="0">
                <a:latin typeface="Consolas" panose="020B0609020204030204" pitchFamily="49" charset="0"/>
              </a:rPr>
              <a:t>operator+=()</a:t>
            </a:r>
          </a:p>
          <a:p>
            <a:pPr lvl="1"/>
            <a:r>
              <a:rPr lang="en-US" dirty="0" smtClean="0"/>
              <a:t>Sequential iterators: uses </a:t>
            </a:r>
            <a:r>
              <a:rPr lang="en-US" dirty="0" smtClean="0">
                <a:latin typeface="Consolas" panose="020B0609020204030204" pitchFamily="49" charset="0"/>
              </a:rPr>
              <a:t>operator++()</a:t>
            </a:r>
            <a:r>
              <a:rPr lang="en-US" dirty="0" smtClean="0"/>
              <a:t> - N times</a:t>
            </a:r>
          </a:p>
          <a:p>
            <a:r>
              <a:rPr lang="en-US" dirty="0" smtClean="0"/>
              <a:t>The algorithm </a:t>
            </a:r>
            <a:r>
              <a:rPr lang="en-US" dirty="0" smtClean="0">
                <a:latin typeface="Consolas" panose="020B0609020204030204" pitchFamily="49" charset="0"/>
              </a:rPr>
              <a:t>next</a:t>
            </a:r>
            <a:r>
              <a:rPr lang="en-US" dirty="0" smtClean="0"/>
              <a:t> is similar, except that it returns the new iterator</a:t>
            </a:r>
            <a:endParaRPr lang="en-US" dirty="0"/>
          </a:p>
        </p:txBody>
      </p:sp>
      <p:sp>
        <p:nvSpPr>
          <p:cNvPr id="4" name="Date Placeholder 3"/>
          <p:cNvSpPr>
            <a:spLocks noGrp="1"/>
          </p:cNvSpPr>
          <p:nvPr>
            <p:ph type="dt" sz="half" idx="10"/>
          </p:nvPr>
        </p:nvSpPr>
        <p:spPr/>
        <p:txBody>
          <a:bodyPr/>
          <a:lstStyle/>
          <a:p>
            <a:r>
              <a:rPr lang="en-US" smtClean="0"/>
              <a:t>2/11/2025, Lecture 6</a:t>
            </a:r>
            <a:endParaRPr lang="en-US"/>
          </a:p>
        </p:txBody>
      </p:sp>
      <p:sp>
        <p:nvSpPr>
          <p:cNvPr id="5" name="Footer Placeholder 4"/>
          <p:cNvSpPr>
            <a:spLocks noGrp="1"/>
          </p:cNvSpPr>
          <p:nvPr>
            <p:ph type="ftr" sz="quarter" idx="11"/>
          </p:nvPr>
        </p:nvSpPr>
        <p:spPr/>
        <p:txBody>
          <a:bodyPr/>
          <a:lstStyle/>
          <a:p>
            <a:r>
              <a:rPr lang="en-US" smtClean="0"/>
              <a:t>CSC4700, Spring 2025, The C++ Standard Library, Iterators and Ranges</a:t>
            </a:r>
            <a:endParaRPr lang="en-US"/>
          </a:p>
        </p:txBody>
      </p:sp>
      <p:sp>
        <p:nvSpPr>
          <p:cNvPr id="6" name="Slide Number Placeholder 5"/>
          <p:cNvSpPr>
            <a:spLocks noGrp="1"/>
          </p:cNvSpPr>
          <p:nvPr>
            <p:ph type="sldNum" sz="quarter" idx="12"/>
          </p:nvPr>
        </p:nvSpPr>
        <p:spPr/>
        <p:txBody>
          <a:bodyPr>
            <a:normAutofit lnSpcReduction="10000"/>
          </a:bodyPr>
          <a:lstStyle/>
          <a:p>
            <a:fld id="{361B6064-FECE-466A-BF5C-A30C7EDC9E78}" type="slidenum">
              <a:rPr lang="en-US" smtClean="0"/>
              <a:t>42</a:t>
            </a:fld>
            <a:endParaRPr lang="en-US"/>
          </a:p>
        </p:txBody>
      </p:sp>
    </p:spTree>
    <p:extLst>
      <p:ext uri="{BB962C8B-B14F-4D97-AF65-F5344CB8AC3E}">
        <p14:creationId xmlns:p14="http://schemas.microsoft.com/office/powerpoint/2010/main" val="3184301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anim calcmode="lin" valueType="num">
                                      <p:cBhvr additive="base">
                                        <p:cTn id="7" dur="5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 Algorithm: copy</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Non-constrained algorithm (will compile only if operations are supported):</a:t>
            </a:r>
          </a:p>
          <a:p>
            <a:pPr marL="0" indent="0">
              <a:spcBef>
                <a:spcPts val="100"/>
              </a:spcBef>
              <a:buNone/>
            </a:pPr>
            <a:endParaRPr lang="en-US" dirty="0" smtClean="0">
              <a:solidFill>
                <a:srgbClr val="0000FF"/>
              </a:solidFill>
              <a:latin typeface="Consolas" panose="020B0609020204030204" pitchFamily="49" charset="0"/>
            </a:endParaRPr>
          </a:p>
          <a:p>
            <a:pPr marL="548640" lvl="2" indent="0">
              <a:spcBef>
                <a:spcPts val="100"/>
              </a:spcBef>
              <a:buNone/>
            </a:pPr>
            <a:r>
              <a:rPr lang="en-US" dirty="0" smtClean="0">
                <a:solidFill>
                  <a:srgbClr val="0000FF"/>
                </a:solidFill>
                <a:latin typeface="Consolas" panose="020B0609020204030204" pitchFamily="49" charset="0"/>
              </a:rPr>
              <a:t>template</a:t>
            </a:r>
            <a:r>
              <a:rPr lang="en-US" dirty="0" smtClean="0">
                <a:solidFill>
                  <a:srgbClr val="000000"/>
                </a:solidFill>
                <a:latin typeface="Consolas" panose="020B0609020204030204" pitchFamily="49" charset="0"/>
              </a:rPr>
              <a:t> </a:t>
            </a:r>
            <a:r>
              <a:rPr lang="en-US" dirty="0">
                <a:solidFill>
                  <a:srgbClr val="000000"/>
                </a:solidFill>
                <a:latin typeface="Consolas" panose="020B0609020204030204" pitchFamily="49" charset="0"/>
              </a:rPr>
              <a:t>&lt;</a:t>
            </a:r>
            <a:r>
              <a:rPr lang="en-US" dirty="0" err="1">
                <a:solidFill>
                  <a:srgbClr val="0000FF"/>
                </a:solidFill>
                <a:latin typeface="Consolas" panose="020B0609020204030204" pitchFamily="49" charset="0"/>
              </a:rPr>
              <a:t>typename</a:t>
            </a:r>
            <a:r>
              <a:rPr lang="en-US" dirty="0">
                <a:solidFill>
                  <a:srgbClr val="000000"/>
                </a:solidFill>
                <a:latin typeface="Consolas" panose="020B0609020204030204" pitchFamily="49" charset="0"/>
              </a:rPr>
              <a:t> </a:t>
            </a:r>
            <a:r>
              <a:rPr lang="en-US" dirty="0" err="1">
                <a:solidFill>
                  <a:srgbClr val="2B91AF"/>
                </a:solidFill>
                <a:latin typeface="Consolas" panose="020B0609020204030204" pitchFamily="49" charset="0"/>
              </a:rPr>
              <a:t>InIt</a:t>
            </a:r>
            <a:r>
              <a:rPr lang="en-US" dirty="0">
                <a:solidFill>
                  <a:srgbClr val="000000"/>
                </a:solidFill>
                <a:latin typeface="Consolas" panose="020B0609020204030204" pitchFamily="49" charset="0"/>
              </a:rPr>
              <a:t>, </a:t>
            </a:r>
            <a:r>
              <a:rPr lang="en-US" dirty="0" err="1">
                <a:solidFill>
                  <a:srgbClr val="0000FF"/>
                </a:solidFill>
                <a:latin typeface="Consolas" panose="020B0609020204030204" pitchFamily="49" charset="0"/>
              </a:rPr>
              <a:t>typename</a:t>
            </a:r>
            <a:r>
              <a:rPr lang="en-US" dirty="0">
                <a:solidFill>
                  <a:srgbClr val="000000"/>
                </a:solidFill>
                <a:latin typeface="Consolas" panose="020B0609020204030204" pitchFamily="49" charset="0"/>
              </a:rPr>
              <a:t> </a:t>
            </a:r>
            <a:r>
              <a:rPr lang="en-US" dirty="0" err="1">
                <a:solidFill>
                  <a:srgbClr val="2B91AF"/>
                </a:solidFill>
                <a:latin typeface="Consolas" panose="020B0609020204030204" pitchFamily="49" charset="0"/>
              </a:rPr>
              <a:t>OutIt</a:t>
            </a:r>
            <a:r>
              <a:rPr lang="en-US" dirty="0">
                <a:solidFill>
                  <a:srgbClr val="000000"/>
                </a:solidFill>
                <a:latin typeface="Consolas" panose="020B0609020204030204" pitchFamily="49" charset="0"/>
              </a:rPr>
              <a:t>&gt;</a:t>
            </a:r>
          </a:p>
          <a:p>
            <a:pPr marL="548640" lvl="2" indent="0">
              <a:spcBef>
                <a:spcPts val="100"/>
              </a:spcBef>
              <a:buNone/>
            </a:pPr>
            <a:r>
              <a:rPr lang="en-US" dirty="0">
                <a:solidFill>
                  <a:srgbClr val="0000FF"/>
                </a:solidFill>
                <a:latin typeface="Consolas" panose="020B0609020204030204" pitchFamily="49" charset="0"/>
              </a:rPr>
              <a:t>void</a:t>
            </a:r>
            <a:r>
              <a:rPr lang="en-US" dirty="0">
                <a:solidFill>
                  <a:srgbClr val="000000"/>
                </a:solidFill>
                <a:latin typeface="Consolas" panose="020B0609020204030204" pitchFamily="49" charset="0"/>
              </a:rPr>
              <a:t> </a:t>
            </a:r>
            <a:r>
              <a:rPr lang="en-US" dirty="0">
                <a:solidFill>
                  <a:srgbClr val="74531F"/>
                </a:solidFill>
                <a:latin typeface="Consolas" panose="020B0609020204030204" pitchFamily="49" charset="0"/>
              </a:rPr>
              <a:t>copy</a:t>
            </a:r>
            <a:r>
              <a:rPr lang="en-US" dirty="0">
                <a:solidFill>
                  <a:srgbClr val="000000"/>
                </a:solidFill>
                <a:latin typeface="Consolas" panose="020B0609020204030204" pitchFamily="49" charset="0"/>
              </a:rPr>
              <a:t>(</a:t>
            </a:r>
            <a:r>
              <a:rPr lang="en-US" dirty="0" err="1">
                <a:solidFill>
                  <a:srgbClr val="2B91AF"/>
                </a:solidFill>
                <a:latin typeface="Consolas" panose="020B0609020204030204" pitchFamily="49" charset="0"/>
              </a:rPr>
              <a:t>InIt</a:t>
            </a:r>
            <a:r>
              <a:rPr lang="en-US" dirty="0">
                <a:solidFill>
                  <a:srgbClr val="000000"/>
                </a:solidFill>
                <a:latin typeface="Consolas" panose="020B0609020204030204" pitchFamily="49" charset="0"/>
              </a:rPr>
              <a:t> </a:t>
            </a:r>
            <a:r>
              <a:rPr lang="en-US" dirty="0">
                <a:solidFill>
                  <a:srgbClr val="808080"/>
                </a:solidFill>
                <a:latin typeface="Consolas" panose="020B0609020204030204" pitchFamily="49" charset="0"/>
              </a:rPr>
              <a:t>begin</a:t>
            </a:r>
            <a:r>
              <a:rPr lang="en-US" dirty="0">
                <a:solidFill>
                  <a:srgbClr val="000000"/>
                </a:solidFill>
                <a:latin typeface="Consolas" panose="020B0609020204030204" pitchFamily="49" charset="0"/>
              </a:rPr>
              <a:t>, </a:t>
            </a:r>
            <a:r>
              <a:rPr lang="en-US" dirty="0" err="1">
                <a:solidFill>
                  <a:srgbClr val="2B91AF"/>
                </a:solidFill>
                <a:latin typeface="Consolas" panose="020B0609020204030204" pitchFamily="49" charset="0"/>
              </a:rPr>
              <a:t>InIt</a:t>
            </a:r>
            <a:r>
              <a:rPr lang="en-US" dirty="0">
                <a:solidFill>
                  <a:srgbClr val="000000"/>
                </a:solidFill>
                <a:latin typeface="Consolas" panose="020B0609020204030204" pitchFamily="49" charset="0"/>
              </a:rPr>
              <a:t> </a:t>
            </a:r>
            <a:r>
              <a:rPr lang="en-US" dirty="0">
                <a:solidFill>
                  <a:srgbClr val="808080"/>
                </a:solidFill>
                <a:latin typeface="Consolas" panose="020B0609020204030204" pitchFamily="49" charset="0"/>
              </a:rPr>
              <a:t>end</a:t>
            </a:r>
            <a:r>
              <a:rPr lang="en-US" dirty="0">
                <a:solidFill>
                  <a:srgbClr val="000000"/>
                </a:solidFill>
                <a:latin typeface="Consolas" panose="020B0609020204030204" pitchFamily="49" charset="0"/>
              </a:rPr>
              <a:t>, </a:t>
            </a:r>
            <a:r>
              <a:rPr lang="en-US" dirty="0" err="1">
                <a:solidFill>
                  <a:srgbClr val="2B91AF"/>
                </a:solidFill>
                <a:latin typeface="Consolas" panose="020B0609020204030204" pitchFamily="49" charset="0"/>
              </a:rPr>
              <a:t>OutIt</a:t>
            </a:r>
            <a:r>
              <a:rPr lang="en-US" dirty="0">
                <a:solidFill>
                  <a:srgbClr val="000000"/>
                </a:solidFill>
                <a:latin typeface="Consolas" panose="020B0609020204030204" pitchFamily="49" charset="0"/>
              </a:rPr>
              <a:t> </a:t>
            </a:r>
            <a:r>
              <a:rPr lang="en-US" dirty="0">
                <a:solidFill>
                  <a:srgbClr val="808080"/>
                </a:solidFill>
                <a:latin typeface="Consolas" panose="020B0609020204030204" pitchFamily="49" charset="0"/>
              </a:rPr>
              <a:t>out</a:t>
            </a:r>
            <a:r>
              <a:rPr lang="en-US" dirty="0">
                <a:solidFill>
                  <a:srgbClr val="000000"/>
                </a:solidFill>
                <a:latin typeface="Consolas" panose="020B0609020204030204" pitchFamily="49" charset="0"/>
              </a:rPr>
              <a:t>)</a:t>
            </a:r>
          </a:p>
          <a:p>
            <a:pPr marL="548640" lvl="2" indent="0">
              <a:spcBef>
                <a:spcPts val="100"/>
              </a:spcBef>
              <a:buNone/>
            </a:pPr>
            <a:r>
              <a:rPr lang="en-US" dirty="0">
                <a:solidFill>
                  <a:srgbClr val="000000"/>
                </a:solidFill>
                <a:latin typeface="Consolas" panose="020B0609020204030204" pitchFamily="49" charset="0"/>
              </a:rPr>
              <a:t>{</a:t>
            </a:r>
          </a:p>
          <a:p>
            <a:pPr marL="548640" lvl="2" indent="0">
              <a:spcBef>
                <a:spcPts val="100"/>
              </a:spcBef>
              <a:buNone/>
            </a:pPr>
            <a:r>
              <a:rPr lang="en-US" dirty="0">
                <a:solidFill>
                  <a:srgbClr val="000000"/>
                </a:solidFill>
                <a:latin typeface="Consolas" panose="020B0609020204030204" pitchFamily="49" charset="0"/>
              </a:rPr>
              <a:t>    </a:t>
            </a:r>
            <a:r>
              <a:rPr lang="en-US" dirty="0">
                <a:solidFill>
                  <a:srgbClr val="8F08C4"/>
                </a:solidFill>
                <a:latin typeface="Consolas" panose="020B0609020204030204" pitchFamily="49" charset="0"/>
              </a:rPr>
              <a:t>while</a:t>
            </a:r>
            <a:r>
              <a:rPr lang="en-US" dirty="0">
                <a:solidFill>
                  <a:srgbClr val="000000"/>
                </a:solidFill>
                <a:latin typeface="Consolas" panose="020B0609020204030204" pitchFamily="49" charset="0"/>
              </a:rPr>
              <a:t> (</a:t>
            </a:r>
            <a:r>
              <a:rPr lang="en-US" dirty="0">
                <a:solidFill>
                  <a:srgbClr val="808080"/>
                </a:solidFill>
                <a:latin typeface="Consolas" panose="020B0609020204030204" pitchFamily="49" charset="0"/>
              </a:rPr>
              <a:t>begin</a:t>
            </a:r>
            <a:r>
              <a:rPr lang="en-US" dirty="0">
                <a:solidFill>
                  <a:srgbClr val="000000"/>
                </a:solidFill>
                <a:latin typeface="Consolas" panose="020B0609020204030204" pitchFamily="49" charset="0"/>
              </a:rPr>
              <a:t> != </a:t>
            </a:r>
            <a:r>
              <a:rPr lang="en-US" dirty="0">
                <a:solidFill>
                  <a:srgbClr val="808080"/>
                </a:solidFill>
                <a:latin typeface="Consolas" panose="020B0609020204030204" pitchFamily="49" charset="0"/>
              </a:rPr>
              <a:t>end</a:t>
            </a:r>
            <a:r>
              <a:rPr lang="en-US" dirty="0">
                <a:solidFill>
                  <a:srgbClr val="000000"/>
                </a:solidFill>
                <a:latin typeface="Consolas" panose="020B0609020204030204" pitchFamily="49" charset="0"/>
              </a:rPr>
              <a:t>)</a:t>
            </a:r>
          </a:p>
          <a:p>
            <a:pPr marL="548640" lvl="2" indent="0">
              <a:spcBef>
                <a:spcPts val="100"/>
              </a:spcBef>
              <a:buNone/>
            </a:pPr>
            <a:r>
              <a:rPr lang="en-US" dirty="0">
                <a:solidFill>
                  <a:srgbClr val="000000"/>
                </a:solidFill>
                <a:latin typeface="Consolas" panose="020B0609020204030204" pitchFamily="49" charset="0"/>
              </a:rPr>
              <a:t>        *</a:t>
            </a:r>
            <a:r>
              <a:rPr lang="en-US" dirty="0">
                <a:solidFill>
                  <a:srgbClr val="808080"/>
                </a:solidFill>
                <a:latin typeface="Consolas" panose="020B0609020204030204" pitchFamily="49" charset="0"/>
              </a:rPr>
              <a:t>out</a:t>
            </a:r>
            <a:r>
              <a:rPr lang="en-US" dirty="0">
                <a:solidFill>
                  <a:srgbClr val="000000"/>
                </a:solidFill>
                <a:latin typeface="Consolas" panose="020B0609020204030204" pitchFamily="49" charset="0"/>
              </a:rPr>
              <a:t>++ = *</a:t>
            </a:r>
            <a:r>
              <a:rPr lang="en-US" dirty="0">
                <a:solidFill>
                  <a:srgbClr val="808080"/>
                </a:solidFill>
                <a:latin typeface="Consolas" panose="020B0609020204030204" pitchFamily="49" charset="0"/>
              </a:rPr>
              <a:t>begin</a:t>
            </a:r>
            <a:r>
              <a:rPr lang="en-US" dirty="0">
                <a:solidFill>
                  <a:srgbClr val="000000"/>
                </a:solidFill>
                <a:latin typeface="Consolas" panose="020B0609020204030204" pitchFamily="49" charset="0"/>
              </a:rPr>
              <a:t>++; </a:t>
            </a:r>
          </a:p>
          <a:p>
            <a:pPr marL="548640" lvl="2" indent="0">
              <a:spcBef>
                <a:spcPts val="100"/>
              </a:spcBef>
              <a:buNone/>
            </a:pPr>
            <a:r>
              <a:rPr lang="en-US" dirty="0">
                <a:solidFill>
                  <a:srgbClr val="000000"/>
                </a:solidFill>
                <a:latin typeface="Consolas" panose="020B0609020204030204" pitchFamily="49" charset="0"/>
              </a:rPr>
              <a:t>}</a:t>
            </a:r>
          </a:p>
          <a:p>
            <a:r>
              <a:rPr lang="en-US" dirty="0" smtClean="0"/>
              <a:t>Properly constrained algorithm (will report errors on the interface):</a:t>
            </a:r>
          </a:p>
          <a:p>
            <a:pPr marL="0" indent="0">
              <a:spcBef>
                <a:spcPts val="100"/>
              </a:spcBef>
              <a:buNone/>
            </a:pPr>
            <a:endParaRPr lang="en-US" dirty="0" smtClean="0">
              <a:solidFill>
                <a:srgbClr val="0000FF"/>
              </a:solidFill>
              <a:latin typeface="Consolas" panose="020B0609020204030204" pitchFamily="49" charset="0"/>
            </a:endParaRPr>
          </a:p>
          <a:p>
            <a:pPr marL="548640" lvl="2" indent="0">
              <a:spcBef>
                <a:spcPts val="100"/>
              </a:spcBef>
              <a:buNone/>
            </a:pPr>
            <a:r>
              <a:rPr lang="en-US" dirty="0" smtClean="0">
                <a:solidFill>
                  <a:srgbClr val="0000FF"/>
                </a:solidFill>
                <a:latin typeface="Consolas" panose="020B0609020204030204" pitchFamily="49" charset="0"/>
              </a:rPr>
              <a:t>template</a:t>
            </a:r>
            <a:r>
              <a:rPr lang="en-US" dirty="0" smtClean="0">
                <a:solidFill>
                  <a:srgbClr val="000000"/>
                </a:solidFill>
                <a:latin typeface="Consolas" panose="020B0609020204030204" pitchFamily="49" charset="0"/>
              </a:rPr>
              <a:t> </a:t>
            </a:r>
            <a:r>
              <a:rPr lang="en-US" dirty="0">
                <a:solidFill>
                  <a:srgbClr val="000000"/>
                </a:solidFill>
                <a:latin typeface="Consolas" panose="020B0609020204030204" pitchFamily="49" charset="0"/>
              </a:rPr>
              <a:t>&lt;</a:t>
            </a:r>
            <a:r>
              <a:rPr lang="en-US" dirty="0" err="1">
                <a:solidFill>
                  <a:srgbClr val="000000"/>
                </a:solidFill>
                <a:latin typeface="Consolas" panose="020B0609020204030204" pitchFamily="49" charset="0"/>
              </a:rPr>
              <a:t>std</a:t>
            </a:r>
            <a:r>
              <a:rPr lang="en-US" dirty="0">
                <a:solidFill>
                  <a:srgbClr val="000000"/>
                </a:solidFill>
                <a:latin typeface="Consolas" panose="020B0609020204030204" pitchFamily="49" charset="0"/>
              </a:rPr>
              <a:t>::</a:t>
            </a:r>
            <a:r>
              <a:rPr lang="en-US" dirty="0" err="1">
                <a:solidFill>
                  <a:srgbClr val="2B91AF"/>
                </a:solidFill>
                <a:latin typeface="Consolas" panose="020B0609020204030204" pitchFamily="49" charset="0"/>
              </a:rPr>
              <a:t>input_iterator</a:t>
            </a:r>
            <a:r>
              <a:rPr lang="en-US" dirty="0">
                <a:solidFill>
                  <a:srgbClr val="000000"/>
                </a:solidFill>
                <a:latin typeface="Consolas" panose="020B0609020204030204" pitchFamily="49" charset="0"/>
              </a:rPr>
              <a:t> </a:t>
            </a:r>
            <a:r>
              <a:rPr lang="en-US" dirty="0" err="1">
                <a:solidFill>
                  <a:srgbClr val="2B91AF"/>
                </a:solidFill>
                <a:latin typeface="Consolas" panose="020B0609020204030204" pitchFamily="49" charset="0"/>
              </a:rPr>
              <a:t>InIt</a:t>
            </a:r>
            <a:r>
              <a:rPr lang="en-US" dirty="0">
                <a:solidFill>
                  <a:srgbClr val="000000"/>
                </a:solidFill>
                <a:latin typeface="Consolas" panose="020B0609020204030204" pitchFamily="49" charset="0"/>
              </a:rPr>
              <a:t>, </a:t>
            </a:r>
            <a:r>
              <a:rPr lang="en-US" dirty="0" err="1">
                <a:solidFill>
                  <a:srgbClr val="000000"/>
                </a:solidFill>
                <a:latin typeface="Consolas" panose="020B0609020204030204" pitchFamily="49" charset="0"/>
              </a:rPr>
              <a:t>std</a:t>
            </a:r>
            <a:r>
              <a:rPr lang="en-US" dirty="0">
                <a:solidFill>
                  <a:srgbClr val="000000"/>
                </a:solidFill>
                <a:latin typeface="Consolas" panose="020B0609020204030204" pitchFamily="49" charset="0"/>
              </a:rPr>
              <a:t>::</a:t>
            </a:r>
            <a:r>
              <a:rPr lang="en-US" dirty="0" err="1">
                <a:solidFill>
                  <a:srgbClr val="2B91AF"/>
                </a:solidFill>
                <a:latin typeface="Consolas" panose="020B0609020204030204" pitchFamily="49" charset="0"/>
              </a:rPr>
              <a:t>output_iterator</a:t>
            </a:r>
            <a:r>
              <a:rPr lang="en-US" dirty="0">
                <a:solidFill>
                  <a:srgbClr val="000000"/>
                </a:solidFill>
                <a:latin typeface="Consolas" panose="020B0609020204030204" pitchFamily="49" charset="0"/>
              </a:rPr>
              <a:t> </a:t>
            </a:r>
            <a:r>
              <a:rPr lang="en-US" dirty="0" err="1">
                <a:solidFill>
                  <a:srgbClr val="2B91AF"/>
                </a:solidFill>
                <a:latin typeface="Consolas" panose="020B0609020204030204" pitchFamily="49" charset="0"/>
              </a:rPr>
              <a:t>OutIt</a:t>
            </a:r>
            <a:r>
              <a:rPr lang="en-US" dirty="0">
                <a:solidFill>
                  <a:srgbClr val="000000"/>
                </a:solidFill>
                <a:latin typeface="Consolas" panose="020B0609020204030204" pitchFamily="49" charset="0"/>
              </a:rPr>
              <a:t>&gt;</a:t>
            </a:r>
          </a:p>
          <a:p>
            <a:pPr marL="548640" lvl="2" indent="0">
              <a:spcBef>
                <a:spcPts val="100"/>
              </a:spcBef>
              <a:buNone/>
            </a:pPr>
            <a:r>
              <a:rPr lang="en-US" dirty="0">
                <a:solidFill>
                  <a:srgbClr val="0000FF"/>
                </a:solidFill>
                <a:latin typeface="Consolas" panose="020B0609020204030204" pitchFamily="49" charset="0"/>
              </a:rPr>
              <a:t>void</a:t>
            </a:r>
            <a:r>
              <a:rPr lang="en-US" dirty="0">
                <a:solidFill>
                  <a:srgbClr val="000000"/>
                </a:solidFill>
                <a:latin typeface="Consolas" panose="020B0609020204030204" pitchFamily="49" charset="0"/>
              </a:rPr>
              <a:t> </a:t>
            </a:r>
            <a:r>
              <a:rPr lang="en-US" dirty="0">
                <a:solidFill>
                  <a:srgbClr val="74531F"/>
                </a:solidFill>
                <a:latin typeface="Consolas" panose="020B0609020204030204" pitchFamily="49" charset="0"/>
              </a:rPr>
              <a:t>copy</a:t>
            </a:r>
            <a:r>
              <a:rPr lang="en-US" dirty="0">
                <a:solidFill>
                  <a:srgbClr val="000000"/>
                </a:solidFill>
                <a:latin typeface="Consolas" panose="020B0609020204030204" pitchFamily="49" charset="0"/>
              </a:rPr>
              <a:t>(</a:t>
            </a:r>
            <a:r>
              <a:rPr lang="en-US" dirty="0" err="1">
                <a:solidFill>
                  <a:srgbClr val="2B91AF"/>
                </a:solidFill>
                <a:latin typeface="Consolas" panose="020B0609020204030204" pitchFamily="49" charset="0"/>
              </a:rPr>
              <a:t>InIt</a:t>
            </a:r>
            <a:r>
              <a:rPr lang="en-US" dirty="0">
                <a:solidFill>
                  <a:srgbClr val="000000"/>
                </a:solidFill>
                <a:latin typeface="Consolas" panose="020B0609020204030204" pitchFamily="49" charset="0"/>
              </a:rPr>
              <a:t> </a:t>
            </a:r>
            <a:r>
              <a:rPr lang="en-US" dirty="0">
                <a:solidFill>
                  <a:srgbClr val="808080"/>
                </a:solidFill>
                <a:latin typeface="Consolas" panose="020B0609020204030204" pitchFamily="49" charset="0"/>
              </a:rPr>
              <a:t>begin</a:t>
            </a:r>
            <a:r>
              <a:rPr lang="en-US" dirty="0">
                <a:solidFill>
                  <a:srgbClr val="000000"/>
                </a:solidFill>
                <a:latin typeface="Consolas" panose="020B0609020204030204" pitchFamily="49" charset="0"/>
              </a:rPr>
              <a:t>, </a:t>
            </a:r>
            <a:r>
              <a:rPr lang="en-US" dirty="0" err="1">
                <a:solidFill>
                  <a:srgbClr val="2B91AF"/>
                </a:solidFill>
                <a:latin typeface="Consolas" panose="020B0609020204030204" pitchFamily="49" charset="0"/>
              </a:rPr>
              <a:t>InIt</a:t>
            </a:r>
            <a:r>
              <a:rPr lang="en-US" dirty="0">
                <a:solidFill>
                  <a:srgbClr val="000000"/>
                </a:solidFill>
                <a:latin typeface="Consolas" panose="020B0609020204030204" pitchFamily="49" charset="0"/>
              </a:rPr>
              <a:t> </a:t>
            </a:r>
            <a:r>
              <a:rPr lang="en-US" dirty="0">
                <a:solidFill>
                  <a:srgbClr val="808080"/>
                </a:solidFill>
                <a:latin typeface="Consolas" panose="020B0609020204030204" pitchFamily="49" charset="0"/>
              </a:rPr>
              <a:t>end</a:t>
            </a:r>
            <a:r>
              <a:rPr lang="en-US" dirty="0">
                <a:solidFill>
                  <a:srgbClr val="000000"/>
                </a:solidFill>
                <a:latin typeface="Consolas" panose="020B0609020204030204" pitchFamily="49" charset="0"/>
              </a:rPr>
              <a:t>, </a:t>
            </a:r>
            <a:r>
              <a:rPr lang="en-US" dirty="0" err="1">
                <a:solidFill>
                  <a:srgbClr val="2B91AF"/>
                </a:solidFill>
                <a:latin typeface="Consolas" panose="020B0609020204030204" pitchFamily="49" charset="0"/>
              </a:rPr>
              <a:t>OutIt</a:t>
            </a:r>
            <a:r>
              <a:rPr lang="en-US" dirty="0">
                <a:solidFill>
                  <a:srgbClr val="000000"/>
                </a:solidFill>
                <a:latin typeface="Consolas" panose="020B0609020204030204" pitchFamily="49" charset="0"/>
              </a:rPr>
              <a:t> </a:t>
            </a:r>
            <a:r>
              <a:rPr lang="en-US" dirty="0">
                <a:solidFill>
                  <a:srgbClr val="808080"/>
                </a:solidFill>
                <a:latin typeface="Consolas" panose="020B0609020204030204" pitchFamily="49" charset="0"/>
              </a:rPr>
              <a:t>out</a:t>
            </a:r>
            <a:r>
              <a:rPr lang="en-US" dirty="0">
                <a:solidFill>
                  <a:srgbClr val="000000"/>
                </a:solidFill>
                <a:latin typeface="Consolas" panose="020B0609020204030204" pitchFamily="49" charset="0"/>
              </a:rPr>
              <a:t>)</a:t>
            </a:r>
          </a:p>
          <a:p>
            <a:pPr marL="548640" lvl="2" indent="0">
              <a:spcBef>
                <a:spcPts val="100"/>
              </a:spcBef>
              <a:buNone/>
            </a:pPr>
            <a:r>
              <a:rPr lang="en-US" dirty="0">
                <a:solidFill>
                  <a:srgbClr val="000000"/>
                </a:solidFill>
                <a:latin typeface="Consolas" panose="020B0609020204030204" pitchFamily="49" charset="0"/>
              </a:rPr>
              <a:t>{</a:t>
            </a:r>
          </a:p>
          <a:p>
            <a:pPr marL="548640" lvl="2" indent="0">
              <a:spcBef>
                <a:spcPts val="100"/>
              </a:spcBef>
              <a:buNone/>
            </a:pPr>
            <a:r>
              <a:rPr lang="en-US" dirty="0">
                <a:solidFill>
                  <a:srgbClr val="000000"/>
                </a:solidFill>
                <a:latin typeface="Consolas" panose="020B0609020204030204" pitchFamily="49" charset="0"/>
              </a:rPr>
              <a:t>    </a:t>
            </a:r>
            <a:r>
              <a:rPr lang="en-US" dirty="0">
                <a:solidFill>
                  <a:srgbClr val="8F08C4"/>
                </a:solidFill>
                <a:latin typeface="Consolas" panose="020B0609020204030204" pitchFamily="49" charset="0"/>
              </a:rPr>
              <a:t>while</a:t>
            </a:r>
            <a:r>
              <a:rPr lang="en-US" dirty="0">
                <a:solidFill>
                  <a:srgbClr val="000000"/>
                </a:solidFill>
                <a:latin typeface="Consolas" panose="020B0609020204030204" pitchFamily="49" charset="0"/>
              </a:rPr>
              <a:t> (</a:t>
            </a:r>
            <a:r>
              <a:rPr lang="en-US" dirty="0">
                <a:solidFill>
                  <a:srgbClr val="808080"/>
                </a:solidFill>
                <a:latin typeface="Consolas" panose="020B0609020204030204" pitchFamily="49" charset="0"/>
              </a:rPr>
              <a:t>begin</a:t>
            </a:r>
            <a:r>
              <a:rPr lang="en-US" dirty="0">
                <a:solidFill>
                  <a:srgbClr val="000000"/>
                </a:solidFill>
                <a:latin typeface="Consolas" panose="020B0609020204030204" pitchFamily="49" charset="0"/>
              </a:rPr>
              <a:t> != </a:t>
            </a:r>
            <a:r>
              <a:rPr lang="en-US" dirty="0">
                <a:solidFill>
                  <a:srgbClr val="808080"/>
                </a:solidFill>
                <a:latin typeface="Consolas" panose="020B0609020204030204" pitchFamily="49" charset="0"/>
              </a:rPr>
              <a:t>end</a:t>
            </a:r>
            <a:r>
              <a:rPr lang="en-US" dirty="0">
                <a:solidFill>
                  <a:srgbClr val="000000"/>
                </a:solidFill>
                <a:latin typeface="Consolas" panose="020B0609020204030204" pitchFamily="49" charset="0"/>
              </a:rPr>
              <a:t>)</a:t>
            </a:r>
          </a:p>
          <a:p>
            <a:pPr marL="548640" lvl="2" indent="0">
              <a:spcBef>
                <a:spcPts val="100"/>
              </a:spcBef>
              <a:buNone/>
            </a:pPr>
            <a:r>
              <a:rPr lang="en-US" dirty="0">
                <a:solidFill>
                  <a:srgbClr val="000000"/>
                </a:solidFill>
                <a:latin typeface="Consolas" panose="020B0609020204030204" pitchFamily="49" charset="0"/>
              </a:rPr>
              <a:t>        *</a:t>
            </a:r>
            <a:r>
              <a:rPr lang="en-US" dirty="0">
                <a:solidFill>
                  <a:srgbClr val="808080"/>
                </a:solidFill>
                <a:latin typeface="Consolas" panose="020B0609020204030204" pitchFamily="49" charset="0"/>
              </a:rPr>
              <a:t>out</a:t>
            </a:r>
            <a:r>
              <a:rPr lang="en-US" dirty="0">
                <a:solidFill>
                  <a:srgbClr val="000000"/>
                </a:solidFill>
                <a:latin typeface="Consolas" panose="020B0609020204030204" pitchFamily="49" charset="0"/>
              </a:rPr>
              <a:t>++ = *</a:t>
            </a:r>
            <a:r>
              <a:rPr lang="en-US" dirty="0">
                <a:solidFill>
                  <a:srgbClr val="808080"/>
                </a:solidFill>
                <a:latin typeface="Consolas" panose="020B0609020204030204" pitchFamily="49" charset="0"/>
              </a:rPr>
              <a:t>begin</a:t>
            </a:r>
            <a:r>
              <a:rPr lang="en-US" dirty="0">
                <a:solidFill>
                  <a:srgbClr val="000000"/>
                </a:solidFill>
                <a:latin typeface="Consolas" panose="020B0609020204030204" pitchFamily="49" charset="0"/>
              </a:rPr>
              <a:t>++;</a:t>
            </a:r>
          </a:p>
          <a:p>
            <a:pPr marL="548640" lvl="2" indent="0">
              <a:spcBef>
                <a:spcPts val="100"/>
              </a:spcBef>
              <a:buNone/>
            </a:pPr>
            <a:r>
              <a:rPr lang="en-US" dirty="0">
                <a:solidFill>
                  <a:srgbClr val="000000"/>
                </a:solidFill>
                <a:latin typeface="Consolas" panose="020B0609020204030204" pitchFamily="49" charset="0"/>
              </a:rPr>
              <a:t>}</a:t>
            </a:r>
          </a:p>
          <a:p>
            <a:pPr marL="0" indent="0">
              <a:buNone/>
            </a:pPr>
            <a:endParaRPr lang="en-US" dirty="0">
              <a:solidFill>
                <a:srgbClr val="000000"/>
              </a:solidFill>
              <a:latin typeface="Consolas" panose="020B0609020204030204" pitchFamily="49" charset="0"/>
            </a:endParaRPr>
          </a:p>
        </p:txBody>
      </p:sp>
      <p:sp>
        <p:nvSpPr>
          <p:cNvPr id="4" name="Date Placeholder 3"/>
          <p:cNvSpPr>
            <a:spLocks noGrp="1"/>
          </p:cNvSpPr>
          <p:nvPr>
            <p:ph type="dt" sz="half" idx="10"/>
          </p:nvPr>
        </p:nvSpPr>
        <p:spPr/>
        <p:txBody>
          <a:bodyPr/>
          <a:lstStyle/>
          <a:p>
            <a:r>
              <a:rPr lang="en-US" smtClean="0"/>
              <a:t>2/11/2025, Lecture 6</a:t>
            </a:r>
            <a:endParaRPr lang="en-US"/>
          </a:p>
        </p:txBody>
      </p:sp>
      <p:sp>
        <p:nvSpPr>
          <p:cNvPr id="5" name="Footer Placeholder 4"/>
          <p:cNvSpPr>
            <a:spLocks noGrp="1"/>
          </p:cNvSpPr>
          <p:nvPr>
            <p:ph type="ftr" sz="quarter" idx="11"/>
          </p:nvPr>
        </p:nvSpPr>
        <p:spPr/>
        <p:txBody>
          <a:bodyPr/>
          <a:lstStyle/>
          <a:p>
            <a:r>
              <a:rPr lang="en-US" smtClean="0"/>
              <a:t>CSC4700, Spring 2025, The C++ Standard Library, Iterators and Ranges</a:t>
            </a:r>
            <a:endParaRPr lang="en-US"/>
          </a:p>
        </p:txBody>
      </p:sp>
      <p:sp>
        <p:nvSpPr>
          <p:cNvPr id="6" name="Slide Number Placeholder 5"/>
          <p:cNvSpPr>
            <a:spLocks noGrp="1"/>
          </p:cNvSpPr>
          <p:nvPr>
            <p:ph type="sldNum" sz="quarter" idx="12"/>
          </p:nvPr>
        </p:nvSpPr>
        <p:spPr/>
        <p:txBody>
          <a:bodyPr>
            <a:normAutofit lnSpcReduction="10000"/>
          </a:bodyPr>
          <a:lstStyle/>
          <a:p>
            <a:fld id="{361B6064-FECE-466A-BF5C-A30C7EDC9E78}" type="slidenum">
              <a:rPr lang="en-US" smtClean="0"/>
              <a:t>43</a:t>
            </a:fld>
            <a:endParaRPr lang="en-US"/>
          </a:p>
        </p:txBody>
      </p:sp>
    </p:spTree>
    <p:extLst>
      <p:ext uri="{BB962C8B-B14F-4D97-AF65-F5344CB8AC3E}">
        <p14:creationId xmlns:p14="http://schemas.microsoft.com/office/powerpoint/2010/main" val="40171282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8" end="8"/>
                                            </p:txEl>
                                          </p:spTgt>
                                        </p:tgtEl>
                                        <p:attrNameLst>
                                          <p:attrName>style.visibility</p:attrName>
                                        </p:attrNameLst>
                                      </p:cBhvr>
                                      <p:to>
                                        <p:strVal val="visible"/>
                                      </p:to>
                                    </p:set>
                                    <p:anim calcmode="lin" valueType="num">
                                      <p:cBhvr additive="base">
                                        <p:cTn id="7" dur="500" fill="hold"/>
                                        <p:tgtEl>
                                          <p:spTgt spid="3">
                                            <p:txEl>
                                              <p:pRg st="8" end="8"/>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8" end="8"/>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3">
                                            <p:txEl>
                                              <p:pRg st="10" end="10"/>
                                            </p:txEl>
                                          </p:spTgt>
                                        </p:tgtEl>
                                        <p:attrNameLst>
                                          <p:attrName>style.visibility</p:attrName>
                                        </p:attrNameLst>
                                      </p:cBhvr>
                                      <p:to>
                                        <p:strVal val="visible"/>
                                      </p:to>
                                    </p:set>
                                    <p:anim calcmode="lin" valueType="num">
                                      <p:cBhvr additive="base">
                                        <p:cTn id="11" dur="500" fill="hold"/>
                                        <p:tgtEl>
                                          <p:spTgt spid="3">
                                            <p:txEl>
                                              <p:pRg st="10" end="10"/>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3">
                                            <p:txEl>
                                              <p:pRg st="10" end="10"/>
                                            </p:txEl>
                                          </p:spTgt>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3">
                                            <p:txEl>
                                              <p:pRg st="11" end="11"/>
                                            </p:txEl>
                                          </p:spTgt>
                                        </p:tgtEl>
                                        <p:attrNameLst>
                                          <p:attrName>style.visibility</p:attrName>
                                        </p:attrNameLst>
                                      </p:cBhvr>
                                      <p:to>
                                        <p:strVal val="visible"/>
                                      </p:to>
                                    </p:set>
                                    <p:anim calcmode="lin" valueType="num">
                                      <p:cBhvr additive="base">
                                        <p:cTn id="15" dur="500" fill="hold"/>
                                        <p:tgtEl>
                                          <p:spTgt spid="3">
                                            <p:txEl>
                                              <p:pRg st="11" end="11"/>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3">
                                            <p:txEl>
                                              <p:pRg st="11" end="11"/>
                                            </p:txEl>
                                          </p:spTgt>
                                        </p:tgtEl>
                                        <p:attrNameLst>
                                          <p:attrName>ppt_y</p:attrName>
                                        </p:attrNameLst>
                                      </p:cBhvr>
                                      <p:tavLst>
                                        <p:tav tm="0">
                                          <p:val>
                                            <p:strVal val="#ppt_y"/>
                                          </p:val>
                                        </p:tav>
                                        <p:tav tm="100000">
                                          <p:val>
                                            <p:strVal val="#ppt_y"/>
                                          </p:val>
                                        </p:tav>
                                      </p:tavLst>
                                    </p:anim>
                                  </p:childTnLst>
                                </p:cTn>
                              </p:par>
                              <p:par>
                                <p:cTn id="17" presetID="2" presetClass="entr" presetSubtype="8" fill="hold" nodeType="withEffect">
                                  <p:stCondLst>
                                    <p:cond delay="0"/>
                                  </p:stCondLst>
                                  <p:childTnLst>
                                    <p:set>
                                      <p:cBhvr>
                                        <p:cTn id="18" dur="1" fill="hold">
                                          <p:stCondLst>
                                            <p:cond delay="0"/>
                                          </p:stCondLst>
                                        </p:cTn>
                                        <p:tgtEl>
                                          <p:spTgt spid="3">
                                            <p:txEl>
                                              <p:pRg st="12" end="12"/>
                                            </p:txEl>
                                          </p:spTgt>
                                        </p:tgtEl>
                                        <p:attrNameLst>
                                          <p:attrName>style.visibility</p:attrName>
                                        </p:attrNameLst>
                                      </p:cBhvr>
                                      <p:to>
                                        <p:strVal val="visible"/>
                                      </p:to>
                                    </p:set>
                                    <p:anim calcmode="lin" valueType="num">
                                      <p:cBhvr additive="base">
                                        <p:cTn id="19" dur="500" fill="hold"/>
                                        <p:tgtEl>
                                          <p:spTgt spid="3">
                                            <p:txEl>
                                              <p:pRg st="12" end="1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12" end="12"/>
                                            </p:txEl>
                                          </p:spTgt>
                                        </p:tgtEl>
                                        <p:attrNameLst>
                                          <p:attrName>ppt_y</p:attrName>
                                        </p:attrNameLst>
                                      </p:cBhvr>
                                      <p:tavLst>
                                        <p:tav tm="0">
                                          <p:val>
                                            <p:strVal val="#ppt_y"/>
                                          </p:val>
                                        </p:tav>
                                        <p:tav tm="100000">
                                          <p:val>
                                            <p:strVal val="#ppt_y"/>
                                          </p:val>
                                        </p:tav>
                                      </p:tavLst>
                                    </p:anim>
                                  </p:childTnLst>
                                </p:cTn>
                              </p:par>
                              <p:par>
                                <p:cTn id="21" presetID="2" presetClass="entr" presetSubtype="8" fill="hold" nodeType="withEffect">
                                  <p:stCondLst>
                                    <p:cond delay="0"/>
                                  </p:stCondLst>
                                  <p:childTnLst>
                                    <p:set>
                                      <p:cBhvr>
                                        <p:cTn id="22" dur="1" fill="hold">
                                          <p:stCondLst>
                                            <p:cond delay="0"/>
                                          </p:stCondLst>
                                        </p:cTn>
                                        <p:tgtEl>
                                          <p:spTgt spid="3">
                                            <p:txEl>
                                              <p:pRg st="13" end="13"/>
                                            </p:txEl>
                                          </p:spTgt>
                                        </p:tgtEl>
                                        <p:attrNameLst>
                                          <p:attrName>style.visibility</p:attrName>
                                        </p:attrNameLst>
                                      </p:cBhvr>
                                      <p:to>
                                        <p:strVal val="visible"/>
                                      </p:to>
                                    </p:set>
                                    <p:anim calcmode="lin" valueType="num">
                                      <p:cBhvr additive="base">
                                        <p:cTn id="23" dur="500" fill="hold"/>
                                        <p:tgtEl>
                                          <p:spTgt spid="3">
                                            <p:txEl>
                                              <p:pRg st="13" end="13"/>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3">
                                            <p:txEl>
                                              <p:pRg st="13" end="13"/>
                                            </p:txEl>
                                          </p:spTgt>
                                        </p:tgtEl>
                                        <p:attrNameLst>
                                          <p:attrName>ppt_y</p:attrName>
                                        </p:attrNameLst>
                                      </p:cBhvr>
                                      <p:tavLst>
                                        <p:tav tm="0">
                                          <p:val>
                                            <p:strVal val="#ppt_y"/>
                                          </p:val>
                                        </p:tav>
                                        <p:tav tm="100000">
                                          <p:val>
                                            <p:strVal val="#ppt_y"/>
                                          </p:val>
                                        </p:tav>
                                      </p:tavLst>
                                    </p:anim>
                                  </p:childTnLst>
                                </p:cTn>
                              </p:par>
                              <p:par>
                                <p:cTn id="25" presetID="2" presetClass="entr" presetSubtype="8" fill="hold" nodeType="withEffect">
                                  <p:stCondLst>
                                    <p:cond delay="0"/>
                                  </p:stCondLst>
                                  <p:childTnLst>
                                    <p:set>
                                      <p:cBhvr>
                                        <p:cTn id="26" dur="1" fill="hold">
                                          <p:stCondLst>
                                            <p:cond delay="0"/>
                                          </p:stCondLst>
                                        </p:cTn>
                                        <p:tgtEl>
                                          <p:spTgt spid="3">
                                            <p:txEl>
                                              <p:pRg st="14" end="14"/>
                                            </p:txEl>
                                          </p:spTgt>
                                        </p:tgtEl>
                                        <p:attrNameLst>
                                          <p:attrName>style.visibility</p:attrName>
                                        </p:attrNameLst>
                                      </p:cBhvr>
                                      <p:to>
                                        <p:strVal val="visible"/>
                                      </p:to>
                                    </p:set>
                                    <p:anim calcmode="lin" valueType="num">
                                      <p:cBhvr additive="base">
                                        <p:cTn id="27" dur="500" fill="hold"/>
                                        <p:tgtEl>
                                          <p:spTgt spid="3">
                                            <p:txEl>
                                              <p:pRg st="14" end="14"/>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3">
                                            <p:txEl>
                                              <p:pRg st="14" end="14"/>
                                            </p:txEl>
                                          </p:spTgt>
                                        </p:tgtEl>
                                        <p:attrNameLst>
                                          <p:attrName>ppt_y</p:attrName>
                                        </p:attrNameLst>
                                      </p:cBhvr>
                                      <p:tavLst>
                                        <p:tav tm="0">
                                          <p:val>
                                            <p:strVal val="#ppt_y"/>
                                          </p:val>
                                        </p:tav>
                                        <p:tav tm="100000">
                                          <p:val>
                                            <p:strVal val="#ppt_y"/>
                                          </p:val>
                                        </p:tav>
                                      </p:tavLst>
                                    </p:anim>
                                  </p:childTnLst>
                                </p:cTn>
                              </p:par>
                              <p:par>
                                <p:cTn id="29" presetID="2" presetClass="entr" presetSubtype="8" fill="hold" nodeType="withEffect">
                                  <p:stCondLst>
                                    <p:cond delay="0"/>
                                  </p:stCondLst>
                                  <p:childTnLst>
                                    <p:set>
                                      <p:cBhvr>
                                        <p:cTn id="30" dur="1" fill="hold">
                                          <p:stCondLst>
                                            <p:cond delay="0"/>
                                          </p:stCondLst>
                                        </p:cTn>
                                        <p:tgtEl>
                                          <p:spTgt spid="3">
                                            <p:txEl>
                                              <p:pRg st="15" end="15"/>
                                            </p:txEl>
                                          </p:spTgt>
                                        </p:tgtEl>
                                        <p:attrNameLst>
                                          <p:attrName>style.visibility</p:attrName>
                                        </p:attrNameLst>
                                      </p:cBhvr>
                                      <p:to>
                                        <p:strVal val="visible"/>
                                      </p:to>
                                    </p:set>
                                    <p:anim calcmode="lin" valueType="num">
                                      <p:cBhvr additive="base">
                                        <p:cTn id="31" dur="500" fill="hold"/>
                                        <p:tgtEl>
                                          <p:spTgt spid="3">
                                            <p:txEl>
                                              <p:pRg st="15" end="15"/>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15" end="1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ltLang="en-US" dirty="0" smtClean="0"/>
              <a:t>What‘s </a:t>
            </a:r>
            <a:r>
              <a:rPr lang="de-DE" altLang="en-US" dirty="0"/>
              <a:t>that all about?</a:t>
            </a:r>
            <a:endParaRPr lang="en-US" dirty="0"/>
          </a:p>
        </p:txBody>
      </p:sp>
      <p:sp>
        <p:nvSpPr>
          <p:cNvPr id="3" name="Content Placeholder 2"/>
          <p:cNvSpPr>
            <a:spLocks noGrp="1"/>
          </p:cNvSpPr>
          <p:nvPr>
            <p:ph idx="1"/>
          </p:nvPr>
        </p:nvSpPr>
        <p:spPr/>
        <p:txBody>
          <a:bodyPr>
            <a:normAutofit/>
          </a:bodyPr>
          <a:lstStyle/>
          <a:p>
            <a:r>
              <a:rPr lang="de-DE" altLang="en-US" dirty="0"/>
              <a:t>Orthogonality:</a:t>
            </a:r>
          </a:p>
          <a:p>
            <a:endParaRPr lang="de-DE" altLang="en-US" sz="600" dirty="0"/>
          </a:p>
          <a:p>
            <a:pPr marL="457200" lvl="0" indent="0">
              <a:lnSpc>
                <a:spcPct val="100000"/>
              </a:lnSpc>
              <a:spcBef>
                <a:spcPts val="0"/>
              </a:spcBef>
              <a:spcAft>
                <a:spcPts val="0"/>
              </a:spcAft>
              <a:buClrTx/>
              <a:buSzTx/>
              <a:buNone/>
            </a:pPr>
            <a:r>
              <a:rPr lang="en-US" sz="1800" spc="0" dirty="0" err="1">
                <a:solidFill>
                  <a:srgbClr val="000000"/>
                </a:solidFill>
                <a:latin typeface="Consolas" panose="020B0609020204030204" pitchFamily="49" charset="0"/>
              </a:rPr>
              <a:t>std</a:t>
            </a:r>
            <a:r>
              <a:rPr lang="en-US" sz="1800" spc="0" dirty="0">
                <a:solidFill>
                  <a:srgbClr val="000000"/>
                </a:solidFill>
                <a:latin typeface="Consolas" panose="020B0609020204030204" pitchFamily="49" charset="0"/>
              </a:rPr>
              <a:t>::</a:t>
            </a:r>
            <a:r>
              <a:rPr lang="en-US" sz="1800" spc="0" dirty="0">
                <a:solidFill>
                  <a:srgbClr val="1F377F"/>
                </a:solidFill>
                <a:latin typeface="Consolas" panose="020B0609020204030204" pitchFamily="49" charset="0"/>
              </a:rPr>
              <a:t>vector</a:t>
            </a:r>
            <a:r>
              <a:rPr lang="en-US" sz="1800" spc="0" dirty="0">
                <a:solidFill>
                  <a:srgbClr val="000000"/>
                </a:solidFill>
                <a:latin typeface="Consolas" panose="020B0609020204030204" pitchFamily="49" charset="0"/>
              </a:rPr>
              <a:t>&lt;</a:t>
            </a:r>
            <a:r>
              <a:rPr lang="en-US" sz="1800" spc="0" dirty="0" err="1">
                <a:solidFill>
                  <a:srgbClr val="0000FF"/>
                </a:solidFill>
                <a:latin typeface="Consolas" panose="020B0609020204030204" pitchFamily="49" charset="0"/>
              </a:rPr>
              <a:t>int</a:t>
            </a:r>
            <a:r>
              <a:rPr lang="en-US" sz="1800" spc="0" dirty="0">
                <a:solidFill>
                  <a:srgbClr val="000000"/>
                </a:solidFill>
                <a:latin typeface="Consolas" panose="020B0609020204030204" pitchFamily="49" charset="0"/>
              </a:rPr>
              <a:t>&gt; </a:t>
            </a:r>
            <a:r>
              <a:rPr lang="en-US" sz="1800" spc="0" dirty="0">
                <a:solidFill>
                  <a:srgbClr val="1F377F"/>
                </a:solidFill>
                <a:latin typeface="Consolas" panose="020B0609020204030204" pitchFamily="49" charset="0"/>
              </a:rPr>
              <a:t>v</a:t>
            </a:r>
            <a:r>
              <a:rPr lang="en-US" sz="1800" spc="0" dirty="0">
                <a:solidFill>
                  <a:srgbClr val="000000"/>
                </a:solidFill>
                <a:latin typeface="Consolas" panose="020B0609020204030204" pitchFamily="49" charset="0"/>
              </a:rPr>
              <a:t> = { </a:t>
            </a:r>
            <a:r>
              <a:rPr lang="en-US" sz="1800" spc="0" dirty="0">
                <a:solidFill>
                  <a:srgbClr val="098658"/>
                </a:solidFill>
                <a:latin typeface="Consolas" panose="020B0609020204030204" pitchFamily="49" charset="0"/>
              </a:rPr>
              <a:t>3</a:t>
            </a:r>
            <a:r>
              <a:rPr lang="en-US" sz="1800" spc="0" dirty="0">
                <a:solidFill>
                  <a:srgbClr val="000000"/>
                </a:solidFill>
                <a:latin typeface="Consolas" panose="020B0609020204030204" pitchFamily="49" charset="0"/>
              </a:rPr>
              <a:t>, </a:t>
            </a:r>
            <a:r>
              <a:rPr lang="en-US" sz="1800" spc="0" dirty="0">
                <a:solidFill>
                  <a:srgbClr val="098658"/>
                </a:solidFill>
                <a:latin typeface="Consolas" panose="020B0609020204030204" pitchFamily="49" charset="0"/>
              </a:rPr>
              <a:t>1</a:t>
            </a:r>
            <a:r>
              <a:rPr lang="en-US" sz="1800" spc="0" dirty="0">
                <a:solidFill>
                  <a:srgbClr val="000000"/>
                </a:solidFill>
                <a:latin typeface="Consolas" panose="020B0609020204030204" pitchFamily="49" charset="0"/>
              </a:rPr>
              <a:t>, </a:t>
            </a:r>
            <a:r>
              <a:rPr lang="en-US" sz="1800" spc="0" dirty="0">
                <a:solidFill>
                  <a:srgbClr val="098658"/>
                </a:solidFill>
                <a:latin typeface="Consolas" panose="020B0609020204030204" pitchFamily="49" charset="0"/>
              </a:rPr>
              <a:t>4</a:t>
            </a:r>
            <a:r>
              <a:rPr lang="en-US" sz="1800" spc="0" dirty="0">
                <a:solidFill>
                  <a:srgbClr val="000000"/>
                </a:solidFill>
                <a:latin typeface="Consolas" panose="020B0609020204030204" pitchFamily="49" charset="0"/>
              </a:rPr>
              <a:t>, </a:t>
            </a:r>
            <a:r>
              <a:rPr lang="en-US" sz="1800" spc="0" dirty="0">
                <a:solidFill>
                  <a:srgbClr val="098658"/>
                </a:solidFill>
                <a:latin typeface="Consolas" panose="020B0609020204030204" pitchFamily="49" charset="0"/>
              </a:rPr>
              <a:t>2</a:t>
            </a:r>
            <a:r>
              <a:rPr lang="en-US" sz="1800" spc="0" dirty="0">
                <a:solidFill>
                  <a:srgbClr val="000000"/>
                </a:solidFill>
                <a:latin typeface="Consolas" panose="020B0609020204030204" pitchFamily="49" charset="0"/>
              </a:rPr>
              <a:t> };</a:t>
            </a:r>
          </a:p>
          <a:p>
            <a:pPr marL="457200" lvl="0" indent="0">
              <a:lnSpc>
                <a:spcPct val="100000"/>
              </a:lnSpc>
              <a:spcBef>
                <a:spcPts val="0"/>
              </a:spcBef>
              <a:spcAft>
                <a:spcPts val="0"/>
              </a:spcAft>
              <a:buClrTx/>
              <a:buSzTx/>
              <a:buNone/>
            </a:pPr>
            <a:r>
              <a:rPr lang="en-US" sz="1800" spc="0" dirty="0" err="1">
                <a:solidFill>
                  <a:srgbClr val="000000"/>
                </a:solidFill>
                <a:latin typeface="Consolas" panose="020B0609020204030204" pitchFamily="49" charset="0"/>
              </a:rPr>
              <a:t>std</a:t>
            </a:r>
            <a:r>
              <a:rPr lang="en-US" sz="1800" spc="0" dirty="0">
                <a:solidFill>
                  <a:srgbClr val="000000"/>
                </a:solidFill>
                <a:latin typeface="Consolas" panose="020B0609020204030204" pitchFamily="49" charset="0"/>
              </a:rPr>
              <a:t>::</a:t>
            </a:r>
            <a:r>
              <a:rPr lang="en-US" sz="1800" spc="0" dirty="0" err="1">
                <a:solidFill>
                  <a:srgbClr val="74531F"/>
                </a:solidFill>
                <a:latin typeface="Consolas" panose="020B0609020204030204" pitchFamily="49" charset="0"/>
              </a:rPr>
              <a:t>for_each</a:t>
            </a:r>
            <a:r>
              <a:rPr lang="en-US" sz="1800" spc="0" dirty="0">
                <a:solidFill>
                  <a:srgbClr val="000000"/>
                </a:solidFill>
                <a:latin typeface="Consolas" panose="020B0609020204030204" pitchFamily="49" charset="0"/>
              </a:rPr>
              <a:t>(</a:t>
            </a:r>
            <a:r>
              <a:rPr lang="en-US" sz="1800" spc="0" dirty="0" err="1">
                <a:solidFill>
                  <a:srgbClr val="1F377F"/>
                </a:solidFill>
                <a:latin typeface="Consolas" panose="020B0609020204030204" pitchFamily="49" charset="0"/>
              </a:rPr>
              <a:t>v</a:t>
            </a:r>
            <a:r>
              <a:rPr lang="en-US" sz="1800" spc="0" dirty="0" err="1">
                <a:solidFill>
                  <a:srgbClr val="000000"/>
                </a:solidFill>
                <a:latin typeface="Consolas" panose="020B0609020204030204" pitchFamily="49" charset="0"/>
              </a:rPr>
              <a:t>.</a:t>
            </a:r>
            <a:r>
              <a:rPr lang="en-US" sz="1800" spc="0" dirty="0" err="1">
                <a:solidFill>
                  <a:srgbClr val="74531F"/>
                </a:solidFill>
                <a:latin typeface="Consolas" panose="020B0609020204030204" pitchFamily="49" charset="0"/>
              </a:rPr>
              <a:t>begin</a:t>
            </a:r>
            <a:r>
              <a:rPr lang="en-US" sz="1800" spc="0" dirty="0">
                <a:solidFill>
                  <a:srgbClr val="000000"/>
                </a:solidFill>
                <a:latin typeface="Consolas" panose="020B0609020204030204" pitchFamily="49" charset="0"/>
              </a:rPr>
              <a:t>(), </a:t>
            </a:r>
            <a:r>
              <a:rPr lang="en-US" sz="1800" spc="0" dirty="0" err="1">
                <a:solidFill>
                  <a:srgbClr val="1F377F"/>
                </a:solidFill>
                <a:latin typeface="Consolas" panose="020B0609020204030204" pitchFamily="49" charset="0"/>
              </a:rPr>
              <a:t>v</a:t>
            </a:r>
            <a:r>
              <a:rPr lang="en-US" sz="1800" spc="0" dirty="0" err="1">
                <a:solidFill>
                  <a:srgbClr val="000000"/>
                </a:solidFill>
                <a:latin typeface="Consolas" panose="020B0609020204030204" pitchFamily="49" charset="0"/>
              </a:rPr>
              <a:t>.</a:t>
            </a:r>
            <a:r>
              <a:rPr lang="en-US" sz="1800" spc="0" dirty="0" err="1">
                <a:solidFill>
                  <a:srgbClr val="74531F"/>
                </a:solidFill>
                <a:latin typeface="Consolas" panose="020B0609020204030204" pitchFamily="49" charset="0"/>
              </a:rPr>
              <a:t>end</a:t>
            </a:r>
            <a:r>
              <a:rPr lang="en-US" sz="1800" spc="0" dirty="0">
                <a:solidFill>
                  <a:srgbClr val="000000"/>
                </a:solidFill>
                <a:latin typeface="Consolas" panose="020B0609020204030204" pitchFamily="49" charset="0"/>
              </a:rPr>
              <a:t>(), [](</a:t>
            </a:r>
            <a:r>
              <a:rPr lang="en-US" sz="1800" spc="0" dirty="0">
                <a:solidFill>
                  <a:srgbClr val="0000FF"/>
                </a:solidFill>
                <a:latin typeface="Consolas" panose="020B0609020204030204" pitchFamily="49" charset="0"/>
              </a:rPr>
              <a:t>auto</a:t>
            </a:r>
            <a:r>
              <a:rPr lang="en-US" sz="1800" spc="0" dirty="0">
                <a:solidFill>
                  <a:srgbClr val="000000"/>
                </a:solidFill>
                <a:latin typeface="Consolas" panose="020B0609020204030204" pitchFamily="49" charset="0"/>
              </a:rPr>
              <a:t>) { ... });</a:t>
            </a:r>
          </a:p>
          <a:p>
            <a:pPr marL="457200" lvl="0" indent="0">
              <a:lnSpc>
                <a:spcPct val="100000"/>
              </a:lnSpc>
              <a:spcBef>
                <a:spcPts val="0"/>
              </a:spcBef>
              <a:spcAft>
                <a:spcPts val="0"/>
              </a:spcAft>
              <a:buClrTx/>
              <a:buSzTx/>
              <a:buNone/>
            </a:pPr>
            <a:r>
              <a:rPr lang="en-US" sz="1800" spc="0" dirty="0">
                <a:solidFill>
                  <a:srgbClr val="000000"/>
                </a:solidFill>
                <a:latin typeface="Consolas" panose="020B0609020204030204" pitchFamily="49" charset="0"/>
              </a:rPr>
              <a:t/>
            </a:r>
            <a:br>
              <a:rPr lang="en-US" sz="1800" spc="0" dirty="0">
                <a:solidFill>
                  <a:srgbClr val="000000"/>
                </a:solidFill>
                <a:latin typeface="Consolas" panose="020B0609020204030204" pitchFamily="49" charset="0"/>
              </a:rPr>
            </a:br>
            <a:r>
              <a:rPr lang="en-US" sz="1800" spc="0" dirty="0" err="1">
                <a:solidFill>
                  <a:srgbClr val="000000"/>
                </a:solidFill>
                <a:latin typeface="Consolas" panose="020B0609020204030204" pitchFamily="49" charset="0"/>
              </a:rPr>
              <a:t>std</a:t>
            </a:r>
            <a:r>
              <a:rPr lang="en-US" sz="1800" spc="0" dirty="0">
                <a:solidFill>
                  <a:srgbClr val="000000"/>
                </a:solidFill>
                <a:latin typeface="Consolas" panose="020B0609020204030204" pitchFamily="49" charset="0"/>
              </a:rPr>
              <a:t>::</a:t>
            </a:r>
            <a:r>
              <a:rPr lang="en-US" sz="1800" spc="0" dirty="0">
                <a:solidFill>
                  <a:srgbClr val="1F377F"/>
                </a:solidFill>
                <a:latin typeface="Consolas" panose="020B0609020204030204" pitchFamily="49" charset="0"/>
              </a:rPr>
              <a:t>list</a:t>
            </a:r>
            <a:r>
              <a:rPr lang="en-US" sz="1800" spc="0" dirty="0">
                <a:solidFill>
                  <a:srgbClr val="000000"/>
                </a:solidFill>
                <a:latin typeface="Consolas" panose="020B0609020204030204" pitchFamily="49" charset="0"/>
              </a:rPr>
              <a:t>&lt;</a:t>
            </a:r>
            <a:r>
              <a:rPr lang="en-US" sz="1800" spc="0" dirty="0" err="1">
                <a:solidFill>
                  <a:srgbClr val="0000FF"/>
                </a:solidFill>
                <a:latin typeface="Consolas" panose="020B0609020204030204" pitchFamily="49" charset="0"/>
              </a:rPr>
              <a:t>int</a:t>
            </a:r>
            <a:r>
              <a:rPr lang="en-US" sz="1800" spc="0" dirty="0">
                <a:solidFill>
                  <a:srgbClr val="000000"/>
                </a:solidFill>
                <a:latin typeface="Consolas" panose="020B0609020204030204" pitchFamily="49" charset="0"/>
              </a:rPr>
              <a:t>&gt; </a:t>
            </a:r>
            <a:r>
              <a:rPr lang="en-US" sz="1800" spc="0" dirty="0">
                <a:solidFill>
                  <a:srgbClr val="1F377F"/>
                </a:solidFill>
                <a:latin typeface="Consolas" panose="020B0609020204030204" pitchFamily="49" charset="0"/>
              </a:rPr>
              <a:t>l</a:t>
            </a:r>
            <a:r>
              <a:rPr lang="en-US" sz="1800" spc="0" dirty="0">
                <a:solidFill>
                  <a:srgbClr val="000000"/>
                </a:solidFill>
                <a:latin typeface="Consolas" panose="020B0609020204030204" pitchFamily="49" charset="0"/>
              </a:rPr>
              <a:t> = { </a:t>
            </a:r>
            <a:r>
              <a:rPr lang="en-US" sz="1800" spc="0" dirty="0">
                <a:solidFill>
                  <a:srgbClr val="098658"/>
                </a:solidFill>
                <a:latin typeface="Consolas" panose="020B0609020204030204" pitchFamily="49" charset="0"/>
              </a:rPr>
              <a:t>3</a:t>
            </a:r>
            <a:r>
              <a:rPr lang="en-US" sz="1800" spc="0" dirty="0">
                <a:solidFill>
                  <a:srgbClr val="000000"/>
                </a:solidFill>
                <a:latin typeface="Consolas" panose="020B0609020204030204" pitchFamily="49" charset="0"/>
              </a:rPr>
              <a:t>, </a:t>
            </a:r>
            <a:r>
              <a:rPr lang="en-US" sz="1800" spc="0" dirty="0">
                <a:solidFill>
                  <a:srgbClr val="098658"/>
                </a:solidFill>
                <a:latin typeface="Consolas" panose="020B0609020204030204" pitchFamily="49" charset="0"/>
              </a:rPr>
              <a:t>1</a:t>
            </a:r>
            <a:r>
              <a:rPr lang="en-US" sz="1800" spc="0" dirty="0">
                <a:solidFill>
                  <a:srgbClr val="000000"/>
                </a:solidFill>
                <a:latin typeface="Consolas" panose="020B0609020204030204" pitchFamily="49" charset="0"/>
              </a:rPr>
              <a:t>, </a:t>
            </a:r>
            <a:r>
              <a:rPr lang="en-US" sz="1800" spc="0" dirty="0">
                <a:solidFill>
                  <a:srgbClr val="098658"/>
                </a:solidFill>
                <a:latin typeface="Consolas" panose="020B0609020204030204" pitchFamily="49" charset="0"/>
              </a:rPr>
              <a:t>4</a:t>
            </a:r>
            <a:r>
              <a:rPr lang="en-US" sz="1800" spc="0" dirty="0">
                <a:solidFill>
                  <a:srgbClr val="000000"/>
                </a:solidFill>
                <a:latin typeface="Consolas" panose="020B0609020204030204" pitchFamily="49" charset="0"/>
              </a:rPr>
              <a:t>, </a:t>
            </a:r>
            <a:r>
              <a:rPr lang="en-US" sz="1800" spc="0" dirty="0">
                <a:solidFill>
                  <a:srgbClr val="098658"/>
                </a:solidFill>
                <a:latin typeface="Consolas" panose="020B0609020204030204" pitchFamily="49" charset="0"/>
              </a:rPr>
              <a:t>2</a:t>
            </a:r>
            <a:r>
              <a:rPr lang="en-US" sz="1800" spc="0" dirty="0">
                <a:solidFill>
                  <a:srgbClr val="000000"/>
                </a:solidFill>
                <a:latin typeface="Consolas" panose="020B0609020204030204" pitchFamily="49" charset="0"/>
              </a:rPr>
              <a:t> };</a:t>
            </a:r>
          </a:p>
          <a:p>
            <a:pPr marL="457200" lvl="0" indent="0">
              <a:lnSpc>
                <a:spcPct val="100000"/>
              </a:lnSpc>
              <a:spcBef>
                <a:spcPts val="0"/>
              </a:spcBef>
              <a:spcAft>
                <a:spcPts val="0"/>
              </a:spcAft>
              <a:buClrTx/>
              <a:buSzTx/>
              <a:buNone/>
            </a:pPr>
            <a:r>
              <a:rPr lang="en-US" sz="1800" spc="0" dirty="0" err="1">
                <a:solidFill>
                  <a:srgbClr val="000000"/>
                </a:solidFill>
                <a:latin typeface="Consolas" panose="020B0609020204030204" pitchFamily="49" charset="0"/>
              </a:rPr>
              <a:t>std</a:t>
            </a:r>
            <a:r>
              <a:rPr lang="en-US" sz="1800" spc="0" dirty="0">
                <a:solidFill>
                  <a:srgbClr val="000000"/>
                </a:solidFill>
                <a:latin typeface="Consolas" panose="020B0609020204030204" pitchFamily="49" charset="0"/>
              </a:rPr>
              <a:t>::</a:t>
            </a:r>
            <a:r>
              <a:rPr lang="en-US" sz="1800" spc="0" dirty="0" err="1">
                <a:solidFill>
                  <a:srgbClr val="74531F"/>
                </a:solidFill>
                <a:latin typeface="Consolas" panose="020B0609020204030204" pitchFamily="49" charset="0"/>
              </a:rPr>
              <a:t>for_each</a:t>
            </a:r>
            <a:r>
              <a:rPr lang="en-US" sz="1800" spc="0" dirty="0">
                <a:solidFill>
                  <a:srgbClr val="000000"/>
                </a:solidFill>
                <a:latin typeface="Consolas" panose="020B0609020204030204" pitchFamily="49" charset="0"/>
              </a:rPr>
              <a:t>(</a:t>
            </a:r>
            <a:r>
              <a:rPr lang="en-US" sz="1800" spc="0" dirty="0" err="1">
                <a:solidFill>
                  <a:srgbClr val="1F377F"/>
                </a:solidFill>
                <a:latin typeface="Consolas" panose="020B0609020204030204" pitchFamily="49" charset="0"/>
              </a:rPr>
              <a:t>v</a:t>
            </a:r>
            <a:r>
              <a:rPr lang="en-US" sz="1800" spc="0" dirty="0" err="1">
                <a:solidFill>
                  <a:srgbClr val="000000"/>
                </a:solidFill>
                <a:latin typeface="Consolas" panose="020B0609020204030204" pitchFamily="49" charset="0"/>
              </a:rPr>
              <a:t>.</a:t>
            </a:r>
            <a:r>
              <a:rPr lang="en-US" sz="1800" spc="0" dirty="0" err="1">
                <a:solidFill>
                  <a:srgbClr val="74531F"/>
                </a:solidFill>
                <a:latin typeface="Consolas" panose="020B0609020204030204" pitchFamily="49" charset="0"/>
              </a:rPr>
              <a:t>begin</a:t>
            </a:r>
            <a:r>
              <a:rPr lang="en-US" sz="1800" spc="0" dirty="0">
                <a:solidFill>
                  <a:srgbClr val="000000"/>
                </a:solidFill>
                <a:latin typeface="Consolas" panose="020B0609020204030204" pitchFamily="49" charset="0"/>
              </a:rPr>
              <a:t>(), </a:t>
            </a:r>
            <a:r>
              <a:rPr lang="en-US" sz="1800" spc="0" dirty="0" err="1">
                <a:solidFill>
                  <a:srgbClr val="1F377F"/>
                </a:solidFill>
                <a:latin typeface="Consolas" panose="020B0609020204030204" pitchFamily="49" charset="0"/>
              </a:rPr>
              <a:t>v</a:t>
            </a:r>
            <a:r>
              <a:rPr lang="en-US" sz="1800" spc="0" dirty="0" err="1">
                <a:solidFill>
                  <a:srgbClr val="000000"/>
                </a:solidFill>
                <a:latin typeface="Consolas" panose="020B0609020204030204" pitchFamily="49" charset="0"/>
              </a:rPr>
              <a:t>.</a:t>
            </a:r>
            <a:r>
              <a:rPr lang="en-US" sz="1800" spc="0" dirty="0" err="1">
                <a:solidFill>
                  <a:srgbClr val="74531F"/>
                </a:solidFill>
                <a:latin typeface="Consolas" panose="020B0609020204030204" pitchFamily="49" charset="0"/>
              </a:rPr>
              <a:t>end</a:t>
            </a:r>
            <a:r>
              <a:rPr lang="en-US" sz="1800" spc="0" dirty="0">
                <a:solidFill>
                  <a:srgbClr val="000000"/>
                </a:solidFill>
                <a:latin typeface="Consolas" panose="020B0609020204030204" pitchFamily="49" charset="0"/>
              </a:rPr>
              <a:t>(), [](</a:t>
            </a:r>
            <a:r>
              <a:rPr lang="en-US" sz="1800" spc="0" dirty="0">
                <a:solidFill>
                  <a:srgbClr val="0000FF"/>
                </a:solidFill>
                <a:latin typeface="Consolas" panose="020B0609020204030204" pitchFamily="49" charset="0"/>
              </a:rPr>
              <a:t>auto</a:t>
            </a:r>
            <a:r>
              <a:rPr lang="en-US" sz="1800" spc="0" dirty="0">
                <a:solidFill>
                  <a:srgbClr val="000000"/>
                </a:solidFill>
                <a:latin typeface="Consolas" panose="020B0609020204030204" pitchFamily="49" charset="0"/>
              </a:rPr>
              <a:t>) { ... });</a:t>
            </a:r>
          </a:p>
          <a:p>
            <a:pPr>
              <a:buNone/>
            </a:pPr>
            <a:endParaRPr lang="de-DE" altLang="en-US" sz="1200" dirty="0">
              <a:latin typeface="Courier New" panose="02070309020205020404" pitchFamily="49" charset="0"/>
            </a:endParaRPr>
          </a:p>
          <a:p>
            <a:r>
              <a:rPr lang="de-DE" altLang="en-US" dirty="0"/>
              <a:t>Any algorithm is usable with any container</a:t>
            </a:r>
          </a:p>
          <a:p>
            <a:pPr lvl="1"/>
            <a:r>
              <a:rPr lang="de-DE" altLang="en-US" dirty="0"/>
              <a:t>Still optimal code, because STL contains optimal implementation for each iterator type</a:t>
            </a:r>
          </a:p>
          <a:p>
            <a:pPr lvl="1"/>
            <a:r>
              <a:rPr lang="de-DE" altLang="en-US" dirty="0"/>
              <a:t>Optimal code with your data structures as well</a:t>
            </a:r>
          </a:p>
          <a:p>
            <a:endParaRPr lang="en-US" dirty="0"/>
          </a:p>
        </p:txBody>
      </p:sp>
      <p:sp>
        <p:nvSpPr>
          <p:cNvPr id="4" name="Date Placeholder 3"/>
          <p:cNvSpPr>
            <a:spLocks noGrp="1"/>
          </p:cNvSpPr>
          <p:nvPr>
            <p:ph type="dt" sz="half" idx="10"/>
          </p:nvPr>
        </p:nvSpPr>
        <p:spPr/>
        <p:txBody>
          <a:bodyPr/>
          <a:lstStyle/>
          <a:p>
            <a:r>
              <a:rPr lang="en-US" smtClean="0"/>
              <a:t>2/11/2025, Lecture 6</a:t>
            </a:r>
            <a:endParaRPr lang="en-US"/>
          </a:p>
        </p:txBody>
      </p:sp>
      <p:sp>
        <p:nvSpPr>
          <p:cNvPr id="5" name="Footer Placeholder 4"/>
          <p:cNvSpPr>
            <a:spLocks noGrp="1"/>
          </p:cNvSpPr>
          <p:nvPr>
            <p:ph type="ftr" sz="quarter" idx="11"/>
          </p:nvPr>
        </p:nvSpPr>
        <p:spPr/>
        <p:txBody>
          <a:bodyPr/>
          <a:lstStyle/>
          <a:p>
            <a:r>
              <a:rPr lang="en-US" smtClean="0"/>
              <a:t>CSC4700, Spring 2025, The C++ Standard Library, Iterators and Ranges</a:t>
            </a:r>
            <a:endParaRPr lang="en-US"/>
          </a:p>
        </p:txBody>
      </p:sp>
      <p:sp>
        <p:nvSpPr>
          <p:cNvPr id="6" name="Slide Number Placeholder 5"/>
          <p:cNvSpPr>
            <a:spLocks noGrp="1"/>
          </p:cNvSpPr>
          <p:nvPr>
            <p:ph type="sldNum" sz="quarter" idx="12"/>
          </p:nvPr>
        </p:nvSpPr>
        <p:spPr/>
        <p:txBody>
          <a:bodyPr>
            <a:normAutofit lnSpcReduction="10000"/>
          </a:bodyPr>
          <a:lstStyle/>
          <a:p>
            <a:fld id="{361B6064-FECE-466A-BF5C-A30C7EDC9E78}" type="slidenum">
              <a:rPr lang="en-US" smtClean="0"/>
              <a:t>44</a:t>
            </a:fld>
            <a:endParaRPr lang="en-US"/>
          </a:p>
        </p:txBody>
      </p:sp>
    </p:spTree>
    <p:extLst>
      <p:ext uri="{BB962C8B-B14F-4D97-AF65-F5344CB8AC3E}">
        <p14:creationId xmlns:p14="http://schemas.microsoft.com/office/powerpoint/2010/main" val="398289148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Creating </a:t>
            </a:r>
            <a:r>
              <a:rPr lang="en-US" dirty="0" err="1">
                <a:latin typeface="Consolas" panose="020B0609020204030204" pitchFamily="49" charset="0"/>
              </a:rPr>
              <a:t>counting_iterator</a:t>
            </a:r>
            <a:endParaRPr lang="en-US" dirty="0"/>
          </a:p>
        </p:txBody>
      </p:sp>
      <p:sp>
        <p:nvSpPr>
          <p:cNvPr id="3" name="Content Placeholder 2"/>
          <p:cNvSpPr>
            <a:spLocks noGrp="1"/>
          </p:cNvSpPr>
          <p:nvPr>
            <p:ph idx="1"/>
          </p:nvPr>
        </p:nvSpPr>
        <p:spPr/>
        <p:txBody>
          <a:bodyPr>
            <a:normAutofit lnSpcReduction="10000"/>
          </a:bodyPr>
          <a:lstStyle/>
          <a:p>
            <a:r>
              <a:rPr lang="en-US" dirty="0" smtClean="0"/>
              <a:t>How can we use indices with standard algorithms?</a:t>
            </a:r>
          </a:p>
          <a:p>
            <a:pPr marL="0" indent="0">
              <a:spcBef>
                <a:spcPts val="100"/>
              </a:spcBef>
              <a:buNone/>
            </a:pPr>
            <a:endParaRPr lang="en-US" sz="1800" dirty="0" smtClean="0">
              <a:solidFill>
                <a:srgbClr val="008000"/>
              </a:solidFill>
              <a:latin typeface="Consolas" panose="020B0609020204030204" pitchFamily="49" charset="0"/>
            </a:endParaRPr>
          </a:p>
          <a:p>
            <a:pPr marL="0" indent="0">
              <a:spcBef>
                <a:spcPts val="100"/>
              </a:spcBef>
              <a:buNone/>
            </a:pPr>
            <a:r>
              <a:rPr lang="en-US" sz="1800" dirty="0">
                <a:solidFill>
                  <a:srgbClr val="008000"/>
                </a:solidFill>
                <a:latin typeface="Consolas" panose="020B0609020204030204" pitchFamily="49" charset="0"/>
              </a:rPr>
              <a:t>    // </a:t>
            </a:r>
            <a:r>
              <a:rPr lang="en-US" sz="1800" dirty="0" smtClean="0">
                <a:solidFill>
                  <a:srgbClr val="008000"/>
                </a:solidFill>
                <a:latin typeface="Consolas" panose="020B0609020204030204" pitchFamily="49" charset="0"/>
              </a:rPr>
              <a:t>Will this print</a:t>
            </a:r>
            <a:r>
              <a:rPr lang="en-US" sz="1800" dirty="0">
                <a:solidFill>
                  <a:srgbClr val="008000"/>
                </a:solidFill>
                <a:latin typeface="Consolas" panose="020B0609020204030204" pitchFamily="49" charset="0"/>
              </a:rPr>
              <a:t>: </a:t>
            </a:r>
            <a:r>
              <a:rPr lang="en-US" sz="1800" dirty="0" smtClean="0">
                <a:solidFill>
                  <a:srgbClr val="008000"/>
                </a:solidFill>
                <a:latin typeface="Consolas" panose="020B0609020204030204" pitchFamily="49" charset="0"/>
              </a:rPr>
              <a:t>'0 </a:t>
            </a:r>
            <a:r>
              <a:rPr lang="en-US" sz="1800" dirty="0">
                <a:solidFill>
                  <a:srgbClr val="008000"/>
                </a:solidFill>
                <a:latin typeface="Consolas" panose="020B0609020204030204" pitchFamily="49" charset="0"/>
              </a:rPr>
              <a:t>1 2 3 4 5 6 7 8 </a:t>
            </a:r>
            <a:r>
              <a:rPr lang="en-US" sz="1800" dirty="0" smtClean="0">
                <a:solidFill>
                  <a:srgbClr val="008000"/>
                </a:solidFill>
                <a:latin typeface="Consolas" panose="020B0609020204030204" pitchFamily="49" charset="0"/>
              </a:rPr>
              <a:t>9 '? -- No</a:t>
            </a:r>
            <a:endParaRPr lang="en-US" sz="1800" dirty="0">
              <a:solidFill>
                <a:srgbClr val="000000"/>
              </a:solidFill>
              <a:latin typeface="Consolas" panose="020B0609020204030204" pitchFamily="49" charset="0"/>
            </a:endParaRPr>
          </a:p>
          <a:p>
            <a:pPr marL="0" indent="0">
              <a:spcBef>
                <a:spcPts val="100"/>
              </a:spcBef>
              <a:buNone/>
            </a:pPr>
            <a:r>
              <a:rPr lang="en-US" sz="1800" dirty="0">
                <a:solidFill>
                  <a:srgbClr val="000000"/>
                </a:solidFill>
                <a:latin typeface="Consolas" panose="020B0609020204030204" pitchFamily="49" charset="0"/>
              </a:rPr>
              <a:t>    </a:t>
            </a:r>
            <a:r>
              <a:rPr lang="en-US" sz="1800" dirty="0" err="1">
                <a:solidFill>
                  <a:srgbClr val="000000"/>
                </a:solidFill>
                <a:latin typeface="Consolas" panose="020B0609020204030204" pitchFamily="49" charset="0"/>
              </a:rPr>
              <a:t>std</a:t>
            </a:r>
            <a:r>
              <a:rPr lang="en-US" sz="1800" dirty="0">
                <a:solidFill>
                  <a:srgbClr val="000000"/>
                </a:solidFill>
                <a:latin typeface="Consolas" panose="020B0609020204030204" pitchFamily="49" charset="0"/>
              </a:rPr>
              <a:t>::</a:t>
            </a:r>
            <a:r>
              <a:rPr lang="en-US" sz="1800" dirty="0" err="1" smtClean="0">
                <a:solidFill>
                  <a:srgbClr val="74531F"/>
                </a:solidFill>
                <a:latin typeface="Consolas" panose="020B0609020204030204" pitchFamily="49" charset="0"/>
              </a:rPr>
              <a:t>for_each</a:t>
            </a:r>
            <a:r>
              <a:rPr lang="en-US" sz="1800" dirty="0" smtClean="0">
                <a:solidFill>
                  <a:srgbClr val="000000"/>
                </a:solidFill>
                <a:latin typeface="Consolas" panose="020B0609020204030204" pitchFamily="49" charset="0"/>
              </a:rPr>
              <a:t>(</a:t>
            </a:r>
            <a:r>
              <a:rPr lang="en-US" sz="1800" dirty="0" smtClean="0">
                <a:solidFill>
                  <a:srgbClr val="098658"/>
                </a:solidFill>
                <a:latin typeface="Consolas" panose="020B0609020204030204" pitchFamily="49" charset="0"/>
              </a:rPr>
              <a:t>0</a:t>
            </a:r>
            <a:r>
              <a:rPr lang="en-US" sz="1800" dirty="0" smtClean="0">
                <a:solidFill>
                  <a:srgbClr val="000000"/>
                </a:solidFill>
                <a:latin typeface="Consolas" panose="020B0609020204030204" pitchFamily="49" charset="0"/>
              </a:rPr>
              <a:t>, </a:t>
            </a:r>
            <a:r>
              <a:rPr lang="en-US" sz="1800" dirty="0" smtClean="0">
                <a:solidFill>
                  <a:srgbClr val="098658"/>
                </a:solidFill>
                <a:latin typeface="Consolas" panose="020B0609020204030204" pitchFamily="49" charset="0"/>
              </a:rPr>
              <a:t>10</a:t>
            </a:r>
            <a:r>
              <a:rPr lang="en-US" sz="1800" dirty="0" smtClean="0">
                <a:solidFill>
                  <a:srgbClr val="000000"/>
                </a:solidFill>
                <a:latin typeface="Consolas" panose="020B0609020204030204" pitchFamily="49" charset="0"/>
              </a:rPr>
              <a:t>, [](</a:t>
            </a:r>
            <a:r>
              <a:rPr lang="en-US" sz="1800" spc="0" dirty="0" err="1">
                <a:solidFill>
                  <a:srgbClr val="0000FF"/>
                </a:solidFill>
                <a:latin typeface="Consolas" panose="020B0609020204030204" pitchFamily="49" charset="0"/>
              </a:rPr>
              <a:t>int</a:t>
            </a:r>
            <a:r>
              <a:rPr lang="en-US" sz="1800" dirty="0" smtClean="0">
                <a:solidFill>
                  <a:srgbClr val="000000"/>
                </a:solidFill>
                <a:latin typeface="Consolas" panose="020B0609020204030204" pitchFamily="49" charset="0"/>
              </a:rPr>
              <a:t> </a:t>
            </a:r>
            <a:r>
              <a:rPr lang="en-US" sz="1800" dirty="0" err="1">
                <a:solidFill>
                  <a:srgbClr val="808080"/>
                </a:solidFill>
                <a:latin typeface="Consolas" panose="020B0609020204030204" pitchFamily="49" charset="0"/>
              </a:rPr>
              <a:t>val</a:t>
            </a:r>
            <a:r>
              <a:rPr lang="en-US" sz="1800" dirty="0">
                <a:solidFill>
                  <a:srgbClr val="000000"/>
                </a:solidFill>
                <a:latin typeface="Consolas" panose="020B0609020204030204" pitchFamily="49" charset="0"/>
              </a:rPr>
              <a:t>) { </a:t>
            </a:r>
            <a:r>
              <a:rPr lang="en-US" sz="1800" dirty="0" err="1">
                <a:solidFill>
                  <a:srgbClr val="000000"/>
                </a:solidFill>
                <a:latin typeface="Consolas" panose="020B0609020204030204" pitchFamily="49" charset="0"/>
              </a:rPr>
              <a:t>std</a:t>
            </a:r>
            <a:r>
              <a:rPr lang="en-US" sz="1800" dirty="0" smtClean="0">
                <a:solidFill>
                  <a:srgbClr val="000000"/>
                </a:solidFill>
                <a:latin typeface="Consolas" panose="020B0609020204030204" pitchFamily="49" charset="0"/>
              </a:rPr>
              <a:t>::</a:t>
            </a:r>
            <a:r>
              <a:rPr lang="en-US" sz="1800" dirty="0" smtClean="0">
                <a:solidFill>
                  <a:srgbClr val="1F377F"/>
                </a:solidFill>
                <a:latin typeface="Consolas" panose="020B0609020204030204" pitchFamily="49" charset="0"/>
              </a:rPr>
              <a:t>print(</a:t>
            </a:r>
            <a:r>
              <a:rPr lang="en-US" sz="1800" dirty="0" smtClean="0">
                <a:solidFill>
                  <a:srgbClr val="E21F1F"/>
                </a:solidFill>
                <a:latin typeface="Consolas" panose="020B0609020204030204" pitchFamily="49" charset="0"/>
              </a:rPr>
              <a:t>"</a:t>
            </a:r>
            <a:r>
              <a:rPr lang="en-US" sz="1800" dirty="0" smtClean="0">
                <a:solidFill>
                  <a:srgbClr val="A31515"/>
                </a:solidFill>
                <a:latin typeface="Consolas" panose="020B0609020204030204" pitchFamily="49" charset="0"/>
              </a:rPr>
              <a:t>{} </a:t>
            </a:r>
            <a:r>
              <a:rPr lang="en-US" sz="1800" dirty="0" smtClean="0">
                <a:solidFill>
                  <a:srgbClr val="E21F1F"/>
                </a:solidFill>
                <a:latin typeface="Consolas" panose="020B0609020204030204" pitchFamily="49" charset="0"/>
              </a:rPr>
              <a:t>"</a:t>
            </a:r>
            <a:r>
              <a:rPr lang="en-US" sz="1800" dirty="0" smtClean="0">
                <a:solidFill>
                  <a:srgbClr val="000000"/>
                </a:solidFill>
                <a:latin typeface="Consolas" panose="020B0609020204030204" pitchFamily="49" charset="0"/>
              </a:rPr>
              <a:t>, </a:t>
            </a:r>
            <a:r>
              <a:rPr lang="en-US" sz="1800" dirty="0" err="1" smtClean="0">
                <a:solidFill>
                  <a:srgbClr val="808080"/>
                </a:solidFill>
                <a:latin typeface="Consolas" panose="020B0609020204030204" pitchFamily="49" charset="0"/>
              </a:rPr>
              <a:t>val</a:t>
            </a:r>
            <a:r>
              <a:rPr lang="en-US" sz="1800" dirty="0" smtClean="0">
                <a:solidFill>
                  <a:srgbClr val="000000"/>
                </a:solidFill>
                <a:latin typeface="Consolas" panose="020B0609020204030204" pitchFamily="49" charset="0"/>
              </a:rPr>
              <a:t>); </a:t>
            </a:r>
            <a:r>
              <a:rPr lang="en-US" sz="1800" dirty="0">
                <a:solidFill>
                  <a:srgbClr val="000000"/>
                </a:solidFill>
                <a:latin typeface="Consolas" panose="020B0609020204030204" pitchFamily="49" charset="0"/>
              </a:rPr>
              <a:t>});</a:t>
            </a:r>
          </a:p>
          <a:p>
            <a:pPr marL="0" indent="0">
              <a:spcBef>
                <a:spcPts val="100"/>
              </a:spcBef>
              <a:buNone/>
            </a:pPr>
            <a:endParaRPr lang="en-US" dirty="0" smtClean="0"/>
          </a:p>
          <a:p>
            <a:pPr>
              <a:spcBef>
                <a:spcPts val="100"/>
              </a:spcBef>
            </a:pPr>
            <a:r>
              <a:rPr lang="en-US" dirty="0" smtClean="0"/>
              <a:t>This will not compile as the algorithm expects a type that conforms to the concept of </a:t>
            </a:r>
            <a:r>
              <a:rPr lang="en-US" dirty="0" err="1" smtClean="0">
                <a:latin typeface="Consolas" panose="020B0609020204030204" pitchFamily="49" charset="0"/>
              </a:rPr>
              <a:t>std</a:t>
            </a:r>
            <a:r>
              <a:rPr lang="en-US" dirty="0" smtClean="0">
                <a:latin typeface="Consolas" panose="020B0609020204030204" pitchFamily="49" charset="0"/>
              </a:rPr>
              <a:t>::</a:t>
            </a:r>
            <a:r>
              <a:rPr lang="en-US" dirty="0" err="1" smtClean="0">
                <a:latin typeface="Consolas" panose="020B0609020204030204" pitchFamily="49" charset="0"/>
              </a:rPr>
              <a:t>input_iterator</a:t>
            </a:r>
            <a:endParaRPr lang="en-US" dirty="0" smtClean="0">
              <a:latin typeface="Consolas" panose="020B0609020204030204" pitchFamily="49" charset="0"/>
            </a:endParaRPr>
          </a:p>
          <a:p>
            <a:pPr lvl="1">
              <a:spcBef>
                <a:spcPts val="100"/>
              </a:spcBef>
            </a:pPr>
            <a:r>
              <a:rPr lang="en-US" dirty="0" smtClean="0"/>
              <a:t>i.e. the type needs to support </a:t>
            </a:r>
            <a:r>
              <a:rPr lang="en-US" dirty="0" smtClean="0">
                <a:latin typeface="Consolas" panose="020B0609020204030204" pitchFamily="49" charset="0"/>
              </a:rPr>
              <a:t>++</a:t>
            </a:r>
            <a:r>
              <a:rPr lang="en-US" dirty="0" smtClean="0"/>
              <a:t>, </a:t>
            </a:r>
            <a:r>
              <a:rPr lang="en-US" dirty="0" smtClean="0">
                <a:latin typeface="Consolas" panose="020B0609020204030204" pitchFamily="49" charset="0"/>
              </a:rPr>
              <a:t>==</a:t>
            </a:r>
            <a:r>
              <a:rPr lang="en-US" dirty="0" smtClean="0"/>
              <a:t> (and </a:t>
            </a:r>
            <a:r>
              <a:rPr lang="en-US" dirty="0" smtClean="0">
                <a:latin typeface="Consolas" panose="020B0609020204030204" pitchFamily="49" charset="0"/>
              </a:rPr>
              <a:t>!=</a:t>
            </a:r>
            <a:r>
              <a:rPr lang="en-US" dirty="0" smtClean="0"/>
              <a:t>), and </a:t>
            </a:r>
            <a:r>
              <a:rPr lang="en-US" dirty="0" smtClean="0">
                <a:latin typeface="Consolas" panose="020B0609020204030204" pitchFamily="49" charset="0"/>
              </a:rPr>
              <a:t>*</a:t>
            </a:r>
          </a:p>
          <a:p>
            <a:pPr lvl="1">
              <a:spcBef>
                <a:spcPts val="100"/>
              </a:spcBef>
            </a:pPr>
            <a:r>
              <a:rPr lang="en-US" dirty="0" smtClean="0"/>
              <a:t>The type </a:t>
            </a:r>
            <a:r>
              <a:rPr lang="en-US" dirty="0" err="1" smtClean="0">
                <a:latin typeface="Consolas" panose="020B0609020204030204" pitchFamily="49" charset="0"/>
              </a:rPr>
              <a:t>int</a:t>
            </a:r>
            <a:r>
              <a:rPr lang="en-US" dirty="0" smtClean="0"/>
              <a:t> supports only two of those operations</a:t>
            </a:r>
          </a:p>
          <a:p>
            <a:pPr>
              <a:spcBef>
                <a:spcPts val="100"/>
              </a:spcBef>
            </a:pPr>
            <a:endParaRPr lang="en-US" dirty="0" smtClean="0"/>
          </a:p>
          <a:p>
            <a:pPr>
              <a:spcBef>
                <a:spcPts val="100"/>
              </a:spcBef>
            </a:pPr>
            <a:r>
              <a:rPr lang="en-US" dirty="0" smtClean="0"/>
              <a:t>Wouldn’t it be nice if we were able to convert ‘normal’ index based loops to standard algorithms?</a:t>
            </a:r>
          </a:p>
          <a:p>
            <a:pPr>
              <a:spcBef>
                <a:spcPts val="100"/>
              </a:spcBef>
            </a:pPr>
            <a:r>
              <a:rPr lang="en-US" dirty="0" smtClean="0"/>
              <a:t>Let’s create an iterator type that represents an integer counter</a:t>
            </a:r>
          </a:p>
          <a:p>
            <a:pPr lvl="1">
              <a:spcBef>
                <a:spcPts val="100"/>
              </a:spcBef>
            </a:pPr>
            <a:r>
              <a:rPr lang="en-US" dirty="0" smtClean="0"/>
              <a:t>Returns current value of the counter when dereferenced</a:t>
            </a:r>
            <a:endParaRPr lang="en-US" dirty="0"/>
          </a:p>
          <a:p>
            <a:pPr marL="0" indent="0">
              <a:spcBef>
                <a:spcPts val="100"/>
              </a:spcBef>
              <a:buNone/>
            </a:pPr>
            <a:endParaRPr lang="en-US" dirty="0"/>
          </a:p>
        </p:txBody>
      </p:sp>
      <p:sp>
        <p:nvSpPr>
          <p:cNvPr id="4" name="Date Placeholder 3"/>
          <p:cNvSpPr>
            <a:spLocks noGrp="1"/>
          </p:cNvSpPr>
          <p:nvPr>
            <p:ph type="dt" sz="half" idx="10"/>
          </p:nvPr>
        </p:nvSpPr>
        <p:spPr/>
        <p:txBody>
          <a:bodyPr/>
          <a:lstStyle/>
          <a:p>
            <a:r>
              <a:rPr lang="en-US" smtClean="0"/>
              <a:t>2/11/2025, Lecture 6</a:t>
            </a:r>
            <a:endParaRPr lang="en-US"/>
          </a:p>
        </p:txBody>
      </p:sp>
      <p:sp>
        <p:nvSpPr>
          <p:cNvPr id="5" name="Footer Placeholder 4"/>
          <p:cNvSpPr>
            <a:spLocks noGrp="1"/>
          </p:cNvSpPr>
          <p:nvPr>
            <p:ph type="ftr" sz="quarter" idx="11"/>
          </p:nvPr>
        </p:nvSpPr>
        <p:spPr/>
        <p:txBody>
          <a:bodyPr/>
          <a:lstStyle/>
          <a:p>
            <a:r>
              <a:rPr lang="en-US" smtClean="0"/>
              <a:t>CSC4700, Spring 2025, The C++ Standard Library, Iterators and Ranges</a:t>
            </a:r>
            <a:endParaRPr lang="en-US"/>
          </a:p>
        </p:txBody>
      </p:sp>
      <p:sp>
        <p:nvSpPr>
          <p:cNvPr id="6" name="Slide Number Placeholder 5"/>
          <p:cNvSpPr>
            <a:spLocks noGrp="1"/>
          </p:cNvSpPr>
          <p:nvPr>
            <p:ph type="sldNum" sz="quarter" idx="12"/>
          </p:nvPr>
        </p:nvSpPr>
        <p:spPr/>
        <p:txBody>
          <a:bodyPr>
            <a:normAutofit lnSpcReduction="10000"/>
          </a:bodyPr>
          <a:lstStyle/>
          <a:p>
            <a:fld id="{361B6064-FECE-466A-BF5C-A30C7EDC9E78}" type="slidenum">
              <a:rPr lang="en-US" smtClean="0"/>
              <a:t>45</a:t>
            </a:fld>
            <a:endParaRPr lang="en-US"/>
          </a:p>
        </p:txBody>
      </p:sp>
    </p:spTree>
    <p:extLst>
      <p:ext uri="{BB962C8B-B14F-4D97-AF65-F5344CB8AC3E}">
        <p14:creationId xmlns:p14="http://schemas.microsoft.com/office/powerpoint/2010/main" val="3575003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 calcmode="lin" valueType="num">
                                      <p:cBhvr additive="base">
                                        <p:cTn id="7"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5" end="5"/>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anim calcmode="lin" valueType="num">
                                      <p:cBhvr additive="base">
                                        <p:cTn id="11"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3">
                                            <p:txEl>
                                              <p:pRg st="6" end="6"/>
                                            </p:txEl>
                                          </p:spTgt>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anim calcmode="lin" valueType="num">
                                      <p:cBhvr additive="base">
                                        <p:cTn id="15" dur="5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8" fill="hold" nodeType="clickEffect">
                                  <p:stCondLst>
                                    <p:cond delay="0"/>
                                  </p:stCondLst>
                                  <p:childTnLst>
                                    <p:set>
                                      <p:cBhvr>
                                        <p:cTn id="20" dur="1" fill="hold">
                                          <p:stCondLst>
                                            <p:cond delay="0"/>
                                          </p:stCondLst>
                                        </p:cTn>
                                        <p:tgtEl>
                                          <p:spTgt spid="3">
                                            <p:txEl>
                                              <p:pRg st="9" end="9"/>
                                            </p:txEl>
                                          </p:spTgt>
                                        </p:tgtEl>
                                        <p:attrNameLst>
                                          <p:attrName>style.visibility</p:attrName>
                                        </p:attrNameLst>
                                      </p:cBhvr>
                                      <p:to>
                                        <p:strVal val="visible"/>
                                      </p:to>
                                    </p:set>
                                    <p:anim calcmode="lin" valueType="num">
                                      <p:cBhvr additive="base">
                                        <p:cTn id="21" dur="500" fill="hold"/>
                                        <p:tgtEl>
                                          <p:spTgt spid="3">
                                            <p:txEl>
                                              <p:pRg st="9" end="9"/>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3">
                                            <p:txEl>
                                              <p:pRg st="9" end="9"/>
                                            </p:txEl>
                                          </p:spTgt>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8"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anim calcmode="lin" valueType="num">
                                      <p:cBhvr additive="base">
                                        <p:cTn id="27" dur="500" fill="hold"/>
                                        <p:tgtEl>
                                          <p:spTgt spid="3">
                                            <p:txEl>
                                              <p:pRg st="10" end="10"/>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3">
                                            <p:txEl>
                                              <p:pRg st="10" end="10"/>
                                            </p:txEl>
                                          </p:spTgt>
                                        </p:tgtEl>
                                        <p:attrNameLst>
                                          <p:attrName>ppt_y</p:attrName>
                                        </p:attrNameLst>
                                      </p:cBhvr>
                                      <p:tavLst>
                                        <p:tav tm="0">
                                          <p:val>
                                            <p:strVal val="#ppt_y"/>
                                          </p:val>
                                        </p:tav>
                                        <p:tav tm="100000">
                                          <p:val>
                                            <p:strVal val="#ppt_y"/>
                                          </p:val>
                                        </p:tav>
                                      </p:tavLst>
                                    </p:anim>
                                  </p:childTnLst>
                                </p:cTn>
                              </p:par>
                              <p:par>
                                <p:cTn id="29" presetID="2" presetClass="entr" presetSubtype="8" fill="hold" nodeType="withEffect">
                                  <p:stCondLst>
                                    <p:cond delay="0"/>
                                  </p:stCondLst>
                                  <p:childTnLst>
                                    <p:set>
                                      <p:cBhvr>
                                        <p:cTn id="30" dur="1" fill="hold">
                                          <p:stCondLst>
                                            <p:cond delay="0"/>
                                          </p:stCondLst>
                                        </p:cTn>
                                        <p:tgtEl>
                                          <p:spTgt spid="3">
                                            <p:txEl>
                                              <p:pRg st="11" end="11"/>
                                            </p:txEl>
                                          </p:spTgt>
                                        </p:tgtEl>
                                        <p:attrNameLst>
                                          <p:attrName>style.visibility</p:attrName>
                                        </p:attrNameLst>
                                      </p:cBhvr>
                                      <p:to>
                                        <p:strVal val="visible"/>
                                      </p:to>
                                    </p:set>
                                    <p:anim calcmode="lin" valueType="num">
                                      <p:cBhvr additive="base">
                                        <p:cTn id="31" dur="500" fill="hold"/>
                                        <p:tgtEl>
                                          <p:spTgt spid="3">
                                            <p:txEl>
                                              <p:pRg st="11" end="11"/>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11" end="1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Creating </a:t>
            </a:r>
            <a:r>
              <a:rPr lang="en-US" dirty="0" err="1">
                <a:latin typeface="Consolas" panose="020B0609020204030204" pitchFamily="49" charset="0"/>
              </a:rPr>
              <a:t>counting_iterator</a:t>
            </a:r>
            <a:endParaRPr lang="en-US" dirty="0"/>
          </a:p>
        </p:txBody>
      </p:sp>
      <p:sp>
        <p:nvSpPr>
          <p:cNvPr id="3" name="Content Placeholder 2"/>
          <p:cNvSpPr>
            <a:spLocks noGrp="1"/>
          </p:cNvSpPr>
          <p:nvPr>
            <p:ph idx="1"/>
          </p:nvPr>
        </p:nvSpPr>
        <p:spPr/>
        <p:txBody>
          <a:bodyPr/>
          <a:lstStyle/>
          <a:p>
            <a:r>
              <a:rPr lang="en-US" dirty="0" smtClean="0"/>
              <a:t>We need a type that:</a:t>
            </a:r>
          </a:p>
          <a:p>
            <a:pPr lvl="1"/>
            <a:r>
              <a:rPr lang="en-US" dirty="0" smtClean="0"/>
              <a:t>Exposes iterator interface (</a:t>
            </a:r>
            <a:r>
              <a:rPr lang="en-US" dirty="0" smtClean="0">
                <a:latin typeface="Consolas" panose="020B0609020204030204" pitchFamily="49" charset="0"/>
              </a:rPr>
              <a:t>++</a:t>
            </a:r>
            <a:r>
              <a:rPr lang="en-US" dirty="0" smtClean="0"/>
              <a:t>, </a:t>
            </a:r>
            <a:r>
              <a:rPr lang="en-US" dirty="0" smtClean="0">
                <a:latin typeface="Consolas" panose="020B0609020204030204" pitchFamily="49" charset="0"/>
              </a:rPr>
              <a:t>==</a:t>
            </a:r>
            <a:r>
              <a:rPr lang="en-US" dirty="0" smtClean="0"/>
              <a:t>/</a:t>
            </a:r>
            <a:r>
              <a:rPr lang="en-US" dirty="0" smtClean="0">
                <a:latin typeface="Consolas" panose="020B0609020204030204" pitchFamily="49" charset="0"/>
              </a:rPr>
              <a:t>!=</a:t>
            </a:r>
            <a:r>
              <a:rPr lang="en-US" dirty="0" smtClean="0"/>
              <a:t>, and </a:t>
            </a:r>
            <a:r>
              <a:rPr lang="en-US" dirty="0" smtClean="0">
                <a:latin typeface="Consolas" panose="020B0609020204030204" pitchFamily="49" charset="0"/>
              </a:rPr>
              <a:t>*</a:t>
            </a:r>
            <a:r>
              <a:rPr lang="en-US" dirty="0" smtClean="0"/>
              <a:t>)</a:t>
            </a:r>
          </a:p>
          <a:p>
            <a:pPr lvl="1"/>
            <a:r>
              <a:rPr lang="en-US" dirty="0" smtClean="0"/>
              <a:t>Represents an integer</a:t>
            </a:r>
          </a:p>
          <a:p>
            <a:pPr lvl="1"/>
            <a:r>
              <a:rPr lang="en-US" dirty="0" smtClean="0"/>
              <a:t>Returns that integer value when dereferenced</a:t>
            </a:r>
          </a:p>
          <a:p>
            <a:pPr lvl="1"/>
            <a:r>
              <a:rPr lang="en-US" dirty="0" smtClean="0"/>
              <a:t>Increments that integer value when incremented</a:t>
            </a:r>
          </a:p>
          <a:p>
            <a:pPr lvl="1"/>
            <a:r>
              <a:rPr lang="en-US" dirty="0" smtClean="0"/>
              <a:t>Compares the integer values of two iterators when compared</a:t>
            </a:r>
            <a:endParaRPr lang="en-US" dirty="0"/>
          </a:p>
        </p:txBody>
      </p:sp>
      <p:sp>
        <p:nvSpPr>
          <p:cNvPr id="4" name="Date Placeholder 3"/>
          <p:cNvSpPr>
            <a:spLocks noGrp="1"/>
          </p:cNvSpPr>
          <p:nvPr>
            <p:ph type="dt" sz="half" idx="10"/>
          </p:nvPr>
        </p:nvSpPr>
        <p:spPr/>
        <p:txBody>
          <a:bodyPr/>
          <a:lstStyle/>
          <a:p>
            <a:r>
              <a:rPr lang="en-US" smtClean="0"/>
              <a:t>2/11/2025, Lecture 6</a:t>
            </a:r>
            <a:endParaRPr lang="en-US"/>
          </a:p>
        </p:txBody>
      </p:sp>
      <p:sp>
        <p:nvSpPr>
          <p:cNvPr id="5" name="Footer Placeholder 4"/>
          <p:cNvSpPr>
            <a:spLocks noGrp="1"/>
          </p:cNvSpPr>
          <p:nvPr>
            <p:ph type="ftr" sz="quarter" idx="11"/>
          </p:nvPr>
        </p:nvSpPr>
        <p:spPr/>
        <p:txBody>
          <a:bodyPr/>
          <a:lstStyle/>
          <a:p>
            <a:r>
              <a:rPr lang="en-US" smtClean="0"/>
              <a:t>CSC4700, Spring 2025, The C++ Standard Library, Iterators and Ranges</a:t>
            </a:r>
            <a:endParaRPr lang="en-US"/>
          </a:p>
        </p:txBody>
      </p:sp>
      <p:sp>
        <p:nvSpPr>
          <p:cNvPr id="6" name="Slide Number Placeholder 5"/>
          <p:cNvSpPr>
            <a:spLocks noGrp="1"/>
          </p:cNvSpPr>
          <p:nvPr>
            <p:ph type="sldNum" sz="quarter" idx="12"/>
          </p:nvPr>
        </p:nvSpPr>
        <p:spPr/>
        <p:txBody>
          <a:bodyPr>
            <a:normAutofit lnSpcReduction="10000"/>
          </a:bodyPr>
          <a:lstStyle/>
          <a:p>
            <a:fld id="{361B6064-FECE-466A-BF5C-A30C7EDC9E78}" type="slidenum">
              <a:rPr lang="en-US" smtClean="0"/>
              <a:t>46</a:t>
            </a:fld>
            <a:endParaRPr lang="en-US"/>
          </a:p>
        </p:txBody>
      </p:sp>
    </p:spTree>
    <p:extLst>
      <p:ext uri="{BB962C8B-B14F-4D97-AF65-F5344CB8AC3E}">
        <p14:creationId xmlns:p14="http://schemas.microsoft.com/office/powerpoint/2010/main" val="1258621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524000" y="2438399"/>
            <a:ext cx="9296400" cy="39624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Creating </a:t>
            </a:r>
            <a:r>
              <a:rPr lang="en-US" dirty="0" err="1" smtClean="0">
                <a:latin typeface="Consolas" panose="020B0609020204030204" pitchFamily="49" charset="0"/>
              </a:rPr>
              <a:t>counting_iterator</a:t>
            </a:r>
            <a:endParaRPr lang="en-US" dirty="0">
              <a:latin typeface="Consolas" panose="020B0609020204030204" pitchFamily="49" charset="0"/>
            </a:endParaRPr>
          </a:p>
        </p:txBody>
      </p:sp>
      <p:sp>
        <p:nvSpPr>
          <p:cNvPr id="3" name="Content Placeholder 2"/>
          <p:cNvSpPr>
            <a:spLocks noGrp="1"/>
          </p:cNvSpPr>
          <p:nvPr>
            <p:ph idx="1"/>
          </p:nvPr>
        </p:nvSpPr>
        <p:spPr>
          <a:xfrm>
            <a:off x="1261872" y="1828800"/>
            <a:ext cx="10472928" cy="4724400"/>
          </a:xfrm>
        </p:spPr>
        <p:txBody>
          <a:bodyPr>
            <a:normAutofit fontScale="77500" lnSpcReduction="20000"/>
          </a:bodyPr>
          <a:lstStyle/>
          <a:p>
            <a:pPr lvl="0">
              <a:buClr>
                <a:srgbClr val="4F81BD"/>
              </a:buClr>
            </a:pPr>
            <a:r>
              <a:rPr lang="en-US" sz="2300" dirty="0">
                <a:solidFill>
                  <a:prstClr val="black">
                    <a:lumMod val="65000"/>
                    <a:lumOff val="35000"/>
                  </a:prstClr>
                </a:solidFill>
              </a:rPr>
              <a:t>With that knowledge, let’s create a counting iterator</a:t>
            </a:r>
          </a:p>
          <a:p>
            <a:pPr lvl="1">
              <a:buClr>
                <a:srgbClr val="4F81BD"/>
              </a:buClr>
            </a:pPr>
            <a:r>
              <a:rPr lang="en-US" sz="2100" dirty="0">
                <a:solidFill>
                  <a:prstClr val="black">
                    <a:lumMod val="65000"/>
                    <a:lumOff val="35000"/>
                  </a:prstClr>
                </a:solidFill>
              </a:rPr>
              <a:t>An iterator that returns ever increasing integer </a:t>
            </a:r>
            <a:r>
              <a:rPr lang="en-US" sz="2100" dirty="0" smtClean="0">
                <a:solidFill>
                  <a:prstClr val="black">
                    <a:lumMod val="65000"/>
                    <a:lumOff val="35000"/>
                  </a:prstClr>
                </a:solidFill>
              </a:rPr>
              <a:t>values</a:t>
            </a:r>
            <a:endParaRPr lang="en-US" sz="3100" dirty="0" smtClean="0">
              <a:solidFill>
                <a:srgbClr val="0000FF"/>
              </a:solidFill>
              <a:latin typeface="Consolas" panose="020B0609020204030204" pitchFamily="49" charset="0"/>
            </a:endParaRPr>
          </a:p>
          <a:p>
            <a:pPr marL="231775" lvl="0" indent="0">
              <a:lnSpc>
                <a:spcPct val="100000"/>
              </a:lnSpc>
              <a:spcBef>
                <a:spcPts val="0"/>
              </a:spcBef>
              <a:spcAft>
                <a:spcPts val="0"/>
              </a:spcAft>
              <a:buClrTx/>
              <a:buSzTx/>
              <a:buNone/>
            </a:pPr>
            <a:endParaRPr lang="en-US" sz="1800" spc="0" dirty="0" smtClean="0">
              <a:solidFill>
                <a:srgbClr val="0000FF"/>
              </a:solidFill>
              <a:latin typeface="Consolas" panose="020B0609020204030204" pitchFamily="49" charset="0"/>
            </a:endParaRPr>
          </a:p>
          <a:p>
            <a:pPr marL="231775" lvl="0" indent="0">
              <a:lnSpc>
                <a:spcPct val="100000"/>
              </a:lnSpc>
              <a:spcBef>
                <a:spcPts val="200"/>
              </a:spcBef>
              <a:buClrTx/>
              <a:buSzTx/>
              <a:buNone/>
            </a:pPr>
            <a:r>
              <a:rPr lang="en-US" sz="1800" spc="0" dirty="0" smtClean="0">
                <a:solidFill>
                  <a:srgbClr val="0000FF"/>
                </a:solidFill>
                <a:latin typeface="Consolas" panose="020B0609020204030204" pitchFamily="49" charset="0"/>
              </a:rPr>
              <a:t>template</a:t>
            </a:r>
            <a:r>
              <a:rPr lang="en-US" sz="1800" spc="0" dirty="0" smtClean="0">
                <a:solidFill>
                  <a:srgbClr val="000000"/>
                </a:solidFill>
                <a:latin typeface="Consolas" panose="020B0609020204030204" pitchFamily="49" charset="0"/>
              </a:rPr>
              <a:t> </a:t>
            </a:r>
            <a:r>
              <a:rPr lang="en-US" sz="1800" spc="0" dirty="0">
                <a:solidFill>
                  <a:srgbClr val="000000"/>
                </a:solidFill>
                <a:latin typeface="Consolas" panose="020B0609020204030204" pitchFamily="49" charset="0"/>
              </a:rPr>
              <a:t>&lt;</a:t>
            </a:r>
            <a:r>
              <a:rPr lang="en-US" sz="1800" spc="0" dirty="0" err="1">
                <a:solidFill>
                  <a:srgbClr val="000000"/>
                </a:solidFill>
                <a:latin typeface="Consolas" panose="020B0609020204030204" pitchFamily="49" charset="0"/>
              </a:rPr>
              <a:t>std</a:t>
            </a:r>
            <a:r>
              <a:rPr lang="en-US" sz="1800" spc="0" dirty="0">
                <a:solidFill>
                  <a:srgbClr val="000000"/>
                </a:solidFill>
                <a:latin typeface="Consolas" panose="020B0609020204030204" pitchFamily="49" charset="0"/>
              </a:rPr>
              <a:t>::</a:t>
            </a:r>
            <a:r>
              <a:rPr lang="en-US" sz="1800" spc="0" dirty="0">
                <a:solidFill>
                  <a:srgbClr val="2B91AF"/>
                </a:solidFill>
                <a:latin typeface="Consolas" panose="020B0609020204030204" pitchFamily="49" charset="0"/>
              </a:rPr>
              <a:t>integral</a:t>
            </a:r>
            <a:r>
              <a:rPr lang="en-US" sz="1800" spc="0" dirty="0">
                <a:solidFill>
                  <a:srgbClr val="000000"/>
                </a:solidFill>
                <a:latin typeface="Consolas" panose="020B0609020204030204" pitchFamily="49" charset="0"/>
              </a:rPr>
              <a:t> </a:t>
            </a:r>
            <a:r>
              <a:rPr lang="en-US" sz="1800" spc="0" dirty="0">
                <a:solidFill>
                  <a:srgbClr val="2B91AF"/>
                </a:solidFill>
                <a:latin typeface="Consolas" panose="020B0609020204030204" pitchFamily="49" charset="0"/>
              </a:rPr>
              <a:t>I</a:t>
            </a:r>
            <a:r>
              <a:rPr lang="en-US" sz="1800" spc="0" dirty="0">
                <a:solidFill>
                  <a:srgbClr val="000000"/>
                </a:solidFill>
                <a:latin typeface="Consolas" panose="020B0609020204030204" pitchFamily="49" charset="0"/>
              </a:rPr>
              <a:t>&gt;</a:t>
            </a:r>
          </a:p>
          <a:p>
            <a:pPr marL="231775" lvl="0" indent="0">
              <a:lnSpc>
                <a:spcPct val="100000"/>
              </a:lnSpc>
              <a:spcBef>
                <a:spcPts val="200"/>
              </a:spcBef>
              <a:buClrTx/>
              <a:buSzTx/>
              <a:buNone/>
            </a:pPr>
            <a:r>
              <a:rPr lang="en-US" sz="1800" spc="0" dirty="0">
                <a:solidFill>
                  <a:srgbClr val="0000FF"/>
                </a:solidFill>
                <a:latin typeface="Consolas" panose="020B0609020204030204" pitchFamily="49" charset="0"/>
              </a:rPr>
              <a:t>class</a:t>
            </a:r>
            <a:r>
              <a:rPr lang="en-US" sz="1800" spc="0" dirty="0">
                <a:solidFill>
                  <a:srgbClr val="000000"/>
                </a:solidFill>
                <a:latin typeface="Consolas" panose="020B0609020204030204" pitchFamily="49" charset="0"/>
              </a:rPr>
              <a:t> </a:t>
            </a:r>
            <a:r>
              <a:rPr lang="en-US" sz="1800" spc="0" dirty="0" err="1" smtClean="0">
                <a:solidFill>
                  <a:srgbClr val="2B91AF"/>
                </a:solidFill>
                <a:latin typeface="Consolas" panose="020B0609020204030204" pitchFamily="49" charset="0"/>
              </a:rPr>
              <a:t>counting_iterator</a:t>
            </a:r>
            <a:r>
              <a:rPr lang="en-US" sz="1800" spc="0" dirty="0" smtClean="0">
                <a:solidFill>
                  <a:srgbClr val="2B91AF"/>
                </a:solidFill>
                <a:latin typeface="Consolas" panose="020B0609020204030204" pitchFamily="49" charset="0"/>
              </a:rPr>
              <a:t> </a:t>
            </a:r>
            <a:r>
              <a:rPr lang="en-US" sz="1800" spc="0" dirty="0" smtClean="0">
                <a:solidFill>
                  <a:srgbClr val="000000"/>
                </a:solidFill>
                <a:latin typeface="Consolas" panose="020B0609020204030204" pitchFamily="49" charset="0"/>
              </a:rPr>
              <a:t>{</a:t>
            </a:r>
            <a:endParaRPr lang="en-US" sz="1800" spc="0" dirty="0">
              <a:solidFill>
                <a:srgbClr val="000000"/>
              </a:solidFill>
              <a:latin typeface="Consolas" panose="020B0609020204030204" pitchFamily="49" charset="0"/>
            </a:endParaRPr>
          </a:p>
          <a:p>
            <a:pPr marL="231775" lvl="0" indent="0">
              <a:lnSpc>
                <a:spcPct val="100000"/>
              </a:lnSpc>
              <a:spcBef>
                <a:spcPts val="200"/>
              </a:spcBef>
              <a:buClrTx/>
              <a:buSzTx/>
              <a:buNone/>
            </a:pPr>
            <a:r>
              <a:rPr lang="en-US" sz="1800" spc="0" dirty="0">
                <a:solidFill>
                  <a:srgbClr val="000000"/>
                </a:solidFill>
                <a:latin typeface="Consolas" panose="020B0609020204030204" pitchFamily="49" charset="0"/>
              </a:rPr>
              <a:t>    </a:t>
            </a:r>
            <a:r>
              <a:rPr lang="en-US" sz="1800" spc="0" dirty="0">
                <a:solidFill>
                  <a:srgbClr val="2B91AF"/>
                </a:solidFill>
                <a:latin typeface="Consolas" panose="020B0609020204030204" pitchFamily="49" charset="0"/>
              </a:rPr>
              <a:t>I</a:t>
            </a:r>
            <a:r>
              <a:rPr lang="en-US" sz="1800" spc="0" dirty="0">
                <a:solidFill>
                  <a:srgbClr val="000000"/>
                </a:solidFill>
                <a:latin typeface="Consolas" panose="020B0609020204030204" pitchFamily="49" charset="0"/>
              </a:rPr>
              <a:t> </a:t>
            </a:r>
            <a:r>
              <a:rPr lang="en-US" sz="1800" spc="0" dirty="0" err="1">
                <a:solidFill>
                  <a:srgbClr val="000000"/>
                </a:solidFill>
                <a:latin typeface="Consolas" panose="020B0609020204030204" pitchFamily="49" charset="0"/>
              </a:rPr>
              <a:t>pos</a:t>
            </a:r>
            <a:r>
              <a:rPr lang="en-US" sz="1800" spc="0" dirty="0">
                <a:solidFill>
                  <a:srgbClr val="000000"/>
                </a:solidFill>
                <a:latin typeface="Consolas" panose="020B0609020204030204" pitchFamily="49" charset="0"/>
              </a:rPr>
              <a:t>;</a:t>
            </a:r>
          </a:p>
          <a:p>
            <a:pPr marL="231775" lvl="0" indent="0">
              <a:lnSpc>
                <a:spcPct val="100000"/>
              </a:lnSpc>
              <a:spcBef>
                <a:spcPts val="200"/>
              </a:spcBef>
              <a:buClrTx/>
              <a:buSzTx/>
              <a:buNone/>
            </a:pPr>
            <a:r>
              <a:rPr lang="en-US" sz="1800" spc="0" dirty="0">
                <a:solidFill>
                  <a:srgbClr val="000000"/>
                </a:solidFill>
                <a:latin typeface="Consolas" panose="020B0609020204030204" pitchFamily="49" charset="0"/>
              </a:rPr>
              <a:t/>
            </a:r>
            <a:br>
              <a:rPr lang="en-US" sz="1800" spc="0" dirty="0">
                <a:solidFill>
                  <a:srgbClr val="000000"/>
                </a:solidFill>
                <a:latin typeface="Consolas" panose="020B0609020204030204" pitchFamily="49" charset="0"/>
              </a:rPr>
            </a:br>
            <a:r>
              <a:rPr lang="en-US" sz="1800" spc="0" dirty="0" smtClean="0">
                <a:solidFill>
                  <a:srgbClr val="0000FF"/>
                </a:solidFill>
                <a:latin typeface="Consolas" panose="020B0609020204030204" pitchFamily="49" charset="0"/>
              </a:rPr>
              <a:t>public</a:t>
            </a:r>
            <a:r>
              <a:rPr lang="en-US" sz="1800" spc="0" dirty="0">
                <a:solidFill>
                  <a:srgbClr val="0000FF"/>
                </a:solidFill>
                <a:latin typeface="Consolas" panose="020B0609020204030204" pitchFamily="49" charset="0"/>
              </a:rPr>
              <a:t>:</a:t>
            </a:r>
            <a:endParaRPr lang="en-US" sz="1800" spc="0" dirty="0">
              <a:solidFill>
                <a:srgbClr val="000000"/>
              </a:solidFill>
              <a:latin typeface="Consolas" panose="020B0609020204030204" pitchFamily="49" charset="0"/>
            </a:endParaRPr>
          </a:p>
          <a:p>
            <a:pPr marL="231775" lvl="0" indent="0">
              <a:lnSpc>
                <a:spcPct val="100000"/>
              </a:lnSpc>
              <a:spcBef>
                <a:spcPts val="200"/>
              </a:spcBef>
              <a:buClrTx/>
              <a:buSzTx/>
              <a:buNone/>
            </a:pPr>
            <a:r>
              <a:rPr lang="en-US" sz="1800" spc="0" dirty="0">
                <a:solidFill>
                  <a:srgbClr val="000000"/>
                </a:solidFill>
                <a:latin typeface="Consolas" panose="020B0609020204030204" pitchFamily="49" charset="0"/>
              </a:rPr>
              <a:t>    </a:t>
            </a:r>
            <a:r>
              <a:rPr lang="en-US" sz="1800" spc="0" dirty="0">
                <a:solidFill>
                  <a:srgbClr val="0000FF"/>
                </a:solidFill>
                <a:latin typeface="Consolas" panose="020B0609020204030204" pitchFamily="49" charset="0"/>
              </a:rPr>
              <a:t>explicit</a:t>
            </a:r>
            <a:r>
              <a:rPr lang="en-US" sz="1800" spc="0" dirty="0">
                <a:solidFill>
                  <a:srgbClr val="000000"/>
                </a:solidFill>
                <a:latin typeface="Consolas" panose="020B0609020204030204" pitchFamily="49" charset="0"/>
              </a:rPr>
              <a:t> </a:t>
            </a:r>
            <a:r>
              <a:rPr lang="en-US" sz="1800" spc="0" dirty="0" err="1">
                <a:solidFill>
                  <a:srgbClr val="74531F"/>
                </a:solidFill>
                <a:latin typeface="Consolas" panose="020B0609020204030204" pitchFamily="49" charset="0"/>
              </a:rPr>
              <a:t>counting_iterator</a:t>
            </a:r>
            <a:r>
              <a:rPr lang="en-US" sz="1800" spc="0" dirty="0">
                <a:solidFill>
                  <a:srgbClr val="000000"/>
                </a:solidFill>
                <a:latin typeface="Consolas" panose="020B0609020204030204" pitchFamily="49" charset="0"/>
              </a:rPr>
              <a:t>(</a:t>
            </a:r>
            <a:r>
              <a:rPr lang="en-US" sz="1800" spc="0" dirty="0">
                <a:solidFill>
                  <a:srgbClr val="2B91AF"/>
                </a:solidFill>
                <a:latin typeface="Consolas" panose="020B0609020204030204" pitchFamily="49" charset="0"/>
              </a:rPr>
              <a:t>I</a:t>
            </a:r>
            <a:r>
              <a:rPr lang="en-US" sz="1800" spc="0" dirty="0">
                <a:solidFill>
                  <a:srgbClr val="000000"/>
                </a:solidFill>
                <a:latin typeface="Consolas" panose="020B0609020204030204" pitchFamily="49" charset="0"/>
              </a:rPr>
              <a:t> </a:t>
            </a:r>
            <a:r>
              <a:rPr lang="en-US" sz="1800" spc="0" dirty="0" err="1">
                <a:solidFill>
                  <a:srgbClr val="808080"/>
                </a:solidFill>
                <a:latin typeface="Consolas" panose="020B0609020204030204" pitchFamily="49" charset="0"/>
              </a:rPr>
              <a:t>start_at</a:t>
            </a:r>
            <a:r>
              <a:rPr lang="en-US" sz="1800" spc="0" dirty="0">
                <a:solidFill>
                  <a:srgbClr val="000000"/>
                </a:solidFill>
                <a:latin typeface="Consolas" panose="020B0609020204030204" pitchFamily="49" charset="0"/>
              </a:rPr>
              <a:t> = </a:t>
            </a:r>
            <a:r>
              <a:rPr lang="en-US" sz="1800" spc="0" dirty="0">
                <a:solidFill>
                  <a:srgbClr val="098658"/>
                </a:solidFill>
                <a:latin typeface="Consolas" panose="020B0609020204030204" pitchFamily="49" charset="0"/>
              </a:rPr>
              <a:t>0</a:t>
            </a:r>
            <a:r>
              <a:rPr lang="en-US" sz="1800" spc="0" dirty="0">
                <a:solidFill>
                  <a:srgbClr val="000000"/>
                </a:solidFill>
                <a:latin typeface="Consolas" panose="020B0609020204030204" pitchFamily="49" charset="0"/>
              </a:rPr>
              <a:t>) : </a:t>
            </a:r>
            <a:r>
              <a:rPr lang="en-US" sz="1800" spc="0" dirty="0" err="1">
                <a:solidFill>
                  <a:srgbClr val="000000"/>
                </a:solidFill>
                <a:latin typeface="Consolas" panose="020B0609020204030204" pitchFamily="49" charset="0"/>
              </a:rPr>
              <a:t>pos</a:t>
            </a:r>
            <a:r>
              <a:rPr lang="en-US" sz="1800" spc="0" dirty="0">
                <a:solidFill>
                  <a:srgbClr val="000000"/>
                </a:solidFill>
                <a:latin typeface="Consolas" panose="020B0609020204030204" pitchFamily="49" charset="0"/>
              </a:rPr>
              <a:t>(</a:t>
            </a:r>
            <a:r>
              <a:rPr lang="en-US" sz="1800" spc="0" dirty="0" err="1">
                <a:solidFill>
                  <a:srgbClr val="808080"/>
                </a:solidFill>
                <a:latin typeface="Consolas" panose="020B0609020204030204" pitchFamily="49" charset="0"/>
              </a:rPr>
              <a:t>start_at</a:t>
            </a:r>
            <a:r>
              <a:rPr lang="en-US" sz="1800" spc="0" dirty="0">
                <a:solidFill>
                  <a:srgbClr val="000000"/>
                </a:solidFill>
                <a:latin typeface="Consolas" panose="020B0609020204030204" pitchFamily="49" charset="0"/>
              </a:rPr>
              <a:t>) </a:t>
            </a:r>
            <a:r>
              <a:rPr lang="en-US" sz="1800" spc="0" dirty="0" smtClean="0">
                <a:solidFill>
                  <a:srgbClr val="000000"/>
                </a:solidFill>
                <a:latin typeface="Consolas" panose="020B0609020204030204" pitchFamily="49" charset="0"/>
              </a:rPr>
              <a:t>{}</a:t>
            </a:r>
          </a:p>
          <a:p>
            <a:pPr marL="231775" lvl="0" indent="0">
              <a:lnSpc>
                <a:spcPct val="100000"/>
              </a:lnSpc>
              <a:spcBef>
                <a:spcPts val="200"/>
              </a:spcBef>
              <a:buClrTx/>
              <a:buSzTx/>
              <a:buNone/>
            </a:pPr>
            <a:endParaRPr lang="en-US" sz="1800" spc="0" dirty="0">
              <a:solidFill>
                <a:srgbClr val="000000"/>
              </a:solidFill>
              <a:latin typeface="Consolas" panose="020B0609020204030204" pitchFamily="49" charset="0"/>
            </a:endParaRPr>
          </a:p>
          <a:p>
            <a:pPr marL="231775" lvl="0" indent="0">
              <a:lnSpc>
                <a:spcPct val="100000"/>
              </a:lnSpc>
              <a:spcBef>
                <a:spcPts val="200"/>
              </a:spcBef>
              <a:buClrTx/>
              <a:buSzTx/>
              <a:buNone/>
            </a:pPr>
            <a:r>
              <a:rPr lang="en-US" sz="1800" spc="0" dirty="0">
                <a:solidFill>
                  <a:srgbClr val="000000"/>
                </a:solidFill>
                <a:latin typeface="Consolas" panose="020B0609020204030204" pitchFamily="49" charset="0"/>
              </a:rPr>
              <a:t>    </a:t>
            </a:r>
            <a:r>
              <a:rPr lang="en-US" sz="1800" spc="0" dirty="0" smtClean="0">
                <a:solidFill>
                  <a:srgbClr val="2B91AF"/>
                </a:solidFill>
                <a:latin typeface="Consolas" panose="020B0609020204030204" pitchFamily="49" charset="0"/>
              </a:rPr>
              <a:t>I</a:t>
            </a:r>
            <a:r>
              <a:rPr lang="en-US" sz="1800" spc="0" dirty="0" smtClean="0">
                <a:solidFill>
                  <a:srgbClr val="000000"/>
                </a:solidFill>
                <a:latin typeface="Consolas" panose="020B0609020204030204" pitchFamily="49" charset="0"/>
              </a:rPr>
              <a:t>&amp; operator</a:t>
            </a:r>
            <a:r>
              <a:rPr lang="en-US" sz="1800" spc="0" dirty="0">
                <a:solidFill>
                  <a:srgbClr val="000000"/>
                </a:solidFill>
                <a:latin typeface="Consolas" panose="020B0609020204030204" pitchFamily="49" charset="0"/>
              </a:rPr>
              <a:t>*() { </a:t>
            </a:r>
            <a:r>
              <a:rPr lang="en-US" sz="1800" spc="0" dirty="0">
                <a:solidFill>
                  <a:srgbClr val="8F08C4"/>
                </a:solidFill>
                <a:latin typeface="Consolas" panose="020B0609020204030204" pitchFamily="49" charset="0"/>
              </a:rPr>
              <a:t>return</a:t>
            </a:r>
            <a:r>
              <a:rPr lang="en-US" sz="1800" spc="0" dirty="0">
                <a:solidFill>
                  <a:srgbClr val="000000"/>
                </a:solidFill>
                <a:latin typeface="Consolas" panose="020B0609020204030204" pitchFamily="49" charset="0"/>
              </a:rPr>
              <a:t> </a:t>
            </a:r>
            <a:r>
              <a:rPr lang="en-US" sz="1800" spc="0" dirty="0" err="1">
                <a:solidFill>
                  <a:srgbClr val="000000"/>
                </a:solidFill>
                <a:latin typeface="Consolas" panose="020B0609020204030204" pitchFamily="49" charset="0"/>
              </a:rPr>
              <a:t>pos</a:t>
            </a:r>
            <a:r>
              <a:rPr lang="en-US" sz="1800" spc="0" dirty="0">
                <a:solidFill>
                  <a:srgbClr val="000000"/>
                </a:solidFill>
                <a:latin typeface="Consolas" panose="020B0609020204030204" pitchFamily="49" charset="0"/>
              </a:rPr>
              <a:t>; }</a:t>
            </a:r>
            <a:r>
              <a:rPr lang="en-US" sz="1800" spc="0" dirty="0">
                <a:solidFill>
                  <a:srgbClr val="008000"/>
                </a:solidFill>
                <a:latin typeface="Consolas" panose="020B0609020204030204" pitchFamily="49" charset="0"/>
              </a:rPr>
              <a:t>                                          // dereference</a:t>
            </a:r>
            <a:endParaRPr lang="en-US" sz="1800" spc="0" dirty="0">
              <a:solidFill>
                <a:srgbClr val="000000"/>
              </a:solidFill>
              <a:latin typeface="Consolas" panose="020B0609020204030204" pitchFamily="49" charset="0"/>
            </a:endParaRPr>
          </a:p>
          <a:p>
            <a:pPr marL="231775" lvl="0" indent="0">
              <a:lnSpc>
                <a:spcPct val="100000"/>
              </a:lnSpc>
              <a:spcBef>
                <a:spcPts val="200"/>
              </a:spcBef>
              <a:buClrTx/>
              <a:buSzTx/>
              <a:buNone/>
            </a:pPr>
            <a:r>
              <a:rPr lang="en-US" sz="1800" spc="0" dirty="0">
                <a:solidFill>
                  <a:srgbClr val="000000"/>
                </a:solidFill>
                <a:latin typeface="Consolas" panose="020B0609020204030204" pitchFamily="49" charset="0"/>
              </a:rPr>
              <a:t/>
            </a:r>
            <a:br>
              <a:rPr lang="en-US" sz="1800" spc="0" dirty="0">
                <a:solidFill>
                  <a:srgbClr val="000000"/>
                </a:solidFill>
                <a:latin typeface="Consolas" panose="020B0609020204030204" pitchFamily="49" charset="0"/>
              </a:rPr>
            </a:br>
            <a:r>
              <a:rPr lang="en-US" sz="1800" spc="0" dirty="0">
                <a:solidFill>
                  <a:srgbClr val="000000"/>
                </a:solidFill>
                <a:latin typeface="Consolas" panose="020B0609020204030204" pitchFamily="49" charset="0"/>
              </a:rPr>
              <a:t>    </a:t>
            </a:r>
            <a:r>
              <a:rPr lang="en-US" sz="1800" spc="0" dirty="0" err="1" smtClean="0">
                <a:solidFill>
                  <a:srgbClr val="2B91AF"/>
                </a:solidFill>
                <a:latin typeface="Consolas" panose="020B0609020204030204" pitchFamily="49" charset="0"/>
              </a:rPr>
              <a:t>counting_iterator</a:t>
            </a:r>
            <a:r>
              <a:rPr lang="en-US" sz="1800" spc="0" dirty="0" smtClean="0">
                <a:solidFill>
                  <a:srgbClr val="000000"/>
                </a:solidFill>
                <a:latin typeface="Consolas" panose="020B0609020204030204" pitchFamily="49" charset="0"/>
              </a:rPr>
              <a:t>&amp; operator</a:t>
            </a:r>
            <a:r>
              <a:rPr lang="en-US" sz="1800" spc="0" dirty="0">
                <a:solidFill>
                  <a:srgbClr val="000000"/>
                </a:solidFill>
                <a:latin typeface="Consolas" panose="020B0609020204030204" pitchFamily="49" charset="0"/>
              </a:rPr>
              <a:t>++() { ++</a:t>
            </a:r>
            <a:r>
              <a:rPr lang="en-US" sz="1800" spc="0" dirty="0" err="1">
                <a:solidFill>
                  <a:srgbClr val="000000"/>
                </a:solidFill>
                <a:latin typeface="Consolas" panose="020B0609020204030204" pitchFamily="49" charset="0"/>
              </a:rPr>
              <a:t>pos</a:t>
            </a:r>
            <a:r>
              <a:rPr lang="en-US" sz="1800" spc="0" dirty="0">
                <a:solidFill>
                  <a:srgbClr val="000000"/>
                </a:solidFill>
                <a:latin typeface="Consolas" panose="020B0609020204030204" pitchFamily="49" charset="0"/>
              </a:rPr>
              <a:t>; </a:t>
            </a:r>
            <a:r>
              <a:rPr lang="en-US" sz="1800" spc="0" dirty="0">
                <a:solidFill>
                  <a:srgbClr val="8F08C4"/>
                </a:solidFill>
                <a:latin typeface="Consolas" panose="020B0609020204030204" pitchFamily="49" charset="0"/>
              </a:rPr>
              <a:t>return</a:t>
            </a:r>
            <a:r>
              <a:rPr lang="en-US" sz="1800" spc="0" dirty="0">
                <a:solidFill>
                  <a:srgbClr val="000000"/>
                </a:solidFill>
                <a:latin typeface="Consolas" panose="020B0609020204030204" pitchFamily="49" charset="0"/>
              </a:rPr>
              <a:t> *</a:t>
            </a:r>
            <a:r>
              <a:rPr lang="en-US" sz="1800" spc="0" dirty="0">
                <a:solidFill>
                  <a:srgbClr val="0000FF"/>
                </a:solidFill>
                <a:latin typeface="Consolas" panose="020B0609020204030204" pitchFamily="49" charset="0"/>
              </a:rPr>
              <a:t>this</a:t>
            </a:r>
            <a:r>
              <a:rPr lang="en-US" sz="1800" spc="0" dirty="0">
                <a:solidFill>
                  <a:srgbClr val="000000"/>
                </a:solidFill>
                <a:latin typeface="Consolas" panose="020B0609020204030204" pitchFamily="49" charset="0"/>
              </a:rPr>
              <a:t>; }</a:t>
            </a:r>
            <a:r>
              <a:rPr lang="en-US" sz="1800" spc="0" dirty="0">
                <a:solidFill>
                  <a:srgbClr val="008000"/>
                </a:solidFill>
                <a:latin typeface="Consolas" panose="020B0609020204030204" pitchFamily="49" charset="0"/>
              </a:rPr>
              <a:t>                // prefix++</a:t>
            </a:r>
            <a:endParaRPr lang="en-US" sz="1800" spc="0" dirty="0">
              <a:solidFill>
                <a:srgbClr val="000000"/>
              </a:solidFill>
              <a:latin typeface="Consolas" panose="020B0609020204030204" pitchFamily="49" charset="0"/>
            </a:endParaRPr>
          </a:p>
          <a:p>
            <a:pPr marL="231775" lvl="0" indent="0">
              <a:lnSpc>
                <a:spcPct val="100000"/>
              </a:lnSpc>
              <a:spcBef>
                <a:spcPts val="200"/>
              </a:spcBef>
              <a:buClrTx/>
              <a:buSzTx/>
              <a:buNone/>
            </a:pPr>
            <a:r>
              <a:rPr lang="en-US" sz="1800" spc="0" dirty="0">
                <a:solidFill>
                  <a:srgbClr val="000000"/>
                </a:solidFill>
                <a:latin typeface="Consolas" panose="020B0609020204030204" pitchFamily="49" charset="0"/>
              </a:rPr>
              <a:t>    </a:t>
            </a:r>
            <a:r>
              <a:rPr lang="en-US" sz="1800" spc="0" dirty="0" err="1">
                <a:solidFill>
                  <a:srgbClr val="2B91AF"/>
                </a:solidFill>
                <a:latin typeface="Consolas" panose="020B0609020204030204" pitchFamily="49" charset="0"/>
              </a:rPr>
              <a:t>counting_iterator</a:t>
            </a:r>
            <a:r>
              <a:rPr lang="en-US" sz="1800" spc="0" dirty="0">
                <a:solidFill>
                  <a:srgbClr val="000000"/>
                </a:solidFill>
                <a:latin typeface="Consolas" panose="020B0609020204030204" pitchFamily="49" charset="0"/>
              </a:rPr>
              <a:t> operator++(</a:t>
            </a:r>
            <a:r>
              <a:rPr lang="en-US" sz="1800" spc="0" dirty="0" err="1">
                <a:solidFill>
                  <a:srgbClr val="0000FF"/>
                </a:solidFill>
                <a:latin typeface="Consolas" panose="020B0609020204030204" pitchFamily="49" charset="0"/>
              </a:rPr>
              <a:t>int</a:t>
            </a:r>
            <a:r>
              <a:rPr lang="en-US" sz="1800" spc="0" dirty="0">
                <a:solidFill>
                  <a:srgbClr val="000000"/>
                </a:solidFill>
                <a:latin typeface="Consolas" panose="020B0609020204030204" pitchFamily="49" charset="0"/>
              </a:rPr>
              <a:t>) { </a:t>
            </a:r>
            <a:r>
              <a:rPr lang="en-US" sz="1800" spc="0" dirty="0">
                <a:solidFill>
                  <a:srgbClr val="8F08C4"/>
                </a:solidFill>
                <a:latin typeface="Consolas" panose="020B0609020204030204" pitchFamily="49" charset="0"/>
              </a:rPr>
              <a:t>return</a:t>
            </a:r>
            <a:r>
              <a:rPr lang="en-US" sz="1800" spc="0" dirty="0">
                <a:solidFill>
                  <a:srgbClr val="000000"/>
                </a:solidFill>
                <a:latin typeface="Consolas" panose="020B0609020204030204" pitchFamily="49" charset="0"/>
              </a:rPr>
              <a:t> </a:t>
            </a:r>
            <a:r>
              <a:rPr lang="en-US" sz="1800" spc="0" dirty="0" err="1">
                <a:solidFill>
                  <a:srgbClr val="2B91AF"/>
                </a:solidFill>
                <a:latin typeface="Consolas" panose="020B0609020204030204" pitchFamily="49" charset="0"/>
              </a:rPr>
              <a:t>counting_iterator</a:t>
            </a:r>
            <a:r>
              <a:rPr lang="en-US" sz="1800" spc="0" dirty="0">
                <a:solidFill>
                  <a:srgbClr val="000000"/>
                </a:solidFill>
                <a:latin typeface="Consolas" panose="020B0609020204030204" pitchFamily="49" charset="0"/>
              </a:rPr>
              <a:t>(</a:t>
            </a:r>
            <a:r>
              <a:rPr lang="en-US" sz="1800" spc="0" dirty="0" err="1">
                <a:solidFill>
                  <a:srgbClr val="000000"/>
                </a:solidFill>
                <a:latin typeface="Consolas" panose="020B0609020204030204" pitchFamily="49" charset="0"/>
              </a:rPr>
              <a:t>pos</a:t>
            </a:r>
            <a:r>
              <a:rPr lang="en-US" sz="1800" spc="0" dirty="0">
                <a:solidFill>
                  <a:srgbClr val="000000"/>
                </a:solidFill>
                <a:latin typeface="Consolas" panose="020B0609020204030204" pitchFamily="49" charset="0"/>
              </a:rPr>
              <a:t>++); }</a:t>
            </a:r>
            <a:r>
              <a:rPr lang="en-US" sz="1800" spc="0" dirty="0">
                <a:solidFill>
                  <a:srgbClr val="008000"/>
                </a:solidFill>
                <a:latin typeface="Consolas" panose="020B0609020204030204" pitchFamily="49" charset="0"/>
              </a:rPr>
              <a:t>  // postfix++</a:t>
            </a:r>
            <a:endParaRPr lang="en-US" sz="1800" spc="0" dirty="0">
              <a:solidFill>
                <a:srgbClr val="000000"/>
              </a:solidFill>
              <a:latin typeface="Consolas" panose="020B0609020204030204" pitchFamily="49" charset="0"/>
            </a:endParaRPr>
          </a:p>
          <a:p>
            <a:pPr marL="231775" lvl="0" indent="0">
              <a:lnSpc>
                <a:spcPct val="100000"/>
              </a:lnSpc>
              <a:spcBef>
                <a:spcPts val="200"/>
              </a:spcBef>
              <a:buClrTx/>
              <a:buSzTx/>
              <a:buNone/>
            </a:pPr>
            <a:r>
              <a:rPr lang="en-US" sz="1800" spc="0" dirty="0">
                <a:solidFill>
                  <a:srgbClr val="000000"/>
                </a:solidFill>
                <a:latin typeface="Consolas" panose="020B0609020204030204" pitchFamily="49" charset="0"/>
              </a:rPr>
              <a:t>    </a:t>
            </a:r>
          </a:p>
          <a:p>
            <a:pPr marL="231775" lvl="0" indent="0">
              <a:lnSpc>
                <a:spcPct val="100000"/>
              </a:lnSpc>
              <a:spcBef>
                <a:spcPts val="200"/>
              </a:spcBef>
              <a:buClrTx/>
              <a:buSzTx/>
              <a:buNone/>
            </a:pPr>
            <a:r>
              <a:rPr lang="en-US" sz="1800" spc="0" dirty="0">
                <a:solidFill>
                  <a:srgbClr val="000000"/>
                </a:solidFill>
                <a:latin typeface="Consolas" panose="020B0609020204030204" pitchFamily="49" charset="0"/>
              </a:rPr>
              <a:t>    </a:t>
            </a:r>
            <a:r>
              <a:rPr lang="en-US" sz="1800" spc="0" dirty="0">
                <a:solidFill>
                  <a:srgbClr val="0000FF"/>
                </a:solidFill>
                <a:latin typeface="Consolas" panose="020B0609020204030204" pitchFamily="49" charset="0"/>
              </a:rPr>
              <a:t>friend</a:t>
            </a:r>
            <a:r>
              <a:rPr lang="en-US" sz="1800" spc="0" dirty="0">
                <a:solidFill>
                  <a:srgbClr val="000000"/>
                </a:solidFill>
                <a:latin typeface="Consolas" panose="020B0609020204030204" pitchFamily="49" charset="0"/>
              </a:rPr>
              <a:t> </a:t>
            </a:r>
            <a:r>
              <a:rPr lang="en-US" sz="1800" spc="0" dirty="0">
                <a:solidFill>
                  <a:srgbClr val="0000FF"/>
                </a:solidFill>
                <a:latin typeface="Consolas" panose="020B0609020204030204" pitchFamily="49" charset="0"/>
              </a:rPr>
              <a:t>bool</a:t>
            </a:r>
            <a:r>
              <a:rPr lang="en-US" sz="1800" spc="0" dirty="0">
                <a:solidFill>
                  <a:srgbClr val="000000"/>
                </a:solidFill>
                <a:latin typeface="Consolas" panose="020B0609020204030204" pitchFamily="49" charset="0"/>
              </a:rPr>
              <a:t> operator==(</a:t>
            </a:r>
            <a:r>
              <a:rPr lang="en-US" sz="1800" spc="0" dirty="0" err="1">
                <a:solidFill>
                  <a:srgbClr val="2B91AF"/>
                </a:solidFill>
                <a:latin typeface="Consolas" panose="020B0609020204030204" pitchFamily="49" charset="0"/>
              </a:rPr>
              <a:t>counting_iterator</a:t>
            </a:r>
            <a:r>
              <a:rPr lang="en-US" sz="1800" spc="0" dirty="0">
                <a:solidFill>
                  <a:srgbClr val="000000"/>
                </a:solidFill>
                <a:latin typeface="Consolas" panose="020B0609020204030204" pitchFamily="49" charset="0"/>
              </a:rPr>
              <a:t> </a:t>
            </a:r>
            <a:r>
              <a:rPr lang="en-US" sz="1800" spc="0" dirty="0" err="1">
                <a:solidFill>
                  <a:srgbClr val="0000FF"/>
                </a:solidFill>
                <a:latin typeface="Consolas" panose="020B0609020204030204" pitchFamily="49" charset="0"/>
              </a:rPr>
              <a:t>const</a:t>
            </a:r>
            <a:r>
              <a:rPr lang="en-US" sz="1800" spc="0" dirty="0">
                <a:solidFill>
                  <a:srgbClr val="000000"/>
                </a:solidFill>
                <a:latin typeface="Consolas" panose="020B0609020204030204" pitchFamily="49" charset="0"/>
              </a:rPr>
              <a:t>&amp; </a:t>
            </a:r>
            <a:r>
              <a:rPr lang="en-US" sz="1800" spc="0" dirty="0">
                <a:solidFill>
                  <a:srgbClr val="808080"/>
                </a:solidFill>
                <a:latin typeface="Consolas" panose="020B0609020204030204" pitchFamily="49" charset="0"/>
              </a:rPr>
              <a:t>lhs</a:t>
            </a:r>
            <a:r>
              <a:rPr lang="en-US" sz="1800" spc="0" dirty="0">
                <a:solidFill>
                  <a:srgbClr val="000000"/>
                </a:solidFill>
                <a:latin typeface="Consolas" panose="020B0609020204030204" pitchFamily="49" charset="0"/>
              </a:rPr>
              <a:t>, </a:t>
            </a:r>
            <a:r>
              <a:rPr lang="en-US" sz="1800" spc="0" dirty="0" err="1">
                <a:solidFill>
                  <a:srgbClr val="2B91AF"/>
                </a:solidFill>
                <a:latin typeface="Consolas" panose="020B0609020204030204" pitchFamily="49" charset="0"/>
              </a:rPr>
              <a:t>counting_iterator</a:t>
            </a:r>
            <a:r>
              <a:rPr lang="en-US" sz="1800" spc="0" dirty="0">
                <a:solidFill>
                  <a:srgbClr val="000000"/>
                </a:solidFill>
                <a:latin typeface="Consolas" panose="020B0609020204030204" pitchFamily="49" charset="0"/>
              </a:rPr>
              <a:t> </a:t>
            </a:r>
            <a:r>
              <a:rPr lang="en-US" sz="1800" spc="0" dirty="0" err="1">
                <a:solidFill>
                  <a:srgbClr val="0000FF"/>
                </a:solidFill>
                <a:latin typeface="Consolas" panose="020B0609020204030204" pitchFamily="49" charset="0"/>
              </a:rPr>
              <a:t>const</a:t>
            </a:r>
            <a:r>
              <a:rPr lang="en-US" sz="1800" spc="0" dirty="0">
                <a:solidFill>
                  <a:srgbClr val="000000"/>
                </a:solidFill>
                <a:latin typeface="Consolas" panose="020B0609020204030204" pitchFamily="49" charset="0"/>
              </a:rPr>
              <a:t>&amp; </a:t>
            </a:r>
            <a:r>
              <a:rPr lang="en-US" sz="1800" spc="0" dirty="0" err="1">
                <a:solidFill>
                  <a:srgbClr val="808080"/>
                </a:solidFill>
                <a:latin typeface="Consolas" panose="020B0609020204030204" pitchFamily="49" charset="0"/>
              </a:rPr>
              <a:t>rhs</a:t>
            </a:r>
            <a:r>
              <a:rPr lang="en-US" sz="1800" spc="0" dirty="0">
                <a:solidFill>
                  <a:srgbClr val="000000"/>
                </a:solidFill>
                <a:latin typeface="Consolas" panose="020B0609020204030204" pitchFamily="49" charset="0"/>
              </a:rPr>
              <a:t>)</a:t>
            </a:r>
          </a:p>
          <a:p>
            <a:pPr marL="231775" lvl="0" indent="0">
              <a:lnSpc>
                <a:spcPct val="100000"/>
              </a:lnSpc>
              <a:spcBef>
                <a:spcPts val="200"/>
              </a:spcBef>
              <a:buClrTx/>
              <a:buSzTx/>
              <a:buNone/>
            </a:pPr>
            <a:r>
              <a:rPr lang="en-US" sz="1800" spc="0" dirty="0">
                <a:solidFill>
                  <a:srgbClr val="000000"/>
                </a:solidFill>
                <a:latin typeface="Consolas" panose="020B0609020204030204" pitchFamily="49" charset="0"/>
              </a:rPr>
              <a:t>    {</a:t>
            </a:r>
          </a:p>
          <a:p>
            <a:pPr marL="231775" lvl="0" indent="0">
              <a:lnSpc>
                <a:spcPct val="100000"/>
              </a:lnSpc>
              <a:spcBef>
                <a:spcPts val="200"/>
              </a:spcBef>
              <a:buClrTx/>
              <a:buSzTx/>
              <a:buNone/>
            </a:pPr>
            <a:r>
              <a:rPr lang="en-US" sz="1800" spc="0" dirty="0">
                <a:solidFill>
                  <a:srgbClr val="000000"/>
                </a:solidFill>
                <a:latin typeface="Consolas" panose="020B0609020204030204" pitchFamily="49" charset="0"/>
              </a:rPr>
              <a:t>        </a:t>
            </a:r>
            <a:r>
              <a:rPr lang="en-US" sz="1800" spc="0" dirty="0">
                <a:solidFill>
                  <a:srgbClr val="8F08C4"/>
                </a:solidFill>
                <a:latin typeface="Consolas" panose="020B0609020204030204" pitchFamily="49" charset="0"/>
              </a:rPr>
              <a:t>return</a:t>
            </a:r>
            <a:r>
              <a:rPr lang="en-US" sz="1800" spc="0" dirty="0">
                <a:solidFill>
                  <a:srgbClr val="000000"/>
                </a:solidFill>
                <a:latin typeface="Consolas" panose="020B0609020204030204" pitchFamily="49" charset="0"/>
              </a:rPr>
              <a:t> </a:t>
            </a:r>
            <a:r>
              <a:rPr lang="en-US" sz="1800" spc="0" dirty="0" err="1">
                <a:solidFill>
                  <a:srgbClr val="808080"/>
                </a:solidFill>
                <a:latin typeface="Consolas" panose="020B0609020204030204" pitchFamily="49" charset="0"/>
              </a:rPr>
              <a:t>lhs</a:t>
            </a:r>
            <a:r>
              <a:rPr lang="en-US" sz="1800" spc="0" dirty="0" err="1">
                <a:solidFill>
                  <a:srgbClr val="000000"/>
                </a:solidFill>
                <a:latin typeface="Consolas" panose="020B0609020204030204" pitchFamily="49" charset="0"/>
              </a:rPr>
              <a:t>.pos</a:t>
            </a:r>
            <a:r>
              <a:rPr lang="en-US" sz="1800" spc="0" dirty="0">
                <a:solidFill>
                  <a:srgbClr val="000000"/>
                </a:solidFill>
                <a:latin typeface="Consolas" panose="020B0609020204030204" pitchFamily="49" charset="0"/>
              </a:rPr>
              <a:t> == </a:t>
            </a:r>
            <a:r>
              <a:rPr lang="en-US" sz="1800" spc="0" dirty="0" err="1">
                <a:solidFill>
                  <a:srgbClr val="808080"/>
                </a:solidFill>
                <a:latin typeface="Consolas" panose="020B0609020204030204" pitchFamily="49" charset="0"/>
              </a:rPr>
              <a:t>rhs</a:t>
            </a:r>
            <a:r>
              <a:rPr lang="en-US" sz="1800" spc="0" dirty="0" err="1">
                <a:solidFill>
                  <a:srgbClr val="000000"/>
                </a:solidFill>
                <a:latin typeface="Consolas" panose="020B0609020204030204" pitchFamily="49" charset="0"/>
              </a:rPr>
              <a:t>.pos</a:t>
            </a:r>
            <a:r>
              <a:rPr lang="en-US" sz="1800" spc="0" dirty="0">
                <a:solidFill>
                  <a:srgbClr val="000000"/>
                </a:solidFill>
                <a:latin typeface="Consolas" panose="020B0609020204030204" pitchFamily="49" charset="0"/>
              </a:rPr>
              <a:t>;</a:t>
            </a:r>
          </a:p>
          <a:p>
            <a:pPr marL="231775" lvl="0" indent="0">
              <a:lnSpc>
                <a:spcPct val="100000"/>
              </a:lnSpc>
              <a:spcBef>
                <a:spcPts val="200"/>
              </a:spcBef>
              <a:buClrTx/>
              <a:buSzTx/>
              <a:buNone/>
            </a:pPr>
            <a:r>
              <a:rPr lang="en-US" sz="1800" spc="0" dirty="0">
                <a:solidFill>
                  <a:srgbClr val="000000"/>
                </a:solidFill>
                <a:latin typeface="Consolas" panose="020B0609020204030204" pitchFamily="49" charset="0"/>
              </a:rPr>
              <a:t>    </a:t>
            </a:r>
            <a:r>
              <a:rPr lang="en-US" sz="1800" spc="0" dirty="0" smtClean="0">
                <a:solidFill>
                  <a:srgbClr val="000000"/>
                </a:solidFill>
                <a:latin typeface="Consolas" panose="020B0609020204030204" pitchFamily="49" charset="0"/>
              </a:rPr>
              <a:t>}</a:t>
            </a:r>
          </a:p>
          <a:p>
            <a:pPr marL="231775" indent="0">
              <a:lnSpc>
                <a:spcPct val="100000"/>
              </a:lnSpc>
              <a:spcBef>
                <a:spcPts val="200"/>
              </a:spcBef>
              <a:buClrTx/>
              <a:buSzTx/>
              <a:buNone/>
            </a:pPr>
            <a:r>
              <a:rPr lang="en-US" sz="1800" spc="0" dirty="0" smtClean="0">
                <a:solidFill>
                  <a:srgbClr val="0000FF"/>
                </a:solidFill>
                <a:latin typeface="Consolas" panose="020B0609020204030204" pitchFamily="49" charset="0"/>
              </a:rPr>
              <a:t>    friend</a:t>
            </a:r>
            <a:r>
              <a:rPr lang="en-US" sz="1800" spc="0" dirty="0" smtClean="0">
                <a:solidFill>
                  <a:srgbClr val="000000"/>
                </a:solidFill>
                <a:latin typeface="Consolas" panose="020B0609020204030204" pitchFamily="49" charset="0"/>
              </a:rPr>
              <a:t> </a:t>
            </a:r>
            <a:r>
              <a:rPr lang="en-US" sz="1800" spc="0" dirty="0">
                <a:solidFill>
                  <a:srgbClr val="0000FF"/>
                </a:solidFill>
                <a:latin typeface="Consolas" panose="020B0609020204030204" pitchFamily="49" charset="0"/>
              </a:rPr>
              <a:t>bool</a:t>
            </a:r>
            <a:r>
              <a:rPr lang="en-US" sz="1800" spc="0" dirty="0">
                <a:solidFill>
                  <a:srgbClr val="000000"/>
                </a:solidFill>
                <a:latin typeface="Consolas" panose="020B0609020204030204" pitchFamily="49" charset="0"/>
              </a:rPr>
              <a:t> </a:t>
            </a:r>
            <a:r>
              <a:rPr lang="en-US" sz="1800" spc="0" dirty="0" smtClean="0">
                <a:solidFill>
                  <a:srgbClr val="000000"/>
                </a:solidFill>
                <a:latin typeface="Consolas" panose="020B0609020204030204" pitchFamily="49" charset="0"/>
              </a:rPr>
              <a:t>operator!=(</a:t>
            </a:r>
            <a:r>
              <a:rPr lang="en-US" sz="1800" spc="0" dirty="0" err="1">
                <a:solidFill>
                  <a:srgbClr val="2B91AF"/>
                </a:solidFill>
                <a:latin typeface="Consolas" panose="020B0609020204030204" pitchFamily="49" charset="0"/>
              </a:rPr>
              <a:t>counting_iterator</a:t>
            </a:r>
            <a:r>
              <a:rPr lang="en-US" sz="1800" spc="0" dirty="0">
                <a:solidFill>
                  <a:srgbClr val="000000"/>
                </a:solidFill>
                <a:latin typeface="Consolas" panose="020B0609020204030204" pitchFamily="49" charset="0"/>
              </a:rPr>
              <a:t> </a:t>
            </a:r>
            <a:r>
              <a:rPr lang="en-US" sz="1800" spc="0" dirty="0" err="1">
                <a:solidFill>
                  <a:srgbClr val="0000FF"/>
                </a:solidFill>
                <a:latin typeface="Consolas" panose="020B0609020204030204" pitchFamily="49" charset="0"/>
              </a:rPr>
              <a:t>const</a:t>
            </a:r>
            <a:r>
              <a:rPr lang="en-US" sz="1800" spc="0" dirty="0">
                <a:solidFill>
                  <a:srgbClr val="000000"/>
                </a:solidFill>
                <a:latin typeface="Consolas" panose="020B0609020204030204" pitchFamily="49" charset="0"/>
              </a:rPr>
              <a:t>&amp; </a:t>
            </a:r>
            <a:r>
              <a:rPr lang="en-US" sz="1800" spc="0" dirty="0">
                <a:solidFill>
                  <a:srgbClr val="808080"/>
                </a:solidFill>
                <a:latin typeface="Consolas" panose="020B0609020204030204" pitchFamily="49" charset="0"/>
              </a:rPr>
              <a:t>lhs</a:t>
            </a:r>
            <a:r>
              <a:rPr lang="en-US" sz="1800" spc="0" dirty="0">
                <a:solidFill>
                  <a:srgbClr val="000000"/>
                </a:solidFill>
                <a:latin typeface="Consolas" panose="020B0609020204030204" pitchFamily="49" charset="0"/>
              </a:rPr>
              <a:t>, </a:t>
            </a:r>
            <a:r>
              <a:rPr lang="en-US" sz="1800" spc="0" dirty="0" err="1">
                <a:solidFill>
                  <a:srgbClr val="2B91AF"/>
                </a:solidFill>
                <a:latin typeface="Consolas" panose="020B0609020204030204" pitchFamily="49" charset="0"/>
              </a:rPr>
              <a:t>counting_iterator</a:t>
            </a:r>
            <a:r>
              <a:rPr lang="en-US" sz="1800" spc="0" dirty="0">
                <a:solidFill>
                  <a:srgbClr val="000000"/>
                </a:solidFill>
                <a:latin typeface="Consolas" panose="020B0609020204030204" pitchFamily="49" charset="0"/>
              </a:rPr>
              <a:t> </a:t>
            </a:r>
            <a:r>
              <a:rPr lang="en-US" sz="1800" spc="0" dirty="0" err="1">
                <a:solidFill>
                  <a:srgbClr val="0000FF"/>
                </a:solidFill>
                <a:latin typeface="Consolas" panose="020B0609020204030204" pitchFamily="49" charset="0"/>
              </a:rPr>
              <a:t>const</a:t>
            </a:r>
            <a:r>
              <a:rPr lang="en-US" sz="1800" spc="0" dirty="0">
                <a:solidFill>
                  <a:srgbClr val="000000"/>
                </a:solidFill>
                <a:latin typeface="Consolas" panose="020B0609020204030204" pitchFamily="49" charset="0"/>
              </a:rPr>
              <a:t>&amp; </a:t>
            </a:r>
            <a:r>
              <a:rPr lang="en-US" sz="1800" spc="0" dirty="0" err="1">
                <a:solidFill>
                  <a:srgbClr val="808080"/>
                </a:solidFill>
                <a:latin typeface="Consolas" panose="020B0609020204030204" pitchFamily="49" charset="0"/>
              </a:rPr>
              <a:t>rhs</a:t>
            </a:r>
            <a:r>
              <a:rPr lang="en-US" sz="1800" spc="0" dirty="0" smtClean="0">
                <a:solidFill>
                  <a:srgbClr val="000000"/>
                </a:solidFill>
                <a:latin typeface="Consolas" panose="020B0609020204030204" pitchFamily="49" charset="0"/>
              </a:rPr>
              <a:t>) {...}</a:t>
            </a:r>
            <a:endParaRPr lang="en-US" sz="1800" spc="0" dirty="0">
              <a:solidFill>
                <a:srgbClr val="000000"/>
              </a:solidFill>
              <a:latin typeface="Consolas" panose="020B0609020204030204" pitchFamily="49" charset="0"/>
            </a:endParaRPr>
          </a:p>
          <a:p>
            <a:pPr marL="231775" lvl="0" indent="0">
              <a:lnSpc>
                <a:spcPct val="100000"/>
              </a:lnSpc>
              <a:spcBef>
                <a:spcPts val="200"/>
              </a:spcBef>
              <a:buClrTx/>
              <a:buSzTx/>
              <a:buNone/>
            </a:pPr>
            <a:r>
              <a:rPr lang="en-US" sz="1800" spc="0" dirty="0">
                <a:solidFill>
                  <a:srgbClr val="000000"/>
                </a:solidFill>
                <a:latin typeface="Consolas" panose="020B0609020204030204" pitchFamily="49" charset="0"/>
              </a:rPr>
              <a:t>};</a:t>
            </a:r>
          </a:p>
          <a:p>
            <a:pPr marL="0" lvl="0" indent="0">
              <a:lnSpc>
                <a:spcPct val="100000"/>
              </a:lnSpc>
              <a:spcBef>
                <a:spcPts val="0"/>
              </a:spcBef>
              <a:spcAft>
                <a:spcPts val="0"/>
              </a:spcAft>
              <a:buClrTx/>
              <a:buSzTx/>
              <a:buNone/>
            </a:pPr>
            <a:endParaRPr lang="en-US" sz="1800" spc="0" dirty="0">
              <a:solidFill>
                <a:srgbClr val="000000"/>
              </a:solidFill>
              <a:latin typeface="Consolas" panose="020B0609020204030204" pitchFamily="49" charset="0"/>
            </a:endParaRPr>
          </a:p>
        </p:txBody>
      </p:sp>
      <p:sp>
        <p:nvSpPr>
          <p:cNvPr id="4" name="Date Placeholder 3"/>
          <p:cNvSpPr>
            <a:spLocks noGrp="1"/>
          </p:cNvSpPr>
          <p:nvPr>
            <p:ph type="dt" sz="half" idx="10"/>
          </p:nvPr>
        </p:nvSpPr>
        <p:spPr/>
        <p:txBody>
          <a:bodyPr/>
          <a:lstStyle/>
          <a:p>
            <a:r>
              <a:rPr lang="en-US" smtClean="0"/>
              <a:t>2/11/2025, Lecture 6</a:t>
            </a:r>
            <a:endParaRPr lang="en-US"/>
          </a:p>
        </p:txBody>
      </p:sp>
      <p:sp>
        <p:nvSpPr>
          <p:cNvPr id="5" name="Footer Placeholder 4"/>
          <p:cNvSpPr>
            <a:spLocks noGrp="1"/>
          </p:cNvSpPr>
          <p:nvPr>
            <p:ph type="ftr" sz="quarter" idx="11"/>
          </p:nvPr>
        </p:nvSpPr>
        <p:spPr/>
        <p:txBody>
          <a:bodyPr/>
          <a:lstStyle/>
          <a:p>
            <a:r>
              <a:rPr lang="en-US" smtClean="0"/>
              <a:t>CSC4700, Spring 2025, The C++ Standard Library, Iterators and Ranges</a:t>
            </a:r>
            <a:endParaRPr lang="en-US"/>
          </a:p>
        </p:txBody>
      </p:sp>
      <p:sp>
        <p:nvSpPr>
          <p:cNvPr id="6" name="Slide Number Placeholder 5"/>
          <p:cNvSpPr>
            <a:spLocks noGrp="1"/>
          </p:cNvSpPr>
          <p:nvPr>
            <p:ph type="sldNum" sz="quarter" idx="12"/>
          </p:nvPr>
        </p:nvSpPr>
        <p:spPr/>
        <p:txBody>
          <a:bodyPr>
            <a:normAutofit lnSpcReduction="10000"/>
          </a:bodyPr>
          <a:lstStyle/>
          <a:p>
            <a:fld id="{361B6064-FECE-466A-BF5C-A30C7EDC9E78}" type="slidenum">
              <a:rPr lang="en-US" smtClean="0"/>
              <a:t>47</a:t>
            </a:fld>
            <a:endParaRPr lang="en-US"/>
          </a:p>
        </p:txBody>
      </p:sp>
    </p:spTree>
    <p:extLst>
      <p:ext uri="{BB962C8B-B14F-4D97-AF65-F5344CB8AC3E}">
        <p14:creationId xmlns:p14="http://schemas.microsoft.com/office/powerpoint/2010/main" val="1705219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 calcmode="lin" valueType="num">
                                      <p:cBhvr additive="base">
                                        <p:cTn id="7"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5" end="5"/>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anim calcmode="lin" valueType="num">
                                      <p:cBhvr additive="base">
                                        <p:cTn id="11"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nodeType="clickEffect">
                                  <p:stCondLst>
                                    <p:cond delay="0"/>
                                  </p:stCondLst>
                                  <p:childTnLst>
                                    <p:set>
                                      <p:cBhvr>
                                        <p:cTn id="16" dur="1" fill="hold">
                                          <p:stCondLst>
                                            <p:cond delay="0"/>
                                          </p:stCondLst>
                                        </p:cTn>
                                        <p:tgtEl>
                                          <p:spTgt spid="3">
                                            <p:txEl>
                                              <p:pRg st="9" end="9"/>
                                            </p:txEl>
                                          </p:spTgt>
                                        </p:tgtEl>
                                        <p:attrNameLst>
                                          <p:attrName>style.visibility</p:attrName>
                                        </p:attrNameLst>
                                      </p:cBhvr>
                                      <p:to>
                                        <p:strVal val="visible"/>
                                      </p:to>
                                    </p:set>
                                    <p:anim calcmode="lin" valueType="num">
                                      <p:cBhvr additive="base">
                                        <p:cTn id="17" dur="500" fill="hold"/>
                                        <p:tgtEl>
                                          <p:spTgt spid="3">
                                            <p:txEl>
                                              <p:pRg st="9" end="9"/>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3">
                                            <p:txEl>
                                              <p:pRg st="9" end="9"/>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8" fill="hold" nodeType="clickEffect">
                                  <p:stCondLst>
                                    <p:cond delay="0"/>
                                  </p:stCondLst>
                                  <p:childTnLst>
                                    <p:set>
                                      <p:cBhvr>
                                        <p:cTn id="22" dur="1" fill="hold">
                                          <p:stCondLst>
                                            <p:cond delay="0"/>
                                          </p:stCondLst>
                                        </p:cTn>
                                        <p:tgtEl>
                                          <p:spTgt spid="3">
                                            <p:txEl>
                                              <p:pRg st="10" end="10"/>
                                            </p:txEl>
                                          </p:spTgt>
                                        </p:tgtEl>
                                        <p:attrNameLst>
                                          <p:attrName>style.visibility</p:attrName>
                                        </p:attrNameLst>
                                      </p:cBhvr>
                                      <p:to>
                                        <p:strVal val="visible"/>
                                      </p:to>
                                    </p:set>
                                    <p:anim calcmode="lin" valueType="num">
                                      <p:cBhvr additive="base">
                                        <p:cTn id="23" dur="500" fill="hold"/>
                                        <p:tgtEl>
                                          <p:spTgt spid="3">
                                            <p:txEl>
                                              <p:pRg st="10" end="10"/>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3">
                                            <p:txEl>
                                              <p:pRg st="10" end="10"/>
                                            </p:txEl>
                                          </p:spTgt>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8" fill="hold" nodeType="click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anim calcmode="lin" valueType="num">
                                      <p:cBhvr additive="base">
                                        <p:cTn id="29" dur="500" fill="hold"/>
                                        <p:tgtEl>
                                          <p:spTgt spid="3">
                                            <p:txEl>
                                              <p:pRg st="11" end="11"/>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3">
                                            <p:txEl>
                                              <p:pRg st="11" end="11"/>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8" fill="hold" nodeType="clickEffect">
                                  <p:stCondLst>
                                    <p:cond delay="0"/>
                                  </p:stCondLst>
                                  <p:childTnLst>
                                    <p:set>
                                      <p:cBhvr>
                                        <p:cTn id="34" dur="1" fill="hold">
                                          <p:stCondLst>
                                            <p:cond delay="0"/>
                                          </p:stCondLst>
                                        </p:cTn>
                                        <p:tgtEl>
                                          <p:spTgt spid="3">
                                            <p:txEl>
                                              <p:pRg st="13" end="13"/>
                                            </p:txEl>
                                          </p:spTgt>
                                        </p:tgtEl>
                                        <p:attrNameLst>
                                          <p:attrName>style.visibility</p:attrName>
                                        </p:attrNameLst>
                                      </p:cBhvr>
                                      <p:to>
                                        <p:strVal val="visible"/>
                                      </p:to>
                                    </p:set>
                                    <p:anim calcmode="lin" valueType="num">
                                      <p:cBhvr additive="base">
                                        <p:cTn id="35" dur="500" fill="hold"/>
                                        <p:tgtEl>
                                          <p:spTgt spid="3">
                                            <p:txEl>
                                              <p:pRg st="13" end="13"/>
                                            </p:txEl>
                                          </p:spTgt>
                                        </p:tgtEl>
                                        <p:attrNameLst>
                                          <p:attrName>ppt_x</p:attrName>
                                        </p:attrNameLst>
                                      </p:cBhvr>
                                      <p:tavLst>
                                        <p:tav tm="0">
                                          <p:val>
                                            <p:strVal val="0-#ppt_w/2"/>
                                          </p:val>
                                        </p:tav>
                                        <p:tav tm="100000">
                                          <p:val>
                                            <p:strVal val="#ppt_x"/>
                                          </p:val>
                                        </p:tav>
                                      </p:tavLst>
                                    </p:anim>
                                    <p:anim calcmode="lin" valueType="num">
                                      <p:cBhvr additive="base">
                                        <p:cTn id="36" dur="500" fill="hold"/>
                                        <p:tgtEl>
                                          <p:spTgt spid="3">
                                            <p:txEl>
                                              <p:pRg st="13" end="13"/>
                                            </p:txEl>
                                          </p:spTgt>
                                        </p:tgtEl>
                                        <p:attrNameLst>
                                          <p:attrName>ppt_y</p:attrName>
                                        </p:attrNameLst>
                                      </p:cBhvr>
                                      <p:tavLst>
                                        <p:tav tm="0">
                                          <p:val>
                                            <p:strVal val="#ppt_y"/>
                                          </p:val>
                                        </p:tav>
                                        <p:tav tm="100000">
                                          <p:val>
                                            <p:strVal val="#ppt_y"/>
                                          </p:val>
                                        </p:tav>
                                      </p:tavLst>
                                    </p:anim>
                                  </p:childTnLst>
                                </p:cTn>
                              </p:par>
                              <p:par>
                                <p:cTn id="37" presetID="2" presetClass="entr" presetSubtype="8" fill="hold" nodeType="withEffect">
                                  <p:stCondLst>
                                    <p:cond delay="0"/>
                                  </p:stCondLst>
                                  <p:childTnLst>
                                    <p:set>
                                      <p:cBhvr>
                                        <p:cTn id="38" dur="1" fill="hold">
                                          <p:stCondLst>
                                            <p:cond delay="0"/>
                                          </p:stCondLst>
                                        </p:cTn>
                                        <p:tgtEl>
                                          <p:spTgt spid="3">
                                            <p:txEl>
                                              <p:pRg st="14" end="14"/>
                                            </p:txEl>
                                          </p:spTgt>
                                        </p:tgtEl>
                                        <p:attrNameLst>
                                          <p:attrName>style.visibility</p:attrName>
                                        </p:attrNameLst>
                                      </p:cBhvr>
                                      <p:to>
                                        <p:strVal val="visible"/>
                                      </p:to>
                                    </p:set>
                                    <p:anim calcmode="lin" valueType="num">
                                      <p:cBhvr additive="base">
                                        <p:cTn id="39" dur="500" fill="hold"/>
                                        <p:tgtEl>
                                          <p:spTgt spid="3">
                                            <p:txEl>
                                              <p:pRg st="14" end="14"/>
                                            </p:txEl>
                                          </p:spTgt>
                                        </p:tgtEl>
                                        <p:attrNameLst>
                                          <p:attrName>ppt_x</p:attrName>
                                        </p:attrNameLst>
                                      </p:cBhvr>
                                      <p:tavLst>
                                        <p:tav tm="0">
                                          <p:val>
                                            <p:strVal val="0-#ppt_w/2"/>
                                          </p:val>
                                        </p:tav>
                                        <p:tav tm="100000">
                                          <p:val>
                                            <p:strVal val="#ppt_x"/>
                                          </p:val>
                                        </p:tav>
                                      </p:tavLst>
                                    </p:anim>
                                    <p:anim calcmode="lin" valueType="num">
                                      <p:cBhvr additive="base">
                                        <p:cTn id="40" dur="500" fill="hold"/>
                                        <p:tgtEl>
                                          <p:spTgt spid="3">
                                            <p:txEl>
                                              <p:pRg st="14" end="14"/>
                                            </p:txEl>
                                          </p:spTgt>
                                        </p:tgtEl>
                                        <p:attrNameLst>
                                          <p:attrName>ppt_y</p:attrName>
                                        </p:attrNameLst>
                                      </p:cBhvr>
                                      <p:tavLst>
                                        <p:tav tm="0">
                                          <p:val>
                                            <p:strVal val="#ppt_y"/>
                                          </p:val>
                                        </p:tav>
                                        <p:tav tm="100000">
                                          <p:val>
                                            <p:strVal val="#ppt_y"/>
                                          </p:val>
                                        </p:tav>
                                      </p:tavLst>
                                    </p:anim>
                                  </p:childTnLst>
                                </p:cTn>
                              </p:par>
                              <p:par>
                                <p:cTn id="41" presetID="2" presetClass="entr" presetSubtype="8" fill="hold" nodeType="withEffect">
                                  <p:stCondLst>
                                    <p:cond delay="0"/>
                                  </p:stCondLst>
                                  <p:childTnLst>
                                    <p:set>
                                      <p:cBhvr>
                                        <p:cTn id="42" dur="1" fill="hold">
                                          <p:stCondLst>
                                            <p:cond delay="0"/>
                                          </p:stCondLst>
                                        </p:cTn>
                                        <p:tgtEl>
                                          <p:spTgt spid="3">
                                            <p:txEl>
                                              <p:pRg st="15" end="15"/>
                                            </p:txEl>
                                          </p:spTgt>
                                        </p:tgtEl>
                                        <p:attrNameLst>
                                          <p:attrName>style.visibility</p:attrName>
                                        </p:attrNameLst>
                                      </p:cBhvr>
                                      <p:to>
                                        <p:strVal val="visible"/>
                                      </p:to>
                                    </p:set>
                                    <p:anim calcmode="lin" valueType="num">
                                      <p:cBhvr additive="base">
                                        <p:cTn id="43" dur="500" fill="hold"/>
                                        <p:tgtEl>
                                          <p:spTgt spid="3">
                                            <p:txEl>
                                              <p:pRg st="15" end="15"/>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3">
                                            <p:txEl>
                                              <p:pRg st="15" end="15"/>
                                            </p:txEl>
                                          </p:spTgt>
                                        </p:tgtEl>
                                        <p:attrNameLst>
                                          <p:attrName>ppt_y</p:attrName>
                                        </p:attrNameLst>
                                      </p:cBhvr>
                                      <p:tavLst>
                                        <p:tav tm="0">
                                          <p:val>
                                            <p:strVal val="#ppt_y"/>
                                          </p:val>
                                        </p:tav>
                                        <p:tav tm="100000">
                                          <p:val>
                                            <p:strVal val="#ppt_y"/>
                                          </p:val>
                                        </p:tav>
                                      </p:tavLst>
                                    </p:anim>
                                  </p:childTnLst>
                                </p:cTn>
                              </p:par>
                              <p:par>
                                <p:cTn id="45" presetID="2" presetClass="entr" presetSubtype="8" fill="hold" nodeType="withEffect">
                                  <p:stCondLst>
                                    <p:cond delay="0"/>
                                  </p:stCondLst>
                                  <p:childTnLst>
                                    <p:set>
                                      <p:cBhvr>
                                        <p:cTn id="46" dur="1" fill="hold">
                                          <p:stCondLst>
                                            <p:cond delay="0"/>
                                          </p:stCondLst>
                                        </p:cTn>
                                        <p:tgtEl>
                                          <p:spTgt spid="3">
                                            <p:txEl>
                                              <p:pRg st="16" end="16"/>
                                            </p:txEl>
                                          </p:spTgt>
                                        </p:tgtEl>
                                        <p:attrNameLst>
                                          <p:attrName>style.visibility</p:attrName>
                                        </p:attrNameLst>
                                      </p:cBhvr>
                                      <p:to>
                                        <p:strVal val="visible"/>
                                      </p:to>
                                    </p:set>
                                    <p:anim calcmode="lin" valueType="num">
                                      <p:cBhvr additive="base">
                                        <p:cTn id="47" dur="500" fill="hold"/>
                                        <p:tgtEl>
                                          <p:spTgt spid="3">
                                            <p:txEl>
                                              <p:pRg st="16" end="16"/>
                                            </p:txEl>
                                          </p:spTgt>
                                        </p:tgtEl>
                                        <p:attrNameLst>
                                          <p:attrName>ppt_x</p:attrName>
                                        </p:attrNameLst>
                                      </p:cBhvr>
                                      <p:tavLst>
                                        <p:tav tm="0">
                                          <p:val>
                                            <p:strVal val="0-#ppt_w/2"/>
                                          </p:val>
                                        </p:tav>
                                        <p:tav tm="100000">
                                          <p:val>
                                            <p:strVal val="#ppt_x"/>
                                          </p:val>
                                        </p:tav>
                                      </p:tavLst>
                                    </p:anim>
                                    <p:anim calcmode="lin" valueType="num">
                                      <p:cBhvr additive="base">
                                        <p:cTn id="48" dur="500" fill="hold"/>
                                        <p:tgtEl>
                                          <p:spTgt spid="3">
                                            <p:txEl>
                                              <p:pRg st="16" end="16"/>
                                            </p:txEl>
                                          </p:spTgt>
                                        </p:tgtEl>
                                        <p:attrNameLst>
                                          <p:attrName>ppt_y</p:attrName>
                                        </p:attrNameLst>
                                      </p:cBhvr>
                                      <p:tavLst>
                                        <p:tav tm="0">
                                          <p:val>
                                            <p:strVal val="#ppt_y"/>
                                          </p:val>
                                        </p:tav>
                                        <p:tav tm="100000">
                                          <p:val>
                                            <p:strVal val="#ppt_y"/>
                                          </p:val>
                                        </p:tav>
                                      </p:tavLst>
                                    </p:anim>
                                  </p:childTnLst>
                                </p:cTn>
                              </p:par>
                              <p:par>
                                <p:cTn id="49" presetID="2" presetClass="entr" presetSubtype="8" fill="hold" nodeType="withEffect">
                                  <p:stCondLst>
                                    <p:cond delay="0"/>
                                  </p:stCondLst>
                                  <p:childTnLst>
                                    <p:set>
                                      <p:cBhvr>
                                        <p:cTn id="50" dur="1" fill="hold">
                                          <p:stCondLst>
                                            <p:cond delay="0"/>
                                          </p:stCondLst>
                                        </p:cTn>
                                        <p:tgtEl>
                                          <p:spTgt spid="3">
                                            <p:txEl>
                                              <p:pRg st="17" end="17"/>
                                            </p:txEl>
                                          </p:spTgt>
                                        </p:tgtEl>
                                        <p:attrNameLst>
                                          <p:attrName>style.visibility</p:attrName>
                                        </p:attrNameLst>
                                      </p:cBhvr>
                                      <p:to>
                                        <p:strVal val="visible"/>
                                      </p:to>
                                    </p:set>
                                    <p:anim calcmode="lin" valueType="num">
                                      <p:cBhvr additive="base">
                                        <p:cTn id="51" dur="500" fill="hold"/>
                                        <p:tgtEl>
                                          <p:spTgt spid="3">
                                            <p:txEl>
                                              <p:pRg st="17" end="17"/>
                                            </p:txEl>
                                          </p:spTgt>
                                        </p:tgtEl>
                                        <p:attrNameLst>
                                          <p:attrName>ppt_x</p:attrName>
                                        </p:attrNameLst>
                                      </p:cBhvr>
                                      <p:tavLst>
                                        <p:tav tm="0">
                                          <p:val>
                                            <p:strVal val="0-#ppt_w/2"/>
                                          </p:val>
                                        </p:tav>
                                        <p:tav tm="100000">
                                          <p:val>
                                            <p:strVal val="#ppt_x"/>
                                          </p:val>
                                        </p:tav>
                                      </p:tavLst>
                                    </p:anim>
                                    <p:anim calcmode="lin" valueType="num">
                                      <p:cBhvr additive="base">
                                        <p:cTn id="52" dur="500" fill="hold"/>
                                        <p:tgtEl>
                                          <p:spTgt spid="3">
                                            <p:txEl>
                                              <p:pRg st="17" end="17"/>
                                            </p:txEl>
                                          </p:spTgt>
                                        </p:tgtEl>
                                        <p:attrNameLst>
                                          <p:attrName>ppt_y</p:attrName>
                                        </p:attrNameLst>
                                      </p:cBhvr>
                                      <p:tavLst>
                                        <p:tav tm="0">
                                          <p:val>
                                            <p:strVal val="#ppt_y"/>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8" fill="hold" nodeType="clickEffect">
                                  <p:stCondLst>
                                    <p:cond delay="0"/>
                                  </p:stCondLst>
                                  <p:childTnLst>
                                    <p:set>
                                      <p:cBhvr>
                                        <p:cTn id="56" dur="1" fill="hold">
                                          <p:stCondLst>
                                            <p:cond delay="0"/>
                                          </p:stCondLst>
                                        </p:cTn>
                                        <p:tgtEl>
                                          <p:spTgt spid="3">
                                            <p:txEl>
                                              <p:pRg st="7" end="7"/>
                                            </p:txEl>
                                          </p:spTgt>
                                        </p:tgtEl>
                                        <p:attrNameLst>
                                          <p:attrName>style.visibility</p:attrName>
                                        </p:attrNameLst>
                                      </p:cBhvr>
                                      <p:to>
                                        <p:strVal val="visible"/>
                                      </p:to>
                                    </p:set>
                                    <p:anim calcmode="lin" valueType="num">
                                      <p:cBhvr additive="base">
                                        <p:cTn id="57" dur="5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58" dur="50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Creating </a:t>
            </a:r>
            <a:r>
              <a:rPr lang="en-US" dirty="0" err="1">
                <a:latin typeface="Consolas" panose="020B0609020204030204" pitchFamily="49" charset="0"/>
              </a:rPr>
              <a:t>counting_iterator</a:t>
            </a:r>
            <a:endParaRPr lang="en-US" dirty="0"/>
          </a:p>
        </p:txBody>
      </p:sp>
      <p:sp>
        <p:nvSpPr>
          <p:cNvPr id="3" name="Content Placeholder 2"/>
          <p:cNvSpPr>
            <a:spLocks noGrp="1"/>
          </p:cNvSpPr>
          <p:nvPr>
            <p:ph idx="1"/>
          </p:nvPr>
        </p:nvSpPr>
        <p:spPr/>
        <p:txBody>
          <a:bodyPr>
            <a:normAutofit/>
          </a:bodyPr>
          <a:lstStyle/>
          <a:p>
            <a:r>
              <a:rPr lang="en-US" dirty="0" smtClean="0"/>
              <a:t>Now we can write:</a:t>
            </a:r>
          </a:p>
          <a:p>
            <a:pPr marL="0" indent="0">
              <a:spcBef>
                <a:spcPts val="100"/>
              </a:spcBef>
              <a:buNone/>
            </a:pPr>
            <a:endParaRPr lang="en-US" sz="1800" dirty="0" smtClean="0">
              <a:solidFill>
                <a:srgbClr val="008000"/>
              </a:solidFill>
              <a:latin typeface="Consolas" panose="020B0609020204030204" pitchFamily="49" charset="0"/>
            </a:endParaRPr>
          </a:p>
          <a:p>
            <a:pPr marL="0" indent="0">
              <a:spcBef>
                <a:spcPts val="100"/>
              </a:spcBef>
              <a:buNone/>
            </a:pPr>
            <a:r>
              <a:rPr lang="en-US" sz="1800" dirty="0">
                <a:solidFill>
                  <a:srgbClr val="008000"/>
                </a:solidFill>
                <a:latin typeface="Consolas" panose="020B0609020204030204" pitchFamily="49" charset="0"/>
              </a:rPr>
              <a:t>    // will print: </a:t>
            </a:r>
            <a:r>
              <a:rPr lang="en-US" sz="1800" dirty="0" smtClean="0">
                <a:solidFill>
                  <a:srgbClr val="008000"/>
                </a:solidFill>
                <a:latin typeface="Consolas" panose="020B0609020204030204" pitchFamily="49" charset="0"/>
              </a:rPr>
              <a:t>'0 </a:t>
            </a:r>
            <a:r>
              <a:rPr lang="en-US" sz="1800" dirty="0">
                <a:solidFill>
                  <a:srgbClr val="008000"/>
                </a:solidFill>
                <a:latin typeface="Consolas" panose="020B0609020204030204" pitchFamily="49" charset="0"/>
              </a:rPr>
              <a:t>1 2 3 4 5 6 7 8 </a:t>
            </a:r>
            <a:r>
              <a:rPr lang="en-US" sz="1800" dirty="0" smtClean="0">
                <a:solidFill>
                  <a:srgbClr val="008000"/>
                </a:solidFill>
                <a:latin typeface="Consolas" panose="020B0609020204030204" pitchFamily="49" charset="0"/>
              </a:rPr>
              <a:t>9 '</a:t>
            </a:r>
            <a:endParaRPr lang="en-US" sz="1800" dirty="0">
              <a:solidFill>
                <a:srgbClr val="000000"/>
              </a:solidFill>
              <a:latin typeface="Consolas" panose="020B0609020204030204" pitchFamily="49" charset="0"/>
            </a:endParaRPr>
          </a:p>
          <a:p>
            <a:pPr marL="0" indent="0">
              <a:spcBef>
                <a:spcPts val="100"/>
              </a:spcBef>
              <a:buNone/>
            </a:pPr>
            <a:r>
              <a:rPr lang="en-US" sz="1800" dirty="0">
                <a:solidFill>
                  <a:srgbClr val="000000"/>
                </a:solidFill>
                <a:latin typeface="Consolas" panose="020B0609020204030204" pitchFamily="49" charset="0"/>
              </a:rPr>
              <a:t>    </a:t>
            </a:r>
            <a:r>
              <a:rPr lang="en-US" sz="1800" dirty="0" err="1">
                <a:solidFill>
                  <a:srgbClr val="000000"/>
                </a:solidFill>
                <a:latin typeface="Consolas" panose="020B0609020204030204" pitchFamily="49" charset="0"/>
              </a:rPr>
              <a:t>std</a:t>
            </a:r>
            <a:r>
              <a:rPr lang="en-US" sz="1800" dirty="0">
                <a:solidFill>
                  <a:srgbClr val="000000"/>
                </a:solidFill>
                <a:latin typeface="Consolas" panose="020B0609020204030204" pitchFamily="49" charset="0"/>
              </a:rPr>
              <a:t>::</a:t>
            </a:r>
            <a:r>
              <a:rPr lang="en-US" sz="1800" dirty="0" err="1" smtClean="0">
                <a:solidFill>
                  <a:srgbClr val="74531F"/>
                </a:solidFill>
                <a:latin typeface="Consolas" panose="020B0609020204030204" pitchFamily="49" charset="0"/>
              </a:rPr>
              <a:t>for_each</a:t>
            </a:r>
            <a:r>
              <a:rPr lang="en-US" sz="1800" dirty="0" smtClean="0">
                <a:solidFill>
                  <a:srgbClr val="000000"/>
                </a:solidFill>
                <a:latin typeface="Consolas" panose="020B0609020204030204" pitchFamily="49" charset="0"/>
              </a:rPr>
              <a:t>(</a:t>
            </a:r>
            <a:r>
              <a:rPr lang="en-US" sz="1800" dirty="0" err="1" smtClean="0">
                <a:solidFill>
                  <a:srgbClr val="2B91AF"/>
                </a:solidFill>
                <a:latin typeface="Consolas" panose="020B0609020204030204" pitchFamily="49" charset="0"/>
              </a:rPr>
              <a:t>counting_iterator</a:t>
            </a:r>
            <a:r>
              <a:rPr lang="en-US" sz="1800" dirty="0" smtClean="0">
                <a:solidFill>
                  <a:srgbClr val="000000"/>
                </a:solidFill>
                <a:latin typeface="Consolas" panose="020B0609020204030204" pitchFamily="49" charset="0"/>
              </a:rPr>
              <a:t>(</a:t>
            </a:r>
            <a:r>
              <a:rPr lang="en-US" sz="1800" dirty="0" smtClean="0">
                <a:solidFill>
                  <a:srgbClr val="098658"/>
                </a:solidFill>
                <a:latin typeface="Consolas" panose="020B0609020204030204" pitchFamily="49" charset="0"/>
              </a:rPr>
              <a:t>0</a:t>
            </a:r>
            <a:r>
              <a:rPr lang="en-US" sz="1800" dirty="0" smtClean="0">
                <a:solidFill>
                  <a:srgbClr val="000000"/>
                </a:solidFill>
                <a:latin typeface="Consolas" panose="020B0609020204030204" pitchFamily="49" charset="0"/>
              </a:rPr>
              <a:t>), </a:t>
            </a:r>
            <a:r>
              <a:rPr lang="en-US" sz="1800" dirty="0" err="1">
                <a:solidFill>
                  <a:srgbClr val="2B91AF"/>
                </a:solidFill>
                <a:latin typeface="Consolas" panose="020B0609020204030204" pitchFamily="49" charset="0"/>
              </a:rPr>
              <a:t>counting_iterator</a:t>
            </a:r>
            <a:r>
              <a:rPr lang="en-US" sz="1800" dirty="0">
                <a:solidFill>
                  <a:srgbClr val="000000"/>
                </a:solidFill>
                <a:latin typeface="Consolas" panose="020B0609020204030204" pitchFamily="49" charset="0"/>
              </a:rPr>
              <a:t>(</a:t>
            </a:r>
            <a:r>
              <a:rPr lang="en-US" sz="1800" dirty="0">
                <a:solidFill>
                  <a:srgbClr val="098658"/>
                </a:solidFill>
                <a:latin typeface="Consolas" panose="020B0609020204030204" pitchFamily="49" charset="0"/>
              </a:rPr>
              <a:t>10</a:t>
            </a:r>
            <a:r>
              <a:rPr lang="en-US" sz="1800" dirty="0">
                <a:solidFill>
                  <a:srgbClr val="000000"/>
                </a:solidFill>
                <a:latin typeface="Consolas" panose="020B0609020204030204" pitchFamily="49" charset="0"/>
              </a:rPr>
              <a:t>),</a:t>
            </a:r>
          </a:p>
          <a:p>
            <a:pPr marL="0" indent="0">
              <a:spcBef>
                <a:spcPts val="100"/>
              </a:spcBef>
              <a:buNone/>
            </a:pPr>
            <a:r>
              <a:rPr lang="en-US" sz="1800" dirty="0">
                <a:solidFill>
                  <a:srgbClr val="000000"/>
                </a:solidFill>
                <a:latin typeface="Consolas" panose="020B0609020204030204" pitchFamily="49" charset="0"/>
              </a:rPr>
              <a:t>        </a:t>
            </a:r>
            <a:r>
              <a:rPr lang="en-US" sz="1800" dirty="0" smtClean="0">
                <a:solidFill>
                  <a:srgbClr val="000000"/>
                </a:solidFill>
                <a:latin typeface="Consolas" panose="020B0609020204030204" pitchFamily="49" charset="0"/>
              </a:rPr>
              <a:t>[](</a:t>
            </a:r>
            <a:r>
              <a:rPr lang="en-US" sz="1800" spc="0" dirty="0" err="1">
                <a:solidFill>
                  <a:srgbClr val="0000FF"/>
                </a:solidFill>
                <a:latin typeface="Consolas" panose="020B0609020204030204" pitchFamily="49" charset="0"/>
              </a:rPr>
              <a:t>int</a:t>
            </a:r>
            <a:r>
              <a:rPr lang="en-US" sz="1800" spc="0" dirty="0">
                <a:solidFill>
                  <a:srgbClr val="0000FF"/>
                </a:solidFill>
                <a:latin typeface="Consolas" panose="020B0609020204030204" pitchFamily="49" charset="0"/>
              </a:rPr>
              <a:t> </a:t>
            </a:r>
            <a:r>
              <a:rPr lang="en-US" sz="1800" dirty="0" err="1" smtClean="0">
                <a:solidFill>
                  <a:srgbClr val="808080"/>
                </a:solidFill>
                <a:latin typeface="Consolas" panose="020B0609020204030204" pitchFamily="49" charset="0"/>
              </a:rPr>
              <a:t>val</a:t>
            </a:r>
            <a:r>
              <a:rPr lang="en-US" sz="1800" dirty="0">
                <a:solidFill>
                  <a:srgbClr val="000000"/>
                </a:solidFill>
                <a:latin typeface="Consolas" panose="020B0609020204030204" pitchFamily="49" charset="0"/>
              </a:rPr>
              <a:t>) { </a:t>
            </a:r>
            <a:r>
              <a:rPr lang="en-US" sz="1800" dirty="0" err="1">
                <a:solidFill>
                  <a:srgbClr val="000000"/>
                </a:solidFill>
                <a:latin typeface="Consolas" panose="020B0609020204030204" pitchFamily="49" charset="0"/>
              </a:rPr>
              <a:t>std</a:t>
            </a:r>
            <a:r>
              <a:rPr lang="en-US" sz="1800" dirty="0" smtClean="0">
                <a:solidFill>
                  <a:srgbClr val="000000"/>
                </a:solidFill>
                <a:latin typeface="Consolas" panose="020B0609020204030204" pitchFamily="49" charset="0"/>
              </a:rPr>
              <a:t>::</a:t>
            </a:r>
            <a:r>
              <a:rPr lang="en-US" sz="1800" dirty="0" smtClean="0">
                <a:solidFill>
                  <a:srgbClr val="1F377F"/>
                </a:solidFill>
                <a:latin typeface="Consolas" panose="020B0609020204030204" pitchFamily="49" charset="0"/>
              </a:rPr>
              <a:t>print(</a:t>
            </a:r>
            <a:r>
              <a:rPr lang="en-US" sz="1800" dirty="0" smtClean="0">
                <a:solidFill>
                  <a:srgbClr val="E21F1F"/>
                </a:solidFill>
                <a:latin typeface="Consolas" panose="020B0609020204030204" pitchFamily="49" charset="0"/>
              </a:rPr>
              <a:t>"{}</a:t>
            </a:r>
            <a:r>
              <a:rPr lang="en-US" sz="1800" dirty="0" smtClean="0">
                <a:solidFill>
                  <a:srgbClr val="A31515"/>
                </a:solidFill>
                <a:latin typeface="Consolas" panose="020B0609020204030204" pitchFamily="49" charset="0"/>
              </a:rPr>
              <a:t> </a:t>
            </a:r>
            <a:r>
              <a:rPr lang="en-US" sz="1800" dirty="0" smtClean="0">
                <a:solidFill>
                  <a:srgbClr val="E21F1F"/>
                </a:solidFill>
                <a:latin typeface="Consolas" panose="020B0609020204030204" pitchFamily="49" charset="0"/>
              </a:rPr>
              <a:t>"</a:t>
            </a:r>
            <a:r>
              <a:rPr lang="en-US" sz="1800" dirty="0" smtClean="0">
                <a:solidFill>
                  <a:srgbClr val="000000"/>
                </a:solidFill>
                <a:latin typeface="Consolas" panose="020B0609020204030204" pitchFamily="49" charset="0"/>
              </a:rPr>
              <a:t>, </a:t>
            </a:r>
            <a:r>
              <a:rPr lang="en-US" sz="1800" dirty="0" err="1" smtClean="0">
                <a:solidFill>
                  <a:srgbClr val="808080"/>
                </a:solidFill>
                <a:latin typeface="Consolas" panose="020B0609020204030204" pitchFamily="49" charset="0"/>
              </a:rPr>
              <a:t>val</a:t>
            </a:r>
            <a:r>
              <a:rPr lang="en-US" sz="1800" dirty="0" smtClean="0">
                <a:solidFill>
                  <a:srgbClr val="000000"/>
                </a:solidFill>
                <a:latin typeface="Consolas" panose="020B0609020204030204" pitchFamily="49" charset="0"/>
              </a:rPr>
              <a:t>); </a:t>
            </a:r>
            <a:r>
              <a:rPr lang="en-US" sz="1800" dirty="0">
                <a:solidFill>
                  <a:srgbClr val="000000"/>
                </a:solidFill>
                <a:latin typeface="Consolas" panose="020B0609020204030204" pitchFamily="49" charset="0"/>
              </a:rPr>
              <a:t>});</a:t>
            </a:r>
          </a:p>
          <a:p>
            <a:pPr marL="0" indent="0">
              <a:spcBef>
                <a:spcPts val="100"/>
              </a:spcBef>
              <a:buNone/>
            </a:pPr>
            <a:endParaRPr lang="en-US" dirty="0" smtClean="0"/>
          </a:p>
          <a:p>
            <a:pPr>
              <a:spcBef>
                <a:spcPts val="100"/>
              </a:spcBef>
            </a:pPr>
            <a:r>
              <a:rPr lang="en-US" dirty="0" smtClean="0"/>
              <a:t>Very useful when converting ‘normal’ index based loops to standard algorithms</a:t>
            </a:r>
          </a:p>
          <a:p>
            <a:pPr>
              <a:spcBef>
                <a:spcPts val="100"/>
              </a:spcBef>
            </a:pPr>
            <a:endParaRPr lang="en-US" dirty="0"/>
          </a:p>
          <a:p>
            <a:pPr>
              <a:spcBef>
                <a:spcPts val="100"/>
              </a:spcBef>
            </a:pPr>
            <a:endParaRPr lang="en-US" dirty="0"/>
          </a:p>
          <a:p>
            <a:pPr marL="0" indent="0">
              <a:spcBef>
                <a:spcPts val="100"/>
              </a:spcBef>
              <a:buNone/>
            </a:pPr>
            <a:endParaRPr lang="en-US" dirty="0"/>
          </a:p>
        </p:txBody>
      </p:sp>
      <p:sp>
        <p:nvSpPr>
          <p:cNvPr id="4" name="Date Placeholder 3"/>
          <p:cNvSpPr>
            <a:spLocks noGrp="1"/>
          </p:cNvSpPr>
          <p:nvPr>
            <p:ph type="dt" sz="half" idx="10"/>
          </p:nvPr>
        </p:nvSpPr>
        <p:spPr/>
        <p:txBody>
          <a:bodyPr/>
          <a:lstStyle/>
          <a:p>
            <a:r>
              <a:rPr lang="en-US" smtClean="0"/>
              <a:t>2/11/2025, Lecture 6</a:t>
            </a:r>
            <a:endParaRPr lang="en-US"/>
          </a:p>
        </p:txBody>
      </p:sp>
      <p:sp>
        <p:nvSpPr>
          <p:cNvPr id="5" name="Footer Placeholder 4"/>
          <p:cNvSpPr>
            <a:spLocks noGrp="1"/>
          </p:cNvSpPr>
          <p:nvPr>
            <p:ph type="ftr" sz="quarter" idx="11"/>
          </p:nvPr>
        </p:nvSpPr>
        <p:spPr/>
        <p:txBody>
          <a:bodyPr/>
          <a:lstStyle/>
          <a:p>
            <a:r>
              <a:rPr lang="en-US" smtClean="0"/>
              <a:t>CSC4700, Spring 2025, The C++ Standard Library, Iterators and Ranges</a:t>
            </a:r>
            <a:endParaRPr lang="en-US"/>
          </a:p>
        </p:txBody>
      </p:sp>
      <p:sp>
        <p:nvSpPr>
          <p:cNvPr id="6" name="Slide Number Placeholder 5"/>
          <p:cNvSpPr>
            <a:spLocks noGrp="1"/>
          </p:cNvSpPr>
          <p:nvPr>
            <p:ph type="sldNum" sz="quarter" idx="12"/>
          </p:nvPr>
        </p:nvSpPr>
        <p:spPr/>
        <p:txBody>
          <a:bodyPr>
            <a:normAutofit lnSpcReduction="10000"/>
          </a:bodyPr>
          <a:lstStyle/>
          <a:p>
            <a:fld id="{361B6064-FECE-466A-BF5C-A30C7EDC9E78}" type="slidenum">
              <a:rPr lang="en-US" smtClean="0"/>
              <a:t>48</a:t>
            </a:fld>
            <a:endParaRPr lang="en-US"/>
          </a:p>
        </p:txBody>
      </p:sp>
    </p:spTree>
    <p:extLst>
      <p:ext uri="{BB962C8B-B14F-4D97-AF65-F5344CB8AC3E}">
        <p14:creationId xmlns:p14="http://schemas.microsoft.com/office/powerpoint/2010/main" val="119218136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Ranges</a:t>
            </a:r>
            <a:endParaRPr lang="en-US" dirty="0"/>
          </a:p>
        </p:txBody>
      </p:sp>
      <p:sp>
        <p:nvSpPr>
          <p:cNvPr id="8" name="Text Placeholder 7"/>
          <p:cNvSpPr>
            <a:spLocks noGrp="1"/>
          </p:cNvSpPr>
          <p:nvPr>
            <p:ph type="body" idx="1"/>
          </p:nvPr>
        </p:nvSpPr>
        <p:spPr/>
        <p:txBody>
          <a:bodyPr/>
          <a:lstStyle/>
          <a:p>
            <a:endParaRPr lang="en-US"/>
          </a:p>
        </p:txBody>
      </p:sp>
      <p:sp>
        <p:nvSpPr>
          <p:cNvPr id="4" name="Date Placeholder 3"/>
          <p:cNvSpPr>
            <a:spLocks noGrp="1"/>
          </p:cNvSpPr>
          <p:nvPr>
            <p:ph type="dt" sz="half" idx="10"/>
          </p:nvPr>
        </p:nvSpPr>
        <p:spPr/>
        <p:txBody>
          <a:bodyPr/>
          <a:lstStyle/>
          <a:p>
            <a:r>
              <a:rPr lang="en-US" smtClean="0"/>
              <a:t>2/11/2025, Lecture 6</a:t>
            </a:r>
            <a:endParaRPr lang="en-US"/>
          </a:p>
        </p:txBody>
      </p:sp>
      <p:sp>
        <p:nvSpPr>
          <p:cNvPr id="5" name="Footer Placeholder 4"/>
          <p:cNvSpPr>
            <a:spLocks noGrp="1"/>
          </p:cNvSpPr>
          <p:nvPr>
            <p:ph type="ftr" sz="quarter" idx="11"/>
          </p:nvPr>
        </p:nvSpPr>
        <p:spPr/>
        <p:txBody>
          <a:bodyPr/>
          <a:lstStyle/>
          <a:p>
            <a:r>
              <a:rPr lang="en-US" smtClean="0"/>
              <a:t>CSC4700, Spring 2025, The C++ Standard Library, Iterators and Ranges</a:t>
            </a:r>
            <a:endParaRPr lang="en-US"/>
          </a:p>
        </p:txBody>
      </p:sp>
      <p:sp>
        <p:nvSpPr>
          <p:cNvPr id="6" name="Slide Number Placeholder 5"/>
          <p:cNvSpPr>
            <a:spLocks noGrp="1"/>
          </p:cNvSpPr>
          <p:nvPr>
            <p:ph type="sldNum" sz="quarter" idx="12"/>
          </p:nvPr>
        </p:nvSpPr>
        <p:spPr/>
        <p:txBody>
          <a:bodyPr>
            <a:normAutofit lnSpcReduction="10000"/>
          </a:bodyPr>
          <a:lstStyle/>
          <a:p>
            <a:fld id="{361B6064-FECE-466A-BF5C-A30C7EDC9E78}" type="slidenum">
              <a:rPr lang="en-US" smtClean="0"/>
              <a:t>49</a:t>
            </a:fld>
            <a:endParaRPr lang="en-US"/>
          </a:p>
        </p:txBody>
      </p:sp>
    </p:spTree>
    <p:extLst>
      <p:ext uri="{BB962C8B-B14F-4D97-AF65-F5344CB8AC3E}">
        <p14:creationId xmlns:p14="http://schemas.microsoft.com/office/powerpoint/2010/main" val="904785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p:txBody>
          <a:bodyPr/>
          <a:lstStyle/>
          <a:p>
            <a:r>
              <a:rPr lang="en-US" dirty="0" smtClean="0"/>
              <a:t>Basic Model: Pair of Iterators (Range)</a:t>
            </a:r>
            <a:endParaRPr lang="en-US" dirty="0"/>
          </a:p>
        </p:txBody>
      </p:sp>
      <p:sp>
        <p:nvSpPr>
          <p:cNvPr id="94211" name="Rectangle 3"/>
          <p:cNvSpPr>
            <a:spLocks noGrp="1" noChangeArrowheads="1"/>
          </p:cNvSpPr>
          <p:nvPr>
            <p:ph idx="1"/>
          </p:nvPr>
        </p:nvSpPr>
        <p:spPr/>
        <p:txBody>
          <a:bodyPr>
            <a:normAutofit fontScale="92500" lnSpcReduction="10000"/>
          </a:bodyPr>
          <a:lstStyle/>
          <a:p>
            <a:r>
              <a:rPr lang="en-US" dirty="0" smtClean="0"/>
              <a:t>A pair of iterators defines a sequence</a:t>
            </a:r>
          </a:p>
          <a:p>
            <a:pPr lvl="1"/>
            <a:r>
              <a:rPr lang="en-US" dirty="0" smtClean="0"/>
              <a:t>The beginning (points to the first element – if any)</a:t>
            </a:r>
          </a:p>
          <a:p>
            <a:pPr lvl="1"/>
            <a:r>
              <a:rPr lang="en-US" dirty="0" smtClean="0"/>
              <a:t>The end (points to the one-beyond-the-last element)</a:t>
            </a:r>
          </a:p>
          <a:p>
            <a:pPr lvl="1"/>
            <a:endParaRPr lang="en-US" dirty="0"/>
          </a:p>
          <a:p>
            <a:pPr marL="342900" indent="-342900">
              <a:spcBef>
                <a:spcPct val="20000"/>
              </a:spcBef>
              <a:buFont typeface="Wingdings" pitchFamily="2" charset="2"/>
              <a:buChar char="§"/>
              <a:defRPr/>
            </a:pPr>
            <a:endParaRPr lang="en-US" sz="2000" dirty="0" smtClean="0">
              <a:cs typeface="Times New Roman" pitchFamily="18" charset="0"/>
            </a:endParaRPr>
          </a:p>
          <a:p>
            <a:pPr marL="342900" indent="-342900">
              <a:spcBef>
                <a:spcPct val="20000"/>
              </a:spcBef>
              <a:buFont typeface="Wingdings" pitchFamily="2" charset="2"/>
              <a:buChar char="§"/>
              <a:defRPr/>
            </a:pPr>
            <a:endParaRPr lang="en-US" sz="2000" dirty="0">
              <a:cs typeface="Times New Roman" pitchFamily="18" charset="0"/>
            </a:endParaRPr>
          </a:p>
          <a:p>
            <a:pPr marL="342900" indent="-342900">
              <a:spcBef>
                <a:spcPct val="20000"/>
              </a:spcBef>
              <a:buFont typeface="Wingdings" pitchFamily="2" charset="2"/>
              <a:buChar char="§"/>
              <a:defRPr/>
            </a:pPr>
            <a:endParaRPr lang="en-US" sz="2000" dirty="0" smtClean="0">
              <a:cs typeface="Times New Roman" pitchFamily="18" charset="0"/>
            </a:endParaRPr>
          </a:p>
          <a:p>
            <a:pPr marL="342900" indent="-342900">
              <a:spcBef>
                <a:spcPct val="20000"/>
              </a:spcBef>
              <a:buFont typeface="Wingdings" pitchFamily="2" charset="2"/>
              <a:buChar char="§"/>
              <a:defRPr/>
            </a:pPr>
            <a:endParaRPr lang="en-US" sz="2000" dirty="0">
              <a:cs typeface="Times New Roman" pitchFamily="18" charset="0"/>
            </a:endParaRPr>
          </a:p>
          <a:p>
            <a:pPr marL="342900" indent="-342900">
              <a:spcBef>
                <a:spcPct val="20000"/>
              </a:spcBef>
              <a:buFont typeface="Wingdings" pitchFamily="2" charset="2"/>
              <a:buChar char="§"/>
              <a:defRPr/>
            </a:pPr>
            <a:r>
              <a:rPr lang="en-US" sz="2000" dirty="0" smtClean="0">
                <a:cs typeface="Times New Roman" pitchFamily="18" charset="0"/>
              </a:rPr>
              <a:t>An </a:t>
            </a:r>
            <a:r>
              <a:rPr lang="en-US" sz="2000" dirty="0">
                <a:cs typeface="Times New Roman" pitchFamily="18" charset="0"/>
              </a:rPr>
              <a:t>iterator is a type that supports the  “iterator operations” </a:t>
            </a:r>
            <a:r>
              <a:rPr lang="en-US" sz="2000" dirty="0" smtClean="0">
                <a:cs typeface="Times New Roman" pitchFamily="18" charset="0"/>
              </a:rPr>
              <a:t>of</a:t>
            </a:r>
          </a:p>
          <a:p>
            <a:pPr marL="548640" lvl="1" indent="-342900">
              <a:spcBef>
                <a:spcPct val="20000"/>
              </a:spcBef>
              <a:buFont typeface="Wingdings" pitchFamily="2" charset="2"/>
              <a:buChar char="§"/>
              <a:defRPr/>
            </a:pPr>
            <a:r>
              <a:rPr lang="en-US" dirty="0" smtClean="0">
                <a:latin typeface="Consolas" panose="020B0609020204030204" pitchFamily="49" charset="0"/>
                <a:cs typeface="Times New Roman" pitchFamily="18" charset="0"/>
              </a:rPr>
              <a:t>++</a:t>
            </a:r>
            <a:r>
              <a:rPr lang="en-US" dirty="0" smtClean="0">
                <a:cs typeface="Times New Roman" pitchFamily="18" charset="0"/>
              </a:rPr>
              <a:t> </a:t>
            </a:r>
            <a:r>
              <a:rPr lang="en-US" dirty="0">
                <a:cs typeface="Times New Roman" pitchFamily="18" charset="0"/>
              </a:rPr>
              <a:t>Point to the next </a:t>
            </a:r>
            <a:r>
              <a:rPr lang="en-US" dirty="0" smtClean="0">
                <a:cs typeface="Times New Roman" pitchFamily="18" charset="0"/>
              </a:rPr>
              <a:t>element in the sequence</a:t>
            </a:r>
            <a:endParaRPr lang="en-US" dirty="0" smtClean="0">
              <a:cs typeface="Times New Roman" pitchFamily="18" charset="0"/>
            </a:endParaRPr>
          </a:p>
          <a:p>
            <a:pPr marL="548640" lvl="1" indent="-342900">
              <a:spcBef>
                <a:spcPct val="20000"/>
              </a:spcBef>
              <a:buFont typeface="Wingdings" pitchFamily="2" charset="2"/>
              <a:buChar char="§"/>
              <a:defRPr/>
            </a:pPr>
            <a:r>
              <a:rPr lang="en-US" dirty="0" smtClean="0">
                <a:latin typeface="Consolas" panose="020B0609020204030204" pitchFamily="49" charset="0"/>
                <a:cs typeface="Times New Roman" pitchFamily="18" charset="0"/>
              </a:rPr>
              <a:t>*</a:t>
            </a:r>
            <a:r>
              <a:rPr lang="en-US" dirty="0" smtClean="0">
                <a:cs typeface="Times New Roman" pitchFamily="18" charset="0"/>
              </a:rPr>
              <a:t>   </a:t>
            </a:r>
            <a:r>
              <a:rPr lang="en-US" dirty="0" smtClean="0">
                <a:cs typeface="Times New Roman" pitchFamily="18" charset="0"/>
              </a:rPr>
              <a:t>Get </a:t>
            </a:r>
            <a:r>
              <a:rPr lang="en-US" dirty="0">
                <a:cs typeface="Times New Roman" pitchFamily="18" charset="0"/>
              </a:rPr>
              <a:t>the </a:t>
            </a:r>
            <a:r>
              <a:rPr lang="en-US" dirty="0" smtClean="0">
                <a:cs typeface="Times New Roman" pitchFamily="18" charset="0"/>
              </a:rPr>
              <a:t>value of the element the iterator refers to</a:t>
            </a:r>
            <a:endParaRPr lang="en-US" dirty="0" smtClean="0">
              <a:cs typeface="Times New Roman" pitchFamily="18" charset="0"/>
            </a:endParaRPr>
          </a:p>
          <a:p>
            <a:pPr marL="548640" lvl="1" indent="-342900">
              <a:spcBef>
                <a:spcPct val="20000"/>
              </a:spcBef>
              <a:buFont typeface="Wingdings" pitchFamily="2" charset="2"/>
              <a:buChar char="§"/>
              <a:defRPr/>
            </a:pPr>
            <a:r>
              <a:rPr lang="en-US" dirty="0" smtClean="0">
                <a:latin typeface="Consolas" panose="020B0609020204030204" pitchFamily="49" charset="0"/>
                <a:cs typeface="Times New Roman" pitchFamily="18" charset="0"/>
              </a:rPr>
              <a:t>==</a:t>
            </a:r>
            <a:r>
              <a:rPr lang="en-US" dirty="0" smtClean="0">
                <a:cs typeface="Times New Roman" pitchFamily="18" charset="0"/>
              </a:rPr>
              <a:t> </a:t>
            </a:r>
            <a:r>
              <a:rPr lang="en-US" dirty="0">
                <a:cs typeface="Times New Roman" pitchFamily="18" charset="0"/>
              </a:rPr>
              <a:t>Does this iterator point to the same element as that iterator?</a:t>
            </a:r>
          </a:p>
          <a:p>
            <a:pPr marL="342900" indent="-342900">
              <a:spcBef>
                <a:spcPct val="20000"/>
              </a:spcBef>
              <a:buFont typeface="Wingdings" pitchFamily="2" charset="2"/>
              <a:buChar char="§"/>
              <a:defRPr/>
            </a:pPr>
            <a:r>
              <a:rPr lang="en-US" sz="2000" dirty="0">
                <a:cs typeface="Times New Roman" pitchFamily="18" charset="0"/>
              </a:rPr>
              <a:t>Some iterators support more operations (e.g., --, +, and </a:t>
            </a:r>
            <a:r>
              <a:rPr lang="en-US" sz="2000" dirty="0" smtClean="0">
                <a:cs typeface="Times New Roman" pitchFamily="18" charset="0"/>
              </a:rPr>
              <a:t>[])</a:t>
            </a:r>
            <a:endParaRPr lang="en-US" sz="2000" dirty="0">
              <a:cs typeface="Times New Roman" pitchFamily="18" charset="0"/>
            </a:endParaRPr>
          </a:p>
          <a:p>
            <a:pPr lvl="1"/>
            <a:endParaRPr lang="en-US" dirty="0"/>
          </a:p>
        </p:txBody>
      </p:sp>
      <p:sp>
        <p:nvSpPr>
          <p:cNvPr id="3" name="Date Placeholder 2"/>
          <p:cNvSpPr>
            <a:spLocks noGrp="1"/>
          </p:cNvSpPr>
          <p:nvPr>
            <p:ph type="dt" sz="half" idx="10"/>
          </p:nvPr>
        </p:nvSpPr>
        <p:spPr/>
        <p:txBody>
          <a:bodyPr/>
          <a:lstStyle/>
          <a:p>
            <a:r>
              <a:rPr lang="en-US" smtClean="0"/>
              <a:t>2/11/2025, Lecture 6</a:t>
            </a:r>
            <a:endParaRPr lang="en-US"/>
          </a:p>
        </p:txBody>
      </p:sp>
      <p:sp>
        <p:nvSpPr>
          <p:cNvPr id="21" name="Footer Placeholder 20"/>
          <p:cNvSpPr>
            <a:spLocks noGrp="1"/>
          </p:cNvSpPr>
          <p:nvPr>
            <p:ph type="ftr" sz="quarter" idx="11"/>
          </p:nvPr>
        </p:nvSpPr>
        <p:spPr/>
        <p:txBody>
          <a:bodyPr/>
          <a:lstStyle/>
          <a:p>
            <a:r>
              <a:rPr lang="en-US" smtClean="0"/>
              <a:t>CSC4700, Spring 2025, The C++ Standard Library, Iterators and Ranges</a:t>
            </a:r>
            <a:endParaRPr lang="en-US"/>
          </a:p>
        </p:txBody>
      </p:sp>
      <p:sp>
        <p:nvSpPr>
          <p:cNvPr id="20" name="Slide Number Placeholder 5"/>
          <p:cNvSpPr>
            <a:spLocks noGrp="1"/>
          </p:cNvSpPr>
          <p:nvPr>
            <p:ph type="sldNum" sz="quarter" idx="12"/>
          </p:nvPr>
        </p:nvSpPr>
        <p:spPr/>
        <p:txBody>
          <a:bodyPr>
            <a:normAutofit lnSpcReduction="10000"/>
          </a:bodyPr>
          <a:lstStyle/>
          <a:p>
            <a:fld id="{356B3139-E45B-46C9-836E-D8B658ED25DE}" type="slidenum">
              <a:rPr lang="en-US" smtClean="0"/>
              <a:pPr/>
              <a:t>5</a:t>
            </a:fld>
            <a:endParaRPr lang="en-US"/>
          </a:p>
        </p:txBody>
      </p:sp>
      <p:grpSp>
        <p:nvGrpSpPr>
          <p:cNvPr id="2" name="Group 1"/>
          <p:cNvGrpSpPr/>
          <p:nvPr/>
        </p:nvGrpSpPr>
        <p:grpSpPr>
          <a:xfrm>
            <a:off x="3048000" y="2971800"/>
            <a:ext cx="7315200" cy="1162049"/>
            <a:chOff x="533400" y="3181351"/>
            <a:chExt cx="7315200" cy="1162049"/>
          </a:xfrm>
        </p:grpSpPr>
        <p:sp>
          <p:nvSpPr>
            <p:cNvPr id="5125" name="Rectangle 4"/>
            <p:cNvSpPr>
              <a:spLocks noChangeArrowheads="1"/>
            </p:cNvSpPr>
            <p:nvPr/>
          </p:nvSpPr>
          <p:spPr bwMode="auto">
            <a:xfrm>
              <a:off x="1371600" y="3181351"/>
              <a:ext cx="762000" cy="381000"/>
            </a:xfrm>
            <a:prstGeom prst="rect">
              <a:avLst/>
            </a:prstGeom>
            <a:solidFill>
              <a:srgbClr val="92D050"/>
            </a:solidFill>
            <a:ln w="9525">
              <a:solidFill>
                <a:schemeClr val="tx1"/>
              </a:solidFill>
              <a:miter lim="800000"/>
              <a:headEnd/>
              <a:tailEnd/>
            </a:ln>
          </p:spPr>
          <p:txBody>
            <a:bodyPr wrap="none" anchor="ctr"/>
            <a:lstStyle/>
            <a:p>
              <a:endParaRPr lang="en-US"/>
            </a:p>
          </p:txBody>
        </p:sp>
        <p:sp>
          <p:nvSpPr>
            <p:cNvPr id="5126" name="Rectangle 5"/>
            <p:cNvSpPr>
              <a:spLocks noChangeArrowheads="1"/>
            </p:cNvSpPr>
            <p:nvPr/>
          </p:nvSpPr>
          <p:spPr bwMode="auto">
            <a:xfrm>
              <a:off x="7086600" y="3962400"/>
              <a:ext cx="762000" cy="381000"/>
            </a:xfrm>
            <a:prstGeom prst="rect">
              <a:avLst/>
            </a:prstGeom>
            <a:solidFill>
              <a:schemeClr val="bg1"/>
            </a:solidFill>
            <a:ln w="9525">
              <a:solidFill>
                <a:schemeClr val="tx1"/>
              </a:solidFill>
              <a:prstDash val="dash"/>
              <a:miter lim="800000"/>
              <a:headEnd/>
              <a:tailEnd/>
            </a:ln>
          </p:spPr>
          <p:txBody>
            <a:bodyPr wrap="none" anchor="ctr"/>
            <a:lstStyle/>
            <a:p>
              <a:endParaRPr lang="en-US"/>
            </a:p>
          </p:txBody>
        </p:sp>
        <p:sp>
          <p:nvSpPr>
            <p:cNvPr id="5127" name="Rectangle 6"/>
            <p:cNvSpPr>
              <a:spLocks noChangeArrowheads="1"/>
            </p:cNvSpPr>
            <p:nvPr/>
          </p:nvSpPr>
          <p:spPr bwMode="auto">
            <a:xfrm>
              <a:off x="5638800" y="3962400"/>
              <a:ext cx="762000" cy="381000"/>
            </a:xfrm>
            <a:prstGeom prst="rect">
              <a:avLst/>
            </a:prstGeom>
            <a:solidFill>
              <a:srgbClr val="92D050"/>
            </a:solidFill>
            <a:ln w="9525">
              <a:solidFill>
                <a:schemeClr val="tx1"/>
              </a:solidFill>
              <a:miter lim="800000"/>
              <a:headEnd/>
              <a:tailEnd/>
            </a:ln>
          </p:spPr>
          <p:txBody>
            <a:bodyPr wrap="none" anchor="ctr"/>
            <a:lstStyle/>
            <a:p>
              <a:endParaRPr lang="en-US"/>
            </a:p>
          </p:txBody>
        </p:sp>
        <p:sp>
          <p:nvSpPr>
            <p:cNvPr id="5128" name="Rectangle 7"/>
            <p:cNvSpPr>
              <a:spLocks noChangeArrowheads="1"/>
            </p:cNvSpPr>
            <p:nvPr/>
          </p:nvSpPr>
          <p:spPr bwMode="auto">
            <a:xfrm>
              <a:off x="3048000" y="3962400"/>
              <a:ext cx="762000" cy="381000"/>
            </a:xfrm>
            <a:prstGeom prst="rect">
              <a:avLst/>
            </a:prstGeom>
            <a:solidFill>
              <a:srgbClr val="92D050"/>
            </a:solidFill>
            <a:ln w="9525">
              <a:solidFill>
                <a:schemeClr val="tx1"/>
              </a:solidFill>
              <a:miter lim="800000"/>
              <a:headEnd/>
              <a:tailEnd/>
            </a:ln>
          </p:spPr>
          <p:txBody>
            <a:bodyPr wrap="none" anchor="ctr"/>
            <a:lstStyle/>
            <a:p>
              <a:endParaRPr lang="en-US"/>
            </a:p>
          </p:txBody>
        </p:sp>
        <p:sp>
          <p:nvSpPr>
            <p:cNvPr id="5129" name="Rectangle 8"/>
            <p:cNvSpPr>
              <a:spLocks noChangeArrowheads="1"/>
            </p:cNvSpPr>
            <p:nvPr/>
          </p:nvSpPr>
          <p:spPr bwMode="auto">
            <a:xfrm>
              <a:off x="1600200" y="3962400"/>
              <a:ext cx="762000" cy="381000"/>
            </a:xfrm>
            <a:prstGeom prst="rect">
              <a:avLst/>
            </a:prstGeom>
            <a:solidFill>
              <a:srgbClr val="92D050"/>
            </a:solidFill>
            <a:ln w="9525">
              <a:solidFill>
                <a:schemeClr val="tx1"/>
              </a:solidFill>
              <a:miter lim="800000"/>
              <a:headEnd/>
              <a:tailEnd/>
            </a:ln>
          </p:spPr>
          <p:txBody>
            <a:bodyPr wrap="none" anchor="ctr"/>
            <a:lstStyle/>
            <a:p>
              <a:endParaRPr lang="en-US"/>
            </a:p>
          </p:txBody>
        </p:sp>
        <p:sp>
          <p:nvSpPr>
            <p:cNvPr id="5130" name="Rectangle 9"/>
            <p:cNvSpPr>
              <a:spLocks noChangeArrowheads="1"/>
            </p:cNvSpPr>
            <p:nvPr/>
          </p:nvSpPr>
          <p:spPr bwMode="auto">
            <a:xfrm>
              <a:off x="3276600" y="3181351"/>
              <a:ext cx="762000" cy="381000"/>
            </a:xfrm>
            <a:prstGeom prst="rect">
              <a:avLst/>
            </a:prstGeom>
            <a:solidFill>
              <a:srgbClr val="92D050"/>
            </a:solidFill>
            <a:ln w="9525">
              <a:solidFill>
                <a:schemeClr val="tx1"/>
              </a:solidFill>
              <a:miter lim="800000"/>
              <a:headEnd/>
              <a:tailEnd/>
            </a:ln>
          </p:spPr>
          <p:txBody>
            <a:bodyPr wrap="none" anchor="ctr"/>
            <a:lstStyle/>
            <a:p>
              <a:endParaRPr lang="en-US"/>
            </a:p>
          </p:txBody>
        </p:sp>
        <p:cxnSp>
          <p:nvCxnSpPr>
            <p:cNvPr id="5131" name="AutoShape 10"/>
            <p:cNvCxnSpPr>
              <a:cxnSpLocks noChangeShapeType="1"/>
              <a:stCxn id="5129" idx="3"/>
              <a:endCxn id="5128" idx="1"/>
            </p:cNvCxnSpPr>
            <p:nvPr/>
          </p:nvCxnSpPr>
          <p:spPr bwMode="auto">
            <a:xfrm>
              <a:off x="2362200" y="4152900"/>
              <a:ext cx="685800" cy="0"/>
            </a:xfrm>
            <a:prstGeom prst="straightConnector1">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cxnSp>
          <p:nvCxnSpPr>
            <p:cNvPr id="5132" name="AutoShape 11"/>
            <p:cNvCxnSpPr>
              <a:cxnSpLocks noChangeShapeType="1"/>
              <a:stCxn id="5127" idx="3"/>
              <a:endCxn id="5126" idx="1"/>
            </p:cNvCxnSpPr>
            <p:nvPr/>
          </p:nvCxnSpPr>
          <p:spPr bwMode="auto">
            <a:xfrm>
              <a:off x="6400800" y="4152900"/>
              <a:ext cx="685800" cy="0"/>
            </a:xfrm>
            <a:prstGeom prst="straightConnector1">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sp>
          <p:nvSpPr>
            <p:cNvPr id="5133" name="Rectangle 12"/>
            <p:cNvSpPr>
              <a:spLocks noChangeArrowheads="1"/>
            </p:cNvSpPr>
            <p:nvPr/>
          </p:nvSpPr>
          <p:spPr bwMode="auto">
            <a:xfrm>
              <a:off x="4419600" y="3962400"/>
              <a:ext cx="762000" cy="381000"/>
            </a:xfrm>
            <a:prstGeom prst="rect">
              <a:avLst/>
            </a:prstGeom>
            <a:solidFill>
              <a:schemeClr val="bg1"/>
            </a:solidFill>
            <a:ln w="9525" cap="rnd">
              <a:solidFill>
                <a:schemeClr val="bg1"/>
              </a:solidFill>
              <a:prstDash val="sysDot"/>
              <a:miter lim="800000"/>
              <a:headEnd/>
              <a:tailEnd/>
            </a:ln>
          </p:spPr>
          <p:txBody>
            <a:bodyPr wrap="none" anchor="ctr"/>
            <a:lstStyle/>
            <a:p>
              <a:pPr algn="ctr"/>
              <a:r>
                <a:rPr lang="en-US"/>
                <a:t>…</a:t>
              </a:r>
            </a:p>
          </p:txBody>
        </p:sp>
        <p:cxnSp>
          <p:nvCxnSpPr>
            <p:cNvPr id="5134" name="AutoShape 13"/>
            <p:cNvCxnSpPr>
              <a:cxnSpLocks noChangeShapeType="1"/>
              <a:stCxn id="5128" idx="3"/>
              <a:endCxn id="5133" idx="1"/>
            </p:cNvCxnSpPr>
            <p:nvPr/>
          </p:nvCxnSpPr>
          <p:spPr bwMode="auto">
            <a:xfrm>
              <a:off x="3810000" y="4152900"/>
              <a:ext cx="609600" cy="0"/>
            </a:xfrm>
            <a:prstGeom prst="straightConnector1">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cxnSp>
          <p:nvCxnSpPr>
            <p:cNvPr id="5135" name="AutoShape 14"/>
            <p:cNvCxnSpPr>
              <a:cxnSpLocks noChangeShapeType="1"/>
              <a:stCxn id="5133" idx="3"/>
              <a:endCxn id="5127" idx="1"/>
            </p:cNvCxnSpPr>
            <p:nvPr/>
          </p:nvCxnSpPr>
          <p:spPr bwMode="auto">
            <a:xfrm>
              <a:off x="5181600" y="4152900"/>
              <a:ext cx="457200" cy="0"/>
            </a:xfrm>
            <a:prstGeom prst="straightConnector1">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sp>
          <p:nvSpPr>
            <p:cNvPr id="5136" name="Line 15"/>
            <p:cNvSpPr>
              <a:spLocks noChangeShapeType="1"/>
            </p:cNvSpPr>
            <p:nvPr/>
          </p:nvSpPr>
          <p:spPr bwMode="auto">
            <a:xfrm>
              <a:off x="1725168" y="3548064"/>
              <a:ext cx="256032" cy="414336"/>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137" name="Line 16"/>
            <p:cNvSpPr>
              <a:spLocks noChangeShapeType="1"/>
            </p:cNvSpPr>
            <p:nvPr/>
          </p:nvSpPr>
          <p:spPr bwMode="auto">
            <a:xfrm>
              <a:off x="4038600" y="3352800"/>
              <a:ext cx="3429000" cy="609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138" name="Text Box 17"/>
            <p:cNvSpPr txBox="1">
              <a:spLocks noChangeArrowheads="1"/>
            </p:cNvSpPr>
            <p:nvPr/>
          </p:nvSpPr>
          <p:spPr bwMode="auto">
            <a:xfrm>
              <a:off x="533400" y="3181351"/>
              <a:ext cx="990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a:t>begin:</a:t>
              </a:r>
            </a:p>
          </p:txBody>
        </p:sp>
        <p:sp>
          <p:nvSpPr>
            <p:cNvPr id="5139" name="Text Box 18"/>
            <p:cNvSpPr txBox="1">
              <a:spLocks noChangeArrowheads="1"/>
            </p:cNvSpPr>
            <p:nvPr/>
          </p:nvSpPr>
          <p:spPr bwMode="auto">
            <a:xfrm>
              <a:off x="2590800" y="3181351"/>
              <a:ext cx="990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a:t>end:</a:t>
              </a:r>
            </a:p>
          </p:txBody>
        </p:sp>
      </p:grpSp>
      <p:sp>
        <p:nvSpPr>
          <p:cNvPr id="94227" name="Rectangle 19"/>
          <p:cNvSpPr>
            <a:spLocks noChangeArrowheads="1"/>
          </p:cNvSpPr>
          <p:nvPr/>
        </p:nvSpPr>
        <p:spPr bwMode="auto">
          <a:xfrm>
            <a:off x="1981200" y="4572000"/>
            <a:ext cx="7924800" cy="1981200"/>
          </a:xfrm>
          <a:prstGeom prst="rect">
            <a:avLst/>
          </a:prstGeom>
          <a:noFill/>
          <a:ln w="9525">
            <a:noFill/>
            <a:miter lim="800000"/>
            <a:headEnd/>
            <a:tailEnd/>
          </a:ln>
          <a:effectLst/>
        </p:spPr>
        <p:txBody>
          <a:bodyPr/>
          <a:lstStyle/>
          <a:p>
            <a:pPr marL="342900" indent="-342900">
              <a:spcBef>
                <a:spcPct val="20000"/>
              </a:spcBef>
              <a:buFont typeface="Wingdings" pitchFamily="2" charset="2"/>
              <a:buChar char="§"/>
              <a:defRPr/>
            </a:pPr>
            <a:endParaRPr lang="en-US" sz="2000" dirty="0">
              <a:cs typeface="Times New Roman" pitchFamily="18" charset="0"/>
            </a:endParaRPr>
          </a:p>
        </p:txBody>
      </p:sp>
    </p:spTree>
    <p:extLst>
      <p:ext uri="{BB962C8B-B14F-4D97-AF65-F5344CB8AC3E}">
        <p14:creationId xmlns:p14="http://schemas.microsoft.com/office/powerpoint/2010/main" val="36133674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94211">
                                            <p:txEl>
                                              <p:pRg st="8" end="8"/>
                                            </p:txEl>
                                          </p:spTgt>
                                        </p:tgtEl>
                                        <p:attrNameLst>
                                          <p:attrName>style.visibility</p:attrName>
                                        </p:attrNameLst>
                                      </p:cBhvr>
                                      <p:to>
                                        <p:strVal val="visible"/>
                                      </p:to>
                                    </p:set>
                                    <p:anim calcmode="lin" valueType="num">
                                      <p:cBhvr additive="base">
                                        <p:cTn id="7" dur="500" fill="hold"/>
                                        <p:tgtEl>
                                          <p:spTgt spid="94211">
                                            <p:txEl>
                                              <p:pRg st="8" end="8"/>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94211">
                                            <p:txEl>
                                              <p:pRg st="8" end="8"/>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94211">
                                            <p:txEl>
                                              <p:pRg st="9" end="9"/>
                                            </p:txEl>
                                          </p:spTgt>
                                        </p:tgtEl>
                                        <p:attrNameLst>
                                          <p:attrName>style.visibility</p:attrName>
                                        </p:attrNameLst>
                                      </p:cBhvr>
                                      <p:to>
                                        <p:strVal val="visible"/>
                                      </p:to>
                                    </p:set>
                                    <p:anim calcmode="lin" valueType="num">
                                      <p:cBhvr additive="base">
                                        <p:cTn id="11" dur="500" fill="hold"/>
                                        <p:tgtEl>
                                          <p:spTgt spid="94211">
                                            <p:txEl>
                                              <p:pRg st="9" end="9"/>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94211">
                                            <p:txEl>
                                              <p:pRg st="9" end="9"/>
                                            </p:txEl>
                                          </p:spTgt>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94211">
                                            <p:txEl>
                                              <p:pRg st="10" end="10"/>
                                            </p:txEl>
                                          </p:spTgt>
                                        </p:tgtEl>
                                        <p:attrNameLst>
                                          <p:attrName>style.visibility</p:attrName>
                                        </p:attrNameLst>
                                      </p:cBhvr>
                                      <p:to>
                                        <p:strVal val="visible"/>
                                      </p:to>
                                    </p:set>
                                    <p:anim calcmode="lin" valueType="num">
                                      <p:cBhvr additive="base">
                                        <p:cTn id="15" dur="500" fill="hold"/>
                                        <p:tgtEl>
                                          <p:spTgt spid="94211">
                                            <p:txEl>
                                              <p:pRg st="10" end="10"/>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94211">
                                            <p:txEl>
                                              <p:pRg st="10" end="10"/>
                                            </p:txEl>
                                          </p:spTgt>
                                        </p:tgtEl>
                                        <p:attrNameLst>
                                          <p:attrName>ppt_y</p:attrName>
                                        </p:attrNameLst>
                                      </p:cBhvr>
                                      <p:tavLst>
                                        <p:tav tm="0">
                                          <p:val>
                                            <p:strVal val="#ppt_y"/>
                                          </p:val>
                                        </p:tav>
                                        <p:tav tm="100000">
                                          <p:val>
                                            <p:strVal val="#ppt_y"/>
                                          </p:val>
                                        </p:tav>
                                      </p:tavLst>
                                    </p:anim>
                                  </p:childTnLst>
                                </p:cTn>
                              </p:par>
                              <p:par>
                                <p:cTn id="17" presetID="2" presetClass="entr" presetSubtype="8" fill="hold" nodeType="withEffect">
                                  <p:stCondLst>
                                    <p:cond delay="0"/>
                                  </p:stCondLst>
                                  <p:childTnLst>
                                    <p:set>
                                      <p:cBhvr>
                                        <p:cTn id="18" dur="1" fill="hold">
                                          <p:stCondLst>
                                            <p:cond delay="0"/>
                                          </p:stCondLst>
                                        </p:cTn>
                                        <p:tgtEl>
                                          <p:spTgt spid="94211">
                                            <p:txEl>
                                              <p:pRg st="11" end="11"/>
                                            </p:txEl>
                                          </p:spTgt>
                                        </p:tgtEl>
                                        <p:attrNameLst>
                                          <p:attrName>style.visibility</p:attrName>
                                        </p:attrNameLst>
                                      </p:cBhvr>
                                      <p:to>
                                        <p:strVal val="visible"/>
                                      </p:to>
                                    </p:set>
                                    <p:anim calcmode="lin" valueType="num">
                                      <p:cBhvr additive="base">
                                        <p:cTn id="19" dur="500" fill="hold"/>
                                        <p:tgtEl>
                                          <p:spTgt spid="94211">
                                            <p:txEl>
                                              <p:pRg st="11" end="1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94211">
                                            <p:txEl>
                                              <p:pRg st="11" end="11"/>
                                            </p:txEl>
                                          </p:spTgt>
                                        </p:tgtEl>
                                        <p:attrNameLst>
                                          <p:attrName>ppt_y</p:attrName>
                                        </p:attrNameLst>
                                      </p:cBhvr>
                                      <p:tavLst>
                                        <p:tav tm="0">
                                          <p:val>
                                            <p:strVal val="#ppt_y"/>
                                          </p:val>
                                        </p:tav>
                                        <p:tav tm="100000">
                                          <p:val>
                                            <p:strVal val="#ppt_y"/>
                                          </p:val>
                                        </p:tav>
                                      </p:tavLst>
                                    </p:anim>
                                  </p:childTnLst>
                                </p:cTn>
                              </p:par>
                              <p:par>
                                <p:cTn id="21" presetID="2" presetClass="entr" presetSubtype="8" fill="hold" nodeType="withEffect">
                                  <p:stCondLst>
                                    <p:cond delay="0"/>
                                  </p:stCondLst>
                                  <p:childTnLst>
                                    <p:set>
                                      <p:cBhvr>
                                        <p:cTn id="22" dur="1" fill="hold">
                                          <p:stCondLst>
                                            <p:cond delay="0"/>
                                          </p:stCondLst>
                                        </p:cTn>
                                        <p:tgtEl>
                                          <p:spTgt spid="94211">
                                            <p:txEl>
                                              <p:pRg st="12" end="12"/>
                                            </p:txEl>
                                          </p:spTgt>
                                        </p:tgtEl>
                                        <p:attrNameLst>
                                          <p:attrName>style.visibility</p:attrName>
                                        </p:attrNameLst>
                                      </p:cBhvr>
                                      <p:to>
                                        <p:strVal val="visible"/>
                                      </p:to>
                                    </p:set>
                                    <p:anim calcmode="lin" valueType="num">
                                      <p:cBhvr additive="base">
                                        <p:cTn id="23" dur="500" fill="hold"/>
                                        <p:tgtEl>
                                          <p:spTgt spid="94211">
                                            <p:txEl>
                                              <p:pRg st="12" end="12"/>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94211">
                                            <p:txEl>
                                              <p:pRg st="12" end="1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Ranges are Sequences of Elements</a:t>
            </a:r>
            <a:endParaRPr lang="en-US" dirty="0"/>
          </a:p>
        </p:txBody>
      </p:sp>
      <p:sp>
        <p:nvSpPr>
          <p:cNvPr id="3" name="Content Placeholder 2"/>
          <p:cNvSpPr>
            <a:spLocks noGrp="1"/>
          </p:cNvSpPr>
          <p:nvPr>
            <p:ph idx="1"/>
          </p:nvPr>
        </p:nvSpPr>
        <p:spPr/>
        <p:txBody>
          <a:bodyPr/>
          <a:lstStyle/>
          <a:p>
            <a:r>
              <a:rPr lang="en-US" dirty="0" smtClean="0"/>
              <a:t>Three different types of ranges</a:t>
            </a:r>
          </a:p>
          <a:p>
            <a:pPr lvl="1"/>
            <a:r>
              <a:rPr lang="en-US" dirty="0" smtClean="0"/>
              <a:t>Pairs of iterators</a:t>
            </a:r>
            <a:r>
              <a:rPr lang="en-US" dirty="0"/>
              <a:t>: </a:t>
            </a:r>
            <a:r>
              <a:rPr lang="en-US" dirty="0">
                <a:latin typeface="Consolas" panose="020B0609020204030204" pitchFamily="49" charset="0"/>
              </a:rPr>
              <a:t>[begin, end)</a:t>
            </a:r>
            <a:endParaRPr lang="en-US" dirty="0" smtClean="0">
              <a:latin typeface="Consolas" panose="020B0609020204030204" pitchFamily="49" charset="0"/>
            </a:endParaRPr>
          </a:p>
          <a:p>
            <a:pPr lvl="1"/>
            <a:r>
              <a:rPr lang="en-US" dirty="0" smtClean="0"/>
              <a:t>Counted sequences: </a:t>
            </a:r>
            <a:r>
              <a:rPr lang="en-US" dirty="0" smtClean="0">
                <a:latin typeface="Consolas" panose="020B0609020204030204" pitchFamily="49" charset="0"/>
              </a:rPr>
              <a:t>[0, size)</a:t>
            </a:r>
          </a:p>
          <a:p>
            <a:pPr lvl="1"/>
            <a:r>
              <a:rPr lang="en-US" dirty="0"/>
              <a:t>C</a:t>
            </a:r>
            <a:r>
              <a:rPr lang="en-US" dirty="0" smtClean="0"/>
              <a:t>onditionally-terminated sequences: </a:t>
            </a:r>
            <a:r>
              <a:rPr lang="en-US" dirty="0" smtClean="0">
                <a:latin typeface="Consolas" panose="020B0609020204030204" pitchFamily="49" charset="0"/>
              </a:rPr>
              <a:t>[begin, predicate)</a:t>
            </a:r>
          </a:p>
          <a:p>
            <a:pPr lvl="1"/>
            <a:r>
              <a:rPr lang="en-US" dirty="0" smtClean="0"/>
              <a:t>Unterminated sequences: </a:t>
            </a:r>
            <a:r>
              <a:rPr lang="en-US" dirty="0" smtClean="0">
                <a:latin typeface="Consolas" panose="020B0609020204030204" pitchFamily="49" charset="0"/>
              </a:rPr>
              <a:t>[0, ...)</a:t>
            </a:r>
          </a:p>
          <a:p>
            <a:r>
              <a:rPr lang="en-US" dirty="0" smtClean="0"/>
              <a:t>Standard defines alternative range-based versions of all algorithms:</a:t>
            </a:r>
          </a:p>
          <a:p>
            <a:pPr marL="0" indent="0">
              <a:spcBef>
                <a:spcPts val="100"/>
              </a:spcBef>
              <a:buNone/>
            </a:pPr>
            <a:endParaRPr lang="en-US" dirty="0" smtClean="0">
              <a:solidFill>
                <a:srgbClr val="000000"/>
              </a:solidFill>
              <a:latin typeface="Consolas" panose="020B0609020204030204" pitchFamily="49" charset="0"/>
            </a:endParaRPr>
          </a:p>
          <a:p>
            <a:pPr marL="284163" indent="0">
              <a:spcBef>
                <a:spcPts val="100"/>
              </a:spcBef>
              <a:buNone/>
            </a:pPr>
            <a:r>
              <a:rPr lang="en-US" sz="1600" dirty="0">
                <a:solidFill>
                  <a:srgbClr val="000000"/>
                </a:solidFill>
                <a:latin typeface="Consolas" panose="020B0609020204030204" pitchFamily="49" charset="0"/>
              </a:rPr>
              <a:t>    </a:t>
            </a:r>
            <a:r>
              <a:rPr lang="en-US" sz="1600" dirty="0" err="1">
                <a:solidFill>
                  <a:srgbClr val="000000"/>
                </a:solidFill>
                <a:latin typeface="Consolas" panose="020B0609020204030204" pitchFamily="49" charset="0"/>
              </a:rPr>
              <a:t>std</a:t>
            </a:r>
            <a:r>
              <a:rPr lang="en-US" sz="1600" dirty="0">
                <a:solidFill>
                  <a:srgbClr val="000000"/>
                </a:solidFill>
                <a:latin typeface="Consolas" panose="020B0609020204030204" pitchFamily="49" charset="0"/>
              </a:rPr>
              <a:t>::</a:t>
            </a:r>
            <a:r>
              <a:rPr lang="en-US" sz="1600" dirty="0">
                <a:solidFill>
                  <a:srgbClr val="2B91AF"/>
                </a:solidFill>
                <a:latin typeface="Consolas" panose="020B0609020204030204" pitchFamily="49" charset="0"/>
              </a:rPr>
              <a:t>vector</a:t>
            </a:r>
            <a:r>
              <a:rPr lang="en-US" sz="1600" dirty="0">
                <a:solidFill>
                  <a:srgbClr val="000000"/>
                </a:solidFill>
                <a:latin typeface="Consolas" panose="020B0609020204030204" pitchFamily="49" charset="0"/>
              </a:rPr>
              <a:t>&lt;</a:t>
            </a:r>
            <a:r>
              <a:rPr lang="en-US" sz="1600" dirty="0" err="1">
                <a:solidFill>
                  <a:srgbClr val="0000FF"/>
                </a:solidFill>
                <a:latin typeface="Consolas" panose="020B0609020204030204" pitchFamily="49" charset="0"/>
              </a:rPr>
              <a:t>int</a:t>
            </a:r>
            <a:r>
              <a:rPr lang="en-US" sz="1600" dirty="0">
                <a:solidFill>
                  <a:srgbClr val="000000"/>
                </a:solidFill>
                <a:latin typeface="Consolas" panose="020B0609020204030204" pitchFamily="49" charset="0"/>
              </a:rPr>
              <a:t>&gt; </a:t>
            </a:r>
            <a:r>
              <a:rPr lang="en-US" sz="1600" dirty="0" err="1">
                <a:solidFill>
                  <a:srgbClr val="1F377F"/>
                </a:solidFill>
                <a:latin typeface="Consolas" panose="020B0609020204030204" pitchFamily="49" charset="0"/>
              </a:rPr>
              <a:t>src</a:t>
            </a:r>
            <a:r>
              <a:rPr lang="en-US" sz="1600" dirty="0">
                <a:solidFill>
                  <a:srgbClr val="000000"/>
                </a:solidFill>
                <a:latin typeface="Consolas" panose="020B0609020204030204" pitchFamily="49" charset="0"/>
              </a:rPr>
              <a:t> = {</a:t>
            </a:r>
            <a:r>
              <a:rPr lang="en-US" sz="1600" dirty="0">
                <a:solidFill>
                  <a:srgbClr val="098658"/>
                </a:solidFill>
                <a:latin typeface="Consolas" panose="020B0609020204030204" pitchFamily="49" charset="0"/>
              </a:rPr>
              <a:t>1</a:t>
            </a:r>
            <a:r>
              <a:rPr lang="en-US" sz="1600" dirty="0">
                <a:solidFill>
                  <a:srgbClr val="000000"/>
                </a:solidFill>
                <a:latin typeface="Consolas" panose="020B0609020204030204" pitchFamily="49" charset="0"/>
              </a:rPr>
              <a:t>, </a:t>
            </a:r>
            <a:r>
              <a:rPr lang="en-US" sz="1600" dirty="0">
                <a:solidFill>
                  <a:srgbClr val="098658"/>
                </a:solidFill>
                <a:latin typeface="Consolas" panose="020B0609020204030204" pitchFamily="49" charset="0"/>
              </a:rPr>
              <a:t>2</a:t>
            </a:r>
            <a:r>
              <a:rPr lang="en-US" sz="1600" dirty="0">
                <a:solidFill>
                  <a:srgbClr val="000000"/>
                </a:solidFill>
                <a:latin typeface="Consolas" panose="020B0609020204030204" pitchFamily="49" charset="0"/>
              </a:rPr>
              <a:t>, </a:t>
            </a:r>
            <a:r>
              <a:rPr lang="en-US" sz="1600" dirty="0">
                <a:solidFill>
                  <a:srgbClr val="098658"/>
                </a:solidFill>
                <a:latin typeface="Consolas" panose="020B0609020204030204" pitchFamily="49" charset="0"/>
              </a:rPr>
              <a:t>3</a:t>
            </a:r>
            <a:r>
              <a:rPr lang="en-US" sz="1600" dirty="0">
                <a:solidFill>
                  <a:srgbClr val="000000"/>
                </a:solidFill>
                <a:latin typeface="Consolas" panose="020B0609020204030204" pitchFamily="49" charset="0"/>
              </a:rPr>
              <a:t>, </a:t>
            </a:r>
            <a:r>
              <a:rPr lang="en-US" sz="1600" dirty="0">
                <a:solidFill>
                  <a:srgbClr val="098658"/>
                </a:solidFill>
                <a:latin typeface="Consolas" panose="020B0609020204030204" pitchFamily="49" charset="0"/>
              </a:rPr>
              <a:t>4</a:t>
            </a:r>
            <a:r>
              <a:rPr lang="en-US" sz="1600" dirty="0">
                <a:solidFill>
                  <a:srgbClr val="000000"/>
                </a:solidFill>
                <a:latin typeface="Consolas" panose="020B0609020204030204" pitchFamily="49" charset="0"/>
              </a:rPr>
              <a:t>, </a:t>
            </a:r>
            <a:r>
              <a:rPr lang="en-US" sz="1600" dirty="0">
                <a:solidFill>
                  <a:srgbClr val="098658"/>
                </a:solidFill>
                <a:latin typeface="Consolas" panose="020B0609020204030204" pitchFamily="49" charset="0"/>
              </a:rPr>
              <a:t>5</a:t>
            </a:r>
            <a:r>
              <a:rPr lang="en-US" sz="1600" dirty="0">
                <a:solidFill>
                  <a:srgbClr val="000000"/>
                </a:solidFill>
                <a:latin typeface="Consolas" panose="020B0609020204030204" pitchFamily="49" charset="0"/>
              </a:rPr>
              <a:t>};</a:t>
            </a:r>
          </a:p>
          <a:p>
            <a:pPr marL="284163" indent="0">
              <a:spcBef>
                <a:spcPts val="100"/>
              </a:spcBef>
              <a:buNone/>
            </a:pPr>
            <a:r>
              <a:rPr lang="en-US" sz="1600" dirty="0">
                <a:solidFill>
                  <a:srgbClr val="000000"/>
                </a:solidFill>
                <a:latin typeface="Consolas" panose="020B0609020204030204" pitchFamily="49" charset="0"/>
              </a:rPr>
              <a:t>    </a:t>
            </a:r>
            <a:r>
              <a:rPr lang="en-US" sz="1600" dirty="0" err="1">
                <a:solidFill>
                  <a:srgbClr val="000000"/>
                </a:solidFill>
                <a:latin typeface="Consolas" panose="020B0609020204030204" pitchFamily="49" charset="0"/>
              </a:rPr>
              <a:t>std</a:t>
            </a:r>
            <a:r>
              <a:rPr lang="en-US" sz="1600" dirty="0">
                <a:solidFill>
                  <a:srgbClr val="000000"/>
                </a:solidFill>
                <a:latin typeface="Consolas" panose="020B0609020204030204" pitchFamily="49" charset="0"/>
              </a:rPr>
              <a:t>::</a:t>
            </a:r>
            <a:r>
              <a:rPr lang="en-US" sz="1600" dirty="0">
                <a:solidFill>
                  <a:srgbClr val="2B91AF"/>
                </a:solidFill>
                <a:latin typeface="Consolas" panose="020B0609020204030204" pitchFamily="49" charset="0"/>
              </a:rPr>
              <a:t>vector</a:t>
            </a:r>
            <a:r>
              <a:rPr lang="en-US" sz="1600" dirty="0">
                <a:solidFill>
                  <a:srgbClr val="000000"/>
                </a:solidFill>
                <a:latin typeface="Consolas" panose="020B0609020204030204" pitchFamily="49" charset="0"/>
              </a:rPr>
              <a:t>&lt;</a:t>
            </a:r>
            <a:r>
              <a:rPr lang="en-US" sz="1600" dirty="0" err="1">
                <a:solidFill>
                  <a:srgbClr val="0000FF"/>
                </a:solidFill>
                <a:latin typeface="Consolas" panose="020B0609020204030204" pitchFamily="49" charset="0"/>
              </a:rPr>
              <a:t>int</a:t>
            </a:r>
            <a:r>
              <a:rPr lang="en-US" sz="1600" dirty="0">
                <a:solidFill>
                  <a:srgbClr val="000000"/>
                </a:solidFill>
                <a:latin typeface="Consolas" panose="020B0609020204030204" pitchFamily="49" charset="0"/>
              </a:rPr>
              <a:t>&gt; </a:t>
            </a:r>
            <a:r>
              <a:rPr lang="en-US" sz="1600" dirty="0" err="1">
                <a:solidFill>
                  <a:srgbClr val="1F377F"/>
                </a:solidFill>
                <a:latin typeface="Consolas" panose="020B0609020204030204" pitchFamily="49" charset="0"/>
              </a:rPr>
              <a:t>dest</a:t>
            </a:r>
            <a:r>
              <a:rPr lang="en-US" sz="1600" dirty="0">
                <a:solidFill>
                  <a:srgbClr val="000000"/>
                </a:solidFill>
                <a:latin typeface="Consolas" panose="020B0609020204030204" pitchFamily="49" charset="0"/>
              </a:rPr>
              <a:t>;</a:t>
            </a:r>
          </a:p>
          <a:p>
            <a:pPr marL="284163" indent="0">
              <a:spcBef>
                <a:spcPts val="100"/>
              </a:spcBef>
              <a:buNone/>
            </a:pPr>
            <a:r>
              <a:rPr lang="en-US" sz="1600" dirty="0">
                <a:solidFill>
                  <a:srgbClr val="000000"/>
                </a:solidFill>
                <a:latin typeface="Consolas" panose="020B0609020204030204" pitchFamily="49" charset="0"/>
              </a:rPr>
              <a:t>    </a:t>
            </a:r>
            <a:r>
              <a:rPr lang="en-US" sz="1600" dirty="0" err="1">
                <a:solidFill>
                  <a:srgbClr val="000000"/>
                </a:solidFill>
                <a:latin typeface="Consolas" panose="020B0609020204030204" pitchFamily="49" charset="0"/>
              </a:rPr>
              <a:t>std</a:t>
            </a:r>
            <a:r>
              <a:rPr lang="en-US" sz="1600" dirty="0">
                <a:solidFill>
                  <a:srgbClr val="000000"/>
                </a:solidFill>
                <a:latin typeface="Consolas" panose="020B0609020204030204" pitchFamily="49" charset="0"/>
              </a:rPr>
              <a:t>::ranges::copy(</a:t>
            </a:r>
            <a:r>
              <a:rPr lang="en-US" sz="1600" dirty="0" err="1">
                <a:solidFill>
                  <a:srgbClr val="1F377F"/>
                </a:solidFill>
                <a:latin typeface="Consolas" panose="020B0609020204030204" pitchFamily="49" charset="0"/>
              </a:rPr>
              <a:t>src</a:t>
            </a:r>
            <a:r>
              <a:rPr lang="en-US" sz="1600" dirty="0">
                <a:solidFill>
                  <a:srgbClr val="000000"/>
                </a:solidFill>
                <a:latin typeface="Consolas" panose="020B0609020204030204" pitchFamily="49" charset="0"/>
              </a:rPr>
              <a:t>, </a:t>
            </a:r>
            <a:r>
              <a:rPr lang="en-US" sz="1600" dirty="0" err="1">
                <a:solidFill>
                  <a:srgbClr val="000000"/>
                </a:solidFill>
                <a:latin typeface="Consolas" panose="020B0609020204030204" pitchFamily="49" charset="0"/>
              </a:rPr>
              <a:t>std</a:t>
            </a:r>
            <a:r>
              <a:rPr lang="en-US" sz="1600" dirty="0">
                <a:solidFill>
                  <a:srgbClr val="000000"/>
                </a:solidFill>
                <a:latin typeface="Consolas" panose="020B0609020204030204" pitchFamily="49" charset="0"/>
              </a:rPr>
              <a:t>::</a:t>
            </a:r>
            <a:r>
              <a:rPr lang="en-US" sz="1600" dirty="0" err="1">
                <a:solidFill>
                  <a:srgbClr val="74531F"/>
                </a:solidFill>
                <a:latin typeface="Consolas" panose="020B0609020204030204" pitchFamily="49" charset="0"/>
              </a:rPr>
              <a:t>back_inserter</a:t>
            </a:r>
            <a:r>
              <a:rPr lang="en-US" sz="1600" dirty="0">
                <a:solidFill>
                  <a:srgbClr val="000000"/>
                </a:solidFill>
                <a:latin typeface="Consolas" panose="020B0609020204030204" pitchFamily="49" charset="0"/>
              </a:rPr>
              <a:t>(</a:t>
            </a:r>
            <a:r>
              <a:rPr lang="en-US" sz="1600" dirty="0" err="1">
                <a:solidFill>
                  <a:srgbClr val="1F377F"/>
                </a:solidFill>
                <a:latin typeface="Consolas" panose="020B0609020204030204" pitchFamily="49" charset="0"/>
              </a:rPr>
              <a:t>dest</a:t>
            </a:r>
            <a:r>
              <a:rPr lang="en-US" sz="1600" dirty="0" smtClean="0">
                <a:solidFill>
                  <a:srgbClr val="000000"/>
                </a:solidFill>
                <a:latin typeface="Consolas" panose="020B0609020204030204" pitchFamily="49" charset="0"/>
              </a:rPr>
              <a:t>));</a:t>
            </a:r>
          </a:p>
          <a:p>
            <a:pPr marL="0" indent="0">
              <a:spcBef>
                <a:spcPts val="100"/>
              </a:spcBef>
              <a:buNone/>
            </a:pPr>
            <a:endParaRPr lang="en-US" dirty="0">
              <a:solidFill>
                <a:srgbClr val="000000"/>
              </a:solidFill>
              <a:latin typeface="Consolas" panose="020B0609020204030204" pitchFamily="49" charset="0"/>
            </a:endParaRPr>
          </a:p>
          <a:p>
            <a:r>
              <a:rPr lang="en-US" dirty="0"/>
              <a:t>Where first argument (in this case) is a range</a:t>
            </a:r>
          </a:p>
          <a:p>
            <a:endParaRPr lang="en-US" dirty="0"/>
          </a:p>
        </p:txBody>
      </p:sp>
      <p:sp>
        <p:nvSpPr>
          <p:cNvPr id="4" name="Date Placeholder 3"/>
          <p:cNvSpPr>
            <a:spLocks noGrp="1"/>
          </p:cNvSpPr>
          <p:nvPr>
            <p:ph type="dt" sz="half" idx="10"/>
          </p:nvPr>
        </p:nvSpPr>
        <p:spPr/>
        <p:txBody>
          <a:bodyPr/>
          <a:lstStyle/>
          <a:p>
            <a:r>
              <a:rPr lang="en-US" smtClean="0"/>
              <a:t>2/11/2025, Lecture 6</a:t>
            </a:r>
            <a:endParaRPr lang="en-US"/>
          </a:p>
        </p:txBody>
      </p:sp>
      <p:sp>
        <p:nvSpPr>
          <p:cNvPr id="5" name="Footer Placeholder 4"/>
          <p:cNvSpPr>
            <a:spLocks noGrp="1"/>
          </p:cNvSpPr>
          <p:nvPr>
            <p:ph type="ftr" sz="quarter" idx="11"/>
          </p:nvPr>
        </p:nvSpPr>
        <p:spPr/>
        <p:txBody>
          <a:bodyPr/>
          <a:lstStyle/>
          <a:p>
            <a:r>
              <a:rPr lang="en-US" smtClean="0"/>
              <a:t>CSC4700, Spring 2025, The C++ Standard Library, Iterators and Ranges</a:t>
            </a:r>
            <a:endParaRPr lang="en-US"/>
          </a:p>
        </p:txBody>
      </p:sp>
      <p:sp>
        <p:nvSpPr>
          <p:cNvPr id="6" name="Slide Number Placeholder 5"/>
          <p:cNvSpPr>
            <a:spLocks noGrp="1"/>
          </p:cNvSpPr>
          <p:nvPr>
            <p:ph type="sldNum" sz="quarter" idx="12"/>
          </p:nvPr>
        </p:nvSpPr>
        <p:spPr/>
        <p:txBody>
          <a:bodyPr>
            <a:normAutofit lnSpcReduction="10000"/>
          </a:bodyPr>
          <a:lstStyle/>
          <a:p>
            <a:fld id="{361B6064-FECE-466A-BF5C-A30C7EDC9E78}" type="slidenum">
              <a:rPr lang="en-US" smtClean="0"/>
              <a:t>50</a:t>
            </a:fld>
            <a:endParaRPr lang="en-US"/>
          </a:p>
        </p:txBody>
      </p:sp>
    </p:spTree>
    <p:extLst>
      <p:ext uri="{BB962C8B-B14F-4D97-AF65-F5344CB8AC3E}">
        <p14:creationId xmlns:p14="http://schemas.microsoft.com/office/powerpoint/2010/main" val="4086813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ppt_y"/>
                                          </p:val>
                                        </p:tav>
                                        <p:tav tm="100000">
                                          <p:val>
                                            <p:strVal val="#ppt_y"/>
                                          </p:val>
                                        </p:tav>
                                      </p:tavLst>
                                    </p:anim>
                                  </p:childTnLst>
                                </p:cTn>
                              </p:par>
                              <p:par>
                                <p:cTn id="27" presetID="2" presetClass="entr" presetSubtype="8" fill="hold"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anim calcmode="lin" valueType="num">
                                      <p:cBhvr additive="base">
                                        <p:cTn id="29" dur="5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3">
                                            <p:txEl>
                                              <p:pRg st="7" end="7"/>
                                            </p:txEl>
                                          </p:spTgt>
                                        </p:tgtEl>
                                        <p:attrNameLst>
                                          <p:attrName>ppt_y</p:attrName>
                                        </p:attrNameLst>
                                      </p:cBhvr>
                                      <p:tavLst>
                                        <p:tav tm="0">
                                          <p:val>
                                            <p:strVal val="#ppt_y"/>
                                          </p:val>
                                        </p:tav>
                                        <p:tav tm="100000">
                                          <p:val>
                                            <p:strVal val="#ppt_y"/>
                                          </p:val>
                                        </p:tav>
                                      </p:tavLst>
                                    </p:anim>
                                  </p:childTnLst>
                                </p:cTn>
                              </p:par>
                              <p:par>
                                <p:cTn id="31" presetID="2" presetClass="entr" presetSubtype="8" fill="hold" nodeType="with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anim calcmode="lin" valueType="num">
                                      <p:cBhvr additive="base">
                                        <p:cTn id="33" dur="500" fill="hold"/>
                                        <p:tgtEl>
                                          <p:spTgt spid="3">
                                            <p:txEl>
                                              <p:pRg st="8" end="8"/>
                                            </p:txEl>
                                          </p:spTgt>
                                        </p:tgtEl>
                                        <p:attrNameLst>
                                          <p:attrName>ppt_x</p:attrName>
                                        </p:attrNameLst>
                                      </p:cBhvr>
                                      <p:tavLst>
                                        <p:tav tm="0">
                                          <p:val>
                                            <p:strVal val="0-#ppt_w/2"/>
                                          </p:val>
                                        </p:tav>
                                        <p:tav tm="100000">
                                          <p:val>
                                            <p:strVal val="#ppt_x"/>
                                          </p:val>
                                        </p:tav>
                                      </p:tavLst>
                                    </p:anim>
                                    <p:anim calcmode="lin" valueType="num">
                                      <p:cBhvr additive="base">
                                        <p:cTn id="34" dur="500" fill="hold"/>
                                        <p:tgtEl>
                                          <p:spTgt spid="3">
                                            <p:txEl>
                                              <p:pRg st="8" end="8"/>
                                            </p:txEl>
                                          </p:spTgt>
                                        </p:tgtEl>
                                        <p:attrNameLst>
                                          <p:attrName>ppt_y</p:attrName>
                                        </p:attrNameLst>
                                      </p:cBhvr>
                                      <p:tavLst>
                                        <p:tav tm="0">
                                          <p:val>
                                            <p:strVal val="#ppt_y"/>
                                          </p:val>
                                        </p:tav>
                                        <p:tav tm="100000">
                                          <p:val>
                                            <p:strVal val="#ppt_y"/>
                                          </p:val>
                                        </p:tav>
                                      </p:tavLst>
                                    </p:anim>
                                  </p:childTnLst>
                                </p:cTn>
                              </p:par>
                              <p:par>
                                <p:cTn id="35" presetID="2" presetClass="entr" presetSubtype="8" fill="hold" nodeType="with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anim calcmode="lin" valueType="num">
                                      <p:cBhvr additive="base">
                                        <p:cTn id="37" dur="500" fill="hold"/>
                                        <p:tgtEl>
                                          <p:spTgt spid="3">
                                            <p:txEl>
                                              <p:pRg st="9" end="9"/>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
                                            <p:txEl>
                                              <p:pRg st="9" end="9"/>
                                            </p:txEl>
                                          </p:spTgt>
                                        </p:tgtEl>
                                        <p:attrNameLst>
                                          <p:attrName>ppt_y</p:attrName>
                                        </p:attrNameLst>
                                      </p:cBhvr>
                                      <p:tavLst>
                                        <p:tav tm="0">
                                          <p:val>
                                            <p:strVal val="#ppt_y"/>
                                          </p:val>
                                        </p:tav>
                                        <p:tav tm="100000">
                                          <p:val>
                                            <p:strVal val="#ppt_y"/>
                                          </p:val>
                                        </p:tav>
                                      </p:tavLst>
                                    </p:anim>
                                  </p:childTnLst>
                                </p:cTn>
                              </p:par>
                              <p:par>
                                <p:cTn id="39" presetID="2" presetClass="entr" presetSubtype="8" fill="hold" nodeType="withEffect">
                                  <p:stCondLst>
                                    <p:cond delay="0"/>
                                  </p:stCondLst>
                                  <p:childTnLst>
                                    <p:set>
                                      <p:cBhvr>
                                        <p:cTn id="40" dur="1" fill="hold">
                                          <p:stCondLst>
                                            <p:cond delay="0"/>
                                          </p:stCondLst>
                                        </p:cTn>
                                        <p:tgtEl>
                                          <p:spTgt spid="3">
                                            <p:txEl>
                                              <p:pRg st="11" end="11"/>
                                            </p:txEl>
                                          </p:spTgt>
                                        </p:tgtEl>
                                        <p:attrNameLst>
                                          <p:attrName>style.visibility</p:attrName>
                                        </p:attrNameLst>
                                      </p:cBhvr>
                                      <p:to>
                                        <p:strVal val="visible"/>
                                      </p:to>
                                    </p:set>
                                    <p:anim calcmode="lin" valueType="num">
                                      <p:cBhvr additive="base">
                                        <p:cTn id="41" dur="500" fill="hold"/>
                                        <p:tgtEl>
                                          <p:spTgt spid="3">
                                            <p:txEl>
                                              <p:pRg st="11" end="11"/>
                                            </p:txEl>
                                          </p:spTgt>
                                        </p:tgtEl>
                                        <p:attrNameLst>
                                          <p:attrName>ppt_x</p:attrName>
                                        </p:attrNameLst>
                                      </p:cBhvr>
                                      <p:tavLst>
                                        <p:tav tm="0">
                                          <p:val>
                                            <p:strVal val="0-#ppt_w/2"/>
                                          </p:val>
                                        </p:tav>
                                        <p:tav tm="100000">
                                          <p:val>
                                            <p:strVal val="#ppt_x"/>
                                          </p:val>
                                        </p:tav>
                                      </p:tavLst>
                                    </p:anim>
                                    <p:anim calcmode="lin" valueType="num">
                                      <p:cBhvr additive="base">
                                        <p:cTn id="42" dur="500" fill="hold"/>
                                        <p:tgtEl>
                                          <p:spTgt spid="3">
                                            <p:txEl>
                                              <p:pRg st="11" end="1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Ranges are Sequences of Elements</a:t>
            </a:r>
          </a:p>
        </p:txBody>
      </p:sp>
      <p:sp>
        <p:nvSpPr>
          <p:cNvPr id="3" name="Content Placeholder 2"/>
          <p:cNvSpPr>
            <a:spLocks noGrp="1"/>
          </p:cNvSpPr>
          <p:nvPr>
            <p:ph idx="1"/>
          </p:nvPr>
        </p:nvSpPr>
        <p:spPr>
          <a:xfrm>
            <a:off x="1261872" y="1820863"/>
            <a:ext cx="8595360" cy="4351337"/>
          </a:xfrm>
        </p:spPr>
        <p:txBody>
          <a:bodyPr>
            <a:normAutofit fontScale="92500" lnSpcReduction="20000"/>
          </a:bodyPr>
          <a:lstStyle/>
          <a:p>
            <a:r>
              <a:rPr lang="en-US" dirty="0" smtClean="0"/>
              <a:t>So, what is a range?</a:t>
            </a:r>
          </a:p>
          <a:p>
            <a:pPr lvl="1"/>
            <a:r>
              <a:rPr lang="en-US" dirty="0" smtClean="0"/>
              <a:t>Any object that supports begin() and end():</a:t>
            </a:r>
          </a:p>
          <a:p>
            <a:pPr lvl="1"/>
            <a:endParaRPr lang="en-US" dirty="0" smtClean="0"/>
          </a:p>
          <a:p>
            <a:pPr marL="548640" lvl="2" indent="0">
              <a:spcBef>
                <a:spcPts val="100"/>
              </a:spcBef>
              <a:buNone/>
            </a:pPr>
            <a:r>
              <a:rPr lang="fr-FR" dirty="0" err="1">
                <a:solidFill>
                  <a:srgbClr val="0000FF"/>
                </a:solidFill>
                <a:latin typeface="Consolas" panose="020B0609020204030204" pitchFamily="49" charset="0"/>
              </a:rPr>
              <a:t>template</a:t>
            </a:r>
            <a:r>
              <a:rPr lang="fr-FR" dirty="0">
                <a:solidFill>
                  <a:srgbClr val="000000"/>
                </a:solidFill>
                <a:latin typeface="Consolas" panose="020B0609020204030204" pitchFamily="49" charset="0"/>
              </a:rPr>
              <a:t> &lt;</a:t>
            </a:r>
            <a:r>
              <a:rPr lang="fr-FR" dirty="0" err="1">
                <a:solidFill>
                  <a:srgbClr val="0000FF"/>
                </a:solidFill>
                <a:latin typeface="Consolas" panose="020B0609020204030204" pitchFamily="49" charset="0"/>
              </a:rPr>
              <a:t>typename</a:t>
            </a:r>
            <a:r>
              <a:rPr lang="fr-FR" dirty="0">
                <a:solidFill>
                  <a:srgbClr val="000000"/>
                </a:solidFill>
                <a:latin typeface="Consolas" panose="020B0609020204030204" pitchFamily="49" charset="0"/>
              </a:rPr>
              <a:t> </a:t>
            </a:r>
            <a:r>
              <a:rPr lang="fr-FR" dirty="0">
                <a:solidFill>
                  <a:srgbClr val="2B91AF"/>
                </a:solidFill>
                <a:latin typeface="Consolas" panose="020B0609020204030204" pitchFamily="49" charset="0"/>
              </a:rPr>
              <a:t>T</a:t>
            </a:r>
            <a:r>
              <a:rPr lang="fr-FR" dirty="0">
                <a:solidFill>
                  <a:srgbClr val="000000"/>
                </a:solidFill>
                <a:latin typeface="Consolas" panose="020B0609020204030204" pitchFamily="49" charset="0"/>
              </a:rPr>
              <a:t>&gt;</a:t>
            </a:r>
          </a:p>
          <a:p>
            <a:pPr marL="548640" lvl="2" indent="0">
              <a:spcBef>
                <a:spcPts val="100"/>
              </a:spcBef>
              <a:buNone/>
            </a:pPr>
            <a:r>
              <a:rPr lang="fr-FR" dirty="0">
                <a:solidFill>
                  <a:srgbClr val="0000FF"/>
                </a:solidFill>
                <a:latin typeface="Consolas" panose="020B0609020204030204" pitchFamily="49" charset="0"/>
              </a:rPr>
              <a:t>concept</a:t>
            </a:r>
            <a:r>
              <a:rPr lang="fr-FR" dirty="0">
                <a:solidFill>
                  <a:srgbClr val="000000"/>
                </a:solidFill>
                <a:latin typeface="Consolas" panose="020B0609020204030204" pitchFamily="49" charset="0"/>
              </a:rPr>
              <a:t> </a:t>
            </a:r>
            <a:r>
              <a:rPr lang="fr-FR" dirty="0">
                <a:solidFill>
                  <a:srgbClr val="2B91AF"/>
                </a:solidFill>
                <a:latin typeface="Consolas" panose="020B0609020204030204" pitchFamily="49" charset="0"/>
              </a:rPr>
              <a:t>range</a:t>
            </a:r>
            <a:r>
              <a:rPr lang="fr-FR" dirty="0">
                <a:solidFill>
                  <a:srgbClr val="000000"/>
                </a:solidFill>
                <a:latin typeface="Consolas" panose="020B0609020204030204" pitchFamily="49" charset="0"/>
              </a:rPr>
              <a:t> = </a:t>
            </a:r>
            <a:r>
              <a:rPr lang="fr-FR" dirty="0" err="1">
                <a:solidFill>
                  <a:srgbClr val="0000FF"/>
                </a:solidFill>
                <a:latin typeface="Consolas" panose="020B0609020204030204" pitchFamily="49" charset="0"/>
              </a:rPr>
              <a:t>requires</a:t>
            </a:r>
            <a:r>
              <a:rPr lang="fr-FR" dirty="0">
                <a:solidFill>
                  <a:srgbClr val="000000"/>
                </a:solidFill>
                <a:latin typeface="Consolas" panose="020B0609020204030204" pitchFamily="49" charset="0"/>
              </a:rPr>
              <a:t>(</a:t>
            </a:r>
            <a:r>
              <a:rPr lang="fr-FR" dirty="0">
                <a:solidFill>
                  <a:srgbClr val="2B91AF"/>
                </a:solidFill>
                <a:latin typeface="Consolas" panose="020B0609020204030204" pitchFamily="49" charset="0"/>
              </a:rPr>
              <a:t>T</a:t>
            </a:r>
            <a:r>
              <a:rPr lang="fr-FR" dirty="0">
                <a:solidFill>
                  <a:srgbClr val="000000"/>
                </a:solidFill>
                <a:latin typeface="Consolas" panose="020B0609020204030204" pitchFamily="49" charset="0"/>
              </a:rPr>
              <a:t>&amp; </a:t>
            </a:r>
            <a:r>
              <a:rPr lang="fr-FR" dirty="0">
                <a:solidFill>
                  <a:srgbClr val="808080"/>
                </a:solidFill>
                <a:latin typeface="Consolas" panose="020B0609020204030204" pitchFamily="49" charset="0"/>
              </a:rPr>
              <a:t>t</a:t>
            </a:r>
            <a:r>
              <a:rPr lang="fr-FR" dirty="0">
                <a:solidFill>
                  <a:srgbClr val="000000"/>
                </a:solidFill>
                <a:latin typeface="Consolas" panose="020B0609020204030204" pitchFamily="49" charset="0"/>
              </a:rPr>
              <a:t>) {</a:t>
            </a:r>
          </a:p>
          <a:p>
            <a:pPr marL="548640" lvl="2" indent="0">
              <a:spcBef>
                <a:spcPts val="100"/>
              </a:spcBef>
              <a:buNone/>
            </a:pPr>
            <a:r>
              <a:rPr lang="fr-FR" dirty="0">
                <a:solidFill>
                  <a:srgbClr val="000000"/>
                </a:solidFill>
                <a:latin typeface="Consolas" panose="020B0609020204030204" pitchFamily="49" charset="0"/>
              </a:rPr>
              <a:t>    </a:t>
            </a:r>
            <a:r>
              <a:rPr lang="fr-FR" dirty="0" err="1">
                <a:solidFill>
                  <a:srgbClr val="000000"/>
                </a:solidFill>
                <a:latin typeface="Consolas" panose="020B0609020204030204" pitchFamily="49" charset="0"/>
              </a:rPr>
              <a:t>std</a:t>
            </a:r>
            <a:r>
              <a:rPr lang="fr-FR" dirty="0">
                <a:solidFill>
                  <a:srgbClr val="000000"/>
                </a:solidFill>
                <a:latin typeface="Consolas" panose="020B0609020204030204" pitchFamily="49" charset="0"/>
              </a:rPr>
              <a:t>::ranges::</a:t>
            </a:r>
            <a:r>
              <a:rPr lang="fr-FR" dirty="0" err="1">
                <a:solidFill>
                  <a:srgbClr val="000000"/>
                </a:solidFill>
                <a:latin typeface="Consolas" panose="020B0609020204030204" pitchFamily="49" charset="0"/>
              </a:rPr>
              <a:t>begin</a:t>
            </a:r>
            <a:r>
              <a:rPr lang="fr-FR" dirty="0">
                <a:solidFill>
                  <a:srgbClr val="000000"/>
                </a:solidFill>
                <a:latin typeface="Consolas" panose="020B0609020204030204" pitchFamily="49" charset="0"/>
              </a:rPr>
              <a:t>(</a:t>
            </a:r>
            <a:r>
              <a:rPr lang="fr-FR" dirty="0">
                <a:solidFill>
                  <a:srgbClr val="808080"/>
                </a:solidFill>
                <a:latin typeface="Consolas" panose="020B0609020204030204" pitchFamily="49" charset="0"/>
              </a:rPr>
              <a:t>t</a:t>
            </a:r>
            <a:r>
              <a:rPr lang="fr-FR" dirty="0">
                <a:solidFill>
                  <a:srgbClr val="000000"/>
                </a:solidFill>
                <a:latin typeface="Consolas" panose="020B0609020204030204" pitchFamily="49" charset="0"/>
              </a:rPr>
              <a:t>);</a:t>
            </a:r>
          </a:p>
          <a:p>
            <a:pPr marL="548640" lvl="2" indent="0">
              <a:spcBef>
                <a:spcPts val="100"/>
              </a:spcBef>
              <a:buNone/>
            </a:pPr>
            <a:r>
              <a:rPr lang="fr-FR" dirty="0">
                <a:solidFill>
                  <a:srgbClr val="000000"/>
                </a:solidFill>
                <a:latin typeface="Consolas" panose="020B0609020204030204" pitchFamily="49" charset="0"/>
              </a:rPr>
              <a:t>    </a:t>
            </a:r>
            <a:r>
              <a:rPr lang="fr-FR" dirty="0" err="1">
                <a:solidFill>
                  <a:srgbClr val="000000"/>
                </a:solidFill>
                <a:latin typeface="Consolas" panose="020B0609020204030204" pitchFamily="49" charset="0"/>
              </a:rPr>
              <a:t>std</a:t>
            </a:r>
            <a:r>
              <a:rPr lang="fr-FR" dirty="0">
                <a:solidFill>
                  <a:srgbClr val="000000"/>
                </a:solidFill>
                <a:latin typeface="Consolas" panose="020B0609020204030204" pitchFamily="49" charset="0"/>
              </a:rPr>
              <a:t>::ranges::end(</a:t>
            </a:r>
            <a:r>
              <a:rPr lang="fr-FR" dirty="0">
                <a:solidFill>
                  <a:srgbClr val="808080"/>
                </a:solidFill>
                <a:latin typeface="Consolas" panose="020B0609020204030204" pitchFamily="49" charset="0"/>
              </a:rPr>
              <a:t>t</a:t>
            </a:r>
            <a:r>
              <a:rPr lang="fr-FR" dirty="0">
                <a:solidFill>
                  <a:srgbClr val="000000"/>
                </a:solidFill>
                <a:latin typeface="Consolas" panose="020B0609020204030204" pitchFamily="49" charset="0"/>
              </a:rPr>
              <a:t>);</a:t>
            </a:r>
          </a:p>
          <a:p>
            <a:pPr marL="548640" lvl="2" indent="0">
              <a:spcBef>
                <a:spcPts val="100"/>
              </a:spcBef>
              <a:buNone/>
            </a:pPr>
            <a:r>
              <a:rPr lang="fr-FR" dirty="0" smtClean="0">
                <a:solidFill>
                  <a:srgbClr val="000000"/>
                </a:solidFill>
                <a:latin typeface="Consolas" panose="020B0609020204030204" pitchFamily="49" charset="0"/>
              </a:rPr>
              <a:t>};</a:t>
            </a:r>
            <a:endParaRPr lang="fr-FR" dirty="0">
              <a:solidFill>
                <a:srgbClr val="000000"/>
              </a:solidFill>
              <a:latin typeface="Consolas" panose="020B0609020204030204" pitchFamily="49" charset="0"/>
            </a:endParaRPr>
          </a:p>
          <a:p>
            <a:r>
              <a:rPr lang="en-US" dirty="0" smtClean="0"/>
              <a:t>Similarly to iterator categories, ranges are classified as:</a:t>
            </a:r>
          </a:p>
          <a:p>
            <a:pPr marL="0" indent="0">
              <a:spcBef>
                <a:spcPts val="100"/>
              </a:spcBef>
              <a:buNone/>
            </a:pPr>
            <a:endParaRPr lang="en-US" dirty="0" smtClean="0">
              <a:solidFill>
                <a:srgbClr val="000000"/>
              </a:solidFill>
              <a:latin typeface="Consolas" panose="020B0609020204030204" pitchFamily="49" charset="0"/>
            </a:endParaRPr>
          </a:p>
          <a:p>
            <a:pPr marL="548640" lvl="2" indent="0">
              <a:spcBef>
                <a:spcPts val="100"/>
              </a:spcBef>
              <a:buNone/>
            </a:pPr>
            <a:r>
              <a:rPr lang="en-US" dirty="0" err="1" smtClean="0">
                <a:solidFill>
                  <a:srgbClr val="000000"/>
                </a:solidFill>
                <a:latin typeface="Consolas" panose="020B0609020204030204" pitchFamily="49" charset="0"/>
              </a:rPr>
              <a:t>std</a:t>
            </a:r>
            <a:r>
              <a:rPr lang="en-US" dirty="0">
                <a:solidFill>
                  <a:srgbClr val="000000"/>
                </a:solidFill>
                <a:latin typeface="Consolas" panose="020B0609020204030204" pitchFamily="49" charset="0"/>
              </a:rPr>
              <a:t>::ranges::</a:t>
            </a:r>
            <a:r>
              <a:rPr lang="en-US" dirty="0" err="1">
                <a:solidFill>
                  <a:srgbClr val="2B91AF"/>
                </a:solidFill>
                <a:latin typeface="Consolas" panose="020B0609020204030204" pitchFamily="49" charset="0"/>
              </a:rPr>
              <a:t>input_range</a:t>
            </a:r>
            <a:endParaRPr lang="en-US" dirty="0">
              <a:solidFill>
                <a:srgbClr val="000000"/>
              </a:solidFill>
              <a:latin typeface="Consolas" panose="020B0609020204030204" pitchFamily="49" charset="0"/>
            </a:endParaRPr>
          </a:p>
          <a:p>
            <a:pPr marL="548640" lvl="2" indent="0">
              <a:spcBef>
                <a:spcPts val="100"/>
              </a:spcBef>
              <a:buNone/>
            </a:pPr>
            <a:r>
              <a:rPr lang="en-US" dirty="0" err="1">
                <a:solidFill>
                  <a:srgbClr val="000000"/>
                </a:solidFill>
                <a:latin typeface="Consolas" panose="020B0609020204030204" pitchFamily="49" charset="0"/>
              </a:rPr>
              <a:t>std</a:t>
            </a:r>
            <a:r>
              <a:rPr lang="en-US" dirty="0">
                <a:solidFill>
                  <a:srgbClr val="000000"/>
                </a:solidFill>
                <a:latin typeface="Consolas" panose="020B0609020204030204" pitchFamily="49" charset="0"/>
              </a:rPr>
              <a:t>::ranges::</a:t>
            </a:r>
            <a:r>
              <a:rPr lang="en-US" dirty="0" err="1">
                <a:solidFill>
                  <a:srgbClr val="000000"/>
                </a:solidFill>
                <a:latin typeface="Consolas" panose="020B0609020204030204" pitchFamily="49" charset="0"/>
              </a:rPr>
              <a:t>output_range</a:t>
            </a:r>
            <a:endParaRPr lang="en-US" dirty="0">
              <a:solidFill>
                <a:srgbClr val="000000"/>
              </a:solidFill>
              <a:latin typeface="Consolas" panose="020B0609020204030204" pitchFamily="49" charset="0"/>
            </a:endParaRPr>
          </a:p>
          <a:p>
            <a:pPr marL="548640" lvl="2" indent="0">
              <a:spcBef>
                <a:spcPts val="100"/>
              </a:spcBef>
              <a:buNone/>
            </a:pPr>
            <a:r>
              <a:rPr lang="en-US" dirty="0" err="1">
                <a:solidFill>
                  <a:srgbClr val="000000"/>
                </a:solidFill>
                <a:latin typeface="Consolas" panose="020B0609020204030204" pitchFamily="49" charset="0"/>
              </a:rPr>
              <a:t>std</a:t>
            </a:r>
            <a:r>
              <a:rPr lang="en-US" dirty="0">
                <a:solidFill>
                  <a:srgbClr val="000000"/>
                </a:solidFill>
                <a:latin typeface="Consolas" panose="020B0609020204030204" pitchFamily="49" charset="0"/>
              </a:rPr>
              <a:t>::ranges::</a:t>
            </a:r>
            <a:r>
              <a:rPr lang="en-US" dirty="0" err="1">
                <a:solidFill>
                  <a:srgbClr val="1F377F"/>
                </a:solidFill>
                <a:latin typeface="Consolas" panose="020B0609020204030204" pitchFamily="49" charset="0"/>
              </a:rPr>
              <a:t>forward_range</a:t>
            </a:r>
            <a:endParaRPr lang="en-US" dirty="0">
              <a:solidFill>
                <a:srgbClr val="000000"/>
              </a:solidFill>
              <a:latin typeface="Consolas" panose="020B0609020204030204" pitchFamily="49" charset="0"/>
            </a:endParaRPr>
          </a:p>
          <a:p>
            <a:pPr marL="548640" lvl="2" indent="0">
              <a:spcBef>
                <a:spcPts val="100"/>
              </a:spcBef>
              <a:buNone/>
            </a:pPr>
            <a:r>
              <a:rPr lang="en-US" dirty="0" err="1">
                <a:solidFill>
                  <a:srgbClr val="000000"/>
                </a:solidFill>
                <a:latin typeface="Consolas" panose="020B0609020204030204" pitchFamily="49" charset="0"/>
              </a:rPr>
              <a:t>std</a:t>
            </a:r>
            <a:r>
              <a:rPr lang="en-US" dirty="0">
                <a:solidFill>
                  <a:srgbClr val="000000"/>
                </a:solidFill>
                <a:latin typeface="Consolas" panose="020B0609020204030204" pitchFamily="49" charset="0"/>
              </a:rPr>
              <a:t>::ranges::</a:t>
            </a:r>
            <a:r>
              <a:rPr lang="en-US" dirty="0" err="1">
                <a:solidFill>
                  <a:srgbClr val="1F377F"/>
                </a:solidFill>
                <a:latin typeface="Consolas" panose="020B0609020204030204" pitchFamily="49" charset="0"/>
              </a:rPr>
              <a:t>bidirectional_range</a:t>
            </a:r>
            <a:endParaRPr lang="en-US" dirty="0">
              <a:solidFill>
                <a:srgbClr val="000000"/>
              </a:solidFill>
              <a:latin typeface="Consolas" panose="020B0609020204030204" pitchFamily="49" charset="0"/>
            </a:endParaRPr>
          </a:p>
          <a:p>
            <a:pPr marL="548640" lvl="2" indent="0">
              <a:spcBef>
                <a:spcPts val="100"/>
              </a:spcBef>
              <a:buNone/>
            </a:pPr>
            <a:r>
              <a:rPr lang="en-US" dirty="0" err="1">
                <a:solidFill>
                  <a:srgbClr val="000000"/>
                </a:solidFill>
                <a:latin typeface="Consolas" panose="020B0609020204030204" pitchFamily="49" charset="0"/>
              </a:rPr>
              <a:t>std</a:t>
            </a:r>
            <a:r>
              <a:rPr lang="en-US" dirty="0">
                <a:solidFill>
                  <a:srgbClr val="000000"/>
                </a:solidFill>
                <a:latin typeface="Consolas" panose="020B0609020204030204" pitchFamily="49" charset="0"/>
              </a:rPr>
              <a:t>::ranges::</a:t>
            </a:r>
            <a:r>
              <a:rPr lang="en-US" dirty="0" err="1">
                <a:solidFill>
                  <a:srgbClr val="1F377F"/>
                </a:solidFill>
                <a:latin typeface="Consolas" panose="020B0609020204030204" pitchFamily="49" charset="0"/>
              </a:rPr>
              <a:t>random_access_range</a:t>
            </a:r>
            <a:endParaRPr lang="en-US" dirty="0">
              <a:solidFill>
                <a:srgbClr val="000000"/>
              </a:solidFill>
              <a:latin typeface="Consolas" panose="020B0609020204030204" pitchFamily="49" charset="0"/>
            </a:endParaRPr>
          </a:p>
          <a:p>
            <a:r>
              <a:rPr lang="en-US" dirty="0" smtClean="0"/>
              <a:t>Every range depends on at least one iterator, so the range category is determined by that</a:t>
            </a:r>
            <a:endParaRPr lang="en-US" dirty="0"/>
          </a:p>
        </p:txBody>
      </p:sp>
      <p:sp>
        <p:nvSpPr>
          <p:cNvPr id="4" name="Date Placeholder 3"/>
          <p:cNvSpPr>
            <a:spLocks noGrp="1"/>
          </p:cNvSpPr>
          <p:nvPr>
            <p:ph type="dt" sz="half" idx="10"/>
          </p:nvPr>
        </p:nvSpPr>
        <p:spPr/>
        <p:txBody>
          <a:bodyPr/>
          <a:lstStyle/>
          <a:p>
            <a:r>
              <a:rPr lang="en-US" smtClean="0"/>
              <a:t>2/11/2025, Lecture 6</a:t>
            </a:r>
            <a:endParaRPr lang="en-US"/>
          </a:p>
        </p:txBody>
      </p:sp>
      <p:sp>
        <p:nvSpPr>
          <p:cNvPr id="5" name="Footer Placeholder 4"/>
          <p:cNvSpPr>
            <a:spLocks noGrp="1"/>
          </p:cNvSpPr>
          <p:nvPr>
            <p:ph type="ftr" sz="quarter" idx="11"/>
          </p:nvPr>
        </p:nvSpPr>
        <p:spPr/>
        <p:txBody>
          <a:bodyPr/>
          <a:lstStyle/>
          <a:p>
            <a:r>
              <a:rPr lang="en-US" smtClean="0"/>
              <a:t>CSC4700, Spring 2025, The C++ Standard Library, Iterators and Ranges</a:t>
            </a:r>
            <a:endParaRPr lang="en-US"/>
          </a:p>
        </p:txBody>
      </p:sp>
      <p:sp>
        <p:nvSpPr>
          <p:cNvPr id="6" name="Slide Number Placeholder 5"/>
          <p:cNvSpPr>
            <a:spLocks noGrp="1"/>
          </p:cNvSpPr>
          <p:nvPr>
            <p:ph type="sldNum" sz="quarter" idx="12"/>
          </p:nvPr>
        </p:nvSpPr>
        <p:spPr/>
        <p:txBody>
          <a:bodyPr>
            <a:normAutofit lnSpcReduction="10000"/>
          </a:bodyPr>
          <a:lstStyle/>
          <a:p>
            <a:fld id="{361B6064-FECE-466A-BF5C-A30C7EDC9E78}" type="slidenum">
              <a:rPr lang="en-US" smtClean="0"/>
              <a:t>51</a:t>
            </a:fld>
            <a:endParaRPr lang="en-US"/>
          </a:p>
        </p:txBody>
      </p:sp>
    </p:spTree>
    <p:extLst>
      <p:ext uri="{BB962C8B-B14F-4D97-AF65-F5344CB8AC3E}">
        <p14:creationId xmlns:p14="http://schemas.microsoft.com/office/powerpoint/2010/main" val="30830347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8" end="8"/>
                                            </p:txEl>
                                          </p:spTgt>
                                        </p:tgtEl>
                                        <p:attrNameLst>
                                          <p:attrName>style.visibility</p:attrName>
                                        </p:attrNameLst>
                                      </p:cBhvr>
                                      <p:to>
                                        <p:strVal val="visible"/>
                                      </p:to>
                                    </p:set>
                                    <p:anim calcmode="lin" valueType="num">
                                      <p:cBhvr additive="base">
                                        <p:cTn id="7" dur="500" fill="hold"/>
                                        <p:tgtEl>
                                          <p:spTgt spid="3">
                                            <p:txEl>
                                              <p:pRg st="8" end="8"/>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8" end="8"/>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3">
                                            <p:txEl>
                                              <p:pRg st="10" end="10"/>
                                            </p:txEl>
                                          </p:spTgt>
                                        </p:tgtEl>
                                        <p:attrNameLst>
                                          <p:attrName>style.visibility</p:attrName>
                                        </p:attrNameLst>
                                      </p:cBhvr>
                                      <p:to>
                                        <p:strVal val="visible"/>
                                      </p:to>
                                    </p:set>
                                    <p:anim calcmode="lin" valueType="num">
                                      <p:cBhvr additive="base">
                                        <p:cTn id="11" dur="500" fill="hold"/>
                                        <p:tgtEl>
                                          <p:spTgt spid="3">
                                            <p:txEl>
                                              <p:pRg st="10" end="10"/>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3">
                                            <p:txEl>
                                              <p:pRg st="10" end="10"/>
                                            </p:txEl>
                                          </p:spTgt>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3">
                                            <p:txEl>
                                              <p:pRg st="11" end="11"/>
                                            </p:txEl>
                                          </p:spTgt>
                                        </p:tgtEl>
                                        <p:attrNameLst>
                                          <p:attrName>style.visibility</p:attrName>
                                        </p:attrNameLst>
                                      </p:cBhvr>
                                      <p:to>
                                        <p:strVal val="visible"/>
                                      </p:to>
                                    </p:set>
                                    <p:anim calcmode="lin" valueType="num">
                                      <p:cBhvr additive="base">
                                        <p:cTn id="15" dur="500" fill="hold"/>
                                        <p:tgtEl>
                                          <p:spTgt spid="3">
                                            <p:txEl>
                                              <p:pRg st="11" end="11"/>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3">
                                            <p:txEl>
                                              <p:pRg st="11" end="11"/>
                                            </p:txEl>
                                          </p:spTgt>
                                        </p:tgtEl>
                                        <p:attrNameLst>
                                          <p:attrName>ppt_y</p:attrName>
                                        </p:attrNameLst>
                                      </p:cBhvr>
                                      <p:tavLst>
                                        <p:tav tm="0">
                                          <p:val>
                                            <p:strVal val="#ppt_y"/>
                                          </p:val>
                                        </p:tav>
                                        <p:tav tm="100000">
                                          <p:val>
                                            <p:strVal val="#ppt_y"/>
                                          </p:val>
                                        </p:tav>
                                      </p:tavLst>
                                    </p:anim>
                                  </p:childTnLst>
                                </p:cTn>
                              </p:par>
                              <p:par>
                                <p:cTn id="17" presetID="2" presetClass="entr" presetSubtype="8" fill="hold" nodeType="withEffect">
                                  <p:stCondLst>
                                    <p:cond delay="0"/>
                                  </p:stCondLst>
                                  <p:childTnLst>
                                    <p:set>
                                      <p:cBhvr>
                                        <p:cTn id="18" dur="1" fill="hold">
                                          <p:stCondLst>
                                            <p:cond delay="0"/>
                                          </p:stCondLst>
                                        </p:cTn>
                                        <p:tgtEl>
                                          <p:spTgt spid="3">
                                            <p:txEl>
                                              <p:pRg st="12" end="12"/>
                                            </p:txEl>
                                          </p:spTgt>
                                        </p:tgtEl>
                                        <p:attrNameLst>
                                          <p:attrName>style.visibility</p:attrName>
                                        </p:attrNameLst>
                                      </p:cBhvr>
                                      <p:to>
                                        <p:strVal val="visible"/>
                                      </p:to>
                                    </p:set>
                                    <p:anim calcmode="lin" valueType="num">
                                      <p:cBhvr additive="base">
                                        <p:cTn id="19" dur="500" fill="hold"/>
                                        <p:tgtEl>
                                          <p:spTgt spid="3">
                                            <p:txEl>
                                              <p:pRg st="12" end="1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12" end="12"/>
                                            </p:txEl>
                                          </p:spTgt>
                                        </p:tgtEl>
                                        <p:attrNameLst>
                                          <p:attrName>ppt_y</p:attrName>
                                        </p:attrNameLst>
                                      </p:cBhvr>
                                      <p:tavLst>
                                        <p:tav tm="0">
                                          <p:val>
                                            <p:strVal val="#ppt_y"/>
                                          </p:val>
                                        </p:tav>
                                        <p:tav tm="100000">
                                          <p:val>
                                            <p:strVal val="#ppt_y"/>
                                          </p:val>
                                        </p:tav>
                                      </p:tavLst>
                                    </p:anim>
                                  </p:childTnLst>
                                </p:cTn>
                              </p:par>
                              <p:par>
                                <p:cTn id="21" presetID="2" presetClass="entr" presetSubtype="8" fill="hold" nodeType="withEffect">
                                  <p:stCondLst>
                                    <p:cond delay="0"/>
                                  </p:stCondLst>
                                  <p:childTnLst>
                                    <p:set>
                                      <p:cBhvr>
                                        <p:cTn id="22" dur="1" fill="hold">
                                          <p:stCondLst>
                                            <p:cond delay="0"/>
                                          </p:stCondLst>
                                        </p:cTn>
                                        <p:tgtEl>
                                          <p:spTgt spid="3">
                                            <p:txEl>
                                              <p:pRg st="13" end="13"/>
                                            </p:txEl>
                                          </p:spTgt>
                                        </p:tgtEl>
                                        <p:attrNameLst>
                                          <p:attrName>style.visibility</p:attrName>
                                        </p:attrNameLst>
                                      </p:cBhvr>
                                      <p:to>
                                        <p:strVal val="visible"/>
                                      </p:to>
                                    </p:set>
                                    <p:anim calcmode="lin" valueType="num">
                                      <p:cBhvr additive="base">
                                        <p:cTn id="23" dur="500" fill="hold"/>
                                        <p:tgtEl>
                                          <p:spTgt spid="3">
                                            <p:txEl>
                                              <p:pRg st="13" end="13"/>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3">
                                            <p:txEl>
                                              <p:pRg st="13" end="13"/>
                                            </p:txEl>
                                          </p:spTgt>
                                        </p:tgtEl>
                                        <p:attrNameLst>
                                          <p:attrName>ppt_y</p:attrName>
                                        </p:attrNameLst>
                                      </p:cBhvr>
                                      <p:tavLst>
                                        <p:tav tm="0">
                                          <p:val>
                                            <p:strVal val="#ppt_y"/>
                                          </p:val>
                                        </p:tav>
                                        <p:tav tm="100000">
                                          <p:val>
                                            <p:strVal val="#ppt_y"/>
                                          </p:val>
                                        </p:tav>
                                      </p:tavLst>
                                    </p:anim>
                                  </p:childTnLst>
                                </p:cTn>
                              </p:par>
                              <p:par>
                                <p:cTn id="25" presetID="2" presetClass="entr" presetSubtype="8" fill="hold" nodeType="withEffect">
                                  <p:stCondLst>
                                    <p:cond delay="0"/>
                                  </p:stCondLst>
                                  <p:childTnLst>
                                    <p:set>
                                      <p:cBhvr>
                                        <p:cTn id="26" dur="1" fill="hold">
                                          <p:stCondLst>
                                            <p:cond delay="0"/>
                                          </p:stCondLst>
                                        </p:cTn>
                                        <p:tgtEl>
                                          <p:spTgt spid="3">
                                            <p:txEl>
                                              <p:pRg st="14" end="14"/>
                                            </p:txEl>
                                          </p:spTgt>
                                        </p:tgtEl>
                                        <p:attrNameLst>
                                          <p:attrName>style.visibility</p:attrName>
                                        </p:attrNameLst>
                                      </p:cBhvr>
                                      <p:to>
                                        <p:strVal val="visible"/>
                                      </p:to>
                                    </p:set>
                                    <p:anim calcmode="lin" valueType="num">
                                      <p:cBhvr additive="base">
                                        <p:cTn id="27" dur="500" fill="hold"/>
                                        <p:tgtEl>
                                          <p:spTgt spid="3">
                                            <p:txEl>
                                              <p:pRg st="14" end="14"/>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3">
                                            <p:txEl>
                                              <p:pRg st="14" end="14"/>
                                            </p:txEl>
                                          </p:spTgt>
                                        </p:tgtEl>
                                        <p:attrNameLst>
                                          <p:attrName>ppt_y</p:attrName>
                                        </p:attrNameLst>
                                      </p:cBhvr>
                                      <p:tavLst>
                                        <p:tav tm="0">
                                          <p:val>
                                            <p:strVal val="#ppt_y"/>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8" fill="hold" nodeType="clickEffect">
                                  <p:stCondLst>
                                    <p:cond delay="0"/>
                                  </p:stCondLst>
                                  <p:childTnLst>
                                    <p:set>
                                      <p:cBhvr>
                                        <p:cTn id="32" dur="1" fill="hold">
                                          <p:stCondLst>
                                            <p:cond delay="0"/>
                                          </p:stCondLst>
                                        </p:cTn>
                                        <p:tgtEl>
                                          <p:spTgt spid="3">
                                            <p:txEl>
                                              <p:pRg st="15" end="15"/>
                                            </p:txEl>
                                          </p:spTgt>
                                        </p:tgtEl>
                                        <p:attrNameLst>
                                          <p:attrName>style.visibility</p:attrName>
                                        </p:attrNameLst>
                                      </p:cBhvr>
                                      <p:to>
                                        <p:strVal val="visible"/>
                                      </p:to>
                                    </p:set>
                                    <p:anim calcmode="lin" valueType="num">
                                      <p:cBhvr additive="base">
                                        <p:cTn id="33" dur="500" fill="hold"/>
                                        <p:tgtEl>
                                          <p:spTgt spid="3">
                                            <p:txEl>
                                              <p:pRg st="15" end="15"/>
                                            </p:txEl>
                                          </p:spTgt>
                                        </p:tgtEl>
                                        <p:attrNameLst>
                                          <p:attrName>ppt_x</p:attrName>
                                        </p:attrNameLst>
                                      </p:cBhvr>
                                      <p:tavLst>
                                        <p:tav tm="0">
                                          <p:val>
                                            <p:strVal val="0-#ppt_w/2"/>
                                          </p:val>
                                        </p:tav>
                                        <p:tav tm="100000">
                                          <p:val>
                                            <p:strVal val="#ppt_x"/>
                                          </p:val>
                                        </p:tav>
                                      </p:tavLst>
                                    </p:anim>
                                    <p:anim calcmode="lin" valueType="num">
                                      <p:cBhvr additive="base">
                                        <p:cTn id="34" dur="500" fill="hold"/>
                                        <p:tgtEl>
                                          <p:spTgt spid="3">
                                            <p:txEl>
                                              <p:pRg st="15" end="1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Ranges</a:t>
            </a:r>
            <a:endParaRPr lang="en-US" dirty="0"/>
          </a:p>
        </p:txBody>
      </p:sp>
      <p:sp>
        <p:nvSpPr>
          <p:cNvPr id="3" name="Content Placeholder 2"/>
          <p:cNvSpPr>
            <a:spLocks noGrp="1"/>
          </p:cNvSpPr>
          <p:nvPr>
            <p:ph idx="1"/>
          </p:nvPr>
        </p:nvSpPr>
        <p:spPr>
          <a:xfrm>
            <a:off x="1261872" y="1828800"/>
            <a:ext cx="9692640" cy="4351337"/>
          </a:xfrm>
        </p:spPr>
        <p:txBody>
          <a:bodyPr>
            <a:normAutofit fontScale="92500" lnSpcReduction="10000"/>
          </a:bodyPr>
          <a:lstStyle/>
          <a:p>
            <a:pPr marL="548640" lvl="2" indent="0">
              <a:spcBef>
                <a:spcPts val="200"/>
              </a:spcBef>
              <a:buNone/>
            </a:pPr>
            <a:endParaRPr lang="en-US" dirty="0" smtClean="0">
              <a:solidFill>
                <a:srgbClr val="0000FF"/>
              </a:solidFill>
              <a:latin typeface="Consolas" panose="020B0609020204030204" pitchFamily="49" charset="0"/>
            </a:endParaRPr>
          </a:p>
          <a:p>
            <a:pPr marL="548640" lvl="2" indent="0">
              <a:spcBef>
                <a:spcPts val="200"/>
              </a:spcBef>
              <a:buNone/>
            </a:pPr>
            <a:r>
              <a:rPr lang="en-US" dirty="0" smtClean="0">
                <a:solidFill>
                  <a:srgbClr val="0000FF"/>
                </a:solidFill>
                <a:latin typeface="Consolas" panose="020B0609020204030204" pitchFamily="49" charset="0"/>
              </a:rPr>
              <a:t>void</a:t>
            </a:r>
            <a:r>
              <a:rPr lang="en-US" dirty="0" smtClean="0">
                <a:solidFill>
                  <a:srgbClr val="000000"/>
                </a:solidFill>
                <a:latin typeface="Consolas" panose="020B0609020204030204" pitchFamily="49" charset="0"/>
              </a:rPr>
              <a:t> </a:t>
            </a:r>
            <a:r>
              <a:rPr lang="en-US" dirty="0" err="1">
                <a:solidFill>
                  <a:srgbClr val="74531F"/>
                </a:solidFill>
                <a:latin typeface="Consolas" panose="020B0609020204030204" pitchFamily="49" charset="0"/>
              </a:rPr>
              <a:t>double_even_numbers</a:t>
            </a:r>
            <a:r>
              <a:rPr lang="en-US" dirty="0">
                <a:solidFill>
                  <a:srgbClr val="000000"/>
                </a:solidFill>
                <a:latin typeface="Consolas" panose="020B0609020204030204" pitchFamily="49" charset="0"/>
              </a:rPr>
              <a:t>()</a:t>
            </a:r>
          </a:p>
          <a:p>
            <a:pPr marL="548640" lvl="2" indent="0">
              <a:spcBef>
                <a:spcPts val="200"/>
              </a:spcBef>
              <a:buNone/>
            </a:pPr>
            <a:r>
              <a:rPr lang="en-US" dirty="0">
                <a:solidFill>
                  <a:srgbClr val="000000"/>
                </a:solidFill>
                <a:latin typeface="Consolas" panose="020B0609020204030204" pitchFamily="49" charset="0"/>
              </a:rPr>
              <a:t>{</a:t>
            </a:r>
          </a:p>
          <a:p>
            <a:pPr marL="548640" lvl="2" indent="0">
              <a:spcBef>
                <a:spcPts val="200"/>
              </a:spcBef>
              <a:buNone/>
            </a:pPr>
            <a:r>
              <a:rPr lang="en-US" dirty="0">
                <a:solidFill>
                  <a:srgbClr val="000000"/>
                </a:solidFill>
                <a:latin typeface="Consolas" panose="020B0609020204030204" pitchFamily="49" charset="0"/>
              </a:rPr>
              <a:t>    </a:t>
            </a:r>
            <a:r>
              <a:rPr lang="en-US" dirty="0" err="1">
                <a:solidFill>
                  <a:srgbClr val="000000"/>
                </a:solidFill>
                <a:latin typeface="Consolas" panose="020B0609020204030204" pitchFamily="49" charset="0"/>
              </a:rPr>
              <a:t>std</a:t>
            </a:r>
            <a:r>
              <a:rPr lang="en-US" dirty="0">
                <a:solidFill>
                  <a:srgbClr val="000000"/>
                </a:solidFill>
                <a:latin typeface="Consolas" panose="020B0609020204030204" pitchFamily="49" charset="0"/>
              </a:rPr>
              <a:t>::</a:t>
            </a:r>
            <a:r>
              <a:rPr lang="en-US" dirty="0">
                <a:solidFill>
                  <a:srgbClr val="2B91AF"/>
                </a:solidFill>
                <a:latin typeface="Consolas" panose="020B0609020204030204" pitchFamily="49" charset="0"/>
              </a:rPr>
              <a:t>vector</a:t>
            </a:r>
            <a:r>
              <a:rPr lang="en-US" dirty="0">
                <a:solidFill>
                  <a:srgbClr val="000000"/>
                </a:solidFill>
                <a:latin typeface="Consolas" panose="020B0609020204030204" pitchFamily="49" charset="0"/>
              </a:rPr>
              <a:t>&lt;</a:t>
            </a:r>
            <a:r>
              <a:rPr lang="en-US" dirty="0" err="1">
                <a:solidFill>
                  <a:srgbClr val="0000FF"/>
                </a:solidFill>
                <a:latin typeface="Consolas" panose="020B0609020204030204" pitchFamily="49" charset="0"/>
              </a:rPr>
              <a:t>int</a:t>
            </a:r>
            <a:r>
              <a:rPr lang="en-US" dirty="0">
                <a:solidFill>
                  <a:srgbClr val="000000"/>
                </a:solidFill>
                <a:latin typeface="Consolas" panose="020B0609020204030204" pitchFamily="49" charset="0"/>
              </a:rPr>
              <a:t>&gt; </a:t>
            </a:r>
            <a:r>
              <a:rPr lang="en-US" dirty="0">
                <a:solidFill>
                  <a:srgbClr val="1F377F"/>
                </a:solidFill>
                <a:latin typeface="Consolas" panose="020B0609020204030204" pitchFamily="49" charset="0"/>
              </a:rPr>
              <a:t>numbers</a:t>
            </a:r>
            <a:r>
              <a:rPr lang="en-US" dirty="0">
                <a:solidFill>
                  <a:srgbClr val="000000"/>
                </a:solidFill>
                <a:latin typeface="Consolas" panose="020B0609020204030204" pitchFamily="49" charset="0"/>
              </a:rPr>
              <a:t> = {</a:t>
            </a:r>
            <a:r>
              <a:rPr lang="en-US" dirty="0">
                <a:solidFill>
                  <a:srgbClr val="098658"/>
                </a:solidFill>
                <a:latin typeface="Consolas" panose="020B0609020204030204" pitchFamily="49" charset="0"/>
              </a:rPr>
              <a:t>1</a:t>
            </a:r>
            <a:r>
              <a:rPr lang="en-US" dirty="0">
                <a:solidFill>
                  <a:srgbClr val="000000"/>
                </a:solidFill>
                <a:latin typeface="Consolas" panose="020B0609020204030204" pitchFamily="49" charset="0"/>
              </a:rPr>
              <a:t>, </a:t>
            </a:r>
            <a:r>
              <a:rPr lang="en-US" dirty="0">
                <a:solidFill>
                  <a:srgbClr val="098658"/>
                </a:solidFill>
                <a:latin typeface="Consolas" panose="020B0609020204030204" pitchFamily="49" charset="0"/>
              </a:rPr>
              <a:t>2</a:t>
            </a:r>
            <a:r>
              <a:rPr lang="en-US" dirty="0">
                <a:solidFill>
                  <a:srgbClr val="000000"/>
                </a:solidFill>
                <a:latin typeface="Consolas" panose="020B0609020204030204" pitchFamily="49" charset="0"/>
              </a:rPr>
              <a:t>, </a:t>
            </a:r>
            <a:r>
              <a:rPr lang="en-US" dirty="0">
                <a:solidFill>
                  <a:srgbClr val="098658"/>
                </a:solidFill>
                <a:latin typeface="Consolas" panose="020B0609020204030204" pitchFamily="49" charset="0"/>
              </a:rPr>
              <a:t>3</a:t>
            </a:r>
            <a:r>
              <a:rPr lang="en-US" dirty="0">
                <a:solidFill>
                  <a:srgbClr val="000000"/>
                </a:solidFill>
                <a:latin typeface="Consolas" panose="020B0609020204030204" pitchFamily="49" charset="0"/>
              </a:rPr>
              <a:t>, </a:t>
            </a:r>
            <a:r>
              <a:rPr lang="en-US" dirty="0">
                <a:solidFill>
                  <a:srgbClr val="098658"/>
                </a:solidFill>
                <a:latin typeface="Consolas" panose="020B0609020204030204" pitchFamily="49" charset="0"/>
              </a:rPr>
              <a:t>4</a:t>
            </a:r>
            <a:r>
              <a:rPr lang="en-US" dirty="0">
                <a:solidFill>
                  <a:srgbClr val="000000"/>
                </a:solidFill>
                <a:latin typeface="Consolas" panose="020B0609020204030204" pitchFamily="49" charset="0"/>
              </a:rPr>
              <a:t>, </a:t>
            </a:r>
            <a:r>
              <a:rPr lang="en-US" dirty="0">
                <a:solidFill>
                  <a:srgbClr val="098658"/>
                </a:solidFill>
                <a:latin typeface="Consolas" panose="020B0609020204030204" pitchFamily="49" charset="0"/>
              </a:rPr>
              <a:t>5</a:t>
            </a:r>
            <a:r>
              <a:rPr lang="en-US" dirty="0">
                <a:solidFill>
                  <a:srgbClr val="000000"/>
                </a:solidFill>
                <a:latin typeface="Consolas" panose="020B0609020204030204" pitchFamily="49" charset="0"/>
              </a:rPr>
              <a:t>};</a:t>
            </a:r>
          </a:p>
          <a:p>
            <a:pPr marL="548640" lvl="2" indent="0">
              <a:spcBef>
                <a:spcPts val="200"/>
              </a:spcBef>
              <a:buNone/>
            </a:pPr>
            <a:r>
              <a:rPr lang="en-US" dirty="0">
                <a:solidFill>
                  <a:srgbClr val="000000"/>
                </a:solidFill>
                <a:latin typeface="Consolas" panose="020B0609020204030204" pitchFamily="49" charset="0"/>
              </a:rPr>
              <a:t/>
            </a:r>
            <a:br>
              <a:rPr lang="en-US" dirty="0">
                <a:solidFill>
                  <a:srgbClr val="000000"/>
                </a:solidFill>
                <a:latin typeface="Consolas" panose="020B0609020204030204" pitchFamily="49" charset="0"/>
              </a:rPr>
            </a:br>
            <a:r>
              <a:rPr lang="en-US" dirty="0">
                <a:solidFill>
                  <a:srgbClr val="000000"/>
                </a:solidFill>
                <a:latin typeface="Consolas" panose="020B0609020204030204" pitchFamily="49" charset="0"/>
              </a:rPr>
              <a:t>    </a:t>
            </a:r>
            <a:r>
              <a:rPr lang="en-US" dirty="0" err="1">
                <a:solidFill>
                  <a:srgbClr val="000000"/>
                </a:solidFill>
                <a:latin typeface="Consolas" panose="020B0609020204030204" pitchFamily="49" charset="0"/>
              </a:rPr>
              <a:t>std</a:t>
            </a:r>
            <a:r>
              <a:rPr lang="en-US" dirty="0">
                <a:solidFill>
                  <a:srgbClr val="000000"/>
                </a:solidFill>
                <a:latin typeface="Consolas" panose="020B0609020204030204" pitchFamily="49" charset="0"/>
              </a:rPr>
              <a:t>::</a:t>
            </a:r>
            <a:r>
              <a:rPr lang="en-US" dirty="0">
                <a:solidFill>
                  <a:srgbClr val="2B91AF"/>
                </a:solidFill>
                <a:latin typeface="Consolas" panose="020B0609020204030204" pitchFamily="49" charset="0"/>
              </a:rPr>
              <a:t>vector</a:t>
            </a:r>
            <a:r>
              <a:rPr lang="en-US" dirty="0">
                <a:solidFill>
                  <a:srgbClr val="000000"/>
                </a:solidFill>
                <a:latin typeface="Consolas" panose="020B0609020204030204" pitchFamily="49" charset="0"/>
              </a:rPr>
              <a:t>&lt;</a:t>
            </a:r>
            <a:r>
              <a:rPr lang="en-US" dirty="0" err="1">
                <a:solidFill>
                  <a:srgbClr val="0000FF"/>
                </a:solidFill>
                <a:latin typeface="Consolas" panose="020B0609020204030204" pitchFamily="49" charset="0"/>
              </a:rPr>
              <a:t>int</a:t>
            </a:r>
            <a:r>
              <a:rPr lang="en-US" dirty="0">
                <a:solidFill>
                  <a:srgbClr val="000000"/>
                </a:solidFill>
                <a:latin typeface="Consolas" panose="020B0609020204030204" pitchFamily="49" charset="0"/>
              </a:rPr>
              <a:t>&gt; </a:t>
            </a:r>
            <a:r>
              <a:rPr lang="en-US" dirty="0" err="1" smtClean="0">
                <a:solidFill>
                  <a:srgbClr val="1F377F"/>
                </a:solidFill>
                <a:latin typeface="Consolas" panose="020B0609020204030204" pitchFamily="49" charset="0"/>
              </a:rPr>
              <a:t>even_numbers</a:t>
            </a:r>
            <a:r>
              <a:rPr lang="en-US" dirty="0">
                <a:solidFill>
                  <a:srgbClr val="000000"/>
                </a:solidFill>
                <a:latin typeface="Consolas" panose="020B0609020204030204" pitchFamily="49" charset="0"/>
              </a:rPr>
              <a:t>;</a:t>
            </a:r>
          </a:p>
          <a:p>
            <a:pPr marL="548640" lvl="2" indent="0">
              <a:spcBef>
                <a:spcPts val="200"/>
              </a:spcBef>
              <a:buNone/>
            </a:pPr>
            <a:r>
              <a:rPr lang="en-US" dirty="0">
                <a:solidFill>
                  <a:srgbClr val="000000"/>
                </a:solidFill>
                <a:latin typeface="Consolas" panose="020B0609020204030204" pitchFamily="49" charset="0"/>
              </a:rPr>
              <a:t>    </a:t>
            </a:r>
            <a:r>
              <a:rPr lang="en-US" dirty="0" err="1">
                <a:solidFill>
                  <a:srgbClr val="000000"/>
                </a:solidFill>
                <a:latin typeface="Consolas" panose="020B0609020204030204" pitchFamily="49" charset="0"/>
              </a:rPr>
              <a:t>std</a:t>
            </a:r>
            <a:r>
              <a:rPr lang="en-US" dirty="0">
                <a:solidFill>
                  <a:srgbClr val="000000"/>
                </a:solidFill>
                <a:latin typeface="Consolas" panose="020B0609020204030204" pitchFamily="49" charset="0"/>
              </a:rPr>
              <a:t>::</a:t>
            </a:r>
            <a:r>
              <a:rPr lang="en-US" dirty="0" err="1">
                <a:solidFill>
                  <a:srgbClr val="74531F"/>
                </a:solidFill>
                <a:latin typeface="Consolas" panose="020B0609020204030204" pitchFamily="49" charset="0"/>
              </a:rPr>
              <a:t>copy_if</a:t>
            </a:r>
            <a:r>
              <a:rPr lang="en-US" dirty="0">
                <a:solidFill>
                  <a:srgbClr val="000000"/>
                </a:solidFill>
                <a:latin typeface="Consolas" panose="020B0609020204030204" pitchFamily="49" charset="0"/>
              </a:rPr>
              <a:t>(</a:t>
            </a:r>
            <a:r>
              <a:rPr lang="en-US" dirty="0">
                <a:solidFill>
                  <a:srgbClr val="74531F"/>
                </a:solidFill>
                <a:latin typeface="Consolas" panose="020B0609020204030204" pitchFamily="49" charset="0"/>
              </a:rPr>
              <a:t>begin</a:t>
            </a:r>
            <a:r>
              <a:rPr lang="en-US" dirty="0">
                <a:solidFill>
                  <a:srgbClr val="000000"/>
                </a:solidFill>
                <a:latin typeface="Consolas" panose="020B0609020204030204" pitchFamily="49" charset="0"/>
              </a:rPr>
              <a:t>(</a:t>
            </a:r>
            <a:r>
              <a:rPr lang="en-US" dirty="0">
                <a:solidFill>
                  <a:srgbClr val="1F377F"/>
                </a:solidFill>
                <a:latin typeface="Consolas" panose="020B0609020204030204" pitchFamily="49" charset="0"/>
              </a:rPr>
              <a:t>numbers</a:t>
            </a:r>
            <a:r>
              <a:rPr lang="en-US" dirty="0">
                <a:solidFill>
                  <a:srgbClr val="000000"/>
                </a:solidFill>
                <a:latin typeface="Consolas" panose="020B0609020204030204" pitchFamily="49" charset="0"/>
              </a:rPr>
              <a:t>), </a:t>
            </a:r>
            <a:r>
              <a:rPr lang="en-US" dirty="0">
                <a:solidFill>
                  <a:srgbClr val="74531F"/>
                </a:solidFill>
                <a:latin typeface="Consolas" panose="020B0609020204030204" pitchFamily="49" charset="0"/>
              </a:rPr>
              <a:t>end</a:t>
            </a:r>
            <a:r>
              <a:rPr lang="en-US" dirty="0">
                <a:solidFill>
                  <a:srgbClr val="000000"/>
                </a:solidFill>
                <a:latin typeface="Consolas" panose="020B0609020204030204" pitchFamily="49" charset="0"/>
              </a:rPr>
              <a:t>(</a:t>
            </a:r>
            <a:r>
              <a:rPr lang="en-US" dirty="0">
                <a:solidFill>
                  <a:srgbClr val="1F377F"/>
                </a:solidFill>
                <a:latin typeface="Consolas" panose="020B0609020204030204" pitchFamily="49" charset="0"/>
              </a:rPr>
              <a:t>numbers</a:t>
            </a:r>
            <a:r>
              <a:rPr lang="en-US" dirty="0">
                <a:solidFill>
                  <a:srgbClr val="000000"/>
                </a:solidFill>
                <a:latin typeface="Consolas" panose="020B0609020204030204" pitchFamily="49" charset="0"/>
              </a:rPr>
              <a:t>), </a:t>
            </a:r>
            <a:r>
              <a:rPr lang="en-US" dirty="0" err="1">
                <a:solidFill>
                  <a:srgbClr val="000000"/>
                </a:solidFill>
                <a:latin typeface="Consolas" panose="020B0609020204030204" pitchFamily="49" charset="0"/>
              </a:rPr>
              <a:t>std</a:t>
            </a:r>
            <a:r>
              <a:rPr lang="en-US" dirty="0">
                <a:solidFill>
                  <a:srgbClr val="000000"/>
                </a:solidFill>
                <a:latin typeface="Consolas" panose="020B0609020204030204" pitchFamily="49" charset="0"/>
              </a:rPr>
              <a:t>::</a:t>
            </a:r>
            <a:r>
              <a:rPr lang="en-US" dirty="0" err="1" smtClean="0">
                <a:solidFill>
                  <a:srgbClr val="74531F"/>
                </a:solidFill>
                <a:latin typeface="Consolas" panose="020B0609020204030204" pitchFamily="49" charset="0"/>
              </a:rPr>
              <a:t>back_inserter</a:t>
            </a:r>
            <a:r>
              <a:rPr lang="en-US" dirty="0" smtClean="0">
                <a:solidFill>
                  <a:srgbClr val="000000"/>
                </a:solidFill>
                <a:latin typeface="Consolas" panose="020B0609020204030204" pitchFamily="49" charset="0"/>
              </a:rPr>
              <a:t>(</a:t>
            </a:r>
            <a:r>
              <a:rPr lang="en-US" dirty="0" err="1" smtClean="0">
                <a:solidFill>
                  <a:srgbClr val="1F377F"/>
                </a:solidFill>
                <a:latin typeface="Consolas" panose="020B0609020204030204" pitchFamily="49" charset="0"/>
              </a:rPr>
              <a:t>even_numbers</a:t>
            </a:r>
            <a:r>
              <a:rPr lang="en-US" dirty="0">
                <a:solidFill>
                  <a:srgbClr val="000000"/>
                </a:solidFill>
                <a:latin typeface="Consolas" panose="020B0609020204030204" pitchFamily="49" charset="0"/>
              </a:rPr>
              <a:t>),</a:t>
            </a:r>
          </a:p>
          <a:p>
            <a:pPr marL="548640" lvl="2" indent="0">
              <a:spcBef>
                <a:spcPts val="200"/>
              </a:spcBef>
              <a:buNone/>
            </a:pPr>
            <a:r>
              <a:rPr lang="en-US" dirty="0">
                <a:solidFill>
                  <a:srgbClr val="000000"/>
                </a:solidFill>
                <a:latin typeface="Consolas" panose="020B0609020204030204" pitchFamily="49" charset="0"/>
              </a:rPr>
              <a:t>        [](</a:t>
            </a:r>
            <a:r>
              <a:rPr lang="en-US" dirty="0" err="1">
                <a:solidFill>
                  <a:srgbClr val="0000FF"/>
                </a:solidFill>
                <a:latin typeface="Consolas" panose="020B0609020204030204" pitchFamily="49" charset="0"/>
              </a:rPr>
              <a:t>int</a:t>
            </a:r>
            <a:r>
              <a:rPr lang="en-US" dirty="0">
                <a:solidFill>
                  <a:srgbClr val="000000"/>
                </a:solidFill>
                <a:latin typeface="Consolas" panose="020B0609020204030204" pitchFamily="49" charset="0"/>
              </a:rPr>
              <a:t> </a:t>
            </a:r>
            <a:r>
              <a:rPr lang="en-US" dirty="0">
                <a:solidFill>
                  <a:srgbClr val="808080"/>
                </a:solidFill>
                <a:latin typeface="Consolas" panose="020B0609020204030204" pitchFamily="49" charset="0"/>
              </a:rPr>
              <a:t>n</a:t>
            </a:r>
            <a:r>
              <a:rPr lang="en-US" dirty="0">
                <a:solidFill>
                  <a:srgbClr val="000000"/>
                </a:solidFill>
                <a:latin typeface="Consolas" panose="020B0609020204030204" pitchFamily="49" charset="0"/>
              </a:rPr>
              <a:t>) { </a:t>
            </a:r>
            <a:r>
              <a:rPr lang="en-US" dirty="0">
                <a:solidFill>
                  <a:srgbClr val="8F08C4"/>
                </a:solidFill>
                <a:latin typeface="Consolas" panose="020B0609020204030204" pitchFamily="49" charset="0"/>
              </a:rPr>
              <a:t>return</a:t>
            </a:r>
            <a:r>
              <a:rPr lang="en-US" dirty="0">
                <a:solidFill>
                  <a:srgbClr val="000000"/>
                </a:solidFill>
                <a:latin typeface="Consolas" panose="020B0609020204030204" pitchFamily="49" charset="0"/>
              </a:rPr>
              <a:t> </a:t>
            </a:r>
            <a:r>
              <a:rPr lang="en-US" dirty="0">
                <a:solidFill>
                  <a:srgbClr val="808080"/>
                </a:solidFill>
                <a:latin typeface="Consolas" panose="020B0609020204030204" pitchFamily="49" charset="0"/>
              </a:rPr>
              <a:t>n</a:t>
            </a:r>
            <a:r>
              <a:rPr lang="en-US" dirty="0">
                <a:solidFill>
                  <a:srgbClr val="000000"/>
                </a:solidFill>
                <a:latin typeface="Consolas" panose="020B0609020204030204" pitchFamily="49" charset="0"/>
              </a:rPr>
              <a:t> % </a:t>
            </a:r>
            <a:r>
              <a:rPr lang="en-US" dirty="0">
                <a:solidFill>
                  <a:srgbClr val="098658"/>
                </a:solidFill>
                <a:latin typeface="Consolas" panose="020B0609020204030204" pitchFamily="49" charset="0"/>
              </a:rPr>
              <a:t>2</a:t>
            </a:r>
            <a:r>
              <a:rPr lang="en-US" dirty="0">
                <a:solidFill>
                  <a:srgbClr val="000000"/>
                </a:solidFill>
                <a:latin typeface="Consolas" panose="020B0609020204030204" pitchFamily="49" charset="0"/>
              </a:rPr>
              <a:t> == </a:t>
            </a:r>
            <a:r>
              <a:rPr lang="en-US" dirty="0">
                <a:solidFill>
                  <a:srgbClr val="098658"/>
                </a:solidFill>
                <a:latin typeface="Consolas" panose="020B0609020204030204" pitchFamily="49" charset="0"/>
              </a:rPr>
              <a:t>0</a:t>
            </a:r>
            <a:r>
              <a:rPr lang="en-US" dirty="0">
                <a:solidFill>
                  <a:srgbClr val="000000"/>
                </a:solidFill>
                <a:latin typeface="Consolas" panose="020B0609020204030204" pitchFamily="49" charset="0"/>
              </a:rPr>
              <a:t>; });</a:t>
            </a:r>
          </a:p>
          <a:p>
            <a:pPr marL="548640" lvl="2" indent="0">
              <a:spcBef>
                <a:spcPts val="200"/>
              </a:spcBef>
              <a:buNone/>
            </a:pPr>
            <a:r>
              <a:rPr lang="en-US" dirty="0">
                <a:solidFill>
                  <a:srgbClr val="000000"/>
                </a:solidFill>
                <a:latin typeface="Consolas" panose="020B0609020204030204" pitchFamily="49" charset="0"/>
              </a:rPr>
              <a:t/>
            </a:r>
            <a:br>
              <a:rPr lang="en-US" dirty="0">
                <a:solidFill>
                  <a:srgbClr val="000000"/>
                </a:solidFill>
                <a:latin typeface="Consolas" panose="020B0609020204030204" pitchFamily="49" charset="0"/>
              </a:rPr>
            </a:br>
            <a:r>
              <a:rPr lang="en-US" dirty="0">
                <a:solidFill>
                  <a:srgbClr val="000000"/>
                </a:solidFill>
                <a:latin typeface="Consolas" panose="020B0609020204030204" pitchFamily="49" charset="0"/>
              </a:rPr>
              <a:t>    </a:t>
            </a:r>
            <a:r>
              <a:rPr lang="en-US" dirty="0" err="1">
                <a:solidFill>
                  <a:srgbClr val="000000"/>
                </a:solidFill>
                <a:latin typeface="Consolas" panose="020B0609020204030204" pitchFamily="49" charset="0"/>
              </a:rPr>
              <a:t>std</a:t>
            </a:r>
            <a:r>
              <a:rPr lang="en-US" dirty="0">
                <a:solidFill>
                  <a:srgbClr val="000000"/>
                </a:solidFill>
                <a:latin typeface="Consolas" panose="020B0609020204030204" pitchFamily="49" charset="0"/>
              </a:rPr>
              <a:t>::</a:t>
            </a:r>
            <a:r>
              <a:rPr lang="en-US" dirty="0">
                <a:solidFill>
                  <a:srgbClr val="2B91AF"/>
                </a:solidFill>
                <a:latin typeface="Consolas" panose="020B0609020204030204" pitchFamily="49" charset="0"/>
              </a:rPr>
              <a:t>vector</a:t>
            </a:r>
            <a:r>
              <a:rPr lang="en-US" dirty="0">
                <a:solidFill>
                  <a:srgbClr val="000000"/>
                </a:solidFill>
                <a:latin typeface="Consolas" panose="020B0609020204030204" pitchFamily="49" charset="0"/>
              </a:rPr>
              <a:t>&lt;</a:t>
            </a:r>
            <a:r>
              <a:rPr lang="en-US" dirty="0" err="1">
                <a:solidFill>
                  <a:srgbClr val="0000FF"/>
                </a:solidFill>
                <a:latin typeface="Consolas" panose="020B0609020204030204" pitchFamily="49" charset="0"/>
              </a:rPr>
              <a:t>int</a:t>
            </a:r>
            <a:r>
              <a:rPr lang="en-US" dirty="0">
                <a:solidFill>
                  <a:srgbClr val="000000"/>
                </a:solidFill>
                <a:latin typeface="Consolas" panose="020B0609020204030204" pitchFamily="49" charset="0"/>
              </a:rPr>
              <a:t>&gt; </a:t>
            </a:r>
            <a:r>
              <a:rPr lang="en-US" dirty="0">
                <a:solidFill>
                  <a:srgbClr val="1F377F"/>
                </a:solidFill>
                <a:latin typeface="Consolas" panose="020B0609020204030204" pitchFamily="49" charset="0"/>
              </a:rPr>
              <a:t>results</a:t>
            </a:r>
            <a:r>
              <a:rPr lang="en-US" dirty="0">
                <a:solidFill>
                  <a:srgbClr val="000000"/>
                </a:solidFill>
                <a:latin typeface="Consolas" panose="020B0609020204030204" pitchFamily="49" charset="0"/>
              </a:rPr>
              <a:t>;</a:t>
            </a:r>
          </a:p>
          <a:p>
            <a:pPr marL="548640" lvl="2" indent="0">
              <a:spcBef>
                <a:spcPts val="200"/>
              </a:spcBef>
              <a:buNone/>
            </a:pPr>
            <a:r>
              <a:rPr lang="en-US" dirty="0">
                <a:solidFill>
                  <a:srgbClr val="000000"/>
                </a:solidFill>
                <a:latin typeface="Consolas" panose="020B0609020204030204" pitchFamily="49" charset="0"/>
              </a:rPr>
              <a:t>    </a:t>
            </a:r>
            <a:r>
              <a:rPr lang="en-US" dirty="0" err="1">
                <a:solidFill>
                  <a:srgbClr val="000000"/>
                </a:solidFill>
                <a:latin typeface="Consolas" panose="020B0609020204030204" pitchFamily="49" charset="0"/>
              </a:rPr>
              <a:t>std</a:t>
            </a:r>
            <a:r>
              <a:rPr lang="en-US" dirty="0">
                <a:solidFill>
                  <a:srgbClr val="000000"/>
                </a:solidFill>
                <a:latin typeface="Consolas" panose="020B0609020204030204" pitchFamily="49" charset="0"/>
              </a:rPr>
              <a:t>::</a:t>
            </a:r>
            <a:r>
              <a:rPr lang="en-US" dirty="0" smtClean="0">
                <a:solidFill>
                  <a:srgbClr val="74531F"/>
                </a:solidFill>
                <a:latin typeface="Consolas" panose="020B0609020204030204" pitchFamily="49" charset="0"/>
              </a:rPr>
              <a:t>transform</a:t>
            </a:r>
            <a:r>
              <a:rPr lang="en-US" dirty="0" smtClean="0">
                <a:solidFill>
                  <a:srgbClr val="000000"/>
                </a:solidFill>
                <a:latin typeface="Consolas" panose="020B0609020204030204" pitchFamily="49" charset="0"/>
              </a:rPr>
              <a:t>(</a:t>
            </a:r>
            <a:r>
              <a:rPr lang="en-US" dirty="0" smtClean="0">
                <a:solidFill>
                  <a:srgbClr val="74531F"/>
                </a:solidFill>
                <a:latin typeface="Consolas" panose="020B0609020204030204" pitchFamily="49" charset="0"/>
              </a:rPr>
              <a:t>begin</a:t>
            </a:r>
            <a:r>
              <a:rPr lang="en-US" dirty="0" smtClean="0">
                <a:solidFill>
                  <a:srgbClr val="000000"/>
                </a:solidFill>
                <a:latin typeface="Consolas" panose="020B0609020204030204" pitchFamily="49" charset="0"/>
              </a:rPr>
              <a:t>(</a:t>
            </a:r>
            <a:r>
              <a:rPr lang="en-US" dirty="0" err="1" smtClean="0">
                <a:solidFill>
                  <a:srgbClr val="1F377F"/>
                </a:solidFill>
                <a:latin typeface="Consolas" panose="020B0609020204030204" pitchFamily="49" charset="0"/>
              </a:rPr>
              <a:t>even_numbers</a:t>
            </a:r>
            <a:r>
              <a:rPr lang="en-US" dirty="0">
                <a:solidFill>
                  <a:srgbClr val="000000"/>
                </a:solidFill>
                <a:latin typeface="Consolas" panose="020B0609020204030204" pitchFamily="49" charset="0"/>
              </a:rPr>
              <a:t>), </a:t>
            </a:r>
            <a:r>
              <a:rPr lang="en-US" dirty="0" smtClean="0">
                <a:solidFill>
                  <a:srgbClr val="74531F"/>
                </a:solidFill>
                <a:latin typeface="Consolas" panose="020B0609020204030204" pitchFamily="49" charset="0"/>
              </a:rPr>
              <a:t>end</a:t>
            </a:r>
            <a:r>
              <a:rPr lang="en-US" dirty="0" smtClean="0">
                <a:solidFill>
                  <a:srgbClr val="000000"/>
                </a:solidFill>
                <a:latin typeface="Consolas" panose="020B0609020204030204" pitchFamily="49" charset="0"/>
              </a:rPr>
              <a:t>(</a:t>
            </a:r>
            <a:r>
              <a:rPr lang="en-US" dirty="0" err="1" smtClean="0">
                <a:solidFill>
                  <a:srgbClr val="1F377F"/>
                </a:solidFill>
                <a:latin typeface="Consolas" panose="020B0609020204030204" pitchFamily="49" charset="0"/>
              </a:rPr>
              <a:t>even_numbers</a:t>
            </a:r>
            <a:r>
              <a:rPr lang="en-US" dirty="0">
                <a:solidFill>
                  <a:srgbClr val="000000"/>
                </a:solidFill>
                <a:latin typeface="Consolas" panose="020B0609020204030204" pitchFamily="49" charset="0"/>
              </a:rPr>
              <a:t>),</a:t>
            </a:r>
          </a:p>
          <a:p>
            <a:pPr marL="548640" lvl="2" indent="0">
              <a:spcBef>
                <a:spcPts val="200"/>
              </a:spcBef>
              <a:buNone/>
            </a:pPr>
            <a:r>
              <a:rPr lang="en-US" dirty="0">
                <a:solidFill>
                  <a:srgbClr val="000000"/>
                </a:solidFill>
                <a:latin typeface="Consolas" panose="020B0609020204030204" pitchFamily="49" charset="0"/>
              </a:rPr>
              <a:t>        </a:t>
            </a:r>
            <a:r>
              <a:rPr lang="en-US" dirty="0" err="1">
                <a:solidFill>
                  <a:srgbClr val="000000"/>
                </a:solidFill>
                <a:latin typeface="Consolas" panose="020B0609020204030204" pitchFamily="49" charset="0"/>
              </a:rPr>
              <a:t>std</a:t>
            </a:r>
            <a:r>
              <a:rPr lang="en-US" dirty="0">
                <a:solidFill>
                  <a:srgbClr val="000000"/>
                </a:solidFill>
                <a:latin typeface="Consolas" panose="020B0609020204030204" pitchFamily="49" charset="0"/>
              </a:rPr>
              <a:t>::</a:t>
            </a:r>
            <a:r>
              <a:rPr lang="en-US" dirty="0" err="1">
                <a:solidFill>
                  <a:srgbClr val="74531F"/>
                </a:solidFill>
                <a:latin typeface="Consolas" panose="020B0609020204030204" pitchFamily="49" charset="0"/>
              </a:rPr>
              <a:t>back_inserter</a:t>
            </a:r>
            <a:r>
              <a:rPr lang="en-US" dirty="0">
                <a:solidFill>
                  <a:srgbClr val="000000"/>
                </a:solidFill>
                <a:latin typeface="Consolas" panose="020B0609020204030204" pitchFamily="49" charset="0"/>
              </a:rPr>
              <a:t>(</a:t>
            </a:r>
            <a:r>
              <a:rPr lang="en-US" dirty="0">
                <a:solidFill>
                  <a:srgbClr val="1F377F"/>
                </a:solidFill>
                <a:latin typeface="Consolas" panose="020B0609020204030204" pitchFamily="49" charset="0"/>
              </a:rPr>
              <a:t>results</a:t>
            </a:r>
            <a:r>
              <a:rPr lang="en-US" dirty="0">
                <a:solidFill>
                  <a:srgbClr val="000000"/>
                </a:solidFill>
                <a:latin typeface="Consolas" panose="020B0609020204030204" pitchFamily="49" charset="0"/>
              </a:rPr>
              <a:t>), [](</a:t>
            </a:r>
            <a:r>
              <a:rPr lang="en-US" dirty="0" err="1">
                <a:solidFill>
                  <a:srgbClr val="0000FF"/>
                </a:solidFill>
                <a:latin typeface="Consolas" panose="020B0609020204030204" pitchFamily="49" charset="0"/>
              </a:rPr>
              <a:t>int</a:t>
            </a:r>
            <a:r>
              <a:rPr lang="en-US" dirty="0">
                <a:solidFill>
                  <a:srgbClr val="000000"/>
                </a:solidFill>
                <a:latin typeface="Consolas" panose="020B0609020204030204" pitchFamily="49" charset="0"/>
              </a:rPr>
              <a:t> </a:t>
            </a:r>
            <a:r>
              <a:rPr lang="en-US" dirty="0">
                <a:solidFill>
                  <a:srgbClr val="808080"/>
                </a:solidFill>
                <a:latin typeface="Consolas" panose="020B0609020204030204" pitchFamily="49" charset="0"/>
              </a:rPr>
              <a:t>n</a:t>
            </a:r>
            <a:r>
              <a:rPr lang="en-US" dirty="0">
                <a:solidFill>
                  <a:srgbClr val="000000"/>
                </a:solidFill>
                <a:latin typeface="Consolas" panose="020B0609020204030204" pitchFamily="49" charset="0"/>
              </a:rPr>
              <a:t>) { </a:t>
            </a:r>
            <a:r>
              <a:rPr lang="en-US" dirty="0">
                <a:solidFill>
                  <a:srgbClr val="8F08C4"/>
                </a:solidFill>
                <a:latin typeface="Consolas" panose="020B0609020204030204" pitchFamily="49" charset="0"/>
              </a:rPr>
              <a:t>return</a:t>
            </a:r>
            <a:r>
              <a:rPr lang="en-US" dirty="0">
                <a:solidFill>
                  <a:srgbClr val="000000"/>
                </a:solidFill>
                <a:latin typeface="Consolas" panose="020B0609020204030204" pitchFamily="49" charset="0"/>
              </a:rPr>
              <a:t> </a:t>
            </a:r>
            <a:r>
              <a:rPr lang="en-US" dirty="0">
                <a:solidFill>
                  <a:srgbClr val="808080"/>
                </a:solidFill>
                <a:latin typeface="Consolas" panose="020B0609020204030204" pitchFamily="49" charset="0"/>
              </a:rPr>
              <a:t>n</a:t>
            </a:r>
            <a:r>
              <a:rPr lang="en-US" dirty="0">
                <a:solidFill>
                  <a:srgbClr val="000000"/>
                </a:solidFill>
                <a:latin typeface="Consolas" panose="020B0609020204030204" pitchFamily="49" charset="0"/>
              </a:rPr>
              <a:t> * </a:t>
            </a:r>
            <a:r>
              <a:rPr lang="en-US" dirty="0">
                <a:solidFill>
                  <a:srgbClr val="098658"/>
                </a:solidFill>
                <a:latin typeface="Consolas" panose="020B0609020204030204" pitchFamily="49" charset="0"/>
              </a:rPr>
              <a:t>2</a:t>
            </a:r>
            <a:r>
              <a:rPr lang="en-US" dirty="0">
                <a:solidFill>
                  <a:srgbClr val="000000"/>
                </a:solidFill>
                <a:latin typeface="Consolas" panose="020B0609020204030204" pitchFamily="49" charset="0"/>
              </a:rPr>
              <a:t>; });</a:t>
            </a:r>
          </a:p>
          <a:p>
            <a:pPr marL="548640" lvl="2" indent="0">
              <a:spcBef>
                <a:spcPts val="200"/>
              </a:spcBef>
              <a:buNone/>
            </a:pPr>
            <a:r>
              <a:rPr lang="en-US" dirty="0">
                <a:solidFill>
                  <a:srgbClr val="000000"/>
                </a:solidFill>
                <a:latin typeface="Consolas" panose="020B0609020204030204" pitchFamily="49" charset="0"/>
              </a:rPr>
              <a:t/>
            </a:r>
            <a:br>
              <a:rPr lang="en-US" dirty="0">
                <a:solidFill>
                  <a:srgbClr val="000000"/>
                </a:solidFill>
                <a:latin typeface="Consolas" panose="020B0609020204030204" pitchFamily="49" charset="0"/>
              </a:rPr>
            </a:br>
            <a:r>
              <a:rPr lang="en-US" dirty="0">
                <a:solidFill>
                  <a:srgbClr val="000000"/>
                </a:solidFill>
                <a:latin typeface="Consolas" panose="020B0609020204030204" pitchFamily="49" charset="0"/>
              </a:rPr>
              <a:t>    </a:t>
            </a:r>
            <a:r>
              <a:rPr lang="en-US" dirty="0" err="1">
                <a:solidFill>
                  <a:srgbClr val="000000"/>
                </a:solidFill>
                <a:latin typeface="Consolas" panose="020B0609020204030204" pitchFamily="49" charset="0"/>
              </a:rPr>
              <a:t>std</a:t>
            </a:r>
            <a:r>
              <a:rPr lang="en-US" dirty="0">
                <a:solidFill>
                  <a:srgbClr val="000000"/>
                </a:solidFill>
                <a:latin typeface="Consolas" panose="020B0609020204030204" pitchFamily="49" charset="0"/>
              </a:rPr>
              <a:t>::</a:t>
            </a:r>
            <a:r>
              <a:rPr lang="en-US" dirty="0">
                <a:solidFill>
                  <a:srgbClr val="74531F"/>
                </a:solidFill>
                <a:latin typeface="Consolas" panose="020B0609020204030204" pitchFamily="49" charset="0"/>
              </a:rPr>
              <a:t>print</a:t>
            </a:r>
            <a:r>
              <a:rPr lang="en-US" dirty="0">
                <a:solidFill>
                  <a:srgbClr val="000000"/>
                </a:solidFill>
                <a:latin typeface="Consolas" panose="020B0609020204030204" pitchFamily="49" charset="0"/>
              </a:rPr>
              <a:t>(</a:t>
            </a:r>
            <a:r>
              <a:rPr lang="en-US" dirty="0">
                <a:solidFill>
                  <a:srgbClr val="E21F1F"/>
                </a:solidFill>
                <a:latin typeface="Consolas" panose="020B0609020204030204" pitchFamily="49" charset="0"/>
              </a:rPr>
              <a:t>"</a:t>
            </a:r>
            <a:r>
              <a:rPr lang="en-US" dirty="0">
                <a:solidFill>
                  <a:srgbClr val="A31515"/>
                </a:solidFill>
                <a:latin typeface="Consolas" panose="020B0609020204030204" pitchFamily="49" charset="0"/>
              </a:rPr>
              <a:t>doubled even numbers (iterators): </a:t>
            </a:r>
            <a:r>
              <a:rPr lang="en-US" dirty="0">
                <a:solidFill>
                  <a:srgbClr val="E21F1F"/>
                </a:solidFill>
                <a:latin typeface="Consolas" panose="020B0609020204030204" pitchFamily="49" charset="0"/>
              </a:rPr>
              <a:t>"</a:t>
            </a:r>
            <a:r>
              <a:rPr lang="en-US" dirty="0">
                <a:solidFill>
                  <a:srgbClr val="000000"/>
                </a:solidFill>
                <a:latin typeface="Consolas" panose="020B0609020204030204" pitchFamily="49" charset="0"/>
              </a:rPr>
              <a:t>);</a:t>
            </a:r>
          </a:p>
          <a:p>
            <a:pPr marL="548640" lvl="2" indent="0">
              <a:spcBef>
                <a:spcPts val="200"/>
              </a:spcBef>
              <a:buNone/>
            </a:pPr>
            <a:r>
              <a:rPr lang="en-US" dirty="0">
                <a:solidFill>
                  <a:srgbClr val="000000"/>
                </a:solidFill>
                <a:latin typeface="Consolas" panose="020B0609020204030204" pitchFamily="49" charset="0"/>
              </a:rPr>
              <a:t>    </a:t>
            </a:r>
            <a:r>
              <a:rPr lang="en-US" dirty="0">
                <a:solidFill>
                  <a:srgbClr val="8F08C4"/>
                </a:solidFill>
                <a:latin typeface="Consolas" panose="020B0609020204030204" pitchFamily="49" charset="0"/>
              </a:rPr>
              <a:t>for</a:t>
            </a:r>
            <a:r>
              <a:rPr lang="en-US" dirty="0">
                <a:solidFill>
                  <a:srgbClr val="000000"/>
                </a:solidFill>
                <a:latin typeface="Consolas" panose="020B0609020204030204" pitchFamily="49" charset="0"/>
              </a:rPr>
              <a:t> (</a:t>
            </a:r>
            <a:r>
              <a:rPr lang="en-US" dirty="0" err="1">
                <a:solidFill>
                  <a:srgbClr val="0000FF"/>
                </a:solidFill>
                <a:latin typeface="Consolas" panose="020B0609020204030204" pitchFamily="49" charset="0"/>
              </a:rPr>
              <a:t>int</a:t>
            </a:r>
            <a:r>
              <a:rPr lang="en-US" dirty="0">
                <a:solidFill>
                  <a:srgbClr val="000000"/>
                </a:solidFill>
                <a:latin typeface="Consolas" panose="020B0609020204030204" pitchFamily="49" charset="0"/>
              </a:rPr>
              <a:t> </a:t>
            </a:r>
            <a:r>
              <a:rPr lang="en-US" dirty="0">
                <a:solidFill>
                  <a:srgbClr val="1F377F"/>
                </a:solidFill>
                <a:latin typeface="Consolas" panose="020B0609020204030204" pitchFamily="49" charset="0"/>
              </a:rPr>
              <a:t>n</a:t>
            </a:r>
            <a:r>
              <a:rPr lang="en-US" dirty="0">
                <a:solidFill>
                  <a:srgbClr val="000000"/>
                </a:solidFill>
                <a:latin typeface="Consolas" panose="020B0609020204030204" pitchFamily="49" charset="0"/>
              </a:rPr>
              <a:t> : </a:t>
            </a:r>
            <a:r>
              <a:rPr lang="en-US" dirty="0">
                <a:solidFill>
                  <a:srgbClr val="1F377F"/>
                </a:solidFill>
                <a:latin typeface="Consolas" panose="020B0609020204030204" pitchFamily="49" charset="0"/>
              </a:rPr>
              <a:t>results</a:t>
            </a:r>
            <a:r>
              <a:rPr lang="en-US" dirty="0">
                <a:solidFill>
                  <a:srgbClr val="000000"/>
                </a:solidFill>
                <a:latin typeface="Consolas" panose="020B0609020204030204" pitchFamily="49" charset="0"/>
              </a:rPr>
              <a:t>)</a:t>
            </a:r>
          </a:p>
          <a:p>
            <a:pPr marL="548640" lvl="2" indent="0">
              <a:spcBef>
                <a:spcPts val="200"/>
              </a:spcBef>
              <a:buNone/>
            </a:pPr>
            <a:r>
              <a:rPr lang="en-US" dirty="0">
                <a:solidFill>
                  <a:srgbClr val="000000"/>
                </a:solidFill>
                <a:latin typeface="Consolas" panose="020B0609020204030204" pitchFamily="49" charset="0"/>
              </a:rPr>
              <a:t>        </a:t>
            </a:r>
            <a:r>
              <a:rPr lang="en-US" dirty="0" err="1">
                <a:solidFill>
                  <a:srgbClr val="000000"/>
                </a:solidFill>
                <a:latin typeface="Consolas" panose="020B0609020204030204" pitchFamily="49" charset="0"/>
              </a:rPr>
              <a:t>std</a:t>
            </a:r>
            <a:r>
              <a:rPr lang="en-US" dirty="0">
                <a:solidFill>
                  <a:srgbClr val="000000"/>
                </a:solidFill>
                <a:latin typeface="Consolas" panose="020B0609020204030204" pitchFamily="49" charset="0"/>
              </a:rPr>
              <a:t>::</a:t>
            </a:r>
            <a:r>
              <a:rPr lang="en-US" dirty="0">
                <a:solidFill>
                  <a:srgbClr val="74531F"/>
                </a:solidFill>
                <a:latin typeface="Consolas" panose="020B0609020204030204" pitchFamily="49" charset="0"/>
              </a:rPr>
              <a:t>print</a:t>
            </a:r>
            <a:r>
              <a:rPr lang="en-US" dirty="0">
                <a:solidFill>
                  <a:srgbClr val="000000"/>
                </a:solidFill>
                <a:latin typeface="Consolas" panose="020B0609020204030204" pitchFamily="49" charset="0"/>
              </a:rPr>
              <a:t>(</a:t>
            </a:r>
            <a:r>
              <a:rPr lang="en-US" dirty="0">
                <a:solidFill>
                  <a:srgbClr val="E21F1F"/>
                </a:solidFill>
                <a:latin typeface="Consolas" panose="020B0609020204030204" pitchFamily="49" charset="0"/>
              </a:rPr>
              <a:t>"</a:t>
            </a:r>
            <a:r>
              <a:rPr lang="en-US" dirty="0">
                <a:solidFill>
                  <a:srgbClr val="A31515"/>
                </a:solidFill>
                <a:latin typeface="Consolas" panose="020B0609020204030204" pitchFamily="49" charset="0"/>
              </a:rPr>
              <a:t>{} </a:t>
            </a:r>
            <a:r>
              <a:rPr lang="en-US" dirty="0">
                <a:solidFill>
                  <a:srgbClr val="E21F1F"/>
                </a:solidFill>
                <a:latin typeface="Consolas" panose="020B0609020204030204" pitchFamily="49" charset="0"/>
              </a:rPr>
              <a:t>"</a:t>
            </a:r>
            <a:r>
              <a:rPr lang="en-US" dirty="0">
                <a:solidFill>
                  <a:srgbClr val="000000"/>
                </a:solidFill>
                <a:latin typeface="Consolas" panose="020B0609020204030204" pitchFamily="49" charset="0"/>
              </a:rPr>
              <a:t>, </a:t>
            </a:r>
            <a:r>
              <a:rPr lang="en-US" dirty="0">
                <a:solidFill>
                  <a:srgbClr val="1F377F"/>
                </a:solidFill>
                <a:latin typeface="Consolas" panose="020B0609020204030204" pitchFamily="49" charset="0"/>
              </a:rPr>
              <a:t>n</a:t>
            </a:r>
            <a:r>
              <a:rPr lang="en-US" dirty="0">
                <a:solidFill>
                  <a:srgbClr val="000000"/>
                </a:solidFill>
                <a:latin typeface="Consolas" panose="020B0609020204030204" pitchFamily="49" charset="0"/>
              </a:rPr>
              <a:t>);</a:t>
            </a:r>
          </a:p>
          <a:p>
            <a:pPr marL="548640" lvl="2" indent="0">
              <a:spcBef>
                <a:spcPts val="200"/>
              </a:spcBef>
              <a:buNone/>
            </a:pPr>
            <a:r>
              <a:rPr lang="en-US" dirty="0">
                <a:solidFill>
                  <a:srgbClr val="000000"/>
                </a:solidFill>
                <a:latin typeface="Consolas" panose="020B0609020204030204" pitchFamily="49" charset="0"/>
              </a:rPr>
              <a:t>    </a:t>
            </a:r>
            <a:r>
              <a:rPr lang="en-US" dirty="0" err="1">
                <a:solidFill>
                  <a:srgbClr val="000000"/>
                </a:solidFill>
                <a:latin typeface="Consolas" panose="020B0609020204030204" pitchFamily="49" charset="0"/>
              </a:rPr>
              <a:t>std</a:t>
            </a:r>
            <a:r>
              <a:rPr lang="en-US" dirty="0">
                <a:solidFill>
                  <a:srgbClr val="000000"/>
                </a:solidFill>
                <a:latin typeface="Consolas" panose="020B0609020204030204" pitchFamily="49" charset="0"/>
              </a:rPr>
              <a:t>::</a:t>
            </a:r>
            <a:r>
              <a:rPr lang="en-US" dirty="0" err="1">
                <a:solidFill>
                  <a:srgbClr val="74531F"/>
                </a:solidFill>
                <a:latin typeface="Consolas" panose="020B0609020204030204" pitchFamily="49" charset="0"/>
              </a:rPr>
              <a:t>println</a:t>
            </a:r>
            <a:r>
              <a:rPr lang="en-US" dirty="0">
                <a:solidFill>
                  <a:srgbClr val="000000"/>
                </a:solidFill>
                <a:latin typeface="Consolas" panose="020B0609020204030204" pitchFamily="49" charset="0"/>
              </a:rPr>
              <a:t>();</a:t>
            </a:r>
          </a:p>
          <a:p>
            <a:pPr marL="548640" lvl="2" indent="0">
              <a:spcBef>
                <a:spcPts val="200"/>
              </a:spcBef>
              <a:buNone/>
            </a:pPr>
            <a:r>
              <a:rPr lang="en-US" dirty="0">
                <a:solidFill>
                  <a:srgbClr val="000000"/>
                </a:solidFill>
                <a:latin typeface="Consolas" panose="020B0609020204030204" pitchFamily="49" charset="0"/>
              </a:rPr>
              <a:t>}</a:t>
            </a:r>
          </a:p>
          <a:p>
            <a:pPr marL="548640" lvl="2" indent="0">
              <a:spcBef>
                <a:spcPts val="200"/>
              </a:spcBef>
              <a:buNone/>
            </a:pPr>
            <a:endParaRPr lang="en-US" dirty="0"/>
          </a:p>
        </p:txBody>
      </p:sp>
      <p:sp>
        <p:nvSpPr>
          <p:cNvPr id="4" name="Date Placeholder 3"/>
          <p:cNvSpPr>
            <a:spLocks noGrp="1"/>
          </p:cNvSpPr>
          <p:nvPr>
            <p:ph type="dt" sz="half" idx="10"/>
          </p:nvPr>
        </p:nvSpPr>
        <p:spPr/>
        <p:txBody>
          <a:bodyPr/>
          <a:lstStyle/>
          <a:p>
            <a:r>
              <a:rPr lang="en-US" smtClean="0"/>
              <a:t>2/11/2025, Lecture 6</a:t>
            </a:r>
            <a:endParaRPr lang="en-US"/>
          </a:p>
        </p:txBody>
      </p:sp>
      <p:sp>
        <p:nvSpPr>
          <p:cNvPr id="5" name="Footer Placeholder 4"/>
          <p:cNvSpPr>
            <a:spLocks noGrp="1"/>
          </p:cNvSpPr>
          <p:nvPr>
            <p:ph type="ftr" sz="quarter" idx="11"/>
          </p:nvPr>
        </p:nvSpPr>
        <p:spPr/>
        <p:txBody>
          <a:bodyPr/>
          <a:lstStyle/>
          <a:p>
            <a:r>
              <a:rPr lang="en-US" smtClean="0"/>
              <a:t>CSC4700, Spring 2025, The C++ Standard Library, Iterators and Ranges</a:t>
            </a:r>
            <a:endParaRPr lang="en-US"/>
          </a:p>
        </p:txBody>
      </p:sp>
      <p:sp>
        <p:nvSpPr>
          <p:cNvPr id="6" name="Slide Number Placeholder 5"/>
          <p:cNvSpPr>
            <a:spLocks noGrp="1"/>
          </p:cNvSpPr>
          <p:nvPr>
            <p:ph type="sldNum" sz="quarter" idx="12"/>
          </p:nvPr>
        </p:nvSpPr>
        <p:spPr/>
        <p:txBody>
          <a:bodyPr>
            <a:normAutofit lnSpcReduction="10000"/>
          </a:bodyPr>
          <a:lstStyle/>
          <a:p>
            <a:fld id="{361B6064-FECE-466A-BF5C-A30C7EDC9E78}" type="slidenum">
              <a:rPr lang="en-US" smtClean="0"/>
              <a:t>52</a:t>
            </a:fld>
            <a:endParaRPr lang="en-US"/>
          </a:p>
        </p:txBody>
      </p:sp>
    </p:spTree>
    <p:extLst>
      <p:ext uri="{BB962C8B-B14F-4D97-AF65-F5344CB8AC3E}">
        <p14:creationId xmlns:p14="http://schemas.microsoft.com/office/powerpoint/2010/main" val="19051617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additive="base">
                                        <p:cTn id="7"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4" end="4"/>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anim calcmode="lin" valueType="num">
                                      <p:cBhvr additive="base">
                                        <p:cTn id="11"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3">
                                            <p:txEl>
                                              <p:pRg st="5" end="5"/>
                                            </p:txEl>
                                          </p:spTgt>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anim calcmode="lin" valueType="num">
                                      <p:cBhvr additive="base">
                                        <p:cTn id="15"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8" fill="hold"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anim calcmode="lin" valueType="num">
                                      <p:cBhvr additive="base">
                                        <p:cTn id="21" dur="5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3">
                                            <p:txEl>
                                              <p:pRg st="7" end="7"/>
                                            </p:txEl>
                                          </p:spTgt>
                                        </p:tgtEl>
                                        <p:attrNameLst>
                                          <p:attrName>ppt_y</p:attrName>
                                        </p:attrNameLst>
                                      </p:cBhvr>
                                      <p:tavLst>
                                        <p:tav tm="0">
                                          <p:val>
                                            <p:strVal val="#ppt_y"/>
                                          </p:val>
                                        </p:tav>
                                        <p:tav tm="100000">
                                          <p:val>
                                            <p:strVal val="#ppt_y"/>
                                          </p:val>
                                        </p:tav>
                                      </p:tavLst>
                                    </p:anim>
                                  </p:childTnLst>
                                </p:cTn>
                              </p:par>
                              <p:par>
                                <p:cTn id="23" presetID="2" presetClass="entr" presetSubtype="8" fill="hold"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anim calcmode="lin" valueType="num">
                                      <p:cBhvr additive="base">
                                        <p:cTn id="25" dur="500" fill="hold"/>
                                        <p:tgtEl>
                                          <p:spTgt spid="3">
                                            <p:txEl>
                                              <p:pRg st="8" end="8"/>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8" end="8"/>
                                            </p:txEl>
                                          </p:spTgt>
                                        </p:tgtEl>
                                        <p:attrNameLst>
                                          <p:attrName>ppt_y</p:attrName>
                                        </p:attrNameLst>
                                      </p:cBhvr>
                                      <p:tavLst>
                                        <p:tav tm="0">
                                          <p:val>
                                            <p:strVal val="#ppt_y"/>
                                          </p:val>
                                        </p:tav>
                                        <p:tav tm="100000">
                                          <p:val>
                                            <p:strVal val="#ppt_y"/>
                                          </p:val>
                                        </p:tav>
                                      </p:tavLst>
                                    </p:anim>
                                  </p:childTnLst>
                                </p:cTn>
                              </p:par>
                              <p:par>
                                <p:cTn id="27" presetID="2" presetClass="entr" presetSubtype="8" fill="hold"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anim calcmode="lin" valueType="num">
                                      <p:cBhvr additive="base">
                                        <p:cTn id="29" dur="500" fill="hold"/>
                                        <p:tgtEl>
                                          <p:spTgt spid="3">
                                            <p:txEl>
                                              <p:pRg st="9" end="9"/>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3">
                                            <p:txEl>
                                              <p:pRg st="9" end="9"/>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8" fill="hold" nodeType="click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anim calcmode="lin" valueType="num">
                                      <p:cBhvr additive="base">
                                        <p:cTn id="35" dur="500" fill="hold"/>
                                        <p:tgtEl>
                                          <p:spTgt spid="3">
                                            <p:txEl>
                                              <p:pRg st="10" end="10"/>
                                            </p:txEl>
                                          </p:spTgt>
                                        </p:tgtEl>
                                        <p:attrNameLst>
                                          <p:attrName>ppt_x</p:attrName>
                                        </p:attrNameLst>
                                      </p:cBhvr>
                                      <p:tavLst>
                                        <p:tav tm="0">
                                          <p:val>
                                            <p:strVal val="0-#ppt_w/2"/>
                                          </p:val>
                                        </p:tav>
                                        <p:tav tm="100000">
                                          <p:val>
                                            <p:strVal val="#ppt_x"/>
                                          </p:val>
                                        </p:tav>
                                      </p:tavLst>
                                    </p:anim>
                                    <p:anim calcmode="lin" valueType="num">
                                      <p:cBhvr additive="base">
                                        <p:cTn id="36" dur="500" fill="hold"/>
                                        <p:tgtEl>
                                          <p:spTgt spid="3">
                                            <p:txEl>
                                              <p:pRg st="10" end="10"/>
                                            </p:txEl>
                                          </p:spTgt>
                                        </p:tgtEl>
                                        <p:attrNameLst>
                                          <p:attrName>ppt_y</p:attrName>
                                        </p:attrNameLst>
                                      </p:cBhvr>
                                      <p:tavLst>
                                        <p:tav tm="0">
                                          <p:val>
                                            <p:strVal val="#ppt_y"/>
                                          </p:val>
                                        </p:tav>
                                        <p:tav tm="100000">
                                          <p:val>
                                            <p:strVal val="#ppt_y"/>
                                          </p:val>
                                        </p:tav>
                                      </p:tavLst>
                                    </p:anim>
                                  </p:childTnLst>
                                </p:cTn>
                              </p:par>
                              <p:par>
                                <p:cTn id="37" presetID="2" presetClass="entr" presetSubtype="8" fill="hold" nodeType="withEffect">
                                  <p:stCondLst>
                                    <p:cond delay="0"/>
                                  </p:stCondLst>
                                  <p:childTnLst>
                                    <p:set>
                                      <p:cBhvr>
                                        <p:cTn id="38" dur="1" fill="hold">
                                          <p:stCondLst>
                                            <p:cond delay="0"/>
                                          </p:stCondLst>
                                        </p:cTn>
                                        <p:tgtEl>
                                          <p:spTgt spid="3">
                                            <p:txEl>
                                              <p:pRg st="11" end="11"/>
                                            </p:txEl>
                                          </p:spTgt>
                                        </p:tgtEl>
                                        <p:attrNameLst>
                                          <p:attrName>style.visibility</p:attrName>
                                        </p:attrNameLst>
                                      </p:cBhvr>
                                      <p:to>
                                        <p:strVal val="visible"/>
                                      </p:to>
                                    </p:set>
                                    <p:anim calcmode="lin" valueType="num">
                                      <p:cBhvr additive="base">
                                        <p:cTn id="39" dur="500" fill="hold"/>
                                        <p:tgtEl>
                                          <p:spTgt spid="3">
                                            <p:txEl>
                                              <p:pRg st="11" end="11"/>
                                            </p:txEl>
                                          </p:spTgt>
                                        </p:tgtEl>
                                        <p:attrNameLst>
                                          <p:attrName>ppt_x</p:attrName>
                                        </p:attrNameLst>
                                      </p:cBhvr>
                                      <p:tavLst>
                                        <p:tav tm="0">
                                          <p:val>
                                            <p:strVal val="0-#ppt_w/2"/>
                                          </p:val>
                                        </p:tav>
                                        <p:tav tm="100000">
                                          <p:val>
                                            <p:strVal val="#ppt_x"/>
                                          </p:val>
                                        </p:tav>
                                      </p:tavLst>
                                    </p:anim>
                                    <p:anim calcmode="lin" valueType="num">
                                      <p:cBhvr additive="base">
                                        <p:cTn id="40" dur="500" fill="hold"/>
                                        <p:tgtEl>
                                          <p:spTgt spid="3">
                                            <p:txEl>
                                              <p:pRg st="11" end="11"/>
                                            </p:txEl>
                                          </p:spTgt>
                                        </p:tgtEl>
                                        <p:attrNameLst>
                                          <p:attrName>ppt_y</p:attrName>
                                        </p:attrNameLst>
                                      </p:cBhvr>
                                      <p:tavLst>
                                        <p:tav tm="0">
                                          <p:val>
                                            <p:strVal val="#ppt_y"/>
                                          </p:val>
                                        </p:tav>
                                        <p:tav tm="100000">
                                          <p:val>
                                            <p:strVal val="#ppt_y"/>
                                          </p:val>
                                        </p:tav>
                                      </p:tavLst>
                                    </p:anim>
                                  </p:childTnLst>
                                </p:cTn>
                              </p:par>
                              <p:par>
                                <p:cTn id="41" presetID="2" presetClass="entr" presetSubtype="8" fill="hold" nodeType="withEffect">
                                  <p:stCondLst>
                                    <p:cond delay="0"/>
                                  </p:stCondLst>
                                  <p:childTnLst>
                                    <p:set>
                                      <p:cBhvr>
                                        <p:cTn id="42" dur="1" fill="hold">
                                          <p:stCondLst>
                                            <p:cond delay="0"/>
                                          </p:stCondLst>
                                        </p:cTn>
                                        <p:tgtEl>
                                          <p:spTgt spid="3">
                                            <p:txEl>
                                              <p:pRg st="12" end="12"/>
                                            </p:txEl>
                                          </p:spTgt>
                                        </p:tgtEl>
                                        <p:attrNameLst>
                                          <p:attrName>style.visibility</p:attrName>
                                        </p:attrNameLst>
                                      </p:cBhvr>
                                      <p:to>
                                        <p:strVal val="visible"/>
                                      </p:to>
                                    </p:set>
                                    <p:anim calcmode="lin" valueType="num">
                                      <p:cBhvr additive="base">
                                        <p:cTn id="43" dur="500" fill="hold"/>
                                        <p:tgtEl>
                                          <p:spTgt spid="3">
                                            <p:txEl>
                                              <p:pRg st="12" end="12"/>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3">
                                            <p:txEl>
                                              <p:pRg st="12" end="12"/>
                                            </p:txEl>
                                          </p:spTgt>
                                        </p:tgtEl>
                                        <p:attrNameLst>
                                          <p:attrName>ppt_y</p:attrName>
                                        </p:attrNameLst>
                                      </p:cBhvr>
                                      <p:tavLst>
                                        <p:tav tm="0">
                                          <p:val>
                                            <p:strVal val="#ppt_y"/>
                                          </p:val>
                                        </p:tav>
                                        <p:tav tm="100000">
                                          <p:val>
                                            <p:strVal val="#ppt_y"/>
                                          </p:val>
                                        </p:tav>
                                      </p:tavLst>
                                    </p:anim>
                                  </p:childTnLst>
                                </p:cTn>
                              </p:par>
                              <p:par>
                                <p:cTn id="45" presetID="2" presetClass="entr" presetSubtype="8" fill="hold" nodeType="withEffect">
                                  <p:stCondLst>
                                    <p:cond delay="0"/>
                                  </p:stCondLst>
                                  <p:childTnLst>
                                    <p:set>
                                      <p:cBhvr>
                                        <p:cTn id="46" dur="1" fill="hold">
                                          <p:stCondLst>
                                            <p:cond delay="0"/>
                                          </p:stCondLst>
                                        </p:cTn>
                                        <p:tgtEl>
                                          <p:spTgt spid="3">
                                            <p:txEl>
                                              <p:pRg st="13" end="13"/>
                                            </p:txEl>
                                          </p:spTgt>
                                        </p:tgtEl>
                                        <p:attrNameLst>
                                          <p:attrName>style.visibility</p:attrName>
                                        </p:attrNameLst>
                                      </p:cBhvr>
                                      <p:to>
                                        <p:strVal val="visible"/>
                                      </p:to>
                                    </p:set>
                                    <p:anim calcmode="lin" valueType="num">
                                      <p:cBhvr additive="base">
                                        <p:cTn id="47" dur="500" fill="hold"/>
                                        <p:tgtEl>
                                          <p:spTgt spid="3">
                                            <p:txEl>
                                              <p:pRg st="13" end="13"/>
                                            </p:txEl>
                                          </p:spTgt>
                                        </p:tgtEl>
                                        <p:attrNameLst>
                                          <p:attrName>ppt_x</p:attrName>
                                        </p:attrNameLst>
                                      </p:cBhvr>
                                      <p:tavLst>
                                        <p:tav tm="0">
                                          <p:val>
                                            <p:strVal val="0-#ppt_w/2"/>
                                          </p:val>
                                        </p:tav>
                                        <p:tav tm="100000">
                                          <p:val>
                                            <p:strVal val="#ppt_x"/>
                                          </p:val>
                                        </p:tav>
                                      </p:tavLst>
                                    </p:anim>
                                    <p:anim calcmode="lin" valueType="num">
                                      <p:cBhvr additive="base">
                                        <p:cTn id="48" dur="500" fill="hold"/>
                                        <p:tgtEl>
                                          <p:spTgt spid="3">
                                            <p:txEl>
                                              <p:pRg st="13" end="1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Using </a:t>
            </a:r>
            <a:r>
              <a:rPr lang="en-US" dirty="0" smtClean="0"/>
              <a:t>Range Algorithms</a:t>
            </a:r>
            <a:endParaRPr lang="en-US" dirty="0"/>
          </a:p>
        </p:txBody>
      </p:sp>
      <p:sp>
        <p:nvSpPr>
          <p:cNvPr id="3" name="Content Placeholder 2"/>
          <p:cNvSpPr>
            <a:spLocks noGrp="1"/>
          </p:cNvSpPr>
          <p:nvPr>
            <p:ph idx="1"/>
          </p:nvPr>
        </p:nvSpPr>
        <p:spPr/>
        <p:txBody>
          <a:bodyPr/>
          <a:lstStyle/>
          <a:p>
            <a:r>
              <a:rPr lang="en-US" dirty="0" smtClean="0"/>
              <a:t>Algorithms like </a:t>
            </a:r>
            <a:r>
              <a:rPr lang="en-US" dirty="0" err="1" smtClean="0">
                <a:latin typeface="Consolas" panose="020B0609020204030204" pitchFamily="49" charset="0"/>
              </a:rPr>
              <a:t>copy_if</a:t>
            </a:r>
            <a:r>
              <a:rPr lang="en-US" dirty="0" smtClean="0"/>
              <a:t> take pair of iterators</a:t>
            </a:r>
          </a:p>
          <a:p>
            <a:pPr lvl="1"/>
            <a:r>
              <a:rPr lang="en-US" dirty="0" smtClean="0"/>
              <a:t>Wouldn’t it be easier to just pass </a:t>
            </a:r>
            <a:r>
              <a:rPr lang="en-US" dirty="0" smtClean="0">
                <a:latin typeface="Consolas" panose="020B0609020204030204" pitchFamily="49" charset="0"/>
              </a:rPr>
              <a:t>numbers</a:t>
            </a:r>
            <a:r>
              <a:rPr lang="en-US" dirty="0" smtClean="0"/>
              <a:t> to the algorithm</a:t>
            </a:r>
            <a:r>
              <a:rPr lang="en-US" dirty="0" smtClean="0"/>
              <a:t>?</a:t>
            </a:r>
            <a:endParaRPr lang="en-US" dirty="0" smtClean="0"/>
          </a:p>
        </p:txBody>
      </p:sp>
      <p:sp>
        <p:nvSpPr>
          <p:cNvPr id="4" name="Date Placeholder 3"/>
          <p:cNvSpPr>
            <a:spLocks noGrp="1"/>
          </p:cNvSpPr>
          <p:nvPr>
            <p:ph type="dt" sz="half" idx="10"/>
          </p:nvPr>
        </p:nvSpPr>
        <p:spPr/>
        <p:txBody>
          <a:bodyPr/>
          <a:lstStyle/>
          <a:p>
            <a:r>
              <a:rPr lang="en-US" smtClean="0"/>
              <a:t>2/11/2025, Lecture 6</a:t>
            </a:r>
            <a:endParaRPr lang="en-US"/>
          </a:p>
        </p:txBody>
      </p:sp>
      <p:sp>
        <p:nvSpPr>
          <p:cNvPr id="5" name="Footer Placeholder 4"/>
          <p:cNvSpPr>
            <a:spLocks noGrp="1"/>
          </p:cNvSpPr>
          <p:nvPr>
            <p:ph type="ftr" sz="quarter" idx="11"/>
          </p:nvPr>
        </p:nvSpPr>
        <p:spPr/>
        <p:txBody>
          <a:bodyPr/>
          <a:lstStyle/>
          <a:p>
            <a:r>
              <a:rPr lang="en-US" smtClean="0"/>
              <a:t>CSC4700, Spring 2025, The C++ Standard Library, Iterators and Ranges</a:t>
            </a:r>
            <a:endParaRPr lang="en-US"/>
          </a:p>
        </p:txBody>
      </p:sp>
      <p:sp>
        <p:nvSpPr>
          <p:cNvPr id="6" name="Slide Number Placeholder 5"/>
          <p:cNvSpPr>
            <a:spLocks noGrp="1"/>
          </p:cNvSpPr>
          <p:nvPr>
            <p:ph type="sldNum" sz="quarter" idx="12"/>
          </p:nvPr>
        </p:nvSpPr>
        <p:spPr/>
        <p:txBody>
          <a:bodyPr>
            <a:normAutofit lnSpcReduction="10000"/>
          </a:bodyPr>
          <a:lstStyle/>
          <a:p>
            <a:fld id="{361B6064-FECE-466A-BF5C-A30C7EDC9E78}" type="slidenum">
              <a:rPr lang="en-US" smtClean="0"/>
              <a:t>53</a:t>
            </a:fld>
            <a:endParaRPr lang="en-US"/>
          </a:p>
        </p:txBody>
      </p:sp>
    </p:spTree>
    <p:extLst>
      <p:ext uri="{BB962C8B-B14F-4D97-AF65-F5344CB8AC3E}">
        <p14:creationId xmlns:p14="http://schemas.microsoft.com/office/powerpoint/2010/main" val="4264209469"/>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a:t>
            </a:r>
            <a:r>
              <a:rPr lang="en-US" dirty="0" smtClean="0"/>
              <a:t>Range Algorithms</a:t>
            </a:r>
            <a:endParaRPr lang="en-US" dirty="0"/>
          </a:p>
        </p:txBody>
      </p:sp>
      <p:sp>
        <p:nvSpPr>
          <p:cNvPr id="3" name="Content Placeholder 2"/>
          <p:cNvSpPr>
            <a:spLocks noGrp="1"/>
          </p:cNvSpPr>
          <p:nvPr>
            <p:ph idx="1"/>
          </p:nvPr>
        </p:nvSpPr>
        <p:spPr>
          <a:xfrm>
            <a:off x="1261872" y="1828800"/>
            <a:ext cx="9692640" cy="4351337"/>
          </a:xfrm>
        </p:spPr>
        <p:txBody>
          <a:bodyPr>
            <a:normAutofit fontScale="92500" lnSpcReduction="10000"/>
          </a:bodyPr>
          <a:lstStyle/>
          <a:p>
            <a:pPr marL="548640" lvl="2" indent="0">
              <a:spcBef>
                <a:spcPts val="200"/>
              </a:spcBef>
              <a:buNone/>
            </a:pPr>
            <a:endParaRPr lang="en-US" dirty="0" smtClean="0">
              <a:solidFill>
                <a:srgbClr val="0000FF"/>
              </a:solidFill>
              <a:latin typeface="Consolas" panose="020B0609020204030204" pitchFamily="49" charset="0"/>
            </a:endParaRPr>
          </a:p>
          <a:p>
            <a:pPr marL="548640" lvl="2" indent="0">
              <a:spcBef>
                <a:spcPts val="200"/>
              </a:spcBef>
              <a:buNone/>
            </a:pPr>
            <a:r>
              <a:rPr lang="en-US" dirty="0" smtClean="0">
                <a:solidFill>
                  <a:srgbClr val="0000FF"/>
                </a:solidFill>
                <a:latin typeface="Consolas" panose="020B0609020204030204" pitchFamily="49" charset="0"/>
              </a:rPr>
              <a:t>void</a:t>
            </a:r>
            <a:r>
              <a:rPr lang="en-US" dirty="0" smtClean="0">
                <a:solidFill>
                  <a:srgbClr val="000000"/>
                </a:solidFill>
                <a:latin typeface="Consolas" panose="020B0609020204030204" pitchFamily="49" charset="0"/>
              </a:rPr>
              <a:t> </a:t>
            </a:r>
            <a:r>
              <a:rPr lang="en-US" dirty="0" err="1">
                <a:solidFill>
                  <a:srgbClr val="74531F"/>
                </a:solidFill>
                <a:latin typeface="Consolas" panose="020B0609020204030204" pitchFamily="49" charset="0"/>
              </a:rPr>
              <a:t>double_even_numbers</a:t>
            </a:r>
            <a:r>
              <a:rPr lang="en-US" dirty="0">
                <a:solidFill>
                  <a:srgbClr val="000000"/>
                </a:solidFill>
                <a:latin typeface="Consolas" panose="020B0609020204030204" pitchFamily="49" charset="0"/>
              </a:rPr>
              <a:t>()</a:t>
            </a:r>
          </a:p>
          <a:p>
            <a:pPr marL="548640" lvl="2" indent="0">
              <a:spcBef>
                <a:spcPts val="200"/>
              </a:spcBef>
              <a:buNone/>
            </a:pPr>
            <a:r>
              <a:rPr lang="en-US" dirty="0">
                <a:solidFill>
                  <a:srgbClr val="000000"/>
                </a:solidFill>
                <a:latin typeface="Consolas" panose="020B0609020204030204" pitchFamily="49" charset="0"/>
              </a:rPr>
              <a:t>{</a:t>
            </a:r>
          </a:p>
          <a:p>
            <a:pPr marL="548640" lvl="2" indent="0">
              <a:spcBef>
                <a:spcPts val="200"/>
              </a:spcBef>
              <a:buNone/>
            </a:pPr>
            <a:r>
              <a:rPr lang="en-US" dirty="0">
                <a:solidFill>
                  <a:srgbClr val="000000"/>
                </a:solidFill>
                <a:latin typeface="Consolas" panose="020B0609020204030204" pitchFamily="49" charset="0"/>
              </a:rPr>
              <a:t>    </a:t>
            </a:r>
            <a:r>
              <a:rPr lang="en-US" dirty="0" err="1">
                <a:solidFill>
                  <a:srgbClr val="000000"/>
                </a:solidFill>
                <a:latin typeface="Consolas" panose="020B0609020204030204" pitchFamily="49" charset="0"/>
              </a:rPr>
              <a:t>std</a:t>
            </a:r>
            <a:r>
              <a:rPr lang="en-US" dirty="0">
                <a:solidFill>
                  <a:srgbClr val="000000"/>
                </a:solidFill>
                <a:latin typeface="Consolas" panose="020B0609020204030204" pitchFamily="49" charset="0"/>
              </a:rPr>
              <a:t>::</a:t>
            </a:r>
            <a:r>
              <a:rPr lang="en-US" dirty="0">
                <a:solidFill>
                  <a:srgbClr val="2B91AF"/>
                </a:solidFill>
                <a:latin typeface="Consolas" panose="020B0609020204030204" pitchFamily="49" charset="0"/>
              </a:rPr>
              <a:t>vector</a:t>
            </a:r>
            <a:r>
              <a:rPr lang="en-US" dirty="0">
                <a:solidFill>
                  <a:srgbClr val="000000"/>
                </a:solidFill>
                <a:latin typeface="Consolas" panose="020B0609020204030204" pitchFamily="49" charset="0"/>
              </a:rPr>
              <a:t>&lt;</a:t>
            </a:r>
            <a:r>
              <a:rPr lang="en-US" dirty="0" err="1">
                <a:solidFill>
                  <a:srgbClr val="0000FF"/>
                </a:solidFill>
                <a:latin typeface="Consolas" panose="020B0609020204030204" pitchFamily="49" charset="0"/>
              </a:rPr>
              <a:t>int</a:t>
            </a:r>
            <a:r>
              <a:rPr lang="en-US" dirty="0">
                <a:solidFill>
                  <a:srgbClr val="000000"/>
                </a:solidFill>
                <a:latin typeface="Consolas" panose="020B0609020204030204" pitchFamily="49" charset="0"/>
              </a:rPr>
              <a:t>&gt; </a:t>
            </a:r>
            <a:r>
              <a:rPr lang="en-US" dirty="0">
                <a:solidFill>
                  <a:srgbClr val="1F377F"/>
                </a:solidFill>
                <a:latin typeface="Consolas" panose="020B0609020204030204" pitchFamily="49" charset="0"/>
              </a:rPr>
              <a:t>numbers</a:t>
            </a:r>
            <a:r>
              <a:rPr lang="en-US" dirty="0">
                <a:solidFill>
                  <a:srgbClr val="000000"/>
                </a:solidFill>
                <a:latin typeface="Consolas" panose="020B0609020204030204" pitchFamily="49" charset="0"/>
              </a:rPr>
              <a:t> = {</a:t>
            </a:r>
            <a:r>
              <a:rPr lang="en-US" dirty="0">
                <a:solidFill>
                  <a:srgbClr val="098658"/>
                </a:solidFill>
                <a:latin typeface="Consolas" panose="020B0609020204030204" pitchFamily="49" charset="0"/>
              </a:rPr>
              <a:t>1</a:t>
            </a:r>
            <a:r>
              <a:rPr lang="en-US" dirty="0">
                <a:solidFill>
                  <a:srgbClr val="000000"/>
                </a:solidFill>
                <a:latin typeface="Consolas" panose="020B0609020204030204" pitchFamily="49" charset="0"/>
              </a:rPr>
              <a:t>, </a:t>
            </a:r>
            <a:r>
              <a:rPr lang="en-US" dirty="0">
                <a:solidFill>
                  <a:srgbClr val="098658"/>
                </a:solidFill>
                <a:latin typeface="Consolas" panose="020B0609020204030204" pitchFamily="49" charset="0"/>
              </a:rPr>
              <a:t>2</a:t>
            </a:r>
            <a:r>
              <a:rPr lang="en-US" dirty="0">
                <a:solidFill>
                  <a:srgbClr val="000000"/>
                </a:solidFill>
                <a:latin typeface="Consolas" panose="020B0609020204030204" pitchFamily="49" charset="0"/>
              </a:rPr>
              <a:t>, </a:t>
            </a:r>
            <a:r>
              <a:rPr lang="en-US" dirty="0">
                <a:solidFill>
                  <a:srgbClr val="098658"/>
                </a:solidFill>
                <a:latin typeface="Consolas" panose="020B0609020204030204" pitchFamily="49" charset="0"/>
              </a:rPr>
              <a:t>3</a:t>
            </a:r>
            <a:r>
              <a:rPr lang="en-US" dirty="0">
                <a:solidFill>
                  <a:srgbClr val="000000"/>
                </a:solidFill>
                <a:latin typeface="Consolas" panose="020B0609020204030204" pitchFamily="49" charset="0"/>
              </a:rPr>
              <a:t>, </a:t>
            </a:r>
            <a:r>
              <a:rPr lang="en-US" dirty="0">
                <a:solidFill>
                  <a:srgbClr val="098658"/>
                </a:solidFill>
                <a:latin typeface="Consolas" panose="020B0609020204030204" pitchFamily="49" charset="0"/>
              </a:rPr>
              <a:t>4</a:t>
            </a:r>
            <a:r>
              <a:rPr lang="en-US" dirty="0">
                <a:solidFill>
                  <a:srgbClr val="000000"/>
                </a:solidFill>
                <a:latin typeface="Consolas" panose="020B0609020204030204" pitchFamily="49" charset="0"/>
              </a:rPr>
              <a:t>, </a:t>
            </a:r>
            <a:r>
              <a:rPr lang="en-US" dirty="0">
                <a:solidFill>
                  <a:srgbClr val="098658"/>
                </a:solidFill>
                <a:latin typeface="Consolas" panose="020B0609020204030204" pitchFamily="49" charset="0"/>
              </a:rPr>
              <a:t>5</a:t>
            </a:r>
            <a:r>
              <a:rPr lang="en-US" dirty="0">
                <a:solidFill>
                  <a:srgbClr val="000000"/>
                </a:solidFill>
                <a:latin typeface="Consolas" panose="020B0609020204030204" pitchFamily="49" charset="0"/>
              </a:rPr>
              <a:t>};</a:t>
            </a:r>
          </a:p>
          <a:p>
            <a:pPr marL="548640" lvl="2" indent="0">
              <a:spcBef>
                <a:spcPts val="200"/>
              </a:spcBef>
              <a:buNone/>
            </a:pPr>
            <a:r>
              <a:rPr lang="en-US" dirty="0">
                <a:solidFill>
                  <a:srgbClr val="000000"/>
                </a:solidFill>
                <a:latin typeface="Consolas" panose="020B0609020204030204" pitchFamily="49" charset="0"/>
              </a:rPr>
              <a:t/>
            </a:r>
            <a:br>
              <a:rPr lang="en-US" dirty="0">
                <a:solidFill>
                  <a:srgbClr val="000000"/>
                </a:solidFill>
                <a:latin typeface="Consolas" panose="020B0609020204030204" pitchFamily="49" charset="0"/>
              </a:rPr>
            </a:br>
            <a:r>
              <a:rPr lang="en-US" dirty="0">
                <a:solidFill>
                  <a:srgbClr val="000000"/>
                </a:solidFill>
                <a:latin typeface="Consolas" panose="020B0609020204030204" pitchFamily="49" charset="0"/>
              </a:rPr>
              <a:t>    </a:t>
            </a:r>
            <a:r>
              <a:rPr lang="en-US" dirty="0" err="1">
                <a:solidFill>
                  <a:srgbClr val="000000"/>
                </a:solidFill>
                <a:latin typeface="Consolas" panose="020B0609020204030204" pitchFamily="49" charset="0"/>
              </a:rPr>
              <a:t>std</a:t>
            </a:r>
            <a:r>
              <a:rPr lang="en-US" dirty="0">
                <a:solidFill>
                  <a:srgbClr val="000000"/>
                </a:solidFill>
                <a:latin typeface="Consolas" panose="020B0609020204030204" pitchFamily="49" charset="0"/>
              </a:rPr>
              <a:t>::</a:t>
            </a:r>
            <a:r>
              <a:rPr lang="en-US" dirty="0">
                <a:solidFill>
                  <a:srgbClr val="2B91AF"/>
                </a:solidFill>
                <a:latin typeface="Consolas" panose="020B0609020204030204" pitchFamily="49" charset="0"/>
              </a:rPr>
              <a:t>vector</a:t>
            </a:r>
            <a:r>
              <a:rPr lang="en-US" dirty="0">
                <a:solidFill>
                  <a:srgbClr val="000000"/>
                </a:solidFill>
                <a:latin typeface="Consolas" panose="020B0609020204030204" pitchFamily="49" charset="0"/>
              </a:rPr>
              <a:t>&lt;</a:t>
            </a:r>
            <a:r>
              <a:rPr lang="en-US" dirty="0" err="1">
                <a:solidFill>
                  <a:srgbClr val="0000FF"/>
                </a:solidFill>
                <a:latin typeface="Consolas" panose="020B0609020204030204" pitchFamily="49" charset="0"/>
              </a:rPr>
              <a:t>int</a:t>
            </a:r>
            <a:r>
              <a:rPr lang="en-US" dirty="0">
                <a:solidFill>
                  <a:srgbClr val="000000"/>
                </a:solidFill>
                <a:latin typeface="Consolas" panose="020B0609020204030204" pitchFamily="49" charset="0"/>
              </a:rPr>
              <a:t>&gt; </a:t>
            </a:r>
            <a:r>
              <a:rPr lang="en-US" dirty="0" err="1" smtClean="0">
                <a:solidFill>
                  <a:srgbClr val="1F377F"/>
                </a:solidFill>
                <a:latin typeface="Consolas" panose="020B0609020204030204" pitchFamily="49" charset="0"/>
              </a:rPr>
              <a:t>even_numbers</a:t>
            </a:r>
            <a:r>
              <a:rPr lang="en-US" dirty="0">
                <a:solidFill>
                  <a:srgbClr val="000000"/>
                </a:solidFill>
                <a:latin typeface="Consolas" panose="020B0609020204030204" pitchFamily="49" charset="0"/>
              </a:rPr>
              <a:t>;</a:t>
            </a:r>
          </a:p>
          <a:p>
            <a:pPr marL="548640" lvl="2" indent="0">
              <a:spcBef>
                <a:spcPts val="200"/>
              </a:spcBef>
              <a:buNone/>
            </a:pPr>
            <a:r>
              <a:rPr lang="en-US" dirty="0">
                <a:solidFill>
                  <a:srgbClr val="000000"/>
                </a:solidFill>
                <a:latin typeface="Consolas" panose="020B0609020204030204" pitchFamily="49" charset="0"/>
              </a:rPr>
              <a:t>    </a:t>
            </a:r>
            <a:r>
              <a:rPr lang="en-US" dirty="0" err="1">
                <a:solidFill>
                  <a:srgbClr val="000000"/>
                </a:solidFill>
                <a:latin typeface="Consolas" panose="020B0609020204030204" pitchFamily="49" charset="0"/>
              </a:rPr>
              <a:t>std</a:t>
            </a:r>
            <a:r>
              <a:rPr lang="en-US" dirty="0" smtClean="0">
                <a:solidFill>
                  <a:srgbClr val="000000"/>
                </a:solidFill>
                <a:latin typeface="Consolas" panose="020B0609020204030204" pitchFamily="49" charset="0"/>
              </a:rPr>
              <a:t>::ranges::</a:t>
            </a:r>
            <a:r>
              <a:rPr lang="en-US" dirty="0" err="1" smtClean="0">
                <a:solidFill>
                  <a:srgbClr val="74531F"/>
                </a:solidFill>
                <a:latin typeface="Consolas" panose="020B0609020204030204" pitchFamily="49" charset="0"/>
              </a:rPr>
              <a:t>copy_if</a:t>
            </a:r>
            <a:r>
              <a:rPr lang="en-US" dirty="0" smtClean="0">
                <a:solidFill>
                  <a:srgbClr val="000000"/>
                </a:solidFill>
                <a:latin typeface="Consolas" panose="020B0609020204030204" pitchFamily="49" charset="0"/>
              </a:rPr>
              <a:t>(</a:t>
            </a:r>
            <a:r>
              <a:rPr lang="en-US" dirty="0" smtClean="0">
                <a:solidFill>
                  <a:srgbClr val="1F377F"/>
                </a:solidFill>
                <a:latin typeface="Consolas" panose="020B0609020204030204" pitchFamily="49" charset="0"/>
              </a:rPr>
              <a:t>numbers</a:t>
            </a:r>
            <a:r>
              <a:rPr lang="en-US" dirty="0" smtClean="0">
                <a:solidFill>
                  <a:srgbClr val="000000"/>
                </a:solidFill>
                <a:latin typeface="Consolas" panose="020B0609020204030204" pitchFamily="49" charset="0"/>
              </a:rPr>
              <a:t>, </a:t>
            </a:r>
            <a:r>
              <a:rPr lang="en-US" dirty="0" err="1">
                <a:solidFill>
                  <a:srgbClr val="000000"/>
                </a:solidFill>
                <a:latin typeface="Consolas" panose="020B0609020204030204" pitchFamily="49" charset="0"/>
              </a:rPr>
              <a:t>std</a:t>
            </a:r>
            <a:r>
              <a:rPr lang="en-US" dirty="0">
                <a:solidFill>
                  <a:srgbClr val="000000"/>
                </a:solidFill>
                <a:latin typeface="Consolas" panose="020B0609020204030204" pitchFamily="49" charset="0"/>
              </a:rPr>
              <a:t>::</a:t>
            </a:r>
            <a:r>
              <a:rPr lang="en-US" dirty="0" err="1" smtClean="0">
                <a:solidFill>
                  <a:srgbClr val="74531F"/>
                </a:solidFill>
                <a:latin typeface="Consolas" panose="020B0609020204030204" pitchFamily="49" charset="0"/>
              </a:rPr>
              <a:t>back_inserter</a:t>
            </a:r>
            <a:r>
              <a:rPr lang="en-US" dirty="0" smtClean="0">
                <a:solidFill>
                  <a:srgbClr val="000000"/>
                </a:solidFill>
                <a:latin typeface="Consolas" panose="020B0609020204030204" pitchFamily="49" charset="0"/>
              </a:rPr>
              <a:t>(</a:t>
            </a:r>
            <a:r>
              <a:rPr lang="en-US" dirty="0" err="1" smtClean="0">
                <a:solidFill>
                  <a:srgbClr val="1F377F"/>
                </a:solidFill>
                <a:latin typeface="Consolas" panose="020B0609020204030204" pitchFamily="49" charset="0"/>
              </a:rPr>
              <a:t>even_numbers</a:t>
            </a:r>
            <a:r>
              <a:rPr lang="en-US" dirty="0">
                <a:solidFill>
                  <a:srgbClr val="000000"/>
                </a:solidFill>
                <a:latin typeface="Consolas" panose="020B0609020204030204" pitchFamily="49" charset="0"/>
              </a:rPr>
              <a:t>),</a:t>
            </a:r>
          </a:p>
          <a:p>
            <a:pPr marL="548640" lvl="2" indent="0">
              <a:spcBef>
                <a:spcPts val="200"/>
              </a:spcBef>
              <a:buNone/>
            </a:pPr>
            <a:r>
              <a:rPr lang="en-US" dirty="0">
                <a:solidFill>
                  <a:srgbClr val="000000"/>
                </a:solidFill>
                <a:latin typeface="Consolas" panose="020B0609020204030204" pitchFamily="49" charset="0"/>
              </a:rPr>
              <a:t>        [](</a:t>
            </a:r>
            <a:r>
              <a:rPr lang="en-US" dirty="0" err="1">
                <a:solidFill>
                  <a:srgbClr val="0000FF"/>
                </a:solidFill>
                <a:latin typeface="Consolas" panose="020B0609020204030204" pitchFamily="49" charset="0"/>
              </a:rPr>
              <a:t>int</a:t>
            </a:r>
            <a:r>
              <a:rPr lang="en-US" dirty="0">
                <a:solidFill>
                  <a:srgbClr val="000000"/>
                </a:solidFill>
                <a:latin typeface="Consolas" panose="020B0609020204030204" pitchFamily="49" charset="0"/>
              </a:rPr>
              <a:t> </a:t>
            </a:r>
            <a:r>
              <a:rPr lang="en-US" dirty="0">
                <a:solidFill>
                  <a:srgbClr val="808080"/>
                </a:solidFill>
                <a:latin typeface="Consolas" panose="020B0609020204030204" pitchFamily="49" charset="0"/>
              </a:rPr>
              <a:t>n</a:t>
            </a:r>
            <a:r>
              <a:rPr lang="en-US" dirty="0">
                <a:solidFill>
                  <a:srgbClr val="000000"/>
                </a:solidFill>
                <a:latin typeface="Consolas" panose="020B0609020204030204" pitchFamily="49" charset="0"/>
              </a:rPr>
              <a:t>) { </a:t>
            </a:r>
            <a:r>
              <a:rPr lang="en-US" dirty="0">
                <a:solidFill>
                  <a:srgbClr val="8F08C4"/>
                </a:solidFill>
                <a:latin typeface="Consolas" panose="020B0609020204030204" pitchFamily="49" charset="0"/>
              </a:rPr>
              <a:t>return</a:t>
            </a:r>
            <a:r>
              <a:rPr lang="en-US" dirty="0">
                <a:solidFill>
                  <a:srgbClr val="000000"/>
                </a:solidFill>
                <a:latin typeface="Consolas" panose="020B0609020204030204" pitchFamily="49" charset="0"/>
              </a:rPr>
              <a:t> </a:t>
            </a:r>
            <a:r>
              <a:rPr lang="en-US" dirty="0">
                <a:solidFill>
                  <a:srgbClr val="808080"/>
                </a:solidFill>
                <a:latin typeface="Consolas" panose="020B0609020204030204" pitchFamily="49" charset="0"/>
              </a:rPr>
              <a:t>n</a:t>
            </a:r>
            <a:r>
              <a:rPr lang="en-US" dirty="0">
                <a:solidFill>
                  <a:srgbClr val="000000"/>
                </a:solidFill>
                <a:latin typeface="Consolas" panose="020B0609020204030204" pitchFamily="49" charset="0"/>
              </a:rPr>
              <a:t> % </a:t>
            </a:r>
            <a:r>
              <a:rPr lang="en-US" dirty="0">
                <a:solidFill>
                  <a:srgbClr val="098658"/>
                </a:solidFill>
                <a:latin typeface="Consolas" panose="020B0609020204030204" pitchFamily="49" charset="0"/>
              </a:rPr>
              <a:t>2</a:t>
            </a:r>
            <a:r>
              <a:rPr lang="en-US" dirty="0">
                <a:solidFill>
                  <a:srgbClr val="000000"/>
                </a:solidFill>
                <a:latin typeface="Consolas" panose="020B0609020204030204" pitchFamily="49" charset="0"/>
              </a:rPr>
              <a:t> == </a:t>
            </a:r>
            <a:r>
              <a:rPr lang="en-US" dirty="0">
                <a:solidFill>
                  <a:srgbClr val="098658"/>
                </a:solidFill>
                <a:latin typeface="Consolas" panose="020B0609020204030204" pitchFamily="49" charset="0"/>
              </a:rPr>
              <a:t>0</a:t>
            </a:r>
            <a:r>
              <a:rPr lang="en-US" dirty="0">
                <a:solidFill>
                  <a:srgbClr val="000000"/>
                </a:solidFill>
                <a:latin typeface="Consolas" panose="020B0609020204030204" pitchFamily="49" charset="0"/>
              </a:rPr>
              <a:t>; });</a:t>
            </a:r>
          </a:p>
          <a:p>
            <a:pPr marL="548640" lvl="2" indent="0">
              <a:spcBef>
                <a:spcPts val="200"/>
              </a:spcBef>
              <a:buNone/>
            </a:pPr>
            <a:r>
              <a:rPr lang="en-US" dirty="0">
                <a:solidFill>
                  <a:srgbClr val="000000"/>
                </a:solidFill>
                <a:latin typeface="Consolas" panose="020B0609020204030204" pitchFamily="49" charset="0"/>
              </a:rPr>
              <a:t/>
            </a:r>
            <a:br>
              <a:rPr lang="en-US" dirty="0">
                <a:solidFill>
                  <a:srgbClr val="000000"/>
                </a:solidFill>
                <a:latin typeface="Consolas" panose="020B0609020204030204" pitchFamily="49" charset="0"/>
              </a:rPr>
            </a:br>
            <a:r>
              <a:rPr lang="en-US" dirty="0">
                <a:solidFill>
                  <a:srgbClr val="000000"/>
                </a:solidFill>
                <a:latin typeface="Consolas" panose="020B0609020204030204" pitchFamily="49" charset="0"/>
              </a:rPr>
              <a:t>    </a:t>
            </a:r>
            <a:r>
              <a:rPr lang="en-US" dirty="0" err="1">
                <a:solidFill>
                  <a:srgbClr val="000000"/>
                </a:solidFill>
                <a:latin typeface="Consolas" panose="020B0609020204030204" pitchFamily="49" charset="0"/>
              </a:rPr>
              <a:t>std</a:t>
            </a:r>
            <a:r>
              <a:rPr lang="en-US" dirty="0">
                <a:solidFill>
                  <a:srgbClr val="000000"/>
                </a:solidFill>
                <a:latin typeface="Consolas" panose="020B0609020204030204" pitchFamily="49" charset="0"/>
              </a:rPr>
              <a:t>::</a:t>
            </a:r>
            <a:r>
              <a:rPr lang="en-US" dirty="0">
                <a:solidFill>
                  <a:srgbClr val="2B91AF"/>
                </a:solidFill>
                <a:latin typeface="Consolas" panose="020B0609020204030204" pitchFamily="49" charset="0"/>
              </a:rPr>
              <a:t>vector</a:t>
            </a:r>
            <a:r>
              <a:rPr lang="en-US" dirty="0">
                <a:solidFill>
                  <a:srgbClr val="000000"/>
                </a:solidFill>
                <a:latin typeface="Consolas" panose="020B0609020204030204" pitchFamily="49" charset="0"/>
              </a:rPr>
              <a:t>&lt;</a:t>
            </a:r>
            <a:r>
              <a:rPr lang="en-US" dirty="0" err="1">
                <a:solidFill>
                  <a:srgbClr val="0000FF"/>
                </a:solidFill>
                <a:latin typeface="Consolas" panose="020B0609020204030204" pitchFamily="49" charset="0"/>
              </a:rPr>
              <a:t>int</a:t>
            </a:r>
            <a:r>
              <a:rPr lang="en-US" dirty="0">
                <a:solidFill>
                  <a:srgbClr val="000000"/>
                </a:solidFill>
                <a:latin typeface="Consolas" panose="020B0609020204030204" pitchFamily="49" charset="0"/>
              </a:rPr>
              <a:t>&gt; </a:t>
            </a:r>
            <a:r>
              <a:rPr lang="en-US" dirty="0">
                <a:solidFill>
                  <a:srgbClr val="1F377F"/>
                </a:solidFill>
                <a:latin typeface="Consolas" panose="020B0609020204030204" pitchFamily="49" charset="0"/>
              </a:rPr>
              <a:t>results</a:t>
            </a:r>
            <a:r>
              <a:rPr lang="en-US" dirty="0">
                <a:solidFill>
                  <a:srgbClr val="000000"/>
                </a:solidFill>
                <a:latin typeface="Consolas" panose="020B0609020204030204" pitchFamily="49" charset="0"/>
              </a:rPr>
              <a:t>;</a:t>
            </a:r>
          </a:p>
          <a:p>
            <a:pPr marL="548640" lvl="2" indent="0">
              <a:spcBef>
                <a:spcPts val="200"/>
              </a:spcBef>
              <a:buNone/>
            </a:pPr>
            <a:r>
              <a:rPr lang="en-US" dirty="0">
                <a:solidFill>
                  <a:srgbClr val="000000"/>
                </a:solidFill>
                <a:latin typeface="Consolas" panose="020B0609020204030204" pitchFamily="49" charset="0"/>
              </a:rPr>
              <a:t>    </a:t>
            </a:r>
            <a:r>
              <a:rPr lang="en-US" dirty="0" err="1">
                <a:solidFill>
                  <a:srgbClr val="000000"/>
                </a:solidFill>
                <a:latin typeface="Consolas" panose="020B0609020204030204" pitchFamily="49" charset="0"/>
              </a:rPr>
              <a:t>std</a:t>
            </a:r>
            <a:r>
              <a:rPr lang="en-US" dirty="0" smtClean="0">
                <a:solidFill>
                  <a:srgbClr val="000000"/>
                </a:solidFill>
                <a:latin typeface="Consolas" panose="020B0609020204030204" pitchFamily="49" charset="0"/>
              </a:rPr>
              <a:t>::ranges::</a:t>
            </a:r>
            <a:r>
              <a:rPr lang="en-US" dirty="0" smtClean="0">
                <a:solidFill>
                  <a:srgbClr val="74531F"/>
                </a:solidFill>
                <a:latin typeface="Consolas" panose="020B0609020204030204" pitchFamily="49" charset="0"/>
              </a:rPr>
              <a:t>transform</a:t>
            </a:r>
            <a:r>
              <a:rPr lang="en-US" dirty="0" smtClean="0">
                <a:solidFill>
                  <a:srgbClr val="000000"/>
                </a:solidFill>
                <a:latin typeface="Consolas" panose="020B0609020204030204" pitchFamily="49" charset="0"/>
              </a:rPr>
              <a:t>(</a:t>
            </a:r>
            <a:r>
              <a:rPr lang="en-US" dirty="0" err="1" smtClean="0">
                <a:solidFill>
                  <a:srgbClr val="1F377F"/>
                </a:solidFill>
                <a:latin typeface="Consolas" panose="020B0609020204030204" pitchFamily="49" charset="0"/>
              </a:rPr>
              <a:t>even_numbers</a:t>
            </a:r>
            <a:r>
              <a:rPr lang="en-US" dirty="0" smtClean="0">
                <a:solidFill>
                  <a:srgbClr val="000000"/>
                </a:solidFill>
                <a:latin typeface="Consolas" panose="020B0609020204030204" pitchFamily="49" charset="0"/>
              </a:rPr>
              <a:t>,</a:t>
            </a:r>
            <a:endParaRPr lang="en-US" dirty="0">
              <a:solidFill>
                <a:srgbClr val="000000"/>
              </a:solidFill>
              <a:latin typeface="Consolas" panose="020B0609020204030204" pitchFamily="49" charset="0"/>
            </a:endParaRPr>
          </a:p>
          <a:p>
            <a:pPr marL="548640" lvl="2" indent="0">
              <a:spcBef>
                <a:spcPts val="200"/>
              </a:spcBef>
              <a:buNone/>
            </a:pPr>
            <a:r>
              <a:rPr lang="en-US" dirty="0">
                <a:solidFill>
                  <a:srgbClr val="000000"/>
                </a:solidFill>
                <a:latin typeface="Consolas" panose="020B0609020204030204" pitchFamily="49" charset="0"/>
              </a:rPr>
              <a:t>        </a:t>
            </a:r>
            <a:r>
              <a:rPr lang="en-US" dirty="0" err="1">
                <a:solidFill>
                  <a:srgbClr val="000000"/>
                </a:solidFill>
                <a:latin typeface="Consolas" panose="020B0609020204030204" pitchFamily="49" charset="0"/>
              </a:rPr>
              <a:t>std</a:t>
            </a:r>
            <a:r>
              <a:rPr lang="en-US" dirty="0">
                <a:solidFill>
                  <a:srgbClr val="000000"/>
                </a:solidFill>
                <a:latin typeface="Consolas" panose="020B0609020204030204" pitchFamily="49" charset="0"/>
              </a:rPr>
              <a:t>::</a:t>
            </a:r>
            <a:r>
              <a:rPr lang="en-US" dirty="0" err="1">
                <a:solidFill>
                  <a:srgbClr val="74531F"/>
                </a:solidFill>
                <a:latin typeface="Consolas" panose="020B0609020204030204" pitchFamily="49" charset="0"/>
              </a:rPr>
              <a:t>back_inserter</a:t>
            </a:r>
            <a:r>
              <a:rPr lang="en-US" dirty="0">
                <a:solidFill>
                  <a:srgbClr val="000000"/>
                </a:solidFill>
                <a:latin typeface="Consolas" panose="020B0609020204030204" pitchFamily="49" charset="0"/>
              </a:rPr>
              <a:t>(</a:t>
            </a:r>
            <a:r>
              <a:rPr lang="en-US" dirty="0">
                <a:solidFill>
                  <a:srgbClr val="1F377F"/>
                </a:solidFill>
                <a:latin typeface="Consolas" panose="020B0609020204030204" pitchFamily="49" charset="0"/>
              </a:rPr>
              <a:t>results</a:t>
            </a:r>
            <a:r>
              <a:rPr lang="en-US" dirty="0">
                <a:solidFill>
                  <a:srgbClr val="000000"/>
                </a:solidFill>
                <a:latin typeface="Consolas" panose="020B0609020204030204" pitchFamily="49" charset="0"/>
              </a:rPr>
              <a:t>), [](</a:t>
            </a:r>
            <a:r>
              <a:rPr lang="en-US" dirty="0" err="1">
                <a:solidFill>
                  <a:srgbClr val="0000FF"/>
                </a:solidFill>
                <a:latin typeface="Consolas" panose="020B0609020204030204" pitchFamily="49" charset="0"/>
              </a:rPr>
              <a:t>int</a:t>
            </a:r>
            <a:r>
              <a:rPr lang="en-US" dirty="0">
                <a:solidFill>
                  <a:srgbClr val="000000"/>
                </a:solidFill>
                <a:latin typeface="Consolas" panose="020B0609020204030204" pitchFamily="49" charset="0"/>
              </a:rPr>
              <a:t> </a:t>
            </a:r>
            <a:r>
              <a:rPr lang="en-US" dirty="0">
                <a:solidFill>
                  <a:srgbClr val="808080"/>
                </a:solidFill>
                <a:latin typeface="Consolas" panose="020B0609020204030204" pitchFamily="49" charset="0"/>
              </a:rPr>
              <a:t>n</a:t>
            </a:r>
            <a:r>
              <a:rPr lang="en-US" dirty="0">
                <a:solidFill>
                  <a:srgbClr val="000000"/>
                </a:solidFill>
                <a:latin typeface="Consolas" panose="020B0609020204030204" pitchFamily="49" charset="0"/>
              </a:rPr>
              <a:t>) { </a:t>
            </a:r>
            <a:r>
              <a:rPr lang="en-US" dirty="0">
                <a:solidFill>
                  <a:srgbClr val="8F08C4"/>
                </a:solidFill>
                <a:latin typeface="Consolas" panose="020B0609020204030204" pitchFamily="49" charset="0"/>
              </a:rPr>
              <a:t>return</a:t>
            </a:r>
            <a:r>
              <a:rPr lang="en-US" dirty="0">
                <a:solidFill>
                  <a:srgbClr val="000000"/>
                </a:solidFill>
                <a:latin typeface="Consolas" panose="020B0609020204030204" pitchFamily="49" charset="0"/>
              </a:rPr>
              <a:t> </a:t>
            </a:r>
            <a:r>
              <a:rPr lang="en-US" dirty="0">
                <a:solidFill>
                  <a:srgbClr val="808080"/>
                </a:solidFill>
                <a:latin typeface="Consolas" panose="020B0609020204030204" pitchFamily="49" charset="0"/>
              </a:rPr>
              <a:t>n</a:t>
            </a:r>
            <a:r>
              <a:rPr lang="en-US" dirty="0">
                <a:solidFill>
                  <a:srgbClr val="000000"/>
                </a:solidFill>
                <a:latin typeface="Consolas" panose="020B0609020204030204" pitchFamily="49" charset="0"/>
              </a:rPr>
              <a:t> * </a:t>
            </a:r>
            <a:r>
              <a:rPr lang="en-US" dirty="0">
                <a:solidFill>
                  <a:srgbClr val="098658"/>
                </a:solidFill>
                <a:latin typeface="Consolas" panose="020B0609020204030204" pitchFamily="49" charset="0"/>
              </a:rPr>
              <a:t>2</a:t>
            </a:r>
            <a:r>
              <a:rPr lang="en-US" dirty="0">
                <a:solidFill>
                  <a:srgbClr val="000000"/>
                </a:solidFill>
                <a:latin typeface="Consolas" panose="020B0609020204030204" pitchFamily="49" charset="0"/>
              </a:rPr>
              <a:t>; });</a:t>
            </a:r>
          </a:p>
          <a:p>
            <a:pPr marL="548640" lvl="2" indent="0">
              <a:spcBef>
                <a:spcPts val="200"/>
              </a:spcBef>
              <a:buNone/>
            </a:pPr>
            <a:r>
              <a:rPr lang="en-US" dirty="0">
                <a:solidFill>
                  <a:srgbClr val="000000"/>
                </a:solidFill>
                <a:latin typeface="Consolas" panose="020B0609020204030204" pitchFamily="49" charset="0"/>
              </a:rPr>
              <a:t/>
            </a:r>
            <a:br>
              <a:rPr lang="en-US" dirty="0">
                <a:solidFill>
                  <a:srgbClr val="000000"/>
                </a:solidFill>
                <a:latin typeface="Consolas" panose="020B0609020204030204" pitchFamily="49" charset="0"/>
              </a:rPr>
            </a:br>
            <a:r>
              <a:rPr lang="en-US" dirty="0">
                <a:solidFill>
                  <a:srgbClr val="000000"/>
                </a:solidFill>
                <a:latin typeface="Consolas" panose="020B0609020204030204" pitchFamily="49" charset="0"/>
              </a:rPr>
              <a:t>    </a:t>
            </a:r>
            <a:r>
              <a:rPr lang="en-US" dirty="0" err="1">
                <a:solidFill>
                  <a:srgbClr val="000000"/>
                </a:solidFill>
                <a:latin typeface="Consolas" panose="020B0609020204030204" pitchFamily="49" charset="0"/>
              </a:rPr>
              <a:t>std</a:t>
            </a:r>
            <a:r>
              <a:rPr lang="en-US" dirty="0">
                <a:solidFill>
                  <a:srgbClr val="000000"/>
                </a:solidFill>
                <a:latin typeface="Consolas" panose="020B0609020204030204" pitchFamily="49" charset="0"/>
              </a:rPr>
              <a:t>::</a:t>
            </a:r>
            <a:r>
              <a:rPr lang="en-US" dirty="0">
                <a:solidFill>
                  <a:srgbClr val="74531F"/>
                </a:solidFill>
                <a:latin typeface="Consolas" panose="020B0609020204030204" pitchFamily="49" charset="0"/>
              </a:rPr>
              <a:t>print</a:t>
            </a:r>
            <a:r>
              <a:rPr lang="en-US" dirty="0">
                <a:solidFill>
                  <a:srgbClr val="000000"/>
                </a:solidFill>
                <a:latin typeface="Consolas" panose="020B0609020204030204" pitchFamily="49" charset="0"/>
              </a:rPr>
              <a:t>(</a:t>
            </a:r>
            <a:r>
              <a:rPr lang="en-US" dirty="0">
                <a:solidFill>
                  <a:srgbClr val="E21F1F"/>
                </a:solidFill>
                <a:latin typeface="Consolas" panose="020B0609020204030204" pitchFamily="49" charset="0"/>
              </a:rPr>
              <a:t>"</a:t>
            </a:r>
            <a:r>
              <a:rPr lang="en-US" dirty="0">
                <a:solidFill>
                  <a:srgbClr val="A31515"/>
                </a:solidFill>
                <a:latin typeface="Consolas" panose="020B0609020204030204" pitchFamily="49" charset="0"/>
              </a:rPr>
              <a:t>doubled even numbers (iterators): </a:t>
            </a:r>
            <a:r>
              <a:rPr lang="en-US" dirty="0">
                <a:solidFill>
                  <a:srgbClr val="E21F1F"/>
                </a:solidFill>
                <a:latin typeface="Consolas" panose="020B0609020204030204" pitchFamily="49" charset="0"/>
              </a:rPr>
              <a:t>"</a:t>
            </a:r>
            <a:r>
              <a:rPr lang="en-US" dirty="0">
                <a:solidFill>
                  <a:srgbClr val="000000"/>
                </a:solidFill>
                <a:latin typeface="Consolas" panose="020B0609020204030204" pitchFamily="49" charset="0"/>
              </a:rPr>
              <a:t>);</a:t>
            </a:r>
          </a:p>
          <a:p>
            <a:pPr marL="548640" lvl="2" indent="0">
              <a:spcBef>
                <a:spcPts val="200"/>
              </a:spcBef>
              <a:buNone/>
            </a:pPr>
            <a:r>
              <a:rPr lang="en-US" dirty="0">
                <a:solidFill>
                  <a:srgbClr val="000000"/>
                </a:solidFill>
                <a:latin typeface="Consolas" panose="020B0609020204030204" pitchFamily="49" charset="0"/>
              </a:rPr>
              <a:t>    </a:t>
            </a:r>
            <a:r>
              <a:rPr lang="en-US" dirty="0">
                <a:solidFill>
                  <a:srgbClr val="8F08C4"/>
                </a:solidFill>
                <a:latin typeface="Consolas" panose="020B0609020204030204" pitchFamily="49" charset="0"/>
              </a:rPr>
              <a:t>for</a:t>
            </a:r>
            <a:r>
              <a:rPr lang="en-US" dirty="0">
                <a:solidFill>
                  <a:srgbClr val="000000"/>
                </a:solidFill>
                <a:latin typeface="Consolas" panose="020B0609020204030204" pitchFamily="49" charset="0"/>
              </a:rPr>
              <a:t> (</a:t>
            </a:r>
            <a:r>
              <a:rPr lang="en-US" dirty="0" err="1">
                <a:solidFill>
                  <a:srgbClr val="0000FF"/>
                </a:solidFill>
                <a:latin typeface="Consolas" panose="020B0609020204030204" pitchFamily="49" charset="0"/>
              </a:rPr>
              <a:t>int</a:t>
            </a:r>
            <a:r>
              <a:rPr lang="en-US" dirty="0">
                <a:solidFill>
                  <a:srgbClr val="000000"/>
                </a:solidFill>
                <a:latin typeface="Consolas" panose="020B0609020204030204" pitchFamily="49" charset="0"/>
              </a:rPr>
              <a:t> </a:t>
            </a:r>
            <a:r>
              <a:rPr lang="en-US" dirty="0">
                <a:solidFill>
                  <a:srgbClr val="1F377F"/>
                </a:solidFill>
                <a:latin typeface="Consolas" panose="020B0609020204030204" pitchFamily="49" charset="0"/>
              </a:rPr>
              <a:t>n</a:t>
            </a:r>
            <a:r>
              <a:rPr lang="en-US" dirty="0">
                <a:solidFill>
                  <a:srgbClr val="000000"/>
                </a:solidFill>
                <a:latin typeface="Consolas" panose="020B0609020204030204" pitchFamily="49" charset="0"/>
              </a:rPr>
              <a:t> : </a:t>
            </a:r>
            <a:r>
              <a:rPr lang="en-US" dirty="0">
                <a:solidFill>
                  <a:srgbClr val="1F377F"/>
                </a:solidFill>
                <a:latin typeface="Consolas" panose="020B0609020204030204" pitchFamily="49" charset="0"/>
              </a:rPr>
              <a:t>results</a:t>
            </a:r>
            <a:r>
              <a:rPr lang="en-US" dirty="0">
                <a:solidFill>
                  <a:srgbClr val="000000"/>
                </a:solidFill>
                <a:latin typeface="Consolas" panose="020B0609020204030204" pitchFamily="49" charset="0"/>
              </a:rPr>
              <a:t>)</a:t>
            </a:r>
          </a:p>
          <a:p>
            <a:pPr marL="548640" lvl="2" indent="0">
              <a:spcBef>
                <a:spcPts val="200"/>
              </a:spcBef>
              <a:buNone/>
            </a:pPr>
            <a:r>
              <a:rPr lang="en-US" dirty="0">
                <a:solidFill>
                  <a:srgbClr val="000000"/>
                </a:solidFill>
                <a:latin typeface="Consolas" panose="020B0609020204030204" pitchFamily="49" charset="0"/>
              </a:rPr>
              <a:t>        </a:t>
            </a:r>
            <a:r>
              <a:rPr lang="en-US" dirty="0" err="1">
                <a:solidFill>
                  <a:srgbClr val="000000"/>
                </a:solidFill>
                <a:latin typeface="Consolas" panose="020B0609020204030204" pitchFamily="49" charset="0"/>
              </a:rPr>
              <a:t>std</a:t>
            </a:r>
            <a:r>
              <a:rPr lang="en-US" dirty="0">
                <a:solidFill>
                  <a:srgbClr val="000000"/>
                </a:solidFill>
                <a:latin typeface="Consolas" panose="020B0609020204030204" pitchFamily="49" charset="0"/>
              </a:rPr>
              <a:t>::</a:t>
            </a:r>
            <a:r>
              <a:rPr lang="en-US" dirty="0">
                <a:solidFill>
                  <a:srgbClr val="74531F"/>
                </a:solidFill>
                <a:latin typeface="Consolas" panose="020B0609020204030204" pitchFamily="49" charset="0"/>
              </a:rPr>
              <a:t>print</a:t>
            </a:r>
            <a:r>
              <a:rPr lang="en-US" dirty="0">
                <a:solidFill>
                  <a:srgbClr val="000000"/>
                </a:solidFill>
                <a:latin typeface="Consolas" panose="020B0609020204030204" pitchFamily="49" charset="0"/>
              </a:rPr>
              <a:t>(</a:t>
            </a:r>
            <a:r>
              <a:rPr lang="en-US" dirty="0">
                <a:solidFill>
                  <a:srgbClr val="E21F1F"/>
                </a:solidFill>
                <a:latin typeface="Consolas" panose="020B0609020204030204" pitchFamily="49" charset="0"/>
              </a:rPr>
              <a:t>"</a:t>
            </a:r>
            <a:r>
              <a:rPr lang="en-US" dirty="0">
                <a:solidFill>
                  <a:srgbClr val="A31515"/>
                </a:solidFill>
                <a:latin typeface="Consolas" panose="020B0609020204030204" pitchFamily="49" charset="0"/>
              </a:rPr>
              <a:t>{} </a:t>
            </a:r>
            <a:r>
              <a:rPr lang="en-US" dirty="0">
                <a:solidFill>
                  <a:srgbClr val="E21F1F"/>
                </a:solidFill>
                <a:latin typeface="Consolas" panose="020B0609020204030204" pitchFamily="49" charset="0"/>
              </a:rPr>
              <a:t>"</a:t>
            </a:r>
            <a:r>
              <a:rPr lang="en-US" dirty="0">
                <a:solidFill>
                  <a:srgbClr val="000000"/>
                </a:solidFill>
                <a:latin typeface="Consolas" panose="020B0609020204030204" pitchFamily="49" charset="0"/>
              </a:rPr>
              <a:t>, </a:t>
            </a:r>
            <a:r>
              <a:rPr lang="en-US" dirty="0">
                <a:solidFill>
                  <a:srgbClr val="1F377F"/>
                </a:solidFill>
                <a:latin typeface="Consolas" panose="020B0609020204030204" pitchFamily="49" charset="0"/>
              </a:rPr>
              <a:t>n</a:t>
            </a:r>
            <a:r>
              <a:rPr lang="en-US" dirty="0">
                <a:solidFill>
                  <a:srgbClr val="000000"/>
                </a:solidFill>
                <a:latin typeface="Consolas" panose="020B0609020204030204" pitchFamily="49" charset="0"/>
              </a:rPr>
              <a:t>);</a:t>
            </a:r>
          </a:p>
          <a:p>
            <a:pPr marL="548640" lvl="2" indent="0">
              <a:spcBef>
                <a:spcPts val="200"/>
              </a:spcBef>
              <a:buNone/>
            </a:pPr>
            <a:r>
              <a:rPr lang="en-US" dirty="0">
                <a:solidFill>
                  <a:srgbClr val="000000"/>
                </a:solidFill>
                <a:latin typeface="Consolas" panose="020B0609020204030204" pitchFamily="49" charset="0"/>
              </a:rPr>
              <a:t>    </a:t>
            </a:r>
            <a:r>
              <a:rPr lang="en-US" dirty="0" err="1">
                <a:solidFill>
                  <a:srgbClr val="000000"/>
                </a:solidFill>
                <a:latin typeface="Consolas" panose="020B0609020204030204" pitchFamily="49" charset="0"/>
              </a:rPr>
              <a:t>std</a:t>
            </a:r>
            <a:r>
              <a:rPr lang="en-US" dirty="0">
                <a:solidFill>
                  <a:srgbClr val="000000"/>
                </a:solidFill>
                <a:latin typeface="Consolas" panose="020B0609020204030204" pitchFamily="49" charset="0"/>
              </a:rPr>
              <a:t>::</a:t>
            </a:r>
            <a:r>
              <a:rPr lang="en-US" dirty="0" err="1">
                <a:solidFill>
                  <a:srgbClr val="74531F"/>
                </a:solidFill>
                <a:latin typeface="Consolas" panose="020B0609020204030204" pitchFamily="49" charset="0"/>
              </a:rPr>
              <a:t>println</a:t>
            </a:r>
            <a:r>
              <a:rPr lang="en-US" dirty="0">
                <a:solidFill>
                  <a:srgbClr val="000000"/>
                </a:solidFill>
                <a:latin typeface="Consolas" panose="020B0609020204030204" pitchFamily="49" charset="0"/>
              </a:rPr>
              <a:t>();</a:t>
            </a:r>
          </a:p>
          <a:p>
            <a:pPr marL="548640" lvl="2" indent="0">
              <a:spcBef>
                <a:spcPts val="200"/>
              </a:spcBef>
              <a:buNone/>
            </a:pPr>
            <a:r>
              <a:rPr lang="en-US" dirty="0">
                <a:solidFill>
                  <a:srgbClr val="000000"/>
                </a:solidFill>
                <a:latin typeface="Consolas" panose="020B0609020204030204" pitchFamily="49" charset="0"/>
              </a:rPr>
              <a:t>}</a:t>
            </a:r>
          </a:p>
          <a:p>
            <a:pPr marL="548640" lvl="2" indent="0">
              <a:spcBef>
                <a:spcPts val="200"/>
              </a:spcBef>
              <a:buNone/>
            </a:pPr>
            <a:endParaRPr lang="en-US" dirty="0"/>
          </a:p>
        </p:txBody>
      </p:sp>
      <p:sp>
        <p:nvSpPr>
          <p:cNvPr id="4" name="Date Placeholder 3"/>
          <p:cNvSpPr>
            <a:spLocks noGrp="1"/>
          </p:cNvSpPr>
          <p:nvPr>
            <p:ph type="dt" sz="half" idx="10"/>
          </p:nvPr>
        </p:nvSpPr>
        <p:spPr/>
        <p:txBody>
          <a:bodyPr/>
          <a:lstStyle/>
          <a:p>
            <a:r>
              <a:rPr lang="en-US" smtClean="0"/>
              <a:t>2/11/2025, Lecture 6</a:t>
            </a:r>
            <a:endParaRPr lang="en-US"/>
          </a:p>
        </p:txBody>
      </p:sp>
      <p:sp>
        <p:nvSpPr>
          <p:cNvPr id="5" name="Footer Placeholder 4"/>
          <p:cNvSpPr>
            <a:spLocks noGrp="1"/>
          </p:cNvSpPr>
          <p:nvPr>
            <p:ph type="ftr" sz="quarter" idx="11"/>
          </p:nvPr>
        </p:nvSpPr>
        <p:spPr/>
        <p:txBody>
          <a:bodyPr/>
          <a:lstStyle/>
          <a:p>
            <a:r>
              <a:rPr lang="en-US" smtClean="0"/>
              <a:t>CSC4700, Spring 2025, The C++ Standard Library, Iterators and Ranges</a:t>
            </a:r>
            <a:endParaRPr lang="en-US"/>
          </a:p>
        </p:txBody>
      </p:sp>
      <p:sp>
        <p:nvSpPr>
          <p:cNvPr id="6" name="Slide Number Placeholder 5"/>
          <p:cNvSpPr>
            <a:spLocks noGrp="1"/>
          </p:cNvSpPr>
          <p:nvPr>
            <p:ph type="sldNum" sz="quarter" idx="12"/>
          </p:nvPr>
        </p:nvSpPr>
        <p:spPr/>
        <p:txBody>
          <a:bodyPr>
            <a:normAutofit lnSpcReduction="10000"/>
          </a:bodyPr>
          <a:lstStyle/>
          <a:p>
            <a:fld id="{361B6064-FECE-466A-BF5C-A30C7EDC9E78}" type="slidenum">
              <a:rPr lang="en-US" smtClean="0"/>
              <a:t>54</a:t>
            </a:fld>
            <a:endParaRPr lang="en-US"/>
          </a:p>
        </p:txBody>
      </p:sp>
    </p:spTree>
    <p:extLst>
      <p:ext uri="{BB962C8B-B14F-4D97-AF65-F5344CB8AC3E}">
        <p14:creationId xmlns:p14="http://schemas.microsoft.com/office/powerpoint/2010/main" val="1230176512"/>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Using </a:t>
            </a:r>
            <a:r>
              <a:rPr lang="en-US" dirty="0" smtClean="0"/>
              <a:t>Ranges</a:t>
            </a:r>
            <a:endParaRPr lang="en-US" dirty="0"/>
          </a:p>
        </p:txBody>
      </p:sp>
      <p:sp>
        <p:nvSpPr>
          <p:cNvPr id="3" name="Content Placeholder 2"/>
          <p:cNvSpPr>
            <a:spLocks noGrp="1"/>
          </p:cNvSpPr>
          <p:nvPr>
            <p:ph idx="1"/>
          </p:nvPr>
        </p:nvSpPr>
        <p:spPr/>
        <p:txBody>
          <a:bodyPr>
            <a:normAutofit/>
          </a:bodyPr>
          <a:lstStyle/>
          <a:p>
            <a:r>
              <a:rPr lang="en-US" dirty="0" smtClean="0"/>
              <a:t>Even </a:t>
            </a:r>
            <a:r>
              <a:rPr lang="en-US" dirty="0" smtClean="0"/>
              <a:t>numbers have to be stored separately: </a:t>
            </a:r>
            <a:r>
              <a:rPr lang="en-US" dirty="0" err="1" smtClean="0">
                <a:latin typeface="Consolas" panose="020B0609020204030204" pitchFamily="49" charset="0"/>
              </a:rPr>
              <a:t>even_numbers</a:t>
            </a:r>
            <a:endParaRPr lang="en-US" dirty="0" smtClean="0">
              <a:latin typeface="Consolas" panose="020B0609020204030204" pitchFamily="49" charset="0"/>
            </a:endParaRPr>
          </a:p>
          <a:p>
            <a:pPr lvl="1"/>
            <a:r>
              <a:rPr lang="en-US" dirty="0" smtClean="0"/>
              <a:t>Why, those are intermediate results not needed for anything else?</a:t>
            </a:r>
          </a:p>
          <a:p>
            <a:pPr lvl="1"/>
            <a:r>
              <a:rPr lang="en-US" dirty="0" smtClean="0"/>
              <a:t>Final results </a:t>
            </a:r>
            <a:r>
              <a:rPr lang="en-US" dirty="0" smtClean="0"/>
              <a:t>have </a:t>
            </a:r>
            <a:r>
              <a:rPr lang="en-US" dirty="0" smtClean="0"/>
              <a:t>to be explicitly ‘materialized’ as well</a:t>
            </a:r>
          </a:p>
          <a:p>
            <a:r>
              <a:rPr lang="en-US" dirty="0" smtClean="0"/>
              <a:t>Iterator-based algorithms are very flexible, but they do not compose </a:t>
            </a:r>
            <a:r>
              <a:rPr lang="en-US" dirty="0" smtClean="0"/>
              <a:t>well</a:t>
            </a:r>
          </a:p>
          <a:p>
            <a:endParaRPr lang="en-US" dirty="0"/>
          </a:p>
          <a:p>
            <a:r>
              <a:rPr lang="en-US" dirty="0" smtClean="0"/>
              <a:t>Standard introduces range based views</a:t>
            </a:r>
          </a:p>
          <a:p>
            <a:pPr lvl="1"/>
            <a:r>
              <a:rPr lang="en-US" dirty="0" smtClean="0"/>
              <a:t>A view is a data structure that refers to a range without ‘owning’ the data</a:t>
            </a:r>
          </a:p>
          <a:p>
            <a:pPr lvl="1"/>
            <a:r>
              <a:rPr lang="en-US" dirty="0"/>
              <a:t>I</a:t>
            </a:r>
            <a:r>
              <a:rPr lang="en-US" dirty="0" smtClean="0"/>
              <a:t>ndirectly </a:t>
            </a:r>
            <a:r>
              <a:rPr lang="en-US" dirty="0"/>
              <a:t>represent </a:t>
            </a:r>
            <a:r>
              <a:rPr lang="en-US" dirty="0" err="1"/>
              <a:t>iterable</a:t>
            </a:r>
            <a:r>
              <a:rPr lang="en-US" dirty="0"/>
              <a:t> sequences </a:t>
            </a:r>
            <a:r>
              <a:rPr lang="en-US" dirty="0" smtClean="0"/>
              <a:t>(i.e. ranges)</a:t>
            </a:r>
          </a:p>
          <a:p>
            <a:pPr lvl="1"/>
            <a:r>
              <a:rPr lang="en-US" dirty="0" smtClean="0"/>
              <a:t>Views are adaptors that allow to iterate over a range (external to the view), but apply additional operations while doing so</a:t>
            </a:r>
          </a:p>
          <a:p>
            <a:pPr lvl="1"/>
            <a:r>
              <a:rPr lang="en-US" dirty="0" smtClean="0"/>
              <a:t>Views are ‘lazily’ evaluated, every element is calculated only when needed</a:t>
            </a:r>
            <a:endParaRPr lang="en-US" dirty="0"/>
          </a:p>
        </p:txBody>
      </p:sp>
      <p:sp>
        <p:nvSpPr>
          <p:cNvPr id="4" name="Date Placeholder 3"/>
          <p:cNvSpPr>
            <a:spLocks noGrp="1"/>
          </p:cNvSpPr>
          <p:nvPr>
            <p:ph type="dt" sz="half" idx="10"/>
          </p:nvPr>
        </p:nvSpPr>
        <p:spPr/>
        <p:txBody>
          <a:bodyPr/>
          <a:lstStyle/>
          <a:p>
            <a:r>
              <a:rPr lang="en-US" smtClean="0"/>
              <a:t>2/11/2025, Lecture 6</a:t>
            </a:r>
            <a:endParaRPr lang="en-US"/>
          </a:p>
        </p:txBody>
      </p:sp>
      <p:sp>
        <p:nvSpPr>
          <p:cNvPr id="5" name="Footer Placeholder 4"/>
          <p:cNvSpPr>
            <a:spLocks noGrp="1"/>
          </p:cNvSpPr>
          <p:nvPr>
            <p:ph type="ftr" sz="quarter" idx="11"/>
          </p:nvPr>
        </p:nvSpPr>
        <p:spPr/>
        <p:txBody>
          <a:bodyPr/>
          <a:lstStyle/>
          <a:p>
            <a:r>
              <a:rPr lang="en-US" smtClean="0"/>
              <a:t>CSC4700, Spring 2025, The C++ Standard Library, Iterators and Ranges</a:t>
            </a:r>
            <a:endParaRPr lang="en-US"/>
          </a:p>
        </p:txBody>
      </p:sp>
      <p:sp>
        <p:nvSpPr>
          <p:cNvPr id="6" name="Slide Number Placeholder 5"/>
          <p:cNvSpPr>
            <a:spLocks noGrp="1"/>
          </p:cNvSpPr>
          <p:nvPr>
            <p:ph type="sldNum" sz="quarter" idx="12"/>
          </p:nvPr>
        </p:nvSpPr>
        <p:spPr/>
        <p:txBody>
          <a:bodyPr>
            <a:normAutofit lnSpcReduction="10000"/>
          </a:bodyPr>
          <a:lstStyle/>
          <a:p>
            <a:fld id="{361B6064-FECE-466A-BF5C-A30C7EDC9E78}" type="slidenum">
              <a:rPr lang="en-US" smtClean="0"/>
              <a:t>55</a:t>
            </a:fld>
            <a:endParaRPr lang="en-US"/>
          </a:p>
        </p:txBody>
      </p:sp>
    </p:spTree>
    <p:extLst>
      <p:ext uri="{BB962C8B-B14F-4D97-AF65-F5344CB8AC3E}">
        <p14:creationId xmlns:p14="http://schemas.microsoft.com/office/powerpoint/2010/main" val="6756721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 calcmode="lin" valueType="num">
                                      <p:cBhvr additive="base">
                                        <p:cTn id="7"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5" end="5"/>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anim calcmode="lin" valueType="num">
                                      <p:cBhvr additive="base">
                                        <p:cTn id="11"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3">
                                            <p:txEl>
                                              <p:pRg st="6" end="6"/>
                                            </p:txEl>
                                          </p:spTgt>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anim calcmode="lin" valueType="num">
                                      <p:cBhvr additive="base">
                                        <p:cTn id="15" dur="5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3">
                                            <p:txEl>
                                              <p:pRg st="7" end="7"/>
                                            </p:txEl>
                                          </p:spTgt>
                                        </p:tgtEl>
                                        <p:attrNameLst>
                                          <p:attrName>ppt_y</p:attrName>
                                        </p:attrNameLst>
                                      </p:cBhvr>
                                      <p:tavLst>
                                        <p:tav tm="0">
                                          <p:val>
                                            <p:strVal val="#ppt_y"/>
                                          </p:val>
                                        </p:tav>
                                        <p:tav tm="100000">
                                          <p:val>
                                            <p:strVal val="#ppt_y"/>
                                          </p:val>
                                        </p:tav>
                                      </p:tavLst>
                                    </p:anim>
                                  </p:childTnLst>
                                </p:cTn>
                              </p:par>
                              <p:par>
                                <p:cTn id="17" presetID="2" presetClass="entr" presetSubtype="8" fill="hold"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anim calcmode="lin" valueType="num">
                                      <p:cBhvr additive="base">
                                        <p:cTn id="19" dur="500" fill="hold"/>
                                        <p:tgtEl>
                                          <p:spTgt spid="3">
                                            <p:txEl>
                                              <p:pRg st="8" end="8"/>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8" end="8"/>
                                            </p:txEl>
                                          </p:spTgt>
                                        </p:tgtEl>
                                        <p:attrNameLst>
                                          <p:attrName>ppt_y</p:attrName>
                                        </p:attrNameLst>
                                      </p:cBhvr>
                                      <p:tavLst>
                                        <p:tav tm="0">
                                          <p:val>
                                            <p:strVal val="#ppt_y"/>
                                          </p:val>
                                        </p:tav>
                                        <p:tav tm="100000">
                                          <p:val>
                                            <p:strVal val="#ppt_y"/>
                                          </p:val>
                                        </p:tav>
                                      </p:tavLst>
                                    </p:anim>
                                  </p:childTnLst>
                                </p:cTn>
                              </p:par>
                              <p:par>
                                <p:cTn id="21" presetID="2" presetClass="entr" presetSubtype="8" fill="hold" nodeType="with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anim calcmode="lin" valueType="num">
                                      <p:cBhvr additive="base">
                                        <p:cTn id="23" dur="500" fill="hold"/>
                                        <p:tgtEl>
                                          <p:spTgt spid="3">
                                            <p:txEl>
                                              <p:pRg st="9" end="9"/>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3">
                                            <p:txEl>
                                              <p:pRg st="9" end="9"/>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Using </a:t>
            </a:r>
            <a:r>
              <a:rPr lang="en-US" dirty="0" smtClean="0"/>
              <a:t>Range Views</a:t>
            </a:r>
            <a:endParaRPr lang="en-US" dirty="0"/>
          </a:p>
        </p:txBody>
      </p:sp>
      <p:sp>
        <p:nvSpPr>
          <p:cNvPr id="3" name="Content Placeholder 2"/>
          <p:cNvSpPr>
            <a:spLocks noGrp="1"/>
          </p:cNvSpPr>
          <p:nvPr>
            <p:ph idx="1"/>
          </p:nvPr>
        </p:nvSpPr>
        <p:spPr/>
        <p:txBody>
          <a:bodyPr>
            <a:normAutofit/>
          </a:bodyPr>
          <a:lstStyle/>
          <a:p>
            <a:pPr marL="548640" lvl="2" indent="0">
              <a:spcBef>
                <a:spcPts val="200"/>
              </a:spcBef>
              <a:buNone/>
            </a:pPr>
            <a:endParaRPr lang="en-US" dirty="0" smtClean="0">
              <a:solidFill>
                <a:srgbClr val="0000FF"/>
              </a:solidFill>
              <a:latin typeface="Consolas" panose="020B0609020204030204" pitchFamily="49" charset="0"/>
            </a:endParaRPr>
          </a:p>
          <a:p>
            <a:pPr marL="548640" lvl="2" indent="0">
              <a:spcBef>
                <a:spcPts val="200"/>
              </a:spcBef>
              <a:buNone/>
            </a:pPr>
            <a:endParaRPr lang="en-US" dirty="0">
              <a:solidFill>
                <a:srgbClr val="0000FF"/>
              </a:solidFill>
              <a:latin typeface="Consolas" panose="020B0609020204030204" pitchFamily="49" charset="0"/>
            </a:endParaRPr>
          </a:p>
          <a:p>
            <a:pPr marL="548640" lvl="2" indent="0">
              <a:spcBef>
                <a:spcPts val="200"/>
              </a:spcBef>
              <a:buNone/>
            </a:pPr>
            <a:r>
              <a:rPr lang="en-US" dirty="0" smtClean="0">
                <a:solidFill>
                  <a:srgbClr val="0000FF"/>
                </a:solidFill>
                <a:latin typeface="Consolas" panose="020B0609020204030204" pitchFamily="49" charset="0"/>
              </a:rPr>
              <a:t>void</a:t>
            </a:r>
            <a:r>
              <a:rPr lang="en-US" dirty="0" smtClean="0">
                <a:solidFill>
                  <a:srgbClr val="000000"/>
                </a:solidFill>
                <a:latin typeface="Consolas" panose="020B0609020204030204" pitchFamily="49" charset="0"/>
              </a:rPr>
              <a:t> </a:t>
            </a:r>
            <a:r>
              <a:rPr lang="en-US" dirty="0" err="1">
                <a:solidFill>
                  <a:srgbClr val="74531F"/>
                </a:solidFill>
                <a:latin typeface="Consolas" panose="020B0609020204030204" pitchFamily="49" charset="0"/>
              </a:rPr>
              <a:t>double_even_numbers_ranges</a:t>
            </a:r>
            <a:r>
              <a:rPr lang="en-US" dirty="0">
                <a:solidFill>
                  <a:srgbClr val="000000"/>
                </a:solidFill>
                <a:latin typeface="Consolas" panose="020B0609020204030204" pitchFamily="49" charset="0"/>
              </a:rPr>
              <a:t>()</a:t>
            </a:r>
          </a:p>
          <a:p>
            <a:pPr marL="548640" lvl="2" indent="0">
              <a:spcBef>
                <a:spcPts val="200"/>
              </a:spcBef>
              <a:buNone/>
            </a:pPr>
            <a:r>
              <a:rPr lang="en-US" dirty="0">
                <a:solidFill>
                  <a:srgbClr val="000000"/>
                </a:solidFill>
                <a:latin typeface="Consolas" panose="020B0609020204030204" pitchFamily="49" charset="0"/>
              </a:rPr>
              <a:t>{</a:t>
            </a:r>
          </a:p>
          <a:p>
            <a:pPr marL="548640" lvl="2" indent="0">
              <a:spcBef>
                <a:spcPts val="200"/>
              </a:spcBef>
              <a:buNone/>
            </a:pPr>
            <a:r>
              <a:rPr lang="en-US" dirty="0">
                <a:solidFill>
                  <a:srgbClr val="000000"/>
                </a:solidFill>
                <a:latin typeface="Consolas" panose="020B0609020204030204" pitchFamily="49" charset="0"/>
              </a:rPr>
              <a:t>    </a:t>
            </a:r>
            <a:r>
              <a:rPr lang="en-US" dirty="0">
                <a:solidFill>
                  <a:srgbClr val="0000FF"/>
                </a:solidFill>
                <a:latin typeface="Consolas" panose="020B0609020204030204" pitchFamily="49" charset="0"/>
              </a:rPr>
              <a:t>auto</a:t>
            </a:r>
            <a:r>
              <a:rPr lang="en-US" dirty="0">
                <a:solidFill>
                  <a:srgbClr val="000000"/>
                </a:solidFill>
                <a:latin typeface="Consolas" panose="020B0609020204030204" pitchFamily="49" charset="0"/>
              </a:rPr>
              <a:t> </a:t>
            </a:r>
            <a:r>
              <a:rPr lang="en-US" dirty="0">
                <a:solidFill>
                  <a:srgbClr val="1F377F"/>
                </a:solidFill>
                <a:latin typeface="Consolas" panose="020B0609020204030204" pitchFamily="49" charset="0"/>
              </a:rPr>
              <a:t>results</a:t>
            </a:r>
            <a:r>
              <a:rPr lang="en-US" dirty="0">
                <a:solidFill>
                  <a:srgbClr val="000000"/>
                </a:solidFill>
                <a:latin typeface="Consolas" panose="020B0609020204030204" pitchFamily="49" charset="0"/>
              </a:rPr>
              <a:t> = </a:t>
            </a:r>
            <a:r>
              <a:rPr lang="en-US" dirty="0" err="1">
                <a:solidFill>
                  <a:srgbClr val="000000"/>
                </a:solidFill>
                <a:latin typeface="Consolas" panose="020B0609020204030204" pitchFamily="49" charset="0"/>
              </a:rPr>
              <a:t>std</a:t>
            </a:r>
            <a:r>
              <a:rPr lang="en-US" dirty="0">
                <a:solidFill>
                  <a:srgbClr val="000000"/>
                </a:solidFill>
                <a:latin typeface="Consolas" panose="020B0609020204030204" pitchFamily="49" charset="0"/>
              </a:rPr>
              <a:t>::views::iota(</a:t>
            </a:r>
            <a:r>
              <a:rPr lang="en-US" dirty="0">
                <a:solidFill>
                  <a:srgbClr val="098658"/>
                </a:solidFill>
                <a:latin typeface="Consolas" panose="020B0609020204030204" pitchFamily="49" charset="0"/>
              </a:rPr>
              <a:t>1</a:t>
            </a:r>
            <a:r>
              <a:rPr lang="en-US" dirty="0">
                <a:solidFill>
                  <a:srgbClr val="000000"/>
                </a:solidFill>
                <a:latin typeface="Consolas" panose="020B0609020204030204" pitchFamily="49" charset="0"/>
              </a:rPr>
              <a:t>) </a:t>
            </a:r>
          </a:p>
          <a:p>
            <a:pPr marL="548640" lvl="2" indent="0">
              <a:spcBef>
                <a:spcPts val="200"/>
              </a:spcBef>
              <a:buNone/>
            </a:pPr>
            <a:r>
              <a:rPr lang="en-US" dirty="0">
                <a:solidFill>
                  <a:srgbClr val="000000"/>
                </a:solidFill>
                <a:latin typeface="Consolas" panose="020B0609020204030204" pitchFamily="49" charset="0"/>
              </a:rPr>
              <a:t>      | </a:t>
            </a:r>
            <a:r>
              <a:rPr lang="en-US" dirty="0" err="1">
                <a:solidFill>
                  <a:srgbClr val="000000"/>
                </a:solidFill>
                <a:latin typeface="Consolas" panose="020B0609020204030204" pitchFamily="49" charset="0"/>
              </a:rPr>
              <a:t>std</a:t>
            </a:r>
            <a:r>
              <a:rPr lang="en-US" dirty="0">
                <a:solidFill>
                  <a:srgbClr val="000000"/>
                </a:solidFill>
                <a:latin typeface="Consolas" panose="020B0609020204030204" pitchFamily="49" charset="0"/>
              </a:rPr>
              <a:t>::views::take(</a:t>
            </a:r>
            <a:r>
              <a:rPr lang="en-US" dirty="0">
                <a:solidFill>
                  <a:srgbClr val="098658"/>
                </a:solidFill>
                <a:latin typeface="Consolas" panose="020B0609020204030204" pitchFamily="49" charset="0"/>
              </a:rPr>
              <a:t>5</a:t>
            </a:r>
            <a:r>
              <a:rPr lang="en-US" dirty="0">
                <a:solidFill>
                  <a:srgbClr val="000000"/>
                </a:solidFill>
                <a:latin typeface="Consolas" panose="020B0609020204030204" pitchFamily="49" charset="0"/>
              </a:rPr>
              <a:t>) </a:t>
            </a:r>
          </a:p>
          <a:p>
            <a:pPr marL="548640" lvl="2" indent="0">
              <a:spcBef>
                <a:spcPts val="200"/>
              </a:spcBef>
              <a:buNone/>
            </a:pPr>
            <a:r>
              <a:rPr lang="en-US" dirty="0">
                <a:solidFill>
                  <a:srgbClr val="000000"/>
                </a:solidFill>
                <a:latin typeface="Consolas" panose="020B0609020204030204" pitchFamily="49" charset="0"/>
              </a:rPr>
              <a:t>      | </a:t>
            </a:r>
            <a:r>
              <a:rPr lang="en-US" dirty="0" err="1">
                <a:solidFill>
                  <a:srgbClr val="000000"/>
                </a:solidFill>
                <a:latin typeface="Consolas" panose="020B0609020204030204" pitchFamily="49" charset="0"/>
              </a:rPr>
              <a:t>std</a:t>
            </a:r>
            <a:r>
              <a:rPr lang="en-US" dirty="0">
                <a:solidFill>
                  <a:srgbClr val="000000"/>
                </a:solidFill>
                <a:latin typeface="Consolas" panose="020B0609020204030204" pitchFamily="49" charset="0"/>
              </a:rPr>
              <a:t>::views::filter([](</a:t>
            </a:r>
            <a:r>
              <a:rPr lang="en-US" dirty="0" err="1">
                <a:solidFill>
                  <a:srgbClr val="0000FF"/>
                </a:solidFill>
                <a:latin typeface="Consolas" panose="020B0609020204030204" pitchFamily="49" charset="0"/>
              </a:rPr>
              <a:t>int</a:t>
            </a:r>
            <a:r>
              <a:rPr lang="en-US" dirty="0">
                <a:solidFill>
                  <a:srgbClr val="000000"/>
                </a:solidFill>
                <a:latin typeface="Consolas" panose="020B0609020204030204" pitchFamily="49" charset="0"/>
              </a:rPr>
              <a:t> </a:t>
            </a:r>
            <a:r>
              <a:rPr lang="en-US" dirty="0">
                <a:solidFill>
                  <a:srgbClr val="808080"/>
                </a:solidFill>
                <a:latin typeface="Consolas" panose="020B0609020204030204" pitchFamily="49" charset="0"/>
              </a:rPr>
              <a:t>n</a:t>
            </a:r>
            <a:r>
              <a:rPr lang="en-US" dirty="0">
                <a:solidFill>
                  <a:srgbClr val="000000"/>
                </a:solidFill>
                <a:latin typeface="Consolas" panose="020B0609020204030204" pitchFamily="49" charset="0"/>
              </a:rPr>
              <a:t>) { </a:t>
            </a:r>
            <a:r>
              <a:rPr lang="en-US" dirty="0">
                <a:solidFill>
                  <a:srgbClr val="8F08C4"/>
                </a:solidFill>
                <a:latin typeface="Consolas" panose="020B0609020204030204" pitchFamily="49" charset="0"/>
              </a:rPr>
              <a:t>return</a:t>
            </a:r>
            <a:r>
              <a:rPr lang="en-US" dirty="0">
                <a:solidFill>
                  <a:srgbClr val="000000"/>
                </a:solidFill>
                <a:latin typeface="Consolas" panose="020B0609020204030204" pitchFamily="49" charset="0"/>
              </a:rPr>
              <a:t> </a:t>
            </a:r>
            <a:r>
              <a:rPr lang="en-US" dirty="0">
                <a:solidFill>
                  <a:srgbClr val="808080"/>
                </a:solidFill>
                <a:latin typeface="Consolas" panose="020B0609020204030204" pitchFamily="49" charset="0"/>
              </a:rPr>
              <a:t>n</a:t>
            </a:r>
            <a:r>
              <a:rPr lang="en-US" dirty="0">
                <a:solidFill>
                  <a:srgbClr val="000000"/>
                </a:solidFill>
                <a:latin typeface="Consolas" panose="020B0609020204030204" pitchFamily="49" charset="0"/>
              </a:rPr>
              <a:t> % </a:t>
            </a:r>
            <a:r>
              <a:rPr lang="en-US" dirty="0">
                <a:solidFill>
                  <a:srgbClr val="098658"/>
                </a:solidFill>
                <a:latin typeface="Consolas" panose="020B0609020204030204" pitchFamily="49" charset="0"/>
              </a:rPr>
              <a:t>2</a:t>
            </a:r>
            <a:r>
              <a:rPr lang="en-US" dirty="0">
                <a:solidFill>
                  <a:srgbClr val="000000"/>
                </a:solidFill>
                <a:latin typeface="Consolas" panose="020B0609020204030204" pitchFamily="49" charset="0"/>
              </a:rPr>
              <a:t> == </a:t>
            </a:r>
            <a:r>
              <a:rPr lang="en-US" dirty="0">
                <a:solidFill>
                  <a:srgbClr val="098658"/>
                </a:solidFill>
                <a:latin typeface="Consolas" panose="020B0609020204030204" pitchFamily="49" charset="0"/>
              </a:rPr>
              <a:t>0</a:t>
            </a:r>
            <a:r>
              <a:rPr lang="en-US" dirty="0">
                <a:solidFill>
                  <a:srgbClr val="000000"/>
                </a:solidFill>
                <a:latin typeface="Consolas" panose="020B0609020204030204" pitchFamily="49" charset="0"/>
              </a:rPr>
              <a:t>; }) </a:t>
            </a:r>
          </a:p>
          <a:p>
            <a:pPr marL="548640" lvl="2" indent="0">
              <a:spcBef>
                <a:spcPts val="200"/>
              </a:spcBef>
              <a:buNone/>
            </a:pPr>
            <a:r>
              <a:rPr lang="en-US" dirty="0">
                <a:solidFill>
                  <a:srgbClr val="000000"/>
                </a:solidFill>
                <a:latin typeface="Consolas" panose="020B0609020204030204" pitchFamily="49" charset="0"/>
              </a:rPr>
              <a:t>      | </a:t>
            </a:r>
            <a:r>
              <a:rPr lang="en-US" dirty="0" err="1">
                <a:solidFill>
                  <a:srgbClr val="000000"/>
                </a:solidFill>
                <a:latin typeface="Consolas" panose="020B0609020204030204" pitchFamily="49" charset="0"/>
              </a:rPr>
              <a:t>std</a:t>
            </a:r>
            <a:r>
              <a:rPr lang="en-US" dirty="0">
                <a:solidFill>
                  <a:srgbClr val="000000"/>
                </a:solidFill>
                <a:latin typeface="Consolas" panose="020B0609020204030204" pitchFamily="49" charset="0"/>
              </a:rPr>
              <a:t>::views::transform([](</a:t>
            </a:r>
            <a:r>
              <a:rPr lang="en-US" dirty="0" err="1">
                <a:solidFill>
                  <a:srgbClr val="0000FF"/>
                </a:solidFill>
                <a:latin typeface="Consolas" panose="020B0609020204030204" pitchFamily="49" charset="0"/>
              </a:rPr>
              <a:t>int</a:t>
            </a:r>
            <a:r>
              <a:rPr lang="en-US" dirty="0">
                <a:solidFill>
                  <a:srgbClr val="000000"/>
                </a:solidFill>
                <a:latin typeface="Consolas" panose="020B0609020204030204" pitchFamily="49" charset="0"/>
              </a:rPr>
              <a:t> </a:t>
            </a:r>
            <a:r>
              <a:rPr lang="en-US" dirty="0">
                <a:solidFill>
                  <a:srgbClr val="808080"/>
                </a:solidFill>
                <a:latin typeface="Consolas" panose="020B0609020204030204" pitchFamily="49" charset="0"/>
              </a:rPr>
              <a:t>n</a:t>
            </a:r>
            <a:r>
              <a:rPr lang="en-US" dirty="0">
                <a:solidFill>
                  <a:srgbClr val="000000"/>
                </a:solidFill>
                <a:latin typeface="Consolas" panose="020B0609020204030204" pitchFamily="49" charset="0"/>
              </a:rPr>
              <a:t>) { </a:t>
            </a:r>
            <a:r>
              <a:rPr lang="en-US" dirty="0">
                <a:solidFill>
                  <a:srgbClr val="8F08C4"/>
                </a:solidFill>
                <a:latin typeface="Consolas" panose="020B0609020204030204" pitchFamily="49" charset="0"/>
              </a:rPr>
              <a:t>return</a:t>
            </a:r>
            <a:r>
              <a:rPr lang="en-US" dirty="0">
                <a:solidFill>
                  <a:srgbClr val="000000"/>
                </a:solidFill>
                <a:latin typeface="Consolas" panose="020B0609020204030204" pitchFamily="49" charset="0"/>
              </a:rPr>
              <a:t> </a:t>
            </a:r>
            <a:r>
              <a:rPr lang="en-US" dirty="0">
                <a:solidFill>
                  <a:srgbClr val="808080"/>
                </a:solidFill>
                <a:latin typeface="Consolas" panose="020B0609020204030204" pitchFamily="49" charset="0"/>
              </a:rPr>
              <a:t>n</a:t>
            </a:r>
            <a:r>
              <a:rPr lang="en-US" dirty="0">
                <a:solidFill>
                  <a:srgbClr val="000000"/>
                </a:solidFill>
                <a:latin typeface="Consolas" panose="020B0609020204030204" pitchFamily="49" charset="0"/>
              </a:rPr>
              <a:t> * </a:t>
            </a:r>
            <a:r>
              <a:rPr lang="en-US" dirty="0">
                <a:solidFill>
                  <a:srgbClr val="098658"/>
                </a:solidFill>
                <a:latin typeface="Consolas" panose="020B0609020204030204" pitchFamily="49" charset="0"/>
              </a:rPr>
              <a:t>2</a:t>
            </a:r>
            <a:r>
              <a:rPr lang="en-US" dirty="0">
                <a:solidFill>
                  <a:srgbClr val="000000"/>
                </a:solidFill>
                <a:latin typeface="Consolas" panose="020B0609020204030204" pitchFamily="49" charset="0"/>
              </a:rPr>
              <a:t>; });</a:t>
            </a:r>
          </a:p>
          <a:p>
            <a:pPr marL="548640" lvl="2" indent="0">
              <a:spcBef>
                <a:spcPts val="200"/>
              </a:spcBef>
              <a:buNone/>
            </a:pPr>
            <a:r>
              <a:rPr lang="en-US" dirty="0">
                <a:solidFill>
                  <a:srgbClr val="000000"/>
                </a:solidFill>
                <a:latin typeface="Consolas" panose="020B0609020204030204" pitchFamily="49" charset="0"/>
              </a:rPr>
              <a:t/>
            </a:r>
            <a:br>
              <a:rPr lang="en-US" dirty="0">
                <a:solidFill>
                  <a:srgbClr val="000000"/>
                </a:solidFill>
                <a:latin typeface="Consolas" panose="020B0609020204030204" pitchFamily="49" charset="0"/>
              </a:rPr>
            </a:br>
            <a:r>
              <a:rPr lang="en-US" dirty="0">
                <a:solidFill>
                  <a:srgbClr val="000000"/>
                </a:solidFill>
                <a:latin typeface="Consolas" panose="020B0609020204030204" pitchFamily="49" charset="0"/>
              </a:rPr>
              <a:t>    </a:t>
            </a:r>
            <a:r>
              <a:rPr lang="en-US" dirty="0" err="1">
                <a:solidFill>
                  <a:srgbClr val="000000"/>
                </a:solidFill>
                <a:latin typeface="Consolas" panose="020B0609020204030204" pitchFamily="49" charset="0"/>
              </a:rPr>
              <a:t>std</a:t>
            </a:r>
            <a:r>
              <a:rPr lang="en-US" dirty="0">
                <a:solidFill>
                  <a:srgbClr val="000000"/>
                </a:solidFill>
                <a:latin typeface="Consolas" panose="020B0609020204030204" pitchFamily="49" charset="0"/>
              </a:rPr>
              <a:t>::</a:t>
            </a:r>
            <a:r>
              <a:rPr lang="en-US" dirty="0">
                <a:solidFill>
                  <a:srgbClr val="74531F"/>
                </a:solidFill>
                <a:latin typeface="Consolas" panose="020B0609020204030204" pitchFamily="49" charset="0"/>
              </a:rPr>
              <a:t>print</a:t>
            </a:r>
            <a:r>
              <a:rPr lang="en-US" dirty="0">
                <a:solidFill>
                  <a:srgbClr val="000000"/>
                </a:solidFill>
                <a:latin typeface="Consolas" panose="020B0609020204030204" pitchFamily="49" charset="0"/>
              </a:rPr>
              <a:t>(</a:t>
            </a:r>
            <a:r>
              <a:rPr lang="en-US" dirty="0">
                <a:solidFill>
                  <a:srgbClr val="E21F1F"/>
                </a:solidFill>
                <a:latin typeface="Consolas" panose="020B0609020204030204" pitchFamily="49" charset="0"/>
              </a:rPr>
              <a:t>"</a:t>
            </a:r>
            <a:r>
              <a:rPr lang="en-US" dirty="0">
                <a:solidFill>
                  <a:srgbClr val="A31515"/>
                </a:solidFill>
                <a:latin typeface="Consolas" panose="020B0609020204030204" pitchFamily="49" charset="0"/>
              </a:rPr>
              <a:t>doubled even numbers (ranges): </a:t>
            </a:r>
            <a:r>
              <a:rPr lang="en-US" dirty="0">
                <a:solidFill>
                  <a:srgbClr val="E21F1F"/>
                </a:solidFill>
                <a:latin typeface="Consolas" panose="020B0609020204030204" pitchFamily="49" charset="0"/>
              </a:rPr>
              <a:t>"</a:t>
            </a:r>
            <a:r>
              <a:rPr lang="en-US" dirty="0">
                <a:solidFill>
                  <a:srgbClr val="000000"/>
                </a:solidFill>
                <a:latin typeface="Consolas" panose="020B0609020204030204" pitchFamily="49" charset="0"/>
              </a:rPr>
              <a:t>);</a:t>
            </a:r>
          </a:p>
          <a:p>
            <a:pPr marL="548640" lvl="2" indent="0">
              <a:spcBef>
                <a:spcPts val="200"/>
              </a:spcBef>
              <a:buNone/>
            </a:pPr>
            <a:r>
              <a:rPr lang="en-US" dirty="0">
                <a:solidFill>
                  <a:srgbClr val="000000"/>
                </a:solidFill>
                <a:latin typeface="Consolas" panose="020B0609020204030204" pitchFamily="49" charset="0"/>
              </a:rPr>
              <a:t>    </a:t>
            </a:r>
            <a:r>
              <a:rPr lang="en-US" dirty="0">
                <a:solidFill>
                  <a:srgbClr val="8F08C4"/>
                </a:solidFill>
                <a:latin typeface="Consolas" panose="020B0609020204030204" pitchFamily="49" charset="0"/>
              </a:rPr>
              <a:t>for</a:t>
            </a:r>
            <a:r>
              <a:rPr lang="en-US" dirty="0">
                <a:solidFill>
                  <a:srgbClr val="000000"/>
                </a:solidFill>
                <a:latin typeface="Consolas" panose="020B0609020204030204" pitchFamily="49" charset="0"/>
              </a:rPr>
              <a:t> (</a:t>
            </a:r>
            <a:r>
              <a:rPr lang="en-US" dirty="0" err="1">
                <a:solidFill>
                  <a:srgbClr val="0000FF"/>
                </a:solidFill>
                <a:latin typeface="Consolas" panose="020B0609020204030204" pitchFamily="49" charset="0"/>
              </a:rPr>
              <a:t>int</a:t>
            </a:r>
            <a:r>
              <a:rPr lang="en-US" dirty="0">
                <a:solidFill>
                  <a:srgbClr val="000000"/>
                </a:solidFill>
                <a:latin typeface="Consolas" panose="020B0609020204030204" pitchFamily="49" charset="0"/>
              </a:rPr>
              <a:t> </a:t>
            </a:r>
            <a:r>
              <a:rPr lang="en-US" dirty="0">
                <a:solidFill>
                  <a:srgbClr val="1F377F"/>
                </a:solidFill>
                <a:latin typeface="Consolas" panose="020B0609020204030204" pitchFamily="49" charset="0"/>
              </a:rPr>
              <a:t>n</a:t>
            </a:r>
            <a:r>
              <a:rPr lang="en-US" dirty="0">
                <a:solidFill>
                  <a:srgbClr val="000000"/>
                </a:solidFill>
                <a:latin typeface="Consolas" panose="020B0609020204030204" pitchFamily="49" charset="0"/>
              </a:rPr>
              <a:t> : </a:t>
            </a:r>
            <a:r>
              <a:rPr lang="en-US" dirty="0">
                <a:solidFill>
                  <a:srgbClr val="1F377F"/>
                </a:solidFill>
                <a:latin typeface="Consolas" panose="020B0609020204030204" pitchFamily="49" charset="0"/>
              </a:rPr>
              <a:t>results</a:t>
            </a:r>
            <a:r>
              <a:rPr lang="en-US" dirty="0">
                <a:solidFill>
                  <a:srgbClr val="000000"/>
                </a:solidFill>
                <a:latin typeface="Consolas" panose="020B0609020204030204" pitchFamily="49" charset="0"/>
              </a:rPr>
              <a:t>)</a:t>
            </a:r>
          </a:p>
          <a:p>
            <a:pPr marL="548640" lvl="2" indent="0">
              <a:spcBef>
                <a:spcPts val="200"/>
              </a:spcBef>
              <a:buNone/>
            </a:pPr>
            <a:r>
              <a:rPr lang="en-US" dirty="0">
                <a:solidFill>
                  <a:srgbClr val="000000"/>
                </a:solidFill>
                <a:latin typeface="Consolas" panose="020B0609020204030204" pitchFamily="49" charset="0"/>
              </a:rPr>
              <a:t>        </a:t>
            </a:r>
            <a:r>
              <a:rPr lang="en-US" dirty="0" err="1">
                <a:solidFill>
                  <a:srgbClr val="000000"/>
                </a:solidFill>
                <a:latin typeface="Consolas" panose="020B0609020204030204" pitchFamily="49" charset="0"/>
              </a:rPr>
              <a:t>std</a:t>
            </a:r>
            <a:r>
              <a:rPr lang="en-US" dirty="0">
                <a:solidFill>
                  <a:srgbClr val="000000"/>
                </a:solidFill>
                <a:latin typeface="Consolas" panose="020B0609020204030204" pitchFamily="49" charset="0"/>
              </a:rPr>
              <a:t>::</a:t>
            </a:r>
            <a:r>
              <a:rPr lang="en-US" dirty="0">
                <a:solidFill>
                  <a:srgbClr val="74531F"/>
                </a:solidFill>
                <a:latin typeface="Consolas" panose="020B0609020204030204" pitchFamily="49" charset="0"/>
              </a:rPr>
              <a:t>print</a:t>
            </a:r>
            <a:r>
              <a:rPr lang="en-US" dirty="0">
                <a:solidFill>
                  <a:srgbClr val="000000"/>
                </a:solidFill>
                <a:latin typeface="Consolas" panose="020B0609020204030204" pitchFamily="49" charset="0"/>
              </a:rPr>
              <a:t>(</a:t>
            </a:r>
            <a:r>
              <a:rPr lang="en-US" dirty="0">
                <a:solidFill>
                  <a:srgbClr val="E21F1F"/>
                </a:solidFill>
                <a:latin typeface="Consolas" panose="020B0609020204030204" pitchFamily="49" charset="0"/>
              </a:rPr>
              <a:t>"</a:t>
            </a:r>
            <a:r>
              <a:rPr lang="en-US" dirty="0">
                <a:solidFill>
                  <a:srgbClr val="A31515"/>
                </a:solidFill>
                <a:latin typeface="Consolas" panose="020B0609020204030204" pitchFamily="49" charset="0"/>
              </a:rPr>
              <a:t>{} </a:t>
            </a:r>
            <a:r>
              <a:rPr lang="en-US" dirty="0">
                <a:solidFill>
                  <a:srgbClr val="E21F1F"/>
                </a:solidFill>
                <a:latin typeface="Consolas" panose="020B0609020204030204" pitchFamily="49" charset="0"/>
              </a:rPr>
              <a:t>"</a:t>
            </a:r>
            <a:r>
              <a:rPr lang="en-US" dirty="0">
                <a:solidFill>
                  <a:srgbClr val="000000"/>
                </a:solidFill>
                <a:latin typeface="Consolas" panose="020B0609020204030204" pitchFamily="49" charset="0"/>
              </a:rPr>
              <a:t>, </a:t>
            </a:r>
            <a:r>
              <a:rPr lang="en-US" dirty="0">
                <a:solidFill>
                  <a:srgbClr val="1F377F"/>
                </a:solidFill>
                <a:latin typeface="Consolas" panose="020B0609020204030204" pitchFamily="49" charset="0"/>
              </a:rPr>
              <a:t>n</a:t>
            </a:r>
            <a:r>
              <a:rPr lang="en-US" dirty="0">
                <a:solidFill>
                  <a:srgbClr val="000000"/>
                </a:solidFill>
                <a:latin typeface="Consolas" panose="020B0609020204030204" pitchFamily="49" charset="0"/>
              </a:rPr>
              <a:t>);</a:t>
            </a:r>
          </a:p>
          <a:p>
            <a:pPr marL="548640" lvl="2" indent="0">
              <a:spcBef>
                <a:spcPts val="200"/>
              </a:spcBef>
              <a:buNone/>
            </a:pPr>
            <a:r>
              <a:rPr lang="en-US" dirty="0">
                <a:solidFill>
                  <a:srgbClr val="000000"/>
                </a:solidFill>
                <a:latin typeface="Consolas" panose="020B0609020204030204" pitchFamily="49" charset="0"/>
              </a:rPr>
              <a:t>    </a:t>
            </a:r>
            <a:r>
              <a:rPr lang="en-US" dirty="0" err="1">
                <a:solidFill>
                  <a:srgbClr val="000000"/>
                </a:solidFill>
                <a:latin typeface="Consolas" panose="020B0609020204030204" pitchFamily="49" charset="0"/>
              </a:rPr>
              <a:t>std</a:t>
            </a:r>
            <a:r>
              <a:rPr lang="en-US" dirty="0">
                <a:solidFill>
                  <a:srgbClr val="000000"/>
                </a:solidFill>
                <a:latin typeface="Consolas" panose="020B0609020204030204" pitchFamily="49" charset="0"/>
              </a:rPr>
              <a:t>::</a:t>
            </a:r>
            <a:r>
              <a:rPr lang="en-US" dirty="0" err="1">
                <a:solidFill>
                  <a:srgbClr val="74531F"/>
                </a:solidFill>
                <a:latin typeface="Consolas" panose="020B0609020204030204" pitchFamily="49" charset="0"/>
              </a:rPr>
              <a:t>println</a:t>
            </a:r>
            <a:r>
              <a:rPr lang="en-US" dirty="0">
                <a:solidFill>
                  <a:srgbClr val="000000"/>
                </a:solidFill>
                <a:latin typeface="Consolas" panose="020B0609020204030204" pitchFamily="49" charset="0"/>
              </a:rPr>
              <a:t>();</a:t>
            </a:r>
          </a:p>
          <a:p>
            <a:pPr marL="548640" lvl="2" indent="0">
              <a:spcBef>
                <a:spcPts val="200"/>
              </a:spcBef>
              <a:buNone/>
            </a:pPr>
            <a:r>
              <a:rPr lang="en-US" dirty="0">
                <a:solidFill>
                  <a:srgbClr val="000000"/>
                </a:solidFill>
                <a:latin typeface="Consolas" panose="020B0609020204030204" pitchFamily="49" charset="0"/>
              </a:rPr>
              <a:t>}</a:t>
            </a:r>
            <a:endParaRPr lang="en-US" b="0" dirty="0">
              <a:solidFill>
                <a:srgbClr val="000000"/>
              </a:solidFill>
              <a:effectLst/>
              <a:latin typeface="Consolas" panose="020B0609020204030204" pitchFamily="49" charset="0"/>
            </a:endParaRPr>
          </a:p>
        </p:txBody>
      </p:sp>
      <p:sp>
        <p:nvSpPr>
          <p:cNvPr id="4" name="Date Placeholder 3"/>
          <p:cNvSpPr>
            <a:spLocks noGrp="1"/>
          </p:cNvSpPr>
          <p:nvPr>
            <p:ph type="dt" sz="half" idx="10"/>
          </p:nvPr>
        </p:nvSpPr>
        <p:spPr/>
        <p:txBody>
          <a:bodyPr/>
          <a:lstStyle/>
          <a:p>
            <a:r>
              <a:rPr lang="en-US" smtClean="0"/>
              <a:t>2/11/2025, Lecture 6</a:t>
            </a:r>
            <a:endParaRPr lang="en-US"/>
          </a:p>
        </p:txBody>
      </p:sp>
      <p:sp>
        <p:nvSpPr>
          <p:cNvPr id="5" name="Footer Placeholder 4"/>
          <p:cNvSpPr>
            <a:spLocks noGrp="1"/>
          </p:cNvSpPr>
          <p:nvPr>
            <p:ph type="ftr" sz="quarter" idx="11"/>
          </p:nvPr>
        </p:nvSpPr>
        <p:spPr/>
        <p:txBody>
          <a:bodyPr/>
          <a:lstStyle/>
          <a:p>
            <a:r>
              <a:rPr lang="en-US" smtClean="0"/>
              <a:t>CSC4700, Spring 2025, The C++ Standard Library, Iterators and Ranges</a:t>
            </a:r>
            <a:endParaRPr lang="en-US"/>
          </a:p>
        </p:txBody>
      </p:sp>
      <p:sp>
        <p:nvSpPr>
          <p:cNvPr id="6" name="Slide Number Placeholder 5"/>
          <p:cNvSpPr>
            <a:spLocks noGrp="1"/>
          </p:cNvSpPr>
          <p:nvPr>
            <p:ph type="sldNum" sz="quarter" idx="12"/>
          </p:nvPr>
        </p:nvSpPr>
        <p:spPr/>
        <p:txBody>
          <a:bodyPr>
            <a:normAutofit lnSpcReduction="10000"/>
          </a:bodyPr>
          <a:lstStyle/>
          <a:p>
            <a:fld id="{361B6064-FECE-466A-BF5C-A30C7EDC9E78}" type="slidenum">
              <a:rPr lang="en-US" smtClean="0"/>
              <a:t>56</a:t>
            </a:fld>
            <a:endParaRPr lang="en-US"/>
          </a:p>
        </p:txBody>
      </p:sp>
    </p:spTree>
    <p:extLst>
      <p:ext uri="{BB962C8B-B14F-4D97-AF65-F5344CB8AC3E}">
        <p14:creationId xmlns:p14="http://schemas.microsoft.com/office/powerpoint/2010/main" val="3037296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additive="base">
                                        <p:cTn id="7"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anim calcmode="lin" valueType="num">
                                      <p:cBhvr additive="base">
                                        <p:cTn id="13"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 calcmode="lin" valueType="num">
                                      <p:cBhvr additive="base">
                                        <p:cTn id="19"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 calcmode="lin" valueType="num">
                                      <p:cBhvr additive="base">
                                        <p:cTn id="25" dur="5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 calcmode="lin" valueType="num">
                                      <p:cBhvr additive="base">
                                        <p:cTn id="31" dur="500" fill="hold"/>
                                        <p:tgtEl>
                                          <p:spTgt spid="3">
                                            <p:txEl>
                                              <p:pRg st="8" end="8"/>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8" end="8"/>
                                            </p:txEl>
                                          </p:spTgt>
                                        </p:tgtEl>
                                        <p:attrNameLst>
                                          <p:attrName>ppt_y</p:attrName>
                                        </p:attrNameLst>
                                      </p:cBhvr>
                                      <p:tavLst>
                                        <p:tav tm="0">
                                          <p:val>
                                            <p:strVal val="#ppt_y"/>
                                          </p:val>
                                        </p:tav>
                                        <p:tav tm="100000">
                                          <p:val>
                                            <p:strVal val="#ppt_y"/>
                                          </p:val>
                                        </p:tav>
                                      </p:tavLst>
                                    </p:anim>
                                  </p:childTnLst>
                                </p:cTn>
                              </p:par>
                              <p:par>
                                <p:cTn id="33" presetID="2" presetClass="entr" presetSubtype="8" fill="hold" nodeType="with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anim calcmode="lin" valueType="num">
                                      <p:cBhvr additive="base">
                                        <p:cTn id="35" dur="500" fill="hold"/>
                                        <p:tgtEl>
                                          <p:spTgt spid="3">
                                            <p:txEl>
                                              <p:pRg st="9" end="9"/>
                                            </p:txEl>
                                          </p:spTgt>
                                        </p:tgtEl>
                                        <p:attrNameLst>
                                          <p:attrName>ppt_x</p:attrName>
                                        </p:attrNameLst>
                                      </p:cBhvr>
                                      <p:tavLst>
                                        <p:tav tm="0">
                                          <p:val>
                                            <p:strVal val="0-#ppt_w/2"/>
                                          </p:val>
                                        </p:tav>
                                        <p:tav tm="100000">
                                          <p:val>
                                            <p:strVal val="#ppt_x"/>
                                          </p:val>
                                        </p:tav>
                                      </p:tavLst>
                                    </p:anim>
                                    <p:anim calcmode="lin" valueType="num">
                                      <p:cBhvr additive="base">
                                        <p:cTn id="36" dur="500" fill="hold"/>
                                        <p:tgtEl>
                                          <p:spTgt spid="3">
                                            <p:txEl>
                                              <p:pRg st="9" end="9"/>
                                            </p:txEl>
                                          </p:spTgt>
                                        </p:tgtEl>
                                        <p:attrNameLst>
                                          <p:attrName>ppt_y</p:attrName>
                                        </p:attrNameLst>
                                      </p:cBhvr>
                                      <p:tavLst>
                                        <p:tav tm="0">
                                          <p:val>
                                            <p:strVal val="#ppt_y"/>
                                          </p:val>
                                        </p:tav>
                                        <p:tav tm="100000">
                                          <p:val>
                                            <p:strVal val="#ppt_y"/>
                                          </p:val>
                                        </p:tav>
                                      </p:tavLst>
                                    </p:anim>
                                  </p:childTnLst>
                                </p:cTn>
                              </p:par>
                              <p:par>
                                <p:cTn id="37" presetID="2" presetClass="entr" presetSubtype="8" fill="hold" nodeType="with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anim calcmode="lin" valueType="num">
                                      <p:cBhvr additive="base">
                                        <p:cTn id="39" dur="500" fill="hold"/>
                                        <p:tgtEl>
                                          <p:spTgt spid="3">
                                            <p:txEl>
                                              <p:pRg st="10" end="10"/>
                                            </p:txEl>
                                          </p:spTgt>
                                        </p:tgtEl>
                                        <p:attrNameLst>
                                          <p:attrName>ppt_x</p:attrName>
                                        </p:attrNameLst>
                                      </p:cBhvr>
                                      <p:tavLst>
                                        <p:tav tm="0">
                                          <p:val>
                                            <p:strVal val="0-#ppt_w/2"/>
                                          </p:val>
                                        </p:tav>
                                        <p:tav tm="100000">
                                          <p:val>
                                            <p:strVal val="#ppt_x"/>
                                          </p:val>
                                        </p:tav>
                                      </p:tavLst>
                                    </p:anim>
                                    <p:anim calcmode="lin" valueType="num">
                                      <p:cBhvr additive="base">
                                        <p:cTn id="40" dur="500" fill="hold"/>
                                        <p:tgtEl>
                                          <p:spTgt spid="3">
                                            <p:txEl>
                                              <p:pRg st="10" end="10"/>
                                            </p:txEl>
                                          </p:spTgt>
                                        </p:tgtEl>
                                        <p:attrNameLst>
                                          <p:attrName>ppt_y</p:attrName>
                                        </p:attrNameLst>
                                      </p:cBhvr>
                                      <p:tavLst>
                                        <p:tav tm="0">
                                          <p:val>
                                            <p:strVal val="#ppt_y"/>
                                          </p:val>
                                        </p:tav>
                                        <p:tav tm="100000">
                                          <p:val>
                                            <p:strVal val="#ppt_y"/>
                                          </p:val>
                                        </p:tav>
                                      </p:tavLst>
                                    </p:anim>
                                  </p:childTnLst>
                                </p:cTn>
                              </p:par>
                              <p:par>
                                <p:cTn id="41" presetID="2" presetClass="entr" presetSubtype="8" fill="hold" nodeType="withEffect">
                                  <p:stCondLst>
                                    <p:cond delay="0"/>
                                  </p:stCondLst>
                                  <p:childTnLst>
                                    <p:set>
                                      <p:cBhvr>
                                        <p:cTn id="42" dur="1" fill="hold">
                                          <p:stCondLst>
                                            <p:cond delay="0"/>
                                          </p:stCondLst>
                                        </p:cTn>
                                        <p:tgtEl>
                                          <p:spTgt spid="3">
                                            <p:txEl>
                                              <p:pRg st="11" end="11"/>
                                            </p:txEl>
                                          </p:spTgt>
                                        </p:tgtEl>
                                        <p:attrNameLst>
                                          <p:attrName>style.visibility</p:attrName>
                                        </p:attrNameLst>
                                      </p:cBhvr>
                                      <p:to>
                                        <p:strVal val="visible"/>
                                      </p:to>
                                    </p:set>
                                    <p:anim calcmode="lin" valueType="num">
                                      <p:cBhvr additive="base">
                                        <p:cTn id="43" dur="500" fill="hold"/>
                                        <p:tgtEl>
                                          <p:spTgt spid="3">
                                            <p:txEl>
                                              <p:pRg st="11" end="11"/>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3">
                                            <p:txEl>
                                              <p:pRg st="11" end="1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Using Ranges</a:t>
            </a:r>
          </a:p>
        </p:txBody>
      </p:sp>
      <p:sp>
        <p:nvSpPr>
          <p:cNvPr id="3" name="Content Placeholder 2"/>
          <p:cNvSpPr>
            <a:spLocks noGrp="1"/>
          </p:cNvSpPr>
          <p:nvPr>
            <p:ph idx="1"/>
          </p:nvPr>
        </p:nvSpPr>
        <p:spPr/>
        <p:txBody>
          <a:bodyPr/>
          <a:lstStyle/>
          <a:p>
            <a:r>
              <a:rPr lang="en-US" dirty="0" smtClean="0"/>
              <a:t>Here we create an object </a:t>
            </a:r>
            <a:r>
              <a:rPr lang="en-US" dirty="0" smtClean="0">
                <a:latin typeface="Consolas" panose="020B0609020204030204" pitchFamily="49" charset="0"/>
              </a:rPr>
              <a:t>results</a:t>
            </a:r>
            <a:r>
              <a:rPr lang="en-US" dirty="0" smtClean="0"/>
              <a:t> by composing various operations </a:t>
            </a:r>
          </a:p>
          <a:p>
            <a:pPr lvl="1"/>
            <a:r>
              <a:rPr lang="en-US" dirty="0">
                <a:latin typeface="Consolas" panose="020B0609020204030204" pitchFamily="49" charset="0"/>
              </a:rPr>
              <a:t>r</a:t>
            </a:r>
            <a:r>
              <a:rPr lang="en-US" dirty="0" smtClean="0">
                <a:latin typeface="Consolas" panose="020B0609020204030204" pitchFamily="49" charset="0"/>
              </a:rPr>
              <a:t>esults</a:t>
            </a:r>
            <a:r>
              <a:rPr lang="en-US" dirty="0" smtClean="0"/>
              <a:t> is a range as well, i.e. it exposes begin/end</a:t>
            </a:r>
          </a:p>
          <a:p>
            <a:pPr lvl="1"/>
            <a:r>
              <a:rPr lang="en-US" dirty="0" smtClean="0"/>
              <a:t>Thus it can be iterated over (see </a:t>
            </a:r>
            <a:r>
              <a:rPr lang="en-US" dirty="0" smtClean="0">
                <a:latin typeface="Consolas" panose="020B0609020204030204" pitchFamily="49" charset="0"/>
              </a:rPr>
              <a:t>for(</a:t>
            </a:r>
            <a:r>
              <a:rPr lang="en-US" dirty="0" err="1" smtClean="0">
                <a:latin typeface="Consolas" panose="020B0609020204030204" pitchFamily="49" charset="0"/>
              </a:rPr>
              <a:t>int</a:t>
            </a:r>
            <a:r>
              <a:rPr lang="en-US" dirty="0" smtClean="0">
                <a:latin typeface="Consolas" panose="020B0609020204030204" pitchFamily="49" charset="0"/>
              </a:rPr>
              <a:t> n : results) …</a:t>
            </a:r>
            <a:r>
              <a:rPr lang="en-US" dirty="0" smtClean="0"/>
              <a:t>)</a:t>
            </a:r>
          </a:p>
          <a:p>
            <a:r>
              <a:rPr lang="en-US" dirty="0" smtClean="0"/>
              <a:t>This does not create intermediate vectors of temporary </a:t>
            </a:r>
            <a:r>
              <a:rPr lang="en-US" dirty="0" smtClean="0"/>
              <a:t>values</a:t>
            </a:r>
            <a:endParaRPr lang="en-US" dirty="0" smtClean="0"/>
          </a:p>
          <a:p>
            <a:r>
              <a:rPr lang="en-US" dirty="0" smtClean="0"/>
              <a:t>It is a chain of ‘views’, i.e. objects that encapsulate an operation that is executed whenever the view is iterated over</a:t>
            </a:r>
          </a:p>
          <a:p>
            <a:pPr lvl="1"/>
            <a:r>
              <a:rPr lang="en-US" dirty="0">
                <a:latin typeface="Consolas" panose="020B0609020204030204" pitchFamily="49" charset="0"/>
              </a:rPr>
              <a:t>i</a:t>
            </a:r>
            <a:r>
              <a:rPr lang="en-US" dirty="0" smtClean="0">
                <a:latin typeface="Consolas" panose="020B0609020204030204" pitchFamily="49" charset="0"/>
              </a:rPr>
              <a:t>ota</a:t>
            </a:r>
            <a:r>
              <a:rPr lang="en-US" dirty="0" smtClean="0"/>
              <a:t>: each iteration returns a new integer</a:t>
            </a:r>
          </a:p>
          <a:p>
            <a:pPr lvl="1"/>
            <a:r>
              <a:rPr lang="en-US" dirty="0">
                <a:latin typeface="Consolas" panose="020B0609020204030204" pitchFamily="49" charset="0"/>
              </a:rPr>
              <a:t>take</a:t>
            </a:r>
            <a:r>
              <a:rPr lang="en-US" dirty="0" smtClean="0"/>
              <a:t>: signals to be at the end after the given number of iterations</a:t>
            </a:r>
          </a:p>
          <a:p>
            <a:pPr lvl="1"/>
            <a:r>
              <a:rPr lang="en-US" dirty="0">
                <a:latin typeface="Consolas" panose="020B0609020204030204" pitchFamily="49" charset="0"/>
              </a:rPr>
              <a:t>filter</a:t>
            </a:r>
            <a:r>
              <a:rPr lang="en-US" dirty="0" smtClean="0"/>
              <a:t>: calls given lambda for each value it is invoked with and passes it on only if the predicate returns true</a:t>
            </a:r>
          </a:p>
          <a:p>
            <a:pPr lvl="1"/>
            <a:r>
              <a:rPr lang="en-US" dirty="0">
                <a:latin typeface="Consolas" panose="020B0609020204030204" pitchFamily="49" charset="0"/>
              </a:rPr>
              <a:t>transform</a:t>
            </a:r>
            <a:r>
              <a:rPr lang="en-US" dirty="0" smtClean="0"/>
              <a:t>: </a:t>
            </a:r>
            <a:r>
              <a:rPr lang="en-US" dirty="0"/>
              <a:t>calls given lambda for each value it is invoked </a:t>
            </a:r>
            <a:r>
              <a:rPr lang="en-US" dirty="0" smtClean="0"/>
              <a:t>with and passes on the returned value </a:t>
            </a:r>
            <a:endParaRPr lang="en-US" dirty="0"/>
          </a:p>
        </p:txBody>
      </p:sp>
      <p:sp>
        <p:nvSpPr>
          <p:cNvPr id="4" name="Date Placeholder 3"/>
          <p:cNvSpPr>
            <a:spLocks noGrp="1"/>
          </p:cNvSpPr>
          <p:nvPr>
            <p:ph type="dt" sz="half" idx="10"/>
          </p:nvPr>
        </p:nvSpPr>
        <p:spPr/>
        <p:txBody>
          <a:bodyPr/>
          <a:lstStyle/>
          <a:p>
            <a:r>
              <a:rPr lang="en-US" smtClean="0"/>
              <a:t>2/11/2025, Lecture 6</a:t>
            </a:r>
            <a:endParaRPr lang="en-US"/>
          </a:p>
        </p:txBody>
      </p:sp>
      <p:sp>
        <p:nvSpPr>
          <p:cNvPr id="5" name="Footer Placeholder 4"/>
          <p:cNvSpPr>
            <a:spLocks noGrp="1"/>
          </p:cNvSpPr>
          <p:nvPr>
            <p:ph type="ftr" sz="quarter" idx="11"/>
          </p:nvPr>
        </p:nvSpPr>
        <p:spPr/>
        <p:txBody>
          <a:bodyPr/>
          <a:lstStyle/>
          <a:p>
            <a:r>
              <a:rPr lang="en-US" smtClean="0"/>
              <a:t>CSC4700, Spring 2025, The C++ Standard Library, Iterators and Ranges</a:t>
            </a:r>
            <a:endParaRPr lang="en-US"/>
          </a:p>
        </p:txBody>
      </p:sp>
      <p:sp>
        <p:nvSpPr>
          <p:cNvPr id="6" name="Slide Number Placeholder 5"/>
          <p:cNvSpPr>
            <a:spLocks noGrp="1"/>
          </p:cNvSpPr>
          <p:nvPr>
            <p:ph type="sldNum" sz="quarter" idx="12"/>
          </p:nvPr>
        </p:nvSpPr>
        <p:spPr/>
        <p:txBody>
          <a:bodyPr>
            <a:normAutofit lnSpcReduction="10000"/>
          </a:bodyPr>
          <a:lstStyle/>
          <a:p>
            <a:fld id="{361B6064-FECE-466A-BF5C-A30C7EDC9E78}" type="slidenum">
              <a:rPr lang="en-US" smtClean="0"/>
              <a:t>57</a:t>
            </a:fld>
            <a:endParaRPr lang="en-US"/>
          </a:p>
        </p:txBody>
      </p:sp>
    </p:spTree>
    <p:extLst>
      <p:ext uri="{BB962C8B-B14F-4D97-AF65-F5344CB8AC3E}">
        <p14:creationId xmlns:p14="http://schemas.microsoft.com/office/powerpoint/2010/main" val="4080368144"/>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Using Ranges</a:t>
            </a:r>
          </a:p>
        </p:txBody>
      </p:sp>
      <p:sp>
        <p:nvSpPr>
          <p:cNvPr id="3" name="Content Placeholder 2"/>
          <p:cNvSpPr>
            <a:spLocks noGrp="1"/>
          </p:cNvSpPr>
          <p:nvPr>
            <p:ph idx="1"/>
          </p:nvPr>
        </p:nvSpPr>
        <p:spPr/>
        <p:txBody>
          <a:bodyPr/>
          <a:lstStyle/>
          <a:p>
            <a:r>
              <a:rPr lang="en-US" dirty="0" smtClean="0"/>
              <a:t>Now very </a:t>
            </a:r>
            <a:r>
              <a:rPr lang="en-US" dirty="0" err="1" smtClean="0"/>
              <a:t>composable</a:t>
            </a:r>
            <a:endParaRPr lang="en-US" dirty="0" smtClean="0"/>
          </a:p>
          <a:p>
            <a:r>
              <a:rPr lang="en-US" dirty="0" smtClean="0"/>
              <a:t>Composed range operations are </a:t>
            </a:r>
            <a:r>
              <a:rPr lang="en-US" dirty="0" err="1" smtClean="0"/>
              <a:t>iterable</a:t>
            </a:r>
            <a:endParaRPr lang="en-US" dirty="0" smtClean="0"/>
          </a:p>
          <a:p>
            <a:pPr lvl="1"/>
            <a:r>
              <a:rPr lang="en-US" dirty="0" smtClean="0"/>
              <a:t>Still based on iterators under the hood, but those are not being exposed</a:t>
            </a:r>
          </a:p>
          <a:p>
            <a:r>
              <a:rPr lang="en-US" dirty="0" smtClean="0"/>
              <a:t>No unnecessary intermediate vectors</a:t>
            </a:r>
          </a:p>
          <a:p>
            <a:pPr lvl="1"/>
            <a:r>
              <a:rPr lang="en-US" dirty="0" smtClean="0"/>
              <a:t>More efficient than original code</a:t>
            </a:r>
            <a:endParaRPr lang="en-US" dirty="0"/>
          </a:p>
        </p:txBody>
      </p:sp>
      <p:sp>
        <p:nvSpPr>
          <p:cNvPr id="4" name="Date Placeholder 3"/>
          <p:cNvSpPr>
            <a:spLocks noGrp="1"/>
          </p:cNvSpPr>
          <p:nvPr>
            <p:ph type="dt" sz="half" idx="10"/>
          </p:nvPr>
        </p:nvSpPr>
        <p:spPr/>
        <p:txBody>
          <a:bodyPr/>
          <a:lstStyle/>
          <a:p>
            <a:r>
              <a:rPr lang="en-US" smtClean="0"/>
              <a:t>2/11/2025, Lecture 6</a:t>
            </a:r>
            <a:endParaRPr lang="en-US"/>
          </a:p>
        </p:txBody>
      </p:sp>
      <p:sp>
        <p:nvSpPr>
          <p:cNvPr id="5" name="Footer Placeholder 4"/>
          <p:cNvSpPr>
            <a:spLocks noGrp="1"/>
          </p:cNvSpPr>
          <p:nvPr>
            <p:ph type="ftr" sz="quarter" idx="11"/>
          </p:nvPr>
        </p:nvSpPr>
        <p:spPr/>
        <p:txBody>
          <a:bodyPr/>
          <a:lstStyle/>
          <a:p>
            <a:r>
              <a:rPr lang="en-US" smtClean="0"/>
              <a:t>CSC4700, Spring 2025, The C++ Standard Library, Iterators and Ranges</a:t>
            </a:r>
            <a:endParaRPr lang="en-US"/>
          </a:p>
        </p:txBody>
      </p:sp>
      <p:sp>
        <p:nvSpPr>
          <p:cNvPr id="6" name="Slide Number Placeholder 5"/>
          <p:cNvSpPr>
            <a:spLocks noGrp="1"/>
          </p:cNvSpPr>
          <p:nvPr>
            <p:ph type="sldNum" sz="quarter" idx="12"/>
          </p:nvPr>
        </p:nvSpPr>
        <p:spPr/>
        <p:txBody>
          <a:bodyPr>
            <a:normAutofit lnSpcReduction="10000"/>
          </a:bodyPr>
          <a:lstStyle/>
          <a:p>
            <a:fld id="{361B6064-FECE-466A-BF5C-A30C7EDC9E78}" type="slidenum">
              <a:rPr lang="en-US" smtClean="0"/>
              <a:t>58</a:t>
            </a:fld>
            <a:endParaRPr lang="en-US"/>
          </a:p>
        </p:txBody>
      </p:sp>
    </p:spTree>
    <p:extLst>
      <p:ext uri="{BB962C8B-B14F-4D97-AF65-F5344CB8AC3E}">
        <p14:creationId xmlns:p14="http://schemas.microsoft.com/office/powerpoint/2010/main" val="3469640063"/>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Creating </a:t>
            </a:r>
            <a:r>
              <a:rPr lang="en-US" dirty="0" smtClean="0"/>
              <a:t>counting Range</a:t>
            </a:r>
            <a:endParaRPr lang="en-US" dirty="0"/>
          </a:p>
        </p:txBody>
      </p:sp>
      <p:sp>
        <p:nvSpPr>
          <p:cNvPr id="3" name="Content Placeholder 2"/>
          <p:cNvSpPr>
            <a:spLocks noGrp="1"/>
          </p:cNvSpPr>
          <p:nvPr>
            <p:ph idx="1"/>
          </p:nvPr>
        </p:nvSpPr>
        <p:spPr>
          <a:xfrm>
            <a:off x="1261872" y="1828800"/>
            <a:ext cx="9787128" cy="4351337"/>
          </a:xfrm>
        </p:spPr>
        <p:txBody>
          <a:bodyPr/>
          <a:lstStyle/>
          <a:p>
            <a:r>
              <a:rPr lang="en-US" dirty="0" smtClean="0"/>
              <a:t>Creating ‘counting range’:</a:t>
            </a:r>
          </a:p>
          <a:p>
            <a:endParaRPr lang="en-US" dirty="0" smtClean="0"/>
          </a:p>
          <a:p>
            <a:pPr marL="0" indent="0">
              <a:spcBef>
                <a:spcPts val="100"/>
              </a:spcBef>
              <a:buNone/>
            </a:pPr>
            <a:r>
              <a:rPr lang="en-US" sz="1800" dirty="0">
                <a:solidFill>
                  <a:srgbClr val="008000"/>
                </a:solidFill>
                <a:latin typeface="Consolas" panose="020B0609020204030204" pitchFamily="49" charset="0"/>
              </a:rPr>
              <a:t>    // will print: </a:t>
            </a:r>
            <a:r>
              <a:rPr lang="en-US" sz="1800" dirty="0" smtClean="0">
                <a:solidFill>
                  <a:srgbClr val="008000"/>
                </a:solidFill>
                <a:latin typeface="Consolas" panose="020B0609020204030204" pitchFamily="49" charset="0"/>
              </a:rPr>
              <a:t>'0 </a:t>
            </a:r>
            <a:r>
              <a:rPr lang="en-US" sz="1800" dirty="0">
                <a:solidFill>
                  <a:srgbClr val="008000"/>
                </a:solidFill>
                <a:latin typeface="Consolas" panose="020B0609020204030204" pitchFamily="49" charset="0"/>
              </a:rPr>
              <a:t>1 2 3 4 5 6 7 8 </a:t>
            </a:r>
            <a:r>
              <a:rPr lang="en-US" sz="1800" dirty="0" smtClean="0">
                <a:solidFill>
                  <a:srgbClr val="008000"/>
                </a:solidFill>
                <a:latin typeface="Consolas" panose="020B0609020204030204" pitchFamily="49" charset="0"/>
              </a:rPr>
              <a:t>9 '</a:t>
            </a:r>
            <a:endParaRPr lang="en-US" sz="1800" dirty="0">
              <a:solidFill>
                <a:srgbClr val="000000"/>
              </a:solidFill>
              <a:latin typeface="Consolas" panose="020B0609020204030204" pitchFamily="49" charset="0"/>
            </a:endParaRPr>
          </a:p>
          <a:p>
            <a:pPr marL="0" indent="0">
              <a:spcBef>
                <a:spcPts val="100"/>
              </a:spcBef>
              <a:buNone/>
            </a:pPr>
            <a:r>
              <a:rPr lang="en-US" sz="1800" dirty="0">
                <a:solidFill>
                  <a:srgbClr val="000000"/>
                </a:solidFill>
                <a:latin typeface="Consolas" panose="020B0609020204030204" pitchFamily="49" charset="0"/>
              </a:rPr>
              <a:t>    </a:t>
            </a:r>
            <a:r>
              <a:rPr lang="en-US" sz="1800" dirty="0" err="1">
                <a:solidFill>
                  <a:srgbClr val="000000"/>
                </a:solidFill>
                <a:latin typeface="Consolas" panose="020B0609020204030204" pitchFamily="49" charset="0"/>
              </a:rPr>
              <a:t>std</a:t>
            </a:r>
            <a:r>
              <a:rPr lang="en-US" sz="1800" dirty="0" smtClean="0">
                <a:solidFill>
                  <a:srgbClr val="000000"/>
                </a:solidFill>
                <a:latin typeface="Consolas" panose="020B0609020204030204" pitchFamily="49" charset="0"/>
              </a:rPr>
              <a:t>::ranges::</a:t>
            </a:r>
            <a:r>
              <a:rPr lang="en-US" sz="1800" dirty="0" err="1" smtClean="0">
                <a:solidFill>
                  <a:srgbClr val="74531F"/>
                </a:solidFill>
                <a:latin typeface="Consolas" panose="020B0609020204030204" pitchFamily="49" charset="0"/>
              </a:rPr>
              <a:t>for_each</a:t>
            </a:r>
            <a:r>
              <a:rPr lang="en-US" sz="1800" dirty="0" smtClean="0">
                <a:solidFill>
                  <a:srgbClr val="000000"/>
                </a:solidFill>
                <a:latin typeface="Consolas" panose="020B0609020204030204" pitchFamily="49" charset="0"/>
              </a:rPr>
              <a:t>(</a:t>
            </a:r>
            <a:r>
              <a:rPr lang="en-US" sz="1800" dirty="0" err="1" smtClean="0">
                <a:solidFill>
                  <a:srgbClr val="2B91AF"/>
                </a:solidFill>
                <a:latin typeface="Consolas" panose="020B0609020204030204" pitchFamily="49" charset="0"/>
              </a:rPr>
              <a:t>std</a:t>
            </a:r>
            <a:r>
              <a:rPr lang="en-US" sz="1800" dirty="0" smtClean="0">
                <a:solidFill>
                  <a:srgbClr val="2B91AF"/>
                </a:solidFill>
                <a:latin typeface="Consolas" panose="020B0609020204030204" pitchFamily="49" charset="0"/>
              </a:rPr>
              <a:t>::views::iota</a:t>
            </a:r>
            <a:r>
              <a:rPr lang="en-US" sz="1800" dirty="0" smtClean="0">
                <a:solidFill>
                  <a:srgbClr val="000000"/>
                </a:solidFill>
                <a:latin typeface="Consolas" panose="020B0609020204030204" pitchFamily="49" charset="0"/>
              </a:rPr>
              <a:t>(</a:t>
            </a:r>
            <a:r>
              <a:rPr lang="en-US" sz="1800" dirty="0" smtClean="0">
                <a:solidFill>
                  <a:srgbClr val="098658"/>
                </a:solidFill>
                <a:latin typeface="Consolas" panose="020B0609020204030204" pitchFamily="49" charset="0"/>
              </a:rPr>
              <a:t>0</a:t>
            </a:r>
            <a:r>
              <a:rPr lang="en-US" sz="1800" dirty="0" smtClean="0">
                <a:solidFill>
                  <a:srgbClr val="000000"/>
                </a:solidFill>
                <a:latin typeface="Consolas" panose="020B0609020204030204" pitchFamily="49" charset="0"/>
              </a:rPr>
              <a:t>) | </a:t>
            </a:r>
            <a:r>
              <a:rPr lang="en-US" sz="1800" dirty="0" err="1" smtClean="0">
                <a:solidFill>
                  <a:srgbClr val="2B91AF"/>
                </a:solidFill>
                <a:latin typeface="Consolas" panose="020B0609020204030204" pitchFamily="49" charset="0"/>
              </a:rPr>
              <a:t>std</a:t>
            </a:r>
            <a:r>
              <a:rPr lang="en-US" sz="1800" dirty="0" smtClean="0">
                <a:solidFill>
                  <a:srgbClr val="2B91AF"/>
                </a:solidFill>
                <a:latin typeface="Consolas" panose="020B0609020204030204" pitchFamily="49" charset="0"/>
              </a:rPr>
              <a:t>::views::take</a:t>
            </a:r>
            <a:r>
              <a:rPr lang="en-US" sz="1800" dirty="0" smtClean="0">
                <a:solidFill>
                  <a:srgbClr val="000000"/>
                </a:solidFill>
                <a:latin typeface="Consolas" panose="020B0609020204030204" pitchFamily="49" charset="0"/>
              </a:rPr>
              <a:t>(</a:t>
            </a:r>
            <a:r>
              <a:rPr lang="en-US" sz="1800" dirty="0" smtClean="0">
                <a:solidFill>
                  <a:srgbClr val="2B91AF"/>
                </a:solidFill>
                <a:latin typeface="Consolas" panose="020B0609020204030204" pitchFamily="49" charset="0"/>
              </a:rPr>
              <a:t>10</a:t>
            </a:r>
            <a:r>
              <a:rPr lang="en-US" sz="1800" dirty="0" smtClean="0">
                <a:solidFill>
                  <a:srgbClr val="000000"/>
                </a:solidFill>
                <a:latin typeface="Consolas" panose="020B0609020204030204" pitchFamily="49" charset="0"/>
              </a:rPr>
              <a:t>),</a:t>
            </a:r>
            <a:endParaRPr lang="en-US" sz="1800" dirty="0">
              <a:solidFill>
                <a:srgbClr val="000000"/>
              </a:solidFill>
              <a:latin typeface="Consolas" panose="020B0609020204030204" pitchFamily="49" charset="0"/>
            </a:endParaRPr>
          </a:p>
          <a:p>
            <a:pPr marL="0" indent="0">
              <a:spcBef>
                <a:spcPts val="100"/>
              </a:spcBef>
              <a:buNone/>
            </a:pPr>
            <a:r>
              <a:rPr lang="en-US" sz="1800" dirty="0">
                <a:solidFill>
                  <a:srgbClr val="000000"/>
                </a:solidFill>
                <a:latin typeface="Consolas" panose="020B0609020204030204" pitchFamily="49" charset="0"/>
              </a:rPr>
              <a:t>        </a:t>
            </a:r>
            <a:r>
              <a:rPr lang="en-US" sz="1800" dirty="0" smtClean="0">
                <a:solidFill>
                  <a:srgbClr val="000000"/>
                </a:solidFill>
                <a:latin typeface="Consolas" panose="020B0609020204030204" pitchFamily="49" charset="0"/>
              </a:rPr>
              <a:t>[](</a:t>
            </a:r>
            <a:r>
              <a:rPr lang="en-US" sz="1800" dirty="0" err="1" smtClean="0">
                <a:solidFill>
                  <a:srgbClr val="0000FF"/>
                </a:solidFill>
                <a:latin typeface="Consolas" panose="020B0609020204030204" pitchFamily="49" charset="0"/>
              </a:rPr>
              <a:t>int</a:t>
            </a:r>
            <a:r>
              <a:rPr lang="en-US" sz="1800" dirty="0" smtClean="0">
                <a:solidFill>
                  <a:srgbClr val="000000"/>
                </a:solidFill>
                <a:latin typeface="Consolas" panose="020B0609020204030204" pitchFamily="49" charset="0"/>
              </a:rPr>
              <a:t> </a:t>
            </a:r>
            <a:r>
              <a:rPr lang="en-US" sz="1800" dirty="0" err="1">
                <a:solidFill>
                  <a:srgbClr val="808080"/>
                </a:solidFill>
                <a:latin typeface="Consolas" panose="020B0609020204030204" pitchFamily="49" charset="0"/>
              </a:rPr>
              <a:t>val</a:t>
            </a:r>
            <a:r>
              <a:rPr lang="en-US" sz="1800" dirty="0">
                <a:solidFill>
                  <a:srgbClr val="000000"/>
                </a:solidFill>
                <a:latin typeface="Consolas" panose="020B0609020204030204" pitchFamily="49" charset="0"/>
              </a:rPr>
              <a:t>) { </a:t>
            </a:r>
            <a:r>
              <a:rPr lang="en-US" sz="1800" dirty="0" err="1">
                <a:solidFill>
                  <a:srgbClr val="000000"/>
                </a:solidFill>
                <a:latin typeface="Consolas" panose="020B0609020204030204" pitchFamily="49" charset="0"/>
              </a:rPr>
              <a:t>std</a:t>
            </a:r>
            <a:r>
              <a:rPr lang="en-US" sz="1800" dirty="0" smtClean="0">
                <a:solidFill>
                  <a:srgbClr val="000000"/>
                </a:solidFill>
                <a:latin typeface="Consolas" panose="020B0609020204030204" pitchFamily="49" charset="0"/>
              </a:rPr>
              <a:t>::</a:t>
            </a:r>
            <a:r>
              <a:rPr lang="en-US" sz="1800" dirty="0" smtClean="0">
                <a:solidFill>
                  <a:srgbClr val="1F377F"/>
                </a:solidFill>
                <a:latin typeface="Consolas" panose="020B0609020204030204" pitchFamily="49" charset="0"/>
              </a:rPr>
              <a:t>print(</a:t>
            </a:r>
            <a:r>
              <a:rPr lang="en-US" sz="1800" dirty="0" smtClean="0">
                <a:solidFill>
                  <a:srgbClr val="E21F1F"/>
                </a:solidFill>
                <a:latin typeface="Consolas" panose="020B0609020204030204" pitchFamily="49" charset="0"/>
              </a:rPr>
              <a:t>"{}</a:t>
            </a:r>
            <a:r>
              <a:rPr lang="en-US" sz="1800" dirty="0" smtClean="0">
                <a:solidFill>
                  <a:srgbClr val="A31515"/>
                </a:solidFill>
                <a:latin typeface="Consolas" panose="020B0609020204030204" pitchFamily="49" charset="0"/>
              </a:rPr>
              <a:t> </a:t>
            </a:r>
            <a:r>
              <a:rPr lang="en-US" sz="1800" dirty="0">
                <a:solidFill>
                  <a:srgbClr val="E21F1F"/>
                </a:solidFill>
                <a:latin typeface="Consolas" panose="020B0609020204030204" pitchFamily="49" charset="0"/>
              </a:rPr>
              <a:t>"</a:t>
            </a:r>
            <a:r>
              <a:rPr lang="en-US" sz="1800" dirty="0" smtClean="0">
                <a:solidFill>
                  <a:srgbClr val="000000"/>
                </a:solidFill>
                <a:latin typeface="Consolas" panose="020B0609020204030204" pitchFamily="49" charset="0"/>
              </a:rPr>
              <a:t>, </a:t>
            </a:r>
            <a:r>
              <a:rPr lang="en-US" sz="1800" dirty="0" err="1" smtClean="0">
                <a:solidFill>
                  <a:srgbClr val="808080"/>
                </a:solidFill>
                <a:latin typeface="Consolas" panose="020B0609020204030204" pitchFamily="49" charset="0"/>
              </a:rPr>
              <a:t>val</a:t>
            </a:r>
            <a:r>
              <a:rPr lang="en-US" sz="1800" dirty="0" smtClean="0">
                <a:solidFill>
                  <a:srgbClr val="000000"/>
                </a:solidFill>
                <a:latin typeface="Consolas" panose="020B0609020204030204" pitchFamily="49" charset="0"/>
              </a:rPr>
              <a:t>); </a:t>
            </a:r>
            <a:r>
              <a:rPr lang="en-US" sz="1800" dirty="0">
                <a:solidFill>
                  <a:srgbClr val="000000"/>
                </a:solidFill>
                <a:latin typeface="Consolas" panose="020B0609020204030204" pitchFamily="49" charset="0"/>
              </a:rPr>
              <a:t>});</a:t>
            </a:r>
          </a:p>
          <a:p>
            <a:pPr marL="0" indent="0">
              <a:spcBef>
                <a:spcPts val="100"/>
              </a:spcBef>
              <a:buNone/>
            </a:pPr>
            <a:endParaRPr lang="en-US" dirty="0" smtClean="0"/>
          </a:p>
          <a:p>
            <a:pPr>
              <a:spcBef>
                <a:spcPts val="100"/>
              </a:spcBef>
            </a:pPr>
            <a:r>
              <a:rPr lang="en-US" dirty="0" smtClean="0"/>
              <a:t>All iterator-based algorithms have corresponding range based version</a:t>
            </a:r>
          </a:p>
          <a:p>
            <a:pPr lvl="1">
              <a:spcBef>
                <a:spcPts val="100"/>
              </a:spcBef>
            </a:pPr>
            <a:r>
              <a:rPr lang="en-US" dirty="0" smtClean="0"/>
              <a:t>Simplifies calling those for containers (no need for begin/end)</a:t>
            </a:r>
            <a:endParaRPr lang="en-US" dirty="0"/>
          </a:p>
        </p:txBody>
      </p:sp>
      <p:sp>
        <p:nvSpPr>
          <p:cNvPr id="4" name="Date Placeholder 3"/>
          <p:cNvSpPr>
            <a:spLocks noGrp="1"/>
          </p:cNvSpPr>
          <p:nvPr>
            <p:ph type="dt" sz="half" idx="10"/>
          </p:nvPr>
        </p:nvSpPr>
        <p:spPr/>
        <p:txBody>
          <a:bodyPr/>
          <a:lstStyle/>
          <a:p>
            <a:r>
              <a:rPr lang="en-US" smtClean="0"/>
              <a:t>2/11/2025, Lecture 6</a:t>
            </a:r>
            <a:endParaRPr lang="en-US"/>
          </a:p>
        </p:txBody>
      </p:sp>
      <p:sp>
        <p:nvSpPr>
          <p:cNvPr id="5" name="Footer Placeholder 4"/>
          <p:cNvSpPr>
            <a:spLocks noGrp="1"/>
          </p:cNvSpPr>
          <p:nvPr>
            <p:ph type="ftr" sz="quarter" idx="11"/>
          </p:nvPr>
        </p:nvSpPr>
        <p:spPr/>
        <p:txBody>
          <a:bodyPr/>
          <a:lstStyle/>
          <a:p>
            <a:r>
              <a:rPr lang="en-US" smtClean="0"/>
              <a:t>CSC4700, Spring 2025, The C++ Standard Library, Iterators and Ranges</a:t>
            </a:r>
            <a:endParaRPr lang="en-US"/>
          </a:p>
        </p:txBody>
      </p:sp>
      <p:sp>
        <p:nvSpPr>
          <p:cNvPr id="6" name="Slide Number Placeholder 5"/>
          <p:cNvSpPr>
            <a:spLocks noGrp="1"/>
          </p:cNvSpPr>
          <p:nvPr>
            <p:ph type="sldNum" sz="quarter" idx="12"/>
          </p:nvPr>
        </p:nvSpPr>
        <p:spPr/>
        <p:txBody>
          <a:bodyPr>
            <a:normAutofit lnSpcReduction="10000"/>
          </a:bodyPr>
          <a:lstStyle/>
          <a:p>
            <a:fld id="{361B6064-FECE-466A-BF5C-A30C7EDC9E78}" type="slidenum">
              <a:rPr lang="en-US" smtClean="0"/>
              <a:t>59</a:t>
            </a:fld>
            <a:endParaRPr lang="en-US"/>
          </a:p>
        </p:txBody>
      </p:sp>
    </p:spTree>
    <p:extLst>
      <p:ext uri="{BB962C8B-B14F-4D97-AF65-F5344CB8AC3E}">
        <p14:creationId xmlns:p14="http://schemas.microsoft.com/office/powerpoint/2010/main" val="1679589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Generic Algorithms</a:t>
            </a:r>
            <a:endParaRPr lang="en-US" dirty="0"/>
          </a:p>
        </p:txBody>
      </p:sp>
      <p:sp>
        <p:nvSpPr>
          <p:cNvPr id="3" name="Content Placeholder 2"/>
          <p:cNvSpPr>
            <a:spLocks noGrp="1"/>
          </p:cNvSpPr>
          <p:nvPr>
            <p:ph idx="1"/>
          </p:nvPr>
        </p:nvSpPr>
        <p:spPr/>
        <p:txBody>
          <a:bodyPr/>
          <a:lstStyle/>
          <a:p>
            <a:r>
              <a:rPr lang="en-US" dirty="0" err="1">
                <a:latin typeface="Consolas" panose="020B0609020204030204" pitchFamily="49" charset="0"/>
                <a:cs typeface="Consolas" panose="020B0609020204030204" pitchFamily="49" charset="0"/>
              </a:rPr>
              <a:t>s</a:t>
            </a:r>
            <a:r>
              <a:rPr lang="en-US" dirty="0" err="1" smtClean="0">
                <a:latin typeface="Consolas" panose="020B0609020204030204" pitchFamily="49" charset="0"/>
                <a:cs typeface="Consolas" panose="020B0609020204030204" pitchFamily="49" charset="0"/>
              </a:rPr>
              <a:t>td</a:t>
            </a:r>
            <a:r>
              <a:rPr lang="en-US" dirty="0" smtClean="0">
                <a:latin typeface="Consolas" panose="020B0609020204030204" pitchFamily="49" charset="0"/>
                <a:cs typeface="Consolas" panose="020B0609020204030204" pitchFamily="49" charset="0"/>
              </a:rPr>
              <a:t>::copy</a:t>
            </a:r>
            <a:r>
              <a:rPr lang="en-US" dirty="0" smtClean="0"/>
              <a:t> is a </a:t>
            </a:r>
            <a:r>
              <a:rPr lang="en-US" dirty="0" smtClean="0">
                <a:solidFill>
                  <a:schemeClr val="tx2">
                    <a:lumMod val="60000"/>
                    <a:lumOff val="40000"/>
                  </a:schemeClr>
                </a:solidFill>
              </a:rPr>
              <a:t>generic</a:t>
            </a:r>
            <a:r>
              <a:rPr lang="en-US" dirty="0" smtClean="0"/>
              <a:t> algorithm</a:t>
            </a:r>
          </a:p>
          <a:p>
            <a:pPr lvl="1"/>
            <a:r>
              <a:rPr lang="en-US" dirty="0" smtClean="0"/>
              <a:t>Not part of any container</a:t>
            </a:r>
          </a:p>
          <a:p>
            <a:pPr lvl="1"/>
            <a:r>
              <a:rPr lang="en-US" dirty="0" smtClean="0"/>
              <a:t>Its operation is determined by its arguments</a:t>
            </a:r>
          </a:p>
          <a:p>
            <a:pPr lvl="2"/>
            <a:r>
              <a:rPr lang="en-US" dirty="0" smtClean="0"/>
              <a:t>Most of the time the standard algorithms expect iterators </a:t>
            </a:r>
          </a:p>
          <a:p>
            <a:r>
              <a:rPr lang="en-US" dirty="0" err="1">
                <a:latin typeface="Consolas" panose="020B0609020204030204" pitchFamily="49" charset="0"/>
                <a:cs typeface="Consolas" panose="020B0609020204030204" pitchFamily="49" charset="0"/>
              </a:rPr>
              <a:t>s</a:t>
            </a:r>
            <a:r>
              <a:rPr lang="en-US" dirty="0" err="1" smtClean="0">
                <a:latin typeface="Consolas" panose="020B0609020204030204" pitchFamily="49" charset="0"/>
                <a:cs typeface="Consolas" panose="020B0609020204030204" pitchFamily="49" charset="0"/>
              </a:rPr>
              <a:t>td</a:t>
            </a:r>
            <a:r>
              <a:rPr lang="en-US" dirty="0" smtClean="0">
                <a:latin typeface="Consolas" panose="020B0609020204030204" pitchFamily="49" charset="0"/>
                <a:cs typeface="Consolas" panose="020B0609020204030204" pitchFamily="49" charset="0"/>
              </a:rPr>
              <a:t>::copy</a:t>
            </a:r>
            <a:r>
              <a:rPr lang="en-US" dirty="0" smtClean="0"/>
              <a:t> takes 3 iterators (begin, end, out) and copies the range </a:t>
            </a:r>
            <a:r>
              <a:rPr lang="en-US" dirty="0" smtClean="0">
                <a:latin typeface="Consolas" panose="020B0609020204030204" pitchFamily="49" charset="0"/>
              </a:rPr>
              <a:t>[begin, end</a:t>
            </a:r>
            <a:r>
              <a:rPr lang="en-US" dirty="0">
                <a:latin typeface="Consolas" panose="020B0609020204030204" pitchFamily="49" charset="0"/>
              </a:rPr>
              <a:t>)</a:t>
            </a:r>
            <a:r>
              <a:rPr lang="en-US" dirty="0" smtClean="0"/>
              <a:t> to a sequence starting at </a:t>
            </a:r>
            <a:r>
              <a:rPr lang="en-US" dirty="0">
                <a:latin typeface="Consolas" panose="020B0609020204030204" pitchFamily="49" charset="0"/>
              </a:rPr>
              <a:t>out</a:t>
            </a:r>
            <a:r>
              <a:rPr lang="en-US" dirty="0" smtClean="0"/>
              <a:t> (extending as necessary)</a:t>
            </a:r>
            <a:endParaRPr lang="en-US" dirty="0"/>
          </a:p>
        </p:txBody>
      </p:sp>
      <p:sp>
        <p:nvSpPr>
          <p:cNvPr id="4" name="Date Placeholder 3"/>
          <p:cNvSpPr>
            <a:spLocks noGrp="1"/>
          </p:cNvSpPr>
          <p:nvPr>
            <p:ph type="dt" sz="half" idx="10"/>
          </p:nvPr>
        </p:nvSpPr>
        <p:spPr/>
        <p:txBody>
          <a:bodyPr/>
          <a:lstStyle/>
          <a:p>
            <a:r>
              <a:rPr lang="en-US" smtClean="0"/>
              <a:t>2/11/2025, Lecture 6</a:t>
            </a:r>
            <a:endParaRPr lang="en-US"/>
          </a:p>
        </p:txBody>
      </p:sp>
      <p:sp>
        <p:nvSpPr>
          <p:cNvPr id="5" name="Footer Placeholder 4"/>
          <p:cNvSpPr>
            <a:spLocks noGrp="1"/>
          </p:cNvSpPr>
          <p:nvPr>
            <p:ph type="ftr" sz="quarter" idx="11"/>
          </p:nvPr>
        </p:nvSpPr>
        <p:spPr/>
        <p:txBody>
          <a:bodyPr/>
          <a:lstStyle/>
          <a:p>
            <a:r>
              <a:rPr lang="en-US" smtClean="0"/>
              <a:t>CSC4700, Spring 2025, The C++ Standard Library, Iterators and Ranges</a:t>
            </a:r>
            <a:endParaRPr lang="en-US"/>
          </a:p>
        </p:txBody>
      </p:sp>
      <p:sp>
        <p:nvSpPr>
          <p:cNvPr id="6" name="Slide Number Placeholder 5"/>
          <p:cNvSpPr>
            <a:spLocks noGrp="1"/>
          </p:cNvSpPr>
          <p:nvPr>
            <p:ph type="sldNum" sz="quarter" idx="12"/>
          </p:nvPr>
        </p:nvSpPr>
        <p:spPr/>
        <p:txBody>
          <a:bodyPr>
            <a:normAutofit lnSpcReduction="10000"/>
          </a:bodyPr>
          <a:lstStyle/>
          <a:p>
            <a:fld id="{361B6064-FECE-466A-BF5C-A30C7EDC9E78}" type="slidenum">
              <a:rPr lang="en-US" smtClean="0"/>
              <a:t>6</a:t>
            </a:fld>
            <a:endParaRPr lang="en-US"/>
          </a:p>
        </p:txBody>
      </p:sp>
    </p:spTree>
    <p:extLst>
      <p:ext uri="{BB962C8B-B14F-4D97-AF65-F5344CB8AC3E}">
        <p14:creationId xmlns:p14="http://schemas.microsoft.com/office/powerpoint/2010/main" val="1884021337"/>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Range Views</a:t>
            </a:r>
            <a:endParaRPr lang="en-US" dirty="0"/>
          </a:p>
        </p:txBody>
      </p:sp>
      <p:sp>
        <p:nvSpPr>
          <p:cNvPr id="3" name="Content Placeholder 2"/>
          <p:cNvSpPr>
            <a:spLocks noGrp="1"/>
          </p:cNvSpPr>
          <p:nvPr>
            <p:ph idx="1"/>
          </p:nvPr>
        </p:nvSpPr>
        <p:spPr>
          <a:xfrm>
            <a:off x="1261872" y="1828800"/>
            <a:ext cx="10670732" cy="4351337"/>
          </a:xfrm>
        </p:spPr>
        <p:txBody>
          <a:bodyPr>
            <a:noAutofit/>
          </a:bodyPr>
          <a:lstStyle/>
          <a:p>
            <a:pPr marL="0" lvl="1" indent="0">
              <a:spcBef>
                <a:spcPts val="200"/>
              </a:spcBef>
              <a:buNone/>
            </a:pPr>
            <a:r>
              <a:rPr lang="en-US" sz="1600" dirty="0" err="1" smtClean="0">
                <a:solidFill>
                  <a:srgbClr val="000000"/>
                </a:solidFill>
                <a:latin typeface="Consolas" panose="020B0609020204030204" pitchFamily="49" charset="0"/>
              </a:rPr>
              <a:t>std</a:t>
            </a:r>
            <a:r>
              <a:rPr lang="en-US" sz="1600" dirty="0">
                <a:solidFill>
                  <a:srgbClr val="000000"/>
                </a:solidFill>
                <a:latin typeface="Consolas" panose="020B0609020204030204" pitchFamily="49" charset="0"/>
              </a:rPr>
              <a:t>::views::</a:t>
            </a:r>
            <a:r>
              <a:rPr lang="en-US" sz="1600" dirty="0">
                <a:solidFill>
                  <a:srgbClr val="1F377F"/>
                </a:solidFill>
                <a:latin typeface="Consolas" panose="020B0609020204030204" pitchFamily="49" charset="0"/>
              </a:rPr>
              <a:t>all</a:t>
            </a:r>
            <a:r>
              <a:rPr lang="en-US" sz="1600" dirty="0">
                <a:solidFill>
                  <a:srgbClr val="008000"/>
                </a:solidFill>
                <a:latin typeface="Consolas" panose="020B0609020204030204" pitchFamily="49" charset="0"/>
              </a:rPr>
              <a:t>         </a:t>
            </a:r>
            <a:r>
              <a:rPr lang="en-US" sz="1600" dirty="0" smtClean="0">
                <a:solidFill>
                  <a:srgbClr val="008000"/>
                </a:solidFill>
                <a:latin typeface="Consolas" panose="020B0609020204030204" pitchFamily="49" charset="0"/>
              </a:rPr>
              <a:t>// </a:t>
            </a:r>
            <a:r>
              <a:rPr lang="en-US" sz="1600" dirty="0">
                <a:solidFill>
                  <a:srgbClr val="008000"/>
                </a:solidFill>
                <a:latin typeface="Consolas" panose="020B0609020204030204" pitchFamily="49" charset="0"/>
              </a:rPr>
              <a:t>takes all elements</a:t>
            </a:r>
            <a:endParaRPr lang="en-US" sz="1600" dirty="0">
              <a:solidFill>
                <a:srgbClr val="000000"/>
              </a:solidFill>
              <a:latin typeface="Consolas" panose="020B0609020204030204" pitchFamily="49" charset="0"/>
            </a:endParaRPr>
          </a:p>
          <a:p>
            <a:pPr marL="0" lvl="1" indent="0">
              <a:spcBef>
                <a:spcPts val="200"/>
              </a:spcBef>
              <a:buNone/>
            </a:pPr>
            <a:r>
              <a:rPr lang="en-US" sz="1600" dirty="0" err="1" smtClean="0">
                <a:solidFill>
                  <a:srgbClr val="000000"/>
                </a:solidFill>
                <a:latin typeface="Consolas" panose="020B0609020204030204" pitchFamily="49" charset="0"/>
              </a:rPr>
              <a:t>std</a:t>
            </a:r>
            <a:r>
              <a:rPr lang="en-US" sz="1600" dirty="0">
                <a:solidFill>
                  <a:srgbClr val="000000"/>
                </a:solidFill>
                <a:latin typeface="Consolas" panose="020B0609020204030204" pitchFamily="49" charset="0"/>
              </a:rPr>
              <a:t>::views::</a:t>
            </a:r>
            <a:r>
              <a:rPr lang="en-US" sz="1600" dirty="0">
                <a:solidFill>
                  <a:srgbClr val="1F377F"/>
                </a:solidFill>
                <a:latin typeface="Consolas" panose="020B0609020204030204" pitchFamily="49" charset="0"/>
              </a:rPr>
              <a:t>filter</a:t>
            </a:r>
            <a:r>
              <a:rPr lang="en-US" sz="1600" dirty="0">
                <a:solidFill>
                  <a:srgbClr val="008000"/>
                </a:solidFill>
                <a:latin typeface="Consolas" panose="020B0609020204030204" pitchFamily="49" charset="0"/>
              </a:rPr>
              <a:t>      </a:t>
            </a:r>
            <a:r>
              <a:rPr lang="en-US" sz="1600" dirty="0" smtClean="0">
                <a:solidFill>
                  <a:srgbClr val="008000"/>
                </a:solidFill>
                <a:latin typeface="Consolas" panose="020B0609020204030204" pitchFamily="49" charset="0"/>
              </a:rPr>
              <a:t>// </a:t>
            </a:r>
            <a:r>
              <a:rPr lang="en-US" sz="1600" dirty="0">
                <a:solidFill>
                  <a:srgbClr val="008000"/>
                </a:solidFill>
                <a:latin typeface="Consolas" panose="020B0609020204030204" pitchFamily="49" charset="0"/>
              </a:rPr>
              <a:t>takes the elements which satisfies the predicate</a:t>
            </a:r>
            <a:endParaRPr lang="en-US" sz="1600" dirty="0">
              <a:solidFill>
                <a:srgbClr val="000000"/>
              </a:solidFill>
              <a:latin typeface="Consolas" panose="020B0609020204030204" pitchFamily="49" charset="0"/>
            </a:endParaRPr>
          </a:p>
          <a:p>
            <a:pPr marL="0" lvl="1" indent="0">
              <a:spcBef>
                <a:spcPts val="200"/>
              </a:spcBef>
              <a:buNone/>
            </a:pPr>
            <a:r>
              <a:rPr lang="en-US" sz="1600" dirty="0" err="1" smtClean="0">
                <a:solidFill>
                  <a:srgbClr val="000000"/>
                </a:solidFill>
                <a:latin typeface="Consolas" panose="020B0609020204030204" pitchFamily="49" charset="0"/>
              </a:rPr>
              <a:t>std</a:t>
            </a:r>
            <a:r>
              <a:rPr lang="en-US" sz="1600" dirty="0">
                <a:solidFill>
                  <a:srgbClr val="000000"/>
                </a:solidFill>
                <a:latin typeface="Consolas" panose="020B0609020204030204" pitchFamily="49" charset="0"/>
              </a:rPr>
              <a:t>::views::</a:t>
            </a:r>
            <a:r>
              <a:rPr lang="en-US" sz="1600" dirty="0">
                <a:solidFill>
                  <a:srgbClr val="1F377F"/>
                </a:solidFill>
                <a:latin typeface="Consolas" panose="020B0609020204030204" pitchFamily="49" charset="0"/>
              </a:rPr>
              <a:t>transform</a:t>
            </a:r>
            <a:r>
              <a:rPr lang="en-US" sz="1600" dirty="0">
                <a:solidFill>
                  <a:srgbClr val="008000"/>
                </a:solidFill>
                <a:latin typeface="Consolas" panose="020B0609020204030204" pitchFamily="49" charset="0"/>
              </a:rPr>
              <a:t>   // transforms each element</a:t>
            </a:r>
            <a:endParaRPr lang="en-US" sz="1600" dirty="0">
              <a:solidFill>
                <a:srgbClr val="000000"/>
              </a:solidFill>
              <a:latin typeface="Consolas" panose="020B0609020204030204" pitchFamily="49" charset="0"/>
            </a:endParaRPr>
          </a:p>
          <a:p>
            <a:pPr marL="0" lvl="1" indent="0">
              <a:spcBef>
                <a:spcPts val="200"/>
              </a:spcBef>
              <a:buNone/>
            </a:pPr>
            <a:r>
              <a:rPr lang="en-US" sz="1600" dirty="0" err="1" smtClean="0">
                <a:solidFill>
                  <a:srgbClr val="000000"/>
                </a:solidFill>
                <a:latin typeface="Consolas" panose="020B0609020204030204" pitchFamily="49" charset="0"/>
              </a:rPr>
              <a:t>std</a:t>
            </a:r>
            <a:r>
              <a:rPr lang="en-US" sz="1600" dirty="0">
                <a:solidFill>
                  <a:srgbClr val="000000"/>
                </a:solidFill>
                <a:latin typeface="Consolas" panose="020B0609020204030204" pitchFamily="49" charset="0"/>
              </a:rPr>
              <a:t>::views::</a:t>
            </a:r>
            <a:r>
              <a:rPr lang="en-US" sz="1600" dirty="0">
                <a:solidFill>
                  <a:srgbClr val="1F377F"/>
                </a:solidFill>
                <a:latin typeface="Consolas" panose="020B0609020204030204" pitchFamily="49" charset="0"/>
              </a:rPr>
              <a:t>take</a:t>
            </a:r>
            <a:r>
              <a:rPr lang="en-US" sz="1600" dirty="0">
                <a:solidFill>
                  <a:srgbClr val="008000"/>
                </a:solidFill>
                <a:latin typeface="Consolas" panose="020B0609020204030204" pitchFamily="49" charset="0"/>
              </a:rPr>
              <a:t>        </a:t>
            </a:r>
            <a:r>
              <a:rPr lang="en-US" sz="1600" dirty="0" smtClean="0">
                <a:solidFill>
                  <a:srgbClr val="008000"/>
                </a:solidFill>
                <a:latin typeface="Consolas" panose="020B0609020204030204" pitchFamily="49" charset="0"/>
              </a:rPr>
              <a:t>// </a:t>
            </a:r>
            <a:r>
              <a:rPr lang="en-US" sz="1600" dirty="0">
                <a:solidFill>
                  <a:srgbClr val="008000"/>
                </a:solidFill>
                <a:latin typeface="Consolas" panose="020B0609020204030204" pitchFamily="49" charset="0"/>
              </a:rPr>
              <a:t>takes the first N elements of another view</a:t>
            </a:r>
            <a:endParaRPr lang="en-US" sz="1600" dirty="0">
              <a:solidFill>
                <a:srgbClr val="000000"/>
              </a:solidFill>
              <a:latin typeface="Consolas" panose="020B0609020204030204" pitchFamily="49" charset="0"/>
            </a:endParaRPr>
          </a:p>
          <a:p>
            <a:pPr marL="0" lvl="1" indent="0">
              <a:spcBef>
                <a:spcPts val="200"/>
              </a:spcBef>
              <a:buNone/>
            </a:pPr>
            <a:r>
              <a:rPr lang="en-US" sz="1600" dirty="0" err="1" smtClean="0">
                <a:solidFill>
                  <a:srgbClr val="000000"/>
                </a:solidFill>
                <a:latin typeface="Consolas" panose="020B0609020204030204" pitchFamily="49" charset="0"/>
              </a:rPr>
              <a:t>std</a:t>
            </a:r>
            <a:r>
              <a:rPr lang="en-US" sz="1600" dirty="0">
                <a:solidFill>
                  <a:srgbClr val="000000"/>
                </a:solidFill>
                <a:latin typeface="Consolas" panose="020B0609020204030204" pitchFamily="49" charset="0"/>
              </a:rPr>
              <a:t>::views::</a:t>
            </a:r>
            <a:r>
              <a:rPr lang="en-US" sz="1600" dirty="0" err="1">
                <a:solidFill>
                  <a:srgbClr val="1F377F"/>
                </a:solidFill>
                <a:latin typeface="Consolas" panose="020B0609020204030204" pitchFamily="49" charset="0"/>
              </a:rPr>
              <a:t>take_while</a:t>
            </a:r>
            <a:r>
              <a:rPr lang="en-US" sz="1600" dirty="0">
                <a:solidFill>
                  <a:srgbClr val="008000"/>
                </a:solidFill>
                <a:latin typeface="Consolas" panose="020B0609020204030204" pitchFamily="49" charset="0"/>
              </a:rPr>
              <a:t> </a:t>
            </a:r>
            <a:r>
              <a:rPr lang="en-US" sz="1600" dirty="0" smtClean="0">
                <a:solidFill>
                  <a:srgbClr val="008000"/>
                </a:solidFill>
                <a:latin typeface="Consolas" panose="020B0609020204030204" pitchFamily="49" charset="0"/>
              </a:rPr>
              <a:t> // </a:t>
            </a:r>
            <a:r>
              <a:rPr lang="en-US" sz="1600" dirty="0">
                <a:solidFill>
                  <a:srgbClr val="008000"/>
                </a:solidFill>
                <a:latin typeface="Consolas" panose="020B0609020204030204" pitchFamily="49" charset="0"/>
              </a:rPr>
              <a:t>takes the elements of </a:t>
            </a:r>
            <a:r>
              <a:rPr lang="en-US" sz="1600" dirty="0" smtClean="0">
                <a:solidFill>
                  <a:srgbClr val="008000"/>
                </a:solidFill>
                <a:latin typeface="Consolas" panose="020B0609020204030204" pitchFamily="49" charset="0"/>
              </a:rPr>
              <a:t>a </a:t>
            </a:r>
            <a:r>
              <a:rPr lang="en-US" sz="1600" dirty="0">
                <a:solidFill>
                  <a:srgbClr val="008000"/>
                </a:solidFill>
                <a:latin typeface="Consolas" panose="020B0609020204030204" pitchFamily="49" charset="0"/>
              </a:rPr>
              <a:t>view as long as </a:t>
            </a:r>
            <a:r>
              <a:rPr lang="en-US" sz="1600" dirty="0" smtClean="0">
                <a:solidFill>
                  <a:srgbClr val="008000"/>
                </a:solidFill>
                <a:latin typeface="Consolas" panose="020B0609020204030204" pitchFamily="49" charset="0"/>
              </a:rPr>
              <a:t>the</a:t>
            </a:r>
            <a:r>
              <a:rPr lang="en-US" sz="1600" dirty="0">
                <a:solidFill>
                  <a:srgbClr val="008000"/>
                </a:solidFill>
                <a:latin typeface="Consolas" panose="020B0609020204030204" pitchFamily="49" charset="0"/>
              </a:rPr>
              <a:t> </a:t>
            </a:r>
            <a:r>
              <a:rPr lang="en-US" sz="1600" smtClean="0">
                <a:solidFill>
                  <a:srgbClr val="008000"/>
                </a:solidFill>
                <a:latin typeface="Consolas" panose="020B0609020204030204" pitchFamily="49" charset="0"/>
              </a:rPr>
              <a:t>predicate is </a:t>
            </a:r>
            <a:r>
              <a:rPr lang="en-US" sz="1600" dirty="0">
                <a:solidFill>
                  <a:srgbClr val="008000"/>
                </a:solidFill>
                <a:latin typeface="Consolas" panose="020B0609020204030204" pitchFamily="49" charset="0"/>
              </a:rPr>
              <a:t>true</a:t>
            </a:r>
            <a:endParaRPr lang="en-US" sz="1600" dirty="0">
              <a:solidFill>
                <a:srgbClr val="000000"/>
              </a:solidFill>
              <a:latin typeface="Consolas" panose="020B0609020204030204" pitchFamily="49" charset="0"/>
            </a:endParaRPr>
          </a:p>
          <a:p>
            <a:pPr marL="0" lvl="1" indent="0">
              <a:spcBef>
                <a:spcPts val="200"/>
              </a:spcBef>
              <a:buNone/>
            </a:pPr>
            <a:r>
              <a:rPr lang="en-US" sz="1600" dirty="0" err="1" smtClean="0">
                <a:solidFill>
                  <a:srgbClr val="000000"/>
                </a:solidFill>
                <a:latin typeface="Consolas" panose="020B0609020204030204" pitchFamily="49" charset="0"/>
              </a:rPr>
              <a:t>std</a:t>
            </a:r>
            <a:r>
              <a:rPr lang="en-US" sz="1600" dirty="0">
                <a:solidFill>
                  <a:srgbClr val="000000"/>
                </a:solidFill>
                <a:latin typeface="Consolas" panose="020B0609020204030204" pitchFamily="49" charset="0"/>
              </a:rPr>
              <a:t>::views::</a:t>
            </a:r>
            <a:r>
              <a:rPr lang="en-US" sz="1600" dirty="0">
                <a:solidFill>
                  <a:srgbClr val="1F377F"/>
                </a:solidFill>
                <a:latin typeface="Consolas" panose="020B0609020204030204" pitchFamily="49" charset="0"/>
              </a:rPr>
              <a:t>drop</a:t>
            </a:r>
            <a:r>
              <a:rPr lang="en-US" sz="1600" dirty="0">
                <a:solidFill>
                  <a:srgbClr val="008000"/>
                </a:solidFill>
                <a:latin typeface="Consolas" panose="020B0609020204030204" pitchFamily="49" charset="0"/>
              </a:rPr>
              <a:t>       </a:t>
            </a:r>
            <a:r>
              <a:rPr lang="en-US" sz="1600" dirty="0" smtClean="0">
                <a:solidFill>
                  <a:srgbClr val="008000"/>
                </a:solidFill>
                <a:latin typeface="Consolas" panose="020B0609020204030204" pitchFamily="49" charset="0"/>
              </a:rPr>
              <a:t> // </a:t>
            </a:r>
            <a:r>
              <a:rPr lang="en-US" sz="1600" dirty="0">
                <a:solidFill>
                  <a:srgbClr val="008000"/>
                </a:solidFill>
                <a:latin typeface="Consolas" panose="020B0609020204030204" pitchFamily="49" charset="0"/>
              </a:rPr>
              <a:t>skips the first N elements of another view</a:t>
            </a:r>
            <a:endParaRPr lang="en-US" sz="1600" dirty="0">
              <a:solidFill>
                <a:srgbClr val="000000"/>
              </a:solidFill>
              <a:latin typeface="Consolas" panose="020B0609020204030204" pitchFamily="49" charset="0"/>
            </a:endParaRPr>
          </a:p>
          <a:p>
            <a:pPr marL="0" lvl="1" indent="0">
              <a:spcBef>
                <a:spcPts val="200"/>
              </a:spcBef>
              <a:buNone/>
            </a:pPr>
            <a:r>
              <a:rPr lang="en-US" sz="1600" dirty="0" err="1" smtClean="0">
                <a:solidFill>
                  <a:srgbClr val="000000"/>
                </a:solidFill>
                <a:latin typeface="Consolas" panose="020B0609020204030204" pitchFamily="49" charset="0"/>
              </a:rPr>
              <a:t>std</a:t>
            </a:r>
            <a:r>
              <a:rPr lang="en-US" sz="1600" dirty="0">
                <a:solidFill>
                  <a:srgbClr val="000000"/>
                </a:solidFill>
                <a:latin typeface="Consolas" panose="020B0609020204030204" pitchFamily="49" charset="0"/>
              </a:rPr>
              <a:t>::views::</a:t>
            </a:r>
            <a:r>
              <a:rPr lang="en-US" sz="1600" dirty="0" err="1">
                <a:solidFill>
                  <a:srgbClr val="1F377F"/>
                </a:solidFill>
                <a:latin typeface="Consolas" panose="020B0609020204030204" pitchFamily="49" charset="0"/>
              </a:rPr>
              <a:t>drop_while</a:t>
            </a:r>
            <a:r>
              <a:rPr lang="en-US" sz="1600" dirty="0">
                <a:solidFill>
                  <a:srgbClr val="008000"/>
                </a:solidFill>
                <a:latin typeface="Consolas" panose="020B0609020204030204" pitchFamily="49" charset="0"/>
              </a:rPr>
              <a:t> </a:t>
            </a:r>
            <a:r>
              <a:rPr lang="en-US" sz="1600" dirty="0" smtClean="0">
                <a:solidFill>
                  <a:srgbClr val="008000"/>
                </a:solidFill>
                <a:latin typeface="Consolas" panose="020B0609020204030204" pitchFamily="49" charset="0"/>
              </a:rPr>
              <a:t> // </a:t>
            </a:r>
            <a:r>
              <a:rPr lang="en-US" sz="1600" dirty="0">
                <a:solidFill>
                  <a:srgbClr val="008000"/>
                </a:solidFill>
                <a:latin typeface="Consolas" panose="020B0609020204030204" pitchFamily="49" charset="0"/>
              </a:rPr>
              <a:t>skips the initial elements </a:t>
            </a:r>
            <a:r>
              <a:rPr lang="en-US" sz="1600" dirty="0" smtClean="0">
                <a:solidFill>
                  <a:srgbClr val="008000"/>
                </a:solidFill>
                <a:latin typeface="Consolas" panose="020B0609020204030204" pitchFamily="49" charset="0"/>
              </a:rPr>
              <a:t>until the</a:t>
            </a:r>
            <a:r>
              <a:rPr lang="en-US" sz="1600" dirty="0">
                <a:solidFill>
                  <a:srgbClr val="008000"/>
                </a:solidFill>
                <a:latin typeface="Consolas" panose="020B0609020204030204" pitchFamily="49" charset="0"/>
              </a:rPr>
              <a:t> </a:t>
            </a:r>
            <a:r>
              <a:rPr lang="en-US" sz="1600" dirty="0" smtClean="0">
                <a:solidFill>
                  <a:srgbClr val="008000"/>
                </a:solidFill>
                <a:latin typeface="Consolas" panose="020B0609020204030204" pitchFamily="49" charset="0"/>
              </a:rPr>
              <a:t>predicate </a:t>
            </a:r>
            <a:r>
              <a:rPr lang="en-US" sz="1600" dirty="0">
                <a:solidFill>
                  <a:srgbClr val="008000"/>
                </a:solidFill>
                <a:latin typeface="Consolas" panose="020B0609020204030204" pitchFamily="49" charset="0"/>
              </a:rPr>
              <a:t>returns false</a:t>
            </a:r>
            <a:endParaRPr lang="en-US" sz="1600" dirty="0">
              <a:solidFill>
                <a:srgbClr val="000000"/>
              </a:solidFill>
              <a:latin typeface="Consolas" panose="020B0609020204030204" pitchFamily="49" charset="0"/>
            </a:endParaRPr>
          </a:p>
          <a:p>
            <a:pPr marL="0" lvl="1" indent="0">
              <a:spcBef>
                <a:spcPts val="200"/>
              </a:spcBef>
              <a:buNone/>
            </a:pPr>
            <a:r>
              <a:rPr lang="en-US" sz="1600" dirty="0" err="1" smtClean="0">
                <a:solidFill>
                  <a:srgbClr val="000000"/>
                </a:solidFill>
                <a:latin typeface="Consolas" panose="020B0609020204030204" pitchFamily="49" charset="0"/>
              </a:rPr>
              <a:t>std</a:t>
            </a:r>
            <a:r>
              <a:rPr lang="en-US" sz="1600" dirty="0">
                <a:solidFill>
                  <a:srgbClr val="000000"/>
                </a:solidFill>
                <a:latin typeface="Consolas" panose="020B0609020204030204" pitchFamily="49" charset="0"/>
              </a:rPr>
              <a:t>::views::</a:t>
            </a:r>
            <a:r>
              <a:rPr lang="en-US" sz="1600" dirty="0">
                <a:solidFill>
                  <a:srgbClr val="1F377F"/>
                </a:solidFill>
                <a:latin typeface="Consolas" panose="020B0609020204030204" pitchFamily="49" charset="0"/>
              </a:rPr>
              <a:t>join</a:t>
            </a:r>
            <a:r>
              <a:rPr lang="en-US" sz="1600" dirty="0">
                <a:solidFill>
                  <a:srgbClr val="008000"/>
                </a:solidFill>
                <a:latin typeface="Consolas" panose="020B0609020204030204" pitchFamily="49" charset="0"/>
              </a:rPr>
              <a:t>        </a:t>
            </a:r>
            <a:r>
              <a:rPr lang="en-US" sz="1600" dirty="0" smtClean="0">
                <a:solidFill>
                  <a:srgbClr val="008000"/>
                </a:solidFill>
                <a:latin typeface="Consolas" panose="020B0609020204030204" pitchFamily="49" charset="0"/>
              </a:rPr>
              <a:t>// </a:t>
            </a:r>
            <a:r>
              <a:rPr lang="en-US" sz="1600" dirty="0">
                <a:solidFill>
                  <a:srgbClr val="008000"/>
                </a:solidFill>
                <a:latin typeface="Consolas" panose="020B0609020204030204" pitchFamily="49" charset="0"/>
              </a:rPr>
              <a:t>joins a view of ranges</a:t>
            </a:r>
            <a:endParaRPr lang="en-US" sz="1600" dirty="0">
              <a:solidFill>
                <a:srgbClr val="000000"/>
              </a:solidFill>
              <a:latin typeface="Consolas" panose="020B0609020204030204" pitchFamily="49" charset="0"/>
            </a:endParaRPr>
          </a:p>
          <a:p>
            <a:pPr marL="0" lvl="1" indent="0">
              <a:spcBef>
                <a:spcPts val="200"/>
              </a:spcBef>
              <a:buNone/>
            </a:pPr>
            <a:r>
              <a:rPr lang="en-US" sz="1600" dirty="0" err="1" smtClean="0">
                <a:solidFill>
                  <a:srgbClr val="000000"/>
                </a:solidFill>
                <a:latin typeface="Consolas" panose="020B0609020204030204" pitchFamily="49" charset="0"/>
              </a:rPr>
              <a:t>std</a:t>
            </a:r>
            <a:r>
              <a:rPr lang="en-US" sz="1600" dirty="0">
                <a:solidFill>
                  <a:srgbClr val="000000"/>
                </a:solidFill>
                <a:latin typeface="Consolas" panose="020B0609020204030204" pitchFamily="49" charset="0"/>
              </a:rPr>
              <a:t>::views::</a:t>
            </a:r>
            <a:r>
              <a:rPr lang="en-US" sz="1600" dirty="0">
                <a:solidFill>
                  <a:srgbClr val="1F377F"/>
                </a:solidFill>
                <a:latin typeface="Consolas" panose="020B0609020204030204" pitchFamily="49" charset="0"/>
              </a:rPr>
              <a:t>split</a:t>
            </a:r>
            <a:r>
              <a:rPr lang="en-US" sz="1600" dirty="0">
                <a:solidFill>
                  <a:srgbClr val="008000"/>
                </a:solidFill>
                <a:latin typeface="Consolas" panose="020B0609020204030204" pitchFamily="49" charset="0"/>
              </a:rPr>
              <a:t>       </a:t>
            </a:r>
            <a:r>
              <a:rPr lang="en-US" sz="1600" dirty="0" smtClean="0">
                <a:solidFill>
                  <a:srgbClr val="008000"/>
                </a:solidFill>
                <a:latin typeface="Consolas" panose="020B0609020204030204" pitchFamily="49" charset="0"/>
              </a:rPr>
              <a:t>// </a:t>
            </a:r>
            <a:r>
              <a:rPr lang="en-US" sz="1600" dirty="0">
                <a:solidFill>
                  <a:srgbClr val="008000"/>
                </a:solidFill>
                <a:latin typeface="Consolas" panose="020B0609020204030204" pitchFamily="49" charset="0"/>
              </a:rPr>
              <a:t>splits a view by using a delimiter</a:t>
            </a:r>
            <a:endParaRPr lang="en-US" sz="1600" dirty="0">
              <a:solidFill>
                <a:srgbClr val="000000"/>
              </a:solidFill>
              <a:latin typeface="Consolas" panose="020B0609020204030204" pitchFamily="49" charset="0"/>
            </a:endParaRPr>
          </a:p>
          <a:p>
            <a:pPr marL="0" lvl="1" indent="0">
              <a:spcBef>
                <a:spcPts val="200"/>
              </a:spcBef>
              <a:buNone/>
            </a:pPr>
            <a:r>
              <a:rPr lang="en-US" sz="1600" dirty="0" err="1" smtClean="0">
                <a:solidFill>
                  <a:srgbClr val="000000"/>
                </a:solidFill>
                <a:latin typeface="Consolas" panose="020B0609020204030204" pitchFamily="49" charset="0"/>
              </a:rPr>
              <a:t>std</a:t>
            </a:r>
            <a:r>
              <a:rPr lang="en-US" sz="1600" dirty="0">
                <a:solidFill>
                  <a:srgbClr val="000000"/>
                </a:solidFill>
                <a:latin typeface="Consolas" panose="020B0609020204030204" pitchFamily="49" charset="0"/>
              </a:rPr>
              <a:t>::views::</a:t>
            </a:r>
            <a:r>
              <a:rPr lang="en-US" sz="1600" dirty="0">
                <a:solidFill>
                  <a:srgbClr val="1F377F"/>
                </a:solidFill>
                <a:latin typeface="Consolas" panose="020B0609020204030204" pitchFamily="49" charset="0"/>
              </a:rPr>
              <a:t>common</a:t>
            </a:r>
            <a:r>
              <a:rPr lang="en-US" sz="1600" dirty="0">
                <a:solidFill>
                  <a:srgbClr val="008000"/>
                </a:solidFill>
                <a:latin typeface="Consolas" panose="020B0609020204030204" pitchFamily="49" charset="0"/>
              </a:rPr>
              <a:t>      </a:t>
            </a:r>
            <a:r>
              <a:rPr lang="en-US" sz="1600" dirty="0" smtClean="0">
                <a:solidFill>
                  <a:srgbClr val="008000"/>
                </a:solidFill>
                <a:latin typeface="Consolas" panose="020B0609020204030204" pitchFamily="49" charset="0"/>
              </a:rPr>
              <a:t>// </a:t>
            </a:r>
            <a:r>
              <a:rPr lang="en-US" sz="1600" dirty="0">
                <a:solidFill>
                  <a:srgbClr val="008000"/>
                </a:solidFill>
                <a:latin typeface="Consolas" panose="020B0609020204030204" pitchFamily="49" charset="0"/>
              </a:rPr>
              <a:t>converts a view into a </a:t>
            </a:r>
            <a:r>
              <a:rPr lang="en-US" sz="1600" dirty="0" err="1">
                <a:solidFill>
                  <a:srgbClr val="008000"/>
                </a:solidFill>
                <a:latin typeface="Consolas" panose="020B0609020204030204" pitchFamily="49" charset="0"/>
              </a:rPr>
              <a:t>std</a:t>
            </a:r>
            <a:r>
              <a:rPr lang="en-US" sz="1600" dirty="0">
                <a:solidFill>
                  <a:srgbClr val="008000"/>
                </a:solidFill>
                <a:latin typeface="Consolas" panose="020B0609020204030204" pitchFamily="49" charset="0"/>
              </a:rPr>
              <a:t>::</a:t>
            </a:r>
            <a:r>
              <a:rPr lang="en-US" sz="1600" dirty="0" err="1">
                <a:solidFill>
                  <a:srgbClr val="008000"/>
                </a:solidFill>
                <a:latin typeface="Consolas" panose="020B0609020204030204" pitchFamily="49" charset="0"/>
              </a:rPr>
              <a:t>common_range</a:t>
            </a:r>
            <a:endParaRPr lang="en-US" sz="1600" dirty="0">
              <a:solidFill>
                <a:srgbClr val="000000"/>
              </a:solidFill>
              <a:latin typeface="Consolas" panose="020B0609020204030204" pitchFamily="49" charset="0"/>
            </a:endParaRPr>
          </a:p>
          <a:p>
            <a:pPr marL="0" lvl="1" indent="0">
              <a:spcBef>
                <a:spcPts val="200"/>
              </a:spcBef>
              <a:buNone/>
            </a:pPr>
            <a:r>
              <a:rPr lang="en-US" sz="1600" dirty="0" err="1" smtClean="0">
                <a:solidFill>
                  <a:srgbClr val="000000"/>
                </a:solidFill>
                <a:latin typeface="Consolas" panose="020B0609020204030204" pitchFamily="49" charset="0"/>
              </a:rPr>
              <a:t>std</a:t>
            </a:r>
            <a:r>
              <a:rPr lang="en-US" sz="1600" dirty="0">
                <a:solidFill>
                  <a:srgbClr val="000000"/>
                </a:solidFill>
                <a:latin typeface="Consolas" panose="020B0609020204030204" pitchFamily="49" charset="0"/>
              </a:rPr>
              <a:t>::views::</a:t>
            </a:r>
            <a:r>
              <a:rPr lang="en-US" sz="1600" dirty="0">
                <a:solidFill>
                  <a:srgbClr val="1F377F"/>
                </a:solidFill>
                <a:latin typeface="Consolas" panose="020B0609020204030204" pitchFamily="49" charset="0"/>
              </a:rPr>
              <a:t>reverse</a:t>
            </a:r>
            <a:r>
              <a:rPr lang="en-US" sz="1600" dirty="0">
                <a:solidFill>
                  <a:srgbClr val="008000"/>
                </a:solidFill>
                <a:latin typeface="Consolas" panose="020B0609020204030204" pitchFamily="49" charset="0"/>
              </a:rPr>
              <a:t>     </a:t>
            </a:r>
            <a:r>
              <a:rPr lang="en-US" sz="1600" dirty="0" smtClean="0">
                <a:solidFill>
                  <a:srgbClr val="008000"/>
                </a:solidFill>
                <a:latin typeface="Consolas" panose="020B0609020204030204" pitchFamily="49" charset="0"/>
              </a:rPr>
              <a:t>// </a:t>
            </a:r>
            <a:r>
              <a:rPr lang="en-US" sz="1600" dirty="0">
                <a:solidFill>
                  <a:srgbClr val="008000"/>
                </a:solidFill>
                <a:latin typeface="Consolas" panose="020B0609020204030204" pitchFamily="49" charset="0"/>
              </a:rPr>
              <a:t>iterates in reverse order</a:t>
            </a:r>
            <a:endParaRPr lang="en-US" sz="1600" dirty="0">
              <a:solidFill>
                <a:srgbClr val="000000"/>
              </a:solidFill>
              <a:latin typeface="Consolas" panose="020B0609020204030204" pitchFamily="49" charset="0"/>
            </a:endParaRPr>
          </a:p>
          <a:p>
            <a:pPr marL="0" lvl="1" indent="0">
              <a:spcBef>
                <a:spcPts val="200"/>
              </a:spcBef>
              <a:buNone/>
            </a:pPr>
            <a:r>
              <a:rPr lang="en-US" sz="1600" dirty="0" err="1" smtClean="0">
                <a:solidFill>
                  <a:srgbClr val="000000"/>
                </a:solidFill>
                <a:latin typeface="Consolas" panose="020B0609020204030204" pitchFamily="49" charset="0"/>
              </a:rPr>
              <a:t>std</a:t>
            </a:r>
            <a:r>
              <a:rPr lang="en-US" sz="1600" dirty="0">
                <a:solidFill>
                  <a:srgbClr val="000000"/>
                </a:solidFill>
                <a:latin typeface="Consolas" panose="020B0609020204030204" pitchFamily="49" charset="0"/>
              </a:rPr>
              <a:t>::views::</a:t>
            </a:r>
            <a:r>
              <a:rPr lang="en-US" sz="1600" dirty="0">
                <a:solidFill>
                  <a:srgbClr val="1F377F"/>
                </a:solidFill>
                <a:latin typeface="Consolas" panose="020B0609020204030204" pitchFamily="49" charset="0"/>
              </a:rPr>
              <a:t>elements</a:t>
            </a:r>
            <a:r>
              <a:rPr lang="en-US" sz="1600" dirty="0">
                <a:solidFill>
                  <a:srgbClr val="008000"/>
                </a:solidFill>
                <a:latin typeface="Consolas" panose="020B0609020204030204" pitchFamily="49" charset="0"/>
              </a:rPr>
              <a:t>    </a:t>
            </a:r>
            <a:r>
              <a:rPr lang="en-US" sz="1600" dirty="0" smtClean="0">
                <a:solidFill>
                  <a:srgbClr val="008000"/>
                </a:solidFill>
                <a:latin typeface="Consolas" panose="020B0609020204030204" pitchFamily="49" charset="0"/>
              </a:rPr>
              <a:t>// </a:t>
            </a:r>
            <a:r>
              <a:rPr lang="en-US" sz="1600" dirty="0">
                <a:solidFill>
                  <a:srgbClr val="008000"/>
                </a:solidFill>
                <a:latin typeface="Consolas" panose="020B0609020204030204" pitchFamily="49" charset="0"/>
              </a:rPr>
              <a:t>creates a view on the N-</a:t>
            </a:r>
            <a:r>
              <a:rPr lang="en-US" sz="1600" dirty="0" err="1">
                <a:solidFill>
                  <a:srgbClr val="008000"/>
                </a:solidFill>
                <a:latin typeface="Consolas" panose="020B0609020204030204" pitchFamily="49" charset="0"/>
              </a:rPr>
              <a:t>th</a:t>
            </a:r>
            <a:r>
              <a:rPr lang="en-US" sz="1600" dirty="0">
                <a:solidFill>
                  <a:srgbClr val="008000"/>
                </a:solidFill>
                <a:latin typeface="Consolas" panose="020B0609020204030204" pitchFamily="49" charset="0"/>
              </a:rPr>
              <a:t> element of tuples</a:t>
            </a:r>
            <a:endParaRPr lang="en-US" sz="1600" dirty="0">
              <a:solidFill>
                <a:srgbClr val="000000"/>
              </a:solidFill>
              <a:latin typeface="Consolas" panose="020B0609020204030204" pitchFamily="49" charset="0"/>
            </a:endParaRPr>
          </a:p>
          <a:p>
            <a:pPr marL="0" lvl="1" indent="0">
              <a:spcBef>
                <a:spcPts val="200"/>
              </a:spcBef>
              <a:buNone/>
            </a:pPr>
            <a:r>
              <a:rPr lang="en-US" sz="1600" dirty="0" err="1" smtClean="0">
                <a:solidFill>
                  <a:srgbClr val="000000"/>
                </a:solidFill>
                <a:latin typeface="Consolas" panose="020B0609020204030204" pitchFamily="49" charset="0"/>
              </a:rPr>
              <a:t>std</a:t>
            </a:r>
            <a:r>
              <a:rPr lang="en-US" sz="1600" dirty="0">
                <a:solidFill>
                  <a:srgbClr val="000000"/>
                </a:solidFill>
                <a:latin typeface="Consolas" panose="020B0609020204030204" pitchFamily="49" charset="0"/>
              </a:rPr>
              <a:t>::views::</a:t>
            </a:r>
            <a:r>
              <a:rPr lang="en-US" sz="1600" dirty="0">
                <a:solidFill>
                  <a:srgbClr val="1F377F"/>
                </a:solidFill>
                <a:latin typeface="Consolas" panose="020B0609020204030204" pitchFamily="49" charset="0"/>
              </a:rPr>
              <a:t>keys</a:t>
            </a:r>
            <a:r>
              <a:rPr lang="en-US" sz="1600" dirty="0">
                <a:solidFill>
                  <a:srgbClr val="008000"/>
                </a:solidFill>
                <a:latin typeface="Consolas" panose="020B0609020204030204" pitchFamily="49" charset="0"/>
              </a:rPr>
              <a:t>        </a:t>
            </a:r>
            <a:r>
              <a:rPr lang="en-US" sz="1600" dirty="0" smtClean="0">
                <a:solidFill>
                  <a:srgbClr val="008000"/>
                </a:solidFill>
                <a:latin typeface="Consolas" panose="020B0609020204030204" pitchFamily="49" charset="0"/>
              </a:rPr>
              <a:t>// </a:t>
            </a:r>
            <a:r>
              <a:rPr lang="en-US" sz="1600" dirty="0">
                <a:solidFill>
                  <a:srgbClr val="008000"/>
                </a:solidFill>
                <a:latin typeface="Consolas" panose="020B0609020204030204" pitchFamily="49" charset="0"/>
              </a:rPr>
              <a:t>creates a view on the first element of a pair-like values</a:t>
            </a:r>
            <a:endParaRPr lang="en-US" sz="1600" dirty="0">
              <a:solidFill>
                <a:srgbClr val="000000"/>
              </a:solidFill>
              <a:latin typeface="Consolas" panose="020B0609020204030204" pitchFamily="49" charset="0"/>
            </a:endParaRPr>
          </a:p>
          <a:p>
            <a:pPr marL="0" lvl="1" indent="0">
              <a:spcBef>
                <a:spcPts val="200"/>
              </a:spcBef>
              <a:buNone/>
            </a:pPr>
            <a:r>
              <a:rPr lang="en-US" sz="1600" dirty="0" err="1" smtClean="0">
                <a:solidFill>
                  <a:srgbClr val="000000"/>
                </a:solidFill>
                <a:latin typeface="Consolas" panose="020B0609020204030204" pitchFamily="49" charset="0"/>
              </a:rPr>
              <a:t>std</a:t>
            </a:r>
            <a:r>
              <a:rPr lang="en-US" sz="1600" dirty="0">
                <a:solidFill>
                  <a:srgbClr val="000000"/>
                </a:solidFill>
                <a:latin typeface="Consolas" panose="020B0609020204030204" pitchFamily="49" charset="0"/>
              </a:rPr>
              <a:t>::views::</a:t>
            </a:r>
            <a:r>
              <a:rPr lang="en-US" sz="1600" dirty="0">
                <a:solidFill>
                  <a:srgbClr val="1F377F"/>
                </a:solidFill>
                <a:latin typeface="Consolas" panose="020B0609020204030204" pitchFamily="49" charset="0"/>
              </a:rPr>
              <a:t>values</a:t>
            </a:r>
            <a:r>
              <a:rPr lang="en-US" sz="1600" dirty="0">
                <a:solidFill>
                  <a:srgbClr val="008000"/>
                </a:solidFill>
                <a:latin typeface="Consolas" panose="020B0609020204030204" pitchFamily="49" charset="0"/>
              </a:rPr>
              <a:t>      </a:t>
            </a:r>
            <a:r>
              <a:rPr lang="en-US" sz="1600" dirty="0" smtClean="0">
                <a:solidFill>
                  <a:srgbClr val="008000"/>
                </a:solidFill>
                <a:latin typeface="Consolas" panose="020B0609020204030204" pitchFamily="49" charset="0"/>
              </a:rPr>
              <a:t>// </a:t>
            </a:r>
            <a:r>
              <a:rPr lang="en-US" sz="1600" dirty="0">
                <a:solidFill>
                  <a:srgbClr val="008000"/>
                </a:solidFill>
                <a:latin typeface="Consolas" panose="020B0609020204030204" pitchFamily="49" charset="0"/>
              </a:rPr>
              <a:t>creates a view on the second elements of a pair-like </a:t>
            </a:r>
            <a:r>
              <a:rPr lang="en-US" sz="1600" dirty="0" smtClean="0">
                <a:solidFill>
                  <a:srgbClr val="008000"/>
                </a:solidFill>
                <a:latin typeface="Consolas" panose="020B0609020204030204" pitchFamily="49" charset="0"/>
              </a:rPr>
              <a:t>values</a:t>
            </a:r>
            <a:endParaRPr lang="en-US" sz="1600" dirty="0">
              <a:solidFill>
                <a:srgbClr val="000000"/>
              </a:solidFill>
              <a:latin typeface="Consolas" panose="020B0609020204030204" pitchFamily="49" charset="0"/>
            </a:endParaRPr>
          </a:p>
        </p:txBody>
      </p:sp>
      <p:sp>
        <p:nvSpPr>
          <p:cNvPr id="4" name="Date Placeholder 3"/>
          <p:cNvSpPr>
            <a:spLocks noGrp="1"/>
          </p:cNvSpPr>
          <p:nvPr>
            <p:ph type="dt" sz="half" idx="10"/>
          </p:nvPr>
        </p:nvSpPr>
        <p:spPr/>
        <p:txBody>
          <a:bodyPr/>
          <a:lstStyle/>
          <a:p>
            <a:r>
              <a:rPr lang="en-US" smtClean="0"/>
              <a:t>2/11/2025, Lecture 6</a:t>
            </a:r>
            <a:endParaRPr lang="en-US"/>
          </a:p>
        </p:txBody>
      </p:sp>
      <p:sp>
        <p:nvSpPr>
          <p:cNvPr id="5" name="Footer Placeholder 4"/>
          <p:cNvSpPr>
            <a:spLocks noGrp="1"/>
          </p:cNvSpPr>
          <p:nvPr>
            <p:ph type="ftr" sz="quarter" idx="11"/>
          </p:nvPr>
        </p:nvSpPr>
        <p:spPr/>
        <p:txBody>
          <a:bodyPr/>
          <a:lstStyle/>
          <a:p>
            <a:r>
              <a:rPr lang="en-US" smtClean="0"/>
              <a:t>CSC4700, Spring 2025, The C++ Standard Library, Iterators and Ranges</a:t>
            </a:r>
            <a:endParaRPr lang="en-US"/>
          </a:p>
        </p:txBody>
      </p:sp>
      <p:sp>
        <p:nvSpPr>
          <p:cNvPr id="6" name="Slide Number Placeholder 5"/>
          <p:cNvSpPr>
            <a:spLocks noGrp="1"/>
          </p:cNvSpPr>
          <p:nvPr>
            <p:ph type="sldNum" sz="quarter" idx="12"/>
          </p:nvPr>
        </p:nvSpPr>
        <p:spPr/>
        <p:txBody>
          <a:bodyPr>
            <a:normAutofit lnSpcReduction="10000"/>
          </a:bodyPr>
          <a:lstStyle/>
          <a:p>
            <a:fld id="{361B6064-FECE-466A-BF5C-A30C7EDC9E78}" type="slidenum">
              <a:rPr lang="en-US" smtClean="0"/>
              <a:t>60</a:t>
            </a:fld>
            <a:endParaRPr lang="en-US"/>
          </a:p>
        </p:txBody>
      </p:sp>
    </p:spTree>
    <p:extLst>
      <p:ext uri="{BB962C8B-B14F-4D97-AF65-F5344CB8AC3E}">
        <p14:creationId xmlns:p14="http://schemas.microsoft.com/office/powerpoint/2010/main" val="3326830962"/>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about parallel Range Algorithms</a:t>
            </a:r>
            <a:endParaRPr lang="en-US" dirty="0"/>
          </a:p>
        </p:txBody>
      </p:sp>
      <p:sp>
        <p:nvSpPr>
          <p:cNvPr id="3" name="Content Placeholder 2"/>
          <p:cNvSpPr>
            <a:spLocks noGrp="1"/>
          </p:cNvSpPr>
          <p:nvPr>
            <p:ph idx="1"/>
          </p:nvPr>
        </p:nvSpPr>
        <p:spPr/>
        <p:txBody>
          <a:bodyPr/>
          <a:lstStyle/>
          <a:p>
            <a:r>
              <a:rPr lang="en-US" dirty="0" smtClean="0"/>
              <a:t>The C++ standard library does not implement parallel range based algorithms similar to the parallel iterator based algorithms</a:t>
            </a:r>
          </a:p>
          <a:p>
            <a:r>
              <a:rPr lang="en-US" dirty="0" smtClean="0"/>
              <a:t>However HPX does!</a:t>
            </a:r>
          </a:p>
          <a:p>
            <a:r>
              <a:rPr lang="en-US" dirty="0" smtClean="0"/>
              <a:t>For instance:</a:t>
            </a:r>
          </a:p>
          <a:p>
            <a:pPr lvl="1"/>
            <a:r>
              <a:rPr lang="en-US" dirty="0" err="1" smtClean="0">
                <a:latin typeface="Consolas" panose="020B0609020204030204" pitchFamily="49" charset="0"/>
              </a:rPr>
              <a:t>hpx</a:t>
            </a:r>
            <a:r>
              <a:rPr lang="en-US" dirty="0" smtClean="0">
                <a:latin typeface="Consolas" panose="020B0609020204030204" pitchFamily="49" charset="0"/>
              </a:rPr>
              <a:t>::ranges::</a:t>
            </a:r>
            <a:r>
              <a:rPr lang="en-US" dirty="0" err="1" smtClean="0">
                <a:latin typeface="Consolas" panose="020B0609020204030204" pitchFamily="49" charset="0"/>
              </a:rPr>
              <a:t>for_each</a:t>
            </a:r>
            <a:r>
              <a:rPr lang="en-US" dirty="0" smtClean="0">
                <a:latin typeface="Consolas" panose="020B0609020204030204" pitchFamily="49" charset="0"/>
              </a:rPr>
              <a:t>(</a:t>
            </a:r>
            <a:r>
              <a:rPr lang="en-US" dirty="0" err="1" smtClean="0">
                <a:latin typeface="Consolas" panose="020B0609020204030204" pitchFamily="49" charset="0"/>
              </a:rPr>
              <a:t>hpx</a:t>
            </a:r>
            <a:r>
              <a:rPr lang="en-US" dirty="0" smtClean="0">
                <a:latin typeface="Consolas" panose="020B0609020204030204" pitchFamily="49" charset="0"/>
              </a:rPr>
              <a:t>::execution::par, </a:t>
            </a:r>
            <a:r>
              <a:rPr lang="en-US" dirty="0" err="1" smtClean="0">
                <a:latin typeface="Consolas" panose="020B0609020204030204" pitchFamily="49" charset="0"/>
              </a:rPr>
              <a:t>some_range</a:t>
            </a:r>
            <a:r>
              <a:rPr lang="en-US" dirty="0" smtClean="0">
                <a:latin typeface="Consolas" panose="020B0609020204030204" pitchFamily="49" charset="0"/>
              </a:rPr>
              <a:t>, ...)</a:t>
            </a:r>
          </a:p>
          <a:p>
            <a:pPr lvl="1"/>
            <a:endParaRPr lang="en-US" dirty="0">
              <a:latin typeface="Consolas" panose="020B0609020204030204" pitchFamily="49" charset="0"/>
            </a:endParaRPr>
          </a:p>
          <a:p>
            <a:r>
              <a:rPr lang="en-US" dirty="0"/>
              <a:t>All </a:t>
            </a:r>
            <a:r>
              <a:rPr lang="en-US" dirty="0" smtClean="0"/>
              <a:t>parallel algorithms in HPX have </a:t>
            </a:r>
            <a:r>
              <a:rPr lang="en-US" dirty="0"/>
              <a:t>range based counterparts</a:t>
            </a:r>
            <a:endParaRPr lang="en-US" dirty="0"/>
          </a:p>
        </p:txBody>
      </p:sp>
      <p:sp>
        <p:nvSpPr>
          <p:cNvPr id="4" name="Date Placeholder 3"/>
          <p:cNvSpPr>
            <a:spLocks noGrp="1"/>
          </p:cNvSpPr>
          <p:nvPr>
            <p:ph type="dt" sz="half" idx="10"/>
          </p:nvPr>
        </p:nvSpPr>
        <p:spPr/>
        <p:txBody>
          <a:bodyPr/>
          <a:lstStyle/>
          <a:p>
            <a:r>
              <a:rPr lang="en-US" smtClean="0"/>
              <a:t>2/11/2025, Lecture 6</a:t>
            </a:r>
            <a:endParaRPr lang="en-US"/>
          </a:p>
        </p:txBody>
      </p:sp>
      <p:sp>
        <p:nvSpPr>
          <p:cNvPr id="5" name="Footer Placeholder 4"/>
          <p:cNvSpPr>
            <a:spLocks noGrp="1"/>
          </p:cNvSpPr>
          <p:nvPr>
            <p:ph type="ftr" sz="quarter" idx="11"/>
          </p:nvPr>
        </p:nvSpPr>
        <p:spPr/>
        <p:txBody>
          <a:bodyPr/>
          <a:lstStyle/>
          <a:p>
            <a:r>
              <a:rPr lang="en-US" smtClean="0"/>
              <a:t>CSC4700, Spring 2025, The C++ Standard Library, Iterators and Ranges</a:t>
            </a:r>
            <a:endParaRPr lang="en-US"/>
          </a:p>
        </p:txBody>
      </p:sp>
      <p:sp>
        <p:nvSpPr>
          <p:cNvPr id="6" name="Slide Number Placeholder 5"/>
          <p:cNvSpPr>
            <a:spLocks noGrp="1"/>
          </p:cNvSpPr>
          <p:nvPr>
            <p:ph type="sldNum" sz="quarter" idx="12"/>
          </p:nvPr>
        </p:nvSpPr>
        <p:spPr/>
        <p:txBody>
          <a:bodyPr>
            <a:normAutofit lnSpcReduction="10000"/>
          </a:bodyPr>
          <a:lstStyle/>
          <a:p>
            <a:fld id="{361B6064-FECE-466A-BF5C-A30C7EDC9E78}" type="slidenum">
              <a:rPr lang="en-US" smtClean="0"/>
              <a:t>61</a:t>
            </a:fld>
            <a:endParaRPr lang="en-US"/>
          </a:p>
        </p:txBody>
      </p:sp>
    </p:spTree>
    <p:extLst>
      <p:ext uri="{BB962C8B-B14F-4D97-AF65-F5344CB8AC3E}">
        <p14:creationId xmlns:p14="http://schemas.microsoft.com/office/powerpoint/2010/main" val="702627110"/>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4937" y="561634"/>
            <a:ext cx="3810000" cy="2857500"/>
          </a:xfrm>
          <a:prstGeom prst="rect">
            <a:avLst/>
          </a:prstGeom>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079735" y="3419134"/>
            <a:ext cx="3813602" cy="2860201"/>
          </a:xfrm>
          <a:prstGeom prst="rect">
            <a:avLst/>
          </a:prstGeom>
        </p:spPr>
      </p:pic>
      <p:pic>
        <p:nvPicPr>
          <p:cNvPr id="9" name="Picture 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955536" y="2182075"/>
            <a:ext cx="3813600" cy="2860200"/>
          </a:xfrm>
          <a:prstGeom prst="rect">
            <a:avLst/>
          </a:prstGeom>
        </p:spPr>
      </p:pic>
      <p:pic>
        <p:nvPicPr>
          <p:cNvPr id="10" name="Picture 9"/>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31619" y="3805215"/>
            <a:ext cx="2795905" cy="1866267"/>
          </a:xfrm>
          <a:prstGeom prst="rect">
            <a:avLst/>
          </a:prstGeom>
        </p:spPr>
      </p:pic>
      <p:pic>
        <p:nvPicPr>
          <p:cNvPr id="11" name="Picture 10"/>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097147" y="1181098"/>
            <a:ext cx="2796189" cy="1839224"/>
          </a:xfrm>
          <a:prstGeom prst="rect">
            <a:avLst/>
          </a:prstGeom>
        </p:spPr>
      </p:pic>
      <p:pic>
        <p:nvPicPr>
          <p:cNvPr id="13" name="Picture 12"/>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891759" y="859264"/>
            <a:ext cx="2958566" cy="643669"/>
          </a:xfrm>
          <a:prstGeom prst="rect">
            <a:avLst/>
          </a:prstGeom>
          <a:noFill/>
          <a:ln>
            <a:noFill/>
          </a:ln>
        </p:spPr>
      </p:pic>
      <p:pic>
        <p:nvPicPr>
          <p:cNvPr id="16" name="Picture 15"/>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4068578" y="5547935"/>
            <a:ext cx="2570102" cy="346964"/>
          </a:xfrm>
          <a:prstGeom prst="rect">
            <a:avLst/>
          </a:prstGeom>
        </p:spPr>
      </p:pic>
      <p:sp>
        <p:nvSpPr>
          <p:cNvPr id="2" name="Date Placeholder 1"/>
          <p:cNvSpPr>
            <a:spLocks noGrp="1"/>
          </p:cNvSpPr>
          <p:nvPr>
            <p:ph type="dt" sz="half" idx="10"/>
          </p:nvPr>
        </p:nvSpPr>
        <p:spPr/>
        <p:txBody>
          <a:bodyPr/>
          <a:lstStyle/>
          <a:p>
            <a:r>
              <a:rPr lang="en-US" smtClean="0"/>
              <a:t>2/11/2025, Lecture 6</a:t>
            </a:r>
            <a:endParaRPr lang="en-US"/>
          </a:p>
        </p:txBody>
      </p:sp>
      <p:sp>
        <p:nvSpPr>
          <p:cNvPr id="3" name="Footer Placeholder 2"/>
          <p:cNvSpPr>
            <a:spLocks noGrp="1"/>
          </p:cNvSpPr>
          <p:nvPr>
            <p:ph type="ftr" sz="quarter" idx="11"/>
          </p:nvPr>
        </p:nvSpPr>
        <p:spPr/>
        <p:txBody>
          <a:bodyPr/>
          <a:lstStyle/>
          <a:p>
            <a:r>
              <a:rPr lang="en-US" smtClean="0"/>
              <a:t>CSC4700, Spring 2025, The C++ Standard Library, Iterators and Ranges</a:t>
            </a:r>
            <a:endParaRPr lang="en-US"/>
          </a:p>
        </p:txBody>
      </p:sp>
      <p:sp>
        <p:nvSpPr>
          <p:cNvPr id="4" name="Slide Number Placeholder 3"/>
          <p:cNvSpPr>
            <a:spLocks noGrp="1"/>
          </p:cNvSpPr>
          <p:nvPr>
            <p:ph type="sldNum" sz="quarter" idx="12"/>
          </p:nvPr>
        </p:nvSpPr>
        <p:spPr/>
        <p:txBody>
          <a:bodyPr>
            <a:normAutofit lnSpcReduction="10000"/>
          </a:bodyPr>
          <a:lstStyle/>
          <a:p>
            <a:fld id="{65339F38-439B-42BE-A6DB-D203DE66964E}" type="slidenum">
              <a:rPr lang="en-US" smtClean="0"/>
              <a:t>62</a:t>
            </a:fld>
            <a:endParaRPr lang="en-US"/>
          </a:p>
        </p:txBody>
      </p:sp>
    </p:spTree>
    <p:extLst>
      <p:ext uri="{BB962C8B-B14F-4D97-AF65-F5344CB8AC3E}">
        <p14:creationId xmlns:p14="http://schemas.microsoft.com/office/powerpoint/2010/main" val="8037904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 Algorithm: copy</a:t>
            </a:r>
            <a:endParaRPr lang="en-US" dirty="0"/>
          </a:p>
        </p:txBody>
      </p:sp>
      <p:sp>
        <p:nvSpPr>
          <p:cNvPr id="3" name="Content Placeholder 2"/>
          <p:cNvSpPr>
            <a:spLocks noGrp="1"/>
          </p:cNvSpPr>
          <p:nvPr>
            <p:ph idx="1"/>
          </p:nvPr>
        </p:nvSpPr>
        <p:spPr/>
        <p:txBody>
          <a:bodyPr>
            <a:normAutofit/>
          </a:bodyPr>
          <a:lstStyle/>
          <a:p>
            <a:r>
              <a:rPr lang="en-US" dirty="0" smtClean="0"/>
              <a:t>Writing</a:t>
            </a:r>
          </a:p>
          <a:p>
            <a:pPr marL="923544" lvl="3" indent="0">
              <a:buNone/>
            </a:pPr>
            <a:endParaRPr lang="en-US" dirty="0">
              <a:solidFill>
                <a:schemeClr val="tx1"/>
              </a:solidFill>
              <a:latin typeface="Consolas"/>
            </a:endParaRPr>
          </a:p>
          <a:p>
            <a:pPr marL="923544" lvl="3" indent="0">
              <a:buNone/>
            </a:pPr>
            <a:r>
              <a:rPr lang="en-US" dirty="0" err="1">
                <a:solidFill>
                  <a:schemeClr val="tx1"/>
                </a:solidFill>
                <a:latin typeface="Consolas"/>
              </a:rPr>
              <a:t>s</a:t>
            </a:r>
            <a:r>
              <a:rPr lang="en-US" dirty="0" err="1" smtClean="0">
                <a:solidFill>
                  <a:schemeClr val="tx1"/>
                </a:solidFill>
                <a:latin typeface="Consolas"/>
              </a:rPr>
              <a:t>td</a:t>
            </a:r>
            <a:r>
              <a:rPr lang="en-US" dirty="0" smtClean="0">
                <a:solidFill>
                  <a:schemeClr val="tx1"/>
                </a:solidFill>
                <a:latin typeface="Consolas"/>
              </a:rPr>
              <a:t>::copy(begin</a:t>
            </a:r>
            <a:r>
              <a:rPr lang="en-US" dirty="0">
                <a:solidFill>
                  <a:schemeClr val="tx1"/>
                </a:solidFill>
                <a:latin typeface="Consolas"/>
              </a:rPr>
              <a:t>, end, out);</a:t>
            </a:r>
          </a:p>
          <a:p>
            <a:pPr marL="923544" lvl="3" indent="0">
              <a:buNone/>
            </a:pPr>
            <a:endParaRPr lang="en-US" dirty="0">
              <a:solidFill>
                <a:schemeClr val="tx1"/>
              </a:solidFill>
            </a:endParaRPr>
          </a:p>
          <a:p>
            <a:r>
              <a:rPr lang="en-US" dirty="0" smtClean="0"/>
              <a:t>Is equivalent to (except for iterators not being copied):</a:t>
            </a:r>
          </a:p>
          <a:p>
            <a:pPr marL="923544" lvl="3" indent="0">
              <a:buClr>
                <a:srgbClr val="31B6FD"/>
              </a:buClr>
              <a:buNone/>
            </a:pPr>
            <a:endParaRPr lang="en-US" dirty="0">
              <a:solidFill>
                <a:prstClr val="black"/>
              </a:solidFill>
              <a:latin typeface="Consolas"/>
            </a:endParaRPr>
          </a:p>
          <a:p>
            <a:pPr marL="923544" lvl="3" indent="0">
              <a:buClr>
                <a:srgbClr val="31B6FD"/>
              </a:buClr>
              <a:buNone/>
            </a:pPr>
            <a:r>
              <a:rPr lang="en-US" dirty="0" smtClean="0">
                <a:solidFill>
                  <a:srgbClr val="0000FF"/>
                </a:solidFill>
                <a:latin typeface="Consolas"/>
              </a:rPr>
              <a:t>while </a:t>
            </a:r>
            <a:r>
              <a:rPr lang="en-US" dirty="0" smtClean="0">
                <a:solidFill>
                  <a:prstClr val="black"/>
                </a:solidFill>
                <a:latin typeface="Consolas"/>
              </a:rPr>
              <a:t>(</a:t>
            </a:r>
            <a:r>
              <a:rPr lang="en-US" dirty="0">
                <a:solidFill>
                  <a:prstClr val="black"/>
                </a:solidFill>
                <a:latin typeface="Consolas"/>
              </a:rPr>
              <a:t>begin != end)</a:t>
            </a:r>
          </a:p>
          <a:p>
            <a:pPr marL="923544" lvl="3" indent="0">
              <a:buClr>
                <a:srgbClr val="31B6FD"/>
              </a:buClr>
              <a:buNone/>
            </a:pPr>
            <a:r>
              <a:rPr lang="en-US" dirty="0">
                <a:solidFill>
                  <a:prstClr val="black"/>
                </a:solidFill>
                <a:latin typeface="Consolas"/>
              </a:rPr>
              <a:t>    *out++ = *begin++;</a:t>
            </a:r>
          </a:p>
          <a:p>
            <a:pPr marL="923544" lvl="3" indent="0">
              <a:buClr>
                <a:srgbClr val="31B6FD"/>
              </a:buClr>
              <a:buNone/>
            </a:pPr>
            <a:endParaRPr lang="en-US" dirty="0">
              <a:solidFill>
                <a:prstClr val="black"/>
              </a:solidFill>
            </a:endParaRPr>
          </a:p>
          <a:p>
            <a:r>
              <a:rPr lang="en-US" dirty="0" smtClean="0"/>
              <a:t>What does ‘</a:t>
            </a:r>
            <a:r>
              <a:rPr lang="en-US" dirty="0" smtClean="0">
                <a:solidFill>
                  <a:prstClr val="black"/>
                </a:solidFill>
                <a:latin typeface="Consolas"/>
              </a:rPr>
              <a:t>*</a:t>
            </a:r>
            <a:r>
              <a:rPr lang="en-US" dirty="0">
                <a:solidFill>
                  <a:prstClr val="black"/>
                </a:solidFill>
                <a:latin typeface="Consolas"/>
              </a:rPr>
              <a:t>out++ = *begin++;</a:t>
            </a:r>
            <a:r>
              <a:rPr lang="en-US" dirty="0"/>
              <a:t>’ mean</a:t>
            </a:r>
            <a:r>
              <a:rPr lang="en-US" dirty="0" smtClean="0"/>
              <a:t>?</a:t>
            </a:r>
          </a:p>
          <a:p>
            <a:pPr marL="978408" lvl="3" indent="0">
              <a:buNone/>
            </a:pPr>
            <a:endParaRPr lang="en-US" dirty="0">
              <a:solidFill>
                <a:schemeClr val="tx1"/>
              </a:solidFill>
              <a:latin typeface="Consolas"/>
            </a:endParaRPr>
          </a:p>
          <a:p>
            <a:pPr marL="978408" lvl="3" indent="0">
              <a:buNone/>
            </a:pPr>
            <a:r>
              <a:rPr lang="en-US" dirty="0">
                <a:solidFill>
                  <a:schemeClr val="tx1"/>
                </a:solidFill>
                <a:latin typeface="Consolas"/>
              </a:rPr>
              <a:t>{ *out = *begin; ++out; ++begin; }</a:t>
            </a:r>
            <a:endParaRPr lang="en-US" sz="1600" dirty="0">
              <a:solidFill>
                <a:schemeClr val="tx1"/>
              </a:solidFill>
              <a:latin typeface="Consolas"/>
            </a:endParaRPr>
          </a:p>
          <a:p>
            <a:pPr marL="109728" indent="0">
              <a:buNone/>
            </a:pPr>
            <a:endParaRPr lang="en-US" dirty="0"/>
          </a:p>
        </p:txBody>
      </p:sp>
      <p:sp>
        <p:nvSpPr>
          <p:cNvPr id="4" name="Date Placeholder 3"/>
          <p:cNvSpPr>
            <a:spLocks noGrp="1"/>
          </p:cNvSpPr>
          <p:nvPr>
            <p:ph type="dt" sz="half" idx="10"/>
          </p:nvPr>
        </p:nvSpPr>
        <p:spPr/>
        <p:txBody>
          <a:bodyPr/>
          <a:lstStyle/>
          <a:p>
            <a:r>
              <a:rPr lang="en-US" smtClean="0"/>
              <a:t>2/11/2025, Lecture 6</a:t>
            </a:r>
            <a:endParaRPr lang="en-US"/>
          </a:p>
        </p:txBody>
      </p:sp>
      <p:sp>
        <p:nvSpPr>
          <p:cNvPr id="5" name="Footer Placeholder 4"/>
          <p:cNvSpPr>
            <a:spLocks noGrp="1"/>
          </p:cNvSpPr>
          <p:nvPr>
            <p:ph type="ftr" sz="quarter" idx="11"/>
          </p:nvPr>
        </p:nvSpPr>
        <p:spPr/>
        <p:txBody>
          <a:bodyPr/>
          <a:lstStyle/>
          <a:p>
            <a:r>
              <a:rPr lang="en-US" smtClean="0"/>
              <a:t>CSC4700, Spring 2025, The C++ Standard Library, Iterators and Ranges</a:t>
            </a:r>
            <a:endParaRPr lang="en-US"/>
          </a:p>
        </p:txBody>
      </p:sp>
      <p:sp>
        <p:nvSpPr>
          <p:cNvPr id="6" name="Slide Number Placeholder 5"/>
          <p:cNvSpPr>
            <a:spLocks noGrp="1"/>
          </p:cNvSpPr>
          <p:nvPr>
            <p:ph type="sldNum" sz="quarter" idx="12"/>
          </p:nvPr>
        </p:nvSpPr>
        <p:spPr/>
        <p:txBody>
          <a:bodyPr>
            <a:normAutofit lnSpcReduction="10000"/>
          </a:bodyPr>
          <a:lstStyle/>
          <a:p>
            <a:fld id="{361B6064-FECE-466A-BF5C-A30C7EDC9E78}" type="slidenum">
              <a:rPr lang="en-US" smtClean="0"/>
              <a:t>7</a:t>
            </a:fld>
            <a:endParaRPr lang="en-US"/>
          </a:p>
        </p:txBody>
      </p:sp>
    </p:spTree>
    <p:extLst>
      <p:ext uri="{BB962C8B-B14F-4D97-AF65-F5344CB8AC3E}">
        <p14:creationId xmlns:p14="http://schemas.microsoft.com/office/powerpoint/2010/main" val="21488056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9" end="9"/>
                                            </p:txEl>
                                          </p:spTgt>
                                        </p:tgtEl>
                                        <p:attrNameLst>
                                          <p:attrName>style.visibility</p:attrName>
                                        </p:attrNameLst>
                                      </p:cBhvr>
                                      <p:to>
                                        <p:strVal val="visible"/>
                                      </p:to>
                                    </p:set>
                                    <p:anim calcmode="lin" valueType="num">
                                      <p:cBhvr additive="base">
                                        <p:cTn id="7" dur="500" fill="hold"/>
                                        <p:tgtEl>
                                          <p:spTgt spid="3">
                                            <p:txEl>
                                              <p:pRg st="9" end="9"/>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9" end="9"/>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3">
                                            <p:txEl>
                                              <p:pRg st="11" end="11"/>
                                            </p:txEl>
                                          </p:spTgt>
                                        </p:tgtEl>
                                        <p:attrNameLst>
                                          <p:attrName>style.visibility</p:attrName>
                                        </p:attrNameLst>
                                      </p:cBhvr>
                                      <p:to>
                                        <p:strVal val="visible"/>
                                      </p:to>
                                    </p:set>
                                    <p:anim calcmode="lin" valueType="num">
                                      <p:cBhvr additive="base">
                                        <p:cTn id="11" dur="500" fill="hold"/>
                                        <p:tgtEl>
                                          <p:spTgt spid="3">
                                            <p:txEl>
                                              <p:pRg st="11" end="1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3">
                                            <p:txEl>
                                              <p:pRg st="11" end="1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Iterator Adaptor</a:t>
            </a:r>
            <a:endParaRPr lang="en-US" dirty="0"/>
          </a:p>
        </p:txBody>
      </p:sp>
      <p:sp>
        <p:nvSpPr>
          <p:cNvPr id="3" name="Content Placeholder 2"/>
          <p:cNvSpPr>
            <a:spLocks noGrp="1"/>
          </p:cNvSpPr>
          <p:nvPr>
            <p:ph idx="1"/>
          </p:nvPr>
        </p:nvSpPr>
        <p:spPr>
          <a:xfrm>
            <a:off x="1261872" y="1828802"/>
            <a:ext cx="9406128" cy="4351337"/>
          </a:xfrm>
        </p:spPr>
        <p:txBody>
          <a:bodyPr/>
          <a:lstStyle/>
          <a:p>
            <a:r>
              <a:rPr lang="en-US" dirty="0" err="1">
                <a:latin typeface="Consolas" panose="020B0609020204030204" pitchFamily="49" charset="0"/>
                <a:cs typeface="Consolas" panose="020B0609020204030204" pitchFamily="49" charset="0"/>
              </a:rPr>
              <a:t>s</a:t>
            </a:r>
            <a:r>
              <a:rPr lang="en-US" dirty="0" err="1" smtClean="0">
                <a:latin typeface="Consolas" panose="020B0609020204030204" pitchFamily="49" charset="0"/>
                <a:cs typeface="Consolas" panose="020B0609020204030204" pitchFamily="49" charset="0"/>
              </a:rPr>
              <a:t>td</a:t>
            </a:r>
            <a:r>
              <a:rPr lang="en-US" dirty="0" smtClean="0">
                <a:latin typeface="Consolas" panose="020B0609020204030204" pitchFamily="49" charset="0"/>
                <a:cs typeface="Consolas" panose="020B0609020204030204" pitchFamily="49" charset="0"/>
              </a:rPr>
              <a:t>::</a:t>
            </a:r>
            <a:r>
              <a:rPr lang="en-US" dirty="0" err="1" smtClean="0">
                <a:latin typeface="Consolas" panose="020B0609020204030204" pitchFamily="49" charset="0"/>
                <a:cs typeface="Consolas" panose="020B0609020204030204" pitchFamily="49" charset="0"/>
              </a:rPr>
              <a:t>back_inserter</a:t>
            </a:r>
            <a:r>
              <a:rPr lang="en-US" dirty="0" smtClean="0">
                <a:latin typeface="Consolas" panose="020B0609020204030204" pitchFamily="49" charset="0"/>
                <a:cs typeface="Consolas" panose="020B0609020204030204" pitchFamily="49" charset="0"/>
              </a:rPr>
              <a:t>()</a:t>
            </a:r>
            <a:r>
              <a:rPr lang="en-US" dirty="0" smtClean="0"/>
              <a:t> is an </a:t>
            </a:r>
            <a:r>
              <a:rPr lang="en-US" dirty="0" smtClean="0">
                <a:solidFill>
                  <a:schemeClr val="tx2">
                    <a:lumMod val="60000"/>
                    <a:lumOff val="40000"/>
                  </a:schemeClr>
                </a:solidFill>
              </a:rPr>
              <a:t>iterator adaptor</a:t>
            </a:r>
          </a:p>
          <a:p>
            <a:pPr lvl="1"/>
            <a:r>
              <a:rPr lang="en-US" dirty="0" smtClean="0"/>
              <a:t>Function returning </a:t>
            </a:r>
            <a:r>
              <a:rPr lang="en-US" dirty="0" smtClean="0"/>
              <a:t>a special </a:t>
            </a:r>
            <a:r>
              <a:rPr lang="en-US" dirty="0" smtClean="0"/>
              <a:t>iterator created based on </a:t>
            </a:r>
            <a:r>
              <a:rPr lang="en-US" dirty="0" smtClean="0"/>
              <a:t>the function’s </a:t>
            </a:r>
            <a:r>
              <a:rPr lang="en-US" dirty="0" smtClean="0"/>
              <a:t>arguments</a:t>
            </a:r>
          </a:p>
          <a:p>
            <a:pPr lvl="1"/>
            <a:r>
              <a:rPr lang="en-US" dirty="0"/>
              <a:t>I</a:t>
            </a:r>
            <a:r>
              <a:rPr lang="en-US" dirty="0" smtClean="0"/>
              <a:t>t </a:t>
            </a:r>
            <a:r>
              <a:rPr lang="en-US" dirty="0" smtClean="0"/>
              <a:t>takes a container and returns an iterator, which when used as a destination, appends elements to that </a:t>
            </a:r>
            <a:r>
              <a:rPr lang="en-US" dirty="0" smtClean="0"/>
              <a:t>container (by extending it)</a:t>
            </a:r>
            <a:endParaRPr lang="en-US" dirty="0" smtClean="0"/>
          </a:p>
          <a:p>
            <a:r>
              <a:rPr lang="en-US" dirty="0" smtClean="0"/>
              <a:t>This will append all of bottom to the container </a:t>
            </a:r>
            <a:r>
              <a:rPr lang="en-US" dirty="0" smtClean="0">
                <a:latin typeface="Consolas" panose="020B0609020204030204" pitchFamily="49" charset="0"/>
              </a:rPr>
              <a:t>ret</a:t>
            </a:r>
            <a:r>
              <a:rPr lang="en-US" dirty="0" smtClean="0"/>
              <a:t>:</a:t>
            </a:r>
          </a:p>
          <a:p>
            <a:pPr marL="740664" lvl="2" indent="0">
              <a:buClr>
                <a:srgbClr val="31B6FD"/>
              </a:buClr>
              <a:buNone/>
            </a:pPr>
            <a:endParaRPr lang="en-US" sz="1800" dirty="0">
              <a:solidFill>
                <a:prstClr val="black"/>
              </a:solidFill>
              <a:latin typeface="Consolas"/>
            </a:endParaRPr>
          </a:p>
          <a:p>
            <a:pPr marL="740664" lvl="2" indent="0">
              <a:buClr>
                <a:srgbClr val="31B6FD"/>
              </a:buClr>
              <a:buNone/>
            </a:pPr>
            <a:r>
              <a:rPr lang="en-US" dirty="0" err="1">
                <a:solidFill>
                  <a:prstClr val="black"/>
                </a:solidFill>
                <a:latin typeface="Consolas"/>
              </a:rPr>
              <a:t>s</a:t>
            </a:r>
            <a:r>
              <a:rPr lang="en-US" dirty="0" err="1" smtClean="0">
                <a:solidFill>
                  <a:prstClr val="black"/>
                </a:solidFill>
                <a:latin typeface="Consolas"/>
              </a:rPr>
              <a:t>td</a:t>
            </a:r>
            <a:r>
              <a:rPr lang="en-US" dirty="0" smtClean="0">
                <a:solidFill>
                  <a:prstClr val="black"/>
                </a:solidFill>
                <a:latin typeface="Consolas"/>
              </a:rPr>
              <a:t>::vector&lt;...&gt; ret;</a:t>
            </a:r>
          </a:p>
          <a:p>
            <a:pPr marL="740664" lvl="2" indent="0">
              <a:buClr>
                <a:srgbClr val="31B6FD"/>
              </a:buClr>
              <a:buNone/>
            </a:pPr>
            <a:r>
              <a:rPr lang="en-US" dirty="0" err="1" smtClean="0">
                <a:solidFill>
                  <a:prstClr val="black"/>
                </a:solidFill>
                <a:latin typeface="Consolas"/>
              </a:rPr>
              <a:t>std</a:t>
            </a:r>
            <a:r>
              <a:rPr lang="en-US" dirty="0" smtClean="0">
                <a:solidFill>
                  <a:prstClr val="black"/>
                </a:solidFill>
                <a:latin typeface="Consolas"/>
              </a:rPr>
              <a:t>::copy(</a:t>
            </a:r>
            <a:r>
              <a:rPr lang="en-US" dirty="0" err="1" smtClean="0">
                <a:solidFill>
                  <a:prstClr val="black"/>
                </a:solidFill>
                <a:latin typeface="Consolas"/>
              </a:rPr>
              <a:t>bottom.begin</a:t>
            </a:r>
            <a:r>
              <a:rPr lang="en-US" dirty="0">
                <a:solidFill>
                  <a:prstClr val="black"/>
                </a:solidFill>
                <a:latin typeface="Consolas"/>
              </a:rPr>
              <a:t>(), </a:t>
            </a:r>
            <a:r>
              <a:rPr lang="en-US" dirty="0" err="1">
                <a:solidFill>
                  <a:prstClr val="black"/>
                </a:solidFill>
                <a:latin typeface="Consolas"/>
              </a:rPr>
              <a:t>bottom.end</a:t>
            </a:r>
            <a:r>
              <a:rPr lang="en-US" dirty="0">
                <a:solidFill>
                  <a:prstClr val="black"/>
                </a:solidFill>
                <a:latin typeface="Consolas"/>
              </a:rPr>
              <a:t>(), </a:t>
            </a:r>
            <a:r>
              <a:rPr lang="en-US" dirty="0" err="1" smtClean="0">
                <a:solidFill>
                  <a:prstClr val="black"/>
                </a:solidFill>
                <a:latin typeface="Consolas"/>
              </a:rPr>
              <a:t>std</a:t>
            </a:r>
            <a:r>
              <a:rPr lang="en-US" dirty="0" smtClean="0">
                <a:solidFill>
                  <a:prstClr val="black"/>
                </a:solidFill>
                <a:latin typeface="Consolas"/>
              </a:rPr>
              <a:t>::</a:t>
            </a:r>
            <a:r>
              <a:rPr lang="en-US" dirty="0" err="1" smtClean="0">
                <a:solidFill>
                  <a:prstClr val="black"/>
                </a:solidFill>
                <a:latin typeface="Consolas"/>
              </a:rPr>
              <a:t>back_inserter</a:t>
            </a:r>
            <a:r>
              <a:rPr lang="en-US" dirty="0" smtClean="0">
                <a:solidFill>
                  <a:prstClr val="black"/>
                </a:solidFill>
                <a:latin typeface="Consolas"/>
              </a:rPr>
              <a:t>(ret</a:t>
            </a:r>
            <a:r>
              <a:rPr lang="en-US" dirty="0">
                <a:solidFill>
                  <a:prstClr val="black"/>
                </a:solidFill>
                <a:latin typeface="Consolas"/>
              </a:rPr>
              <a:t>));</a:t>
            </a:r>
          </a:p>
          <a:p>
            <a:endParaRPr lang="en-US" dirty="0" smtClean="0"/>
          </a:p>
          <a:p>
            <a:endParaRPr lang="en-US" dirty="0"/>
          </a:p>
        </p:txBody>
      </p:sp>
      <p:sp>
        <p:nvSpPr>
          <p:cNvPr id="4" name="Date Placeholder 3"/>
          <p:cNvSpPr>
            <a:spLocks noGrp="1"/>
          </p:cNvSpPr>
          <p:nvPr>
            <p:ph type="dt" sz="half" idx="10"/>
          </p:nvPr>
        </p:nvSpPr>
        <p:spPr/>
        <p:txBody>
          <a:bodyPr/>
          <a:lstStyle/>
          <a:p>
            <a:r>
              <a:rPr lang="en-US" smtClean="0"/>
              <a:t>2/11/2025, Lecture 6</a:t>
            </a:r>
            <a:endParaRPr lang="en-US"/>
          </a:p>
        </p:txBody>
      </p:sp>
      <p:sp>
        <p:nvSpPr>
          <p:cNvPr id="5" name="Footer Placeholder 4"/>
          <p:cNvSpPr>
            <a:spLocks noGrp="1"/>
          </p:cNvSpPr>
          <p:nvPr>
            <p:ph type="ftr" sz="quarter" idx="11"/>
          </p:nvPr>
        </p:nvSpPr>
        <p:spPr/>
        <p:txBody>
          <a:bodyPr/>
          <a:lstStyle/>
          <a:p>
            <a:r>
              <a:rPr lang="en-US" dirty="0" smtClean="0"/>
              <a:t>CSC4700, Spring 2025, The C++ Standard Library, Iterators and Ranges</a:t>
            </a:r>
            <a:endParaRPr lang="en-US" dirty="0"/>
          </a:p>
        </p:txBody>
      </p:sp>
      <p:sp>
        <p:nvSpPr>
          <p:cNvPr id="6" name="Slide Number Placeholder 5"/>
          <p:cNvSpPr>
            <a:spLocks noGrp="1"/>
          </p:cNvSpPr>
          <p:nvPr>
            <p:ph type="sldNum" sz="quarter" idx="12"/>
          </p:nvPr>
        </p:nvSpPr>
        <p:spPr/>
        <p:txBody>
          <a:bodyPr>
            <a:normAutofit lnSpcReduction="10000"/>
          </a:bodyPr>
          <a:lstStyle/>
          <a:p>
            <a:fld id="{361B6064-FECE-466A-BF5C-A30C7EDC9E78}" type="slidenum">
              <a:rPr lang="en-US" smtClean="0"/>
              <a:t>8</a:t>
            </a:fld>
            <a:endParaRPr lang="en-US"/>
          </a:p>
        </p:txBody>
      </p:sp>
    </p:spTree>
    <p:extLst>
      <p:ext uri="{BB962C8B-B14F-4D97-AF65-F5344CB8AC3E}">
        <p14:creationId xmlns:p14="http://schemas.microsoft.com/office/powerpoint/2010/main" val="856926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anim calcmode="lin" valueType="num">
                                      <p:cBhvr additive="base">
                                        <p:cTn id="11"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3">
                                            <p:txEl>
                                              <p:pRg st="5" end="5"/>
                                            </p:txEl>
                                          </p:spTgt>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anim calcmode="lin" valueType="num">
                                      <p:cBhvr additive="base">
                                        <p:cTn id="15"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Caveats: copy</a:t>
            </a:r>
            <a:endParaRPr lang="en-US" dirty="0"/>
          </a:p>
        </p:txBody>
      </p:sp>
      <p:sp>
        <p:nvSpPr>
          <p:cNvPr id="3" name="Content Placeholder 2"/>
          <p:cNvSpPr>
            <a:spLocks noGrp="1"/>
          </p:cNvSpPr>
          <p:nvPr>
            <p:ph idx="1"/>
          </p:nvPr>
        </p:nvSpPr>
        <p:spPr/>
        <p:txBody>
          <a:bodyPr>
            <a:normAutofit lnSpcReduction="10000"/>
          </a:bodyPr>
          <a:lstStyle/>
          <a:p>
            <a:r>
              <a:rPr lang="en-US" dirty="0" smtClean="0"/>
              <a:t>This will not work (will not compile) - why?</a:t>
            </a:r>
          </a:p>
          <a:p>
            <a:pPr marL="740664" lvl="2" indent="0">
              <a:buClr>
                <a:srgbClr val="31B6FD"/>
              </a:buClr>
              <a:buNone/>
            </a:pPr>
            <a:r>
              <a:rPr lang="en-US" sz="1800" dirty="0" err="1">
                <a:solidFill>
                  <a:prstClr val="black"/>
                </a:solidFill>
                <a:latin typeface="Consolas"/>
              </a:rPr>
              <a:t>s</a:t>
            </a:r>
            <a:r>
              <a:rPr lang="en-US" sz="1800" i="0" dirty="0" err="1" smtClean="0">
                <a:solidFill>
                  <a:prstClr val="black"/>
                </a:solidFill>
                <a:latin typeface="Consolas"/>
              </a:rPr>
              <a:t>td</a:t>
            </a:r>
            <a:r>
              <a:rPr lang="en-US" sz="1800" i="0" dirty="0" smtClean="0">
                <a:solidFill>
                  <a:prstClr val="black"/>
                </a:solidFill>
                <a:latin typeface="Consolas"/>
              </a:rPr>
              <a:t>::copy(</a:t>
            </a:r>
            <a:r>
              <a:rPr lang="en-US" sz="1800" i="0" dirty="0" err="1" smtClean="0">
                <a:solidFill>
                  <a:prstClr val="black"/>
                </a:solidFill>
                <a:latin typeface="Consolas"/>
              </a:rPr>
              <a:t>bottom.begin</a:t>
            </a:r>
            <a:r>
              <a:rPr lang="en-US" sz="1800" i="0" dirty="0">
                <a:solidFill>
                  <a:prstClr val="black"/>
                </a:solidFill>
                <a:latin typeface="Consolas"/>
              </a:rPr>
              <a:t>(), </a:t>
            </a:r>
            <a:r>
              <a:rPr lang="en-US" sz="1800" i="0" dirty="0" err="1">
                <a:solidFill>
                  <a:prstClr val="black"/>
                </a:solidFill>
                <a:latin typeface="Consolas"/>
              </a:rPr>
              <a:t>bottom.end</a:t>
            </a:r>
            <a:r>
              <a:rPr lang="en-US" sz="1800" i="0" dirty="0">
                <a:solidFill>
                  <a:prstClr val="black"/>
                </a:solidFill>
                <a:latin typeface="Consolas"/>
              </a:rPr>
              <a:t>(), ret);</a:t>
            </a:r>
          </a:p>
          <a:p>
            <a:pPr marL="740664" lvl="2" indent="0">
              <a:buClr>
                <a:srgbClr val="31B6FD"/>
              </a:buClr>
              <a:buNone/>
            </a:pPr>
            <a:r>
              <a:rPr lang="en-US" sz="1800" i="0" dirty="0">
                <a:solidFill>
                  <a:srgbClr val="008000"/>
                </a:solidFill>
                <a:latin typeface="Consolas"/>
              </a:rPr>
              <a:t>// ret is not an iterator, but a container</a:t>
            </a:r>
          </a:p>
          <a:p>
            <a:r>
              <a:rPr lang="en-US" dirty="0" smtClean="0"/>
              <a:t>This will compile, but not work - why?</a:t>
            </a:r>
          </a:p>
          <a:p>
            <a:pPr marL="740664" lvl="2" indent="0">
              <a:buClr>
                <a:srgbClr val="31B6FD"/>
              </a:buClr>
              <a:buNone/>
            </a:pPr>
            <a:r>
              <a:rPr lang="en-US" sz="1800" i="0" dirty="0" err="1" smtClean="0">
                <a:solidFill>
                  <a:prstClr val="black"/>
                </a:solidFill>
                <a:latin typeface="Consolas"/>
              </a:rPr>
              <a:t>std</a:t>
            </a:r>
            <a:r>
              <a:rPr lang="en-US" sz="1800" i="0" dirty="0" smtClean="0">
                <a:solidFill>
                  <a:prstClr val="black"/>
                </a:solidFill>
                <a:latin typeface="Consolas"/>
              </a:rPr>
              <a:t>::copy(</a:t>
            </a:r>
            <a:r>
              <a:rPr lang="en-US" sz="1800" i="0" dirty="0" err="1" smtClean="0">
                <a:solidFill>
                  <a:prstClr val="black"/>
                </a:solidFill>
                <a:latin typeface="Consolas"/>
              </a:rPr>
              <a:t>bottom.begin</a:t>
            </a:r>
            <a:r>
              <a:rPr lang="en-US" sz="1800" i="0" dirty="0">
                <a:solidFill>
                  <a:prstClr val="black"/>
                </a:solidFill>
                <a:latin typeface="Consolas"/>
              </a:rPr>
              <a:t>(), </a:t>
            </a:r>
            <a:r>
              <a:rPr lang="en-US" sz="1800" i="0" dirty="0" err="1">
                <a:solidFill>
                  <a:prstClr val="black"/>
                </a:solidFill>
                <a:latin typeface="Consolas"/>
              </a:rPr>
              <a:t>bottom.end</a:t>
            </a:r>
            <a:r>
              <a:rPr lang="en-US" sz="1800" i="0" dirty="0">
                <a:solidFill>
                  <a:prstClr val="black"/>
                </a:solidFill>
                <a:latin typeface="Consolas"/>
              </a:rPr>
              <a:t>(), </a:t>
            </a:r>
            <a:r>
              <a:rPr lang="en-US" sz="1800" i="0" dirty="0" err="1">
                <a:solidFill>
                  <a:prstClr val="black"/>
                </a:solidFill>
                <a:latin typeface="Consolas"/>
              </a:rPr>
              <a:t>ret.end</a:t>
            </a:r>
            <a:r>
              <a:rPr lang="en-US" sz="1800" i="0" dirty="0">
                <a:solidFill>
                  <a:prstClr val="black"/>
                </a:solidFill>
                <a:latin typeface="Consolas"/>
              </a:rPr>
              <a:t>());</a:t>
            </a:r>
          </a:p>
          <a:p>
            <a:pPr marL="740664" lvl="2" indent="0">
              <a:buClr>
                <a:srgbClr val="31B6FD"/>
              </a:buClr>
              <a:buNone/>
            </a:pPr>
            <a:r>
              <a:rPr lang="en-US" sz="1800" i="0" dirty="0">
                <a:solidFill>
                  <a:srgbClr val="008000"/>
                </a:solidFill>
                <a:latin typeface="Consolas"/>
              </a:rPr>
              <a:t>// </a:t>
            </a:r>
            <a:r>
              <a:rPr lang="de-DE" sz="1800" i="0" dirty="0">
                <a:solidFill>
                  <a:srgbClr val="008000"/>
                </a:solidFill>
                <a:latin typeface="Consolas"/>
              </a:rPr>
              <a:t>while </a:t>
            </a:r>
            <a:r>
              <a:rPr lang="en-US" sz="1800" i="0" dirty="0" err="1">
                <a:solidFill>
                  <a:srgbClr val="008000"/>
                </a:solidFill>
                <a:latin typeface="Consolas"/>
              </a:rPr>
              <a:t>ret.end</a:t>
            </a:r>
            <a:r>
              <a:rPr lang="en-US" sz="1800" i="0" dirty="0">
                <a:solidFill>
                  <a:srgbClr val="008000"/>
                </a:solidFill>
                <a:latin typeface="Consolas"/>
              </a:rPr>
              <a:t>() is an iterator, it does not refer to </a:t>
            </a:r>
          </a:p>
          <a:p>
            <a:pPr marL="740664" lvl="2" indent="0">
              <a:buClr>
                <a:srgbClr val="31B6FD"/>
              </a:buClr>
              <a:buNone/>
            </a:pPr>
            <a:r>
              <a:rPr lang="en-US" sz="1800" i="0" dirty="0">
                <a:solidFill>
                  <a:srgbClr val="008000"/>
                </a:solidFill>
                <a:latin typeface="Consolas"/>
              </a:rPr>
              <a:t>// any element (</a:t>
            </a:r>
            <a:r>
              <a:rPr lang="en-US" sz="1800" i="0" dirty="0" smtClean="0">
                <a:solidFill>
                  <a:srgbClr val="008000"/>
                </a:solidFill>
                <a:latin typeface="Consolas"/>
              </a:rPr>
              <a:t>remember, it </a:t>
            </a:r>
            <a:r>
              <a:rPr lang="en-US" sz="1800" i="0" dirty="0">
                <a:solidFill>
                  <a:srgbClr val="008000"/>
                </a:solidFill>
                <a:latin typeface="Consolas"/>
              </a:rPr>
              <a:t>‘points’ past last element)</a:t>
            </a:r>
          </a:p>
          <a:p>
            <a:r>
              <a:rPr lang="en-US" dirty="0" smtClean="0"/>
              <a:t>Many problems, why </a:t>
            </a:r>
            <a:r>
              <a:rPr lang="en-US" dirty="0" smtClean="0"/>
              <a:t>is it designed </a:t>
            </a:r>
            <a:r>
              <a:rPr lang="en-US" dirty="0" smtClean="0"/>
              <a:t>that way?</a:t>
            </a:r>
          </a:p>
          <a:p>
            <a:pPr lvl="1"/>
            <a:r>
              <a:rPr lang="en-US" dirty="0" smtClean="0"/>
              <a:t>Separation of copying and appending (expanding a container) allows for more </a:t>
            </a:r>
            <a:r>
              <a:rPr lang="en-US" dirty="0" smtClean="0"/>
              <a:t>flexibility</a:t>
            </a:r>
          </a:p>
          <a:p>
            <a:pPr lvl="1"/>
            <a:r>
              <a:rPr lang="en-US" dirty="0" smtClean="0"/>
              <a:t>None of the algorithms change the container itself, may reorder or change elements, though</a:t>
            </a:r>
            <a:endParaRPr lang="en-US" dirty="0" smtClean="0"/>
          </a:p>
          <a:p>
            <a:pPr lvl="1"/>
            <a:r>
              <a:rPr lang="en-US" dirty="0" err="1">
                <a:latin typeface="Consolas" panose="020B0609020204030204" pitchFamily="49" charset="0"/>
              </a:rPr>
              <a:t>s</a:t>
            </a:r>
            <a:r>
              <a:rPr lang="en-US" dirty="0" err="1" smtClean="0">
                <a:latin typeface="Consolas" panose="020B0609020204030204" pitchFamily="49" charset="0"/>
              </a:rPr>
              <a:t>td</a:t>
            </a:r>
            <a:r>
              <a:rPr lang="en-US" dirty="0" smtClean="0">
                <a:latin typeface="Consolas" panose="020B0609020204030204" pitchFamily="49" charset="0"/>
              </a:rPr>
              <a:t>::</a:t>
            </a:r>
            <a:r>
              <a:rPr lang="en-US" dirty="0" err="1" smtClean="0">
                <a:latin typeface="Consolas" panose="020B0609020204030204" pitchFamily="49" charset="0"/>
              </a:rPr>
              <a:t>back_inserter</a:t>
            </a:r>
            <a:r>
              <a:rPr lang="en-US" dirty="0" smtClean="0"/>
              <a:t> useful in other contexts as well</a:t>
            </a:r>
            <a:endParaRPr lang="en-US" dirty="0"/>
          </a:p>
        </p:txBody>
      </p:sp>
      <p:sp>
        <p:nvSpPr>
          <p:cNvPr id="4" name="Date Placeholder 3"/>
          <p:cNvSpPr>
            <a:spLocks noGrp="1"/>
          </p:cNvSpPr>
          <p:nvPr>
            <p:ph type="dt" sz="half" idx="10"/>
          </p:nvPr>
        </p:nvSpPr>
        <p:spPr/>
        <p:txBody>
          <a:bodyPr/>
          <a:lstStyle/>
          <a:p>
            <a:r>
              <a:rPr lang="en-US" smtClean="0"/>
              <a:t>2/11/2025, Lecture 6</a:t>
            </a:r>
            <a:endParaRPr lang="en-US"/>
          </a:p>
        </p:txBody>
      </p:sp>
      <p:sp>
        <p:nvSpPr>
          <p:cNvPr id="5" name="Footer Placeholder 4"/>
          <p:cNvSpPr>
            <a:spLocks noGrp="1"/>
          </p:cNvSpPr>
          <p:nvPr>
            <p:ph type="ftr" sz="quarter" idx="11"/>
          </p:nvPr>
        </p:nvSpPr>
        <p:spPr/>
        <p:txBody>
          <a:bodyPr/>
          <a:lstStyle/>
          <a:p>
            <a:r>
              <a:rPr lang="en-US" smtClean="0"/>
              <a:t>CSC4700, Spring 2025, The C++ Standard Library, Iterators and Ranges</a:t>
            </a:r>
            <a:endParaRPr lang="en-US"/>
          </a:p>
        </p:txBody>
      </p:sp>
      <p:sp>
        <p:nvSpPr>
          <p:cNvPr id="6" name="Slide Number Placeholder 5"/>
          <p:cNvSpPr>
            <a:spLocks noGrp="1"/>
          </p:cNvSpPr>
          <p:nvPr>
            <p:ph type="sldNum" sz="quarter" idx="12"/>
          </p:nvPr>
        </p:nvSpPr>
        <p:spPr/>
        <p:txBody>
          <a:bodyPr>
            <a:normAutofit lnSpcReduction="10000"/>
          </a:bodyPr>
          <a:lstStyle/>
          <a:p>
            <a:fld id="{361B6064-FECE-466A-BF5C-A30C7EDC9E78}" type="slidenum">
              <a:rPr lang="en-US" smtClean="0"/>
              <a:t>9</a:t>
            </a:fld>
            <a:endParaRPr lang="en-US"/>
          </a:p>
        </p:txBody>
      </p:sp>
    </p:spTree>
    <p:extLst>
      <p:ext uri="{BB962C8B-B14F-4D97-AF65-F5344CB8AC3E}">
        <p14:creationId xmlns:p14="http://schemas.microsoft.com/office/powerpoint/2010/main" val="2428505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ppt_y"/>
                                          </p:val>
                                        </p:tav>
                                        <p:tav tm="100000">
                                          <p:val>
                                            <p:strVal val="#ppt_y"/>
                                          </p:val>
                                        </p:tav>
                                      </p:tavLst>
                                    </p:anim>
                                  </p:childTnLst>
                                </p:cTn>
                              </p:par>
                              <p:par>
                                <p:cTn id="15" presetID="2" presetClass="entr" presetSubtype="8"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 calcmode="lin" valueType="num">
                                      <p:cBhvr additive="base">
                                        <p:cTn id="17"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8"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additive="base">
                                        <p:cTn id="23"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3">
                                            <p:txEl>
                                              <p:pRg st="5" end="5"/>
                                            </p:txEl>
                                          </p:spTgt>
                                        </p:tgtEl>
                                        <p:attrNameLst>
                                          <p:attrName>ppt_y</p:attrName>
                                        </p:attrNameLst>
                                      </p:cBhvr>
                                      <p:tavLst>
                                        <p:tav tm="0">
                                          <p:val>
                                            <p:strVal val="#ppt_y"/>
                                          </p:val>
                                        </p:tav>
                                        <p:tav tm="100000">
                                          <p:val>
                                            <p:strVal val="#ppt_y"/>
                                          </p:val>
                                        </p:tav>
                                      </p:tavLst>
                                    </p:anim>
                                  </p:childTnLst>
                                </p:cTn>
                              </p:par>
                              <p:par>
                                <p:cTn id="25" presetID="2" presetClass="entr" presetSubtype="8"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 calcmode="lin" valueType="num">
                                      <p:cBhvr additive="base">
                                        <p:cTn id="27"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8" fill="hold" nodeType="click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anim calcmode="lin" valueType="num">
                                      <p:cBhvr additive="base">
                                        <p:cTn id="33" dur="5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34" dur="50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8"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 calcmode="lin" valueType="num">
                                      <p:cBhvr additive="base">
                                        <p:cTn id="39" dur="500" fill="hold"/>
                                        <p:tgtEl>
                                          <p:spTgt spid="3">
                                            <p:txEl>
                                              <p:pRg st="8" end="8"/>
                                            </p:txEl>
                                          </p:spTgt>
                                        </p:tgtEl>
                                        <p:attrNameLst>
                                          <p:attrName>ppt_x</p:attrName>
                                        </p:attrNameLst>
                                      </p:cBhvr>
                                      <p:tavLst>
                                        <p:tav tm="0">
                                          <p:val>
                                            <p:strVal val="0-#ppt_w/2"/>
                                          </p:val>
                                        </p:tav>
                                        <p:tav tm="100000">
                                          <p:val>
                                            <p:strVal val="#ppt_x"/>
                                          </p:val>
                                        </p:tav>
                                      </p:tavLst>
                                    </p:anim>
                                    <p:anim calcmode="lin" valueType="num">
                                      <p:cBhvr additive="base">
                                        <p:cTn id="40" dur="500" fill="hold"/>
                                        <p:tgtEl>
                                          <p:spTgt spid="3">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8" fill="hold" nodeType="clickEffect">
                                  <p:stCondLst>
                                    <p:cond delay="0"/>
                                  </p:stCondLst>
                                  <p:childTnLst>
                                    <p:set>
                                      <p:cBhvr>
                                        <p:cTn id="44" dur="1" fill="hold">
                                          <p:stCondLst>
                                            <p:cond delay="0"/>
                                          </p:stCondLst>
                                        </p:cTn>
                                        <p:tgtEl>
                                          <p:spTgt spid="3">
                                            <p:txEl>
                                              <p:pRg st="9" end="9"/>
                                            </p:txEl>
                                          </p:spTgt>
                                        </p:tgtEl>
                                        <p:attrNameLst>
                                          <p:attrName>style.visibility</p:attrName>
                                        </p:attrNameLst>
                                      </p:cBhvr>
                                      <p:to>
                                        <p:strVal val="visible"/>
                                      </p:to>
                                    </p:set>
                                    <p:anim calcmode="lin" valueType="num">
                                      <p:cBhvr additive="base">
                                        <p:cTn id="45" dur="500" fill="hold"/>
                                        <p:tgtEl>
                                          <p:spTgt spid="3">
                                            <p:txEl>
                                              <p:pRg st="9" end="9"/>
                                            </p:txEl>
                                          </p:spTgt>
                                        </p:tgtEl>
                                        <p:attrNameLst>
                                          <p:attrName>ppt_x</p:attrName>
                                        </p:attrNameLst>
                                      </p:cBhvr>
                                      <p:tavLst>
                                        <p:tav tm="0">
                                          <p:val>
                                            <p:strVal val="0-#ppt_w/2"/>
                                          </p:val>
                                        </p:tav>
                                        <p:tav tm="100000">
                                          <p:val>
                                            <p:strVal val="#ppt_x"/>
                                          </p:val>
                                        </p:tav>
                                      </p:tavLst>
                                    </p:anim>
                                    <p:anim calcmode="lin" valueType="num">
                                      <p:cBhvr additive="base">
                                        <p:cTn id="46" dur="500" fill="hold"/>
                                        <p:tgtEl>
                                          <p:spTgt spid="3">
                                            <p:txEl>
                                              <p:pRg st="9" end="9"/>
                                            </p:txEl>
                                          </p:spTgt>
                                        </p:tgtEl>
                                        <p:attrNameLst>
                                          <p:attrName>ppt_y</p:attrName>
                                        </p:attrNameLst>
                                      </p:cBhvr>
                                      <p:tavLst>
                                        <p:tav tm="0">
                                          <p:val>
                                            <p:strVal val="#ppt_y"/>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8" fill="hold" nodeType="clickEffect">
                                  <p:stCondLst>
                                    <p:cond delay="0"/>
                                  </p:stCondLst>
                                  <p:childTnLst>
                                    <p:set>
                                      <p:cBhvr>
                                        <p:cTn id="50" dur="1" fill="hold">
                                          <p:stCondLst>
                                            <p:cond delay="0"/>
                                          </p:stCondLst>
                                        </p:cTn>
                                        <p:tgtEl>
                                          <p:spTgt spid="3">
                                            <p:txEl>
                                              <p:pRg st="10" end="10"/>
                                            </p:txEl>
                                          </p:spTgt>
                                        </p:tgtEl>
                                        <p:attrNameLst>
                                          <p:attrName>style.visibility</p:attrName>
                                        </p:attrNameLst>
                                      </p:cBhvr>
                                      <p:to>
                                        <p:strVal val="visible"/>
                                      </p:to>
                                    </p:set>
                                    <p:anim calcmode="lin" valueType="num">
                                      <p:cBhvr additive="base">
                                        <p:cTn id="51" dur="500" fill="hold"/>
                                        <p:tgtEl>
                                          <p:spTgt spid="3">
                                            <p:txEl>
                                              <p:pRg st="10" end="10"/>
                                            </p:txEl>
                                          </p:spTgt>
                                        </p:tgtEl>
                                        <p:attrNameLst>
                                          <p:attrName>ppt_x</p:attrName>
                                        </p:attrNameLst>
                                      </p:cBhvr>
                                      <p:tavLst>
                                        <p:tav tm="0">
                                          <p:val>
                                            <p:strVal val="0-#ppt_w/2"/>
                                          </p:val>
                                        </p:tav>
                                        <p:tav tm="100000">
                                          <p:val>
                                            <p:strVal val="#ppt_x"/>
                                          </p:val>
                                        </p:tav>
                                      </p:tavLst>
                                    </p:anim>
                                    <p:anim calcmode="lin" valueType="num">
                                      <p:cBhvr additive="base">
                                        <p:cTn id="52" dur="500" fill="hold"/>
                                        <p:tgtEl>
                                          <p:spTgt spid="3">
                                            <p:txEl>
                                              <p:pRg st="10" end="1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View">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View">
      <a:maj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iew">
      <a:fillStyleLst>
        <a:solidFill>
          <a:schemeClr val="phClr"/>
        </a:solidFill>
        <a:solidFill>
          <a:schemeClr val="phClr">
            <a:tint val="60000"/>
            <a:satMod val="120000"/>
          </a:schemeClr>
        </a:solidFill>
        <a:solidFill>
          <a:schemeClr val="phClr">
            <a:shade val="75000"/>
            <a:satMod val="130000"/>
          </a:schemeClr>
        </a:solidFill>
      </a:fillStyleLst>
      <a:lnStyleLst>
        <a:ln w="9525" cap="flat" cmpd="sng" algn="ctr">
          <a:solidFill>
            <a:schemeClr val="phClr"/>
          </a:solidFill>
          <a:prstDash val="solid"/>
        </a:ln>
        <a:ln w="13970" cap="flat" cmpd="sng" algn="ctr">
          <a:solidFill>
            <a:schemeClr val="phClr"/>
          </a:solidFill>
          <a:prstDash val="solid"/>
        </a:ln>
        <a:ln w="17145" cap="flat" cmpd="sng" algn="ctr">
          <a:solidFill>
            <a:schemeClr val="phClr">
              <a:shade val="95000"/>
              <a:alpha val="95000"/>
              <a:satMod val="150000"/>
            </a:schemeClr>
          </a:solidFill>
          <a:prstDash val="solid"/>
        </a:ln>
      </a:lnStyleLst>
      <a:effectStyleLst>
        <a:effectStyle>
          <a:effectLst/>
        </a:effectStyle>
        <a:effectStyle>
          <a:effectLst>
            <a:outerShdw blurRad="50800" dist="15240" dir="5400000" algn="tl" rotWithShape="0">
              <a:srgbClr val="000000">
                <a:alpha val="75000"/>
              </a:srgbClr>
            </a:outerShdw>
          </a:effectLst>
          <a:scene3d>
            <a:camera prst="orthographicFront">
              <a:rot lat="0" lon="0" rev="0"/>
            </a:camera>
            <a:lightRig rig="brightRoom" dir="tl"/>
          </a:scene3d>
          <a:sp3d contourW="9525" prstMaterial="flat">
            <a:bevelT w="0" h="0" prst="coolSlant"/>
            <a:contourClr>
              <a:schemeClr val="phClr">
                <a:shade val="35000"/>
                <a:satMod val="130000"/>
              </a:schemeClr>
            </a:contourClr>
          </a:sp3d>
        </a:effectStyle>
        <a:effectStyle>
          <a:effectLst>
            <a:outerShdw blurRad="76200" dist="25400" dir="5400000" algn="tl" rotWithShape="0">
              <a:srgbClr val="000000">
                <a:alpha val="55000"/>
              </a:srgbClr>
            </a:outerShdw>
          </a:effectLst>
          <a:scene3d>
            <a:camera prst="orthographicFront">
              <a:rot lat="0" lon="0" rev="0"/>
            </a:camera>
            <a:lightRig rig="brightRoom" dir="tl"/>
          </a:scene3d>
          <a:sp3d contourW="19050" prstMaterial="flat">
            <a:bevelT w="0" h="0" prst="coolSlant"/>
            <a:contourClr>
              <a:schemeClr val="phClr">
                <a:shade val="25000"/>
                <a:satMod val="140000"/>
              </a:schemeClr>
            </a:contourClr>
          </a:sp3d>
        </a:effectStyle>
      </a:effectStyleLst>
      <a:bgFillStyleLst>
        <a:solidFill>
          <a:schemeClr val="phClr"/>
        </a:solidFill>
        <a:solidFill>
          <a:schemeClr val="phClr">
            <a:tint val="95000"/>
            <a:satMod val="170000"/>
          </a:schemeClr>
        </a:solidFill>
        <a:gradFill rotWithShape="1">
          <a:gsLst>
            <a:gs pos="0">
              <a:schemeClr val="phClr">
                <a:tint val="94000"/>
                <a:shade val="98000"/>
                <a:satMod val="130000"/>
                <a:lumMod val="102000"/>
              </a:schemeClr>
            </a:gs>
            <a:gs pos="100000">
              <a:schemeClr val="phClr">
                <a:tint val="98000"/>
                <a:shade val="78000"/>
                <a:satMod val="140000"/>
              </a:schemeClr>
            </a:gs>
          </a:gsLst>
          <a:path path="circle">
            <a:fillToRect l="100000" t="100000" r="100000" b="100000"/>
          </a:path>
        </a:gradFill>
      </a:bgFillStyleLst>
    </a:fmtScheme>
  </a:themeElements>
  <a:objectDefaults/>
  <a:extraClrSchemeLst/>
  <a:extLst>
    <a:ext uri="{05A4C25C-085E-4340-85A3-A5531E510DB2}">
      <thm15:themeFamily xmlns:thm15="http://schemas.microsoft.com/office/thememl/2012/main" name="View" id="{BA0EB5A6-F2D4-4F82-977B-64ADEE4A2A69}" vid="{7B713C7F-58B7-4AE9-B361-B13EB9EC4C0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TM03457515[[fn=View]]</Template>
  <TotalTime>4773</TotalTime>
  <Words>6950</Words>
  <Application>Microsoft Office PowerPoint</Application>
  <PresentationFormat>Widescreen</PresentationFormat>
  <Paragraphs>910</Paragraphs>
  <Slides>62</Slides>
  <Notes>5</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62</vt:i4>
      </vt:variant>
    </vt:vector>
  </HeadingPairs>
  <TitlesOfParts>
    <vt:vector size="73" baseType="lpstr">
      <vt:lpstr>ＭＳ Ｐゴシック</vt:lpstr>
      <vt:lpstr>Arial</vt:lpstr>
      <vt:lpstr>Calibri</vt:lpstr>
      <vt:lpstr>Century Schoolbook</vt:lpstr>
      <vt:lpstr>Consolas</vt:lpstr>
      <vt:lpstr>Courier New</vt:lpstr>
      <vt:lpstr>Times</vt:lpstr>
      <vt:lpstr>Times New Roman</vt:lpstr>
      <vt:lpstr>Wingdings</vt:lpstr>
      <vt:lpstr>Wingdings 2</vt:lpstr>
      <vt:lpstr>View</vt:lpstr>
      <vt:lpstr>The C++ Standard Library, Iterators and Ranges</vt:lpstr>
      <vt:lpstr>Abstract</vt:lpstr>
      <vt:lpstr>Basic Model of STL</vt:lpstr>
      <vt:lpstr>Iterators</vt:lpstr>
      <vt:lpstr>Basic Model: Pair of Iterators (Range)</vt:lpstr>
      <vt:lpstr>Generic Algorithms</vt:lpstr>
      <vt:lpstr>Standard Algorithm: copy</vt:lpstr>
      <vt:lpstr>Iterator Adaptor</vt:lpstr>
      <vt:lpstr>Caveats: copy</vt:lpstr>
      <vt:lpstr>Another Copy Example</vt:lpstr>
      <vt:lpstr>Aside Stream I/O</vt:lpstr>
      <vt:lpstr>Aside: Console I/O</vt:lpstr>
      <vt:lpstr>Aside: Revisiting I/O</vt:lpstr>
      <vt:lpstr>Aside: Revisiting I/O</vt:lpstr>
      <vt:lpstr>Aside: I/O for your own Types</vt:lpstr>
      <vt:lpstr>Aside: I/O for your own Types</vt:lpstr>
      <vt:lpstr>Back to Iterators</vt:lpstr>
      <vt:lpstr>Input and Output Stream Iterators</vt:lpstr>
      <vt:lpstr>Make a Quick Dictionary (using a std::vector)</vt:lpstr>
      <vt:lpstr>An Input File</vt:lpstr>
      <vt:lpstr>Part of the Output</vt:lpstr>
      <vt:lpstr>Anatomy of an Iterator</vt:lpstr>
      <vt:lpstr>Iterators</vt:lpstr>
      <vt:lpstr>Iterator Types</vt:lpstr>
      <vt:lpstr>Iterator Types</vt:lpstr>
      <vt:lpstr>Iterator Operations</vt:lpstr>
      <vt:lpstr>Iterator Operations</vt:lpstr>
      <vt:lpstr>Iterator Operations</vt:lpstr>
      <vt:lpstr>Iterator Categories (concepts)</vt:lpstr>
      <vt:lpstr>Iterator Types</vt:lpstr>
      <vt:lpstr>Containers and Iterators</vt:lpstr>
      <vt:lpstr>More Generic Algorithms</vt:lpstr>
      <vt:lpstr>Splitting Strings: Take 1</vt:lpstr>
      <vt:lpstr>Splitting Strings: Take 2</vt:lpstr>
      <vt:lpstr>Splitting Strings: Take 2</vt:lpstr>
      <vt:lpstr>Standard Algorithm: find_if</vt:lpstr>
      <vt:lpstr>Splitting Strings: Take 2</vt:lpstr>
      <vt:lpstr>Palindromes</vt:lpstr>
      <vt:lpstr>Reverse Iterators</vt:lpstr>
      <vt:lpstr>Standard Algorithm: equal</vt:lpstr>
      <vt:lpstr>Palindromes, Take Two</vt:lpstr>
      <vt:lpstr>Standard Algorithm: advance (next)</vt:lpstr>
      <vt:lpstr>Standard Algorithm: copy</vt:lpstr>
      <vt:lpstr>What‘s that all about?</vt:lpstr>
      <vt:lpstr>Creating counting_iterator</vt:lpstr>
      <vt:lpstr>Creating counting_iterator</vt:lpstr>
      <vt:lpstr>Creating counting_iterator</vt:lpstr>
      <vt:lpstr>Creating counting_iterator</vt:lpstr>
      <vt:lpstr>Ranges</vt:lpstr>
      <vt:lpstr>Ranges are Sequences of Elements</vt:lpstr>
      <vt:lpstr>Ranges are Sequences of Elements</vt:lpstr>
      <vt:lpstr>Using Ranges</vt:lpstr>
      <vt:lpstr>Using Range Algorithms</vt:lpstr>
      <vt:lpstr>Using Range Algorithms</vt:lpstr>
      <vt:lpstr>Using Ranges</vt:lpstr>
      <vt:lpstr>Using Range Views</vt:lpstr>
      <vt:lpstr>Using Ranges</vt:lpstr>
      <vt:lpstr>Using Ranges</vt:lpstr>
      <vt:lpstr>Creating counting Range</vt:lpstr>
      <vt:lpstr>More Range Views</vt:lpstr>
      <vt:lpstr>What about parallel Range Algorithms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Getting Started</dc:title>
  <dc:creator>Hartmut Kaiser</dc:creator>
  <cp:lastModifiedBy>Hartmut Kaiser</cp:lastModifiedBy>
  <cp:revision>379</cp:revision>
  <dcterms:created xsi:type="dcterms:W3CDTF">2011-06-09T18:54:32Z</dcterms:created>
  <dcterms:modified xsi:type="dcterms:W3CDTF">2025-02-11T16:13:53Z</dcterms:modified>
</cp:coreProperties>
</file>