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65"/>
  </p:notesMasterIdLst>
  <p:sldIdLst>
    <p:sldId id="256" r:id="rId2"/>
    <p:sldId id="286" r:id="rId3"/>
    <p:sldId id="287" r:id="rId4"/>
    <p:sldId id="288" r:id="rId5"/>
    <p:sldId id="289" r:id="rId6"/>
    <p:sldId id="290" r:id="rId7"/>
    <p:sldId id="351" r:id="rId8"/>
    <p:sldId id="291" r:id="rId9"/>
    <p:sldId id="292" r:id="rId10"/>
    <p:sldId id="293" r:id="rId11"/>
    <p:sldId id="297" r:id="rId12"/>
    <p:sldId id="305" r:id="rId13"/>
    <p:sldId id="301" r:id="rId14"/>
    <p:sldId id="304" r:id="rId15"/>
    <p:sldId id="306" r:id="rId16"/>
    <p:sldId id="336" r:id="rId17"/>
    <p:sldId id="294" r:id="rId18"/>
    <p:sldId id="350" r:id="rId19"/>
    <p:sldId id="295" r:id="rId20"/>
    <p:sldId id="299" r:id="rId21"/>
    <p:sldId id="300" r:id="rId22"/>
    <p:sldId id="307" r:id="rId23"/>
    <p:sldId id="298" r:id="rId24"/>
    <p:sldId id="316" r:id="rId25"/>
    <p:sldId id="302" r:id="rId26"/>
    <p:sldId id="309" r:id="rId27"/>
    <p:sldId id="311" r:id="rId28"/>
    <p:sldId id="312" r:id="rId29"/>
    <p:sldId id="313" r:id="rId30"/>
    <p:sldId id="314" r:id="rId31"/>
    <p:sldId id="317" r:id="rId32"/>
    <p:sldId id="315" r:id="rId33"/>
    <p:sldId id="308" r:id="rId34"/>
    <p:sldId id="318" r:id="rId35"/>
    <p:sldId id="296" r:id="rId36"/>
    <p:sldId id="324" r:id="rId37"/>
    <p:sldId id="353" r:id="rId38"/>
    <p:sldId id="321" r:id="rId39"/>
    <p:sldId id="326" r:id="rId40"/>
    <p:sldId id="352" r:id="rId41"/>
    <p:sldId id="327" r:id="rId42"/>
    <p:sldId id="323" r:id="rId43"/>
    <p:sldId id="328" r:id="rId44"/>
    <p:sldId id="319" r:id="rId45"/>
    <p:sldId id="329" r:id="rId46"/>
    <p:sldId id="330" r:id="rId47"/>
    <p:sldId id="331" r:id="rId48"/>
    <p:sldId id="332" r:id="rId49"/>
    <p:sldId id="345" r:id="rId50"/>
    <p:sldId id="347" r:id="rId51"/>
    <p:sldId id="348" r:id="rId52"/>
    <p:sldId id="349" r:id="rId53"/>
    <p:sldId id="344" r:id="rId54"/>
    <p:sldId id="346" r:id="rId55"/>
    <p:sldId id="333" r:id="rId56"/>
    <p:sldId id="334" r:id="rId57"/>
    <p:sldId id="337" r:id="rId58"/>
    <p:sldId id="335" r:id="rId59"/>
    <p:sldId id="354" r:id="rId60"/>
    <p:sldId id="338" r:id="rId61"/>
    <p:sldId id="303" r:id="rId62"/>
    <p:sldId id="340" r:id="rId63"/>
    <p:sldId id="284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1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5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78" y="96"/>
      </p:cViewPr>
      <p:guideLst>
        <p:guide orient="horz" pos="1152"/>
        <p:guide pos="1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F382A-2115-44E2-B5CC-CCF73347BC38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42E9-EFF8-4937-8F3A-D8F19985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745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029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00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-std.org/jtc1/sc22/wg21/docs/papers/2025/p2663r6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-std.org/jtc1/sc22/wg21/docs/papers/2025/p2663r6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005iHf8Z3g?si=dVUriMCIIA0xdmU-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0" dirty="0" smtClean="0"/>
              <a:t>Fractals</a:t>
            </a:r>
            <a:endParaRPr lang="en-US" spc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7</a:t>
            </a:r>
          </a:p>
          <a:p>
            <a:r>
              <a:rPr lang="en-US" dirty="0" smtClean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teaching.hkaiser.org/spring2025/csc4700/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Arithmetic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Complex number addition:</a:t>
                </a:r>
              </a:p>
              <a:p>
                <a:pPr lvl="1"/>
                <a:r>
                  <a:rPr lang="en-US" dirty="0" smtClean="0"/>
                  <a:t>Vector style: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Complex number multiplication:</a:t>
                </a:r>
              </a:p>
              <a:p>
                <a:pPr lvl="1"/>
                <a:r>
                  <a:rPr lang="en-US" dirty="0" smtClean="0"/>
                  <a:t>Multiply moduli; add arguments: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445" y="1447800"/>
            <a:ext cx="3244754" cy="2195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445" y="3780494"/>
            <a:ext cx="3300513" cy="18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Complex Numbers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has special type: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lvl="1"/>
            <a:r>
              <a:rPr lang="en-US" dirty="0" smtClean="0"/>
              <a:t>The type has operators overloaded: </a:t>
            </a:r>
            <a:r>
              <a:rPr lang="en-US" dirty="0" smtClean="0">
                <a:latin typeface="Consolas" panose="020B0609020204030204" pitchFamily="49" charset="0"/>
              </a:rPr>
              <a:t>+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-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*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/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==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!=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&lt;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  <a:r>
              <a:rPr lang="en-US" dirty="0" smtClean="0"/>
              <a:t>, … </a:t>
            </a:r>
          </a:p>
          <a:p>
            <a:pPr lvl="1"/>
            <a:r>
              <a:rPr lang="en-US" dirty="0" smtClean="0"/>
              <a:t>Additional functions: </a:t>
            </a:r>
            <a:r>
              <a:rPr lang="en-US" dirty="0" smtClean="0">
                <a:latin typeface="Consolas" panose="020B0609020204030204" pitchFamily="49" charset="0"/>
              </a:rPr>
              <a:t>real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imag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arg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norm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conj</a:t>
            </a:r>
            <a:r>
              <a:rPr lang="en-US" dirty="0" smtClean="0"/>
              <a:t>, … </a:t>
            </a:r>
          </a:p>
          <a:p>
            <a:pPr lvl="1"/>
            <a:r>
              <a:rPr lang="en-US" dirty="0" smtClean="0"/>
              <a:t>Has mathematical functions overloaded: </a:t>
            </a:r>
            <a:r>
              <a:rPr lang="en-US" dirty="0">
                <a:latin typeface="Consolas" panose="020B0609020204030204" pitchFamily="49" charset="0"/>
              </a:rPr>
              <a:t>abs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sqrt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pow</a:t>
            </a:r>
            <a:r>
              <a:rPr lang="en-US" dirty="0" smtClean="0"/>
              <a:t>, </a:t>
            </a:r>
            <a:r>
              <a:rPr lang="en-US" dirty="0" err="1">
                <a:latin typeface="Consolas" panose="020B0609020204030204" pitchFamily="49" charset="0"/>
              </a:rPr>
              <a:t>exp</a:t>
            </a:r>
            <a:r>
              <a:rPr lang="en-US" dirty="0" smtClean="0"/>
              <a:t>, </a:t>
            </a:r>
            <a:r>
              <a:rPr lang="en-US" dirty="0">
                <a:latin typeface="Consolas" panose="020B0609020204030204" pitchFamily="49" charset="0"/>
              </a:rPr>
              <a:t>log</a:t>
            </a:r>
            <a:r>
              <a:rPr lang="en-US" dirty="0" smtClean="0"/>
              <a:t>, trigonometric functions, etc.</a:t>
            </a:r>
          </a:p>
          <a:p>
            <a:r>
              <a:rPr lang="en-US" dirty="0" smtClean="0"/>
              <a:t>To use those, you must add</a:t>
            </a:r>
            <a:r>
              <a:rPr lang="en-US" dirty="0"/>
              <a:t> the header</a:t>
            </a:r>
            <a:r>
              <a:rPr lang="en-US" dirty="0" smtClean="0"/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complex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r>
              <a:rPr lang="en-US" dirty="0" smtClean="0"/>
              <a:t>  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</a:t>
            </a:r>
            <a:r>
              <a:rPr lang="en-US" dirty="0" smtClean="0"/>
              <a:t>Complex </a:t>
            </a:r>
            <a:r>
              <a:rPr lang="en-US" dirty="0"/>
              <a:t>Numbers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305606" cy="4351337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num1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3 + 4i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num2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1 +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2i</a:t>
            </a:r>
          </a:p>
          <a:p>
            <a:pPr marL="0" indent="0">
              <a:spcBef>
                <a:spcPts val="20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sum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num1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num2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Adding complex numbers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difference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num1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num2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Subtract them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product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num1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num2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Multiply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them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quotient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num1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num2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// Divide them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</a:t>
            </a: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Sum: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sum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Sum: (4,6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Difference: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difference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// Difference: (2,2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Product: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product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Product: (-5,10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Quotient: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quotient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Quotient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(2.2,-0.4)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2" indent="0"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  </a:t>
            </a:r>
          </a:p>
          <a:p>
            <a:pPr marL="0" lvl="2" indent="0"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Complex Numbers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defines the complex number: (10 + 2i)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prints the real part using the real function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Real part: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real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Imaginary part: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imag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prints the absolute value of the complex number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The absolute value of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is: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use of norm()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The norm of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is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norm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prints the argument of the complex number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The argument of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is: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arg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use of polar()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The complex whose magnitude is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and phase angle is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is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polar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0.5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10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</a:t>
            </a:r>
            <a:r>
              <a:rPr lang="en-US" dirty="0" smtClean="0"/>
              <a:t>Complex </a:t>
            </a:r>
            <a:r>
              <a:rPr lang="en-US" dirty="0"/>
              <a:t>Numbers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177528" cy="4351337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lvl="2" indent="0"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initializing the complex: (-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1.0 + 0.0i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2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(-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2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// use of cos():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(1.54308, 0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2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The cos of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is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2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// use of sin(): (0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1.1752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2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The sin of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is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2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// use of tan(): (0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0.761594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2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The tan of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is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tan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endl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Complex Numbers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025128" cy="43513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Main takeaway: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dirty="0"/>
              <a:t> is a </a:t>
            </a:r>
            <a:r>
              <a:rPr lang="en-US" dirty="0">
                <a:latin typeface="Consolas" panose="020B0609020204030204" pitchFamily="49" charset="0"/>
              </a:rPr>
              <a:t>R</a:t>
            </a:r>
            <a:r>
              <a:rPr lang="en-US" dirty="0" smtClean="0">
                <a:latin typeface="Consolas" panose="020B0609020204030204" pitchFamily="49" charset="0"/>
              </a:rPr>
              <a:t>egular</a:t>
            </a:r>
            <a:r>
              <a:rPr lang="en-US" dirty="0" smtClean="0"/>
              <a:t> type (even </a:t>
            </a:r>
            <a:r>
              <a:rPr lang="en-US" dirty="0" err="1" smtClean="0">
                <a:latin typeface="Consolas" panose="020B0609020204030204" pitchFamily="49" charset="0"/>
              </a:rPr>
              <a:t>TotallyOrdered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dirty="0" smtClean="0"/>
              <a:t> as if it was a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Demonstrates one of the (many) powers of C++</a:t>
            </a:r>
          </a:p>
          <a:p>
            <a:pPr lvl="1"/>
            <a:r>
              <a:rPr lang="en-US" dirty="0" smtClean="0"/>
              <a:t>One can customize the operations for any type to operate as needed</a:t>
            </a:r>
          </a:p>
          <a:p>
            <a:r>
              <a:rPr lang="en-US" dirty="0" smtClean="0"/>
              <a:t>Operator overloading in C++:</a:t>
            </a:r>
          </a:p>
          <a:p>
            <a:pPr lvl="1"/>
            <a:endParaRPr lang="en-US" dirty="0" smtClean="0"/>
          </a:p>
          <a:p>
            <a:pPr marL="274320" lvl="1" indent="0"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my_complex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real,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imag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my_complex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: real(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imag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friend 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my_complex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operator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my_complex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l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hs, 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my_complex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rhs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lhs.real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rhs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.real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rhs.imag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rhs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.imag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 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Set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Then the </a:t>
                </a:r>
                <a:r>
                  <a:rPr lang="en-US" b="1" dirty="0" smtClean="0"/>
                  <a:t>Mandelbrot Set</a:t>
                </a:r>
                <a:r>
                  <a:rPr lang="en-US" dirty="0" smtClean="0"/>
                  <a:t> is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b="0" i="1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≥1</m:t>
                              </m:r>
                            </m:e>
                          </m:d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𝑏𝑜𝑢𝑛𝑑𝑒𝑑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/>
                  <a:t>(Benoit Mandelbrot, 1980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IOW, if the orbit created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/>
                  <a:t>not</a:t>
                </a:r>
                <a:r>
                  <a:rPr lang="en-US" dirty="0" smtClean="0"/>
                  <a:t> diverging</a:t>
                </a:r>
                <a:br>
                  <a:rPr lang="en-US" dirty="0" smtClean="0"/>
                </a:b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is part of the Mandelbrot Set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2519"/>
          <a:stretch/>
        </p:blipFill>
        <p:spPr>
          <a:xfrm flipH="1">
            <a:off x="7543800" y="4004468"/>
            <a:ext cx="2527940" cy="25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</a:t>
            </a:r>
            <a:r>
              <a:rPr lang="en-US" dirty="0" smtClean="0"/>
              <a:t>Set: Trajectories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62687" y="1981200"/>
            <a:ext cx="4893685" cy="3443704"/>
            <a:chOff x="1371600" y="2507247"/>
            <a:chExt cx="4893685" cy="34437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2507247"/>
              <a:ext cx="4893685" cy="344370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514224" y="2581275"/>
              <a:ext cx="140936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Converging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15000" y="2667000"/>
            <a:ext cx="4860694" cy="3629025"/>
            <a:chOff x="5638800" y="3136900"/>
            <a:chExt cx="4860694" cy="36290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3136900"/>
              <a:ext cx="4860694" cy="3629025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797018" y="3244334"/>
              <a:ext cx="123783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Diverging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56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</a:t>
            </a:r>
            <a:r>
              <a:rPr lang="en-US" dirty="0" smtClean="0"/>
              <a:t>Set: The Algorithm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577" y="2232571"/>
            <a:ext cx="8573696" cy="35437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Fractals?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fractal is a never-ending </a:t>
            </a:r>
            <a:r>
              <a:rPr lang="en-US" dirty="0" smtClean="0"/>
              <a:t>pattern</a:t>
            </a:r>
          </a:p>
          <a:p>
            <a:pPr lvl="1"/>
            <a:r>
              <a:rPr lang="en-US" dirty="0"/>
              <a:t>Fractals are infinitely complex patterns that are self-similar across different </a:t>
            </a:r>
            <a:r>
              <a:rPr lang="en-US" dirty="0" smtClean="0"/>
              <a:t>scales</a:t>
            </a:r>
          </a:p>
          <a:p>
            <a:pPr lvl="1"/>
            <a:r>
              <a:rPr lang="en-US" dirty="0" smtClean="0"/>
              <a:t>They are </a:t>
            </a:r>
            <a:r>
              <a:rPr lang="en-US" dirty="0"/>
              <a:t>created by repeating a simple process over and over in an ongoing feedback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Found everywhere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3276600"/>
            <a:ext cx="5666232" cy="30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Set: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406128" cy="4351337"/>
          </a:xfrm>
        </p:spPr>
        <p:txBody>
          <a:bodyPr>
            <a:normAutofit/>
          </a:bodyPr>
          <a:lstStyle/>
          <a:p>
            <a:pPr lvl="1" indent="0">
              <a:spcBef>
                <a:spcPts val="100"/>
              </a:spcBef>
              <a:buNone/>
            </a:pPr>
            <a:endParaRPr lang="en-US" sz="1600" dirty="0" smtClean="0">
              <a:solidFill>
                <a:srgbClr val="2B91AF"/>
              </a:solidFill>
              <a:latin typeface="Consolas" panose="020B0609020204030204" pitchFamily="49" charset="0"/>
            </a:endParaRPr>
          </a:p>
          <a:p>
            <a:pPr lvl="1" indent="0">
              <a:buNone/>
            </a:pP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mandelbrot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0">
              <a:buNone/>
            </a:pP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&gt;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// diverging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// not diverging, part of the Mandelbrot Set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Set: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177528" cy="4351337"/>
          </a:xfrm>
        </p:spPr>
        <p:txBody>
          <a:bodyPr>
            <a:normAutofit/>
          </a:bodyPr>
          <a:lstStyle/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endParaRPr lang="en-US" sz="1100" spc="5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spc="5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spc="5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5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5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spc="5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5" dirty="0">
                <a:solidFill>
                  <a:srgbClr val="2B91AF"/>
                </a:solidFill>
                <a:latin typeface="Consolas" panose="020B0609020204030204" pitchFamily="49" charset="0"/>
              </a:rPr>
              <a:t>pair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5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5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5" dirty="0" err="1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spc="5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5" dirty="0">
                <a:solidFill>
                  <a:srgbClr val="808080"/>
                </a:solidFill>
                <a:latin typeface="Consolas" panose="020B0609020204030204" pitchFamily="49" charset="0"/>
              </a:rPr>
              <a:t>f(</a:t>
            </a:r>
            <a:r>
              <a:rPr lang="en-US" sz="1600" spc="5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5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5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5" dirty="0" err="1">
                <a:solidFill>
                  <a:srgbClr val="808080"/>
                </a:solidFill>
                <a:latin typeface="Consolas" panose="020B0609020204030204" pitchFamily="49" charset="0"/>
              </a:rPr>
              <a:t>cond</a:t>
            </a:r>
            <a:r>
              <a:rPr lang="en-US" sz="1600" spc="5" dirty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600" spc="5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5" dirty="0">
                <a:solidFill>
                  <a:srgbClr val="808080"/>
                </a:solidFill>
                <a:latin typeface="Consolas" panose="020B0609020204030204" pitchFamily="49" charset="0"/>
              </a:rPr>
              <a:t>, </a:t>
            </a:r>
            <a:r>
              <a:rPr lang="en-US" sz="1600" spc="5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5" dirty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5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5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5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5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5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5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5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5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5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5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5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5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spc="5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600" spc="5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5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5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5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5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spc="5" dirty="0">
                <a:solidFill>
                  <a:srgbClr val="008000"/>
                </a:solidFill>
                <a:latin typeface="Consolas" panose="020B0609020204030204" pitchFamily="49" charset="0"/>
              </a:rPr>
              <a:t>     // get next iteration result</a:t>
            </a:r>
            <a:endParaRPr lang="en-US" sz="1600" spc="5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5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5" dirty="0" err="1">
                <a:solidFill>
                  <a:srgbClr val="808080"/>
                </a:solidFill>
                <a:latin typeface="Consolas" panose="020B0609020204030204" pitchFamily="49" charset="0"/>
              </a:rPr>
              <a:t>cond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5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5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  <a:r>
              <a:rPr lang="en-US" sz="1600" spc="5" dirty="0">
                <a:solidFill>
                  <a:srgbClr val="008000"/>
                </a:solidFill>
                <a:latin typeface="Consolas" panose="020B0609020204030204" pitchFamily="49" charset="0"/>
              </a:rPr>
              <a:t>    // compare with previous iteration result</a:t>
            </a:r>
            <a:endParaRPr lang="en-US" sz="1600" spc="5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5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r>
              <a:rPr lang="en-US" sz="1600" spc="5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5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5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5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spc="5" dirty="0">
                <a:solidFill>
                  <a:srgbClr val="008000"/>
                </a:solidFill>
                <a:latin typeface="Consolas" panose="020B0609020204030204" pitchFamily="49" charset="0"/>
              </a:rPr>
              <a:t>             // update for next iteration</a:t>
            </a:r>
            <a:endParaRPr lang="en-US" sz="1600" spc="5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5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r>
              <a:rPr lang="en-US" sz="1600" spc="5" dirty="0">
                <a:solidFill>
                  <a:srgbClr val="1F377F"/>
                </a:solidFill>
                <a:latin typeface="Consolas" panose="020B0609020204030204" pitchFamily="49" charset="0"/>
              </a:rPr>
              <a:t>x, n}</a:t>
            </a: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 defTabSz="461406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spc="5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Set: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406128" cy="4351337"/>
          </a:xfrm>
        </p:spPr>
        <p:txBody>
          <a:bodyPr>
            <a:noAutofit/>
          </a:bodyPr>
          <a:lstStyle/>
          <a:p>
            <a:pPr lvl="1" indent="0">
              <a:spcAft>
                <a:spcPts val="200"/>
              </a:spcAft>
              <a:buNone/>
            </a:pP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mandelbrot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[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_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iterations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]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unpack returned </a:t>
            </a:r>
            <a:r>
              <a:rPr lang="en-US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::pair 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// function to find fixed point for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[c](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},</a:t>
            </a:r>
          </a:p>
          <a:p>
            <a:pPr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// termination condition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[](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&gt;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},</a:t>
            </a:r>
          </a:p>
          <a:p>
            <a:pPr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lvl="1" indent="0">
              <a:spcAft>
                <a:spcPts val="20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iterations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? -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iterations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 indent="0">
              <a:spcAft>
                <a:spcPts val="20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</a:t>
            </a:r>
            <a:r>
              <a:rPr lang="en-US" dirty="0" smtClean="0"/>
              <a:t>Set: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endParaRPr lang="en-US" sz="12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for_each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counting_iterator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counting_iterator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size_y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[&amp;](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imag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scale(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size_y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-</a:t>
            </a:r>
            <a:r>
              <a:rPr lang="en-US" sz="14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2.0, 2.0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4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size_x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// Get the number of iterations (-1 means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not diverging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real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scale(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size_x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2.0, 2.0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value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mandelbrot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real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imag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4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== -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    //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Not diverging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part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of Mandelbrot Set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mandelbrot_img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SetPixel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RGBApixel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4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else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    // Convert the value to RGB color space and set the pixel color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mandelbrot_img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SetPixel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get_rgb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value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Set: The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948928" cy="4351337"/>
          </a:xfrm>
        </p:spPr>
        <p:txBody>
          <a:bodyPr/>
          <a:lstStyle/>
          <a:p>
            <a:pPr marL="27432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sz="1600" spc="0" dirty="0" smtClean="0">
              <a:solidFill>
                <a:srgbClr val="2B91AF"/>
              </a:solidFill>
              <a:latin typeface="Consolas" panose="020B0609020204030204" pitchFamily="49" charset="0"/>
            </a:endParaRP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T1,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T2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scale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min_value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T1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max_value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T2 </a:t>
            </a:r>
            <a:r>
              <a:rPr lang="en-US" sz="1600" spc="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min_range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max_range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max_range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min_range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max_value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min_value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T2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value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-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min_range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sz="1800" spc="0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Simple scaling of </a:t>
            </a:r>
            <a:r>
              <a:rPr lang="en-US" dirty="0" smtClean="0">
                <a:latin typeface="Consolas" panose="020B0609020204030204" pitchFamily="49" charset="0"/>
              </a:rPr>
              <a:t>value</a:t>
            </a:r>
            <a:r>
              <a:rPr lang="en-US" dirty="0" smtClean="0"/>
              <a:t> (that is of range </a:t>
            </a:r>
            <a:r>
              <a:rPr lang="en-US" dirty="0" smtClean="0"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latin typeface="Consolas" panose="020B0609020204030204" pitchFamily="49" charset="0"/>
              </a:rPr>
              <a:t>min_value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max_value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  <a:r>
              <a:rPr lang="en-US" dirty="0" smtClean="0"/>
              <a:t>) to output range </a:t>
            </a:r>
            <a:r>
              <a:rPr lang="en-US" dirty="0" smtClean="0">
                <a:latin typeface="Consolas" panose="020B0609020204030204" pitchFamily="49" charset="0"/>
              </a:rPr>
              <a:t>[</a:t>
            </a:r>
            <a:r>
              <a:rPr lang="en-US" dirty="0" err="1" smtClean="0">
                <a:latin typeface="Consolas" panose="020B0609020204030204" pitchFamily="49" charset="0"/>
              </a:rPr>
              <a:t>min_range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max_range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Set: The </a:t>
            </a:r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80503" y="1848136"/>
            <a:ext cx="4601037" cy="46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</a:t>
            </a:r>
            <a:r>
              <a:rPr lang="en-US" dirty="0" smtClean="0"/>
              <a:t>Set: Parallelize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 for each pixel is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ndependent from computation of any other pixel</a:t>
            </a:r>
          </a:p>
          <a:p>
            <a:pPr lvl="1"/>
            <a:r>
              <a:rPr lang="en-US" dirty="0" smtClean="0"/>
              <a:t>Sequence of computations is irrelevant</a:t>
            </a:r>
          </a:p>
          <a:p>
            <a:pPr lvl="1"/>
            <a:r>
              <a:rPr lang="en-US" dirty="0" smtClean="0"/>
              <a:t>No inter-dependencies between pixels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Embarrassingly</a:t>
            </a:r>
            <a:r>
              <a:rPr lang="en-US" dirty="0" smtClean="0"/>
              <a:t> parallel </a:t>
            </a:r>
          </a:p>
          <a:p>
            <a:pPr lvl="1"/>
            <a:r>
              <a:rPr lang="en-US" dirty="0" smtClean="0"/>
              <a:t>Decomposition is ‘embarrassingly’ trivial</a:t>
            </a:r>
          </a:p>
          <a:p>
            <a:pPr lvl="1"/>
            <a:r>
              <a:rPr lang="en-US" dirty="0" smtClean="0"/>
              <a:t>Relatively easy to parallelize</a:t>
            </a:r>
          </a:p>
          <a:p>
            <a:r>
              <a:rPr lang="en-US" dirty="0" smtClean="0"/>
              <a:t>Fork-join parallelism as all pixels have to be available before image is done</a:t>
            </a:r>
          </a:p>
          <a:p>
            <a:pPr lvl="1"/>
            <a:r>
              <a:rPr lang="en-US" dirty="0" smtClean="0"/>
              <a:t>Fork: start multiple tasks (threads)</a:t>
            </a:r>
          </a:p>
          <a:p>
            <a:pPr lvl="1"/>
            <a:r>
              <a:rPr lang="en-US" dirty="0" smtClean="0"/>
              <a:t>Join: wait for all tasks (threads) to finish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Fork-Join </a:t>
            </a:r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</a:t>
            </a:r>
            <a:r>
              <a:rPr lang="en-US" dirty="0"/>
              <a:t>for years: </a:t>
            </a:r>
            <a:r>
              <a:rPr lang="en-US" dirty="0" err="1"/>
              <a:t>OpenMP</a:t>
            </a:r>
            <a:r>
              <a:rPr lang="en-US" dirty="0"/>
              <a:t>, </a:t>
            </a:r>
            <a:r>
              <a:rPr lang="en-US" dirty="0" smtClean="0"/>
              <a:t>CILK, Java concurrency Framework, Task Parallel Library for .NET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9EEE0530-240E-47C1-8F1B-091A91639CED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69"/>
          <a:stretch/>
        </p:blipFill>
        <p:spPr>
          <a:xfrm>
            <a:off x="1755214" y="2798958"/>
            <a:ext cx="8102018" cy="1249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5443" y="6316259"/>
            <a:ext cx="6369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courtesy of</a:t>
            </a:r>
            <a:r>
              <a:rPr lang="en-US" sz="1200" dirty="0"/>
              <a:t>: Wikipedia: http://en.wikipedia.org/wiki/Fork%E2%80%93join_model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5"/>
          <a:stretch/>
        </p:blipFill>
        <p:spPr>
          <a:xfrm>
            <a:off x="1755214" y="4181474"/>
            <a:ext cx="8102018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Fork-Join Parallelism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219" y="1976387"/>
            <a:ext cx="6845063" cy="4113313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9EEE0530-240E-47C1-8F1B-091A91639C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</a:t>
            </a:r>
            <a:r>
              <a:rPr lang="en-US" dirty="0" smtClean="0"/>
              <a:t>Set: Parallelize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Computation for each pixel is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ndependent from computation of any other pixel</a:t>
            </a:r>
          </a:p>
          <a:p>
            <a:pPr lvl="1"/>
            <a:r>
              <a:rPr lang="en-US" dirty="0" smtClean="0"/>
              <a:t>Sequence of computations is irrelevant</a:t>
            </a:r>
          </a:p>
          <a:p>
            <a:pPr lvl="1"/>
            <a:r>
              <a:rPr lang="en-US" dirty="0" smtClean="0"/>
              <a:t>No inter-dependencies between pixels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Embarrassingly</a:t>
            </a:r>
            <a:r>
              <a:rPr lang="en-US" dirty="0" smtClean="0"/>
              <a:t> parallel </a:t>
            </a:r>
          </a:p>
          <a:p>
            <a:pPr lvl="1"/>
            <a:r>
              <a:rPr lang="en-US" dirty="0" smtClean="0"/>
              <a:t>Relatively easy to parallelize</a:t>
            </a:r>
          </a:p>
          <a:p>
            <a:r>
              <a:rPr lang="en-US" dirty="0" smtClean="0"/>
              <a:t>Fork-join parallelism as all pixels have to be available before image is done</a:t>
            </a:r>
          </a:p>
          <a:p>
            <a:r>
              <a:rPr lang="en-US" dirty="0" smtClean="0"/>
              <a:t>C++ has parallel algorithms that are suitable for this kind of problems</a:t>
            </a:r>
          </a:p>
          <a:p>
            <a:pPr lvl="1"/>
            <a:r>
              <a:rPr lang="en-US" dirty="0" smtClean="0"/>
              <a:t>Loop iterations are independent, no sequencing is required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for_each</a:t>
            </a:r>
            <a:r>
              <a:rPr lang="en-US" dirty="0" smtClean="0">
                <a:latin typeface="Consolas" panose="020B0609020204030204" pitchFamily="49" charset="0"/>
              </a:rPr>
              <a:t>(...)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for_each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::execution::par, ...)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Fractals in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spirals in various dimensions and scales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00200" y="2362200"/>
            <a:ext cx="8754697" cy="3197817"/>
            <a:chOff x="1600200" y="2362200"/>
            <a:chExt cx="8754697" cy="31978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3590"/>
            <a:stretch/>
          </p:blipFill>
          <p:spPr>
            <a:xfrm>
              <a:off x="1600200" y="2362200"/>
              <a:ext cx="8754697" cy="269100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28542" y="5190685"/>
              <a:ext cx="1350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Scale: ~1m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24142" y="5190685"/>
              <a:ext cx="1742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Scale: ~100km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48342" y="5190245"/>
              <a:ext cx="2109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Scale: ~100.000 </a:t>
              </a:r>
              <a:r>
                <a:rPr lang="en-US" dirty="0" err="1" smtClean="0"/>
                <a:t>ly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77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Parallel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0" y="1828800"/>
            <a:ext cx="9215629" cy="4351337"/>
          </a:xfrm>
        </p:spPr>
        <p:txBody>
          <a:bodyPr/>
          <a:lstStyle/>
          <a:p>
            <a:r>
              <a:rPr lang="en-US" dirty="0" smtClean="0"/>
              <a:t>Mostly, same semantics as sequential algorithms</a:t>
            </a:r>
          </a:p>
          <a:p>
            <a:pPr lvl="1"/>
            <a:r>
              <a:rPr lang="en-US" dirty="0" smtClean="0"/>
              <a:t>Additional, first argument: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execution_policy</a:t>
            </a:r>
            <a:endParaRPr lang="en-US" dirty="0" smtClean="0"/>
          </a:p>
          <a:p>
            <a:pPr lvl="1"/>
            <a:r>
              <a:rPr lang="en-US" dirty="0" smtClean="0"/>
              <a:t>Defined in namespace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::execution</a:t>
            </a:r>
          </a:p>
          <a:p>
            <a:pPr lvl="2">
              <a:tabLst>
                <a:tab pos="4572000" algn="l"/>
              </a:tabLst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>
              <a:tabLst>
                <a:tab pos="4572000" algn="l"/>
              </a:tabLst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sequenced_execution_policy</a:t>
            </a:r>
            <a:r>
              <a:rPr lang="en-US" dirty="0" smtClean="0"/>
              <a:t>: 	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seq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>
              <a:tabLst>
                <a:tab pos="4572000" algn="l"/>
              </a:tabLst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parallel_execution_policy</a:t>
            </a:r>
            <a:r>
              <a:rPr lang="en-US" dirty="0" smtClean="0"/>
              <a:t>:	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par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>
              <a:tabLst>
                <a:tab pos="4572000" algn="l"/>
              </a:tabLst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parallel_unsequenced_execution_policy</a:t>
            </a:r>
            <a:r>
              <a:rPr lang="en-US" dirty="0" smtClean="0"/>
              <a:t>: 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par_unseq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>
              <a:tabLst>
                <a:tab pos="4572000" algn="l"/>
              </a:tabLst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unsequenced_execution_policy</a:t>
            </a:r>
            <a:r>
              <a:rPr lang="en-US" dirty="0"/>
              <a:t>: 	</a:t>
            </a:r>
            <a:r>
              <a:rPr lang="en-US" dirty="0" smtClean="0"/>
              <a:t>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unseq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Entirely fork-join as algorithms return only after all work has been done</a:t>
            </a:r>
          </a:p>
          <a:p>
            <a:pPr lvl="1"/>
            <a:r>
              <a:rPr lang="en-US" dirty="0" smtClean="0"/>
              <a:t>Performance of those algorithms depends on high quality schedulers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Parallel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971" y="1828800"/>
            <a:ext cx="9215629" cy="4351337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sequenced_execution_policy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seq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tabLst>
                <a:tab pos="4572000" algn="l"/>
              </a:tabLst>
            </a:pPr>
            <a:r>
              <a:rPr lang="en-US" dirty="0" smtClean="0"/>
              <a:t>Iterations must be executed in-order on calling thread, no re-ordering allowed</a:t>
            </a:r>
            <a:endParaRPr lang="en-US" dirty="0"/>
          </a:p>
          <a:p>
            <a:pPr>
              <a:tabLst>
                <a:tab pos="4572000" algn="l"/>
              </a:tabLst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parallel_execution_policy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(par)</a:t>
            </a:r>
          </a:p>
          <a:p>
            <a:pPr lvl="1">
              <a:tabLst>
                <a:tab pos="4572000" algn="l"/>
              </a:tabLst>
            </a:pPr>
            <a:r>
              <a:rPr lang="en-US" dirty="0" smtClean="0"/>
              <a:t>Iterations can be re-ordered and can be run on arbitrary threads</a:t>
            </a:r>
          </a:p>
          <a:p>
            <a:pPr lvl="1">
              <a:tabLst>
                <a:tab pos="4572000" algn="l"/>
              </a:tabLst>
            </a:pPr>
            <a:r>
              <a:rPr lang="en-US" dirty="0" smtClean="0"/>
              <a:t>(parallelization is allowed)</a:t>
            </a:r>
            <a:endParaRPr lang="en-US" dirty="0"/>
          </a:p>
          <a:p>
            <a:pPr>
              <a:tabLst>
                <a:tab pos="4572000" algn="l"/>
              </a:tabLst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parallel_unsequenced_execution_policy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par_unseq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>
              <a:tabLst>
                <a:tab pos="4572000" algn="l"/>
              </a:tabLst>
            </a:pPr>
            <a:r>
              <a:rPr lang="en-US" dirty="0" smtClean="0"/>
              <a:t>Iterations </a:t>
            </a:r>
            <a:r>
              <a:rPr lang="en-US" dirty="0"/>
              <a:t>may be parallelized, </a:t>
            </a:r>
            <a:r>
              <a:rPr lang="en-US" dirty="0" err="1"/>
              <a:t>vectorized</a:t>
            </a:r>
            <a:r>
              <a:rPr lang="en-US" dirty="0"/>
              <a:t>, or migrated across threads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tabLst>
                <a:tab pos="4572000" algn="l"/>
              </a:tabLst>
            </a:pPr>
            <a:r>
              <a:rPr lang="en-US" dirty="0"/>
              <a:t>Special rules related to exception </a:t>
            </a:r>
            <a:r>
              <a:rPr lang="en-US" dirty="0" smtClean="0"/>
              <a:t>handling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unsequenced_execution_policy</a:t>
            </a:r>
            <a:r>
              <a:rPr lang="en-US" dirty="0" smtClean="0"/>
              <a:t> 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unseq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>
              <a:tabLst>
                <a:tab pos="4572000" algn="l"/>
              </a:tabLst>
            </a:pPr>
            <a:r>
              <a:rPr lang="en-US" dirty="0" smtClean="0"/>
              <a:t>Iterations </a:t>
            </a:r>
            <a:r>
              <a:rPr lang="en-US" dirty="0"/>
              <a:t>may be </a:t>
            </a:r>
            <a:r>
              <a:rPr lang="en-US" dirty="0" err="1"/>
              <a:t>vectorized</a:t>
            </a:r>
            <a:r>
              <a:rPr lang="en-US" dirty="0"/>
              <a:t>, e.g., executed on a single thread using instructions that operate on multiple data items.</a:t>
            </a:r>
          </a:p>
          <a:p>
            <a:pPr lvl="1"/>
            <a:r>
              <a:rPr lang="en-US" dirty="0" smtClean="0"/>
              <a:t>Special rules related to exception handling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Parallel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341" y="2046772"/>
            <a:ext cx="7923797" cy="39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</a:t>
            </a:r>
            <a:r>
              <a:rPr lang="en-US" dirty="0" smtClean="0"/>
              <a:t>Set: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for_each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::execution::par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counting_iterator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counting_iterator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size_y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[&amp;](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imag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scale(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size_y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-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2.0, 2.0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4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size_x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// Get the number of iterations (-1 means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not diverging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real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scale(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size_x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2.0, 2.0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mandelbrot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real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imag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4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== -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    //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Not diverging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part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of Mandelbrot Set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mandelbrot_img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SetPixel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RGBApixel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4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else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    // Convert the value to RGB color space and set the pixel color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mandelbrot_img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SetPixel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get_rgb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value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</a:t>
            </a:r>
            <a:r>
              <a:rPr lang="en-US" dirty="0" smtClean="0"/>
              <a:t>Set: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hpx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::experimental::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for_loop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hpx</a:t>
            </a:r>
            <a:r>
              <a:rPr lang="en-US" sz="140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::execution::par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4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size_y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[&amp;](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imag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scale(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size_y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-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2.0, 2.0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4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size_x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// Get the number of iterations (-1 means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not diverging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real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scale(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size_x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2.0, 2.0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mandelbrot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real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imag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4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== -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    //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Not diverging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part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of Mandelbrot Set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mandelbrot_img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SetPixel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RGBApixel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4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else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    // Convert the value to RGB color space and set the pixel color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mandelbrot_img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SetPixel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pixel_x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get_rgb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value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}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101328" cy="4351337"/>
              </a:xfrm>
            </p:spPr>
            <p:txBody>
              <a:bodyPr/>
              <a:lstStyle/>
              <a:p>
                <a:r>
                  <a:rPr lang="en-US" dirty="0" smtClean="0"/>
                  <a:t>Implement generating </a:t>
                </a:r>
                <a:r>
                  <a:rPr lang="en-US" b="1" dirty="0" smtClean="0"/>
                  <a:t>Julia Set</a:t>
                </a:r>
                <a:r>
                  <a:rPr lang="en-US" dirty="0" smtClean="0"/>
                  <a:t> of your choosing for different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Similar to the Mandelbrot Set (which 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plots </a:t>
                </a:r>
                <a:r>
                  <a:rPr lang="en-US" dirty="0"/>
                  <a:t>the number of </a:t>
                </a:r>
                <a:r>
                  <a:rPr lang="en-US" dirty="0" smtClean="0"/>
                  <a:t>iterations for </a:t>
                </a:r>
                <a:r>
                  <a:rPr lang="en-US" dirty="0"/>
                  <a:t>all complex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)</a:t>
                </a:r>
              </a:p>
              <a:p>
                <a:pPr lvl="1"/>
                <a:r>
                  <a:rPr lang="en-US" dirty="0" smtClean="0"/>
                  <a:t>Julia set instead fixes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some number and </a:t>
                </a:r>
                <a:r>
                  <a:rPr lang="en-US" dirty="0" smtClean="0"/>
                  <a:t>plots </a:t>
                </a:r>
                <a:r>
                  <a:rPr lang="en-US" dirty="0"/>
                  <a:t>all complex </a:t>
                </a:r>
                <a:r>
                  <a:rPr lang="en-US" dirty="0" smtClean="0"/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 values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that generate beautiful images: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−0.8 + 0.156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−0.7269 + 0.1889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0.285 + 0.01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produces a very similar workload to the Mandelbrot set, but produces </a:t>
                </a:r>
                <a:r>
                  <a:rPr lang="en-US" dirty="0" smtClean="0"/>
                  <a:t>a completely </a:t>
                </a:r>
                <a:r>
                  <a:rPr lang="en-US" dirty="0"/>
                  <a:t>different </a:t>
                </a:r>
                <a:r>
                  <a:rPr lang="en-US" dirty="0" smtClean="0"/>
                  <a:t>image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101328" cy="4351337"/>
              </a:xfrm>
              <a:blipFill>
                <a:blip r:embed="rId2"/>
                <a:stretch>
                  <a:fillRect l="-268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Flynn’s Taxonomy (Aside)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classification of parallel architectures (Michael Flynn, 1966)</a:t>
            </a:r>
          </a:p>
          <a:p>
            <a:r>
              <a:rPr lang="en-US" dirty="0"/>
              <a:t>Based on multiplicity of instruction streams, data storage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SISD: plain old sequential</a:t>
            </a:r>
          </a:p>
          <a:p>
            <a:pPr lvl="1"/>
            <a:r>
              <a:rPr lang="en-US" dirty="0" smtClean="0"/>
              <a:t>SIMD: vectorization</a:t>
            </a:r>
          </a:p>
          <a:p>
            <a:pPr lvl="1"/>
            <a:r>
              <a:rPr lang="en-US" dirty="0" smtClean="0"/>
              <a:t>MIMD: conventional multi-threading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C28A-E8EF-1B4C-BEF9-ADA8AAC7107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F052F-68C6-374B-97A4-07EA134D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693" y="2895600"/>
            <a:ext cx="2490669" cy="2422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919" y="3095281"/>
            <a:ext cx="1190968" cy="1190968"/>
          </a:xfrm>
          <a:prstGeom prst="rect">
            <a:avLst/>
          </a:prstGeom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Flynn’s Taxonomy (Aside)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37</a:t>
            </a:fld>
            <a:endParaRPr lang="en-US"/>
          </a:p>
        </p:txBody>
      </p:sp>
      <p:pic>
        <p:nvPicPr>
          <p:cNvPr id="1030" name="Picture 6" descr="https://upload.wikimedia.org/wikipedia/commons/thumb/a/ae/SISD.svg/250px-SIS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58" y="2494121"/>
            <a:ext cx="2381250" cy="23812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2/21/SIMD.svg/250px-SIM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94121"/>
            <a:ext cx="2381250" cy="23812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c/c6/MIMD.svg/250px-MIMD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96" y="2494121"/>
            <a:ext cx="2381250" cy="23812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SIMD and MIMD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principal parallel computing paradigms (multiple operands)</a:t>
            </a:r>
          </a:p>
          <a:p>
            <a:r>
              <a:rPr lang="en-US" dirty="0" smtClean="0"/>
              <a:t>SIMD:</a:t>
            </a:r>
            <a:endParaRPr lang="en-US" dirty="0"/>
          </a:p>
          <a:p>
            <a:pPr lvl="1"/>
            <a:r>
              <a:rPr lang="en-US" dirty="0" smtClean="0"/>
              <a:t>Multiple instructions at a time</a:t>
            </a:r>
          </a:p>
          <a:p>
            <a:pPr lvl="1"/>
            <a:r>
              <a:rPr lang="en-US" dirty="0"/>
              <a:t>All execution units execute in (c)lock </a:t>
            </a:r>
            <a:r>
              <a:rPr lang="en-US" dirty="0" smtClean="0"/>
              <a:t>step</a:t>
            </a:r>
          </a:p>
          <a:p>
            <a:pPr lvl="1"/>
            <a:r>
              <a:rPr lang="en-US" dirty="0"/>
              <a:t>But each have their own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FB09D-7E7C-414D-B870-190D81AF892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A676966-BEAC-2048-8072-690DE347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951286"/>
            <a:ext cx="4394200" cy="18796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SIMD and MIMD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principal parallel computing paradigms (multiple operands)</a:t>
            </a:r>
          </a:p>
          <a:p>
            <a:r>
              <a:rPr lang="en-US" dirty="0"/>
              <a:t>M</a:t>
            </a:r>
            <a:r>
              <a:rPr lang="en-US" dirty="0" smtClean="0"/>
              <a:t>IMD:</a:t>
            </a:r>
            <a:endParaRPr lang="en-US" dirty="0"/>
          </a:p>
          <a:p>
            <a:pPr lvl="1"/>
            <a:r>
              <a:rPr lang="en-US" dirty="0" smtClean="0"/>
              <a:t>Single instruction at a time</a:t>
            </a:r>
          </a:p>
          <a:p>
            <a:pPr lvl="1"/>
            <a:r>
              <a:rPr lang="en-US" dirty="0" smtClean="0"/>
              <a:t>All execution </a:t>
            </a:r>
            <a:r>
              <a:rPr lang="en-US" dirty="0"/>
              <a:t>units </a:t>
            </a:r>
            <a:r>
              <a:rPr lang="en-US" dirty="0" smtClean="0"/>
              <a:t>run </a:t>
            </a:r>
            <a:r>
              <a:rPr lang="en-US" dirty="0"/>
              <a:t>independently (</a:t>
            </a:r>
            <a:r>
              <a:rPr lang="en-US" dirty="0" smtClean="0"/>
              <a:t>with </a:t>
            </a:r>
            <a:r>
              <a:rPr lang="en-US" dirty="0"/>
              <a:t>own </a:t>
            </a:r>
            <a:r>
              <a:rPr lang="en-US" dirty="0" smtClean="0"/>
              <a:t>instructions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Shared memory (same computational node)</a:t>
            </a:r>
          </a:p>
          <a:p>
            <a:pPr lvl="1"/>
            <a:r>
              <a:rPr lang="en-US" dirty="0" smtClean="0"/>
              <a:t>Memory not shared (distributed computing, coming soon)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FB09D-7E7C-414D-B870-190D81AF892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A676966-BEAC-2048-8072-690DE347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15462" y="4313237"/>
            <a:ext cx="7600950" cy="1866900"/>
            <a:chOff x="3429000" y="4533900"/>
            <a:chExt cx="7600950" cy="1866900"/>
          </a:xfrm>
        </p:grpSpPr>
        <p:sp>
          <p:nvSpPr>
            <p:cNvPr id="6" name="Rectangle 5"/>
            <p:cNvSpPr/>
            <p:nvPr/>
          </p:nvSpPr>
          <p:spPr>
            <a:xfrm>
              <a:off x="3429000" y="4533900"/>
              <a:ext cx="7600950" cy="18669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3737" y="4580890"/>
              <a:ext cx="7480300" cy="176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66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Fractals in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phenomena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14600"/>
            <a:ext cx="8726118" cy="2333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4959906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Scale: ~50cm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3167" y="4960346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Scale: ~5mm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93463" y="4959906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Scale: ~5cm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More Refined (Programmer-Oriented)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major modes: SIMD, Shared Memory, Distributed Memory</a:t>
            </a:r>
          </a:p>
          <a:p>
            <a:r>
              <a:rPr lang="en-US" dirty="0" smtClean="0"/>
              <a:t>Different programming approaches are generally associated with different modes of parallelism</a:t>
            </a:r>
          </a:p>
          <a:p>
            <a:pPr lvl="1"/>
            <a:r>
              <a:rPr lang="en-US" dirty="0" smtClean="0"/>
              <a:t>HPX allows to unify all of those</a:t>
            </a:r>
          </a:p>
          <a:p>
            <a:r>
              <a:rPr lang="en-US" dirty="0" smtClean="0"/>
              <a:t>A modern supercomputer will have all three major modes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FB09D-7E7C-414D-B870-190D81AF892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D30647B-2BDB-3F4C-B95F-22733A39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AMATH 483/583 Sp 22 U of Washington Xu Tony Liu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879923"/>
            <a:ext cx="6147625" cy="2358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6485161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www.cise.ufl.edu</a:t>
            </a:r>
            <a:r>
              <a:rPr lang="en-US" sz="1200" dirty="0"/>
              <a:t>/research/</a:t>
            </a:r>
            <a:r>
              <a:rPr lang="en-US" sz="1200" dirty="0" err="1"/>
              <a:t>ParallelPatterns</a:t>
            </a:r>
            <a:r>
              <a:rPr lang="en-US" sz="1200" dirty="0"/>
              <a:t>/</a:t>
            </a:r>
            <a:r>
              <a:rPr lang="en-US" sz="1200" dirty="0" err="1"/>
              <a:t>PatternLanguage</a:t>
            </a:r>
            <a:r>
              <a:rPr lang="en-US" sz="1200" dirty="0"/>
              <a:t>/Background/</a:t>
            </a:r>
            <a:r>
              <a:rPr lang="en-US" sz="1200" dirty="0" err="1"/>
              <a:t>ParallelHardware.htm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52" y="3886088"/>
            <a:ext cx="1834921" cy="244656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AA558EE-8F6F-4241-AC27-FE9E88BB16C2}"/>
              </a:ext>
            </a:extLst>
          </p:cNvPr>
          <p:cNvSpPr/>
          <p:nvPr/>
        </p:nvSpPr>
        <p:spPr>
          <a:xfrm>
            <a:off x="8436811" y="3809780"/>
            <a:ext cx="3700378" cy="10248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 will come back to this soon</a:t>
            </a:r>
          </a:p>
        </p:txBody>
      </p:sp>
    </p:spTree>
    <p:extLst>
      <p:ext uri="{BB962C8B-B14F-4D97-AF65-F5344CB8AC3E}">
        <p14:creationId xmlns:p14="http://schemas.microsoft.com/office/powerpoint/2010/main" val="2628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SIMD in SSE/AVX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machine instruction</a:t>
            </a:r>
          </a:p>
          <a:p>
            <a:endParaRPr lang="en-US" dirty="0" smtClean="0"/>
          </a:p>
          <a:p>
            <a:r>
              <a:rPr lang="en-US" dirty="0"/>
              <a:t>Adds </a:t>
            </a:r>
            <a:r>
              <a:rPr lang="en-US" dirty="0" smtClean="0"/>
              <a:t>four </a:t>
            </a:r>
            <a:r>
              <a:rPr lang="en-US" dirty="0"/>
              <a:t>doubles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simultaneously</a:t>
            </a:r>
          </a:p>
          <a:p>
            <a:r>
              <a:rPr lang="en-US" dirty="0" err="1">
                <a:latin typeface="Consolas" panose="020B0609020204030204" pitchFamily="49" charset="0"/>
              </a:rPr>
              <a:t>ymm</a:t>
            </a:r>
            <a:r>
              <a:rPr lang="en-US" dirty="0"/>
              <a:t> are 256 bit registers</a:t>
            </a:r>
          </a:p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30845D6-79B2-E443-9975-EF54B2DC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2A2DD7-F91C-AC43-AD24-3563BE81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675" y="784810"/>
            <a:ext cx="4254449" cy="1819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488" y="3749156"/>
            <a:ext cx="7095744" cy="2793439"/>
          </a:xfrm>
          <a:prstGeom prst="rect">
            <a:avLst/>
          </a:prstGeom>
        </p:spPr>
      </p:pic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826" y="2339214"/>
            <a:ext cx="4453128" cy="2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z</a:t>
            </a:r>
            <a:r>
              <a:rPr lang="en-US" dirty="0" err="1" smtClean="0">
                <a:latin typeface="Consolas" panose="020B0609020204030204" pitchFamily="49" charset="0"/>
              </a:rPr>
              <a:t>mm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512 </a:t>
            </a:r>
            <a:r>
              <a:rPr lang="en-US" dirty="0"/>
              <a:t>bit registers</a:t>
            </a:r>
          </a:p>
          <a:p>
            <a:r>
              <a:rPr lang="en-US" dirty="0" smtClean="0"/>
              <a:t>256 bit </a:t>
            </a:r>
            <a:r>
              <a:rPr lang="en-US" dirty="0" err="1" smtClean="0">
                <a:latin typeface="Consolas" panose="020B0609020204030204" pitchFamily="49" charset="0"/>
              </a:rPr>
              <a:t>ymm</a:t>
            </a:r>
            <a:r>
              <a:rPr lang="en-US" dirty="0" smtClean="0"/>
              <a:t> are aliased with </a:t>
            </a:r>
            <a:r>
              <a:rPr lang="en-US" dirty="0" err="1" smtClean="0">
                <a:latin typeface="Consolas" panose="020B0609020204030204" pitchFamily="49" charset="0"/>
              </a:rPr>
              <a:t>zmm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/>
              <a:t>128 </a:t>
            </a:r>
            <a:r>
              <a:rPr lang="en-US" dirty="0"/>
              <a:t>bit </a:t>
            </a:r>
            <a:r>
              <a:rPr lang="en-US" dirty="0" err="1">
                <a:latin typeface="Consolas" panose="020B0609020204030204" pitchFamily="49" charset="0"/>
              </a:rPr>
              <a:t>xmm</a:t>
            </a:r>
            <a:r>
              <a:rPr lang="en-US" dirty="0"/>
              <a:t> are aliased with </a:t>
            </a:r>
            <a:r>
              <a:rPr lang="en-US" dirty="0" err="1">
                <a:latin typeface="Consolas" panose="020B0609020204030204" pitchFamily="49" charset="0"/>
              </a:rPr>
              <a:t>ymm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Registers (x86)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C3CCF-4635-EF44-9A96-9CABA9C7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2083E-4D8B-9C45-90C9-45C5DB90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pic>
        <p:nvPicPr>
          <p:cNvPr id="19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328068"/>
            <a:ext cx="813885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Avoid programming in assembler, or </a:t>
            </a:r>
            <a:r>
              <a:rPr lang="en-US" dirty="0" err="1" smtClean="0"/>
              <a:t>intrinsics</a:t>
            </a:r>
            <a:endParaRPr lang="en-US" dirty="0" smtClean="0"/>
          </a:p>
          <a:p>
            <a:pPr lvl="1"/>
            <a:r>
              <a:rPr lang="en-US" dirty="0" smtClean="0"/>
              <a:t>Non-portable, hardware-specific</a:t>
            </a:r>
          </a:p>
          <a:p>
            <a:r>
              <a:rPr lang="en-US" dirty="0" smtClean="0"/>
              <a:t>It is most </a:t>
            </a:r>
            <a:r>
              <a:rPr lang="en-US" dirty="0"/>
              <a:t>important </a:t>
            </a:r>
            <a:r>
              <a:rPr lang="en-US" dirty="0" smtClean="0"/>
              <a:t>to </a:t>
            </a:r>
            <a:r>
              <a:rPr lang="en-US" dirty="0"/>
              <a:t>have a mental model for the vector registers and to be aware of what is possible and how to write code to be </a:t>
            </a:r>
            <a:r>
              <a:rPr lang="en-US" dirty="0" smtClean="0"/>
              <a:t>optimizable</a:t>
            </a:r>
          </a:p>
          <a:p>
            <a:r>
              <a:rPr lang="en-US" dirty="0" smtClean="0"/>
              <a:t>Check your performance against performance models</a:t>
            </a:r>
          </a:p>
          <a:p>
            <a:r>
              <a:rPr lang="en-US" dirty="0" smtClean="0"/>
              <a:t>Monitor what your compiler is doing</a:t>
            </a:r>
          </a:p>
          <a:p>
            <a:pPr lvl="1"/>
            <a:r>
              <a:rPr lang="en-US" dirty="0" smtClean="0"/>
              <a:t>Optimization report</a:t>
            </a:r>
          </a:p>
          <a:p>
            <a:pPr lvl="1"/>
            <a:r>
              <a:rPr lang="en-US" dirty="0" smtClean="0"/>
              <a:t>Full set of flags</a:t>
            </a:r>
          </a:p>
          <a:p>
            <a:pPr lvl="1"/>
            <a:r>
              <a:rPr lang="en-US" dirty="0" smtClean="0"/>
              <a:t>Last resort </a:t>
            </a:r>
            <a:r>
              <a:rPr lang="mr-IN" dirty="0" smtClean="0"/>
              <a:t>–</a:t>
            </a:r>
            <a:r>
              <a:rPr lang="en-US" dirty="0" smtClean="0"/>
              <a:t> read the assembler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1F8028-C5AA-7F45-AE0F-D98C0732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1D53-64F8-3D4C-BA22-36F91472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Vectorization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C++26 introduces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simd</a:t>
            </a:r>
            <a:r>
              <a:rPr lang="en-US" dirty="0" smtClean="0">
                <a:latin typeface="Consolas" panose="020B0609020204030204" pitchFamily="49" charset="0"/>
              </a:rPr>
              <a:t>&lt;T&gt;</a:t>
            </a:r>
            <a:r>
              <a:rPr lang="en-US" dirty="0" smtClean="0"/>
              <a:t>, a data type that represents a vector register</a:t>
            </a:r>
          </a:p>
          <a:p>
            <a:pPr lvl="1"/>
            <a:r>
              <a:rPr lang="en-US" dirty="0" smtClean="0"/>
              <a:t>Here </a:t>
            </a:r>
            <a:r>
              <a:rPr lang="en-US" dirty="0" smtClean="0">
                <a:latin typeface="Consolas" panose="020B0609020204030204" pitchFamily="49" charset="0"/>
              </a:rPr>
              <a:t>T</a:t>
            </a:r>
            <a:r>
              <a:rPr lang="en-US" dirty="0" smtClean="0"/>
              <a:t> is the type to </a:t>
            </a:r>
            <a:r>
              <a:rPr lang="en-US" dirty="0" err="1" smtClean="0"/>
              <a:t>vectorize</a:t>
            </a:r>
            <a:r>
              <a:rPr lang="en-US" dirty="0" smtClean="0"/>
              <a:t> over, e.g.,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simd</a:t>
            </a:r>
            <a:r>
              <a:rPr lang="en-US" dirty="0" smtClean="0">
                <a:latin typeface="Consolas" panose="020B0609020204030204" pitchFamily="49" charset="0"/>
              </a:rPr>
              <a:t>&lt;double&gt;</a:t>
            </a:r>
          </a:p>
          <a:p>
            <a:pPr lvl="1"/>
            <a:r>
              <a:rPr lang="en-US" dirty="0" smtClean="0"/>
              <a:t>For us (C++23), this type exists as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::experimental::</a:t>
            </a:r>
            <a:r>
              <a:rPr lang="en-US" dirty="0" err="1" smtClean="0">
                <a:latin typeface="Consolas" panose="020B0609020204030204" pitchFamily="49" charset="0"/>
              </a:rPr>
              <a:t>simd</a:t>
            </a:r>
            <a:r>
              <a:rPr lang="en-US" dirty="0" smtClean="0">
                <a:latin typeface="Consolas" panose="020B0609020204030204" pitchFamily="49" charset="0"/>
              </a:rPr>
              <a:t>&lt;T&gt;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T</a:t>
            </a:r>
            <a:r>
              <a:rPr lang="en-US" dirty="0" smtClean="0"/>
              <a:t> can be any integral or floating point type  (depends on architecture)</a:t>
            </a:r>
          </a:p>
          <a:p>
            <a:r>
              <a:rPr lang="en-US" dirty="0" smtClean="0"/>
              <a:t>Provides </a:t>
            </a:r>
            <a:r>
              <a:rPr lang="en-US" dirty="0"/>
              <a:t>portable types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explicitly stating data-parallelism and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tructuring </a:t>
            </a:r>
            <a:r>
              <a:rPr lang="en-US" dirty="0"/>
              <a:t>data for more efficient SIMD </a:t>
            </a:r>
            <a:r>
              <a:rPr lang="en-US" dirty="0" smtClean="0"/>
              <a:t>access</a:t>
            </a:r>
          </a:p>
          <a:p>
            <a:r>
              <a:rPr lang="en-US" dirty="0"/>
              <a:t>An object of type </a:t>
            </a:r>
            <a:r>
              <a:rPr lang="en-US" dirty="0" err="1" smtClean="0">
                <a:latin typeface="Consolas" panose="020B0609020204030204" pitchFamily="49" charset="0"/>
              </a:rPr>
              <a:t>simd</a:t>
            </a:r>
            <a:r>
              <a:rPr lang="en-US" dirty="0" smtClean="0">
                <a:latin typeface="Consolas" panose="020B0609020204030204" pitchFamily="49" charset="0"/>
              </a:rPr>
              <a:t>&lt;T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behaves </a:t>
            </a:r>
            <a:r>
              <a:rPr lang="en-US" dirty="0" smtClean="0"/>
              <a:t>analogous </a:t>
            </a:r>
            <a:r>
              <a:rPr lang="en-US" dirty="0"/>
              <a:t>to objects of type </a:t>
            </a:r>
            <a:r>
              <a:rPr lang="en-US" dirty="0" smtClean="0">
                <a:latin typeface="Consolas" panose="020B0609020204030204" pitchFamily="49" charset="0"/>
              </a:rPr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T</a:t>
            </a:r>
            <a:r>
              <a:rPr lang="en-US" dirty="0" smtClean="0"/>
              <a:t> </a:t>
            </a:r>
            <a:r>
              <a:rPr lang="en-US" dirty="0"/>
              <a:t>stores and manipulates one </a:t>
            </a:r>
            <a:r>
              <a:rPr lang="en-US" dirty="0" smtClean="0"/>
              <a:t>value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simd</a:t>
            </a:r>
            <a:r>
              <a:rPr lang="en-US" dirty="0" smtClean="0">
                <a:latin typeface="Consolas" panose="020B0609020204030204" pitchFamily="49" charset="0"/>
              </a:rPr>
              <a:t>&lt;T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stores and manipulates multiple values </a:t>
            </a:r>
            <a:endParaRPr lang="en-US" dirty="0" smtClean="0"/>
          </a:p>
          <a:p>
            <a:r>
              <a:rPr lang="en-US" dirty="0" smtClean="0"/>
              <a:t>All operators </a:t>
            </a:r>
            <a:r>
              <a:rPr lang="en-US" dirty="0"/>
              <a:t>and </a:t>
            </a:r>
            <a:r>
              <a:rPr lang="en-US" dirty="0" smtClean="0"/>
              <a:t>operations </a:t>
            </a:r>
            <a:r>
              <a:rPr lang="en-US" dirty="0"/>
              <a:t>on </a:t>
            </a:r>
            <a:r>
              <a:rPr lang="en-US" dirty="0" err="1">
                <a:latin typeface="Consolas" panose="020B0609020204030204" pitchFamily="49" charset="0"/>
              </a:rPr>
              <a:t>simd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  <a:r>
              <a:rPr lang="en-US" dirty="0"/>
              <a:t> </a:t>
            </a:r>
            <a:r>
              <a:rPr lang="en-US" dirty="0" smtClean="0"/>
              <a:t>act </a:t>
            </a:r>
            <a:r>
              <a:rPr lang="en-US" dirty="0"/>
              <a:t>element-wise </a:t>
            </a:r>
            <a:endParaRPr lang="en-US" dirty="0" smtClean="0"/>
          </a:p>
          <a:p>
            <a:pPr lvl="1"/>
            <a:r>
              <a:rPr lang="en-US" dirty="0" smtClean="0"/>
              <a:t>Well, except for horizontal operations, like </a:t>
            </a:r>
            <a:r>
              <a:rPr lang="en-US" dirty="0" smtClean="0">
                <a:latin typeface="Consolas" panose="020B0609020204030204" pitchFamily="49" charset="0"/>
              </a:rPr>
              <a:t>reduce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0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in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482328" cy="4351337"/>
          </a:xfrm>
        </p:spPr>
        <p:txBody>
          <a:bodyPr>
            <a:normAutofit fontScale="85000" lnSpcReduction="20000"/>
          </a:bodyPr>
          <a:lstStyle/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namespace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stdx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experimental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simd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uniform initialization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print_simd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a: 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            // prints: a: 1 1 1 1 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([](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print_simd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b: 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            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prints: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b: -2 -1 0 1 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print_simd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c: {}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 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arithmetic operations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print_simd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d: 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my_abs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    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prints: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d: 1 0 1 2 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inner_product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reduce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horizontal reduction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print_simd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inner product: 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inner_product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// prints: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inner product: 2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([](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print_simd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cos²(x) + sin²(x): 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pow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cos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pow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sin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 in C++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completeness sake: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2413337"/>
            <a:ext cx="952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emplate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T&gt;</a:t>
            </a:r>
          </a:p>
          <a:p>
            <a:pPr marL="457200"/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print_simd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simd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57200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name)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57200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print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 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pPr marL="457200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57200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doesn’t work (why?):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Separate facility: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225014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my_abs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simd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-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3320" y="47248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my_abs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simd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simd_select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 -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6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class template </a:t>
            </a:r>
            <a:r>
              <a:rPr lang="en-US" dirty="0" err="1" smtClean="0">
                <a:latin typeface="Consolas" panose="020B0609020204030204" pitchFamily="49" charset="0"/>
              </a:rPr>
              <a:t>stdx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simd_mask</a:t>
            </a:r>
            <a:r>
              <a:rPr lang="en-US" dirty="0" smtClean="0"/>
              <a:t> </a:t>
            </a:r>
            <a:r>
              <a:rPr lang="en-US" dirty="0"/>
              <a:t>is a data-parallel type with the </a:t>
            </a:r>
            <a:r>
              <a:rPr lang="en-US" dirty="0" smtClean="0"/>
              <a:t>element </a:t>
            </a:r>
            <a:r>
              <a:rPr lang="en-US" dirty="0"/>
              <a:t>type </a:t>
            </a:r>
            <a:r>
              <a:rPr lang="en-US" dirty="0">
                <a:latin typeface="Consolas" panose="020B0609020204030204" pitchFamily="49" charset="0"/>
              </a:rPr>
              <a:t>bool</a:t>
            </a:r>
          </a:p>
          <a:p>
            <a:r>
              <a:rPr lang="en-US" dirty="0" smtClean="0"/>
              <a:t>Relational operators for </a:t>
            </a:r>
            <a:r>
              <a:rPr lang="en-US" dirty="0" err="1" smtClean="0">
                <a:latin typeface="Consolas" panose="020B0609020204030204" pitchFamily="49" charset="0"/>
              </a:rPr>
              <a:t>stdx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simd</a:t>
            </a:r>
            <a:r>
              <a:rPr lang="en-US" dirty="0" smtClean="0"/>
              <a:t> return a </a:t>
            </a:r>
            <a:r>
              <a:rPr lang="en-US" dirty="0" err="1" smtClean="0">
                <a:latin typeface="Consolas" panose="020B0609020204030204" pitchFamily="49" charset="0"/>
              </a:rPr>
              <a:t>stdx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simd_mask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Each of the mask’s elements represent the result of the relational operator for the corresponding element</a:t>
            </a:r>
          </a:p>
          <a:p>
            <a:pPr lvl="1"/>
            <a:r>
              <a:rPr lang="en-US" dirty="0" smtClean="0"/>
              <a:t>E.g.,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tdx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simd_select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 masks out all elements for which </a:t>
            </a:r>
            <a:r>
              <a:rPr lang="en-US" dirty="0"/>
              <a:t>B</a:t>
            </a:r>
            <a:r>
              <a:rPr lang="en-US" dirty="0" smtClean="0"/>
              <a:t>oolean is </a:t>
            </a:r>
            <a:r>
              <a:rPr lang="en-US" dirty="0" smtClean="0">
                <a:latin typeface="Consolas" panose="020B0609020204030204" pitchFamily="49" charset="0"/>
              </a:rPr>
              <a:t>false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All operations on masks are specialized for single </a:t>
            </a:r>
            <a:r>
              <a:rPr lang="en-US" dirty="0" smtClean="0">
                <a:latin typeface="Consolas" panose="020B0609020204030204" pitchFamily="49" charset="0"/>
              </a:rPr>
              <a:t>bool</a:t>
            </a:r>
            <a:r>
              <a:rPr lang="en-US" dirty="0" smtClean="0"/>
              <a:t> values as well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29384" y="3810000"/>
            <a:ext cx="7927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every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in m represents result for one element of x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simd_mask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 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384" y="4876800"/>
            <a:ext cx="6009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Assign only elements for which mask is true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simd_select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 -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Mandelbrot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Sierpinski</a:t>
            </a:r>
            <a:r>
              <a:rPr lang="en-US" dirty="0"/>
              <a:t> </a:t>
            </a:r>
            <a:r>
              <a:rPr lang="en-US" dirty="0" smtClean="0"/>
              <a:t>Triangle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Koch Curve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86000"/>
            <a:ext cx="6544588" cy="981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483" y="3555713"/>
            <a:ext cx="4329621" cy="27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Using SIMD with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030968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Normal (non-SIMD) iteration over a given array: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{...};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do_something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 smtClean="0"/>
              <a:t>Equivalent algorithm use: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for_each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do_something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/>
              <a:t>Equivalent parallel algorithm use: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for_each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execution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par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do_something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6158" y="2667000"/>
            <a:ext cx="443668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do_something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    // do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something with t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421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Using SIMD with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Normal </a:t>
            </a:r>
            <a:r>
              <a:rPr lang="en-US" dirty="0" smtClean="0"/>
              <a:t>(SIMD</a:t>
            </a:r>
            <a:r>
              <a:rPr lang="en-US" dirty="0"/>
              <a:t>) iteration over a given array: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handle </a:t>
            </a:r>
            <a:r>
              <a:rPr lang="en-US" sz="1600" spc="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vectorizable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elements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/**/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+ V::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 &lt;=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V::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loads V::size() elements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(&amp;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endParaRPr lang="en-US" sz="1600" spc="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do_something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handle epilogue elements (if any)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/**/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do_something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30796" y="4634467"/>
            <a:ext cx="4436682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</a:p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do_something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    // do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something with t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0796" y="2077472"/>
            <a:ext cx="4436682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do_something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simd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    // do something with t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do_something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    // do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something with t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9136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Using SIMD with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787128" cy="4351337"/>
          </a:xfrm>
        </p:spPr>
        <p:txBody>
          <a:bodyPr/>
          <a:lstStyle/>
          <a:p>
            <a:r>
              <a:rPr lang="en-US" dirty="0" smtClean="0"/>
              <a:t>Equivalent algorithm use (only vectorization):</a:t>
            </a:r>
            <a:endParaRPr lang="en-US" dirty="0"/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hpx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for_each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hpx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execution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simd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0" lvl="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6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do_something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/>
              <a:t>Equivalent </a:t>
            </a:r>
            <a:r>
              <a:rPr lang="en-US" dirty="0" smtClean="0"/>
              <a:t>algorithm use (also parallelize):</a:t>
            </a:r>
            <a:endParaRPr lang="en-US" dirty="0"/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hpx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for_each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onsolas" panose="020B0609020204030204" pitchFamily="49" charset="0"/>
              </a:rPr>
              <a:t>hpx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execution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par_simd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0" lvl="0" indent="0">
              <a:spcBef>
                <a:spcPts val="2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do_something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5600" y="4648200"/>
            <a:ext cx="3581559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do_something</a:t>
            </a:r>
            <a:r>
              <a:rPr lang="en-US" sz="16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 = []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    // do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something with t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Mandelbrot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101328" cy="4572000"/>
          </a:xfrm>
        </p:spPr>
        <p:txBody>
          <a:bodyPr>
            <a:normAutofit fontScale="92500" lnSpcReduction="20000"/>
          </a:bodyPr>
          <a:lstStyle/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mandelbrot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&gt;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2.0f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// evaluates to </a:t>
            </a:r>
            <a:r>
              <a:rPr lang="en-US" sz="1800" spc="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stdx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simd_mask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assign iteration count to newly found elements &gt; 2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&gt;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2.0f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simd_select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^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all_of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// break if all elements diverge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Mandelbrot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101328" cy="4351337"/>
          </a:xfrm>
        </p:spPr>
        <p:txBody>
          <a:bodyPr>
            <a:normAutofit fontScale="92500" lnSpcReduction="20000"/>
          </a:bodyPr>
          <a:lstStyle/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mandelbrot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&gt;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2.0f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// evaluates to bool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assign iteration count to newly found elements &gt; 2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&gt;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2.0f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simd_select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^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all_of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break if all elements diverge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Mandelbrot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template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7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Count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Count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mandelbrot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Count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count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msk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 &gt;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2.0f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7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7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assign iteration count to newly found elements &gt; 2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 &gt;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2.0f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       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simd_select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msk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^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count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7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all_of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7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count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// break if all elements diverge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msk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count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Mandelbrot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Slightly more complicated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elements of the </a:t>
            </a:r>
            <a:r>
              <a:rPr lang="en-US" dirty="0" err="1" smtClean="0">
                <a:latin typeface="Consolas" panose="020B0609020204030204" pitchFamily="49" charset="0"/>
              </a:rPr>
              <a:t>simd</a:t>
            </a:r>
            <a:r>
              <a:rPr lang="en-US" dirty="0" smtClean="0"/>
              <a:t> variable may require different number of iterations</a:t>
            </a:r>
          </a:p>
          <a:p>
            <a:pPr lvl="1"/>
            <a:r>
              <a:rPr lang="en-US" dirty="0" smtClean="0"/>
              <a:t>Break out of loop once all elements have diverged</a:t>
            </a:r>
          </a:p>
          <a:p>
            <a:pPr lvl="2"/>
            <a:r>
              <a:rPr lang="en-US" dirty="0" smtClean="0"/>
              <a:t>Return iteration count for each element</a:t>
            </a:r>
          </a:p>
          <a:p>
            <a:pPr lvl="1"/>
            <a:r>
              <a:rPr lang="en-US" dirty="0" smtClean="0"/>
              <a:t>Otherwise return -1 for elements that do not diverge</a:t>
            </a:r>
          </a:p>
          <a:p>
            <a:r>
              <a:rPr lang="en-US" dirty="0" smtClean="0"/>
              <a:t>This function is fully generic: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192" y="4268202"/>
            <a:ext cx="100312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 =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mandelbrot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-1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simd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 =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mandelbrot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simd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&gt;&gt;(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simd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complex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&gt;&gt;(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simd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-1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0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Mandelbrot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549128" cy="4648200"/>
          </a:xfrm>
        </p:spPr>
        <p:txBody>
          <a:bodyPr>
            <a:normAutofit fontScale="92500" lnSpcReduction="20000"/>
          </a:bodyPr>
          <a:lstStyle/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mandelbrot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&gt;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2.0f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[c](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},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[&amp;](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abs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&gt;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2.0f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simd_select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^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all_of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  <a:endParaRPr lang="en-US" sz="1800" spc="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45720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8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break if all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elements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diverge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curr_msk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},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z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count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Execution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030968" cy="4610298"/>
          </a:xfrm>
        </p:spPr>
        <p:txBody>
          <a:bodyPr>
            <a:normAutofit/>
          </a:bodyPr>
          <a:lstStyle/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dirty="0" err="1">
                <a:solidFill>
                  <a:srgbClr val="74531F"/>
                </a:solidFill>
                <a:latin typeface="Consolas" panose="020B0609020204030204" pitchFamily="49" charset="0"/>
              </a:rPr>
              <a:t>for_each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par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 err="1">
                <a:solidFill>
                  <a:srgbClr val="2B91AF"/>
                </a:solidFill>
                <a:latin typeface="Consolas" panose="020B0609020204030204" pitchFamily="49" charset="0"/>
              </a:rPr>
              <a:t>counting_iterator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700" dirty="0" err="1">
                <a:solidFill>
                  <a:srgbClr val="2B91AF"/>
                </a:solidFill>
                <a:latin typeface="Consolas" panose="020B0609020204030204" pitchFamily="49" charset="0"/>
              </a:rPr>
              <a:t>counting_iterator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1F377F"/>
                </a:solidFill>
                <a:latin typeface="Consolas" panose="020B0609020204030204" pitchFamily="49" charset="0"/>
              </a:rPr>
              <a:t>size_y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[&amp;](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imag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scale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size_y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-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::experimental::</a:t>
            </a:r>
            <a:r>
              <a:rPr lang="en-US" sz="17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for_loop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simd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7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size_x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[=, &amp;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mandelbrot_img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](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pixels_x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   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real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scale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pixels_x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size_x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-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               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values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mandelbrot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simd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&gt;(),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   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simd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&gt;({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real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imag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}), 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simd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&gt;());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write_pixels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mandelbrot_img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pixels_x</a:t>
            </a:r>
            <a:r>
              <a:rPr lang="en-US" sz="1700" spc="0" dirty="0">
                <a:solidFill>
                  <a:srgbClr val="80808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700" spc="0" dirty="0">
                <a:solidFill>
                  <a:srgbClr val="80808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values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});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6439098"/>
            <a:ext cx="579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Requires: </a:t>
            </a:r>
            <a:r>
              <a:rPr lang="en-US" sz="1400" dirty="0" smtClean="0">
                <a:hlinkClick r:id="rId2"/>
              </a:rPr>
              <a:t>P2663: </a:t>
            </a:r>
            <a:r>
              <a:rPr lang="en-US" sz="1400" dirty="0">
                <a:hlinkClick r:id="rId2"/>
              </a:rPr>
              <a:t>Interleaved complex values support in </a:t>
            </a:r>
            <a:r>
              <a:rPr lang="en-US" sz="1400" dirty="0" err="1">
                <a:hlinkClick r:id="rId2"/>
              </a:rPr>
              <a:t>std</a:t>
            </a:r>
            <a:r>
              <a:rPr lang="en-US" sz="1400" dirty="0">
                <a:hlinkClick r:id="rId2"/>
              </a:rPr>
              <a:t>::</a:t>
            </a:r>
            <a:r>
              <a:rPr lang="en-US" sz="1400" dirty="0" err="1" smtClean="0">
                <a:hlinkClick r:id="rId2"/>
              </a:rPr>
              <a:t>simd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928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Execution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030968" cy="4610298"/>
          </a:xfrm>
        </p:spPr>
        <p:txBody>
          <a:bodyPr>
            <a:normAutofit/>
          </a:bodyPr>
          <a:lstStyle/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::experimental::</a:t>
            </a:r>
            <a:r>
              <a:rPr lang="en-US" sz="17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for_loop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7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par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size_y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[&amp;](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imag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scale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size_y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-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::experimental::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for_loop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simd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size_x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[=, &amp;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mandelbrot_img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](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pixels_x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   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simd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real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scale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pixels_x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size_x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-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    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values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mandelbrot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simd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&gt;(),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simd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complex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&gt;({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real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imag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}), 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simd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&gt;());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7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write_pixels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mandelbrot_img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pixels_x</a:t>
            </a:r>
            <a:r>
              <a:rPr lang="en-US" sz="1700" spc="0" dirty="0">
                <a:solidFill>
                  <a:srgbClr val="80808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pixel_y</a:t>
            </a:r>
            <a:r>
              <a:rPr lang="en-US" sz="1700" spc="0" dirty="0">
                <a:solidFill>
                  <a:srgbClr val="80808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values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});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});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6439098"/>
            <a:ext cx="579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Requires: </a:t>
            </a:r>
            <a:r>
              <a:rPr lang="en-US" sz="1400" dirty="0" smtClean="0">
                <a:hlinkClick r:id="rId2"/>
              </a:rPr>
              <a:t>P2663: </a:t>
            </a:r>
            <a:r>
              <a:rPr lang="en-US" sz="1400" dirty="0">
                <a:hlinkClick r:id="rId2"/>
              </a:rPr>
              <a:t>Interleaved complex values support in </a:t>
            </a:r>
            <a:r>
              <a:rPr lang="en-US" sz="1400" dirty="0" err="1">
                <a:hlinkClick r:id="rId2"/>
              </a:rPr>
              <a:t>std</a:t>
            </a:r>
            <a:r>
              <a:rPr lang="en-US" sz="1400" dirty="0">
                <a:hlinkClick r:id="rId2"/>
              </a:rPr>
              <a:t>::</a:t>
            </a:r>
            <a:r>
              <a:rPr lang="en-US" sz="1400" dirty="0" err="1" smtClean="0">
                <a:hlinkClick r:id="rId2"/>
              </a:rPr>
              <a:t>simd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61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Fractals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Mandelbrot Set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CSC4700, Spring 2025, Fractals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140" y="1691322"/>
            <a:ext cx="6310896" cy="49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</a:t>
            </a:r>
            <a:r>
              <a:rPr lang="en-US" dirty="0" smtClean="0"/>
              <a:t>of Mandelbrot Set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Set: </a:t>
            </a:r>
            <a:r>
              <a:rPr lang="en-US" dirty="0" smtClean="0"/>
              <a:t>The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939528" cy="4351337"/>
          </a:xfrm>
        </p:spPr>
        <p:txBody>
          <a:bodyPr/>
          <a:lstStyle/>
          <a:p>
            <a:r>
              <a:rPr lang="en-US" dirty="0" smtClean="0"/>
              <a:t>The area </a:t>
            </a:r>
            <a:r>
              <a:rPr lang="en-US" dirty="0"/>
              <a:t>of Mandelbrot </a:t>
            </a:r>
            <a:r>
              <a:rPr lang="en-US" dirty="0" smtClean="0"/>
              <a:t>set has been theoretically approximated: </a:t>
            </a:r>
            <a:br>
              <a:rPr lang="en-US" dirty="0" smtClean="0"/>
            </a:br>
            <a:r>
              <a:rPr lang="en-US" dirty="0" smtClean="0"/>
              <a:t>1.506591856 </a:t>
            </a:r>
            <a:r>
              <a:rPr lang="en-US" dirty="0"/>
              <a:t>± 2.54×10</a:t>
            </a:r>
            <a:r>
              <a:rPr lang="en-US" baseline="30000" dirty="0"/>
              <a:t>-8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mrob.com/pub/muency/areaofthemandelbrotset.html</a:t>
            </a:r>
          </a:p>
          <a:p>
            <a:pPr lvl="1"/>
            <a:r>
              <a:rPr lang="en-US" dirty="0"/>
              <a:t>https://github.com/MaartenStork/Mandelbrot_Set_Approximation/blob/main/Report.pdf</a:t>
            </a:r>
          </a:p>
          <a:p>
            <a:r>
              <a:rPr lang="en-US" dirty="0" smtClean="0"/>
              <a:t>Computational approximation possible:</a:t>
            </a:r>
          </a:p>
          <a:p>
            <a:pPr lvl="1"/>
            <a:r>
              <a:rPr lang="en-US" dirty="0" smtClean="0"/>
              <a:t>Use Monte-Carlo method for this</a:t>
            </a:r>
          </a:p>
          <a:p>
            <a:pPr lvl="1"/>
            <a:r>
              <a:rPr lang="en-US" dirty="0" smtClean="0"/>
              <a:t>Repeat until satisfied:</a:t>
            </a:r>
          </a:p>
          <a:p>
            <a:pPr lvl="2"/>
            <a:r>
              <a:rPr lang="en-US" dirty="0" smtClean="0"/>
              <a:t>Randomly select point in complex plane</a:t>
            </a:r>
          </a:p>
          <a:p>
            <a:pPr lvl="2"/>
            <a:r>
              <a:rPr lang="en-US" dirty="0"/>
              <a:t>Count </a:t>
            </a:r>
            <a:r>
              <a:rPr lang="en-US" dirty="0" smtClean="0"/>
              <a:t>if point is part of Mandelbrot Set</a:t>
            </a:r>
          </a:p>
          <a:p>
            <a:pPr lvl="1"/>
            <a:r>
              <a:rPr lang="en-US" dirty="0" smtClean="0"/>
              <a:t>Compute ration of successful hits and overall </a:t>
            </a:r>
            <a:br>
              <a:rPr lang="en-US" dirty="0" smtClean="0"/>
            </a:br>
            <a:r>
              <a:rPr lang="en-US" dirty="0" smtClean="0"/>
              <a:t>attempts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288594"/>
            <a:ext cx="3172077" cy="31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482328" cy="4351337"/>
          </a:xfrm>
        </p:spPr>
        <p:txBody>
          <a:bodyPr/>
          <a:lstStyle/>
          <a:p>
            <a:r>
              <a:rPr lang="en-US" dirty="0" smtClean="0"/>
              <a:t>Compute area of the Mandelbrot set using </a:t>
            </a:r>
            <a:r>
              <a:rPr lang="en-US" smtClean="0"/>
              <a:t>Monte-Carlo methods</a:t>
            </a:r>
          </a:p>
          <a:p>
            <a:r>
              <a:rPr lang="en-US" dirty="0" err="1" smtClean="0"/>
              <a:t>Parallelelize</a:t>
            </a:r>
            <a:r>
              <a:rPr lang="en-US" dirty="0" smtClean="0"/>
              <a:t> </a:t>
            </a:r>
            <a:r>
              <a:rPr lang="en-US" dirty="0" smtClean="0"/>
              <a:t>the code that approximates the area of the Mandelbrot Set</a:t>
            </a:r>
          </a:p>
          <a:p>
            <a:pPr lvl="1"/>
            <a:r>
              <a:rPr lang="en-US" dirty="0" smtClean="0"/>
              <a:t>Use HPX </a:t>
            </a:r>
            <a:r>
              <a:rPr lang="en-US" dirty="0" err="1" smtClean="0"/>
              <a:t>for_loop</a:t>
            </a:r>
            <a:r>
              <a:rPr lang="en-US" dirty="0" smtClean="0"/>
              <a:t> with reduction helper</a:t>
            </a:r>
          </a:p>
          <a:p>
            <a:r>
              <a:rPr lang="en-US" dirty="0" smtClean="0"/>
              <a:t>How many iterations did you need for decent approximation?</a:t>
            </a:r>
          </a:p>
          <a:p>
            <a:r>
              <a:rPr lang="en-US" dirty="0" smtClean="0"/>
              <a:t>Plot the approximated value and the estimation error over the number of attempts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Mandelbrot 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7</a:t>
            </a:fld>
            <a:endParaRPr lang="en-US"/>
          </a:p>
        </p:txBody>
      </p:sp>
      <p:pic>
        <p:nvPicPr>
          <p:cNvPr id="9" name="b005iHf8Z3g"/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691322"/>
            <a:ext cx="8610600" cy="4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Mandelbrot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Discovered </a:t>
                </a:r>
                <a:r>
                  <a:rPr lang="en-US" dirty="0"/>
                  <a:t>by Benoit Mandelbrot in </a:t>
                </a:r>
                <a:r>
                  <a:rPr lang="en-US" dirty="0" smtClean="0"/>
                  <a:t>1980</a:t>
                </a:r>
              </a:p>
              <a:p>
                <a:r>
                  <a:rPr lang="en-US" dirty="0" smtClean="0"/>
                  <a:t>Divides </a:t>
                </a:r>
                <a:r>
                  <a:rPr lang="en-US" dirty="0"/>
                  <a:t>the plane into two regions: </a:t>
                </a:r>
                <a:endParaRPr lang="en-US" dirty="0" smtClean="0"/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n </a:t>
                </a:r>
                <a:r>
                  <a:rPr lang="en-US" dirty="0"/>
                  <a:t>‘inner region’, the black region in the figure, and an ‘outer region</a:t>
                </a:r>
                <a:r>
                  <a:rPr lang="en-US" dirty="0" smtClean="0"/>
                  <a:t>’</a:t>
                </a:r>
              </a:p>
              <a:p>
                <a:pPr lvl="1"/>
                <a:r>
                  <a:rPr lang="en-US" dirty="0"/>
                  <a:t>The boundary between the two regions is a fractal. </a:t>
                </a:r>
                <a:endParaRPr lang="en-US" dirty="0" smtClean="0"/>
              </a:p>
              <a:p>
                <a:r>
                  <a:rPr lang="en-US" dirty="0" smtClean="0"/>
                  <a:t>It is defined as the set of complex </a:t>
                </a:r>
                <a:r>
                  <a:rPr lang="en-US" dirty="0"/>
                  <a:t>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for </a:t>
                </a:r>
                <a:r>
                  <a:rPr lang="en-US" dirty="0"/>
                  <a:t>which the </a:t>
                </a:r>
                <a:r>
                  <a:rPr lang="en-US" dirty="0" smtClean="0"/>
                  <a:t>function</a:t>
                </a:r>
              </a:p>
              <a:p>
                <a:pPr marL="13716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171450" indent="0">
                  <a:buNone/>
                </a:pPr>
                <a:r>
                  <a:rPr lang="en-US" dirty="0" smtClean="0"/>
                  <a:t>does </a:t>
                </a:r>
                <a:r>
                  <a:rPr lang="en-US" dirty="0"/>
                  <a:t>not diverge to infinity when iterated starting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IOW, all complex numbers inside the black region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326694"/>
            <a:ext cx="3172077" cy="31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Complex Plane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pc="0" smtClean="0">
                          <a:ln w="1016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r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r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, we say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b="1" dirty="0" smtClean="0"/>
                  <a:t>real part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b="1" dirty="0" smtClean="0"/>
                  <a:t>imaginary part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 smtClean="0"/>
                  <a:t> is the </a:t>
                </a:r>
                <a:r>
                  <a:rPr lang="en-US" b="1" dirty="0" smtClean="0"/>
                  <a:t>modulus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b="1" dirty="0" smtClean="0"/>
                  <a:t>argument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2/13/2025, Lecture 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Fractals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679" y="3200400"/>
            <a:ext cx="4309676" cy="291379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4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6919</TotalTime>
  <Words>7033</Words>
  <Application>Microsoft Office PowerPoint</Application>
  <PresentationFormat>Widescreen</PresentationFormat>
  <Paragraphs>800</Paragraphs>
  <Slides>63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Calibri</vt:lpstr>
      <vt:lpstr>Cambria Math</vt:lpstr>
      <vt:lpstr>Century Schoolbook</vt:lpstr>
      <vt:lpstr>Consolas</vt:lpstr>
      <vt:lpstr>Mangal</vt:lpstr>
      <vt:lpstr>Wingdings</vt:lpstr>
      <vt:lpstr>Wingdings 2</vt:lpstr>
      <vt:lpstr>View</vt:lpstr>
      <vt:lpstr>Fractals</vt:lpstr>
      <vt:lpstr>What are Fractals?</vt:lpstr>
      <vt:lpstr>Fractals in Nature</vt:lpstr>
      <vt:lpstr>Fractals in Nature</vt:lpstr>
      <vt:lpstr>Geometric Fractals</vt:lpstr>
      <vt:lpstr>Algebraic Fractals</vt:lpstr>
      <vt:lpstr>The Mandelbrot Set</vt:lpstr>
      <vt:lpstr>The Mandelbrot Set</vt:lpstr>
      <vt:lpstr>The Complex Plane</vt:lpstr>
      <vt:lpstr>Arithmetic in C</vt:lpstr>
      <vt:lpstr>Aside: Complex Numbers in C++</vt:lpstr>
      <vt:lpstr>Aside: Complex Numbers in C++</vt:lpstr>
      <vt:lpstr>Aside: Complex Numbers in C++</vt:lpstr>
      <vt:lpstr>Aside: Complex Numbers in C++</vt:lpstr>
      <vt:lpstr>Aside: Complex Numbers in C++</vt:lpstr>
      <vt:lpstr>The Mandelbrot Set</vt:lpstr>
      <vt:lpstr>The Mandelbrot Set</vt:lpstr>
      <vt:lpstr>The Mandelbrot Set: Trajectories</vt:lpstr>
      <vt:lpstr>The Mandelbrot Set: The Algorithm</vt:lpstr>
      <vt:lpstr>The Mandelbrot Set: The Code</vt:lpstr>
      <vt:lpstr>The Mandelbrot Set: The Code</vt:lpstr>
      <vt:lpstr>The Mandelbrot Set: The Code</vt:lpstr>
      <vt:lpstr>The Mandelbrot Set: The Code</vt:lpstr>
      <vt:lpstr>The Mandelbrot Set: The Code</vt:lpstr>
      <vt:lpstr>The Mandelbrot Set: The Result</vt:lpstr>
      <vt:lpstr>The Mandelbrot Set: Parallelize</vt:lpstr>
      <vt:lpstr>Fork-Join Parallelism</vt:lpstr>
      <vt:lpstr>Fork-Join Parallelism</vt:lpstr>
      <vt:lpstr>The Mandelbrot Set: Parallelize</vt:lpstr>
      <vt:lpstr>C++ Parallel Algorithms</vt:lpstr>
      <vt:lpstr>C++ Parallel Algorithms</vt:lpstr>
      <vt:lpstr>C++ Parallel Algorithms</vt:lpstr>
      <vt:lpstr>The Mandelbrot Set: The Code</vt:lpstr>
      <vt:lpstr>The Mandelbrot Set: The Code</vt:lpstr>
      <vt:lpstr>Exercise</vt:lpstr>
      <vt:lpstr>Flynn’s Taxonomy (Aside)</vt:lpstr>
      <vt:lpstr>Flynn’s Taxonomy (Aside)</vt:lpstr>
      <vt:lpstr>SIMD and MIMD</vt:lpstr>
      <vt:lpstr>SIMD and MIMD</vt:lpstr>
      <vt:lpstr>A More Refined (Programmer-Oriented) Taxonomy</vt:lpstr>
      <vt:lpstr>SIMD in SSE/AVX</vt:lpstr>
      <vt:lpstr>Vector Registers (x86)</vt:lpstr>
      <vt:lpstr>Recommendations</vt:lpstr>
      <vt:lpstr>Vectorization in C++</vt:lpstr>
      <vt:lpstr>Vectorization in C++</vt:lpstr>
      <vt:lpstr>Vectorization in C++</vt:lpstr>
      <vt:lpstr>SIMD Conditionals</vt:lpstr>
      <vt:lpstr>SIMD Masks</vt:lpstr>
      <vt:lpstr>SIMD Mandelbrot</vt:lpstr>
      <vt:lpstr>Aside: Using SIMD with Algorithms</vt:lpstr>
      <vt:lpstr>Aside: Using SIMD with Algorithms</vt:lpstr>
      <vt:lpstr>Aside: Using SIMD with Algorithms</vt:lpstr>
      <vt:lpstr>SIMD Mandelbrot</vt:lpstr>
      <vt:lpstr>SIMD Mandelbrot</vt:lpstr>
      <vt:lpstr>SIMD Mandelbrot</vt:lpstr>
      <vt:lpstr>SIMD Mandelbrot</vt:lpstr>
      <vt:lpstr>SIMD Mandelbrot</vt:lpstr>
      <vt:lpstr>SIMD Execution Policy</vt:lpstr>
      <vt:lpstr>SIMD Execution Policy</vt:lpstr>
      <vt:lpstr>Area of Mandelbrot Set</vt:lpstr>
      <vt:lpstr>The Mandelbrot Set: The Area</vt:lpstr>
      <vt:lpstr>Exercise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Hartmut Kaiser</dc:creator>
  <cp:lastModifiedBy>Hartmut Kaiser</cp:lastModifiedBy>
  <cp:revision>456</cp:revision>
  <dcterms:created xsi:type="dcterms:W3CDTF">2011-06-09T18:54:32Z</dcterms:created>
  <dcterms:modified xsi:type="dcterms:W3CDTF">2025-02-13T17:54:48Z</dcterms:modified>
</cp:coreProperties>
</file>