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76"/>
  </p:notesMasterIdLst>
  <p:sldIdLst>
    <p:sldId id="256" r:id="rId2"/>
    <p:sldId id="504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512" r:id="rId11"/>
    <p:sldId id="375" r:id="rId12"/>
    <p:sldId id="391" r:id="rId13"/>
    <p:sldId id="420" r:id="rId14"/>
    <p:sldId id="396" r:id="rId15"/>
    <p:sldId id="513" r:id="rId16"/>
    <p:sldId id="478" r:id="rId17"/>
    <p:sldId id="474" r:id="rId18"/>
    <p:sldId id="397" r:id="rId19"/>
    <p:sldId id="398" r:id="rId20"/>
    <p:sldId id="399" r:id="rId21"/>
    <p:sldId id="400" r:id="rId22"/>
    <p:sldId id="461" r:id="rId23"/>
    <p:sldId id="462" r:id="rId24"/>
    <p:sldId id="402" r:id="rId25"/>
    <p:sldId id="463" r:id="rId26"/>
    <p:sldId id="464" r:id="rId27"/>
    <p:sldId id="466" r:id="rId28"/>
    <p:sldId id="467" r:id="rId29"/>
    <p:sldId id="468" r:id="rId30"/>
    <p:sldId id="471" r:id="rId31"/>
    <p:sldId id="472" r:id="rId32"/>
    <p:sldId id="473" r:id="rId33"/>
    <p:sldId id="377" r:id="rId34"/>
    <p:sldId id="378" r:id="rId35"/>
    <p:sldId id="503" r:id="rId36"/>
    <p:sldId id="514" r:id="rId37"/>
    <p:sldId id="427" r:id="rId38"/>
    <p:sldId id="428" r:id="rId39"/>
    <p:sldId id="429" r:id="rId40"/>
    <p:sldId id="426" r:id="rId41"/>
    <p:sldId id="483" r:id="rId42"/>
    <p:sldId id="484" r:id="rId43"/>
    <p:sldId id="432" r:id="rId44"/>
    <p:sldId id="433" r:id="rId45"/>
    <p:sldId id="435" r:id="rId46"/>
    <p:sldId id="436" r:id="rId47"/>
    <p:sldId id="437" r:id="rId48"/>
    <p:sldId id="439" r:id="rId49"/>
    <p:sldId id="440" r:id="rId50"/>
    <p:sldId id="442" r:id="rId51"/>
    <p:sldId id="443" r:id="rId52"/>
    <p:sldId id="444" r:id="rId53"/>
    <p:sldId id="445" r:id="rId54"/>
    <p:sldId id="446" r:id="rId55"/>
    <p:sldId id="485" r:id="rId56"/>
    <p:sldId id="448" r:id="rId57"/>
    <p:sldId id="449" r:id="rId58"/>
    <p:sldId id="450" r:id="rId59"/>
    <p:sldId id="451" r:id="rId60"/>
    <p:sldId id="452" r:id="rId61"/>
    <p:sldId id="453" r:id="rId62"/>
    <p:sldId id="479" r:id="rId63"/>
    <p:sldId id="480" r:id="rId64"/>
    <p:sldId id="454" r:id="rId65"/>
    <p:sldId id="499" r:id="rId66"/>
    <p:sldId id="456" r:id="rId67"/>
    <p:sldId id="457" r:id="rId68"/>
    <p:sldId id="458" r:id="rId69"/>
    <p:sldId id="459" r:id="rId70"/>
    <p:sldId id="460" r:id="rId71"/>
    <p:sldId id="500" r:id="rId72"/>
    <p:sldId id="501" r:id="rId73"/>
    <p:sldId id="502" r:id="rId74"/>
    <p:sldId id="284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4992" userDrawn="1">
          <p15:clr>
            <a:srgbClr val="A4A3A4"/>
          </p15:clr>
        </p15:guide>
        <p15:guide id="3" orient="horz" pos="4272" userDrawn="1">
          <p15:clr>
            <a:srgbClr val="A4A3A4"/>
          </p15:clr>
        </p15:guide>
        <p15:guide id="4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3" autoAdjust="0"/>
    <p:restoredTop sz="94660"/>
  </p:normalViewPr>
  <p:slideViewPr>
    <p:cSldViewPr showGuides="1">
      <p:cViewPr varScale="1">
        <p:scale>
          <a:sx n="97" d="100"/>
          <a:sy n="97" d="100"/>
        </p:scale>
        <p:origin x="108" y="378"/>
      </p:cViewPr>
      <p:guideLst>
        <p:guide orient="horz" pos="3792"/>
        <p:guide pos="4992"/>
        <p:guide orient="horz" pos="4272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F382A-2115-44E2-B5CC-CCF73347BC3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B42E9-EFF8-4937-8F3A-D8F199851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0A7DC-B7AA-DF46-8D57-32FBE2B459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1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745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029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4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361B6064-FECE-466A-BF5C-A30C7EDC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wmf"/><Relationship Id="rId3" Type="http://schemas.openxmlformats.org/officeDocument/2006/relationships/image" Target="../media/image15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4.emf"/><Relationship Id="rId7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18.png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29.emf"/><Relationship Id="rId7" Type="http://schemas.openxmlformats.org/officeDocument/2006/relationships/image" Target="../media/image3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5.emf"/><Relationship Id="rId7" Type="http://schemas.openxmlformats.org/officeDocument/2006/relationships/image" Target="../media/image53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10" Type="http://schemas.openxmlformats.org/officeDocument/2006/relationships/image" Target="../media/image61.emf"/><Relationship Id="rId4" Type="http://schemas.openxmlformats.org/officeDocument/2006/relationships/image" Target="../media/image56.emf"/><Relationship Id="rId9" Type="http://schemas.openxmlformats.org/officeDocument/2006/relationships/image" Target="../media/image60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g"/><Relationship Id="rId4" Type="http://schemas.openxmlformats.org/officeDocument/2006/relationships/image" Target="../media/image77.jpg"/><Relationship Id="rId9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710928" cy="4041648"/>
          </a:xfrm>
        </p:spPr>
        <p:txBody>
          <a:bodyPr/>
          <a:lstStyle/>
          <a:p>
            <a:r>
              <a:rPr lang="en-US" spc="0" dirty="0"/>
              <a:t>Linear Algebra in C++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8</a:t>
            </a:r>
          </a:p>
          <a:p>
            <a:r>
              <a:rPr lang="en-US" dirty="0" smtClean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teaching.hkaiser.org/spring2025/csc4700/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smtClean="0"/>
              <a:t>Algebra Operations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Dot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Multiplication of 2 vectors followed by Summation</a:t>
            </a:r>
          </a:p>
          <a:p>
            <a:pPr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359999"/>
              </p:ext>
            </p:extLst>
          </p:nvPr>
        </p:nvGraphicFramePr>
        <p:xfrm>
          <a:off x="3229947" y="2590801"/>
          <a:ext cx="533400" cy="3540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… … </a:t>
                      </a:r>
                      <a:endParaRPr lang="en-US" sz="1600" baseline="-25000" dirty="0" smtClean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9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X</a:t>
                      </a:r>
                      <a:r>
                        <a:rPr lang="en-US" sz="1600" baseline="-25000" dirty="0" err="1" smtClean="0"/>
                        <a:t>n</a:t>
                      </a:r>
                      <a:endParaRPr lang="en-US" sz="1600" baseline="-25000" dirty="0" smtClean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097629"/>
              </p:ext>
            </p:extLst>
          </p:nvPr>
        </p:nvGraphicFramePr>
        <p:xfrm>
          <a:off x="4423239" y="2593147"/>
          <a:ext cx="533400" cy="3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6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4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Y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Y</a:t>
                      </a:r>
                      <a:r>
                        <a:rPr lang="en-US" sz="1600" baseline="-25000" dirty="0" smtClean="0"/>
                        <a:t>2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Y</a:t>
                      </a:r>
                      <a:r>
                        <a:rPr lang="en-US" sz="1600" baseline="-25000" dirty="0" smtClean="0"/>
                        <a:t>3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Y</a:t>
                      </a:r>
                      <a:r>
                        <a:rPr lang="en-US" sz="1600" baseline="-25000" dirty="0" smtClean="0"/>
                        <a:t>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Y</a:t>
                      </a:r>
                      <a:r>
                        <a:rPr lang="en-US" sz="1600" baseline="-25000" dirty="0" smtClean="0"/>
                        <a:t>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… … </a:t>
                      </a:r>
                      <a:endParaRPr lang="en-US" sz="1600" baseline="-25000" dirty="0" smtClean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6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/>
                        <a:t>Y</a:t>
                      </a:r>
                      <a:r>
                        <a:rPr lang="en-US" sz="1600" baseline="-25000" dirty="0" err="1" smtClean="0"/>
                        <a:t>n</a:t>
                      </a:r>
                      <a:endParaRPr lang="en-US" sz="1600" baseline="-25000" dirty="0" smtClean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851739" y="3710819"/>
            <a:ext cx="381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dirty="0">
                <a:latin typeface="Calibri" panose="020F0502020204030204" pitchFamily="34" charset="0"/>
              </a:rPr>
              <a:t>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7"/>
              <p:cNvSpPr txBox="1">
                <a:spLocks noChangeArrowheads="1"/>
              </p:cNvSpPr>
              <p:nvPr/>
            </p:nvSpPr>
            <p:spPr bwMode="auto">
              <a:xfrm>
                <a:off x="5147139" y="3546480"/>
                <a:ext cx="1557528" cy="143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32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/>
                      </m:nary>
                    </m:oMath>
                  </m:oMathPara>
                </a14:m>
                <a:endParaRPr lang="en-US" altLang="en-US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7139" y="3546480"/>
                <a:ext cx="1557528" cy="1436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915696"/>
              </p:ext>
            </p:extLst>
          </p:nvPr>
        </p:nvGraphicFramePr>
        <p:xfrm>
          <a:off x="6459334" y="2590800"/>
          <a:ext cx="12954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 * B[</a:t>
                      </a:r>
                      <a:r>
                        <a:rPr lang="en-US" sz="1600" dirty="0" err="1" smtClean="0"/>
                        <a:t>i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1</a:t>
                      </a:r>
                      <a:r>
                        <a:rPr lang="en-US" sz="1600" baseline="0" dirty="0" smtClean="0"/>
                        <a:t>* Y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baseline="0" dirty="0" smtClean="0"/>
                        <a:t>* Y</a:t>
                      </a:r>
                      <a:r>
                        <a:rPr lang="en-US" sz="1600" baseline="-25000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baseline="0" dirty="0" smtClean="0"/>
                        <a:t>* Y</a:t>
                      </a:r>
                      <a:r>
                        <a:rPr lang="en-US" sz="1600" baseline="-25000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4</a:t>
                      </a:r>
                      <a:r>
                        <a:rPr lang="en-US" sz="1600" baseline="0" dirty="0" smtClean="0"/>
                        <a:t>* Y</a:t>
                      </a:r>
                      <a:r>
                        <a:rPr lang="en-US" sz="1600" baseline="-25000" dirty="0" smtClean="0"/>
                        <a:t>4</a:t>
                      </a:r>
                      <a:endParaRPr lang="en-US" sz="16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5</a:t>
                      </a:r>
                      <a:r>
                        <a:rPr lang="en-US" sz="1600" baseline="0" dirty="0" smtClean="0"/>
                        <a:t>* Y</a:t>
                      </a:r>
                      <a:r>
                        <a:rPr lang="en-US" sz="1600" baseline="-25000" dirty="0" smtClean="0"/>
                        <a:t>5</a:t>
                      </a:r>
                      <a:endParaRPr lang="en-US" sz="16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… … </a:t>
                      </a:r>
                      <a:endParaRPr lang="en-US" sz="1600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X</a:t>
                      </a:r>
                      <a:r>
                        <a:rPr lang="en-US" sz="1600" baseline="-25000" dirty="0" err="1" smtClean="0"/>
                        <a:t>n</a:t>
                      </a:r>
                      <a:r>
                        <a:rPr lang="en-US" sz="1600" baseline="0" dirty="0" smtClean="0"/>
                        <a:t>* </a:t>
                      </a:r>
                      <a:r>
                        <a:rPr lang="en-US" sz="1600" baseline="0" dirty="0" err="1" smtClean="0"/>
                        <a:t>Y</a:t>
                      </a:r>
                      <a:r>
                        <a:rPr lang="en-US" sz="1600" baseline="-25000" dirty="0" err="1" smtClean="0"/>
                        <a:t>n</a:t>
                      </a:r>
                      <a:endParaRPr lang="en-US" sz="16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8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Dot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320" lvl="1" indent="0">
              <a:spcBef>
                <a:spcPts val="200"/>
              </a:spcBef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4320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274320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274320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dot_result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320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4320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dot_result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274320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dot-product: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dot_result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320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2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Matrix-Vector </a:t>
            </a:r>
            <a:r>
              <a:rPr lang="en-US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Result is a vector that holds the dot-products of each line of the matrix with the given right-hand-side vector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13</a:t>
            </a:fld>
            <a:endParaRPr lang="en-US"/>
          </a:p>
        </p:txBody>
      </p:sp>
      <p:pic>
        <p:nvPicPr>
          <p:cNvPr id="9218" name="Picture 2" descr="20+ examples for NumPy matrix multiplication | get G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133598"/>
            <a:ext cx="7027338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65B3-4756-3342-91BD-F837D92A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in Math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A873D-0B23-0E40-96C7-F65541F01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Matrix is an array of numbers, e.g., 2 rows by 2 columns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Add two matrices: C = A + B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Subtract two matrices: C = A – B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Multiply one matrix by another matrix: C = A × B</a:t>
                </a:r>
              </a:p>
              <a:p>
                <a:r>
                  <a:rPr lang="en-US" dirty="0"/>
                  <a:t>Transpose a matrix: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baseline="30000" dirty="0"/>
                  <a:t>T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8A873D-0B23-0E40-96C7-F65541F01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19934-94AE-1340-A015-694AC291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18C17-7F19-EC40-81C8-385F93D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Matrix-Matrix </a:t>
            </a:r>
            <a:r>
              <a:rPr lang="en-US" dirty="0"/>
              <a:t>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7543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1841500"/>
            <a:ext cx="2247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Transpose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transpose of the (m x n)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(n x m) matrix formed by interchanging the rows and columns such that row i becomes column i of the transposed matrix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84" t="-1120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6019800" y="2895600"/>
          <a:ext cx="316706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2" name="Equation" r:id="rId4" imgW="3162240" imgH="1498320" progId="Equation.3">
                  <p:embed/>
                </p:oleObj>
              </mc:Choice>
              <mc:Fallback>
                <p:oleObj name="Equation" r:id="rId4" imgW="3162240" imgH="149832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895600"/>
                        <a:ext cx="3167063" cy="150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1905000" y="2895600"/>
          <a:ext cx="37798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3" name="Equation" r:id="rId6" imgW="3085920" imgH="1498320" progId="Equation.3">
                  <p:embed/>
                </p:oleObj>
              </mc:Choice>
              <mc:Fallback>
                <p:oleObj name="Equation" r:id="rId6" imgW="3085920" imgH="149832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3779838" cy="152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6612091" y="4957956"/>
          <a:ext cx="1536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" name="Equation" r:id="rId8" imgW="1536480" imgH="711000" progId="Equation.3">
                  <p:embed/>
                </p:oleObj>
              </mc:Choice>
              <mc:Fallback>
                <p:oleObj name="Equation" r:id="rId8" imgW="1536480" imgH="711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091" y="4957956"/>
                        <a:ext cx="15367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8517091" y="4729356"/>
          <a:ext cx="1354137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" name="Equation" r:id="rId10" imgW="1358640" imgH="1117440" progId="Equation.3">
                  <p:embed/>
                </p:oleObj>
              </mc:Choice>
              <mc:Fallback>
                <p:oleObj name="Equation" r:id="rId10" imgW="1358640" imgH="111744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091" y="4729356"/>
                        <a:ext cx="1354137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1565428" y="4878581"/>
          <a:ext cx="13477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" name="Equation" r:id="rId12" imgW="736560" imgH="457200" progId="Equation.3">
                  <p:embed/>
                </p:oleObj>
              </mc:Choice>
              <mc:Fallback>
                <p:oleObj name="Equation" r:id="rId12" imgW="736560" imgH="457200" progId="Equation.3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428" y="4878581"/>
                        <a:ext cx="13477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3013228" y="4878581"/>
          <a:ext cx="16002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" name="Equation" r:id="rId14" imgW="1358640" imgH="711000" progId="Equation.3">
                  <p:embed/>
                </p:oleObj>
              </mc:Choice>
              <mc:Fallback>
                <p:oleObj name="Equation" r:id="rId14" imgW="1358640" imgH="711000" progId="Equation.3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228" y="4878581"/>
                        <a:ext cx="16002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23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Representation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Representation in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issues</a:t>
            </a:r>
          </a:p>
          <a:p>
            <a:pPr lvl="1"/>
            <a:r>
              <a:rPr lang="en-US" dirty="0" smtClean="0"/>
              <a:t>Interface (what is the abstraction we want to present?)</a:t>
            </a:r>
          </a:p>
          <a:p>
            <a:pPr lvl="1"/>
            <a:r>
              <a:rPr lang="en-US" dirty="0" smtClean="0"/>
              <a:t>Implementation (how is the abstraction realized?)</a:t>
            </a:r>
          </a:p>
          <a:p>
            <a:r>
              <a:rPr lang="en-US" dirty="0" smtClean="0"/>
              <a:t>Sometimes there are tradeoffs</a:t>
            </a:r>
          </a:p>
          <a:p>
            <a:pPr lvl="1"/>
            <a:r>
              <a:rPr lang="en-US" dirty="0" smtClean="0"/>
              <a:t>Evaluate relative to end user</a:t>
            </a:r>
          </a:p>
          <a:p>
            <a:pPr lvl="1"/>
            <a:r>
              <a:rPr lang="en-US" dirty="0" smtClean="0"/>
              <a:t>In HPC </a:t>
            </a:r>
            <a:r>
              <a:rPr lang="mr-IN" dirty="0" smtClean="0"/>
              <a:t>–</a:t>
            </a:r>
            <a:r>
              <a:rPr lang="en-US" dirty="0" smtClean="0"/>
              <a:t> performance is most important</a:t>
            </a:r>
          </a:p>
          <a:p>
            <a:pPr lvl="1"/>
            <a:r>
              <a:rPr lang="en-US" dirty="0" smtClean="0"/>
              <a:t>Elsewhere </a:t>
            </a:r>
            <a:r>
              <a:rPr lang="mr-IN" dirty="0" smtClean="0"/>
              <a:t>–</a:t>
            </a:r>
            <a:r>
              <a:rPr lang="en-US" dirty="0" smtClean="0"/>
              <a:t> safety, ease of use, standards compliance, etc.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FEDE3-DCDF-EF47-B409-BB8E69C6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1ACA-2D56-F649-85B1-E8F05732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79036" y="457457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600" dirty="0" smtClean="0">
              <a:solidFill>
                <a:srgbClr val="8F08C4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72" y="5105400"/>
            <a:ext cx="2247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Matrix Product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03206-2AFA-A847-84F1-C7982233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572000"/>
            <a:ext cx="3581400" cy="365125"/>
          </a:xfrm>
        </p:spPr>
        <p:txBody>
          <a:bodyPr/>
          <a:lstStyle/>
          <a:p>
            <a:r>
              <a:rPr lang="en-US" sz="1000" smtClean="0"/>
              <a:t>CSC4700, Spring 2025, Linear Algebra in C++</a:t>
            </a:r>
            <a:endParaRPr lang="en-US" sz="1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540F7C-0003-AE4B-9D0F-3513888A2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9" y="2984776"/>
            <a:ext cx="10077250" cy="3296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277564"/>
            <a:ext cx="2247900" cy="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994" y="4207879"/>
            <a:ext cx="330200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400" y="4234283"/>
            <a:ext cx="342900" cy="33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924" y="4212058"/>
            <a:ext cx="34290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68" y="4240351"/>
            <a:ext cx="368300" cy="25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974" y="6282053"/>
            <a:ext cx="304800" cy="25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5386" y="6281073"/>
            <a:ext cx="304800" cy="25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91" y="4268926"/>
            <a:ext cx="368300" cy="25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959" y="4207879"/>
            <a:ext cx="304800" cy="25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4450" y="5918200"/>
            <a:ext cx="304800" cy="254000"/>
          </a:xfrm>
          <a:prstGeom prst="rect">
            <a:avLst/>
          </a:prstGeom>
        </p:spPr>
      </p:pic>
      <p:sp>
        <p:nvSpPr>
          <p:cNvPr id="18" name="Line Callout 1 17"/>
          <p:cNvSpPr/>
          <p:nvPr/>
        </p:nvSpPr>
        <p:spPr>
          <a:xfrm>
            <a:off x="1652798" y="2018554"/>
            <a:ext cx="2431570" cy="879234"/>
          </a:xfrm>
          <a:prstGeom prst="borderCallout1">
            <a:avLst>
              <a:gd name="adj1" fmla="val 98872"/>
              <a:gd name="adj2" fmla="val 32549"/>
              <a:gd name="adj3" fmla="val 174660"/>
              <a:gd name="adj4" fmla="val 2457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Notionally </a:t>
            </a:r>
            <a:r>
              <a:rPr lang="en-US" sz="2400" dirty="0" smtClean="0"/>
              <a:t>2 Dimensional</a:t>
            </a:r>
            <a:endParaRPr lang="en-US" sz="2400" dirty="0"/>
          </a:p>
        </p:txBody>
      </p:sp>
      <p:sp>
        <p:nvSpPr>
          <p:cNvPr id="19" name="Line Callout 1 18"/>
          <p:cNvSpPr/>
          <p:nvPr/>
        </p:nvSpPr>
        <p:spPr>
          <a:xfrm>
            <a:off x="5226506" y="2018554"/>
            <a:ext cx="2431570" cy="879234"/>
          </a:xfrm>
          <a:prstGeom prst="borderCallout1">
            <a:avLst>
              <a:gd name="adj1" fmla="val 98872"/>
              <a:gd name="adj2" fmla="val 32549"/>
              <a:gd name="adj3" fmla="val 174660"/>
              <a:gd name="adj4" fmla="val 2457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 2D data structure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8715" y="408694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17640" y="4086941"/>
                <a:ext cx="5918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640" y="4086941"/>
                <a:ext cx="591829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Spaces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2/18/2025, Lecture 8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CSC4700, Spring 2025, Linear Algebra in C++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AD73E-ED04-4483-87A9-ED19382BA990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0F589-74F6-A841-BB63-50780DF5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CSC4700, Spring 2025, Linear Algebra in C++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36256" y="1770676"/>
            <a:ext cx="6096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600" dirty="0" smtClean="0">
              <a:solidFill>
                <a:srgbClr val="8F08C4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Representation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3312-E4C8-9A4E-8226-1191F637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612" y="4083725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row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505200" y="2176532"/>
            <a:ext cx="1048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column</a:t>
            </a:r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72" y="2162733"/>
            <a:ext cx="2311400" cy="2425700"/>
          </a:xfrm>
          <a:prstGeom prst="rect">
            <a:avLst/>
          </a:prstGeom>
        </p:spPr>
      </p:pic>
      <p:sp>
        <p:nvSpPr>
          <p:cNvPr id="27" name="Line Callout 1 26"/>
          <p:cNvSpPr/>
          <p:nvPr/>
        </p:nvSpPr>
        <p:spPr>
          <a:xfrm>
            <a:off x="8458200" y="4588433"/>
            <a:ext cx="2759302" cy="879234"/>
          </a:xfrm>
          <a:prstGeom prst="borderCallout1">
            <a:avLst>
              <a:gd name="adj1" fmla="val -30"/>
              <a:gd name="adj2" fmla="val 25913"/>
              <a:gd name="adj3" fmla="val -136403"/>
              <a:gd name="adj4" fmla="val -1161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</a:t>
            </a:r>
            <a:r>
              <a:rPr lang="en-US" sz="2400"/>
              <a:t>a doubly indexed accessor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580" y="992760"/>
            <a:ext cx="2247900" cy="6604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016" y="2546055"/>
            <a:ext cx="3276600" cy="3238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Line Callout 1 27"/>
          <p:cNvSpPr/>
          <p:nvPr/>
        </p:nvSpPr>
        <p:spPr>
          <a:xfrm>
            <a:off x="4884538" y="5521566"/>
            <a:ext cx="3496443" cy="879234"/>
          </a:xfrm>
          <a:prstGeom prst="borderCallout1">
            <a:avLst>
              <a:gd name="adj1" fmla="val 162"/>
              <a:gd name="adj2" fmla="val 50374"/>
              <a:gd name="adj3" fmla="val -66922"/>
              <a:gd name="adj4" fmla="val 1156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 doubly indexed </a:t>
            </a:r>
            <a:r>
              <a:rPr lang="en-US" sz="2400"/>
              <a:t>data structure</a:t>
            </a:r>
            <a:endParaRPr lang="en-US" sz="2400" dirty="0"/>
          </a:p>
        </p:txBody>
      </p:sp>
      <p:sp>
        <p:nvSpPr>
          <p:cNvPr id="26" name="Line Callout 1 25"/>
          <p:cNvSpPr/>
          <p:nvPr/>
        </p:nvSpPr>
        <p:spPr>
          <a:xfrm>
            <a:off x="546471" y="5521566"/>
            <a:ext cx="2958729" cy="879234"/>
          </a:xfrm>
          <a:prstGeom prst="borderCallout1">
            <a:avLst>
              <a:gd name="adj1" fmla="val -30"/>
              <a:gd name="adj2" fmla="val 25913"/>
              <a:gd name="adj3" fmla="val -122045"/>
              <a:gd name="adj4" fmla="val 3621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 matrix is a doubly indexed set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7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br>
              <a:rPr lang="en-US" dirty="0" smtClean="0"/>
            </a:br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14B67-D685-BF41-B0DA-03FF31F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D28FC-355E-EA4F-9881-6ADD710F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208" y="2067506"/>
            <a:ext cx="1473200" cy="393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132" y="2043345"/>
            <a:ext cx="3276600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1797" y="3431762"/>
            <a:ext cx="66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3865" y="1902766"/>
            <a:ext cx="111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column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1161350" y="5633867"/>
            <a:ext cx="2759302" cy="879234"/>
          </a:xfrm>
          <a:prstGeom prst="borderCallout1">
            <a:avLst>
              <a:gd name="adj1" fmla="val -801"/>
              <a:gd name="adj2" fmla="val 71501"/>
              <a:gd name="adj3" fmla="val -41198"/>
              <a:gd name="adj4" fmla="val 11823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 doubly indexed </a:t>
            </a:r>
            <a:r>
              <a:rPr lang="en-US" sz="2400" dirty="0" err="1"/>
              <a:t>accessor</a:t>
            </a:r>
            <a:endParaRPr lang="en-US" sz="2400" dirty="0"/>
          </a:p>
        </p:txBody>
      </p:sp>
      <p:sp>
        <p:nvSpPr>
          <p:cNvPr id="10" name="Line Callout 1 9"/>
          <p:cNvSpPr/>
          <p:nvPr/>
        </p:nvSpPr>
        <p:spPr>
          <a:xfrm>
            <a:off x="3881741" y="3596389"/>
            <a:ext cx="2759302" cy="879234"/>
          </a:xfrm>
          <a:prstGeom prst="borderCallout1">
            <a:avLst>
              <a:gd name="adj1" fmla="val -2069"/>
              <a:gd name="adj2" fmla="val 66524"/>
              <a:gd name="adj3" fmla="val -96306"/>
              <a:gd name="adj4" fmla="val 10971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 create one memory address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8643578" y="4229099"/>
            <a:ext cx="2348131" cy="1425275"/>
          </a:xfrm>
          <a:prstGeom prst="borderCallout1">
            <a:avLst>
              <a:gd name="adj1" fmla="val -1049"/>
              <a:gd name="adj2" fmla="val 6744"/>
              <a:gd name="adj3" fmla="val -76187"/>
              <a:gd name="adj4" fmla="val -440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Memory is a contiguous address space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89688" y="356378"/>
            <a:ext cx="590778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600" dirty="0" smtClean="0">
              <a:solidFill>
                <a:srgbClr val="8F08C4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options to represent a 2D structure in memory</a:t>
            </a:r>
          </a:p>
          <a:p>
            <a:pPr lvl="1"/>
            <a:r>
              <a:rPr lang="en-US" dirty="0" smtClean="0"/>
              <a:t>Translate </a:t>
            </a:r>
            <a:r>
              <a:rPr lang="en-US" dirty="0"/>
              <a:t>double index to single </a:t>
            </a:r>
            <a:r>
              <a:rPr lang="en-US" dirty="0" smtClean="0"/>
              <a:t>address</a:t>
            </a:r>
          </a:p>
          <a:p>
            <a:r>
              <a:rPr lang="en-US" dirty="0" smtClean="0"/>
              <a:t>Arrays of arrays:</a:t>
            </a:r>
          </a:p>
          <a:p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dirty="0" smtClean="0"/>
              <a:t>outer </a:t>
            </a:r>
            <a:r>
              <a:rPr lang="en-US" dirty="0"/>
              <a:t>pointer to </a:t>
            </a:r>
            <a:r>
              <a:rPr lang="en-US" dirty="0" smtClean="0"/>
              <a:t>get inner pointer: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dirty="0"/>
          </a:p>
          <a:p>
            <a:pPr lvl="1"/>
            <a:r>
              <a:rPr lang="en-US" dirty="0"/>
              <a:t>Lookup </a:t>
            </a:r>
            <a:r>
              <a:rPr lang="en-US" dirty="0" smtClean="0"/>
              <a:t>element from inner pointer: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[j]</a:t>
            </a:r>
            <a:endParaRPr lang="en-US" dirty="0"/>
          </a:p>
          <a:p>
            <a:r>
              <a:rPr lang="en-US" dirty="0" smtClean="0"/>
              <a:t>Vector of vectors:</a:t>
            </a:r>
          </a:p>
          <a:p>
            <a:endParaRPr lang="en-US" dirty="0"/>
          </a:p>
          <a:p>
            <a:pPr lvl="1"/>
            <a:r>
              <a:rPr lang="en-US" dirty="0"/>
              <a:t>Lookup inner vector from outer </a:t>
            </a:r>
            <a:r>
              <a:rPr lang="en-US" dirty="0" smtClean="0"/>
              <a:t>vector: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[i]</a:t>
            </a:r>
            <a:endParaRPr lang="en-US" dirty="0"/>
          </a:p>
          <a:p>
            <a:pPr lvl="1"/>
            <a:r>
              <a:rPr lang="en-US" dirty="0"/>
              <a:t>Use inner vector to get data </a:t>
            </a:r>
            <a:r>
              <a:rPr lang="en-US" dirty="0" smtClean="0"/>
              <a:t>element: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[j]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7694" y="3048000"/>
            <a:ext cx="790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...;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  // storage[i][j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];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7694" y="4636532"/>
            <a:ext cx="790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// storage[i][j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];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options to represent a 2D structure in memory</a:t>
            </a:r>
          </a:p>
          <a:p>
            <a:pPr lvl="1"/>
            <a:r>
              <a:rPr lang="en-US" dirty="0" smtClean="0"/>
              <a:t>Translate </a:t>
            </a:r>
            <a:r>
              <a:rPr lang="en-US" dirty="0"/>
              <a:t>double index to single </a:t>
            </a:r>
            <a:r>
              <a:rPr lang="en-US" dirty="0" smtClean="0"/>
              <a:t>address</a:t>
            </a:r>
          </a:p>
          <a:p>
            <a:r>
              <a:rPr lang="en-US" dirty="0"/>
              <a:t>Use single vector to get data </a:t>
            </a:r>
            <a:r>
              <a:rPr lang="en-US" dirty="0" smtClean="0"/>
              <a:t>element:</a:t>
            </a:r>
          </a:p>
          <a:p>
            <a:endParaRPr lang="en-US" dirty="0"/>
          </a:p>
          <a:p>
            <a:pPr lvl="1"/>
            <a:r>
              <a:rPr lang="en-US" dirty="0"/>
              <a:t>Need to compute </a:t>
            </a:r>
            <a:r>
              <a:rPr lang="en-US" dirty="0" smtClean="0"/>
              <a:t>index: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[k]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7694" y="3048000"/>
            <a:ext cx="7529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//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storage[k];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0" y="2404553"/>
            <a:ext cx="3276600" cy="3238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34782" y="2717630"/>
            <a:ext cx="2979036" cy="6128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Representation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E141C44-C1EA-7047-9941-A495565C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BEAF4-7EFC-2647-9F9E-1581AA00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58164" y="3886200"/>
            <a:ext cx="66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611" y="2006600"/>
            <a:ext cx="1473200" cy="393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24115" y="1913935"/>
            <a:ext cx="858246" cy="18198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24115" y="3505200"/>
            <a:ext cx="858246" cy="18198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4782" y="3074882"/>
            <a:ext cx="2979036" cy="6128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12154" y="5791200"/>
            <a:ext cx="2878505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178451" y="1886102"/>
            <a:ext cx="0" cy="189779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1406" y="2151377"/>
            <a:ext cx="111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column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12154" y="5896229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columns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8041432" y="3003103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11" y="2006600"/>
            <a:ext cx="1473200" cy="393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Representation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0A8BA-2B3C-084E-AC5E-B0FB08EE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D3135-F567-E940-A90A-8AC6BA6D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20" y="2404553"/>
            <a:ext cx="3276600" cy="32385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212154" y="5791200"/>
            <a:ext cx="2878505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2154" y="5896229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columns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58164" y="3886200"/>
            <a:ext cx="66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1406" y="2151377"/>
            <a:ext cx="111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column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50005" y="4617768"/>
            <a:ext cx="1016318" cy="562209"/>
            <a:chOff x="127323" y="3517262"/>
            <a:chExt cx="1016318" cy="562209"/>
          </a:xfrm>
        </p:grpSpPr>
        <p:sp>
          <p:nvSpPr>
            <p:cNvPr id="17" name="Line Callout 1 16"/>
            <p:cNvSpPr/>
            <p:nvPr/>
          </p:nvSpPr>
          <p:spPr>
            <a:xfrm>
              <a:off x="127323" y="3517262"/>
              <a:ext cx="1016318" cy="562209"/>
            </a:xfrm>
            <a:prstGeom prst="borderCallout1">
              <a:avLst>
                <a:gd name="adj1" fmla="val -988"/>
                <a:gd name="adj2" fmla="val 68857"/>
                <a:gd name="adj3" fmla="val -220877"/>
                <a:gd name="adj4" fmla="val 147896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2325" y="3681929"/>
              <a:ext cx="901700" cy="254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70010" y="2708557"/>
            <a:ext cx="2350577" cy="476685"/>
            <a:chOff x="2512536" y="795004"/>
            <a:chExt cx="2350577" cy="476685"/>
          </a:xfrm>
        </p:grpSpPr>
        <p:sp>
          <p:nvSpPr>
            <p:cNvPr id="21" name="Line Callout 1 20"/>
            <p:cNvSpPr/>
            <p:nvPr/>
          </p:nvSpPr>
          <p:spPr>
            <a:xfrm>
              <a:off x="2512536" y="795004"/>
              <a:ext cx="2350577" cy="476685"/>
            </a:xfrm>
            <a:prstGeom prst="borderCallout1">
              <a:avLst>
                <a:gd name="adj1" fmla="val 59210"/>
                <a:gd name="adj2" fmla="val -689"/>
                <a:gd name="adj3" fmla="val 67429"/>
                <a:gd name="adj4" fmla="val -6942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42361" y="936221"/>
              <a:ext cx="901700" cy="2540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4070010" y="3333389"/>
            <a:ext cx="2350577" cy="476685"/>
            <a:chOff x="2512536" y="1419836"/>
            <a:chExt cx="2606932" cy="476685"/>
          </a:xfrm>
        </p:grpSpPr>
        <p:sp>
          <p:nvSpPr>
            <p:cNvPr id="33" name="Line Callout 1 32"/>
            <p:cNvSpPr/>
            <p:nvPr/>
          </p:nvSpPr>
          <p:spPr>
            <a:xfrm>
              <a:off x="2512536" y="1419836"/>
              <a:ext cx="2606932" cy="476685"/>
            </a:xfrm>
            <a:prstGeom prst="borderCallout1">
              <a:avLst>
                <a:gd name="adj1" fmla="val 59210"/>
                <a:gd name="adj2" fmla="val -689"/>
                <a:gd name="adj3" fmla="val -41484"/>
                <a:gd name="adj4" fmla="val -5280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1956" y="1531178"/>
              <a:ext cx="901700" cy="2540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376448" y="1615048"/>
            <a:ext cx="2434552" cy="479548"/>
            <a:chOff x="6715913" y="481152"/>
            <a:chExt cx="2350577" cy="479548"/>
          </a:xfrm>
        </p:grpSpPr>
        <p:sp>
          <p:nvSpPr>
            <p:cNvPr id="36" name="Line Callout 1 35"/>
            <p:cNvSpPr/>
            <p:nvPr/>
          </p:nvSpPr>
          <p:spPr>
            <a:xfrm>
              <a:off x="6715913" y="481152"/>
              <a:ext cx="2350577" cy="479548"/>
            </a:xfrm>
            <a:prstGeom prst="borderCallout1">
              <a:avLst>
                <a:gd name="adj1" fmla="val 59210"/>
                <a:gd name="adj2" fmla="val -689"/>
                <a:gd name="adj3" fmla="val 111376"/>
                <a:gd name="adj4" fmla="val -3233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32918" y="613268"/>
              <a:ext cx="736600" cy="24130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376449" y="2284899"/>
            <a:ext cx="2434552" cy="476685"/>
            <a:chOff x="6715913" y="1151003"/>
            <a:chExt cx="2591195" cy="476685"/>
          </a:xfrm>
        </p:grpSpPr>
        <p:sp>
          <p:nvSpPr>
            <p:cNvPr id="39" name="Line Callout 1 38"/>
            <p:cNvSpPr/>
            <p:nvPr/>
          </p:nvSpPr>
          <p:spPr>
            <a:xfrm>
              <a:off x="6715913" y="1151003"/>
              <a:ext cx="2591195" cy="476685"/>
            </a:xfrm>
            <a:prstGeom prst="borderCallout1">
              <a:avLst>
                <a:gd name="adj1" fmla="val 59210"/>
                <a:gd name="adj2" fmla="val -689"/>
                <a:gd name="adj3" fmla="val 19274"/>
                <a:gd name="adj4" fmla="val -3186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0833" y="1266684"/>
              <a:ext cx="736600" cy="2413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360551" y="3667833"/>
            <a:ext cx="2434553" cy="476685"/>
            <a:chOff x="6823437" y="2533937"/>
            <a:chExt cx="2591195" cy="476685"/>
          </a:xfrm>
        </p:grpSpPr>
        <p:sp>
          <p:nvSpPr>
            <p:cNvPr id="42" name="Line Callout 1 41"/>
            <p:cNvSpPr/>
            <p:nvPr/>
          </p:nvSpPr>
          <p:spPr>
            <a:xfrm>
              <a:off x="6823437" y="2533937"/>
              <a:ext cx="2591195" cy="476685"/>
            </a:xfrm>
            <a:prstGeom prst="borderCallout1">
              <a:avLst>
                <a:gd name="adj1" fmla="val 59210"/>
                <a:gd name="adj2" fmla="val -689"/>
                <a:gd name="adj3" fmla="val 67867"/>
                <a:gd name="adj4" fmla="val -2900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67653" y="2652342"/>
              <a:ext cx="736600" cy="241300"/>
            </a:xfrm>
            <a:prstGeom prst="rect">
              <a:avLst/>
            </a:prstGeom>
          </p:spPr>
        </p:pic>
      </p:grpSp>
      <p:sp>
        <p:nvSpPr>
          <p:cNvPr id="44" name="Rectangle 43"/>
          <p:cNvSpPr/>
          <p:nvPr/>
        </p:nvSpPr>
        <p:spPr>
          <a:xfrm>
            <a:off x="5894694" y="5096470"/>
            <a:ext cx="338082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&gt; vC(</a:t>
            </a: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pt-BR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t-BR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11" y="2006600"/>
            <a:ext cx="1473200" cy="393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Representation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0A8BA-2B3C-084E-AC5E-B0FB08EE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D3135-F567-E940-A90A-8AC6BA6D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20" y="2404553"/>
            <a:ext cx="3276600" cy="32385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212154" y="5791200"/>
            <a:ext cx="2878505" cy="0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2154" y="5896229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columns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58164" y="3886200"/>
            <a:ext cx="66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1406" y="2151377"/>
            <a:ext cx="111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column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354518" y="2191291"/>
            <a:ext cx="1688565" cy="597469"/>
            <a:chOff x="2600053" y="1015957"/>
            <a:chExt cx="1688565" cy="597469"/>
          </a:xfrm>
        </p:grpSpPr>
        <p:sp>
          <p:nvSpPr>
            <p:cNvPr id="47" name="Line Callout 1 46"/>
            <p:cNvSpPr/>
            <p:nvPr/>
          </p:nvSpPr>
          <p:spPr>
            <a:xfrm>
              <a:off x="2600053" y="1015957"/>
              <a:ext cx="1688565" cy="597469"/>
            </a:xfrm>
            <a:prstGeom prst="borderCallout1">
              <a:avLst>
                <a:gd name="adj1" fmla="val 99893"/>
                <a:gd name="adj2" fmla="val 30843"/>
                <a:gd name="adj3" fmla="val 259881"/>
                <a:gd name="adj4" fmla="val -9045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485" y="1176852"/>
              <a:ext cx="901700" cy="292100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2161888" y="3434827"/>
            <a:ext cx="2979036" cy="6128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9157197" y="2518823"/>
            <a:ext cx="2591195" cy="476685"/>
            <a:chOff x="6840357" y="1872345"/>
            <a:chExt cx="2591195" cy="476685"/>
          </a:xfrm>
        </p:grpSpPr>
        <p:sp>
          <p:nvSpPr>
            <p:cNvPr id="51" name="Line Callout 1 50"/>
            <p:cNvSpPr/>
            <p:nvPr/>
          </p:nvSpPr>
          <p:spPr>
            <a:xfrm>
              <a:off x="6840357" y="1872345"/>
              <a:ext cx="2591195" cy="476685"/>
            </a:xfrm>
            <a:prstGeom prst="borderCallout1">
              <a:avLst>
                <a:gd name="adj1" fmla="val 59210"/>
                <a:gd name="adj2" fmla="val -689"/>
                <a:gd name="adj3" fmla="val 205887"/>
                <a:gd name="adj4" fmla="val -2167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1404" y="1964637"/>
              <a:ext cx="1689100" cy="2921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288126" y="3401364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Increment </a:t>
            </a:r>
            <a:r>
              <a:rPr lang="en-US" dirty="0" smtClean="0"/>
              <a:t>fastest</a:t>
            </a:r>
          </a:p>
          <a:p>
            <a:r>
              <a:rPr lang="en-US" dirty="0" smtClean="0"/>
              <a:t>along row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7197" y="211519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 oriented: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894694" y="5096470"/>
            <a:ext cx="338082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&gt; vC(</a:t>
            </a: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pt-BR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t-BR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11" y="2006600"/>
            <a:ext cx="1473200" cy="393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Matrix Representation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0A8BA-2B3C-084E-AC5E-B0FB08EE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D3135-F567-E940-A90A-8AC6BA6D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520" y="2404553"/>
            <a:ext cx="3276600" cy="32385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 flipV="1">
            <a:off x="5257800" y="2903216"/>
            <a:ext cx="4425" cy="262631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4279708" y="3985542"/>
            <a:ext cx="245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rows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58164" y="3886200"/>
            <a:ext cx="667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51406" y="2151377"/>
            <a:ext cx="111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column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354518" y="2191291"/>
            <a:ext cx="1688565" cy="597469"/>
            <a:chOff x="2600053" y="1015957"/>
            <a:chExt cx="1688565" cy="597469"/>
          </a:xfrm>
        </p:grpSpPr>
        <p:sp>
          <p:nvSpPr>
            <p:cNvPr id="47" name="Line Callout 1 46"/>
            <p:cNvSpPr/>
            <p:nvPr/>
          </p:nvSpPr>
          <p:spPr>
            <a:xfrm>
              <a:off x="2600053" y="1015957"/>
              <a:ext cx="1688565" cy="597469"/>
            </a:xfrm>
            <a:prstGeom prst="borderCallout1">
              <a:avLst>
                <a:gd name="adj1" fmla="val 99893"/>
                <a:gd name="adj2" fmla="val 30843"/>
                <a:gd name="adj3" fmla="val 254282"/>
                <a:gd name="adj4" fmla="val -69318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485" y="1176852"/>
              <a:ext cx="901700" cy="292100"/>
            </a:xfrm>
            <a:prstGeom prst="rect">
              <a:avLst/>
            </a:prstGeom>
          </p:spPr>
        </p:pic>
      </p:grpSp>
      <p:sp>
        <p:nvSpPr>
          <p:cNvPr id="51" name="Line Callout 1 50"/>
          <p:cNvSpPr/>
          <p:nvPr/>
        </p:nvSpPr>
        <p:spPr>
          <a:xfrm>
            <a:off x="9157197" y="2518823"/>
            <a:ext cx="2591195" cy="476685"/>
          </a:xfrm>
          <a:prstGeom prst="borderCallout1">
            <a:avLst>
              <a:gd name="adj1" fmla="val 59210"/>
              <a:gd name="adj2" fmla="val -689"/>
              <a:gd name="adj3" fmla="val 205887"/>
              <a:gd name="adj4" fmla="val -2167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20184" y="5880307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Increment </a:t>
            </a:r>
            <a:r>
              <a:rPr lang="en-US" dirty="0" smtClean="0"/>
              <a:t>fastest</a:t>
            </a:r>
          </a:p>
          <a:p>
            <a:r>
              <a:rPr lang="en-US" dirty="0" smtClean="0"/>
              <a:t>along column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7197" y="211519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 oriented: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2677224" y="3922837"/>
            <a:ext cx="2979036" cy="6128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851" y="2642711"/>
            <a:ext cx="1689100" cy="2921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894694" y="5096470"/>
            <a:ext cx="338082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pt-BR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N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&gt; vC(</a:t>
            </a:r>
            <a:r>
              <a:rPr lang="pt-BR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pt-BR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pt-BR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pt-B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pt-BR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" grpId="0"/>
      <p:bldP spid="6" grpId="0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 oriented memory layout (row major):</a:t>
            </a:r>
          </a:p>
          <a:p>
            <a:pPr lvl="1"/>
            <a:r>
              <a:rPr lang="en-US" dirty="0" smtClean="0"/>
              <a:t>We write: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But will do this (under the hood):</a:t>
            </a:r>
          </a:p>
          <a:p>
            <a:endParaRPr lang="en-US" dirty="0"/>
          </a:p>
          <a:p>
            <a:r>
              <a:rPr lang="en-US" dirty="0" smtClean="0"/>
              <a:t>Column </a:t>
            </a:r>
            <a:r>
              <a:rPr lang="en-US" dirty="0"/>
              <a:t>oriented memory </a:t>
            </a:r>
            <a:r>
              <a:rPr lang="en-US" dirty="0" smtClean="0"/>
              <a:t>layout (column major):</a:t>
            </a:r>
            <a:endParaRPr lang="en-US" dirty="0"/>
          </a:p>
          <a:p>
            <a:pPr lvl="1"/>
            <a:r>
              <a:rPr lang="en-US" dirty="0"/>
              <a:t>We write: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But will do this (under the hood):</a:t>
            </a:r>
          </a:p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0A8BA-2B3C-084E-AC5E-B0FB08EE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D3135-F567-E940-A90A-8AC6BA6D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342" y="2292349"/>
            <a:ext cx="901700" cy="292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212" y="2853862"/>
            <a:ext cx="1689100" cy="292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473" y="4173188"/>
            <a:ext cx="901700" cy="292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622" y="4806047"/>
            <a:ext cx="1689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7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Implementation in C++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 oriented memory layout (row major):</a:t>
            </a:r>
          </a:p>
          <a:p>
            <a:pPr lvl="1"/>
            <a:r>
              <a:rPr lang="en-US" dirty="0" smtClean="0"/>
              <a:t>We write: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But will do this (under the hood):</a:t>
            </a:r>
          </a:p>
          <a:p>
            <a:endParaRPr lang="en-US" dirty="0"/>
          </a:p>
          <a:p>
            <a:r>
              <a:rPr lang="en-US" dirty="0"/>
              <a:t>Simultaneously (and safely) need </a:t>
            </a:r>
            <a:r>
              <a:rPr lang="en-US" dirty="0" smtClean="0"/>
              <a:t>a matrix type with</a:t>
            </a:r>
            <a:endParaRPr lang="en-US" dirty="0"/>
          </a:p>
          <a:p>
            <a:pPr lvl="1"/>
            <a:r>
              <a:rPr lang="en-US" dirty="0"/>
              <a:t>(i, j) two dimensional </a:t>
            </a:r>
            <a:r>
              <a:rPr lang="en-US" dirty="0" err="1"/>
              <a:t>accessor</a:t>
            </a:r>
            <a:endParaRPr lang="en-US" dirty="0"/>
          </a:p>
          <a:p>
            <a:pPr lvl="1"/>
            <a:r>
              <a:rPr lang="en-US" dirty="0"/>
              <a:t>Transparent translation to one dimensional </a:t>
            </a:r>
            <a:r>
              <a:rPr lang="en-US" dirty="0" err="1"/>
              <a:t>accessor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Preprocessor?</a:t>
            </a:r>
          </a:p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0A8BA-2B3C-084E-AC5E-B0FB08EE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D3135-F567-E940-A90A-8AC6BA6D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342" y="2292349"/>
            <a:ext cx="901700" cy="292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212" y="2853862"/>
            <a:ext cx="1689100" cy="29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542" y="5486400"/>
            <a:ext cx="37973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Mathematical Vector Space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253728" cy="43513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Definition (</a:t>
                </a:r>
                <a:r>
                  <a:rPr lang="en-US" dirty="0" err="1" smtClean="0"/>
                  <a:t>Halmos</a:t>
                </a:r>
                <a:r>
                  <a:rPr lang="en-US" dirty="0" smtClean="0"/>
                  <a:t>): A vector space is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of elements called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𝑣𝑒𝑐𝑡𝑜𝑟𝑠</m:t>
                    </m:r>
                  </m:oMath>
                </a14:m>
                <a:r>
                  <a:rPr lang="en-US" dirty="0" smtClean="0"/>
                  <a:t> satisfying the following axioms: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To every 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of vectors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there corresponds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called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𝑠𝑢𝑚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in such a way that:</a:t>
                </a:r>
              </a:p>
              <a:p>
                <a:pPr marL="1005840" lvl="2" indent="-457200">
                  <a:buFont typeface="+mj-lt"/>
                  <a:buAutoNum type="alphaLcParenR"/>
                </a:pPr>
                <a:r>
                  <a:rPr lang="en-US" sz="1700" dirty="0" smtClean="0"/>
                  <a:t>Addition is commutative: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700" dirty="0" smtClean="0"/>
              </a:p>
              <a:p>
                <a:pPr marL="1005840" lvl="2" indent="-457200">
                  <a:buFont typeface="+mj-lt"/>
                  <a:buAutoNum type="alphaLcParenR"/>
                </a:pPr>
                <a:r>
                  <a:rPr lang="en-US" sz="1700" dirty="0" smtClean="0"/>
                  <a:t>Addition is associative: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1700" dirty="0" smtClean="0"/>
              </a:p>
              <a:p>
                <a:pPr marL="1005840" lvl="2" indent="-457200">
                  <a:buFont typeface="+mj-lt"/>
                  <a:buAutoNum type="alphaLcParenR"/>
                </a:pPr>
                <a:r>
                  <a:rPr lang="en-US" sz="1700" dirty="0" smtClean="0"/>
                  <a:t>There </a:t>
                </a:r>
                <a:r>
                  <a:rPr lang="en-US" sz="1700" dirty="0"/>
                  <a:t>exists i</a:t>
                </a:r>
                <a:r>
                  <a:rPr lang="en-US" sz="1700" dirty="0" smtClean="0"/>
                  <a:t>n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700" dirty="0" smtClean="0"/>
                  <a:t> a unique vector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700" dirty="0" smtClean="0"/>
                  <a:t> (the origin) such that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+0=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700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700" dirty="0" smtClean="0"/>
              </a:p>
              <a:p>
                <a:pPr marL="1005840" lvl="2" indent="-457200">
                  <a:buFont typeface="+mj-lt"/>
                  <a:buAutoNum type="alphaLcParenR"/>
                </a:pPr>
                <a:r>
                  <a:rPr lang="en-US" sz="1700" dirty="0" smtClean="0"/>
                  <a:t>To every vector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700" dirty="0" smtClean="0"/>
                  <a:t> in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700" dirty="0" smtClean="0"/>
                  <a:t> there corresponds a unique vector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7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70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sz="1700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To every pair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is a scalar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a vector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, there corresponds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called the product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in such a way that:</a:t>
                </a:r>
              </a:p>
              <a:p>
                <a:pPr marL="1005840" lvl="2" indent="-457200">
                  <a:buFont typeface="+mj-lt"/>
                  <a:buAutoNum type="alphaLcParenR"/>
                </a:pPr>
                <a:r>
                  <a:rPr lang="en-US" dirty="0" smtClean="0"/>
                  <a:t>Multiplication by scalars is associative: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1005840" lvl="2" indent="-457200">
                  <a:buFont typeface="+mj-lt"/>
                  <a:buAutoNum type="alphaLcParenR"/>
                </a:pPr>
                <a:r>
                  <a:rPr lang="en-US" dirty="0"/>
                  <a:t>F</a:t>
                </a:r>
                <a:r>
                  <a:rPr lang="en-US" dirty="0" smtClean="0"/>
                  <a:t>or every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the following holds: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Multiplication by scalars is distributive with respect to vector addition: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𝑎𝑦</m:t>
                    </m:r>
                  </m:oMath>
                </a14:m>
                <a:endParaRPr lang="en-US" dirty="0" smtClean="0"/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 smtClean="0"/>
                  <a:t>Multiplication by vectors is distributive with respect to scalar addition: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 smtClean="0"/>
              </a:p>
              <a:p>
                <a:pPr marL="1005840" lvl="2" indent="-457200">
                  <a:buFont typeface="+mj-lt"/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253728" cy="4351337"/>
              </a:xfrm>
              <a:blipFill>
                <a:blip r:embed="rId2"/>
                <a:stretch>
                  <a:fillRect l="-19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0F861-CA2F-6D46-8B53-A49385A3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CSC4700, Spring 2025, Linear Algebra in C++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C5D51-D8BC-274F-BFED-691F6494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34C96-BCCE-C44E-B99E-09CA4F3699CF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2/18/2025, Lecture 8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6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939528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Matrix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 </a:t>
            </a:r>
            <a:r>
              <a:rPr lang="en-US" sz="15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5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num_columns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storage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Matrix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M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  : </a:t>
            </a:r>
            <a:r>
              <a:rPr lang="en-US" sz="15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5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num_columns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storage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 err="1">
                <a:solidFill>
                  <a:srgbClr val="1F377F"/>
                </a:solidFill>
                <a:latin typeface="Consolas" panose="020B0609020204030204" pitchFamily="49" charset="0"/>
              </a:rPr>
              <a:t>init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{}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5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operator()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5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5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num_columns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5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operator()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5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sz="15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um_columns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 }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rows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5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num_rows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columns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5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num_columns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; }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num_rows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 err="1">
                <a:solidFill>
                  <a:srgbClr val="1F377F"/>
                </a:solidFill>
                <a:latin typeface="Consolas" panose="020B0609020204030204" pitchFamily="49" charset="0"/>
              </a:rPr>
              <a:t>num_columns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in C</a:t>
            </a:r>
            <a:r>
              <a:rPr lang="en-US" dirty="0" smtClean="0"/>
              <a:t>++: Memory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memory layouts:</a:t>
            </a:r>
          </a:p>
          <a:p>
            <a:pPr lvl="1"/>
            <a:r>
              <a:rPr lang="en-US" dirty="0" smtClean="0"/>
              <a:t>Row-major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Column-major: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2561019"/>
            <a:ext cx="740298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operator()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num_columns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 }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operator()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um_columns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495800"/>
            <a:ext cx="740298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operator()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num_rows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operator()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storage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um_rows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]; 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Matrix-Matrix Multiplication, Sequential Code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Assume throughout that the matrices are square (n x n matrices).</a:t>
                </a:r>
              </a:p>
              <a:p>
                <a:r>
                  <a:rPr lang="en-US" dirty="0"/>
                  <a:t>The sequential code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could simply </a:t>
                </a:r>
                <a:r>
                  <a:rPr lang="en-US" dirty="0" smtClean="0"/>
                  <a:t>be:</a:t>
                </a:r>
              </a:p>
              <a:p>
                <a:pPr lvl="1"/>
                <a:endParaRPr lang="en-US" dirty="0" smtClean="0"/>
              </a:p>
              <a:p>
                <a:pPr marL="690563" lvl="1" indent="0">
                  <a:buNone/>
                </a:pPr>
                <a:r>
                  <a:rPr lang="en-US" altLang="en-US" dirty="0">
                    <a:latin typeface="Consolas" panose="020B0609020204030204" pitchFamily="49" charset="0"/>
                  </a:rPr>
                  <a:t>for (i = 0; i &lt; n; </a:t>
                </a:r>
                <a:r>
                  <a:rPr lang="en-US" altLang="en-US" dirty="0" smtClean="0">
                    <a:latin typeface="Consolas" panose="020B0609020204030204" pitchFamily="49" charset="0"/>
                  </a:rPr>
                  <a:t>++i)</a:t>
                </a:r>
                <a:endParaRPr lang="en-US" altLang="en-US" dirty="0">
                  <a:latin typeface="Consolas" panose="020B0609020204030204" pitchFamily="49" charset="0"/>
                </a:endParaRPr>
              </a:p>
              <a:p>
                <a:pPr marL="690563" lvl="1" indent="0">
                  <a:buNone/>
                </a:pPr>
                <a:r>
                  <a:rPr lang="en-US" altLang="en-US" dirty="0" smtClean="0">
                    <a:latin typeface="Consolas" panose="020B0609020204030204" pitchFamily="49" charset="0"/>
                  </a:rPr>
                  <a:t>    for </a:t>
                </a:r>
                <a:r>
                  <a:rPr lang="en-US" altLang="en-US" dirty="0">
                    <a:latin typeface="Consolas" panose="020B0609020204030204" pitchFamily="49" charset="0"/>
                  </a:rPr>
                  <a:t>(j = 0; j &lt; n; </a:t>
                </a:r>
                <a:r>
                  <a:rPr lang="en-US" altLang="en-US" dirty="0" smtClean="0">
                    <a:latin typeface="Consolas" panose="020B0609020204030204" pitchFamily="49" charset="0"/>
                  </a:rPr>
                  <a:t>++j) </a:t>
                </a:r>
                <a:r>
                  <a:rPr lang="en-US" altLang="en-US" dirty="0">
                    <a:latin typeface="Consolas" panose="020B0609020204030204" pitchFamily="49" charset="0"/>
                  </a:rPr>
                  <a:t>{</a:t>
                </a:r>
              </a:p>
              <a:p>
                <a:pPr marL="690563" lvl="1" indent="0">
                  <a:buNone/>
                </a:pPr>
                <a:r>
                  <a:rPr lang="en-US" altLang="en-US" dirty="0" smtClean="0">
                    <a:latin typeface="Consolas" panose="020B0609020204030204" pitchFamily="49" charset="0"/>
                  </a:rPr>
                  <a:t>        c[i</a:t>
                </a:r>
                <a:r>
                  <a:rPr lang="en-US" altLang="en-US" dirty="0">
                    <a:latin typeface="Consolas" panose="020B0609020204030204" pitchFamily="49" charset="0"/>
                  </a:rPr>
                  <a:t>][j] = 0;</a:t>
                </a:r>
              </a:p>
              <a:p>
                <a:pPr marL="690563" lvl="1" indent="0">
                  <a:buNone/>
                </a:pPr>
                <a:r>
                  <a:rPr lang="en-US" altLang="en-US" dirty="0" smtClean="0">
                    <a:latin typeface="Consolas" panose="020B0609020204030204" pitchFamily="49" charset="0"/>
                  </a:rPr>
                  <a:t>        for </a:t>
                </a:r>
                <a:r>
                  <a:rPr lang="en-US" altLang="en-US" dirty="0">
                    <a:latin typeface="Consolas" panose="020B0609020204030204" pitchFamily="49" charset="0"/>
                  </a:rPr>
                  <a:t>(k = 0; k &lt; n; </a:t>
                </a:r>
                <a:r>
                  <a:rPr lang="en-US" altLang="en-US" dirty="0" smtClean="0">
                    <a:latin typeface="Consolas" panose="020B0609020204030204" pitchFamily="49" charset="0"/>
                  </a:rPr>
                  <a:t>++k)</a:t>
                </a:r>
                <a:endParaRPr lang="en-US" altLang="en-US" dirty="0">
                  <a:latin typeface="Consolas" panose="020B0609020204030204" pitchFamily="49" charset="0"/>
                </a:endParaRPr>
              </a:p>
              <a:p>
                <a:pPr marL="690563" lvl="1" indent="0">
                  <a:buNone/>
                </a:pPr>
                <a:r>
                  <a:rPr lang="en-US" altLang="en-US" dirty="0" smtClean="0">
                    <a:latin typeface="Consolas" panose="020B0609020204030204" pitchFamily="49" charset="0"/>
                  </a:rPr>
                  <a:t>            c[i</a:t>
                </a:r>
                <a:r>
                  <a:rPr lang="en-US" altLang="en-US" dirty="0">
                    <a:latin typeface="Consolas" panose="020B0609020204030204" pitchFamily="49" charset="0"/>
                  </a:rPr>
                  <a:t>][j] </a:t>
                </a:r>
                <a:r>
                  <a:rPr lang="en-US" altLang="en-US" dirty="0" smtClean="0">
                    <a:latin typeface="Consolas" panose="020B0609020204030204" pitchFamily="49" charset="0"/>
                  </a:rPr>
                  <a:t>+= a[i</a:t>
                </a:r>
                <a:r>
                  <a:rPr lang="en-US" altLang="en-US" dirty="0">
                    <a:latin typeface="Consolas" panose="020B0609020204030204" pitchFamily="49" charset="0"/>
                  </a:rPr>
                  <a:t>][k] * b[k][j];</a:t>
                </a:r>
              </a:p>
              <a:p>
                <a:pPr marL="690563" lvl="1" indent="0">
                  <a:buNone/>
                </a:pPr>
                <a:r>
                  <a:rPr lang="en-US" altLang="en-US" dirty="0" smtClean="0">
                    <a:latin typeface="Consolas" panose="020B0609020204030204" pitchFamily="49" charset="0"/>
                  </a:rPr>
                  <a:t>    }</a:t>
                </a:r>
                <a:endParaRPr lang="en-US" altLang="en-US" dirty="0">
                  <a:latin typeface="Consolas" panose="020B0609020204030204" pitchFamily="49" charset="0"/>
                </a:endParaRPr>
              </a:p>
              <a:p>
                <a:r>
                  <a:rPr lang="en-US" dirty="0"/>
                  <a:t>This algorithm requires n</a:t>
                </a:r>
                <a:r>
                  <a:rPr lang="en-US" baseline="30000" dirty="0"/>
                  <a:t>3</a:t>
                </a:r>
                <a:r>
                  <a:rPr lang="en-US" dirty="0"/>
                  <a:t> multiplications and n</a:t>
                </a:r>
                <a:r>
                  <a:rPr lang="en-US" baseline="30000" dirty="0"/>
                  <a:t>3</a:t>
                </a:r>
                <a:r>
                  <a:rPr lang="en-US" dirty="0"/>
                  <a:t> additions, leading to a sequential time complexity of </a:t>
                </a:r>
                <a:r>
                  <a:rPr lang="en-US" dirty="0">
                    <a:latin typeface="Consolas" panose="020B0609020204030204" pitchFamily="49" charset="0"/>
                  </a:rPr>
                  <a:t>O(n</a:t>
                </a:r>
                <a:r>
                  <a:rPr lang="en-US" baseline="30000" dirty="0">
                    <a:latin typeface="Consolas" panose="020B0609020204030204" pitchFamily="49" charset="0"/>
                  </a:rPr>
                  <a:t>3</a:t>
                </a:r>
                <a:r>
                  <a:rPr lang="en-US" dirty="0" smtClean="0">
                    <a:latin typeface="Consolas" panose="020B0609020204030204" pitchFamily="49" charset="0"/>
                  </a:rPr>
                  <a:t>)</a:t>
                </a:r>
                <a:endParaRPr lang="en-US" dirty="0"/>
              </a:p>
              <a:p>
                <a:r>
                  <a:rPr lang="en-US" dirty="0" smtClean="0"/>
                  <a:t>Very easy to parallelize</a:t>
                </a:r>
              </a:p>
              <a:p>
                <a:r>
                  <a:rPr lang="en-US" dirty="0" smtClean="0"/>
                  <a:t>Very difficult to parallelize efficiently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 t="-2381" r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Matrix-Matrix </a:t>
            </a:r>
            <a:r>
              <a:rPr lang="en-US" dirty="0"/>
              <a:t>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matrices, we can </a:t>
                </a:r>
                <a:r>
                  <a:rPr lang="en-US" dirty="0"/>
                  <a:t>obtain:</a:t>
                </a:r>
              </a:p>
              <a:p>
                <a:pPr lvl="1"/>
                <a:r>
                  <a:rPr lang="en-US" dirty="0" smtClean="0"/>
                  <a:t>Time </a:t>
                </a:r>
                <a:r>
                  <a:rPr lang="en-US" dirty="0"/>
                  <a:t>complexity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processors</a:t>
                </a:r>
              </a:p>
              <a:p>
                <a:pPr lvl="2"/>
                <a:r>
                  <a:rPr lang="en-US" dirty="0"/>
                  <a:t>Each instance of inner loop is independent and can be done by a separate processor</a:t>
                </a:r>
              </a:p>
              <a:p>
                <a:pPr lvl="1"/>
                <a:r>
                  <a:rPr lang="en-US" dirty="0" smtClean="0"/>
                  <a:t>Time </a:t>
                </a:r>
                <a:r>
                  <a:rPr lang="en-US" dirty="0"/>
                  <a:t>complexity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processors</a:t>
                </a:r>
              </a:p>
              <a:p>
                <a:pPr lvl="2"/>
                <a:r>
                  <a:rPr lang="en-US" dirty="0"/>
                  <a:t>One element of </a:t>
                </a:r>
                <a:r>
                  <a:rPr lang="en-US" dirty="0" smtClean="0"/>
                  <a:t>C assigned </a:t>
                </a:r>
                <a:r>
                  <a:rPr lang="en-US" dirty="0"/>
                  <a:t>to each </a:t>
                </a:r>
                <a:r>
                  <a:rPr lang="en-US" dirty="0" smtClean="0"/>
                  <a:t>processor</a:t>
                </a:r>
                <a:endParaRPr lang="en-US" dirty="0"/>
              </a:p>
              <a:p>
                <a:pPr lvl="2"/>
                <a:r>
                  <a:rPr lang="en-US" dirty="0"/>
                  <a:t>Cost optimal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 smtClean="0"/>
                  <a:t>Time </a:t>
                </a:r>
                <a:r>
                  <a:rPr lang="en-US" dirty="0"/>
                  <a:t>complexity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processors</a:t>
                </a:r>
              </a:p>
              <a:p>
                <a:pPr lvl="2"/>
                <a:r>
                  <a:rPr lang="en-US" dirty="0"/>
                  <a:t>By parallelizing the inner loop. </a:t>
                </a:r>
              </a:p>
              <a:p>
                <a:pPr lvl="2"/>
                <a:r>
                  <a:rPr lang="en-US" dirty="0"/>
                  <a:t>Not cost-optimal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&lt;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tree construction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numbers can be added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steps (using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processors) </a:t>
                </a:r>
                <a:endParaRPr lang="en-US" dirty="0" smtClean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lower bound for parallel matrix multiplication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399"/>
            <a:ext cx="2737923" cy="28280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8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and Benchmarking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and Benchmarking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177528" cy="4351337"/>
              </a:xfrm>
            </p:spPr>
            <p:txBody>
              <a:bodyPr/>
              <a:lstStyle/>
              <a:p>
                <a:r>
                  <a:rPr lang="en-US" dirty="0" smtClean="0"/>
                  <a:t>Humans have pathological need to see who is better at everything</a:t>
                </a:r>
              </a:p>
              <a:p>
                <a:r>
                  <a:rPr lang="en-US" dirty="0" smtClean="0"/>
                  <a:t>But ordering requires a single number corresponding to “goodness”</a:t>
                </a:r>
              </a:p>
              <a:p>
                <a:pPr lvl="1"/>
                <a:r>
                  <a:rPr lang="en-US" dirty="0" smtClean="0"/>
                  <a:t>Which is impossible of course</a:t>
                </a:r>
              </a:p>
              <a:p>
                <a:r>
                  <a:rPr lang="en-US" dirty="0" smtClean="0"/>
                  <a:t>So we take one task and turn that into the definition of goodness (e.g., IQ)</a:t>
                </a:r>
              </a:p>
              <a:p>
                <a:pPr lvl="1"/>
                <a:r>
                  <a:rPr lang="en-US" dirty="0" smtClean="0"/>
                  <a:t>(What is IQ?  It’s the thing that the IQ test measures.)</a:t>
                </a:r>
              </a:p>
              <a:p>
                <a:r>
                  <a:rPr lang="en-US" dirty="0" smtClean="0"/>
                  <a:t>In HPC, we take performance on a particular computational task to rank the worlds computers with the 500 best scores on this task</a:t>
                </a:r>
              </a:p>
              <a:p>
                <a:pPr lvl="1"/>
                <a:r>
                  <a:rPr lang="en-US" dirty="0" smtClean="0"/>
                  <a:t>Linear system solution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matrix-matrix product at the core</a:t>
                </a:r>
              </a:p>
              <a:p>
                <a:pPr lvl="1"/>
                <a:r>
                  <a:rPr lang="en-US" dirty="0" smtClean="0"/>
                  <a:t>Performance = FLOP/s = (Total computations) / (Time to compute)</a:t>
                </a:r>
              </a:p>
              <a:p>
                <a:pPr lvl="1"/>
                <a:r>
                  <a:rPr lang="en-US" dirty="0" err="1" smtClean="0"/>
                  <a:t>Linpack</a:t>
                </a:r>
                <a:r>
                  <a:rPr lang="en-US" dirty="0" smtClean="0"/>
                  <a:t> →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/ (Time to compute)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177528" cy="4351337"/>
              </a:xfrm>
              <a:blipFill>
                <a:blip r:embed="rId2"/>
                <a:stretch>
                  <a:fillRect l="-266" t="-980" r="-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DB6A32-2F5A-F14B-97C7-D2E8F51E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2550C-C6FC-F247-ACA2-C894EDA22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time program in Linux (Unix) will measure time resources a process uses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“real”: Elapsed Wall Clock – this is what we’re interested in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Timing a Program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B90A918-73B2-2945-8F28-43225DC5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41BA57-56D8-9D43-A0E6-2095D8DB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05000" y="2743200"/>
            <a:ext cx="4837471" cy="1848464"/>
            <a:chOff x="1209368" y="2467897"/>
            <a:chExt cx="4837471" cy="1848464"/>
          </a:xfrm>
        </p:grpSpPr>
        <p:sp>
          <p:nvSpPr>
            <p:cNvPr id="5" name="Rounded Rectangle 4"/>
            <p:cNvSpPr/>
            <p:nvPr/>
          </p:nvSpPr>
          <p:spPr>
            <a:xfrm>
              <a:off x="1209368" y="2467897"/>
              <a:ext cx="4837471" cy="1848464"/>
            </a:xfrm>
            <a:prstGeom prst="roundRect">
              <a:avLst>
                <a:gd name="adj" fmla="val 7624"/>
              </a:avLst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0743" y="2542983"/>
              <a:ext cx="4577941" cy="167505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92" y="1905000"/>
            <a:ext cx="8830907" cy="3924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C++ Timer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387AF-D594-F743-9F2B-9FF89533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5A5011-1D1D-F745-B051-F2015DE8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5853" y="3886474"/>
            <a:ext cx="2222089" cy="1022556"/>
          </a:xfrm>
          <a:prstGeom prst="roundRect">
            <a:avLst>
              <a:gd name="adj" fmla="val 7624"/>
            </a:avLst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6248400" y="5571053"/>
            <a:ext cx="2926121" cy="897493"/>
          </a:xfrm>
          <a:prstGeom prst="borderCallout1">
            <a:avLst>
              <a:gd name="adj1" fmla="val 24869"/>
              <a:gd name="adj2" fmla="val 11"/>
              <a:gd name="adj3" fmla="val -93403"/>
              <a:gd name="adj4" fmla="val -8421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you need to worry about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6248399" y="1266302"/>
            <a:ext cx="2926121" cy="897493"/>
          </a:xfrm>
          <a:prstGeom prst="borderCallout1">
            <a:avLst>
              <a:gd name="adj1" fmla="val 64007"/>
              <a:gd name="adj2" fmla="val -100"/>
              <a:gd name="adj3" fmla="val 91331"/>
              <a:gd name="adj4" fmla="val -1156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And this will be provided to you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Mathematical Vector Space Examples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calls this a 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Additive Group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 the idempotent element of 0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 an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invertive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element of -1</a:t>
            </a:r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Set of all integer numbers</a:t>
            </a:r>
          </a:p>
          <a:p>
            <a:pPr lvl="1"/>
            <a:r>
              <a:rPr lang="en-US" dirty="0" smtClean="0"/>
              <a:t>Set of all complex numbers</a:t>
            </a:r>
          </a:p>
          <a:p>
            <a:pPr lvl="1"/>
            <a:r>
              <a:rPr lang="en-US" dirty="0" smtClean="0"/>
              <a:t>Set of all polynomials</a:t>
            </a:r>
          </a:p>
          <a:p>
            <a:pPr lvl="1"/>
            <a:r>
              <a:rPr lang="en-US" dirty="0" smtClean="0"/>
              <a:t>Set of all n-tuples of real numbers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480A-18C3-B641-B604-ABEE66D6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CSC4700, Spring 2025, Linear Algebra in C++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BE2EF-E803-BF4C-95BF-B0F14D8F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34C96-BCCE-C44E-B99E-09CA4F3699CF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5029200"/>
            <a:ext cx="647700" cy="419100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6495506" y="3124082"/>
            <a:ext cx="2769195" cy="1224253"/>
          </a:xfrm>
          <a:prstGeom prst="borderCallout1">
            <a:avLst>
              <a:gd name="adj1" fmla="val 101779"/>
              <a:gd name="adj2" fmla="val 18359"/>
              <a:gd name="adj3" fmla="val 143120"/>
              <a:gd name="adj4" fmla="val 440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 vector space used in scientific computing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2/18/2025, Lecture 8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0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Three nested loops</a:t>
            </a:r>
          </a:p>
          <a:p>
            <a:pPr lvl="1"/>
            <a:r>
              <a:rPr lang="en-US" dirty="0" smtClean="0"/>
              <a:t>Multiplication</a:t>
            </a:r>
          </a:p>
          <a:p>
            <a:pPr lvl="1"/>
            <a:r>
              <a:rPr lang="en-US" dirty="0" smtClean="0"/>
              <a:t>Addition</a:t>
            </a:r>
          </a:p>
          <a:p>
            <a:pPr lvl="1"/>
            <a:r>
              <a:rPr lang="en-US" dirty="0" smtClean="0"/>
              <a:t>How much data?</a:t>
            </a:r>
          </a:p>
          <a:p>
            <a:pPr lvl="1"/>
            <a:r>
              <a:rPr lang="en-US" dirty="0" smtClean="0"/>
              <a:t>How many FLOP/s?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9C788-E105-6C4C-B8C8-BAEAD08E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Matrix-Matrix P</a:t>
            </a:r>
            <a:r>
              <a:rPr lang="en-US" dirty="0" smtClean="0"/>
              <a:t>roduct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5223D8E-CD55-944C-AFF8-F813E68E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10C14B-0E7E-8044-8CF1-69610B79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2C5E6-3C07-6841-9955-C0508430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83085"/>
            <a:ext cx="2717800" cy="10668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3444269"/>
            <a:ext cx="590778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1600" dirty="0" smtClean="0">
              <a:solidFill>
                <a:srgbClr val="8F08C4"/>
              </a:solidFill>
              <a:latin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60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Matrix </a:t>
            </a:r>
            <a:r>
              <a:rPr lang="en-US" dirty="0" err="1" smtClean="0"/>
              <a:t>Matrix</a:t>
            </a:r>
            <a:r>
              <a:rPr lang="en-US" dirty="0" smtClean="0"/>
              <a:t> Product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92C09-BEFD-0345-96FE-84C8DFE63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DA32A6-DB9C-A543-A300-F1FFCD2B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87026" y="1761614"/>
            <a:ext cx="626325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1024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timer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define timer 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// start timer 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stop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// stop timer 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size: {}, elapsed: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elapsed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492349" y="3363557"/>
            <a:ext cx="2197719" cy="2713545"/>
            <a:chOff x="8552243" y="1443628"/>
            <a:chExt cx="2941667" cy="3632105"/>
          </a:xfrm>
          <a:solidFill>
            <a:schemeClr val="bg1"/>
          </a:solidFill>
        </p:grpSpPr>
        <p:sp>
          <p:nvSpPr>
            <p:cNvPr id="11" name="Rounded Rectangle 10"/>
            <p:cNvSpPr/>
            <p:nvPr/>
          </p:nvSpPr>
          <p:spPr>
            <a:xfrm>
              <a:off x="8552243" y="1443628"/>
              <a:ext cx="2941667" cy="3632105"/>
            </a:xfrm>
            <a:prstGeom prst="roundRect">
              <a:avLst>
                <a:gd name="adj" fmla="val 4270"/>
              </a:avLst>
            </a:prstGeom>
            <a:grpFill/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8337" y="1544923"/>
              <a:ext cx="2598591" cy="3409499"/>
            </a:xfrm>
            <a:prstGeom prst="rect">
              <a:avLst/>
            </a:prstGeom>
            <a:grpFill/>
          </p:spPr>
        </p:pic>
      </p:grpSp>
      <p:sp>
        <p:nvSpPr>
          <p:cNvPr id="12" name="TextBox 11"/>
          <p:cNvSpPr txBox="1"/>
          <p:nvPr/>
        </p:nvSpPr>
        <p:spPr>
          <a:xfrm>
            <a:off x="7546835" y="614739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Insufficient </a:t>
            </a:r>
            <a:r>
              <a:rPr lang="en-US" dirty="0" smtClean="0"/>
              <a:t>resolution!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Timing?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6482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Never </a:t>
            </a:r>
            <a:r>
              <a:rPr lang="en-US" dirty="0"/>
              <a:t>allocate new memory in performance critical sections of </a:t>
            </a:r>
            <a:r>
              <a:rPr lang="en-US" dirty="0" smtClean="0"/>
              <a:t>code!</a:t>
            </a:r>
            <a:endParaRPr lang="en-US" dirty="0"/>
          </a:p>
          <a:p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7A0E290-D6C4-854E-986E-1B2A7808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CSC4700, Spring 2025, Linear Algebra in C++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64C9D-64F8-BE46-9BEF-7CAFB702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1832120"/>
            <a:ext cx="91759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operator*(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allocate and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zeroize</a:t>
            </a: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the actual matrix product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For Benchmarking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8435F-BCB1-E649-9F22-D1BA9162F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79277-A08E-AF43-B17C-E43B45D9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91323" y="1687612"/>
            <a:ext cx="752962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multiply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operator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atrix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multiply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Benchmarking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Run the core loop many times to get sufficient resolution for small(</a:t>
            </a:r>
            <a:r>
              <a:rPr lang="en-US" dirty="0" err="1"/>
              <a:t>er</a:t>
            </a:r>
            <a:r>
              <a:rPr lang="en-US" dirty="0"/>
              <a:t>) sizes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A064C-CB85-4B4E-A9D1-ABF6B3D6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F0C6E-B632-DB41-B8AD-23C5AD13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1703487"/>
            <a:ext cx="86693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1024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timer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define timer 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start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// start timer 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num_samples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multiply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stop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// stop timer 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size: {}, elapsed: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elapsed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Performance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00" y="1820862"/>
            <a:ext cx="5801784" cy="435133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E0F04-3AD4-0148-9DD9-AA35BDD1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BCE45-FB7E-9345-B669-B3606144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286" y="2641445"/>
            <a:ext cx="2952750" cy="3562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One Small Change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build system to </a:t>
            </a:r>
            <a:r>
              <a:rPr lang="en-US" b="1" dirty="0" smtClean="0"/>
              <a:t>Release</a:t>
            </a:r>
          </a:p>
          <a:p>
            <a:r>
              <a:rPr lang="en-US" dirty="0" smtClean="0"/>
              <a:t>Always do that for performance measurements!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782A1-F77F-5F44-95AF-249FC420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7D17C-2017-DC4C-AD72-AD75DCA3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 rot="2211791">
            <a:off x="8828692" y="2511070"/>
            <a:ext cx="748281" cy="1518312"/>
          </a:xfrm>
          <a:prstGeom prst="down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 Performance 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00" y="1815286"/>
            <a:ext cx="5801784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AF9D6-C5CB-A84F-9E8A-6A52EDE9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5C9D1-D8FA-B34B-94D2-321D2970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Performance</a:t>
                </a:r>
                <a:endParaRPr lang="de-DE" dirty="0"/>
              </a:p>
            </p:txBody>
          </p:sp>
        </mc:Choice>
        <mc:Fallback xmlns="">
          <p:sp>
            <p:nvSpPr>
              <p:cNvPr id="3993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516" b="-20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Caches are much smaller than main memory. How do we decide what data to keep in cache to effect higher performance (more accesses)?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Temporal Locality</a:t>
            </a:r>
            <a:r>
              <a:rPr lang="en-US" dirty="0" smtClean="0"/>
              <a:t>: if a program accesses a memory location, there is a much higher than random probability that the same location will be accessed again</a:t>
            </a:r>
          </a:p>
          <a:p>
            <a:pPr lvl="1"/>
            <a:r>
              <a:rPr lang="en-US" dirty="0" smtClean="0"/>
              <a:t>Cache replacement policies attempt to keep cached elements in the cache for as long as possible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Spatial Locality</a:t>
            </a:r>
            <a:r>
              <a:rPr lang="en-US" dirty="0" smtClean="0"/>
              <a:t>: if a program accesses a memory location, there is a much higher than random probability that nearby locations will also be accessed (soon)</a:t>
            </a:r>
          </a:p>
          <a:p>
            <a:pPr lvl="1"/>
            <a:r>
              <a:rPr lang="en-US" dirty="0" smtClean="0"/>
              <a:t>Cache policies read contiguous chunks of data – a referenced element and its neighbors – not just single elements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D592D-DC2A-DE46-938D-DD8E2AC8711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D8F662-485A-EC44-A8F2-E7D1BE52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(temporal)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each step of inner loop:</a:t>
            </a:r>
          </a:p>
          <a:p>
            <a:pPr marL="914400" indent="-182563"/>
            <a:r>
              <a:rPr lang="en-US" dirty="0" smtClean="0"/>
              <a:t>Load </a:t>
            </a:r>
            <a:r>
              <a:rPr lang="en-US" dirty="0" smtClean="0">
                <a:latin typeface="Consolas" panose="020B0609020204030204" pitchFamily="49" charset="0"/>
              </a:rPr>
              <a:t>C(i, j)</a:t>
            </a:r>
            <a:r>
              <a:rPr lang="en-US" dirty="0" smtClean="0"/>
              <a:t> into register</a:t>
            </a:r>
          </a:p>
          <a:p>
            <a:pPr marL="914400" indent="-182563"/>
            <a:r>
              <a:rPr lang="en-US" dirty="0" smtClean="0"/>
              <a:t>Load </a:t>
            </a:r>
            <a:r>
              <a:rPr lang="en-US" dirty="0" smtClean="0">
                <a:latin typeface="Consolas" panose="020B0609020204030204" pitchFamily="49" charset="0"/>
              </a:rPr>
              <a:t>A(i, k)</a:t>
            </a:r>
            <a:r>
              <a:rPr lang="en-US" dirty="0" smtClean="0"/>
              <a:t> into register</a:t>
            </a:r>
          </a:p>
          <a:p>
            <a:pPr marL="914400" indent="-182563"/>
            <a:r>
              <a:rPr lang="en-US" dirty="0" smtClean="0"/>
              <a:t>Load </a:t>
            </a:r>
            <a:r>
              <a:rPr lang="en-US" dirty="0" smtClean="0">
                <a:latin typeface="Consolas" panose="020B0609020204030204" pitchFamily="49" charset="0"/>
              </a:rPr>
              <a:t>B(k, j)</a:t>
            </a:r>
            <a:r>
              <a:rPr lang="en-US" dirty="0" smtClean="0"/>
              <a:t> into register</a:t>
            </a:r>
          </a:p>
          <a:p>
            <a:pPr marL="914400" indent="-182563"/>
            <a:r>
              <a:rPr lang="en-US" dirty="0" smtClean="0"/>
              <a:t>Multiply</a:t>
            </a:r>
          </a:p>
          <a:p>
            <a:pPr marL="914400" indent="-182563"/>
            <a:r>
              <a:rPr lang="en-US" dirty="0" smtClean="0"/>
              <a:t>Add</a:t>
            </a:r>
          </a:p>
          <a:p>
            <a:pPr marL="914400" indent="-182563"/>
            <a:r>
              <a:rPr lang="en-US" dirty="0" smtClean="0"/>
              <a:t>Store </a:t>
            </a:r>
            <a:r>
              <a:rPr lang="en-US" dirty="0">
                <a:latin typeface="Consolas" panose="020B0609020204030204" pitchFamily="49" charset="0"/>
              </a:rPr>
              <a:t>C(i, j)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Four memory operations and two floating point operations per iteration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/6 == 1/3 flop per cycle (if each operation is one cycle)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D592D-DC2A-DE46-938D-DD8E2AC8711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53A9362-DA77-684A-BC8D-2BA46F23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78365" y="1981200"/>
            <a:ext cx="538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Representation of Vector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bad old days, vectors were represented as arrays</a:t>
            </a:r>
          </a:p>
          <a:p>
            <a:endParaRPr lang="en-US" dirty="0" smtClean="0"/>
          </a:p>
          <a:p>
            <a:endParaRPr lang="en-US" sz="300" dirty="0" smtClean="0"/>
          </a:p>
          <a:p>
            <a:r>
              <a:rPr lang="en-US" dirty="0" smtClean="0"/>
              <a:t>Add them</a:t>
            </a:r>
          </a:p>
          <a:p>
            <a:endParaRPr lang="en-US" sz="100" dirty="0" smtClean="0"/>
          </a:p>
          <a:p>
            <a:r>
              <a:rPr lang="en-US" dirty="0" smtClean="0"/>
              <a:t>Double precision</a:t>
            </a:r>
          </a:p>
          <a:p>
            <a:endParaRPr lang="en-US" dirty="0" smtClean="0"/>
          </a:p>
          <a:p>
            <a:endParaRPr lang="en-US" sz="100" dirty="0" smtClean="0"/>
          </a:p>
          <a:p>
            <a:r>
              <a:rPr lang="en-US" dirty="0" smtClean="0"/>
              <a:t>Add them  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D3FB96DA-8C3A-054A-88B5-56F284AE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CSC4700, Spring 2025, Linear Algebra in C++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58830A7-5F82-2947-9A9E-23205EC2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34C96-BCCE-C44E-B99E-09CA4F3699CF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07" y="2249639"/>
            <a:ext cx="1518959" cy="661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400" y="3108881"/>
            <a:ext cx="5153922" cy="320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400" y="5056310"/>
            <a:ext cx="5153922" cy="320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307" y="4187594"/>
            <a:ext cx="1873071" cy="661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140" y="5038569"/>
            <a:ext cx="26797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140" y="3091140"/>
            <a:ext cx="2679700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6307" y="5618269"/>
            <a:ext cx="9067800" cy="254000"/>
          </a:xfrm>
          <a:prstGeom prst="rect">
            <a:avLst/>
          </a:prstGeom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2/18/2025, Lecture 8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0500" y="5566096"/>
            <a:ext cx="228600" cy="296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can be reused? 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C(i, j</a:t>
            </a:r>
            <a:r>
              <a:rPr lang="en-US" dirty="0" smtClean="0">
                <a:latin typeface="Consolas" panose="020B0609020204030204" pitchFamily="49" charset="0"/>
              </a:rPr>
              <a:t>)!</a:t>
            </a:r>
          </a:p>
          <a:p>
            <a:pPr lvl="1"/>
            <a:r>
              <a:rPr lang="en-US" sz="2000" spc="10" dirty="0"/>
              <a:t>Hoist it!</a:t>
            </a:r>
          </a:p>
          <a:p>
            <a:pPr marL="914400" indent="-182563"/>
            <a:r>
              <a:rPr lang="en-US" dirty="0" smtClean="0"/>
              <a:t>Load </a:t>
            </a:r>
            <a:r>
              <a:rPr lang="en-US" dirty="0">
                <a:latin typeface="Consolas" panose="020B0609020204030204" pitchFamily="49" charset="0"/>
              </a:rPr>
              <a:t>A(i, k)</a:t>
            </a:r>
            <a:r>
              <a:rPr lang="en-US" dirty="0"/>
              <a:t> </a:t>
            </a:r>
            <a:endParaRPr lang="en-US" dirty="0" smtClean="0"/>
          </a:p>
          <a:p>
            <a:pPr marL="914400" indent="-182563"/>
            <a:r>
              <a:rPr lang="en-US" dirty="0" smtClean="0"/>
              <a:t>Load </a:t>
            </a:r>
            <a:r>
              <a:rPr lang="en-US" dirty="0">
                <a:latin typeface="Consolas" panose="020B0609020204030204" pitchFamily="49" charset="0"/>
              </a:rPr>
              <a:t>B</a:t>
            </a:r>
            <a:r>
              <a:rPr lang="en-US" dirty="0" smtClean="0">
                <a:latin typeface="Consolas" panose="020B0609020204030204" pitchFamily="49" charset="0"/>
              </a:rPr>
              <a:t>(k, j)</a:t>
            </a:r>
            <a:r>
              <a:rPr lang="en-US" dirty="0" smtClean="0"/>
              <a:t>             </a:t>
            </a:r>
          </a:p>
          <a:p>
            <a:pPr marL="914400" indent="-182563"/>
            <a:r>
              <a:rPr lang="en-US" dirty="0" smtClean="0"/>
              <a:t>Multiply</a:t>
            </a:r>
          </a:p>
          <a:p>
            <a:pPr marL="914400" indent="-182563"/>
            <a:r>
              <a:rPr lang="en-US" dirty="0" smtClean="0"/>
              <a:t>Add</a:t>
            </a:r>
          </a:p>
          <a:p>
            <a:endParaRPr lang="en-US" dirty="0" smtClean="0"/>
          </a:p>
          <a:p>
            <a:r>
              <a:rPr lang="en-US" dirty="0" smtClean="0"/>
              <a:t>Two memory operations and two floating point operations per iteration</a:t>
            </a:r>
          </a:p>
          <a:p>
            <a:pPr lvl="1"/>
            <a:r>
              <a:rPr lang="en-US" dirty="0" smtClean="0"/>
              <a:t>2/4 == 1/2 flop per cycle (if each operation is one cycle)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D592D-DC2A-DE46-938D-DD8E2AC8711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C965-9D1A-EA4F-8392-5C549122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1995266"/>
            <a:ext cx="5382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976178" y="2260600"/>
            <a:ext cx="1274810" cy="655782"/>
            <a:chOff x="3166343" y="966686"/>
            <a:chExt cx="1274810" cy="655782"/>
          </a:xfrm>
        </p:grpSpPr>
        <p:sp>
          <p:nvSpPr>
            <p:cNvPr id="23" name="Line Callout 1 22"/>
            <p:cNvSpPr/>
            <p:nvPr/>
          </p:nvSpPr>
          <p:spPr>
            <a:xfrm>
              <a:off x="3166343" y="966686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0348" y="1129736"/>
              <a:ext cx="1066800" cy="30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 of Operations</a:t>
            </a: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1F28DAB-8DBE-D940-AE56-7E5604AFB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62B9F-EFDE-9B41-880B-91DF28C2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2641600"/>
            <a:ext cx="9969500" cy="345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1733" y="3335867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7867" y="334433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34433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53669" y="334433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3872" y="334433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39471" y="33443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140" y="33443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39667" y="36999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39667" y="40301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39667" y="4377266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39667" y="4715931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39668" y="5054596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39667" y="5401729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16924" y="2260600"/>
            <a:ext cx="1274810" cy="655782"/>
            <a:chOff x="316924" y="1320800"/>
            <a:chExt cx="1274810" cy="655782"/>
          </a:xfrm>
        </p:grpSpPr>
        <p:sp>
          <p:nvSpPr>
            <p:cNvPr id="19" name="Line Callout 1 18"/>
            <p:cNvSpPr/>
            <p:nvPr/>
          </p:nvSpPr>
          <p:spPr>
            <a:xfrm>
              <a:off x="316924" y="1320800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79" y="1511166"/>
              <a:ext cx="1054100" cy="3429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534564" y="2260600"/>
            <a:ext cx="1274810" cy="655782"/>
            <a:chOff x="7022429" y="1610457"/>
            <a:chExt cx="1274810" cy="655782"/>
          </a:xfrm>
        </p:grpSpPr>
        <p:sp>
          <p:nvSpPr>
            <p:cNvPr id="27" name="Line Callout 1 26"/>
            <p:cNvSpPr/>
            <p:nvPr/>
          </p:nvSpPr>
          <p:spPr>
            <a:xfrm>
              <a:off x="7022429" y="1610457"/>
              <a:ext cx="1274810" cy="655782"/>
            </a:xfrm>
            <a:prstGeom prst="borderCallout1">
              <a:avLst>
                <a:gd name="adj1" fmla="val 149170"/>
                <a:gd name="adj2" fmla="val 71258"/>
                <a:gd name="adj3" fmla="val 101103"/>
                <a:gd name="adj4" fmla="val 5952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6434" y="1785643"/>
              <a:ext cx="1066800" cy="342900"/>
            </a:xfrm>
            <a:prstGeom prst="rect">
              <a:avLst/>
            </a:prstGeom>
          </p:spPr>
        </p:pic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5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 of Operations</a:t>
            </a: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BB523D18-8BA2-9144-B5B2-22A97D08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B940B-D4D8-6B43-93D1-92486F4D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2629034"/>
            <a:ext cx="9969500" cy="345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1734" y="3331766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7867" y="3331768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331768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53669" y="3331768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3872" y="3331768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39471" y="3331767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140" y="3331767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39667" y="3687367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39667" y="4017567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39667" y="4364700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39667" y="4703365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39668" y="5042030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39667" y="538916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372484" y="3668888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9617" y="3668888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58286" y="3668888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88489" y="3668888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44088" y="3668887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82757" y="3668887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01741" y="3677346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39667" y="3695834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39667" y="4024368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39667" y="4371501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339667" y="4700025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39667" y="5048831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340437" y="5401730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976178" y="2260600"/>
            <a:ext cx="1274810" cy="655782"/>
            <a:chOff x="3166343" y="966686"/>
            <a:chExt cx="1274810" cy="655782"/>
          </a:xfrm>
        </p:grpSpPr>
        <p:sp>
          <p:nvSpPr>
            <p:cNvPr id="43" name="Line Callout 1 42"/>
            <p:cNvSpPr/>
            <p:nvPr/>
          </p:nvSpPr>
          <p:spPr>
            <a:xfrm>
              <a:off x="3166343" y="966686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348" y="1129736"/>
              <a:ext cx="1066800" cy="304800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16924" y="2260600"/>
            <a:ext cx="1274810" cy="655782"/>
            <a:chOff x="316924" y="1320800"/>
            <a:chExt cx="1274810" cy="655782"/>
          </a:xfrm>
        </p:grpSpPr>
        <p:sp>
          <p:nvSpPr>
            <p:cNvPr id="47" name="Line Callout 1 46"/>
            <p:cNvSpPr/>
            <p:nvPr/>
          </p:nvSpPr>
          <p:spPr>
            <a:xfrm>
              <a:off x="316924" y="1320800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79" y="1511166"/>
              <a:ext cx="1054100" cy="34290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7534564" y="2260600"/>
            <a:ext cx="1274810" cy="655782"/>
            <a:chOff x="7022429" y="1610457"/>
            <a:chExt cx="1274810" cy="655782"/>
          </a:xfrm>
        </p:grpSpPr>
        <p:sp>
          <p:nvSpPr>
            <p:cNvPr id="50" name="Line Callout 1 49"/>
            <p:cNvSpPr/>
            <p:nvPr/>
          </p:nvSpPr>
          <p:spPr>
            <a:xfrm>
              <a:off x="7022429" y="1610457"/>
              <a:ext cx="1274810" cy="655782"/>
            </a:xfrm>
            <a:prstGeom prst="borderCallout1">
              <a:avLst>
                <a:gd name="adj1" fmla="val 149170"/>
                <a:gd name="adj2" fmla="val 71258"/>
                <a:gd name="adj3" fmla="val 101103"/>
                <a:gd name="adj4" fmla="val 5952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6434" y="1785643"/>
              <a:ext cx="10668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9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988379" y="2222366"/>
            <a:ext cx="1274810" cy="655782"/>
            <a:chOff x="3166343" y="966686"/>
            <a:chExt cx="1274810" cy="655782"/>
          </a:xfrm>
        </p:grpSpPr>
        <p:sp>
          <p:nvSpPr>
            <p:cNvPr id="23" name="Line Callout 1 22"/>
            <p:cNvSpPr/>
            <p:nvPr/>
          </p:nvSpPr>
          <p:spPr>
            <a:xfrm>
              <a:off x="3166343" y="966686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0348" y="1129736"/>
              <a:ext cx="1066800" cy="30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 of Operations</a:t>
            </a: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3AE36015-2ACA-EF49-9DE5-5A58B4CE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CCCB9-8559-8B43-9A23-5EA08A15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2641600"/>
            <a:ext cx="9969500" cy="345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1734" y="3344332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7867" y="334433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34433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53669" y="334433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3872" y="334433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39471" y="33443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140" y="33443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39667" y="36999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39667" y="40301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39667" y="4377266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39667" y="4715931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39668" y="5054596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39667" y="5401729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16924" y="2260600"/>
            <a:ext cx="1274810" cy="655782"/>
            <a:chOff x="316924" y="1320800"/>
            <a:chExt cx="1274810" cy="655782"/>
          </a:xfrm>
        </p:grpSpPr>
        <p:sp>
          <p:nvSpPr>
            <p:cNvPr id="19" name="Line Callout 1 18"/>
            <p:cNvSpPr/>
            <p:nvPr/>
          </p:nvSpPr>
          <p:spPr>
            <a:xfrm>
              <a:off x="316924" y="1320800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79" y="1511166"/>
              <a:ext cx="1054100" cy="3429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022429" y="2550257"/>
            <a:ext cx="1274810" cy="655782"/>
            <a:chOff x="7022429" y="1610457"/>
            <a:chExt cx="1274810" cy="655782"/>
          </a:xfrm>
        </p:grpSpPr>
        <p:sp>
          <p:nvSpPr>
            <p:cNvPr id="27" name="Line Callout 1 26"/>
            <p:cNvSpPr/>
            <p:nvPr/>
          </p:nvSpPr>
          <p:spPr>
            <a:xfrm>
              <a:off x="7022429" y="1610457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6434" y="1785643"/>
              <a:ext cx="1066800" cy="3429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5372484" y="3681454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9617" y="3681454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58286" y="3681454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88489" y="3681454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44088" y="3681453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82757" y="3681453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01741" y="3680676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39667" y="3708400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39667" y="4036934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39667" y="4384067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339667" y="4712591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39667" y="5061397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340437" y="5414296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28096" y="3344331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669870" y="3689912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679106" y="4027697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79110" y="4366497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679106" y="4712590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679106" y="5052296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679106" y="5395950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30405" y="3679143"/>
            <a:ext cx="270934" cy="29633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Callout 1 49"/>
          <p:cNvSpPr/>
          <p:nvPr/>
        </p:nvSpPr>
        <p:spPr>
          <a:xfrm>
            <a:off x="6955069" y="980814"/>
            <a:ext cx="2285999" cy="1217500"/>
          </a:xfrm>
          <a:prstGeom prst="borderCallout1">
            <a:avLst>
              <a:gd name="adj1" fmla="val 101972"/>
              <a:gd name="adj2" fmla="val 36244"/>
              <a:gd name="adj3" fmla="val 176563"/>
              <a:gd name="adj4" fmla="val -1595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many times is each row used?</a:t>
            </a:r>
          </a:p>
        </p:txBody>
      </p:sp>
      <p:sp>
        <p:nvSpPr>
          <p:cNvPr id="51" name="Line Callout 1 50"/>
          <p:cNvSpPr/>
          <p:nvPr/>
        </p:nvSpPr>
        <p:spPr>
          <a:xfrm>
            <a:off x="9833732" y="1322026"/>
            <a:ext cx="2285999" cy="1217500"/>
          </a:xfrm>
          <a:prstGeom prst="borderCallout1">
            <a:avLst>
              <a:gd name="adj1" fmla="val 96662"/>
              <a:gd name="adj2" fmla="val 28163"/>
              <a:gd name="adj3" fmla="val 181143"/>
              <a:gd name="adj4" fmla="val -351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many times is each column used?</a:t>
            </a:r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Reuse: How Many Times Are Data Reused?</a:t>
            </a:r>
            <a:endParaRPr lang="en-US" dirty="0"/>
          </a:p>
        </p:txBody>
      </p:sp>
      <p:sp>
        <p:nvSpPr>
          <p:cNvPr id="51" name="Footer Placeholder 50">
            <a:extLst>
              <a:ext uri="{FF2B5EF4-FFF2-40B4-BE49-F238E27FC236}">
                <a16:creationId xmlns:a16="http://schemas.microsoft.com/office/drawing/2014/main" id="{23CA9370-B74E-C645-A388-BC45B230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971EF206-D41B-E447-8F54-C2495BD6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2656699"/>
            <a:ext cx="9969500" cy="345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1734" y="3359431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7867" y="33594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3594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53669" y="33594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3872" y="335943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39471" y="3359432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140" y="3359432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39667" y="3715032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39667" y="4045232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39667" y="4392365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39667" y="4731030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39668" y="5069695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39667" y="5416828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6035" y="2096409"/>
            <a:ext cx="1274810" cy="621857"/>
            <a:chOff x="316924" y="1320800"/>
            <a:chExt cx="1274810" cy="655782"/>
          </a:xfrm>
        </p:grpSpPr>
        <p:sp>
          <p:nvSpPr>
            <p:cNvPr id="19" name="Line Callout 1 18"/>
            <p:cNvSpPr/>
            <p:nvPr/>
          </p:nvSpPr>
          <p:spPr>
            <a:xfrm>
              <a:off x="316924" y="1320800"/>
              <a:ext cx="1274810" cy="655782"/>
            </a:xfrm>
            <a:prstGeom prst="borderCallout1">
              <a:avLst>
                <a:gd name="adj1" fmla="val 216867"/>
                <a:gd name="adj2" fmla="val 11994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279" y="1511166"/>
              <a:ext cx="1054100" cy="3429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022429" y="2565356"/>
            <a:ext cx="1274810" cy="655782"/>
            <a:chOff x="7022429" y="1610457"/>
            <a:chExt cx="1274810" cy="655782"/>
          </a:xfrm>
        </p:grpSpPr>
        <p:sp>
          <p:nvSpPr>
            <p:cNvPr id="27" name="Line Callout 1 26"/>
            <p:cNvSpPr/>
            <p:nvPr/>
          </p:nvSpPr>
          <p:spPr>
            <a:xfrm>
              <a:off x="7022429" y="1610457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26434" y="1785643"/>
              <a:ext cx="1066800" cy="3429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5372484" y="3696553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19617" y="3696553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58286" y="3696553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88489" y="3696553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44088" y="3696552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82757" y="3696552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01741" y="3695775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39667" y="3723499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39667" y="4052033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39667" y="4399166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339667" y="4727690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39667" y="5076496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340437" y="5429395"/>
            <a:ext cx="270934" cy="296333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28096" y="3359430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669870" y="3705011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679106" y="4042796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679110" y="4381596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679106" y="4727689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679106" y="5067395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679106" y="5411049"/>
            <a:ext cx="270934" cy="296333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30405" y="3694242"/>
            <a:ext cx="270934" cy="29633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475134" y="2138174"/>
            <a:ext cx="1657157" cy="655782"/>
            <a:chOff x="8475134" y="1183275"/>
            <a:chExt cx="1657157" cy="655782"/>
          </a:xfrm>
        </p:grpSpPr>
        <p:sp>
          <p:nvSpPr>
            <p:cNvPr id="52" name="Line Callout 1 51"/>
            <p:cNvSpPr/>
            <p:nvPr/>
          </p:nvSpPr>
          <p:spPr>
            <a:xfrm>
              <a:off x="8475134" y="1183275"/>
              <a:ext cx="1657157" cy="655782"/>
            </a:xfrm>
            <a:prstGeom prst="borderCallout1">
              <a:avLst>
                <a:gd name="adj1" fmla="val 222500"/>
                <a:gd name="adj2" fmla="val 22794"/>
                <a:gd name="adj3" fmla="val 103829"/>
                <a:gd name="adj4" fmla="val 11836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10601" y="1329983"/>
              <a:ext cx="1435100" cy="34290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3505021" y="2113339"/>
            <a:ext cx="1733348" cy="655782"/>
            <a:chOff x="3119693" y="1202655"/>
            <a:chExt cx="1733348" cy="655782"/>
          </a:xfrm>
        </p:grpSpPr>
        <p:sp>
          <p:nvSpPr>
            <p:cNvPr id="53" name="Line Callout 1 52"/>
            <p:cNvSpPr/>
            <p:nvPr/>
          </p:nvSpPr>
          <p:spPr>
            <a:xfrm>
              <a:off x="3119693" y="1202655"/>
              <a:ext cx="1733348" cy="655782"/>
            </a:xfrm>
            <a:prstGeom prst="borderCallout1">
              <a:avLst>
                <a:gd name="adj1" fmla="val 260528"/>
                <a:gd name="adj2" fmla="val 115760"/>
                <a:gd name="adj3" fmla="val 101012"/>
                <a:gd name="adj4" fmla="val 7504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3340" y="1377816"/>
              <a:ext cx="1435100" cy="3048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416264" y="2113339"/>
            <a:ext cx="1274810" cy="655782"/>
            <a:chOff x="3211375" y="901732"/>
            <a:chExt cx="1274810" cy="655782"/>
          </a:xfrm>
        </p:grpSpPr>
        <p:sp>
          <p:nvSpPr>
            <p:cNvPr id="23" name="Line Callout 1 22"/>
            <p:cNvSpPr/>
            <p:nvPr/>
          </p:nvSpPr>
          <p:spPr>
            <a:xfrm>
              <a:off x="3211375" y="901732"/>
              <a:ext cx="1274810" cy="655782"/>
            </a:xfrm>
            <a:prstGeom prst="borderCallout1">
              <a:avLst>
                <a:gd name="adj1" fmla="val 197148"/>
                <a:gd name="adj2" fmla="val 10537"/>
                <a:gd name="adj3" fmla="val 103829"/>
                <a:gd name="adj4" fmla="val 1696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6317" y="1090345"/>
              <a:ext cx="1066800" cy="304800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1627072" y="2096410"/>
            <a:ext cx="1733348" cy="655782"/>
            <a:chOff x="1627072" y="1141511"/>
            <a:chExt cx="1733348" cy="655782"/>
          </a:xfrm>
        </p:grpSpPr>
        <p:sp>
          <p:nvSpPr>
            <p:cNvPr id="59" name="Line Callout 1 58"/>
            <p:cNvSpPr/>
            <p:nvPr/>
          </p:nvSpPr>
          <p:spPr>
            <a:xfrm>
              <a:off x="1627072" y="1141511"/>
              <a:ext cx="1733348" cy="655782"/>
            </a:xfrm>
            <a:prstGeom prst="borderCallout1">
              <a:avLst>
                <a:gd name="adj1" fmla="val 211232"/>
                <a:gd name="adj2" fmla="val 28371"/>
                <a:gd name="adj3" fmla="val 101012"/>
                <a:gd name="adj4" fmla="val 75049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58198" y="1271088"/>
              <a:ext cx="1422400" cy="342900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140303" y="4567864"/>
            <a:ext cx="1733348" cy="655782"/>
            <a:chOff x="140303" y="4567864"/>
            <a:chExt cx="1733348" cy="655782"/>
          </a:xfrm>
        </p:grpSpPr>
        <p:sp>
          <p:nvSpPr>
            <p:cNvPr id="63" name="Line Callout 1 62"/>
            <p:cNvSpPr/>
            <p:nvPr/>
          </p:nvSpPr>
          <p:spPr>
            <a:xfrm>
              <a:off x="140303" y="4567864"/>
              <a:ext cx="1733348" cy="655782"/>
            </a:xfrm>
            <a:prstGeom prst="borderCallout1">
              <a:avLst>
                <a:gd name="adj1" fmla="val -105669"/>
                <a:gd name="adj2" fmla="val 92314"/>
                <a:gd name="adj3" fmla="val 1012"/>
                <a:gd name="adj4" fmla="val 7291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808" y="4724305"/>
              <a:ext cx="1422400" cy="34290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2313924" y="4567864"/>
            <a:ext cx="2064112" cy="655782"/>
            <a:chOff x="2313924" y="3612965"/>
            <a:chExt cx="2064112" cy="655782"/>
          </a:xfrm>
        </p:grpSpPr>
        <p:sp>
          <p:nvSpPr>
            <p:cNvPr id="65" name="Line Callout 1 64"/>
            <p:cNvSpPr/>
            <p:nvPr/>
          </p:nvSpPr>
          <p:spPr>
            <a:xfrm>
              <a:off x="2313924" y="3612965"/>
              <a:ext cx="2064112" cy="655782"/>
            </a:xfrm>
            <a:prstGeom prst="borderCallout1">
              <a:avLst>
                <a:gd name="adj1" fmla="val -107078"/>
                <a:gd name="adj2" fmla="val -9710"/>
                <a:gd name="adj3" fmla="val -4622"/>
                <a:gd name="adj4" fmla="val 9823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50630" y="3778697"/>
              <a:ext cx="1790700" cy="342900"/>
            </a:xfrm>
            <a:prstGeom prst="rect">
              <a:avLst/>
            </a:prstGeom>
          </p:spPr>
        </p:pic>
      </p:grpSp>
      <p:sp>
        <p:nvSpPr>
          <p:cNvPr id="67" name="Line Callout 1 66"/>
          <p:cNvSpPr/>
          <p:nvPr/>
        </p:nvSpPr>
        <p:spPr>
          <a:xfrm>
            <a:off x="6456453" y="5585104"/>
            <a:ext cx="1908464" cy="1077390"/>
          </a:xfrm>
          <a:prstGeom prst="borderCallout1">
            <a:avLst>
              <a:gd name="adj1" fmla="val 485"/>
              <a:gd name="adj2" fmla="val 314"/>
              <a:gd name="adj3" fmla="val 15572"/>
              <a:gd name="adj4" fmla="val 4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Each is </a:t>
            </a:r>
            <a:r>
              <a:rPr lang="en-US" sz="2400"/>
              <a:t>used twice</a:t>
            </a:r>
            <a:endParaRPr lang="en-US" sz="2400" dirty="0"/>
          </a:p>
        </p:txBody>
      </p: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406128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Consolas" panose="020B0609020204030204" pitchFamily="49" charset="0"/>
              </a:rPr>
              <a:t>A(i, k), A(i+1, k), </a:t>
            </a:r>
            <a:r>
              <a:rPr lang="en-US" dirty="0">
                <a:latin typeface="Consolas" panose="020B0609020204030204" pitchFamily="49" charset="0"/>
              </a:rPr>
              <a:t>B(k</a:t>
            </a:r>
            <a:r>
              <a:rPr lang="en-US" dirty="0" smtClean="0">
                <a:latin typeface="Consolas" panose="020B0609020204030204" pitchFamily="49" charset="0"/>
              </a:rPr>
              <a:t>, j), </a:t>
            </a:r>
            <a:r>
              <a:rPr lang="en-US" dirty="0">
                <a:latin typeface="Consolas" panose="020B0609020204030204" pitchFamily="49" charset="0"/>
              </a:rPr>
              <a:t>B(k</a:t>
            </a:r>
            <a:r>
              <a:rPr lang="en-US" dirty="0" smtClean="0">
                <a:latin typeface="Consolas" panose="020B0609020204030204" pitchFamily="49" charset="0"/>
              </a:rPr>
              <a:t>, j+1)</a:t>
            </a:r>
            <a:r>
              <a:rPr lang="en-US" dirty="0"/>
              <a:t>: used </a:t>
            </a:r>
            <a:r>
              <a:rPr lang="en-US" dirty="0" smtClean="0"/>
              <a:t>twice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C(i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smtClean="0">
                <a:latin typeface="Consolas" panose="020B0609020204030204" pitchFamily="49" charset="0"/>
              </a:rPr>
              <a:t>j), C(i, j + 1), C(i + 1, j), C(i + 1, j + 1</a:t>
            </a:r>
            <a:r>
              <a:rPr lang="en-US" sz="2100" dirty="0"/>
              <a:t>):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sz="2100" dirty="0"/>
              <a:t>can be hoisted</a:t>
            </a:r>
          </a:p>
          <a:p>
            <a:r>
              <a:rPr lang="en-US" dirty="0" smtClean="0"/>
              <a:t>Four memory operations and eight floating point operations per iteration</a:t>
            </a:r>
          </a:p>
          <a:p>
            <a:pPr lvl="1"/>
            <a:r>
              <a:rPr lang="en-US" dirty="0" smtClean="0"/>
              <a:t>8/12 = 2/3 flop per cycle (if each operation is one cycle) – 2X the base case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706189"/>
            <a:ext cx="90492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tiled_multiply_2x2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 += 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j += 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       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   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   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   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   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863328" cy="1397124"/>
          </a:xfrm>
        </p:spPr>
        <p:txBody>
          <a:bodyPr/>
          <a:lstStyle/>
          <a:p>
            <a:r>
              <a:rPr lang="en-US" dirty="0" smtClean="0"/>
              <a:t>Improving (temporal) Locality: Unroll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D592D-DC2A-DE46-938D-DD8E2AC8711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663C1-A536-6642-8FF9-B4E1DB55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2133599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Register Locality (2 by 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00" y="1664745"/>
            <a:ext cx="5801784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D592D-DC2A-DE46-938D-DD8E2AC8711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87D78-1980-7941-9522-101777E6B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 by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00" y="1691322"/>
            <a:ext cx="5801784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4191C-E4E2-2646-8E87-9A985CFC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C0F1F-97A6-434B-8D42-A91DFC29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 by 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00" y="1662886"/>
            <a:ext cx="5801784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67E1E-1DDA-9B42-BCB4-CD9C7017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85FE3-A78F-2242-84B9-525CF257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 by 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00" y="1662886"/>
            <a:ext cx="5801784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C0E4D-0510-E941-88D4-E8A13D7B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440D5-AC33-944E-BBBC-5DA1141C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Vectors Spaces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Despite the clumsiness of Fortran interface (or maybe because of it) the performance of vector operations was quite good</a:t>
            </a:r>
          </a:p>
          <a:p>
            <a:r>
              <a:rPr lang="en-US" dirty="0" smtClean="0"/>
              <a:t>In C/C++, there are numerous options for vectors (and matrices)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[N];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10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21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	// </a:t>
            </a:r>
            <a:r>
              <a:rPr lang="en-US" sz="2100" dirty="0">
                <a:solidFill>
                  <a:srgbClr val="008000"/>
                </a:solidFill>
                <a:latin typeface="Consolas" panose="020B0609020204030204" pitchFamily="49" charset="0"/>
              </a:rPr>
              <a:t>Not dynamically sizable*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2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*) </a:t>
            </a:r>
            <a:r>
              <a:rPr lang="en-US" sz="2100" dirty="0" err="1">
                <a:solidFill>
                  <a:srgbClr val="74531F"/>
                </a:solidFill>
                <a:latin typeface="Consolas" panose="020B0609020204030204" pitchFamily="49" charset="0"/>
              </a:rPr>
              <a:t>malloc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(N * </a:t>
            </a:r>
            <a:r>
              <a:rPr lang="en-US" sz="2100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10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21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	// </a:t>
            </a:r>
            <a:r>
              <a:rPr lang="en-US" sz="2100" dirty="0">
                <a:solidFill>
                  <a:srgbClr val="008000"/>
                </a:solidFill>
                <a:latin typeface="Consolas" panose="020B0609020204030204" pitchFamily="49" charset="0"/>
              </a:rPr>
              <a:t>memory management hell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1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21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(N);  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10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21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	// </a:t>
            </a:r>
            <a:r>
              <a:rPr lang="en-US" sz="2100" dirty="0">
                <a:solidFill>
                  <a:srgbClr val="008000"/>
                </a:solidFill>
                <a:latin typeface="Consolas" panose="020B0609020204030204" pitchFamily="49" charset="0"/>
              </a:rPr>
              <a:t>Limited to interface of vector&lt;double&gt; (not a </a:t>
            </a:r>
            <a:r>
              <a:rPr lang="en-US" sz="21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'vector')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1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2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10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1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2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10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21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	// </a:t>
            </a:r>
            <a:r>
              <a:rPr lang="en-US" sz="2100" dirty="0">
                <a:solidFill>
                  <a:srgbClr val="008000"/>
                </a:solidFill>
                <a:latin typeface="Consolas" panose="020B0609020204030204" pitchFamily="49" charset="0"/>
              </a:rPr>
              <a:t>Just right, has proper interface and </a:t>
            </a:r>
            <a:r>
              <a:rPr lang="en-US" sz="21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implementation</a:t>
            </a:r>
            <a:endParaRPr lang="en-US" sz="2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EC6DE85-6F12-E940-BA5A-AB9FE611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CSC4700, Spring 2025, Linear Algebra in C++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DA930-2E68-3548-AC27-CFABD5C4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34C96-BCCE-C44E-B99E-09CA4F3699CF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2/18/2025, Lecture 8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5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61872" y="1691322"/>
            <a:ext cx="980909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hoisted_tiled_multiply_2x2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!= M;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t01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t01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t11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   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t01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   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t11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   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   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t01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t11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Tiling and Hoisting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1C99A-4C66-8A47-AF65-020707D3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FCEB8-F177-4C43-BAF7-3B2CA36F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Tiling 2 by 2 and Hoisting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00" y="1668462"/>
            <a:ext cx="5801784" cy="435133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4407F-DE11-BA46-863F-22A886996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225A0-E85E-E449-8BF8-17DC957A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Matrix </a:t>
            </a:r>
            <a:r>
              <a:rPr lang="en-US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Partitioning into sub-</a:t>
            </a:r>
            <a:r>
              <a:rPr lang="en-US" dirty="0" err="1"/>
              <a:t>matricies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92" y="2209800"/>
            <a:ext cx="8382000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3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Matrix Multiplication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0"/>
          <a:stretch>
            <a:fillRect/>
          </a:stretch>
        </p:blipFill>
        <p:spPr bwMode="auto">
          <a:xfrm>
            <a:off x="3429000" y="1642267"/>
            <a:ext cx="47244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289640" y="2667000"/>
            <a:ext cx="557358" cy="2003488"/>
          </a:xfrm>
          <a:prstGeom prst="rect">
            <a:avLst/>
          </a:prstGeom>
          <a:solidFill>
            <a:srgbClr val="F4C7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26735" y="3633263"/>
            <a:ext cx="2078865" cy="557358"/>
          </a:xfrm>
          <a:prstGeom prst="rect">
            <a:avLst/>
          </a:prstGeom>
          <a:solidFill>
            <a:srgbClr val="F4C7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69831" y="3633263"/>
            <a:ext cx="557358" cy="557358"/>
          </a:xfrm>
          <a:prstGeom prst="rect">
            <a:avLst/>
          </a:prstGeom>
          <a:solidFill>
            <a:srgbClr val="F4C7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Large matrix problems won’t fit completely into cache</a:t>
                </a:r>
              </a:p>
              <a:p>
                <a:r>
                  <a:rPr lang="en-US" dirty="0" smtClean="0"/>
                  <a:t>Use blocked algorithm – work with blocks that will fit into cache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Each product term fits completely into cache and runs at high-performance</a:t>
                </a:r>
              </a:p>
              <a:p>
                <a:r>
                  <a:rPr lang="en-US" dirty="0" smtClean="0"/>
                  <a:t>Cache misses amortized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work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data</a:t>
                </a: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 t="-238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97" y="2707886"/>
            <a:ext cx="6448109" cy="192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Locality: Cache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02CFA-9952-9449-B59B-50298ECCCC78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D4C8E-C703-EB46-947F-02004A20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652" y="3620253"/>
            <a:ext cx="2159000" cy="546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155" y="4868813"/>
            <a:ext cx="4876800" cy="228600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 and Tiling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244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block_tiled_multiply_2x2(</a:t>
            </a:r>
            <a:r>
              <a:rPr lang="en-US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pc="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pc="0" dirty="0">
                <a:solidFill>
                  <a:srgbClr val="808080"/>
                </a:solidFill>
                <a:latin typeface="Consolas" panose="020B0609020204030204" pitchFamily="49" charset="0"/>
              </a:rPr>
              <a:t>B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pc="0" dirty="0">
                <a:solidFill>
                  <a:srgbClr val="808080"/>
                </a:solidFill>
                <a:latin typeface="Consolas" panose="020B0609020204030204" pitchFamily="49" charset="0"/>
              </a:rPr>
              <a:t>C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num_rows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jj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jj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</a:t>
            </a:r>
            <a:r>
              <a:rPr lang="en-US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jj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kk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kk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num_cols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kk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</a:t>
            </a:r>
            <a:r>
              <a:rPr lang="en-US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jj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jj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</a:t>
            </a:r>
            <a:r>
              <a:rPr lang="en-US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kk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kk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) +=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+=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   ) +=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   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C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+=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A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pc="0" dirty="0">
                <a:solidFill>
                  <a:srgbClr val="74531F"/>
                </a:solidFill>
                <a:latin typeface="Consolas" panose="020B0609020204030204" pitchFamily="49" charset="0"/>
              </a:rPr>
              <a:t>B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pc="0" dirty="0">
                <a:solidFill>
                  <a:srgbClr val="1F377F"/>
                </a:solidFill>
                <a:latin typeface="Consolas" panose="020B0609020204030204" pitchFamily="49" charset="0"/>
              </a:rPr>
              <a:t>j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   }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}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}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lvl="0" indent="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096DA-B87D-EE4D-9F88-1474C884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B9BA0-424D-BE48-8B2E-3BB6D720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8031192" y="5062097"/>
            <a:ext cx="2543844" cy="1072003"/>
          </a:xfrm>
          <a:prstGeom prst="borderCallout1">
            <a:avLst>
              <a:gd name="adj1" fmla="val 41281"/>
              <a:gd name="adj2" fmla="val -524"/>
              <a:gd name="adj3" fmla="val -31556"/>
              <a:gd name="adj4" fmla="val -3844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Inner loops work on blocks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8677270" y="2081469"/>
            <a:ext cx="2890208" cy="1363980"/>
          </a:xfrm>
          <a:prstGeom prst="borderCallout1">
            <a:avLst>
              <a:gd name="adj1" fmla="val 41281"/>
              <a:gd name="adj2" fmla="val -524"/>
              <a:gd name="adj3" fmla="val 38080"/>
              <a:gd name="adj4" fmla="val -256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Outer loops work across blocks</a:t>
            </a:r>
          </a:p>
          <a:p>
            <a:pPr algn="ctr"/>
            <a:r>
              <a:rPr lang="en-US" sz="2400" dirty="0"/>
              <a:t>(for each block)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 and Tiling and Hoisting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1828800"/>
            <a:ext cx="5801784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C3831-F74D-9247-BAD0-2D7DB1C6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20CEA-BA6F-7D44-AAA8-256317C0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988379" y="2209800"/>
            <a:ext cx="1274810" cy="655782"/>
            <a:chOff x="3166343" y="966686"/>
            <a:chExt cx="1274810" cy="655782"/>
          </a:xfrm>
        </p:grpSpPr>
        <p:sp>
          <p:nvSpPr>
            <p:cNvPr id="23" name="Line Callout 1 22"/>
            <p:cNvSpPr/>
            <p:nvPr/>
          </p:nvSpPr>
          <p:spPr>
            <a:xfrm>
              <a:off x="3166343" y="966686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0348" y="1129736"/>
              <a:ext cx="1066800" cy="30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and Transpose Multiply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79A5AFE-5073-4642-BA6B-59A0E0EB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B1553-B0BB-504C-92C0-8238C89C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2629034"/>
            <a:ext cx="9969500" cy="345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1733" y="3323301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7867" y="3331768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3331768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53669" y="3331768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3872" y="3331768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39471" y="3331767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8140" y="3331767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39667" y="3687367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39667" y="4017567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39667" y="4364700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39667" y="4703365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39668" y="5042030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39667" y="5389163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16924" y="2248034"/>
            <a:ext cx="1274810" cy="655782"/>
            <a:chOff x="316924" y="1320800"/>
            <a:chExt cx="1274810" cy="655782"/>
          </a:xfrm>
        </p:grpSpPr>
        <p:sp>
          <p:nvSpPr>
            <p:cNvPr id="19" name="Line Callout 1 18"/>
            <p:cNvSpPr/>
            <p:nvPr/>
          </p:nvSpPr>
          <p:spPr>
            <a:xfrm>
              <a:off x="316924" y="1320800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79" y="1511166"/>
              <a:ext cx="1054100" cy="3429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022429" y="2537691"/>
            <a:ext cx="1274810" cy="655782"/>
            <a:chOff x="7022429" y="1610457"/>
            <a:chExt cx="1274810" cy="655782"/>
          </a:xfrm>
        </p:grpSpPr>
        <p:sp>
          <p:nvSpPr>
            <p:cNvPr id="27" name="Line Callout 1 26"/>
            <p:cNvSpPr/>
            <p:nvPr/>
          </p:nvSpPr>
          <p:spPr>
            <a:xfrm>
              <a:off x="7022429" y="1610457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6434" y="1785643"/>
              <a:ext cx="1066800" cy="342900"/>
            </a:xfrm>
            <a:prstGeom prst="rect">
              <a:avLst/>
            </a:prstGeom>
          </p:spPr>
        </p:pic>
      </p:grpSp>
      <p:sp>
        <p:nvSpPr>
          <p:cNvPr id="26" name="Line Callout 1 25"/>
          <p:cNvSpPr/>
          <p:nvPr/>
        </p:nvSpPr>
        <p:spPr>
          <a:xfrm>
            <a:off x="5660546" y="1128076"/>
            <a:ext cx="2931775" cy="1052011"/>
          </a:xfrm>
          <a:prstGeom prst="borderCallout1">
            <a:avLst>
              <a:gd name="adj1" fmla="val 100890"/>
              <a:gd name="adj2" fmla="val 20213"/>
              <a:gd name="adj3" fmla="val 194574"/>
              <a:gd name="adj4" fmla="val -7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else gets pulled into cache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8714606" y="1594856"/>
            <a:ext cx="2931775" cy="1052011"/>
          </a:xfrm>
          <a:prstGeom prst="borderCallout1">
            <a:avLst>
              <a:gd name="adj1" fmla="val 100890"/>
              <a:gd name="adj2" fmla="val 20213"/>
              <a:gd name="adj3" fmla="val 195452"/>
              <a:gd name="adj4" fmla="val -259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What else gets pulled into cache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8678239" y="368368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352849" y="4020936"/>
            <a:ext cx="270934" cy="29633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 animBg="1"/>
      <p:bldP spid="3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986" y="2615561"/>
            <a:ext cx="9296400" cy="35052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236857" y="2222873"/>
            <a:ext cx="1274810" cy="655782"/>
            <a:chOff x="3166343" y="966686"/>
            <a:chExt cx="1274810" cy="655782"/>
          </a:xfrm>
        </p:grpSpPr>
        <p:sp>
          <p:nvSpPr>
            <p:cNvPr id="23" name="Line Callout 1 22"/>
            <p:cNvSpPr/>
            <p:nvPr/>
          </p:nvSpPr>
          <p:spPr>
            <a:xfrm>
              <a:off x="3166343" y="966686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0348" y="1129736"/>
              <a:ext cx="1066800" cy="3048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and Transpose Multiply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21B187A-E135-5E4F-96F1-AFF546CE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B91E7-E240-1541-9628-7A7888AA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0211" y="333637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16345" y="3344841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63478" y="3344841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02147" y="3344841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32350" y="3344841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87949" y="3344840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26618" y="3344840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9996" y="3369275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57012" y="3380049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5102" y="3368115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45795" y="3368114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76474" y="3380049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65402" y="2261107"/>
            <a:ext cx="1274810" cy="655782"/>
            <a:chOff x="316924" y="1320800"/>
            <a:chExt cx="1274810" cy="655782"/>
          </a:xfrm>
        </p:grpSpPr>
        <p:sp>
          <p:nvSpPr>
            <p:cNvPr id="19" name="Line Callout 1 18"/>
            <p:cNvSpPr/>
            <p:nvPr/>
          </p:nvSpPr>
          <p:spPr>
            <a:xfrm>
              <a:off x="316924" y="1320800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79" y="1511166"/>
              <a:ext cx="1054100" cy="34290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7270907" y="2550764"/>
            <a:ext cx="1274810" cy="655782"/>
            <a:chOff x="7022429" y="1610457"/>
            <a:chExt cx="1274810" cy="655782"/>
          </a:xfrm>
        </p:grpSpPr>
        <p:sp>
          <p:nvSpPr>
            <p:cNvPr id="27" name="Line Callout 1 26"/>
            <p:cNvSpPr/>
            <p:nvPr/>
          </p:nvSpPr>
          <p:spPr>
            <a:xfrm>
              <a:off x="7022429" y="1610457"/>
              <a:ext cx="1274810" cy="655782"/>
            </a:xfrm>
            <a:prstGeom prst="borderCallout1">
              <a:avLst>
                <a:gd name="adj1" fmla="val 150669"/>
                <a:gd name="adj2" fmla="val 97481"/>
                <a:gd name="adj3" fmla="val 99604"/>
                <a:gd name="adj4" fmla="val 86522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6434" y="1785643"/>
              <a:ext cx="1066800" cy="342900"/>
            </a:xfrm>
            <a:prstGeom prst="rect">
              <a:avLst/>
            </a:prstGeom>
          </p:spPr>
        </p:pic>
      </p:grpSp>
      <p:sp>
        <p:nvSpPr>
          <p:cNvPr id="26" name="Line Callout 1 25"/>
          <p:cNvSpPr/>
          <p:nvPr/>
        </p:nvSpPr>
        <p:spPr>
          <a:xfrm>
            <a:off x="5805019" y="1289136"/>
            <a:ext cx="2931775" cy="1052011"/>
          </a:xfrm>
          <a:prstGeom prst="borderCallout1">
            <a:avLst>
              <a:gd name="adj1" fmla="val 100890"/>
              <a:gd name="adj2" fmla="val 20213"/>
              <a:gd name="adj3" fmla="val 194574"/>
              <a:gd name="adj4" fmla="val -7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else gets pulled into cache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8750841" y="1537112"/>
            <a:ext cx="2931775" cy="1052011"/>
          </a:xfrm>
          <a:prstGeom prst="borderCallout1">
            <a:avLst>
              <a:gd name="adj1" fmla="val 100890"/>
              <a:gd name="adj2" fmla="val 20213"/>
              <a:gd name="adj3" fmla="val 195452"/>
              <a:gd name="adj4" fmla="val -259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else gets pulled into cache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01327" y="3380049"/>
            <a:ext cx="270934" cy="296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Copying and Blocking and Tiling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1828800"/>
            <a:ext cx="5801784" cy="435133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7029-4F2A-6243-9EBF-360A1B7F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06B0F-C358-F54F-8FC5-F3C2EE07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Vectors Spaces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Despite the clumsiness of Fortran interface (or maybe because of it) the performance of vector operations was quite good</a:t>
            </a:r>
          </a:p>
          <a:p>
            <a:r>
              <a:rPr lang="en-US" dirty="0" smtClean="0"/>
              <a:t>In C/C++, there are numerous options for vectors (and matrices)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900" dirty="0">
                <a:solidFill>
                  <a:srgbClr val="1F377F"/>
                </a:solidFill>
                <a:latin typeface="Consolas" panose="020B0609020204030204" pitchFamily="49" charset="0"/>
              </a:rPr>
              <a:t>a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[N][M];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	// </a:t>
            </a:r>
            <a:r>
              <a:rPr lang="en-US" sz="1900" dirty="0">
                <a:solidFill>
                  <a:srgbClr val="008000"/>
                </a:solidFill>
                <a:latin typeface="Consolas" panose="020B0609020204030204" pitchFamily="49" charset="0"/>
              </a:rPr>
              <a:t>Not dynamically </a:t>
            </a:r>
            <a:r>
              <a:rPr lang="en-US" sz="1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sizable</a:t>
            </a:r>
            <a:endParaRPr lang="en-U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** </a:t>
            </a:r>
            <a:r>
              <a:rPr lang="en-US" sz="1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 = ??;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	// </a:t>
            </a:r>
            <a:r>
              <a:rPr lang="en-US" sz="1900" dirty="0">
                <a:solidFill>
                  <a:srgbClr val="008000"/>
                </a:solidFill>
                <a:latin typeface="Consolas" panose="020B0609020204030204" pitchFamily="49" charset="0"/>
              </a:rPr>
              <a:t>Really easy to get bad performance</a:t>
            </a:r>
            <a:endParaRPr lang="en-U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9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90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sz="1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(N);  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	// </a:t>
            </a:r>
            <a:r>
              <a:rPr lang="en-US" sz="1900" dirty="0">
                <a:solidFill>
                  <a:srgbClr val="008000"/>
                </a:solidFill>
                <a:latin typeface="Consolas" panose="020B0609020204030204" pitchFamily="49" charset="0"/>
              </a:rPr>
              <a:t>Not a matrix (or a 2D array for that matter) at all</a:t>
            </a:r>
            <a:endParaRPr lang="en-U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9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Matrix</a:t>
            </a:r>
            <a:r>
              <a:rPr lang="en-US" sz="1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900" dirty="0">
                <a:solidFill>
                  <a:srgbClr val="74531F"/>
                </a:solidFill>
                <a:latin typeface="Consolas" panose="020B0609020204030204" pitchFamily="49" charset="0"/>
              </a:rPr>
              <a:t>x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900" dirty="0">
                <a:solidFill>
                  <a:srgbClr val="1F377F"/>
                </a:solidFill>
                <a:latin typeface="Consolas" panose="020B0609020204030204" pitchFamily="49" charset="0"/>
              </a:rPr>
              <a:t>M</a:t>
            </a:r>
            <a:r>
              <a:rPr lang="en-US" sz="1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90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9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	// </a:t>
            </a:r>
            <a:r>
              <a:rPr lang="en-US" sz="1900" dirty="0">
                <a:solidFill>
                  <a:srgbClr val="008000"/>
                </a:solidFill>
                <a:latin typeface="Consolas" panose="020B0609020204030204" pitchFamily="49" charset="0"/>
              </a:rPr>
              <a:t>Just right, has proper interface and implementation</a:t>
            </a:r>
            <a:endParaRPr lang="en-US" sz="1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F4491F6-5412-2D4F-84BF-9F1E4C57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CSC4700, Spring 2025, Linear Algebra in C++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A6637-C899-0F41-B2EA-2E3A856A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34C96-BCCE-C44E-B99E-09CA4F3699CF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2/18/2025, Lecture 8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0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 and Tiling and Hoisting and Copying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1828800"/>
            <a:ext cx="5801784" cy="4351338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B04F0-818D-0447-AF2F-FF8EBE88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2B9CD-AAA1-0045-9D5D-D2C2ABBD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Locality: Write software so hardware can leverage it</a:t>
            </a:r>
          </a:p>
          <a:p>
            <a:r>
              <a:rPr lang="en-US" dirty="0" smtClean="0"/>
              <a:t>Register (temporal) locality (tiling / unrolling)</a:t>
            </a:r>
          </a:p>
          <a:p>
            <a:pPr lvl="1"/>
            <a:r>
              <a:rPr lang="en-US" dirty="0" smtClean="0"/>
              <a:t>Hoisting</a:t>
            </a:r>
          </a:p>
          <a:p>
            <a:pPr lvl="1"/>
            <a:r>
              <a:rPr lang="en-US" dirty="0" smtClean="0"/>
              <a:t>Blocking</a:t>
            </a:r>
          </a:p>
          <a:p>
            <a:r>
              <a:rPr lang="en-US" dirty="0" smtClean="0"/>
              <a:t>Spatial locality</a:t>
            </a:r>
          </a:p>
          <a:p>
            <a:pPr lvl="1"/>
            <a:r>
              <a:rPr lang="en-US" dirty="0" smtClean="0"/>
              <a:t>Copying / transpose multiply</a:t>
            </a:r>
          </a:p>
          <a:p>
            <a:r>
              <a:rPr lang="en-US" dirty="0" smtClean="0"/>
              <a:t>Always use </a:t>
            </a:r>
            <a:r>
              <a:rPr lang="mr-IN" dirty="0" smtClean="0"/>
              <a:t>–</a:t>
            </a:r>
            <a:r>
              <a:rPr lang="en-US" dirty="0" smtClean="0"/>
              <a:t>O3 for release (not for debug)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9C8C-C354-264D-B673-8DDEDE03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8395B-29DA-D242-AFF6-F4E7953D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Starting with base code</a:t>
            </a:r>
          </a:p>
          <a:p>
            <a:r>
              <a:rPr lang="en-US" dirty="0" smtClean="0"/>
              <a:t>Various compiler optimizations help</a:t>
            </a:r>
          </a:p>
          <a:p>
            <a:r>
              <a:rPr lang="en-US" dirty="0" smtClean="0"/>
              <a:t>Tiling (which size)</a:t>
            </a:r>
          </a:p>
          <a:p>
            <a:r>
              <a:rPr lang="en-US" dirty="0" smtClean="0"/>
              <a:t>Blocking (what size)</a:t>
            </a:r>
          </a:p>
          <a:p>
            <a:r>
              <a:rPr lang="en-US" dirty="0" smtClean="0"/>
              <a:t>What size works best for Tiling and Blocking together?</a:t>
            </a:r>
          </a:p>
          <a:p>
            <a:r>
              <a:rPr lang="en-US" dirty="0" smtClean="0"/>
              <a:t>What loop ordering?  </a:t>
            </a:r>
            <a:r>
              <a:rPr lang="en-US" smtClean="0"/>
              <a:t>Matrix-matrix </a:t>
            </a:r>
            <a:r>
              <a:rPr lang="en-US" dirty="0" smtClean="0"/>
              <a:t>product has six different orderings?  What block ordering?</a:t>
            </a:r>
          </a:p>
          <a:p>
            <a:r>
              <a:rPr lang="en-US" dirty="0" smtClean="0"/>
              <a:t>What about when we add vectorization, and threads,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algn="r"/>
            <a:r>
              <a:rPr lang="en-US" dirty="0"/>
              <a:t>How do we find the optimal combination</a:t>
            </a:r>
            <a:r>
              <a:rPr lang="en-US" dirty="0" smtClean="0"/>
              <a:t>?</a:t>
            </a:r>
          </a:p>
          <a:p>
            <a:pPr algn="r"/>
            <a:r>
              <a:rPr lang="en-US" dirty="0" smtClean="0"/>
              <a:t>The </a:t>
            </a:r>
            <a:r>
              <a:rPr lang="en-US" dirty="0"/>
              <a:t>answer will be different for different CPUs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572F1-4A50-E248-9EF2-C2A4A918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04668-6A43-974C-924F-CE3EFC84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276315" y="560727"/>
            <a:ext cx="4298721" cy="2536145"/>
          </a:xfrm>
          <a:prstGeom prst="roundRect">
            <a:avLst>
              <a:gd name="adj" fmla="val 8079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Magic: the power of apparently influencing the course of events by using mysterious or supernatural forces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the Sweet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Exhaustive parameter space search </a:t>
            </a:r>
          </a:p>
          <a:p>
            <a:pPr lvl="1"/>
            <a:r>
              <a:rPr lang="en-US" dirty="0" smtClean="0"/>
              <a:t>Tiling, Blocking, Compiler flags, AVX </a:t>
            </a:r>
            <a:r>
              <a:rPr lang="en-US" dirty="0" err="1" smtClean="0"/>
              <a:t>instr</a:t>
            </a:r>
            <a:r>
              <a:rPr lang="en-US" dirty="0" smtClean="0"/>
              <a:t>, loop ordering</a:t>
            </a:r>
          </a:p>
          <a:p>
            <a:pPr lvl="1"/>
            <a:r>
              <a:rPr lang="en-US" dirty="0"/>
              <a:t>This started as a final course project</a:t>
            </a:r>
          </a:p>
          <a:p>
            <a:pPr lvl="1"/>
            <a:r>
              <a:rPr lang="en-US" dirty="0"/>
              <a:t>The competition was to write fastest matrix-matrix product</a:t>
            </a:r>
          </a:p>
          <a:p>
            <a:pPr lvl="1"/>
            <a:r>
              <a:rPr lang="en-US" dirty="0"/>
              <a:t>Students were the good kind of lazy</a:t>
            </a:r>
          </a:p>
          <a:p>
            <a:pPr lvl="1"/>
            <a:r>
              <a:rPr lang="en-US" dirty="0"/>
              <a:t>And wrote a program to generate different multiply functions</a:t>
            </a:r>
          </a:p>
          <a:p>
            <a:pPr lvl="1"/>
            <a:endParaRPr lang="en-US" dirty="0"/>
          </a:p>
          <a:p>
            <a:r>
              <a:rPr lang="en-US" dirty="0" smtClean="0"/>
              <a:t>Original project at UC Berkeley </a:t>
            </a:r>
            <a:r>
              <a:rPr lang="en-US" dirty="0" err="1" smtClean="0"/>
              <a:t>phiPAC</a:t>
            </a:r>
            <a:r>
              <a:rPr lang="en-US" dirty="0" smtClean="0"/>
              <a:t> (</a:t>
            </a:r>
            <a:r>
              <a:rPr lang="en-US" dirty="0" err="1" smtClean="0"/>
              <a:t>Bilmes</a:t>
            </a:r>
            <a:r>
              <a:rPr lang="en-US" dirty="0" smtClean="0"/>
              <a:t> et. Al.)</a:t>
            </a:r>
          </a:p>
          <a:p>
            <a:r>
              <a:rPr lang="en-US" dirty="0" smtClean="0"/>
              <a:t>Further developed by Whaley and </a:t>
            </a:r>
            <a:r>
              <a:rPr lang="en-US" dirty="0" err="1" smtClean="0"/>
              <a:t>Dongarra</a:t>
            </a:r>
            <a:r>
              <a:rPr lang="en-US" dirty="0" smtClean="0"/>
              <a:t> → Automatically Tuned Linear Algebra Subprograms (ATLAS)</a:t>
            </a:r>
          </a:p>
          <a:p>
            <a:pPr lvl="1"/>
            <a:r>
              <a:rPr lang="en-US" dirty="0" smtClean="0"/>
              <a:t>Recently honored with “test of time” award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18C79B-3628-DB42-95B1-4DBEFD5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CD9FF5-39E6-3E4A-BFF7-E56EBD9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2/18/2025, Lecture 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Linear Algebra in C++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921F-FE78-7245-8515-F3B9FAAC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(Types)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4EE8-2EE0-964F-AF3B-095D803F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principles: Abstraction, simplicity, consistent specification</a:t>
            </a:r>
          </a:p>
          <a:p>
            <a:endParaRPr lang="en-US" dirty="0" smtClean="0"/>
          </a:p>
          <a:p>
            <a:r>
              <a:rPr lang="en-US" dirty="0" smtClean="0"/>
              <a:t>Domain: Scientific computing</a:t>
            </a:r>
          </a:p>
          <a:p>
            <a:r>
              <a:rPr lang="en-US" dirty="0" smtClean="0"/>
              <a:t>Domain abstractions: Matrices and vectors</a:t>
            </a:r>
          </a:p>
          <a:p>
            <a:r>
              <a:rPr lang="en-US" dirty="0" smtClean="0"/>
              <a:t>Programming abstractions: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Matrix</a:t>
            </a:r>
            <a:r>
              <a:rPr lang="en-US" dirty="0" smtClean="0"/>
              <a:t> type and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Vector</a:t>
            </a:r>
            <a:r>
              <a:rPr lang="en-US" dirty="0"/>
              <a:t> type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C++ types enable encapsulation of related data and functions</a:t>
            </a:r>
          </a:p>
          <a:p>
            <a:pPr lvl="1"/>
            <a:r>
              <a:rPr lang="en-US" dirty="0" smtClean="0"/>
              <a:t>Provide visible interfaces</a:t>
            </a:r>
          </a:p>
          <a:p>
            <a:pPr lvl="1"/>
            <a:r>
              <a:rPr lang="en-US" dirty="0" smtClean="0"/>
              <a:t>Hide implementation details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161BE-6367-FD45-90C0-D564BD12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CSC4700, Spring 2025, Linear Algebra in C++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03AE1-2A12-304D-AC77-6C8A4AF6E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34C96-BCCE-C44E-B99E-09CA4F3699CF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2/18/2025, Lecture 8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9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::vector&lt;double&gt;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rushing off to implement fancy interfaces</a:t>
            </a:r>
          </a:p>
          <a:p>
            <a:r>
              <a:rPr lang="en-US" dirty="0" smtClean="0"/>
              <a:t>Understand what we are working with</a:t>
            </a:r>
          </a:p>
          <a:p>
            <a:r>
              <a:rPr lang="en-US" dirty="0" smtClean="0"/>
              <a:t>And how hardware and software interact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::vector&lt;double&gt; </a:t>
            </a:r>
            <a:r>
              <a:rPr lang="en-US" dirty="0" smtClean="0"/>
              <a:t>will be our storage</a:t>
            </a:r>
          </a:p>
          <a:p>
            <a:r>
              <a:rPr lang="en-US" dirty="0" smtClean="0"/>
              <a:t>But its interface won’t be our interface</a:t>
            </a:r>
          </a:p>
          <a:p>
            <a:pPr lvl="1"/>
            <a:r>
              <a:rPr lang="en-US" dirty="0" smtClean="0"/>
              <a:t>We will use types defined in Blaze</a:t>
            </a:r>
          </a:p>
          <a:p>
            <a:pPr lvl="1"/>
            <a:r>
              <a:rPr lang="en-US" dirty="0" smtClean="0"/>
              <a:t>But we will look at implementation for those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1C4F1-2CBB-4246-A981-F031D562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CSC4700, Spring 2025, Linear Algebra in C++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BE4D0C-CBDD-6E49-8DA6-20F4A9BA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E34C96-BCCE-C44E-B99E-09CA4F3699CF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971800"/>
            <a:ext cx="3710528" cy="268403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2/18/2025, Lecture 8</a:t>
            </a: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4687</TotalTime>
  <Words>6571</Words>
  <Application>Microsoft Office PowerPoint</Application>
  <PresentationFormat>Widescreen</PresentationFormat>
  <Paragraphs>833</Paragraphs>
  <Slides>74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Cambria Math</vt:lpstr>
      <vt:lpstr>Century Schoolbook</vt:lpstr>
      <vt:lpstr>Consolas</vt:lpstr>
      <vt:lpstr>Mangal</vt:lpstr>
      <vt:lpstr>Wingdings 2</vt:lpstr>
      <vt:lpstr>View</vt:lpstr>
      <vt:lpstr>Equation</vt:lpstr>
      <vt:lpstr>Linear Algebra in C++</vt:lpstr>
      <vt:lpstr>Vector Spaces</vt:lpstr>
      <vt:lpstr>Mathematical Vector Space</vt:lpstr>
      <vt:lpstr>Mathematical Vector Space Examples</vt:lpstr>
      <vt:lpstr>Computer Representation of Vector Space</vt:lpstr>
      <vt:lpstr>Vectors Spaces in C++</vt:lpstr>
      <vt:lpstr>Vectors Spaces in C++</vt:lpstr>
      <vt:lpstr>Classes (Types)</vt:lpstr>
      <vt:lpstr>std::vector&lt;double&gt;</vt:lpstr>
      <vt:lpstr>Linear Algebra Operations</vt:lpstr>
      <vt:lpstr>Vector Dot Product</vt:lpstr>
      <vt:lpstr>Vector Dot Product</vt:lpstr>
      <vt:lpstr>Matrix-Vector Multiplication</vt:lpstr>
      <vt:lpstr>Matrix in Math</vt:lpstr>
      <vt:lpstr>Matrix-Matrix Multiplication</vt:lpstr>
      <vt:lpstr>Matrix Transpose</vt:lpstr>
      <vt:lpstr>Matrix Representation</vt:lpstr>
      <vt:lpstr>Matrix Representation in Computers</vt:lpstr>
      <vt:lpstr>Matrix Matrix Product</vt:lpstr>
      <vt:lpstr>Matrix Representation</vt:lpstr>
      <vt:lpstr>Matrix  Representation</vt:lpstr>
      <vt:lpstr>Matrix Representation</vt:lpstr>
      <vt:lpstr>Matrix Representation</vt:lpstr>
      <vt:lpstr>Matrix Representation</vt:lpstr>
      <vt:lpstr>Matrix Representation</vt:lpstr>
      <vt:lpstr>Matrix Representation</vt:lpstr>
      <vt:lpstr>Matrix Representation</vt:lpstr>
      <vt:lpstr>Matrix Implementation</vt:lpstr>
      <vt:lpstr>Matrix Implementation in C++</vt:lpstr>
      <vt:lpstr>Matrix in C++</vt:lpstr>
      <vt:lpstr>Matrix in C++: Memory Layouts</vt:lpstr>
      <vt:lpstr>Matrix Multiplication</vt:lpstr>
      <vt:lpstr>Matrix-Matrix Multiplication, Sequential Code</vt:lpstr>
      <vt:lpstr>Matrix-Matrix Multiplication</vt:lpstr>
      <vt:lpstr>Matrix-Matrix Multiplication</vt:lpstr>
      <vt:lpstr>Timing and Benchmarking</vt:lpstr>
      <vt:lpstr>Timing and Benchmarking</vt:lpstr>
      <vt:lpstr>Timing a Program</vt:lpstr>
      <vt:lpstr>C++ Timer</vt:lpstr>
      <vt:lpstr>Measuring Matrix-Matrix Product</vt:lpstr>
      <vt:lpstr>Measuring Matrix Matrix Product</vt:lpstr>
      <vt:lpstr>What Are We Timing?</vt:lpstr>
      <vt:lpstr>Just For Benchmarking</vt:lpstr>
      <vt:lpstr>Benchmarking</vt:lpstr>
      <vt:lpstr>Base Performance Results</vt:lpstr>
      <vt:lpstr>Let’s Make One Small Change</vt:lpstr>
      <vt:lpstr>Base Performance Results</vt:lpstr>
      <vt:lpstr>Locality → Performance</vt:lpstr>
      <vt:lpstr>Improving (temporal) Locality</vt:lpstr>
      <vt:lpstr>Hoisting</vt:lpstr>
      <vt:lpstr>Order of Operations</vt:lpstr>
      <vt:lpstr>Order of Operations</vt:lpstr>
      <vt:lpstr>Order of Operations</vt:lpstr>
      <vt:lpstr>Reuse: How Many Times Are Data Reused?</vt:lpstr>
      <vt:lpstr>Improving (temporal) Locality: Unroll</vt:lpstr>
      <vt:lpstr>Example: Register Locality (2 by 2)</vt:lpstr>
      <vt:lpstr>2 by 4</vt:lpstr>
      <vt:lpstr>4 by 2</vt:lpstr>
      <vt:lpstr>4 by 4</vt:lpstr>
      <vt:lpstr>Tiling and Hoisting</vt:lpstr>
      <vt:lpstr>Tiling 2 by 2 and Hoisting</vt:lpstr>
      <vt:lpstr>Block Matrix Multiplication</vt:lpstr>
      <vt:lpstr>Block Matrix Multiplication</vt:lpstr>
      <vt:lpstr>Improving Locality: Cache</vt:lpstr>
      <vt:lpstr>Blocking and Tiling</vt:lpstr>
      <vt:lpstr>Blocking and Tiling and Hoisting</vt:lpstr>
      <vt:lpstr>Copying and Transpose Multiply</vt:lpstr>
      <vt:lpstr>Copying and Transpose Multiply</vt:lpstr>
      <vt:lpstr>Copying and Blocking and Tiling</vt:lpstr>
      <vt:lpstr>Blocking and Tiling and Hoisting and Copying</vt:lpstr>
      <vt:lpstr>Recap</vt:lpstr>
      <vt:lpstr>Tuning</vt:lpstr>
      <vt:lpstr>Finding the Sweet Spot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</dc:title>
  <dc:creator>Hartmut Kaiser</dc:creator>
  <cp:lastModifiedBy>Hartmut Kaiser</cp:lastModifiedBy>
  <cp:revision>365</cp:revision>
  <dcterms:created xsi:type="dcterms:W3CDTF">2011-06-09T18:54:32Z</dcterms:created>
  <dcterms:modified xsi:type="dcterms:W3CDTF">2025-02-19T13:38:59Z</dcterms:modified>
</cp:coreProperties>
</file>