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72"/>
  </p:notesMasterIdLst>
  <p:sldIdLst>
    <p:sldId id="256" r:id="rId2"/>
    <p:sldId id="387" r:id="rId3"/>
    <p:sldId id="360" r:id="rId4"/>
    <p:sldId id="361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88" r:id="rId19"/>
    <p:sldId id="381" r:id="rId20"/>
    <p:sldId id="392" r:id="rId21"/>
    <p:sldId id="391" r:id="rId22"/>
    <p:sldId id="390" r:id="rId23"/>
    <p:sldId id="384" r:id="rId24"/>
    <p:sldId id="383" r:id="rId25"/>
    <p:sldId id="385" r:id="rId26"/>
    <p:sldId id="359" r:id="rId27"/>
    <p:sldId id="285" r:id="rId28"/>
    <p:sldId id="344" r:id="rId29"/>
    <p:sldId id="412" r:id="rId30"/>
    <p:sldId id="413" r:id="rId31"/>
    <p:sldId id="414" r:id="rId32"/>
    <p:sldId id="345" r:id="rId33"/>
    <p:sldId id="286" r:id="rId34"/>
    <p:sldId id="341" r:id="rId35"/>
    <p:sldId id="411" r:id="rId36"/>
    <p:sldId id="346" r:id="rId37"/>
    <p:sldId id="294" r:id="rId38"/>
    <p:sldId id="296" r:id="rId39"/>
    <p:sldId id="297" r:id="rId40"/>
    <p:sldId id="415" r:id="rId41"/>
    <p:sldId id="299" r:id="rId42"/>
    <p:sldId id="300" r:id="rId43"/>
    <p:sldId id="347" r:id="rId44"/>
    <p:sldId id="349" r:id="rId45"/>
    <p:sldId id="351" r:id="rId46"/>
    <p:sldId id="305" r:id="rId47"/>
    <p:sldId id="306" r:id="rId48"/>
    <p:sldId id="307" r:id="rId49"/>
    <p:sldId id="400" r:id="rId50"/>
    <p:sldId id="309" r:id="rId51"/>
    <p:sldId id="401" r:id="rId52"/>
    <p:sldId id="311" r:id="rId53"/>
    <p:sldId id="312" r:id="rId54"/>
    <p:sldId id="403" r:id="rId55"/>
    <p:sldId id="404" r:id="rId56"/>
    <p:sldId id="316" r:id="rId57"/>
    <p:sldId id="318" r:id="rId58"/>
    <p:sldId id="319" r:id="rId59"/>
    <p:sldId id="405" r:id="rId60"/>
    <p:sldId id="406" r:id="rId61"/>
    <p:sldId id="322" r:id="rId62"/>
    <p:sldId id="323" r:id="rId63"/>
    <p:sldId id="324" r:id="rId64"/>
    <p:sldId id="325" r:id="rId65"/>
    <p:sldId id="407" r:id="rId66"/>
    <p:sldId id="408" r:id="rId67"/>
    <p:sldId id="329" r:id="rId68"/>
    <p:sldId id="410" r:id="rId69"/>
    <p:sldId id="330" r:id="rId70"/>
    <p:sldId id="28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4272" userDrawn="1">
          <p15:clr>
            <a:srgbClr val="A4A3A4"/>
          </p15:clr>
        </p15:guide>
        <p15:guide id="4" pos="1344" userDrawn="1">
          <p15:clr>
            <a:srgbClr val="A4A3A4"/>
          </p15:clr>
        </p15:guide>
        <p15:guide id="5" pos="7056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3" autoAdjust="0"/>
    <p:restoredTop sz="94660"/>
  </p:normalViewPr>
  <p:slideViewPr>
    <p:cSldViewPr showGuides="1">
      <p:cViewPr varScale="1">
        <p:scale>
          <a:sx n="97" d="100"/>
          <a:sy n="97" d="100"/>
        </p:scale>
        <p:origin x="90" y="378"/>
      </p:cViewPr>
      <p:guideLst>
        <p:guide orient="horz" pos="2592"/>
        <p:guide pos="5616"/>
        <p:guide orient="horz" pos="4272"/>
        <p:guide pos="1344"/>
        <p:guide pos="7056"/>
        <p:guide orient="horz"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382A-2115-44E2-B5CC-CCF73347BC3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42E9-EFF8-4937-8F3A-D8F19985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Amplify this!!1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Nnz</a:t>
            </a:r>
            <a:r>
              <a:rPr lang="en-US" dirty="0"/>
              <a:t>: num of non-zeros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98E2C-6FE5-3445-8FE8-9BFF2571750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1.emf"/><Relationship Id="rId7" Type="http://schemas.openxmlformats.org/officeDocument/2006/relationships/image" Target="../media/image3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27.emf"/><Relationship Id="rId10" Type="http://schemas.openxmlformats.org/officeDocument/2006/relationships/image" Target="../media/image40.emf"/><Relationship Id="rId4" Type="http://schemas.openxmlformats.org/officeDocument/2006/relationships/image" Target="../media/image30.emf"/><Relationship Id="rId9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4.emf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710928" cy="4041648"/>
          </a:xfrm>
        </p:spPr>
        <p:txBody>
          <a:bodyPr/>
          <a:lstStyle/>
          <a:p>
            <a:r>
              <a:rPr lang="en-US" spc="0" dirty="0" smtClean="0"/>
              <a:t>Roofline Model, Sparse Matrix Computation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9</a:t>
            </a:r>
          </a:p>
          <a:p>
            <a:r>
              <a:rPr lang="en-US" dirty="0" smtClean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D46F1-6993-1441-9CE5-FB3D2BDB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57A42-27E0-1B4D-8728-F472C52A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AVX </a:t>
            </a:r>
            <a:r>
              <a:rPr lang="en-US" dirty="0"/>
              <a:t>s</a:t>
            </a:r>
            <a:r>
              <a:rPr lang="en-US" dirty="0" smtClean="0"/>
              <a:t>ingle core (</a:t>
            </a:r>
            <a:r>
              <a:rPr lang="en-US" dirty="0" err="1" smtClean="0"/>
              <a:t>vectorize</a:t>
            </a:r>
            <a:r>
              <a:rPr lang="en-US" dirty="0" smtClean="0"/>
              <a:t> using 256 bit registers)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94" y="2836817"/>
            <a:ext cx="6838406" cy="32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3E80-53B1-1E48-9AB8-FF8CDF55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C5EC7-958C-FF48-8067-341DB88A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AVX single core, fused multiply-add (FMA)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689563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4753D-0D05-4F4D-A0D6-F79733EA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CC2F1-9C1B-7D44-92C0-B74CB123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L2 Cache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46550"/>
            <a:ext cx="6858000" cy="3773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07" y="228600"/>
            <a:ext cx="4353533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1387F-388D-3B4C-AFBF-FF7757BA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2B701-8CDC-A148-A9B3-779901E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 Cache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46550"/>
            <a:ext cx="6858000" cy="3773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07" y="228600"/>
            <a:ext cx="4353533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2C1F5-70C4-694A-8C5E-B3F49117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DE09C-2322-4A4A-AD13-E1F2D0C3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 (main memory)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6924794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07" y="228600"/>
            <a:ext cx="4353533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7850" r="4549" b="17555"/>
          <a:stretch/>
        </p:blipFill>
        <p:spPr>
          <a:xfrm>
            <a:off x="2133600" y="2209800"/>
            <a:ext cx="6817250" cy="381396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34DDD-1F49-054B-924B-DA1438A9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E2DC7-1565-274E-879B-F50B9114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9" y="3962554"/>
            <a:ext cx="152400" cy="4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Numerical Intensity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Inner loop:</a:t>
                </a:r>
              </a:p>
              <a:p>
                <a:pPr lvl="1"/>
                <a:r>
                  <a:rPr lang="en-US" dirty="0" smtClean="0"/>
                  <a:t>Two FLOP (one add, one multiplication)</a:t>
                </a:r>
              </a:p>
              <a:p>
                <a:pPr lvl="1"/>
                <a:r>
                  <a:rPr lang="en-US" dirty="0" smtClean="0"/>
                  <a:t>Three doubles moved in/out of memory = 24 bytes</a:t>
                </a:r>
              </a:p>
              <a:p>
                <a:r>
                  <a:rPr lang="en-US" dirty="0" smtClean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FLOP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doubles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bytes</a:t>
                </a:r>
                <a:endParaRPr lang="en-US" dirty="0"/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403B6-F87B-0E4A-85D8-0E5CEEA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E8875-FAB1-644A-85BE-BC5E8F61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90736" y="1838801"/>
            <a:ext cx="8167415" cy="175432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matvec_dense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7086600" y="5029200"/>
            <a:ext cx="155448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46276" y="5215172"/>
                <a:ext cx="850426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𝐹𝐿𝑂𝑃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𝐵𝑦𝑡𝑒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276" y="5215172"/>
                <a:ext cx="850426" cy="567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7850" r="4549" b="17555"/>
          <a:stretch/>
        </p:blipFill>
        <p:spPr>
          <a:xfrm>
            <a:off x="1670541" y="1828800"/>
            <a:ext cx="7777768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E8DA-1C35-CA43-AB83-83D4CEFF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6421F-BF81-7E40-AB54-77205E3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800600" y="4641186"/>
            <a:ext cx="0" cy="157232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33600" y="4628536"/>
            <a:ext cx="2667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Callout 1 14"/>
          <p:cNvSpPr/>
          <p:nvPr/>
        </p:nvSpPr>
        <p:spPr>
          <a:xfrm>
            <a:off x="838200" y="2181275"/>
            <a:ext cx="2033880" cy="903034"/>
          </a:xfrm>
          <a:prstGeom prst="borderCallout1">
            <a:avLst>
              <a:gd name="adj1" fmla="val 270322"/>
              <a:gd name="adj2" fmla="val 72368"/>
              <a:gd name="adj3" fmla="val 98071"/>
              <a:gd name="adj4" fmla="val 411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 </a:t>
            </a:r>
            <a:r>
              <a:rPr lang="en-US" sz="2800" dirty="0" smtClean="0"/>
              <a:t>GFLOP/s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6" name="Line Callout 1 15"/>
          <p:cNvSpPr/>
          <p:nvPr/>
        </p:nvSpPr>
        <p:spPr>
          <a:xfrm>
            <a:off x="5902829" y="4177019"/>
            <a:ext cx="2033880" cy="903034"/>
          </a:xfrm>
          <a:prstGeom prst="borderCallout1">
            <a:avLst>
              <a:gd name="adj1" fmla="val 177774"/>
              <a:gd name="adj2" fmla="val -52839"/>
              <a:gd name="adj3" fmla="val 98071"/>
              <a:gd name="adj4" fmla="val 411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0.25 FLOP/Byte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721789" y="3822727"/>
            <a:ext cx="152400" cy="57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Inner loop:</a:t>
                </a:r>
              </a:p>
              <a:p>
                <a:pPr lvl="1"/>
                <a:r>
                  <a:rPr lang="en-US" dirty="0" smtClean="0"/>
                  <a:t>Two </a:t>
                </a:r>
                <a:r>
                  <a:rPr lang="en-US" dirty="0"/>
                  <a:t>FLOP (one add, one multiplication)</a:t>
                </a:r>
              </a:p>
              <a:p>
                <a:pPr lvl="1"/>
                <a:r>
                  <a:rPr lang="en-US" dirty="0"/>
                  <a:t>Three doubles moved in/out of memory = 24 </a:t>
                </a:r>
                <a:r>
                  <a:rPr lang="en-US" dirty="0" smtClean="0"/>
                  <a:t>bytes</a:t>
                </a:r>
                <a:endParaRPr lang="en-US" dirty="0"/>
              </a:p>
              <a:p>
                <a:r>
                  <a:rPr lang="en-US" dirty="0" smtClean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FLOP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doubles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bytes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EB6755-7017-EC4D-9AB9-71C50F25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Reuse</a:t>
            </a:r>
            <a:r>
              <a:rPr lang="en-US" dirty="0"/>
              <a:t>: </a:t>
            </a:r>
            <a:r>
              <a:rPr lang="en-US" dirty="0" smtClean="0"/>
              <a:t>Memory-bound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C1E2F9-2B92-E240-AB06-80D6FA40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A5212-B15A-9740-B74D-30F5AD22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0322" y="1752728"/>
            <a:ext cx="80772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matmat_dense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324600" y="5105400"/>
            <a:ext cx="155448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54476" y="5226538"/>
                <a:ext cx="978666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𝐹𝐿𝑂𝑃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𝐵𝑦𝑡𝑒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76" y="5226538"/>
                <a:ext cx="978666" cy="567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8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Reuse: Memory-bound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7850" r="4549" b="17555"/>
          <a:stretch/>
        </p:blipFill>
        <p:spPr>
          <a:xfrm>
            <a:off x="1670541" y="1828800"/>
            <a:ext cx="7777768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A747C-2686-0F4C-8F29-41E01168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06D23-D28A-B641-A09C-F3794204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015999" y="5397696"/>
            <a:ext cx="0" cy="59260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484672" y="5397696"/>
            <a:ext cx="253132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Callout 1 14"/>
          <p:cNvSpPr/>
          <p:nvPr/>
        </p:nvSpPr>
        <p:spPr>
          <a:xfrm>
            <a:off x="653601" y="4163738"/>
            <a:ext cx="2033880" cy="903034"/>
          </a:xfrm>
          <a:prstGeom prst="borderCallout1">
            <a:avLst>
              <a:gd name="adj1" fmla="val 131673"/>
              <a:gd name="adj2" fmla="val 75608"/>
              <a:gd name="adj3" fmla="val 99518"/>
              <a:gd name="adj4" fmla="val 521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1.4 </a:t>
            </a:r>
            <a:r>
              <a:rPr lang="en-US" sz="2800" dirty="0" smtClean="0"/>
              <a:t>GFLOP/s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5559425" y="4343400"/>
            <a:ext cx="2033880" cy="903034"/>
          </a:xfrm>
          <a:prstGeom prst="borderCallout1">
            <a:avLst>
              <a:gd name="adj1" fmla="val 176314"/>
              <a:gd name="adj2" fmla="val -70386"/>
              <a:gd name="adj3" fmla="val 99518"/>
              <a:gd name="adj4" fmla="val 521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1/12 FLOP/Byte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721789" y="3822727"/>
            <a:ext cx="152400" cy="57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Roofline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9CA6-8B10-7747-A37A-F7A565EB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Reuse: Memory-bound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8BF215-F684-4A40-9286-9BE8E7068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1828800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E50A-6550-0B41-9BCC-37C4746B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88028-FFD8-DA4C-938F-F3F36889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7D96E869-9C2E-914B-A375-8EDDB4C7293C}"/>
              </a:ext>
            </a:extLst>
          </p:cNvPr>
          <p:cNvSpPr/>
          <p:nvPr/>
        </p:nvSpPr>
        <p:spPr>
          <a:xfrm>
            <a:off x="8460316" y="2971800"/>
            <a:ext cx="2360083" cy="903034"/>
          </a:xfrm>
          <a:prstGeom prst="borderCallout1">
            <a:avLst>
              <a:gd name="adj1" fmla="val 287731"/>
              <a:gd name="adj2" fmla="val -24602"/>
              <a:gd name="adj3" fmla="val 98071"/>
              <a:gd name="adj4" fmla="val 411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0.4 </a:t>
            </a:r>
            <a:r>
              <a:rPr lang="en-US" sz="2800" dirty="0" smtClean="0"/>
              <a:t>GFLOP/s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Inner loop:</a:t>
                </a:r>
              </a:p>
              <a:p>
                <a:pPr lvl="1"/>
                <a:r>
                  <a:rPr lang="en-US" dirty="0" smtClean="0"/>
                  <a:t>Two </a:t>
                </a:r>
                <a:r>
                  <a:rPr lang="en-US" dirty="0"/>
                  <a:t>FLOP (one add, one multiplication)</a:t>
                </a:r>
              </a:p>
              <a:p>
                <a:pPr lvl="1"/>
                <a:r>
                  <a:rPr lang="en-US" dirty="0"/>
                  <a:t>Three doubles moved in/out of memory = 24 bytes</a:t>
                </a:r>
              </a:p>
              <a:p>
                <a:r>
                  <a:rPr lang="en-US" dirty="0" smtClean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FLOP</a:t>
                </a:r>
              </a:p>
              <a:p>
                <a:pPr lvl="1"/>
                <a:r>
                  <a:rPr lang="en-US" dirty="0" smtClean="0"/>
                  <a:t>Full reuse: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doubles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bytes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EB6755-7017-EC4D-9AB9-71C50F25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reuse: Compute-bound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C1E2F9-2B92-E240-AB06-80D6FA40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A5212-B15A-9740-B74D-30F5AD22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7620000" y="5105400"/>
            <a:ext cx="155448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74422" y="5278740"/>
                <a:ext cx="978666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𝐹𝐿𝑂𝑃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𝐵𝑦𝑡𝑒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22" y="5278740"/>
                <a:ext cx="978666" cy="567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00200" y="1691322"/>
            <a:ext cx="80772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matmat_dense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reuse: Compute-bound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7850" r="4549" b="17555"/>
          <a:stretch/>
        </p:blipFill>
        <p:spPr>
          <a:xfrm>
            <a:off x="1670541" y="1828800"/>
            <a:ext cx="7777768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5CA5B-068A-B948-9D59-D07EE9BA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642BC3-CEF5-A640-9E19-E8B17B70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252168" y="2826197"/>
            <a:ext cx="0" cy="31936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295400" y="2826197"/>
            <a:ext cx="695676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Callout 1 14"/>
          <p:cNvSpPr/>
          <p:nvPr/>
        </p:nvSpPr>
        <p:spPr>
          <a:xfrm>
            <a:off x="167603" y="1682082"/>
            <a:ext cx="2033880" cy="903034"/>
          </a:xfrm>
          <a:prstGeom prst="borderCallout1">
            <a:avLst>
              <a:gd name="adj1" fmla="val 120492"/>
              <a:gd name="adj2" fmla="val 93319"/>
              <a:gd name="adj3" fmla="val 101337"/>
              <a:gd name="adj4" fmla="val 5376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45 </a:t>
            </a:r>
            <a:r>
              <a:rPr lang="en-US" sz="2800" dirty="0" smtClean="0"/>
              <a:t>GFLOP/s</a:t>
            </a: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B83912-EB83-F341-84F6-E95E0BC508F0}"/>
              </a:ext>
            </a:extLst>
          </p:cNvPr>
          <p:cNvCxnSpPr/>
          <p:nvPr/>
        </p:nvCxnSpPr>
        <p:spPr>
          <a:xfrm>
            <a:off x="7866017" y="6019800"/>
            <a:ext cx="236437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9E684C-0499-1D4A-B75A-5EA861979531}"/>
              </a:ext>
            </a:extLst>
          </p:cNvPr>
          <p:cNvSpPr txBox="1"/>
          <p:nvPr/>
        </p:nvSpPr>
        <p:spPr>
          <a:xfrm>
            <a:off x="9589252" y="558284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21789" y="3822727"/>
            <a:ext cx="152400" cy="57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9F77-C909-104C-88DB-9498E030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Hoisting / Unrolling etc.: L2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F54EAD-35D0-3440-B4DF-EA32187E2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1828800"/>
            <a:ext cx="5801784" cy="4351338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447BE0-C89D-DA49-A835-C2635E39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89D489-E44D-FD44-B70A-76D4A51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0FD7CF-6519-C748-A461-F74ACCB8C848}"/>
              </a:ext>
            </a:extLst>
          </p:cNvPr>
          <p:cNvGrpSpPr/>
          <p:nvPr/>
        </p:nvGrpSpPr>
        <p:grpSpPr>
          <a:xfrm>
            <a:off x="4267200" y="3276600"/>
            <a:ext cx="6443705" cy="1776875"/>
            <a:chOff x="4579831" y="3255247"/>
            <a:chExt cx="6443705" cy="1776875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BCBC4974-D477-5941-95B2-25FD4B95CD6A}"/>
                </a:ext>
              </a:extLst>
            </p:cNvPr>
            <p:cNvSpPr/>
            <p:nvPr/>
          </p:nvSpPr>
          <p:spPr>
            <a:xfrm rot="5400000" flipH="1" flipV="1">
              <a:off x="5242771" y="2592307"/>
              <a:ext cx="300445" cy="1626325"/>
            </a:xfrm>
            <a:prstGeom prst="leftBrac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5">
              <a:extLst>
                <a:ext uri="{FF2B5EF4-FFF2-40B4-BE49-F238E27FC236}">
                  <a16:creationId xmlns:a16="http://schemas.microsoft.com/office/drawing/2014/main" id="{95DD0A75-FB20-724D-8B30-F044935A71CB}"/>
                </a:ext>
              </a:extLst>
            </p:cNvPr>
            <p:cNvSpPr/>
            <p:nvPr/>
          </p:nvSpPr>
          <p:spPr>
            <a:xfrm>
              <a:off x="8989656" y="4129088"/>
              <a:ext cx="2033880" cy="903034"/>
            </a:xfrm>
            <a:prstGeom prst="borderCallout1">
              <a:avLst>
                <a:gd name="adj1" fmla="val -51768"/>
                <a:gd name="adj2" fmla="val -170705"/>
                <a:gd name="adj3" fmla="val 20394"/>
                <a:gd name="adj4" fmla="val -127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L2 zone</a:t>
              </a:r>
            </a:p>
          </p:txBody>
        </p:sp>
      </p:grp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814AA995-4E42-9544-864C-A129226DCE24}"/>
              </a:ext>
            </a:extLst>
          </p:cNvPr>
          <p:cNvSpPr/>
          <p:nvPr/>
        </p:nvSpPr>
        <p:spPr>
          <a:xfrm>
            <a:off x="762000" y="2209800"/>
            <a:ext cx="2033880" cy="903034"/>
          </a:xfrm>
          <a:prstGeom prst="borderCallout1">
            <a:avLst>
              <a:gd name="adj1" fmla="val 74074"/>
              <a:gd name="adj2" fmla="val 169371"/>
              <a:gd name="adj3" fmla="val 62499"/>
              <a:gd name="adj4" fmla="val 10094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5 </a:t>
            </a:r>
            <a:r>
              <a:rPr lang="en-US" sz="2800" dirty="0" smtClean="0"/>
              <a:t>GFLOP/s</a:t>
            </a:r>
            <a:endParaRPr lang="en-US" sz="2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Hoisting / Unrolling etc.: L2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7850" r="4549" b="17555"/>
          <a:stretch/>
        </p:blipFill>
        <p:spPr>
          <a:xfrm>
            <a:off x="1670541" y="1828800"/>
            <a:ext cx="7777768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66D2-99C0-C249-A660-507D4AD1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8A49A-E77A-4E4D-94FC-A136D6B2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998791" y="4419600"/>
            <a:ext cx="0" cy="185014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467464" y="4419600"/>
            <a:ext cx="253132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Callout 1 14"/>
          <p:cNvSpPr/>
          <p:nvPr/>
        </p:nvSpPr>
        <p:spPr>
          <a:xfrm>
            <a:off x="244932" y="2819400"/>
            <a:ext cx="2033880" cy="903034"/>
          </a:xfrm>
          <a:prstGeom prst="borderCallout1">
            <a:avLst>
              <a:gd name="adj1" fmla="val 166894"/>
              <a:gd name="adj2" fmla="val 94667"/>
              <a:gd name="adj3" fmla="val 99518"/>
              <a:gd name="adj4" fmla="val 521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5 </a:t>
            </a:r>
            <a:r>
              <a:rPr lang="en-US" sz="2800" dirty="0" smtClean="0"/>
              <a:t>GFLOP/s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21789" y="3822727"/>
            <a:ext cx="152400" cy="57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(Roofline Model)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079" y="1828800"/>
            <a:ext cx="7908693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EA68C-252E-2F42-9EC7-95D328BC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AC0D7-C31E-CD48-8670-7994E6D7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scientific applications are based on solving systems of partial differential equations that model physical phenomena</a:t>
            </a:r>
          </a:p>
          <a:p>
            <a:r>
              <a:rPr lang="en-US" smtClean="0"/>
              <a:t>Laplace’s equation on unit square is prototypical PDE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9A5D2-2F20-6325-3E6D-A84B1036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20B470F-9441-184B-93AE-15AC189378B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5794"/>
            <a:ext cx="706853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Discretized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difference approximation to derivative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415D7-7137-6E5D-4263-E0829E0B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20B470F-9441-184B-93AE-15AC189378B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laplace-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22090"/>
            <a:ext cx="3266135" cy="3266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28" y="2415545"/>
            <a:ext cx="20701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28" y="3581400"/>
            <a:ext cx="4673600" cy="177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228" y="5753100"/>
            <a:ext cx="4851400" cy="5334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830"/>
          <a:stretch/>
        </p:blipFill>
        <p:spPr>
          <a:xfrm>
            <a:off x="1509055" y="2711688"/>
            <a:ext cx="3062945" cy="25877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Laplace’s Equation on a Regular Grid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DBE9-2268-DF9A-C039-33430ACE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E4D-E385-474B-A056-2F951648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56" y="2638393"/>
            <a:ext cx="1079500" cy="1117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785" y="2071438"/>
            <a:ext cx="6986864" cy="408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339" y="3549766"/>
            <a:ext cx="5698569" cy="225069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271228" y="2860142"/>
            <a:ext cx="887971" cy="585426"/>
            <a:chOff x="993992" y="4624528"/>
            <a:chExt cx="887971" cy="585426"/>
          </a:xfrm>
        </p:grpSpPr>
        <p:sp>
          <p:nvSpPr>
            <p:cNvPr id="23" name="Line Callout 1 22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307306"/>
                <a:gd name="adj2" fmla="val -146467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271228" y="4652309"/>
            <a:ext cx="1011589" cy="595848"/>
            <a:chOff x="9281786" y="752566"/>
            <a:chExt cx="1011589" cy="595848"/>
          </a:xfrm>
        </p:grpSpPr>
        <p:sp>
          <p:nvSpPr>
            <p:cNvPr id="28" name="Line Callout 1 27"/>
            <p:cNvSpPr/>
            <p:nvPr/>
          </p:nvSpPr>
          <p:spPr>
            <a:xfrm>
              <a:off x="9281786" y="752566"/>
              <a:ext cx="1011589" cy="595848"/>
            </a:xfrm>
            <a:prstGeom prst="borderCallout1">
              <a:avLst>
                <a:gd name="adj1" fmla="val 2118"/>
                <a:gd name="adj2" fmla="val -88992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55780" y="928225"/>
              <a:ext cx="863600" cy="2794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708893" y="2691290"/>
            <a:ext cx="1042029" cy="585426"/>
            <a:chOff x="2844634" y="4779599"/>
            <a:chExt cx="1042029" cy="585426"/>
          </a:xfrm>
        </p:grpSpPr>
        <p:sp>
          <p:nvSpPr>
            <p:cNvPr id="32" name="Line Callout 1 31"/>
            <p:cNvSpPr/>
            <p:nvPr/>
          </p:nvSpPr>
          <p:spPr>
            <a:xfrm>
              <a:off x="2844634" y="4779599"/>
              <a:ext cx="1042029" cy="585426"/>
            </a:xfrm>
            <a:prstGeom prst="borderCallout1">
              <a:avLst>
                <a:gd name="adj1" fmla="val 259772"/>
                <a:gd name="adj2" fmla="val 120201"/>
                <a:gd name="adj3" fmla="val 100401"/>
                <a:gd name="adj4" fmla="val 9892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7745" y="4976923"/>
              <a:ext cx="863600" cy="2794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325423" y="4823275"/>
            <a:ext cx="1052784" cy="585426"/>
            <a:chOff x="2844635" y="5082708"/>
            <a:chExt cx="1052784" cy="585426"/>
          </a:xfrm>
        </p:grpSpPr>
        <p:sp>
          <p:nvSpPr>
            <p:cNvPr id="36" name="Line Callout 1 35"/>
            <p:cNvSpPr/>
            <p:nvPr/>
          </p:nvSpPr>
          <p:spPr>
            <a:xfrm>
              <a:off x="2844635" y="5082708"/>
              <a:ext cx="1052784" cy="585426"/>
            </a:xfrm>
            <a:prstGeom prst="borderCallout1">
              <a:avLst>
                <a:gd name="adj1" fmla="val -30743"/>
                <a:gd name="adj2" fmla="val 207813"/>
                <a:gd name="adj3" fmla="val 53180"/>
                <a:gd name="adj4" fmla="val 10162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7695" y="5235721"/>
              <a:ext cx="863600" cy="2794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982912" y="6018982"/>
            <a:ext cx="1178504" cy="585426"/>
            <a:chOff x="945256" y="5082708"/>
            <a:chExt cx="1178504" cy="585426"/>
          </a:xfrm>
        </p:grpSpPr>
        <p:sp>
          <p:nvSpPr>
            <p:cNvPr id="40" name="Line Callout 1 39"/>
            <p:cNvSpPr/>
            <p:nvPr/>
          </p:nvSpPr>
          <p:spPr>
            <a:xfrm>
              <a:off x="945256" y="5082708"/>
              <a:ext cx="1178504" cy="585426"/>
            </a:xfrm>
            <a:prstGeom prst="borderCallout1">
              <a:avLst>
                <a:gd name="adj1" fmla="val -155788"/>
                <a:gd name="adj2" fmla="val 82832"/>
                <a:gd name="adj3" fmla="val 4142"/>
                <a:gd name="adj4" fmla="val 6627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2708" y="5229591"/>
              <a:ext cx="863600" cy="279400"/>
            </a:xfrm>
            <a:prstGeom prst="rect">
              <a:avLst/>
            </a:prstGeom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835452">
            <a:off x="4279916" y="3250226"/>
            <a:ext cx="525840" cy="1347272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903545" y="5704081"/>
            <a:ext cx="887971" cy="585426"/>
            <a:chOff x="1207921" y="4602340"/>
            <a:chExt cx="887971" cy="585426"/>
          </a:xfrm>
        </p:grpSpPr>
        <p:sp>
          <p:nvSpPr>
            <p:cNvPr id="16" name="Line Callout 1 15"/>
            <p:cNvSpPr/>
            <p:nvPr/>
          </p:nvSpPr>
          <p:spPr>
            <a:xfrm>
              <a:off x="1207921" y="4602340"/>
              <a:ext cx="887971" cy="585426"/>
            </a:xfrm>
            <a:prstGeom prst="borderCallout1">
              <a:avLst>
                <a:gd name="adj1" fmla="val -236500"/>
                <a:gd name="adj2" fmla="val 151336"/>
                <a:gd name="adj3" fmla="val 4142"/>
                <a:gd name="adj4" fmla="val 6627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4256" y="4784724"/>
              <a:ext cx="495300" cy="27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3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Performance: locality, locality, locality</a:t>
            </a:r>
          </a:p>
          <a:p>
            <a:r>
              <a:rPr lang="en-US" smtClean="0"/>
              <a:t>Because computation is really really fast</a:t>
            </a:r>
          </a:p>
          <a:p>
            <a:r>
              <a:rPr lang="en-US" smtClean="0"/>
              <a:t>And moving data is expensive</a:t>
            </a:r>
          </a:p>
          <a:p>
            <a:r>
              <a:rPr lang="en-US" smtClean="0"/>
              <a:t>Limits on performance: Bandwidth, Latency, Peak Compute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059EBF-EA54-E241-8F1A-487C2E77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9990-CD22-CE41-ABAC-DC565379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161314"/>
            <a:ext cx="945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Williams, Samuel, Andrew Waterman, and David Patterson. "Roofline: an insightful visual performance model for multicore architectures." </a:t>
            </a:r>
            <a:r>
              <a:rPr lang="en-US" sz="1400" i="1" dirty="0"/>
              <a:t>Communications of the ACM</a:t>
            </a:r>
            <a:r>
              <a:rPr lang="en-US" sz="1400" dirty="0"/>
              <a:t> 52.4 (2009): 65-76.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13053" y="3949700"/>
            <a:ext cx="6896100" cy="1079500"/>
            <a:chOff x="2213053" y="3949700"/>
            <a:chExt cx="6896100" cy="1079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3053" y="3949700"/>
              <a:ext cx="6896100" cy="10795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52394" y="4062197"/>
              <a:ext cx="152400" cy="333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66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for a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DBE9-2268-DF9A-C039-33430ACE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E4D-E385-474B-A056-2F951648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56" y="2638393"/>
            <a:ext cx="1079500" cy="1117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89616" y="5726269"/>
            <a:ext cx="887971" cy="585426"/>
            <a:chOff x="993992" y="4624528"/>
            <a:chExt cx="887971" cy="585426"/>
          </a:xfrm>
        </p:grpSpPr>
        <p:sp>
          <p:nvSpPr>
            <p:cNvPr id="16" name="Line Callout 1 15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-159147"/>
                <a:gd name="adj2" fmla="val 83666"/>
                <a:gd name="adj3" fmla="val 4142"/>
                <a:gd name="adj4" fmla="val 6627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39" y="3549766"/>
            <a:ext cx="5698569" cy="2250695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pic>
        <p:nvPicPr>
          <p:cNvPr id="3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35830"/>
          <a:stretch/>
        </p:blipFill>
        <p:spPr>
          <a:xfrm>
            <a:off x="1509055" y="2711688"/>
            <a:ext cx="3062945" cy="2587752"/>
          </a:xfrm>
        </p:spPr>
      </p:pic>
      <p:sp>
        <p:nvSpPr>
          <p:cNvPr id="20" name="Down Arrow 19"/>
          <p:cNvSpPr/>
          <p:nvPr/>
        </p:nvSpPr>
        <p:spPr>
          <a:xfrm rot="17835452">
            <a:off x="4279916" y="3250226"/>
            <a:ext cx="525840" cy="1347272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814" y="2004210"/>
            <a:ext cx="6718300" cy="495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81400" y="1896863"/>
            <a:ext cx="1117674" cy="4341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13327" y="1868113"/>
            <a:ext cx="1117674" cy="4341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8893" y="2691290"/>
            <a:ext cx="1042029" cy="585426"/>
            <a:chOff x="5708893" y="2691290"/>
            <a:chExt cx="1042029" cy="585426"/>
          </a:xfrm>
        </p:grpSpPr>
        <p:sp>
          <p:nvSpPr>
            <p:cNvPr id="32" name="Line Callout 1 31"/>
            <p:cNvSpPr/>
            <p:nvPr/>
          </p:nvSpPr>
          <p:spPr>
            <a:xfrm>
              <a:off x="5708893" y="2691290"/>
              <a:ext cx="1042029" cy="585426"/>
            </a:xfrm>
            <a:prstGeom prst="borderCallout1">
              <a:avLst>
                <a:gd name="adj1" fmla="val 259772"/>
                <a:gd name="adj2" fmla="val 120201"/>
                <a:gd name="adj3" fmla="val 100401"/>
                <a:gd name="adj4" fmla="val 9892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8107" y="2760842"/>
              <a:ext cx="863600" cy="4699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271228" y="2860142"/>
            <a:ext cx="887971" cy="585426"/>
            <a:chOff x="8271228" y="2860142"/>
            <a:chExt cx="887971" cy="585426"/>
          </a:xfrm>
        </p:grpSpPr>
        <p:sp>
          <p:nvSpPr>
            <p:cNvPr id="23" name="Line Callout 1 22"/>
            <p:cNvSpPr/>
            <p:nvPr/>
          </p:nvSpPr>
          <p:spPr>
            <a:xfrm>
              <a:off x="8271228" y="2860142"/>
              <a:ext cx="887971" cy="585426"/>
            </a:xfrm>
            <a:prstGeom prst="borderCallout1">
              <a:avLst>
                <a:gd name="adj1" fmla="val 307306"/>
                <a:gd name="adj2" fmla="val -146467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58761" y="2913677"/>
              <a:ext cx="698500" cy="4953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325423" y="4823275"/>
            <a:ext cx="1052784" cy="585426"/>
            <a:chOff x="4325423" y="4823275"/>
            <a:chExt cx="1052784" cy="585426"/>
          </a:xfrm>
        </p:grpSpPr>
        <p:sp>
          <p:nvSpPr>
            <p:cNvPr id="36" name="Line Callout 1 35"/>
            <p:cNvSpPr/>
            <p:nvPr/>
          </p:nvSpPr>
          <p:spPr>
            <a:xfrm>
              <a:off x="4325423" y="4823275"/>
              <a:ext cx="1052784" cy="585426"/>
            </a:xfrm>
            <a:prstGeom prst="borderCallout1">
              <a:avLst>
                <a:gd name="adj1" fmla="val -30743"/>
                <a:gd name="adj2" fmla="val 207813"/>
                <a:gd name="adj3" fmla="val 53180"/>
                <a:gd name="adj4" fmla="val 10162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20015" y="4881038"/>
              <a:ext cx="863600" cy="4699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71228" y="4652309"/>
            <a:ext cx="1011589" cy="595848"/>
            <a:chOff x="8271228" y="4652309"/>
            <a:chExt cx="1011589" cy="595848"/>
          </a:xfrm>
        </p:grpSpPr>
        <p:sp>
          <p:nvSpPr>
            <p:cNvPr id="28" name="Line Callout 1 27"/>
            <p:cNvSpPr/>
            <p:nvPr/>
          </p:nvSpPr>
          <p:spPr>
            <a:xfrm>
              <a:off x="8271228" y="4652309"/>
              <a:ext cx="1011589" cy="595848"/>
            </a:xfrm>
            <a:prstGeom prst="borderCallout1">
              <a:avLst>
                <a:gd name="adj1" fmla="val 2118"/>
                <a:gd name="adj2" fmla="val -88992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45222" y="4733334"/>
              <a:ext cx="863600" cy="4699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82912" y="6018982"/>
            <a:ext cx="1178504" cy="585426"/>
            <a:chOff x="5982912" y="6018982"/>
            <a:chExt cx="1178504" cy="585426"/>
          </a:xfrm>
        </p:grpSpPr>
        <p:sp>
          <p:nvSpPr>
            <p:cNvPr id="40" name="Line Callout 1 39"/>
            <p:cNvSpPr/>
            <p:nvPr/>
          </p:nvSpPr>
          <p:spPr>
            <a:xfrm>
              <a:off x="5982912" y="6018982"/>
              <a:ext cx="1178504" cy="585426"/>
            </a:xfrm>
            <a:prstGeom prst="borderCallout1">
              <a:avLst>
                <a:gd name="adj1" fmla="val -155788"/>
                <a:gd name="adj2" fmla="val 82832"/>
                <a:gd name="adj3" fmla="val 4142"/>
                <a:gd name="adj4" fmla="val 6627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40364" y="6073511"/>
              <a:ext cx="863600" cy="4699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9208822" y="1246585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Timesteps</a:t>
            </a:r>
            <a:endParaRPr lang="en-US" dirty="0"/>
          </a:p>
        </p:txBody>
      </p:sp>
      <p:cxnSp>
        <p:nvCxnSpPr>
          <p:cNvPr id="45" name="Straight Connector 44"/>
          <p:cNvCxnSpPr>
            <a:stCxn id="21" idx="1"/>
            <a:endCxn id="4" idx="7"/>
          </p:cNvCxnSpPr>
          <p:nvPr/>
        </p:nvCxnSpPr>
        <p:spPr>
          <a:xfrm flipH="1">
            <a:off x="4535394" y="1431251"/>
            <a:ext cx="4673428" cy="52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1"/>
            <a:endCxn id="33" idx="7"/>
          </p:cNvCxnSpPr>
          <p:nvPr/>
        </p:nvCxnSpPr>
        <p:spPr>
          <a:xfrm flipH="1">
            <a:off x="6967321" y="1431251"/>
            <a:ext cx="2241501" cy="500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for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need to use two arrays: old and new</a:t>
            </a:r>
          </a:p>
          <a:p>
            <a:pPr lvl="1"/>
            <a:r>
              <a:rPr lang="en-US" dirty="0" smtClean="0"/>
              <a:t>Array x: average </a:t>
            </a:r>
            <a:r>
              <a:rPr lang="en-US" dirty="0"/>
              <a:t>of approximation at iteration </a:t>
            </a:r>
            <a:r>
              <a:rPr lang="en-US" dirty="0" smtClean="0"/>
              <a:t>k</a:t>
            </a:r>
          </a:p>
          <a:p>
            <a:pPr lvl="1"/>
            <a:r>
              <a:rPr lang="en-US" dirty="0"/>
              <a:t>Array </a:t>
            </a:r>
            <a:r>
              <a:rPr lang="en-US" dirty="0" smtClean="0"/>
              <a:t>y: </a:t>
            </a:r>
            <a:r>
              <a:rPr lang="en-US" dirty="0"/>
              <a:t>average of approximation at iteration </a:t>
            </a:r>
            <a:r>
              <a:rPr lang="en-US" dirty="0" smtClean="0"/>
              <a:t>k + 1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while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converged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(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j   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j   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) /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swap(x, y);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At </a:t>
            </a:r>
            <a:r>
              <a:rPr lang="en-US" dirty="0"/>
              <a:t>end of each outer iteration: new becomes old (and v.v.)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Lexicographically order unknowns (note some will be boundary values), get system of linear equations, one for each grid point: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d>
                            <m:dPr>
                              <m:beg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Formulate as a matrix problem:</a:t>
                </a:r>
              </a:p>
              <a:p>
                <a:r>
                  <a:rPr lang="en-US" dirty="0" smtClean="0"/>
                  <a:t>Laplacian matrix</a:t>
                </a:r>
              </a:p>
              <a:p>
                <a:pPr lvl="1"/>
                <a:r>
                  <a:rPr lang="en-US" dirty="0" smtClean="0"/>
                  <a:t>Diagonal matrix</a:t>
                </a:r>
              </a:p>
              <a:p>
                <a:pPr lvl="1"/>
                <a:r>
                  <a:rPr lang="en-US" dirty="0" smtClean="0"/>
                  <a:t>Many zero elements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 r="-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32DACC-5515-C9C0-E1E4-D07657B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E510D-08E2-4740-A62F-E5C33B5E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39064"/>
            <a:ext cx="41910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84" y="4510548"/>
            <a:ext cx="4539831" cy="1814052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0" y="45511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955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232" y="2133599"/>
            <a:ext cx="4773168" cy="2587752"/>
          </a:xfrm>
        </p:spPr>
      </p:pic>
      <p:sp>
        <p:nvSpPr>
          <p:cNvPr id="7" name="TextBox 6"/>
          <p:cNvSpPr txBox="1"/>
          <p:nvPr/>
        </p:nvSpPr>
        <p:spPr>
          <a:xfrm>
            <a:off x="5913851" y="3503061"/>
            <a:ext cx="216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Discretization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Laplace’s Equation on a Regular Grid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89BAF-F753-E423-0D90-1E9C976D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FAE265-F2DE-B242-B1C4-D100D5EA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56" y="4294739"/>
            <a:ext cx="5190386" cy="292174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566518" y="3263914"/>
            <a:ext cx="350875" cy="861238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905598"/>
            <a:ext cx="6986864" cy="408588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3623723" y="5677296"/>
            <a:ext cx="2722783" cy="1085521"/>
          </a:xfrm>
          <a:prstGeom prst="borderCallout1">
            <a:avLst>
              <a:gd name="adj1" fmla="val -31318"/>
              <a:gd name="adj2" fmla="val 25173"/>
              <a:gd name="adj3" fmla="val -1177"/>
              <a:gd name="adj4" fmla="val 2494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value of each point on the grid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600288" y="5661941"/>
            <a:ext cx="3033671" cy="1116229"/>
          </a:xfrm>
          <a:prstGeom prst="borderCallout1">
            <a:avLst>
              <a:gd name="adj1" fmla="val -20530"/>
              <a:gd name="adj2" fmla="val 49002"/>
              <a:gd name="adj3" fmla="val -328"/>
              <a:gd name="adj4" fmla="val 5150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average of its neighbors in 4 directions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271" y="1751077"/>
            <a:ext cx="4197393" cy="1677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232" y="2021238"/>
            <a:ext cx="1079500" cy="11176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0800000">
            <a:off x="9601200" y="3263914"/>
            <a:ext cx="350875" cy="861238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1638" y="5234147"/>
            <a:ext cx="887971" cy="585426"/>
            <a:chOff x="993992" y="4624528"/>
            <a:chExt cx="887971" cy="585426"/>
          </a:xfrm>
        </p:grpSpPr>
        <p:sp>
          <p:nvSpPr>
            <p:cNvPr id="16" name="Line Callout 1 15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-173677"/>
                <a:gd name="adj2" fmla="val 48941"/>
                <a:gd name="adj3" fmla="val -1307"/>
                <a:gd name="adj4" fmla="val 1718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220200" y="18253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95192" y="30516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Laplace’s Equation on a Regular Grid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35783"/>
          <a:stretch/>
        </p:blipFill>
        <p:spPr>
          <a:xfrm>
            <a:off x="1550912" y="2214895"/>
            <a:ext cx="2876876" cy="2428771"/>
          </a:xfrm>
        </p:spPr>
      </p:pic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smtClean="0"/>
              <a:t>isn’t 0 the solution?</a:t>
            </a:r>
          </a:p>
          <a:p>
            <a:r>
              <a:rPr lang="en-US" dirty="0"/>
              <a:t>The boundary is non-zero</a:t>
            </a:r>
          </a:p>
          <a:p>
            <a:r>
              <a:rPr lang="en-US" dirty="0"/>
              <a:t>Non-zeros in here due to boundary </a:t>
            </a:r>
          </a:p>
          <a:p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89BAF-F753-E423-0D90-1E9C976D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FAE265-F2DE-B242-B1C4-D100D5EA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01" y="4933177"/>
            <a:ext cx="4093899" cy="23045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416" y="4226359"/>
            <a:ext cx="4197393" cy="1677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232" y="2021238"/>
            <a:ext cx="1079500" cy="1117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3904271" y="3048000"/>
            <a:ext cx="2115529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9144000" y="3657600"/>
            <a:ext cx="762160" cy="56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232" y="5453139"/>
            <a:ext cx="4170099" cy="24386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10307" y="427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49316" y="55342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 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System Solution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Matrix-matrix product is </a:t>
            </a:r>
            <a:r>
              <a:rPr lang="en-US" dirty="0" smtClean="0"/>
              <a:t>the essential kernel </a:t>
            </a:r>
            <a:r>
              <a:rPr lang="en-US" dirty="0" smtClean="0"/>
              <a:t>operation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multiply(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What </a:t>
            </a:r>
            <a:r>
              <a:rPr lang="en-US" dirty="0"/>
              <a:t>happens with the Laplacian matrix?</a:t>
            </a:r>
          </a:p>
          <a:p>
            <a:pPr lvl="1"/>
            <a:r>
              <a:rPr lang="en-US" dirty="0" smtClean="0"/>
              <a:t>Multiplying </a:t>
            </a:r>
            <a:r>
              <a:rPr lang="en-US" dirty="0"/>
              <a:t>and adding zero to </a:t>
            </a:r>
            <a:r>
              <a:rPr lang="en-US" dirty="0" smtClean="0"/>
              <a:t>zero (partially)</a:t>
            </a:r>
          </a:p>
          <a:p>
            <a:r>
              <a:rPr lang="en-US" dirty="0"/>
              <a:t>Work Smarter! Don’t multiply and add zero to </a:t>
            </a:r>
            <a:r>
              <a:rPr lang="en-US" dirty="0" smtClean="0"/>
              <a:t>zero!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F6F2DD-23E3-C0C8-5CF6-6DE9366E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BC068-A447-104F-ACB9-964700B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Let’s Avoid zeros!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multiply(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!=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!=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But </a:t>
            </a:r>
            <a:r>
              <a:rPr lang="en-US" dirty="0"/>
              <a:t>we still touch every element</a:t>
            </a:r>
          </a:p>
          <a:p>
            <a:pPr lvl="1"/>
            <a:r>
              <a:rPr lang="en-US" dirty="0"/>
              <a:t>And that’s what </a:t>
            </a:r>
            <a:r>
              <a:rPr lang="en-US" dirty="0" smtClean="0"/>
              <a:t>expensive!</a:t>
            </a:r>
          </a:p>
          <a:p>
            <a:r>
              <a:rPr lang="en-US" dirty="0"/>
              <a:t>We need to avoid </a:t>
            </a:r>
            <a:r>
              <a:rPr lang="en-US" dirty="0" smtClean="0"/>
              <a:t>zeros, but without </a:t>
            </a:r>
            <a:r>
              <a:rPr lang="en-US" dirty="0"/>
              <a:t>looking to see if there is a </a:t>
            </a:r>
            <a:r>
              <a:rPr lang="en-US" dirty="0" smtClean="0"/>
              <a:t>zero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A52BE-C390-3396-BEB3-591E2F57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F7C55-DFF3-0041-BD6B-CA2A9D26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Sparse Matrices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D9BE19-7269-29C3-6324-86442D08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3A0A9-E73B-8345-9F94-F996967B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</a:t>
            </a:r>
            <a:r>
              <a:rPr lang="en-US" dirty="0" smtClean="0"/>
              <a:t>zeros, just don’t store them!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zero is a null </a:t>
            </a:r>
            <a:r>
              <a:rPr lang="en-US" dirty="0" smtClean="0"/>
              <a:t>op after all</a:t>
            </a:r>
            <a:endParaRPr lang="en-US" dirty="0"/>
          </a:p>
          <a:p>
            <a:r>
              <a:rPr lang="en-US" dirty="0"/>
              <a:t>Use data structures and algorithms accordingly</a:t>
            </a:r>
          </a:p>
          <a:p>
            <a:r>
              <a:rPr lang="en-US" dirty="0"/>
              <a:t>Sparse matrix techniques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53000" y="3657600"/>
            <a:ext cx="5198327" cy="2076232"/>
            <a:chOff x="4800600" y="4209505"/>
            <a:chExt cx="5198327" cy="2076232"/>
          </a:xfrm>
        </p:grpSpPr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4209505"/>
              <a:ext cx="5198327" cy="20762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96200" y="43434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58108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21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Sparse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only with non-zeros</a:t>
            </a:r>
          </a:p>
          <a:p>
            <a:r>
              <a:rPr lang="en-US" dirty="0" smtClean="0"/>
              <a:t>Direct methods</a:t>
            </a:r>
          </a:p>
          <a:p>
            <a:pPr lvl="1"/>
            <a:r>
              <a:rPr lang="en-US" dirty="0" smtClean="0"/>
              <a:t>Perform LU factorization on sparse matrix</a:t>
            </a:r>
          </a:p>
          <a:p>
            <a:pPr lvl="1"/>
            <a:r>
              <a:rPr lang="en-US" dirty="0" smtClean="0"/>
              <a:t>Create non-zeros during elimination process</a:t>
            </a:r>
          </a:p>
          <a:p>
            <a:pPr lvl="1"/>
            <a:r>
              <a:rPr lang="en-US" dirty="0" smtClean="0"/>
              <a:t>Pre-order (using heuristics) to minimize the amount of fill</a:t>
            </a:r>
          </a:p>
          <a:p>
            <a:pPr lvl="1"/>
            <a:r>
              <a:rPr lang="en-US" dirty="0" smtClean="0"/>
              <a:t>Very sequential</a:t>
            </a:r>
          </a:p>
          <a:p>
            <a:pPr lvl="1"/>
            <a:r>
              <a:rPr lang="en-US" dirty="0" smtClean="0"/>
              <a:t>Fill can be quite significant</a:t>
            </a:r>
          </a:p>
          <a:p>
            <a:pPr lvl="2"/>
            <a:r>
              <a:rPr lang="en-US" dirty="0" smtClean="0"/>
              <a:t>Expensive as space needs to be created!</a:t>
            </a:r>
          </a:p>
          <a:p>
            <a:r>
              <a:rPr lang="en-US" dirty="0" smtClean="0"/>
              <a:t>Iterative methods</a:t>
            </a:r>
          </a:p>
          <a:p>
            <a:pPr lvl="1"/>
            <a:r>
              <a:rPr lang="en-US" dirty="0" smtClean="0"/>
              <a:t>Successively create better approximations to x</a:t>
            </a:r>
          </a:p>
          <a:p>
            <a:pPr lvl="1"/>
            <a:r>
              <a:rPr lang="en-US" dirty="0" smtClean="0"/>
              <a:t>Relaxation methods (e.g., Jacobi) – very </a:t>
            </a:r>
            <a:r>
              <a:rPr lang="en-US" dirty="0" err="1" smtClean="0"/>
              <a:t>very</a:t>
            </a:r>
            <a:r>
              <a:rPr lang="en-US" dirty="0" smtClean="0"/>
              <a:t> </a:t>
            </a:r>
            <a:r>
              <a:rPr lang="en-US" dirty="0" err="1" smtClean="0"/>
              <a:t>very</a:t>
            </a:r>
            <a:r>
              <a:rPr lang="en-US" dirty="0" smtClean="0"/>
              <a:t> slow to converge</a:t>
            </a:r>
          </a:p>
          <a:p>
            <a:pPr lvl="1"/>
            <a:r>
              <a:rPr lang="en-US" dirty="0" err="1" smtClean="0"/>
              <a:t>Krylov</a:t>
            </a:r>
            <a:r>
              <a:rPr lang="en-US" dirty="0" smtClean="0"/>
              <a:t> subspace methods (e.g., conjugate gradient)</a:t>
            </a:r>
          </a:p>
          <a:p>
            <a:pPr lvl="2"/>
            <a:r>
              <a:rPr lang="en-US" dirty="0" smtClean="0"/>
              <a:t>Good preconditioning often required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88BD9E-DA39-6318-741C-8DA64797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F4B8D-58AF-6944-967F-3B1A83BF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Performance: locality, locality, locality</a:t>
            </a:r>
          </a:p>
          <a:p>
            <a:r>
              <a:rPr lang="en-US" smtClean="0"/>
              <a:t>Because computation is really really fast</a:t>
            </a:r>
          </a:p>
          <a:p>
            <a:r>
              <a:rPr lang="en-US" smtClean="0"/>
              <a:t>And moving data is expensive</a:t>
            </a:r>
          </a:p>
          <a:p>
            <a:r>
              <a:rPr lang="en-US" smtClean="0"/>
              <a:t>Limits on performance: Bandwidth, Latency, Peak Compute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2C3D6-B6D0-2945-8F9E-AC925F32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C433A-0D91-CB46-ABA9-3C07805F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52" y="4004468"/>
            <a:ext cx="8001000" cy="13589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3073" y="4229099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12005" y="3863693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Conjugate </a:t>
            </a:r>
            <a:r>
              <a:rPr lang="en-US" dirty="0"/>
              <a:t>Gradient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mic Sans MS" charset="0"/>
              </a:rPr>
              <a:t>Initial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r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(0)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=b-Ax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(0)</a:t>
            </a:r>
            <a:endParaRPr lang="en-US" sz="1800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mic Sans MS" charset="0"/>
              </a:rPr>
              <a:t>For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i=1, 2</a:t>
            </a:r>
            <a:r>
              <a:rPr lang="en-US" sz="1800" i="1" spc="0" dirty="0">
                <a:solidFill>
                  <a:prstClr val="black"/>
                </a:solidFill>
                <a:latin typeface="Comic Sans MS" charset="0"/>
              </a:rPr>
              <a:t>, </a:t>
            </a:r>
            <a:r>
              <a:rPr lang="en-US" sz="1800" i="1" spc="0" dirty="0">
                <a:solidFill>
                  <a:prstClr val="black"/>
                </a:solidFill>
                <a:latin typeface="Arial"/>
              </a:rPr>
              <a:t>…</a:t>
            </a:r>
            <a:endParaRPr lang="en-US" sz="1800" i="1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</a:t>
            </a:r>
            <a:r>
              <a:rPr lang="en-US" sz="1800" b="1" spc="0" dirty="0">
                <a:solidFill>
                  <a:prstClr val="black"/>
                </a:solidFill>
                <a:latin typeface="Comic Sans MS" charset="0"/>
              </a:rPr>
              <a:t>solve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</a:t>
            </a:r>
            <a:r>
              <a:rPr lang="en-US" sz="1800" spc="0" dirty="0" err="1">
                <a:solidFill>
                  <a:prstClr val="black"/>
                </a:solidFill>
                <a:latin typeface="Comic Sans MS" charset="0"/>
              </a:rPr>
              <a:t>Mz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= r 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</a:t>
            </a: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r 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i-1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= r 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 T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z 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 </a:t>
            </a: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mic Sans MS" charset="0"/>
              </a:rPr>
              <a:t>   If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i=1</a:t>
            </a: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   p 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(1)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=z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 (0)</a:t>
            </a: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mic Sans MS" charset="0"/>
              </a:rPr>
              <a:t>   Else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</a:t>
            </a: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  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b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i-1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=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r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i-1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/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r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i-2</a:t>
            </a: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   p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=z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+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b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i-1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p 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 </a:t>
            </a:r>
            <a:endParaRPr lang="en-US" sz="1800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mic Sans MS" charset="0"/>
              </a:rPr>
              <a:t>   </a:t>
            </a:r>
            <a:r>
              <a:rPr lang="en-US" sz="1800" b="1" spc="0" dirty="0" err="1">
                <a:solidFill>
                  <a:prstClr val="black"/>
                </a:solidFill>
                <a:latin typeface="Comic Sans MS" charset="0"/>
              </a:rPr>
              <a:t>Endif</a:t>
            </a:r>
            <a:endParaRPr lang="en-US" sz="1800" b="1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q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=</a:t>
            </a:r>
            <a:r>
              <a:rPr lang="en-US" sz="1800" spc="0" dirty="0" err="1">
                <a:solidFill>
                  <a:prstClr val="black"/>
                </a:solidFill>
                <a:latin typeface="Comic Sans MS" charset="0"/>
              </a:rPr>
              <a:t>Ap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 </a:t>
            </a:r>
            <a:endParaRPr lang="en-US" sz="1800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a 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=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r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i-1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/ p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(i)T 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q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 </a:t>
            </a:r>
            <a:endParaRPr lang="en-US" sz="1800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x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= x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+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a 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p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 </a:t>
            </a:r>
            <a:endParaRPr lang="en-US" sz="1800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r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= r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(i-1)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</a:t>
            </a:r>
            <a:r>
              <a:rPr lang="en-US" sz="1800" spc="0" dirty="0">
                <a:solidFill>
                  <a:prstClr val="black"/>
                </a:solidFill>
                <a:latin typeface="Arial"/>
              </a:rPr>
              <a:t>–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</a:t>
            </a:r>
            <a:r>
              <a:rPr lang="en-US" sz="1800" spc="0" dirty="0">
                <a:solidFill>
                  <a:prstClr val="black"/>
                </a:solidFill>
                <a:latin typeface="Symbol" charset="0"/>
              </a:rPr>
              <a:t>a </a:t>
            </a:r>
            <a:r>
              <a:rPr lang="en-US" sz="1800" spc="0" baseline="-25000" dirty="0">
                <a:solidFill>
                  <a:prstClr val="black"/>
                </a:solidFill>
                <a:latin typeface="Comic Sans MS" charset="0"/>
              </a:rPr>
              <a:t>i</a:t>
            </a: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q</a:t>
            </a:r>
            <a:r>
              <a:rPr lang="en-US" sz="1800" spc="0" baseline="30000" dirty="0">
                <a:solidFill>
                  <a:prstClr val="black"/>
                </a:solidFill>
                <a:latin typeface="Comic Sans MS" charset="0"/>
              </a:rPr>
              <a:t>(i) </a:t>
            </a:r>
            <a:endParaRPr lang="en-US" sz="1800" spc="0" dirty="0">
              <a:solidFill>
                <a:prstClr val="black"/>
              </a:solidFill>
              <a:latin typeface="Comic Sans MS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prstClr val="black"/>
                </a:solidFill>
                <a:latin typeface="Comic Sans MS" charset="0"/>
              </a:rPr>
              <a:t>    Check convergence</a:t>
            </a:r>
          </a:p>
          <a:p>
            <a:pPr marL="342900" lvl="0" indent="-342900">
              <a:lnSpc>
                <a:spcPct val="8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b="1" spc="0" dirty="0" smtClean="0">
                <a:solidFill>
                  <a:prstClr val="black"/>
                </a:solidFill>
                <a:latin typeface="Comic Sans MS" charset="0"/>
              </a:rPr>
              <a:t>end</a:t>
            </a:r>
            <a:endParaRPr lang="en-US" sz="1800" b="1" spc="0" dirty="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 err="1">
                <a:solidFill>
                  <a:prstClr val="black"/>
                </a:solidFill>
                <a:latin typeface="Courier New" charset="0"/>
              </a:rPr>
              <a:t>mult</a:t>
            </a: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(A, scaled(x, -1.0), b, r);  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while (! </a:t>
            </a:r>
            <a:r>
              <a:rPr lang="en-US" sz="1800" b="1" spc="0" dirty="0" err="1">
                <a:solidFill>
                  <a:prstClr val="black"/>
                </a:solidFill>
                <a:latin typeface="Courier New" charset="0"/>
              </a:rPr>
              <a:t>iter.finished</a:t>
            </a: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(r)) {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solve(M, r, z);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rho = </a:t>
            </a:r>
            <a:r>
              <a:rPr lang="en-US" sz="1800" b="1" spc="0" dirty="0" err="1">
                <a:solidFill>
                  <a:prstClr val="black"/>
                </a:solidFill>
                <a:latin typeface="Courier New" charset="0"/>
              </a:rPr>
              <a:t>dot_conj</a:t>
            </a: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(r, z);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if ( </a:t>
            </a:r>
            <a:r>
              <a:rPr lang="en-US" sz="1800" b="1" spc="0" dirty="0" err="1">
                <a:solidFill>
                  <a:prstClr val="black"/>
                </a:solidFill>
                <a:latin typeface="Courier New" charset="0"/>
              </a:rPr>
              <a:t>iter.first</a:t>
            </a: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() )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  copy(z, p);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else {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  beta = rho / rho_1;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  add(z, scaled(p, beta), p); 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}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</a:t>
            </a:r>
            <a:r>
              <a:rPr lang="en-US" sz="1800" b="1" spc="0" dirty="0" err="1">
                <a:solidFill>
                  <a:prstClr val="black"/>
                </a:solidFill>
                <a:latin typeface="Courier New" charset="0"/>
              </a:rPr>
              <a:t>mult</a:t>
            </a: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(A, p, q);	  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alpha = rho / </a:t>
            </a:r>
            <a:r>
              <a:rPr lang="en-US" sz="1800" b="1" spc="0" dirty="0" err="1">
                <a:solidFill>
                  <a:prstClr val="black"/>
                </a:solidFill>
                <a:latin typeface="Courier New" charset="0"/>
              </a:rPr>
              <a:t>dot_conj</a:t>
            </a: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(p, q);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add(x, scaled(p, alpha), x);  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add(r, scaled(q, -alpha), r); 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rho_1 = rho;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  ++</a:t>
            </a:r>
            <a:r>
              <a:rPr lang="en-US" sz="1800" b="1" spc="0" dirty="0" err="1">
                <a:solidFill>
                  <a:prstClr val="black"/>
                </a:solidFill>
                <a:latin typeface="Courier New" charset="0"/>
              </a:rPr>
              <a:t>iter</a:t>
            </a:r>
            <a:r>
              <a:rPr lang="en-US" sz="1800" b="1" spc="0" dirty="0">
                <a:solidFill>
                  <a:prstClr val="black"/>
                </a:solidFill>
                <a:latin typeface="Courier New" charset="0"/>
              </a:rPr>
              <a:t>;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spc="0" dirty="0" smtClean="0">
                <a:solidFill>
                  <a:prstClr val="black"/>
                </a:solidFill>
                <a:latin typeface="Courier New" charset="0"/>
              </a:rPr>
              <a:t>}</a:t>
            </a:r>
            <a:endParaRPr lang="en-US" sz="1800" b="1" spc="0" dirty="0">
              <a:solidFill>
                <a:prstClr val="black"/>
              </a:solidFill>
              <a:latin typeface="Courier New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5337D-2CFB-444E-45C8-5BBABF0B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1C8315-48FA-1E47-9AE9-CC4C655C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261063" y="4552335"/>
            <a:ext cx="2184847" cy="332066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0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Storage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1872" y="1828800"/>
            <a:ext cx="8948928" cy="4351337"/>
          </a:xfrm>
        </p:spPr>
        <p:txBody>
          <a:bodyPr/>
          <a:lstStyle/>
          <a:p>
            <a:r>
              <a:rPr lang="en-US" dirty="0" smtClean="0"/>
              <a:t>A matrix is map from two indices to a value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if we want to store just elements that are not zero (the “non-zeros”)</a:t>
            </a:r>
          </a:p>
          <a:p>
            <a:r>
              <a:rPr lang="en-US" dirty="0" smtClean="0"/>
              <a:t>We need to store the two indices and the value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E6ADC-868D-1627-93EF-CDB0C04C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C833-85B9-3B4E-9AC7-DB7F3B5C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399"/>
            <a:ext cx="5285678" cy="2112083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57168" y="41329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C890-32E3-4442-BE20-9AC65DD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Dense Storage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796982" cy="4351337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Dense </a:t>
            </a:r>
            <a:r>
              <a:rPr lang="en-US" dirty="0"/>
              <a:t>storage: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matrix elements are </a:t>
            </a:r>
            <a:r>
              <a:rPr lang="en-US" dirty="0" smtClean="0"/>
              <a:t>kept at the location </a:t>
            </a:r>
            <a:r>
              <a:rPr lang="en-US" dirty="0"/>
              <a:t>corresponding to </a:t>
            </a:r>
            <a:r>
              <a:rPr lang="en-US" dirty="0" smtClean="0"/>
              <a:t>their indices</a:t>
            </a:r>
            <a:endParaRPr lang="en-US" dirty="0"/>
          </a:p>
          <a:p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7510A60-0407-2BE4-B76C-87103814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9045A-6FDC-5445-98EE-49F4C4E0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7F84F-3E90-A94B-95C0-F5AF1BDA2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79"/>
          <a:stretch/>
        </p:blipFill>
        <p:spPr>
          <a:xfrm>
            <a:off x="1174750" y="5340522"/>
            <a:ext cx="9569450" cy="339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480720-CF7C-E948-88A4-2ED058F155A5}"/>
              </a:ext>
            </a:extLst>
          </p:cNvPr>
          <p:cNvSpPr/>
          <p:nvPr/>
        </p:nvSpPr>
        <p:spPr>
          <a:xfrm>
            <a:off x="1354015" y="2057400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23880-2DE6-1945-97DF-72B1DCCC8192}"/>
              </a:ext>
            </a:extLst>
          </p:cNvPr>
          <p:cNvSpPr/>
          <p:nvPr/>
        </p:nvSpPr>
        <p:spPr>
          <a:xfrm>
            <a:off x="1174750" y="5287596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B608A1-C4AF-1945-BBE3-0423089155C1}"/>
              </a:ext>
            </a:extLst>
          </p:cNvPr>
          <p:cNvSpPr/>
          <p:nvPr/>
        </p:nvSpPr>
        <p:spPr>
          <a:xfrm>
            <a:off x="1354014" y="2488652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118FB0-F0DE-0044-922E-2E9ECFE5DC10}"/>
              </a:ext>
            </a:extLst>
          </p:cNvPr>
          <p:cNvSpPr/>
          <p:nvPr/>
        </p:nvSpPr>
        <p:spPr>
          <a:xfrm>
            <a:off x="3382297" y="5284370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E77ED-4759-5E4B-8D9C-2ECDF8460C2F}"/>
              </a:ext>
            </a:extLst>
          </p:cNvPr>
          <p:cNvSpPr/>
          <p:nvPr/>
        </p:nvSpPr>
        <p:spPr>
          <a:xfrm>
            <a:off x="1354013" y="2916056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5F8FA-0F8F-7548-AEF1-9FDBFF7C3DFE}"/>
              </a:ext>
            </a:extLst>
          </p:cNvPr>
          <p:cNvSpPr/>
          <p:nvPr/>
        </p:nvSpPr>
        <p:spPr>
          <a:xfrm>
            <a:off x="5601826" y="5284370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548C2-80A7-1D46-A32C-0961E7A317CD}"/>
              </a:ext>
            </a:extLst>
          </p:cNvPr>
          <p:cNvSpPr/>
          <p:nvPr/>
        </p:nvSpPr>
        <p:spPr>
          <a:xfrm>
            <a:off x="1354012" y="3343460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0E93C8-623D-C440-99B3-DB3492CA9481}"/>
              </a:ext>
            </a:extLst>
          </p:cNvPr>
          <p:cNvSpPr/>
          <p:nvPr/>
        </p:nvSpPr>
        <p:spPr>
          <a:xfrm>
            <a:off x="7809373" y="5284370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65281" y="52843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44F59F-7573-334E-8A1F-D3FB6C5E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2057400"/>
            <a:ext cx="3441700" cy="2578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12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0600" y="5867400"/>
            <a:ext cx="1021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FC890-32E3-4442-BE20-9AC65DD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Storage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823880" y="1828800"/>
            <a:ext cx="6644118" cy="4351337"/>
          </a:xfrm>
        </p:spPr>
        <p:txBody>
          <a:bodyPr/>
          <a:lstStyle/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multiply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We go through all possible valid indices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thus all values of A</a:t>
            </a:r>
          </a:p>
          <a:p>
            <a:pPr lvl="1"/>
            <a:r>
              <a:rPr lang="en-US" dirty="0"/>
              <a:t>Zeros and </a:t>
            </a:r>
            <a:r>
              <a:rPr lang="en-US" dirty="0" smtClean="0"/>
              <a:t>non-zeros</a:t>
            </a:r>
          </a:p>
          <a:p>
            <a:r>
              <a:rPr lang="en-US" dirty="0"/>
              <a:t>With dense storage, we loop through all possible indices and look up corresponding value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7510A60-0407-2BE4-B76C-87103814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9045A-6FDC-5445-98EE-49F4C4E0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7F84F-3E90-A94B-95C0-F5AF1BDA2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79"/>
          <a:stretch/>
        </p:blipFill>
        <p:spPr>
          <a:xfrm>
            <a:off x="1174750" y="6026322"/>
            <a:ext cx="9569450" cy="339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480720-CF7C-E948-88A4-2ED058F155A5}"/>
              </a:ext>
            </a:extLst>
          </p:cNvPr>
          <p:cNvSpPr/>
          <p:nvPr/>
        </p:nvSpPr>
        <p:spPr>
          <a:xfrm>
            <a:off x="1354015" y="2356129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23880-2DE6-1945-97DF-72B1DCCC8192}"/>
              </a:ext>
            </a:extLst>
          </p:cNvPr>
          <p:cNvSpPr/>
          <p:nvPr/>
        </p:nvSpPr>
        <p:spPr>
          <a:xfrm>
            <a:off x="1174750" y="5973396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B608A1-C4AF-1945-BBE3-0423089155C1}"/>
              </a:ext>
            </a:extLst>
          </p:cNvPr>
          <p:cNvSpPr/>
          <p:nvPr/>
        </p:nvSpPr>
        <p:spPr>
          <a:xfrm>
            <a:off x="1354014" y="2787381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118FB0-F0DE-0044-922E-2E9ECFE5DC10}"/>
              </a:ext>
            </a:extLst>
          </p:cNvPr>
          <p:cNvSpPr/>
          <p:nvPr/>
        </p:nvSpPr>
        <p:spPr>
          <a:xfrm>
            <a:off x="3382297" y="5970170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E77ED-4759-5E4B-8D9C-2ECDF8460C2F}"/>
              </a:ext>
            </a:extLst>
          </p:cNvPr>
          <p:cNvSpPr/>
          <p:nvPr/>
        </p:nvSpPr>
        <p:spPr>
          <a:xfrm>
            <a:off x="1354013" y="3214785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5F8FA-0F8F-7548-AEF1-9FDBFF7C3DFE}"/>
              </a:ext>
            </a:extLst>
          </p:cNvPr>
          <p:cNvSpPr/>
          <p:nvPr/>
        </p:nvSpPr>
        <p:spPr>
          <a:xfrm>
            <a:off x="5601826" y="5970170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548C2-80A7-1D46-A32C-0961E7A317CD}"/>
              </a:ext>
            </a:extLst>
          </p:cNvPr>
          <p:cNvSpPr/>
          <p:nvPr/>
        </p:nvSpPr>
        <p:spPr>
          <a:xfrm>
            <a:off x="1354012" y="3642189"/>
            <a:ext cx="3083169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0E93C8-623D-C440-99B3-DB3492CA9481}"/>
              </a:ext>
            </a:extLst>
          </p:cNvPr>
          <p:cNvSpPr/>
          <p:nvPr/>
        </p:nvSpPr>
        <p:spPr>
          <a:xfrm>
            <a:off x="7809373" y="5970170"/>
            <a:ext cx="2207547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65281" y="59701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44F59F-7573-334E-8A1F-D3FB6C5E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2356129"/>
            <a:ext cx="3441700" cy="2578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63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C890-32E3-4442-BE20-9AC65DD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Storage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823880" y="1828800"/>
            <a:ext cx="6644118" cy="4351337"/>
          </a:xfrm>
        </p:spPr>
        <p:txBody>
          <a:bodyPr/>
          <a:lstStyle/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multiply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Store only the non-zeros</a:t>
            </a:r>
          </a:p>
          <a:p>
            <a:r>
              <a:rPr lang="en-US" dirty="0" smtClean="0"/>
              <a:t>Goal</a:t>
            </a:r>
            <a:r>
              <a:rPr lang="en-US" dirty="0"/>
              <a:t>: Loop over all indices for non-zero entries</a:t>
            </a:r>
          </a:p>
          <a:p>
            <a:pPr lvl="1"/>
            <a:r>
              <a:rPr lang="en-US" dirty="0"/>
              <a:t>But what is non-zero is a property of matrix</a:t>
            </a:r>
          </a:p>
          <a:p>
            <a:pPr lvl="1"/>
            <a:r>
              <a:rPr lang="en-US" dirty="0"/>
              <a:t>Algorithm can’t know it</a:t>
            </a:r>
          </a:p>
          <a:p>
            <a:pPr lvl="1"/>
            <a:r>
              <a:rPr lang="en-US" dirty="0"/>
              <a:t>So we need to store indices also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7510A60-0407-2BE4-B76C-87103814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9045A-6FDC-5445-98EE-49F4C4E0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65281" y="59701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D5051-A2A7-1A48-BCCA-1F86D1FBD3B7}"/>
              </a:ext>
            </a:extLst>
          </p:cNvPr>
          <p:cNvSpPr/>
          <p:nvPr/>
        </p:nvSpPr>
        <p:spPr>
          <a:xfrm>
            <a:off x="2907210" y="2057400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3083CF-F4B5-1843-B0A8-59EFF41152C3}"/>
              </a:ext>
            </a:extLst>
          </p:cNvPr>
          <p:cNvSpPr/>
          <p:nvPr/>
        </p:nvSpPr>
        <p:spPr>
          <a:xfrm>
            <a:off x="1855560" y="2496665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848297-7632-B945-95BA-58B5994B5628}"/>
              </a:ext>
            </a:extLst>
          </p:cNvPr>
          <p:cNvSpPr/>
          <p:nvPr/>
        </p:nvSpPr>
        <p:spPr>
          <a:xfrm>
            <a:off x="2460621" y="2506474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0D9A56-F906-6A4C-9076-EBA2E6BE0CA9}"/>
              </a:ext>
            </a:extLst>
          </p:cNvPr>
          <p:cNvSpPr/>
          <p:nvPr/>
        </p:nvSpPr>
        <p:spPr>
          <a:xfrm>
            <a:off x="3412885" y="2489549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1AE26-34EF-974D-B371-817AE10B56FF}"/>
              </a:ext>
            </a:extLst>
          </p:cNvPr>
          <p:cNvSpPr/>
          <p:nvPr/>
        </p:nvSpPr>
        <p:spPr>
          <a:xfrm>
            <a:off x="1363848" y="2057400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CC5B3C3-8BDB-4A46-A7BE-8477B051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40" y="5918200"/>
            <a:ext cx="6400800" cy="4826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2786B08-363A-6542-BEA1-645AD4B64B14}"/>
              </a:ext>
            </a:extLst>
          </p:cNvPr>
          <p:cNvSpPr/>
          <p:nvPr/>
        </p:nvSpPr>
        <p:spPr>
          <a:xfrm>
            <a:off x="1211621" y="5921094"/>
            <a:ext cx="509704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0D5D19-5484-B94D-8B88-ED8825CADF46}"/>
              </a:ext>
            </a:extLst>
          </p:cNvPr>
          <p:cNvSpPr/>
          <p:nvPr/>
        </p:nvSpPr>
        <p:spPr>
          <a:xfrm>
            <a:off x="1721325" y="5921094"/>
            <a:ext cx="509704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90B1C1-F7DE-BF4B-9BB2-59EA7069C4C9}"/>
              </a:ext>
            </a:extLst>
          </p:cNvPr>
          <p:cNvSpPr/>
          <p:nvPr/>
        </p:nvSpPr>
        <p:spPr>
          <a:xfrm>
            <a:off x="2275273" y="5921094"/>
            <a:ext cx="509704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169638-13E4-CD40-83C1-0FDFD8E7C6B2}"/>
              </a:ext>
            </a:extLst>
          </p:cNvPr>
          <p:cNvSpPr/>
          <p:nvPr/>
        </p:nvSpPr>
        <p:spPr>
          <a:xfrm>
            <a:off x="2829221" y="5921094"/>
            <a:ext cx="509704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238EC9-9F12-8146-A982-253273461052}"/>
              </a:ext>
            </a:extLst>
          </p:cNvPr>
          <p:cNvSpPr/>
          <p:nvPr/>
        </p:nvSpPr>
        <p:spPr>
          <a:xfrm>
            <a:off x="3338925" y="5918200"/>
            <a:ext cx="509704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44F59F-7573-334E-8A1F-D3FB6C5E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43" y="2079087"/>
            <a:ext cx="3441700" cy="2578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651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C890-32E3-4442-BE20-9AC65DD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Storage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823880" y="1828800"/>
            <a:ext cx="6644118" cy="4351337"/>
          </a:xfrm>
        </p:spPr>
        <p:txBody>
          <a:bodyPr/>
          <a:lstStyle/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multiply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Goal: Loop over all indices for non-zero entries</a:t>
            </a:r>
          </a:p>
          <a:p>
            <a:r>
              <a:rPr lang="en-US" dirty="0"/>
              <a:t>Does order of elements matter?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7510A60-0407-2BE4-B76C-87103814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9045A-6FDC-5445-98EE-49F4C4E0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65281" y="59701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D5051-A2A7-1A48-BCCA-1F86D1FBD3B7}"/>
              </a:ext>
            </a:extLst>
          </p:cNvPr>
          <p:cNvSpPr/>
          <p:nvPr/>
        </p:nvSpPr>
        <p:spPr>
          <a:xfrm>
            <a:off x="2907210" y="2057400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3083CF-F4B5-1843-B0A8-59EFF41152C3}"/>
              </a:ext>
            </a:extLst>
          </p:cNvPr>
          <p:cNvSpPr/>
          <p:nvPr/>
        </p:nvSpPr>
        <p:spPr>
          <a:xfrm>
            <a:off x="1855560" y="2496665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848297-7632-B945-95BA-58B5994B5628}"/>
              </a:ext>
            </a:extLst>
          </p:cNvPr>
          <p:cNvSpPr/>
          <p:nvPr/>
        </p:nvSpPr>
        <p:spPr>
          <a:xfrm>
            <a:off x="2460621" y="2506474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0D9A56-F906-6A4C-9076-EBA2E6BE0CA9}"/>
              </a:ext>
            </a:extLst>
          </p:cNvPr>
          <p:cNvSpPr/>
          <p:nvPr/>
        </p:nvSpPr>
        <p:spPr>
          <a:xfrm>
            <a:off x="3412885" y="2489549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1AE26-34EF-974D-B371-817AE10B56FF}"/>
              </a:ext>
            </a:extLst>
          </p:cNvPr>
          <p:cNvSpPr/>
          <p:nvPr/>
        </p:nvSpPr>
        <p:spPr>
          <a:xfrm>
            <a:off x="1363848" y="2057400"/>
            <a:ext cx="435456" cy="4274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44F59F-7573-334E-8A1F-D3FB6C5E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43" y="2079087"/>
            <a:ext cx="3441700" cy="2578100"/>
          </a:xfrm>
          <a:prstGeom prst="rect">
            <a:avLst/>
          </a:prstGeom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C5B3C3-8BDB-4A46-A7BE-8477B051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953692"/>
            <a:ext cx="6400800" cy="4826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2786B08-363A-6542-BEA1-645AD4B64B14}"/>
              </a:ext>
            </a:extLst>
          </p:cNvPr>
          <p:cNvSpPr/>
          <p:nvPr/>
        </p:nvSpPr>
        <p:spPr>
          <a:xfrm>
            <a:off x="1143001" y="5545774"/>
            <a:ext cx="509704" cy="122396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0D5D19-5484-B94D-8B88-ED8825CADF46}"/>
              </a:ext>
            </a:extLst>
          </p:cNvPr>
          <p:cNvSpPr/>
          <p:nvPr/>
        </p:nvSpPr>
        <p:spPr>
          <a:xfrm>
            <a:off x="1652705" y="5543292"/>
            <a:ext cx="509704" cy="12264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90B1C1-F7DE-BF4B-9BB2-59EA7069C4C9}"/>
              </a:ext>
            </a:extLst>
          </p:cNvPr>
          <p:cNvSpPr/>
          <p:nvPr/>
        </p:nvSpPr>
        <p:spPr>
          <a:xfrm>
            <a:off x="2215545" y="5543292"/>
            <a:ext cx="509704" cy="12226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169638-13E4-CD40-83C1-0FDFD8E7C6B2}"/>
              </a:ext>
            </a:extLst>
          </p:cNvPr>
          <p:cNvSpPr/>
          <p:nvPr/>
        </p:nvSpPr>
        <p:spPr>
          <a:xfrm>
            <a:off x="2760601" y="5543292"/>
            <a:ext cx="509704" cy="12264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238EC9-9F12-8146-A982-253273461052}"/>
              </a:ext>
            </a:extLst>
          </p:cNvPr>
          <p:cNvSpPr/>
          <p:nvPr/>
        </p:nvSpPr>
        <p:spPr>
          <a:xfrm>
            <a:off x="3270305" y="5545394"/>
            <a:ext cx="509704" cy="12205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0629D37-08D8-284B-B083-2838E39E1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626182"/>
            <a:ext cx="6400800" cy="482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A912EA-6F01-5744-9DCC-A794A7AA4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6287137"/>
            <a:ext cx="6400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13" idx="3"/>
          </p:cNvCxnSpPr>
          <p:nvPr/>
        </p:nvCxnSpPr>
        <p:spPr>
          <a:xfrm>
            <a:off x="6556297" y="2570274"/>
            <a:ext cx="1749503" cy="162072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Coordinate Storage (Array of Structs)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88027" y="1936376"/>
            <a:ext cx="4218432" cy="4119123"/>
          </a:xfrm>
        </p:spPr>
        <p:txBody>
          <a:bodyPr/>
          <a:lstStyle/>
          <a:p>
            <a:r>
              <a:rPr lang="en-US" dirty="0" smtClean="0"/>
              <a:t>Each element has two indices and a value stored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Single array with 3-element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err="1" smtClean="0"/>
              <a:t>Struct</a:t>
            </a:r>
            <a:r>
              <a:rPr lang="en-US" dirty="0" smtClean="0"/>
              <a:t> contains two indices and a value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7EB84-2877-247E-1B36-81E9157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A640E-2A87-B74E-AB87-4B10B665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14800"/>
            <a:ext cx="5285678" cy="211208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04693" y="3444949"/>
            <a:ext cx="11151" cy="669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523999" y="3444950"/>
            <a:ext cx="249045" cy="669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97" y="2030524"/>
            <a:ext cx="5537200" cy="1079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7881" y="1936376"/>
            <a:ext cx="327103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0778" y="1936376"/>
            <a:ext cx="327103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12542" y="1936376"/>
            <a:ext cx="327103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94984" y="2325220"/>
            <a:ext cx="4993043" cy="245054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Coordinate Storage (Array of </a:t>
            </a:r>
            <a:r>
              <a:rPr lang="en-US" dirty="0" err="1"/>
              <a:t>Structs</a:t>
            </a:r>
            <a:r>
              <a:rPr lang="en-US" dirty="0"/>
              <a:t>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09DDC-B170-FFFE-FC4D-119832F9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6415B-8B12-BC41-AAFD-7D4FD9F8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6688027" y="1936376"/>
            <a:ext cx="4218432" cy="411912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element has two indices and a value stored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Single </a:t>
            </a:r>
            <a:r>
              <a:rPr lang="en-US" dirty="0"/>
              <a:t>array with 3-element </a:t>
            </a:r>
            <a:r>
              <a:rPr lang="en-US" dirty="0" err="1"/>
              <a:t>structs</a:t>
            </a:r>
            <a:endParaRPr lang="en-US" dirty="0"/>
          </a:p>
          <a:p>
            <a:pPr lvl="1"/>
            <a:r>
              <a:rPr lang="en-US" dirty="0" err="1"/>
              <a:t>Struct</a:t>
            </a:r>
            <a:r>
              <a:rPr lang="en-US" dirty="0"/>
              <a:t> contains two indices and a value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5285678" cy="211208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1304693" y="3444949"/>
            <a:ext cx="11151" cy="669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523999" y="3444950"/>
            <a:ext cx="249045" cy="669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7" y="2030524"/>
            <a:ext cx="5537200" cy="10795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67881" y="1936376"/>
            <a:ext cx="327103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0778" y="1936376"/>
            <a:ext cx="327103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12542" y="1936376"/>
            <a:ext cx="327103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01" y="5324129"/>
            <a:ext cx="4289967" cy="1391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578" y="2641005"/>
            <a:ext cx="2607217" cy="13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0C259-4EEA-9856-10E8-8700BEAA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C737-B0F4-4F47-9CCE-077DB791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 descr="coord-three-array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" y="1412949"/>
            <a:ext cx="5016500" cy="203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7464" y="2094023"/>
            <a:ext cx="312234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5619" y="2094023"/>
            <a:ext cx="312234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5285678" cy="21120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304693" y="3444949"/>
            <a:ext cx="11151" cy="669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23999" y="3444950"/>
            <a:ext cx="249045" cy="669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 txBox="1">
            <a:spLocks/>
          </p:cNvSpPr>
          <p:nvPr/>
        </p:nvSpPr>
        <p:spPr>
          <a:xfrm>
            <a:off x="6688027" y="1936376"/>
            <a:ext cx="4218432" cy="411912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element has two </a:t>
            </a:r>
            <a:r>
              <a:rPr lang="en-US" dirty="0" smtClean="0"/>
              <a:t>indices and </a:t>
            </a:r>
            <a:r>
              <a:rPr lang="en-US" dirty="0"/>
              <a:t>a value stored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array has row indices</a:t>
            </a:r>
          </a:p>
          <a:p>
            <a:r>
              <a:rPr lang="en-US" dirty="0"/>
              <a:t>One array has column indices</a:t>
            </a:r>
          </a:p>
          <a:p>
            <a:r>
              <a:rPr lang="en-US" dirty="0"/>
              <a:t>One array has element values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694984" y="2094023"/>
            <a:ext cx="4993043" cy="476251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29200" y="2325220"/>
            <a:ext cx="1658827" cy="1036599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199" y="2762334"/>
            <a:ext cx="1658827" cy="1036599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33211" y="3223853"/>
            <a:ext cx="1658827" cy="1036599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Coordinate Storage (</a:t>
            </a:r>
            <a:r>
              <a:rPr lang="en-US" dirty="0" err="1"/>
              <a:t>Struct</a:t>
            </a:r>
            <a:r>
              <a:rPr lang="en-US" dirty="0"/>
              <a:t> of Arrays)</a:t>
            </a:r>
          </a:p>
        </p:txBody>
      </p:sp>
    </p:spTree>
    <p:extLst>
      <p:ext uri="{BB962C8B-B14F-4D97-AF65-F5344CB8AC3E}">
        <p14:creationId xmlns:p14="http://schemas.microsoft.com/office/powerpoint/2010/main" val="10370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0C259-4EEA-9856-10E8-8700BEAA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C737-B0F4-4F47-9CCE-077DB791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 descr="coord-three-array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" y="1412949"/>
            <a:ext cx="5016500" cy="203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7464" y="2094023"/>
            <a:ext cx="312234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5619" y="2094023"/>
            <a:ext cx="312234" cy="12677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5285678" cy="21120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304693" y="3444949"/>
            <a:ext cx="11151" cy="669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23999" y="3444950"/>
            <a:ext cx="249045" cy="669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 txBox="1">
            <a:spLocks/>
          </p:cNvSpPr>
          <p:nvPr/>
        </p:nvSpPr>
        <p:spPr>
          <a:xfrm>
            <a:off x="6688027" y="1936376"/>
            <a:ext cx="4218432" cy="411912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array has row indices</a:t>
            </a:r>
          </a:p>
          <a:p>
            <a:r>
              <a:rPr lang="en-US" dirty="0"/>
              <a:t>One array has column indices</a:t>
            </a:r>
          </a:p>
          <a:p>
            <a:r>
              <a:rPr lang="en-US" dirty="0"/>
              <a:t>One array has element values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Conventional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Wisdom: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Struct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Arrays is faster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Coordinate Storage (</a:t>
            </a:r>
            <a:r>
              <a:rPr lang="en-US" dirty="0" err="1"/>
              <a:t>Struct</a:t>
            </a:r>
            <a:r>
              <a:rPr lang="en-US" dirty="0"/>
              <a:t> of Arrays)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2BD2EC-876B-8848-A3ED-B7B4F2D8E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67" y="3448522"/>
            <a:ext cx="4271401" cy="17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Performance: locality, locality, locality</a:t>
            </a:r>
          </a:p>
          <a:p>
            <a:r>
              <a:rPr lang="en-US" smtClean="0"/>
              <a:t>Because computation is really really fast</a:t>
            </a:r>
          </a:p>
          <a:p>
            <a:r>
              <a:rPr lang="en-US" smtClean="0"/>
              <a:t>And moving data is expensive</a:t>
            </a:r>
          </a:p>
          <a:p>
            <a:r>
              <a:rPr lang="en-US" smtClean="0"/>
              <a:t>Limits on performance: Bandwidth, Latency, Peak Compute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230A-7982-3840-B28C-6018D9C6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D7753-42D2-AE42-B4F0-F30DC8D4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655" y="4004468"/>
            <a:ext cx="9410700" cy="1397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4229099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0" y="3866990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05674" y="4765764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Comparison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F737-A8E0-7852-5218-CC0DBCF7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8B849-1BCD-874D-9E3C-0022C47B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14052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Catch?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261872" y="1828800"/>
            <a:ext cx="9482328" cy="4648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In the </a:t>
            </a:r>
            <a:r>
              <a:rPr lang="en-US" dirty="0"/>
              <a:t>Matrix type </a:t>
            </a:r>
            <a:r>
              <a:rPr lang="en-US" dirty="0" smtClean="0"/>
              <a:t>we: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/>
              <a:t>Provide indices, compute element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constant</a:t>
            </a:r>
            <a:r>
              <a:rPr lang="en-US" dirty="0" smtClean="0"/>
              <a:t>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/>
              <a:t>Return a reference, so we can modify the element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4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 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74531F"/>
                </a:solidFill>
                <a:latin typeface="Consolas" panose="020B0609020204030204" pitchFamily="49" charset="0"/>
              </a:rPr>
              <a:t>Matrix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: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storage_(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 *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operator()(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storage_[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 +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];}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 </a:t>
            </a:r>
            <a:r>
              <a:rPr lang="en-US" sz="14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operator()(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storage_[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 +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4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4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 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4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_,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storage_;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3DAE2-AAB7-7F24-BA35-351CD4C4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A57FA-CAE0-F449-A6A2-165DA1A6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Uh</a:t>
            </a:r>
            <a:r>
              <a:rPr lang="mr-IN" smtClean="0"/>
              <a:t>…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B45D5-A4D3-D04F-E6D3-E3499ABF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C7934-2E7E-4D4B-B6C2-040EFB13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10640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How do we get to a value in constant time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4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COOMatrix</a:t>
            </a:r>
            <a:r>
              <a:rPr lang="en-US" sz="14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COOMatrix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: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4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 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4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_,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4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4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col_indices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storage_;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 smtClean="0"/>
              <a:t>We </a:t>
            </a:r>
            <a:r>
              <a:rPr lang="en-US" dirty="0"/>
              <a:t>can’t!</a:t>
            </a:r>
          </a:p>
        </p:txBody>
      </p:sp>
    </p:spTree>
    <p:extLst>
      <p:ext uri="{BB962C8B-B14F-4D97-AF65-F5344CB8AC3E}">
        <p14:creationId xmlns:p14="http://schemas.microsoft.com/office/powerpoint/2010/main" val="14443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</a:t>
            </a:r>
            <a:r>
              <a:rPr lang="en-US" dirty="0" smtClean="0"/>
              <a:t>Problem…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 smtClean="0">
                <a:latin typeface="Consolas" panose="020B0609020204030204" pitchFamily="49" charset="0"/>
              </a:rPr>
              <a:t>Matrix</a:t>
            </a:r>
            <a:r>
              <a:rPr lang="en-US" sz="2200" dirty="0" smtClean="0"/>
              <a:t>: nice external function using operator()():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matvec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 err="1" smtClean="0">
                <a:latin typeface="Consolas" panose="020B0609020204030204" pitchFamily="49" charset="0"/>
              </a:rPr>
              <a:t>COOMatrix</a:t>
            </a:r>
            <a:r>
              <a:rPr lang="en-US" sz="2200" dirty="0" smtClean="0"/>
              <a:t>: no operator()(), no external function: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matvec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COOMatrix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???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D8B2A-11E6-95DE-1B79-BB65709A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248D4-FF8C-A44C-94BB-50F5C17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Dense </a:t>
            </a:r>
            <a:r>
              <a:rPr lang="en-US" dirty="0" err="1"/>
              <a:t>Matvec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matvec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dirty="0" smtClean="0"/>
              <a:t>We see that we need three items to properly access the data: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y</a:t>
            </a:r>
            <a:r>
              <a:rPr lang="en-US" dirty="0" smtClean="0">
                <a:latin typeface="Consolas" panose="020B0609020204030204" pitchFamily="49" charset="0"/>
              </a:rPr>
              <a:t>(i)</a:t>
            </a:r>
            <a:r>
              <a:rPr lang="en-US" dirty="0" smtClean="0"/>
              <a:t>: here, </a:t>
            </a:r>
            <a:r>
              <a:rPr lang="en-US" dirty="0" smtClean="0">
                <a:latin typeface="Consolas" panose="020B0609020204030204" pitchFamily="49" charset="0"/>
              </a:rPr>
              <a:t>i</a:t>
            </a:r>
            <a:r>
              <a:rPr lang="en-US" dirty="0" smtClean="0"/>
              <a:t> is the row index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A(i, k)</a:t>
            </a:r>
            <a:r>
              <a:rPr lang="en-US" dirty="0" smtClean="0"/>
              <a:t>: this represents the value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x(j)</a:t>
            </a:r>
            <a:r>
              <a:rPr lang="en-US" dirty="0" smtClean="0"/>
              <a:t>: here, </a:t>
            </a:r>
            <a:r>
              <a:rPr lang="en-US" dirty="0" smtClean="0">
                <a:latin typeface="Consolas" panose="020B0609020204030204" pitchFamily="49" charset="0"/>
              </a:rPr>
              <a:t>j</a:t>
            </a:r>
            <a:r>
              <a:rPr lang="en-US" dirty="0" smtClean="0"/>
              <a:t> is the column index</a:t>
            </a:r>
          </a:p>
          <a:p>
            <a:r>
              <a:rPr lang="en-US" dirty="0" smtClean="0"/>
              <a:t>We have all these things in the coordinate format!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4E78E9-2B66-406E-B5C7-A8E415B4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54474-AC44-7B46-A61C-C3E50605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70000" lnSpcReduction="20000"/>
          </a:bodyPr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COOMatrix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COOMatrix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: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matvec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 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 +=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col_indices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col_indices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Matrix </a:t>
            </a:r>
            <a:r>
              <a:rPr lang="en-US" dirty="0" err="1" smtClean="0"/>
              <a:t>Matvec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C6FD-6C5C-51C5-F544-60AF1C81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B7DE5-636A-3944-825C-0A763C32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990600" y="5158323"/>
            <a:ext cx="2105416" cy="1456155"/>
          </a:xfrm>
          <a:prstGeom prst="borderCallout1">
            <a:avLst>
              <a:gd name="adj1" fmla="val -1081"/>
              <a:gd name="adj2" fmla="val 74625"/>
              <a:gd name="adj3" fmla="val -35304"/>
              <a:gd name="adj4" fmla="val 1020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Index into </a:t>
            </a:r>
            <a:r>
              <a:rPr lang="en-US" sz="2400" dirty="0">
                <a:latin typeface="Consolas" panose="020B0609020204030204" pitchFamily="49" charset="0"/>
              </a:rPr>
              <a:t>y</a:t>
            </a:r>
            <a:r>
              <a:rPr lang="en-US" sz="2400" dirty="0"/>
              <a:t> with row index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7416912" y="5158323"/>
            <a:ext cx="2105416" cy="1456155"/>
          </a:xfrm>
          <a:prstGeom prst="borderCallout1">
            <a:avLst>
              <a:gd name="adj1" fmla="val 713"/>
              <a:gd name="adj2" fmla="val 19613"/>
              <a:gd name="adj3" fmla="val -35406"/>
              <a:gd name="adj4" fmla="val -3271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Index into </a:t>
            </a:r>
            <a:r>
              <a:rPr lang="en-US" sz="2400" dirty="0">
                <a:latin typeface="Consolas" panose="020B0609020204030204" pitchFamily="49" charset="0"/>
              </a:rPr>
              <a:t>x</a:t>
            </a:r>
            <a:r>
              <a:rPr lang="en-US" sz="2400" dirty="0"/>
              <a:t> with column index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962400" y="5158323"/>
            <a:ext cx="2872686" cy="1456155"/>
          </a:xfrm>
          <a:prstGeom prst="borderCallout1">
            <a:avLst>
              <a:gd name="adj1" fmla="val 713"/>
              <a:gd name="adj2" fmla="val 19613"/>
              <a:gd name="adj3" fmla="val -36499"/>
              <a:gd name="adj4" fmla="val 4162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Multiply by corresponding value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53382"/>
            <a:ext cx="57912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63FEB-9A63-936C-B766-64CB4511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57D74-0EE3-C44F-9E39-3CA301CD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58" y="2819400"/>
            <a:ext cx="1003300" cy="4191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8458200" y="3718262"/>
            <a:ext cx="2105416" cy="1456155"/>
          </a:xfrm>
          <a:prstGeom prst="borderCallout1">
            <a:avLst>
              <a:gd name="adj1" fmla="val 25095"/>
              <a:gd name="adj2" fmla="val 586"/>
              <a:gd name="adj3" fmla="val -9772"/>
              <a:gd name="adj4" fmla="val -15130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10x </a:t>
            </a:r>
            <a:r>
              <a:rPr lang="en-US" sz="2400" dirty="0"/>
              <a:t>problem size = </a:t>
            </a:r>
            <a:r>
              <a:rPr lang="en-US" sz="2400" dirty="0" smtClean="0"/>
              <a:t>1000x </a:t>
            </a:r>
            <a:r>
              <a:rPr lang="en-US" sz="2400" dirty="0"/>
              <a:t>run time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matvec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 +=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col_indices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Three doubles </a:t>
            </a:r>
            <a:r>
              <a:rPr lang="en-US" dirty="0"/>
              <a:t>+ 2 </a:t>
            </a:r>
            <a:r>
              <a:rPr lang="en-US" dirty="0" err="1"/>
              <a:t>ints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32 bytes? </a:t>
            </a:r>
            <a:endParaRPr lang="en-US" dirty="0" smtClean="0"/>
          </a:p>
          <a:p>
            <a:r>
              <a:rPr lang="en-US" dirty="0" smtClean="0"/>
              <a:t>Two FLOP</a:t>
            </a:r>
          </a:p>
          <a:p>
            <a:r>
              <a:rPr lang="en-US" dirty="0" smtClean="0"/>
              <a:t>1/6 FLOP/Byte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Numerical Intensity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2E0AE-0EA7-84E4-2ECF-10368CD9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AE916-2B37-994B-956A-5E6EC364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7850" r="4549" b="17555"/>
          <a:stretch/>
        </p:blipFill>
        <p:spPr>
          <a:xfrm>
            <a:off x="1670541" y="1828800"/>
            <a:ext cx="7777768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54AD8-FAE6-856F-3469-AE9BA1A7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AF51D-4BD4-154E-B4D5-E3BE257A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94487" y="5497551"/>
            <a:ext cx="0" cy="4460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828800" y="5497551"/>
            <a:ext cx="206568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Callout 1 14"/>
          <p:cNvSpPr/>
          <p:nvPr/>
        </p:nvSpPr>
        <p:spPr>
          <a:xfrm>
            <a:off x="705784" y="3973766"/>
            <a:ext cx="2342215" cy="903034"/>
          </a:xfrm>
          <a:prstGeom prst="borderCallout1">
            <a:avLst>
              <a:gd name="adj1" fmla="val 157950"/>
              <a:gd name="adj2" fmla="val 63047"/>
              <a:gd name="adj3" fmla="val 98071"/>
              <a:gd name="adj4" fmla="val 411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1.2 </a:t>
            </a:r>
            <a:r>
              <a:rPr lang="en-US" sz="2800" dirty="0" smtClean="0"/>
              <a:t>GFLOP/s</a:t>
            </a:r>
            <a:endParaRPr lang="en-US" sz="2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Coordinate Storage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8DBD8-F929-F4E8-7A5D-E7F6E47D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1A69C-696E-554C-B05C-B66116C0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COOMatrix</a:t>
            </a:r>
            <a:r>
              <a:rPr lang="en-US" sz="1300" spc="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3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3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COOMatrix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3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3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300" spc="0" dirty="0">
                <a:solidFill>
                  <a:srgbClr val="74531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3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300" spc="0" dirty="0">
                <a:solidFill>
                  <a:srgbClr val="74531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3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3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matvec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 </a:t>
            </a:r>
            <a:r>
              <a:rPr lang="en-US" sz="13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3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3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3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3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3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3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3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3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3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3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3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3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row_indices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]) += 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13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col_indices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300" spc="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3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3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num_rows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num_cols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3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3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3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3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row_indices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3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3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3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col_indices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3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3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3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300" spc="0" dirty="0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3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 smtClean="0"/>
              <a:t>How do we initialize </a:t>
            </a:r>
            <a:r>
              <a:rPr lang="en-US" dirty="0" smtClean="0">
                <a:latin typeface="Consolas" panose="020B0609020204030204" pitchFamily="49" charset="0"/>
              </a:rPr>
              <a:t>storage_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we create a sparse matrix to begin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1268C-A3C4-A64E-A41A-741FD013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3" y="4046536"/>
            <a:ext cx="3581400" cy="365127"/>
          </a:xfrm>
        </p:spPr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Performance: locality, locality, locality</a:t>
            </a:r>
          </a:p>
          <a:p>
            <a:r>
              <a:rPr lang="en-US" smtClean="0"/>
              <a:t>Because computation is really really fast</a:t>
            </a:r>
          </a:p>
          <a:p>
            <a:r>
              <a:rPr lang="en-US" smtClean="0"/>
              <a:t>And moving data is expensive</a:t>
            </a:r>
          </a:p>
          <a:p>
            <a:r>
              <a:rPr lang="en-US" smtClean="0"/>
              <a:t>Limits on performance: Bandwidth, Latency, Peak Compute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AF996-95AF-7649-8857-903D31E3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" y="4114800"/>
            <a:ext cx="11292840" cy="1370408"/>
            <a:chOff x="457200" y="4114800"/>
            <a:chExt cx="11292840" cy="1370408"/>
          </a:xfrm>
        </p:grpSpPr>
        <p:sp>
          <p:nvSpPr>
            <p:cNvPr id="8" name="Rectangle 7"/>
            <p:cNvSpPr/>
            <p:nvPr/>
          </p:nvSpPr>
          <p:spPr>
            <a:xfrm>
              <a:off x="457200" y="4114800"/>
              <a:ext cx="11292840" cy="1370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31" y="4191000"/>
              <a:ext cx="11173522" cy="1236506"/>
            </a:xfrm>
            <a:prstGeom prst="rect">
              <a:avLst/>
            </a:prstGeom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3982" y="4364473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7600" y="4246004"/>
            <a:ext cx="152400" cy="116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13291" y="5035487"/>
            <a:ext cx="104091" cy="12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Filling a Sparse Matrix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16600F-2ABD-E0A1-A81F-B48F5077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A5FFA-F127-E849-AE70-0FB34BB0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Matrix is filled with something after being created</a:t>
            </a:r>
          </a:p>
          <a:p>
            <a:pPr lvl="1"/>
            <a:r>
              <a:rPr lang="en-US" dirty="0" smtClean="0"/>
              <a:t>Starts off with zeros only (constructor)</a:t>
            </a:r>
          </a:p>
          <a:p>
            <a:pPr marL="461963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COOMatrix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COOMatrix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row_indices_.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col_indices_.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storage_.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storage_;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 smtClean="0"/>
              <a:t>Can </a:t>
            </a:r>
            <a:r>
              <a:rPr lang="en-US" dirty="0"/>
              <a:t>also </a:t>
            </a:r>
            <a:r>
              <a:rPr lang="en-US"/>
              <a:t>append </a:t>
            </a:r>
            <a:r>
              <a:rPr lang="en-US" smtClean="0"/>
              <a:t>elements later </a:t>
            </a:r>
            <a:r>
              <a:rPr lang="en-US" dirty="0"/>
              <a:t>(no ordering required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4006376"/>
            <a:ext cx="8991600" cy="26992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7042" y="1905000"/>
            <a:ext cx="3682056" cy="2744474"/>
            <a:chOff x="637042" y="1905000"/>
            <a:chExt cx="3682056" cy="2744474"/>
          </a:xfrm>
        </p:grpSpPr>
        <p:sp>
          <p:nvSpPr>
            <p:cNvPr id="7" name="Rectangle 6"/>
            <p:cNvSpPr/>
            <p:nvPr/>
          </p:nvSpPr>
          <p:spPr>
            <a:xfrm>
              <a:off x="637042" y="1905000"/>
              <a:ext cx="3682056" cy="2744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44F59F-7573-334E-8A1F-D3FB6C5E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20" y="2018117"/>
              <a:ext cx="3441700" cy="2578100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8FC890-32E3-4442-BE20-9AC65DD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Compressed Sparse Storage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200" y="1828800"/>
            <a:ext cx="4828032" cy="4351337"/>
          </a:xfrm>
        </p:spPr>
        <p:txBody>
          <a:bodyPr/>
          <a:lstStyle/>
          <a:p>
            <a:r>
              <a:rPr lang="en-US" dirty="0"/>
              <a:t>Each array stores same number of elements (</a:t>
            </a:r>
            <a:r>
              <a:rPr lang="en-US" dirty="0" smtClean="0"/>
              <a:t>number of non-zeros - </a:t>
            </a:r>
            <a:r>
              <a:rPr lang="en-US" dirty="0" err="1" smtClean="0"/>
              <a:t>nnz</a:t>
            </a:r>
            <a:r>
              <a:rPr lang="en-US" dirty="0"/>
              <a:t>)</a:t>
            </a:r>
          </a:p>
          <a:p>
            <a:r>
              <a:rPr lang="en-US" dirty="0"/>
              <a:t>But we can sort the elements by either row index or column </a:t>
            </a:r>
            <a:r>
              <a:rPr lang="en-US" dirty="0" smtClean="0"/>
              <a:t>index</a:t>
            </a:r>
          </a:p>
          <a:p>
            <a:r>
              <a:rPr lang="en-US" dirty="0" smtClean="0"/>
              <a:t>Values repeat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11B99-6A7D-A36E-E2BC-3BC87423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92FBD-6161-1740-B82F-19108CE9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72B58-FCDF-D543-8D3C-7161AC161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012" y="4649474"/>
            <a:ext cx="8572500" cy="1930400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C66718DC-4DB1-5843-B093-9FE821623E9F}"/>
              </a:ext>
            </a:extLst>
          </p:cNvPr>
          <p:cNvSpPr/>
          <p:nvPr/>
        </p:nvSpPr>
        <p:spPr>
          <a:xfrm rot="16200000">
            <a:off x="4959022" y="3903862"/>
            <a:ext cx="368710" cy="1076632"/>
          </a:xfrm>
          <a:prstGeom prst="rightBrac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44181D20-0283-0343-A6AC-F1254B547AF3}"/>
              </a:ext>
            </a:extLst>
          </p:cNvPr>
          <p:cNvSpPr/>
          <p:nvPr/>
        </p:nvSpPr>
        <p:spPr>
          <a:xfrm rot="16200000">
            <a:off x="6275758" y="3663758"/>
            <a:ext cx="368710" cy="1556840"/>
          </a:xfrm>
          <a:prstGeom prst="rightBrac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C073E850-9758-0548-953A-1F3AE879B3F2}"/>
              </a:ext>
            </a:extLst>
          </p:cNvPr>
          <p:cNvSpPr/>
          <p:nvPr/>
        </p:nvSpPr>
        <p:spPr>
          <a:xfrm rot="16200000">
            <a:off x="7329824" y="4186949"/>
            <a:ext cx="368710" cy="538316"/>
          </a:xfrm>
          <a:prstGeom prst="rightBrac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78F0C7C1-D94A-274B-8175-2F1CE698654F}"/>
              </a:ext>
            </a:extLst>
          </p:cNvPr>
          <p:cNvSpPr/>
          <p:nvPr/>
        </p:nvSpPr>
        <p:spPr>
          <a:xfrm rot="16200000">
            <a:off x="8398640" y="3652698"/>
            <a:ext cx="368710" cy="1556840"/>
          </a:xfrm>
          <a:prstGeom prst="rightBrac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E66B45C7-E362-9843-8C0C-5E966046B203}"/>
              </a:ext>
            </a:extLst>
          </p:cNvPr>
          <p:cNvSpPr/>
          <p:nvPr/>
        </p:nvSpPr>
        <p:spPr>
          <a:xfrm rot="16200000">
            <a:off x="9664642" y="3894851"/>
            <a:ext cx="368710" cy="1076632"/>
          </a:xfrm>
          <a:prstGeom prst="rightBrac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FD735902-8AFE-2147-B326-C389EE58D0F2}"/>
              </a:ext>
            </a:extLst>
          </p:cNvPr>
          <p:cNvSpPr/>
          <p:nvPr/>
        </p:nvSpPr>
        <p:spPr>
          <a:xfrm rot="16200000">
            <a:off x="10486558" y="4128262"/>
            <a:ext cx="368710" cy="567199"/>
          </a:xfrm>
          <a:prstGeom prst="rightBrac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352800" y="1828800"/>
            <a:ext cx="6504432" cy="4351337"/>
          </a:xfrm>
        </p:spPr>
        <p:txBody>
          <a:bodyPr/>
          <a:lstStyle/>
          <a:p>
            <a:r>
              <a:rPr lang="en-US" dirty="0"/>
              <a:t>Unordered </a:t>
            </a:r>
            <a:r>
              <a:rPr lang="en-US" dirty="0" smtClean="0"/>
              <a:t>elements: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Elements </a:t>
            </a:r>
            <a:r>
              <a:rPr lang="en-US" dirty="0"/>
              <a:t>ordered by </a:t>
            </a:r>
            <a:r>
              <a:rPr lang="en-US" dirty="0" smtClean="0"/>
              <a:t>row:</a:t>
            </a:r>
          </a:p>
          <a:p>
            <a:pPr lvl="1"/>
            <a:r>
              <a:rPr lang="en-US" dirty="0"/>
              <a:t>Note all arrays get </a:t>
            </a:r>
            <a:r>
              <a:rPr lang="en-US" dirty="0" smtClean="0"/>
              <a:t>reordered</a:t>
            </a:r>
          </a:p>
          <a:p>
            <a:pPr lvl="1"/>
            <a:r>
              <a:rPr lang="en-US" dirty="0" smtClean="0"/>
              <a:t>Values stay together with their indices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91000" y="2249750"/>
            <a:ext cx="6629400" cy="1647383"/>
            <a:chOff x="3733800" y="2209800"/>
            <a:chExt cx="7391400" cy="1836737"/>
          </a:xfrm>
        </p:grpSpPr>
        <p:sp>
          <p:nvSpPr>
            <p:cNvPr id="22" name="Rectangle 21"/>
            <p:cNvSpPr/>
            <p:nvPr/>
          </p:nvSpPr>
          <p:spPr>
            <a:xfrm>
              <a:off x="3733800" y="2209800"/>
              <a:ext cx="7391400" cy="1836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F4CBA8-19CB-984C-8397-4FF93192C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7274" y="2286000"/>
              <a:ext cx="7167362" cy="16246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440E9B-C9D6-1B4D-A62C-18B426EA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Compressed Sparse Storage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654D9C8-3348-89A5-03E1-0377FE6C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268DE-3CB6-9A4C-9B72-EED9388B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191000" y="4986801"/>
            <a:ext cx="6629400" cy="1647383"/>
            <a:chOff x="3733800" y="4800600"/>
            <a:chExt cx="7391400" cy="1836737"/>
          </a:xfrm>
        </p:grpSpPr>
        <p:sp>
          <p:nvSpPr>
            <p:cNvPr id="20" name="Rectangle 19"/>
            <p:cNvSpPr/>
            <p:nvPr/>
          </p:nvSpPr>
          <p:spPr>
            <a:xfrm>
              <a:off x="3733800" y="4800600"/>
              <a:ext cx="7391400" cy="1836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81BADF-199C-EF4C-8BFB-F8B03B589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7274" y="4886554"/>
              <a:ext cx="7167362" cy="161398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90607" y="2133600"/>
            <a:ext cx="2410958" cy="1797043"/>
            <a:chOff x="637042" y="1905000"/>
            <a:chExt cx="3682056" cy="2744474"/>
          </a:xfrm>
        </p:grpSpPr>
        <p:sp>
          <p:nvSpPr>
            <p:cNvPr id="16" name="Rectangle 15"/>
            <p:cNvSpPr/>
            <p:nvPr/>
          </p:nvSpPr>
          <p:spPr>
            <a:xfrm>
              <a:off x="637042" y="1905000"/>
              <a:ext cx="3682056" cy="2744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44F59F-7573-334E-8A1F-D3FB6C5E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220" y="2018117"/>
              <a:ext cx="3441700" cy="2578100"/>
            </a:xfrm>
            <a:prstGeom prst="rect">
              <a:avLst/>
            </a:prstGeom>
            <a:effectLst/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89AD75-E621-0848-BFED-AE9A7BF16E21}"/>
              </a:ext>
            </a:extLst>
          </p:cNvPr>
          <p:cNvSpPr/>
          <p:nvPr/>
        </p:nvSpPr>
        <p:spPr>
          <a:xfrm>
            <a:off x="6690002" y="2229604"/>
            <a:ext cx="519518" cy="17032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EB8F20-36DE-3D45-860F-93A2A6E7DE77}"/>
              </a:ext>
            </a:extLst>
          </p:cNvPr>
          <p:cNvSpPr/>
          <p:nvPr/>
        </p:nvSpPr>
        <p:spPr>
          <a:xfrm>
            <a:off x="8671128" y="5014733"/>
            <a:ext cx="519518" cy="159991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FA45-F334-2744-9EA9-208422FD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Length Encoding of Row Indices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4DB39-5698-024D-A243-7E3ED8D7F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5468" y="2052762"/>
            <a:ext cx="6256400" cy="1909638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3C600A-4B9F-2E35-7A3E-13FAC845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3F1C7-8FE5-EA4E-A967-5AB72500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BD170A60-DE8A-134F-B395-BDFB2747FC1C}"/>
              </a:ext>
            </a:extLst>
          </p:cNvPr>
          <p:cNvSpPr/>
          <p:nvPr/>
        </p:nvSpPr>
        <p:spPr>
          <a:xfrm>
            <a:off x="9220200" y="1828800"/>
            <a:ext cx="1887908" cy="946746"/>
          </a:xfrm>
          <a:prstGeom prst="borderCallout1">
            <a:avLst>
              <a:gd name="adj1" fmla="val 48790"/>
              <a:gd name="adj2" fmla="val -294"/>
              <a:gd name="adj3" fmla="val 51583"/>
              <a:gd name="adj4" fmla="val -34195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we need this?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28900" y="2152711"/>
            <a:ext cx="2410958" cy="1797043"/>
            <a:chOff x="637042" y="1905000"/>
            <a:chExt cx="3682056" cy="2744474"/>
          </a:xfrm>
        </p:grpSpPr>
        <p:sp>
          <p:nvSpPr>
            <p:cNvPr id="12" name="Rectangle 11"/>
            <p:cNvSpPr/>
            <p:nvPr/>
          </p:nvSpPr>
          <p:spPr>
            <a:xfrm>
              <a:off x="637042" y="1905000"/>
              <a:ext cx="3682056" cy="2744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44F59F-7573-334E-8A1F-D3FB6C5E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20" y="2018117"/>
              <a:ext cx="3441700" cy="2578100"/>
            </a:xfrm>
            <a:prstGeom prst="rect">
              <a:avLst/>
            </a:prstGeom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1066800" y="4434711"/>
            <a:ext cx="9765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row_ptr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keeps running total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row_ptr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row_ptr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run_length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row_indices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]]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storage_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col_indices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]];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row_ptr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run_length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28138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running total instead of computing 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row_indices</a:t>
            </a:r>
            <a:r>
              <a:rPr lang="en-US" dirty="0" smtClean="0"/>
              <a:t> size is equal to </a:t>
            </a:r>
            <a:r>
              <a:rPr lang="en-US" dirty="0" err="1" smtClean="0">
                <a:latin typeface="Consolas" panose="020B0609020204030204" pitchFamily="49" charset="0"/>
              </a:rPr>
              <a:t>num_rows</a:t>
            </a:r>
            <a:r>
              <a:rPr lang="en-US" dirty="0" smtClean="0">
                <a:latin typeface="Consolas" panose="020B0609020204030204" pitchFamily="49" charset="0"/>
              </a:rPr>
              <a:t>_ + 1</a:t>
            </a:r>
          </a:p>
          <a:p>
            <a:pPr lvl="1"/>
            <a:r>
              <a:rPr lang="en-US" dirty="0" smtClean="0"/>
              <a:t>Last entry (</a:t>
            </a:r>
            <a:r>
              <a:rPr lang="en-US" dirty="0" smtClean="0">
                <a:latin typeface="Consolas" panose="020B0609020204030204" pitchFamily="49" charset="0"/>
              </a:rPr>
              <a:t>12</a:t>
            </a:r>
            <a:r>
              <a:rPr lang="en-US" dirty="0" smtClean="0"/>
              <a:t>) points to one </a:t>
            </a:r>
            <a:r>
              <a:rPr lang="en-US" dirty="0"/>
              <a:t>past the end</a:t>
            </a:r>
          </a:p>
          <a:p>
            <a:r>
              <a:rPr lang="en-US" dirty="0" err="1">
                <a:latin typeface="Consolas" panose="020B0609020204030204" pitchFamily="49" charset="0"/>
              </a:rPr>
              <a:t>row_indices</a:t>
            </a:r>
            <a:r>
              <a:rPr lang="en-US" dirty="0"/>
              <a:t> are indices to first element in each row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EFA45-F334-2744-9EA9-208422FD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Compressed Sparse Row (CSR) Storage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CC7DA-B142-D27E-42E8-B3483397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7DA4D-7CD2-6E45-ACB5-578EE96B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900" y="2362200"/>
            <a:ext cx="2410958" cy="1797043"/>
            <a:chOff x="637042" y="1905000"/>
            <a:chExt cx="3682056" cy="2744474"/>
          </a:xfrm>
        </p:grpSpPr>
        <p:sp>
          <p:nvSpPr>
            <p:cNvPr id="13" name="Rectangle 12"/>
            <p:cNvSpPr/>
            <p:nvPr/>
          </p:nvSpPr>
          <p:spPr>
            <a:xfrm>
              <a:off x="637042" y="1905000"/>
              <a:ext cx="3682056" cy="2744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44F59F-7573-334E-8A1F-D3FB6C5E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20" y="2018117"/>
              <a:ext cx="3441700" cy="2578100"/>
            </a:xfrm>
            <a:prstGeom prst="rect">
              <a:avLst/>
            </a:prstGeom>
            <a:effectLst/>
          </p:spPr>
        </p:pic>
      </p:grp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9F27A7C5-6F9E-964A-9F92-9021390E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71" y="2508034"/>
            <a:ext cx="6859057" cy="1544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936" y="4611474"/>
            <a:ext cx="3267531" cy="50489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6019800" y="4114800"/>
            <a:ext cx="1981200" cy="533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934200" y="4114800"/>
            <a:ext cx="14478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229600" y="4114799"/>
            <a:ext cx="556136" cy="533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654506" y="4114798"/>
            <a:ext cx="512230" cy="5334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28426" y="4124371"/>
            <a:ext cx="277574" cy="523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129738" y="4124371"/>
            <a:ext cx="571332" cy="523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641968" y="4114798"/>
            <a:ext cx="559432" cy="5334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CSR Implementation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2F25F-CF05-610D-EABD-BA89B497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9573A-58CE-3947-AD0C-87951083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77500" lnSpcReduction="20000"/>
          </a:bodyPr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CSRMatrix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CSRMatrix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: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is_open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,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 +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note: initial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value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Matrix size </a:t>
            </a:r>
            <a:r>
              <a:rPr lang="en-US" sz="18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accessors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Useful info for sparse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matrix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num_nonzeros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storage_.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    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is_open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  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col_indices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storage_;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 Implementation (Matrix Vector Multiply)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2F25F-CF05-610D-EABD-BA89B497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9573A-58CE-3947-AD0C-87951083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70000" lnSpcReduction="20000"/>
          </a:bodyPr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CSRMatrix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CSRMatrix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: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is_open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,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 +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note: initial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value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matvec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 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    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for each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row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 // for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each element in that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row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8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+= storage_[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col_indices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    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is_open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  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col_indices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storage_;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90600" y="5158323"/>
            <a:ext cx="2105416" cy="1456155"/>
          </a:xfrm>
          <a:prstGeom prst="borderCallout1">
            <a:avLst>
              <a:gd name="adj1" fmla="val -1081"/>
              <a:gd name="adj2" fmla="val 74625"/>
              <a:gd name="adj3" fmla="val -35304"/>
              <a:gd name="adj4" fmla="val 1020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Index into </a:t>
            </a:r>
            <a:r>
              <a:rPr lang="en-US" sz="2400" dirty="0">
                <a:latin typeface="Consolas" panose="020B0609020204030204" pitchFamily="49" charset="0"/>
              </a:rPr>
              <a:t>y</a:t>
            </a:r>
            <a:r>
              <a:rPr lang="en-US" sz="2400" dirty="0"/>
              <a:t> with row index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7416912" y="5158323"/>
            <a:ext cx="2105416" cy="1456155"/>
          </a:xfrm>
          <a:prstGeom prst="borderCallout1">
            <a:avLst>
              <a:gd name="adj1" fmla="val 713"/>
              <a:gd name="adj2" fmla="val 19613"/>
              <a:gd name="adj3" fmla="val -40808"/>
              <a:gd name="adj4" fmla="val -541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Index into </a:t>
            </a:r>
            <a:r>
              <a:rPr lang="en-US" sz="2400" dirty="0">
                <a:latin typeface="Consolas" panose="020B0609020204030204" pitchFamily="49" charset="0"/>
              </a:rPr>
              <a:t>x</a:t>
            </a:r>
            <a:r>
              <a:rPr lang="en-US" sz="2400" dirty="0"/>
              <a:t> with column index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3962400" y="5158323"/>
            <a:ext cx="2872686" cy="1456155"/>
          </a:xfrm>
          <a:prstGeom prst="borderCallout1">
            <a:avLst>
              <a:gd name="adj1" fmla="val 713"/>
              <a:gd name="adj2" fmla="val 19613"/>
              <a:gd name="adj3" fmla="val -38525"/>
              <a:gd name="adj4" fmla="val 12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Multiply by corresponding value</a:t>
            </a:r>
          </a:p>
        </p:txBody>
      </p:sp>
    </p:spTree>
    <p:extLst>
      <p:ext uri="{BB962C8B-B14F-4D97-AF65-F5344CB8AC3E}">
        <p14:creationId xmlns:p14="http://schemas.microsoft.com/office/powerpoint/2010/main" val="14123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CSRMatrix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CSRMatrix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   :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is_open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num_cols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_(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 +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2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open_for_push_back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is_open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close_for_push_back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is_open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_; ++</a:t>
            </a:r>
            <a:r>
              <a:rPr lang="en-US" sz="12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2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num_rows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_;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 --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= 0;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++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row_indices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_[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col_indices_.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j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storage_.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CSR Matrix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42F55-2C5E-91EB-6505-EC7AD51A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89C6F-A223-A249-BEFC-B2196D9A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CSR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pushing by </a:t>
            </a:r>
            <a:r>
              <a:rPr lang="en-US" dirty="0" smtClean="0"/>
              <a:t>calling:</a:t>
            </a:r>
          </a:p>
          <a:p>
            <a:pPr lvl="1"/>
            <a:r>
              <a:rPr lang="en-US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open_for_push_back</a:t>
            </a:r>
            <a:r>
              <a:rPr lang="en-US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 smtClean="0"/>
          </a:p>
          <a:p>
            <a:r>
              <a:rPr lang="en-US" dirty="0" smtClean="0"/>
              <a:t>Rows </a:t>
            </a:r>
            <a:r>
              <a:rPr lang="en-US" b="1" i="1" dirty="0"/>
              <a:t>must</a:t>
            </a:r>
            <a:r>
              <a:rPr lang="en-US" dirty="0"/>
              <a:t> be added in order and </a:t>
            </a:r>
            <a:r>
              <a:rPr lang="en-US" dirty="0" smtClean="0"/>
              <a:t>contiguously using </a:t>
            </a:r>
            <a:r>
              <a:rPr lang="en-US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endParaRPr lang="en-US" dirty="0"/>
          </a:p>
          <a:p>
            <a:r>
              <a:rPr lang="en-US" dirty="0"/>
              <a:t>When done pushing, accumulate run lengths to </a:t>
            </a:r>
            <a:r>
              <a:rPr lang="en-US" dirty="0" smtClean="0"/>
              <a:t>offsets:</a:t>
            </a:r>
          </a:p>
          <a:p>
            <a:pPr lvl="1"/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close_for_push_back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DAB9-5838-DA2F-A954-BEF4F30D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A7D01-9E46-924E-A730-C60B463B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7" y="1765299"/>
            <a:ext cx="10289865" cy="4573273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6586122" y="3124200"/>
            <a:ext cx="2644612" cy="913624"/>
          </a:xfrm>
          <a:prstGeom prst="borderCallout1">
            <a:avLst>
              <a:gd name="adj1" fmla="val 54279"/>
              <a:gd name="adj2" fmla="val 453"/>
              <a:gd name="adj3" fmla="val 9327"/>
              <a:gd name="adj4" fmla="val -509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Factor of 1M</a:t>
            </a:r>
            <a:endParaRPr lang="en-US" sz="2800" dirty="0"/>
          </a:p>
        </p:txBody>
      </p:sp>
      <p:sp>
        <p:nvSpPr>
          <p:cNvPr id="8" name="Line Callout 1 7"/>
          <p:cNvSpPr/>
          <p:nvPr/>
        </p:nvSpPr>
        <p:spPr>
          <a:xfrm>
            <a:off x="6566457" y="4572000"/>
            <a:ext cx="4356100" cy="913624"/>
          </a:xfrm>
          <a:prstGeom prst="borderCallout1">
            <a:avLst>
              <a:gd name="adj1" fmla="val 379"/>
              <a:gd name="adj2" fmla="val 58031"/>
              <a:gd name="adj3" fmla="val -205866"/>
              <a:gd name="adj4" fmla="val 734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Starting to see hierarchical memory effects (?)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027" y="3555498"/>
            <a:ext cx="6586728" cy="302107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DA490-A738-6248-87EC-07290E1B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8C035C-A272-A147-84A0-EABC0C73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1447800" y="3977640"/>
            <a:ext cx="2033880" cy="903034"/>
          </a:xfrm>
          <a:prstGeom prst="borderCallout1">
            <a:avLst>
              <a:gd name="adj1" fmla="val 93737"/>
              <a:gd name="adj2" fmla="val 161737"/>
              <a:gd name="adj3" fmla="val 49911"/>
              <a:gd name="adj4" fmla="val 993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Slope = </a:t>
            </a:r>
            <a:r>
              <a:rPr lang="en-US" sz="2400" dirty="0" err="1"/>
              <a:t>Gbytes</a:t>
            </a:r>
            <a:r>
              <a:rPr lang="en-US" sz="2400" dirty="0"/>
              <a:t>/sec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938206"/>
            <a:ext cx="11292840" cy="1370408"/>
            <a:chOff x="457200" y="4114800"/>
            <a:chExt cx="11292840" cy="1370408"/>
          </a:xfrm>
        </p:grpSpPr>
        <p:sp>
          <p:nvSpPr>
            <p:cNvPr id="13" name="Rectangle 12"/>
            <p:cNvSpPr/>
            <p:nvPr/>
          </p:nvSpPr>
          <p:spPr>
            <a:xfrm>
              <a:off x="457200" y="4114800"/>
              <a:ext cx="11292840" cy="1370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431" y="4191000"/>
              <a:ext cx="11173522" cy="123650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329280" y="2193446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10879" y="2026544"/>
            <a:ext cx="152400" cy="33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44756" y="2036034"/>
            <a:ext cx="152400" cy="171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83276" y="2816596"/>
            <a:ext cx="94628" cy="155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D4219-4118-B543-97F2-408866F4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CA1AD-C838-FF40-8659-20C78D1F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scalar core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22" y="2870879"/>
            <a:ext cx="6865460" cy="31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Roofline Model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7D428-BF1E-534F-96D1-7616D8DB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Roofline Model, Sparse Matrix Computation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46004-F265-634F-A857-D8016166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2/25/2025, Lecture 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SSE single </a:t>
            </a:r>
            <a:r>
              <a:rPr lang="en-US" dirty="0" smtClean="0"/>
              <a:t>core (</a:t>
            </a:r>
            <a:r>
              <a:rPr lang="en-US" dirty="0" err="1" smtClean="0"/>
              <a:t>vectorize</a:t>
            </a:r>
            <a:r>
              <a:rPr lang="en-US" dirty="0" smtClean="0"/>
              <a:t> using 128 bit registers)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4" y="2819400"/>
            <a:ext cx="683578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5134</TotalTime>
  <Words>5183</Words>
  <Application>Microsoft Office PowerPoint</Application>
  <PresentationFormat>Widescreen</PresentationFormat>
  <Paragraphs>804</Paragraphs>
  <Slides>70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Calibri</vt:lpstr>
      <vt:lpstr>Cambria Math</vt:lpstr>
      <vt:lpstr>Century Schoolbook</vt:lpstr>
      <vt:lpstr>Comic Sans MS</vt:lpstr>
      <vt:lpstr>Consolas</vt:lpstr>
      <vt:lpstr>Courier New</vt:lpstr>
      <vt:lpstr>Mangal</vt:lpstr>
      <vt:lpstr>Symbol</vt:lpstr>
      <vt:lpstr>Wingdings 2</vt:lpstr>
      <vt:lpstr>View</vt:lpstr>
      <vt:lpstr>Roofline Model, Sparse Matrix Computation</vt:lpstr>
      <vt:lpstr>The Roofline Model</vt:lpstr>
      <vt:lpstr>Roofline Model</vt:lpstr>
      <vt:lpstr>Roofline Model</vt:lpstr>
      <vt:lpstr>Roofline Model</vt:lpstr>
      <vt:lpstr>Roofline Model</vt:lpstr>
      <vt:lpstr>Roofline Model</vt:lpstr>
      <vt:lpstr>Roofline Model</vt:lpstr>
      <vt:lpstr>Roofline Model</vt:lpstr>
      <vt:lpstr>Roofline Model</vt:lpstr>
      <vt:lpstr>Roofline Model</vt:lpstr>
      <vt:lpstr>Roofline Model</vt:lpstr>
      <vt:lpstr>Roofline Model</vt:lpstr>
      <vt:lpstr>Roofline Model</vt:lpstr>
      <vt:lpstr>Measured</vt:lpstr>
      <vt:lpstr>Numerical Intensity</vt:lpstr>
      <vt:lpstr>Measured</vt:lpstr>
      <vt:lpstr>No Reuse: Memory-bound</vt:lpstr>
      <vt:lpstr>No Reuse: Memory-bound</vt:lpstr>
      <vt:lpstr>No Reuse: Memory-bound</vt:lpstr>
      <vt:lpstr>Full reuse: Compute-bound</vt:lpstr>
      <vt:lpstr>Full reuse: Compute-bound</vt:lpstr>
      <vt:lpstr>Hoisting / Unrolling etc.: L2</vt:lpstr>
      <vt:lpstr>Hoisting / Unrolling etc.: L2</vt:lpstr>
      <vt:lpstr>Summary (Roofline Model)</vt:lpstr>
      <vt:lpstr>Sparse Matrices</vt:lpstr>
      <vt:lpstr>In Practice</vt:lpstr>
      <vt:lpstr>Discretized</vt:lpstr>
      <vt:lpstr>Laplace’s Equation on a Regular Grid</vt:lpstr>
      <vt:lpstr>Iterating for a Solution</vt:lpstr>
      <vt:lpstr>Iterating for a Solution</vt:lpstr>
      <vt:lpstr>Matrix Formulation</vt:lpstr>
      <vt:lpstr>Laplace’s Equation on a Regular Grid</vt:lpstr>
      <vt:lpstr>Laplace’s Equation on a Regular Grid</vt:lpstr>
      <vt:lpstr>Linear System Solution</vt:lpstr>
      <vt:lpstr>Linear System Solution</vt:lpstr>
      <vt:lpstr>Solution?</vt:lpstr>
      <vt:lpstr>Solution: Sparse Matrices</vt:lpstr>
      <vt:lpstr>Solving Sparse Systems</vt:lpstr>
      <vt:lpstr>Aside: Conjugate Gradient Algorithm</vt:lpstr>
      <vt:lpstr>Sparse Storage</vt:lpstr>
      <vt:lpstr>Dense Storage</vt:lpstr>
      <vt:lpstr>Dense Storage</vt:lpstr>
      <vt:lpstr>Sparse Storage</vt:lpstr>
      <vt:lpstr>Sparse Storage</vt:lpstr>
      <vt:lpstr>Coordinate Storage (Array of Structs)</vt:lpstr>
      <vt:lpstr>Coordinate Storage (Array of Structs)</vt:lpstr>
      <vt:lpstr>Coordinate Storage (Struct of Arrays)</vt:lpstr>
      <vt:lpstr>Coordinate Storage (Struct of Arrays)</vt:lpstr>
      <vt:lpstr>Performance Comparison</vt:lpstr>
      <vt:lpstr>What’s the Catch?</vt:lpstr>
      <vt:lpstr>Uh…</vt:lpstr>
      <vt:lpstr>Next Problem…</vt:lpstr>
      <vt:lpstr>Dense Matvec</vt:lpstr>
      <vt:lpstr>Coordinate Matrix Matvec</vt:lpstr>
      <vt:lpstr>Performance Comparison</vt:lpstr>
      <vt:lpstr>Numerical Intensity</vt:lpstr>
      <vt:lpstr>Measured</vt:lpstr>
      <vt:lpstr>Coordinate Storage</vt:lpstr>
      <vt:lpstr>Filling a Sparse Matrix</vt:lpstr>
      <vt:lpstr>Compressed Sparse Storage</vt:lpstr>
      <vt:lpstr>Compressed Sparse Storage</vt:lpstr>
      <vt:lpstr>Run Length Encoding of Row Indices</vt:lpstr>
      <vt:lpstr>Compressed Sparse Row (CSR) Storage</vt:lpstr>
      <vt:lpstr>CSR Implementation</vt:lpstr>
      <vt:lpstr>CSR Implementation (Matrix Vector Multiply)</vt:lpstr>
      <vt:lpstr>Building a CSR Matrix</vt:lpstr>
      <vt:lpstr>Building a CSR Matrix</vt:lpstr>
      <vt:lpstr>Performance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Hartmut Kaiser</dc:creator>
  <cp:lastModifiedBy>Hartmut Kaiser</cp:lastModifiedBy>
  <cp:revision>448</cp:revision>
  <dcterms:created xsi:type="dcterms:W3CDTF">2011-06-09T18:54:32Z</dcterms:created>
  <dcterms:modified xsi:type="dcterms:W3CDTF">2025-02-25T16:18:47Z</dcterms:modified>
</cp:coreProperties>
</file>