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0"/>
  </p:notesMasterIdLst>
  <p:sldIdLst>
    <p:sldId id="256" r:id="rId2"/>
    <p:sldId id="382" r:id="rId3"/>
    <p:sldId id="383" r:id="rId4"/>
    <p:sldId id="320" r:id="rId5"/>
    <p:sldId id="396" r:id="rId6"/>
    <p:sldId id="397" r:id="rId7"/>
    <p:sldId id="398" r:id="rId8"/>
    <p:sldId id="399" r:id="rId9"/>
    <p:sldId id="384" r:id="rId10"/>
    <p:sldId id="385" r:id="rId11"/>
    <p:sldId id="386" r:id="rId12"/>
    <p:sldId id="387" r:id="rId13"/>
    <p:sldId id="388" r:id="rId14"/>
    <p:sldId id="326" r:id="rId15"/>
    <p:sldId id="389" r:id="rId16"/>
    <p:sldId id="390" r:id="rId17"/>
    <p:sldId id="329" r:id="rId18"/>
    <p:sldId id="391" r:id="rId19"/>
    <p:sldId id="331" r:id="rId20"/>
    <p:sldId id="332" r:id="rId21"/>
    <p:sldId id="333" r:id="rId22"/>
    <p:sldId id="334" r:id="rId23"/>
    <p:sldId id="392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5" r:id="rId33"/>
    <p:sldId id="346" r:id="rId34"/>
    <p:sldId id="393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1" r:id="rId48"/>
    <p:sldId id="362" r:id="rId49"/>
    <p:sldId id="363" r:id="rId50"/>
    <p:sldId id="364" r:id="rId51"/>
    <p:sldId id="365" r:id="rId52"/>
    <p:sldId id="366" r:id="rId53"/>
    <p:sldId id="394" r:id="rId54"/>
    <p:sldId id="395" r:id="rId55"/>
    <p:sldId id="369" r:id="rId56"/>
    <p:sldId id="370" r:id="rId57"/>
    <p:sldId id="371" r:id="rId58"/>
    <p:sldId id="372" r:id="rId59"/>
    <p:sldId id="373" r:id="rId60"/>
    <p:sldId id="374" r:id="rId61"/>
    <p:sldId id="375" r:id="rId62"/>
    <p:sldId id="376" r:id="rId63"/>
    <p:sldId id="377" r:id="rId64"/>
    <p:sldId id="378" r:id="rId65"/>
    <p:sldId id="379" r:id="rId66"/>
    <p:sldId id="380" r:id="rId67"/>
    <p:sldId id="381" r:id="rId68"/>
    <p:sldId id="317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3744" userDrawn="1">
          <p15:clr>
            <a:srgbClr val="A4A3A4"/>
          </p15:clr>
        </p15:guide>
        <p15:guide id="3" pos="1608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  <p15:guide id="5" pos="1056" userDrawn="1">
          <p15:clr>
            <a:srgbClr val="A4A3A4"/>
          </p15:clr>
        </p15:guide>
        <p15:guide id="6" orient="horz" pos="3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20" y="366"/>
      </p:cViewPr>
      <p:guideLst>
        <p:guide orient="horz" pos="1224"/>
        <p:guide pos="3744"/>
        <p:guide pos="1608"/>
        <p:guide orient="horz" pos="1872"/>
        <p:guide pos="1056"/>
        <p:guide orient="horz" pos="35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57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82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22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2404364"/>
            <a:ext cx="727773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39" y="3446779"/>
            <a:ext cx="3890010" cy="915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CSC4103, Spring 2026, Scheduling 2: Starvation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37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73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CSC4103, Spring 2026, Scheduling 2: Starvation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https://www.ibm.com/developerworks/library/l-scheduler/index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wmf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18" Type="http://schemas.openxmlformats.org/officeDocument/2006/relationships/image" Target="../media/image32.tiff"/><Relationship Id="rId3" Type="http://schemas.openxmlformats.org/officeDocument/2006/relationships/image" Target="../media/image18.png"/><Relationship Id="rId21" Type="http://schemas.openxmlformats.org/officeDocument/2006/relationships/image" Target="../media/image35.tiff"/><Relationship Id="rId7" Type="http://schemas.openxmlformats.org/officeDocument/2006/relationships/hyperlink" Target="http://images.google.com/imgres?imgurl=http://static.howstuffworks.com/gif/cell-phone-nokia.jpg&amp;imgrefurl=http://electronics.howstuffworks.com/cell-phone.htm&amp;h=200&amp;w=200&amp;sz=22&amp;tbnid=ftqjm3_El-gJ:&amp;tbnh=99&amp;tbnw=99&amp;start=7&amp;prev=/images?q=cell+phone&amp;hl=en&amp;lr=&amp;ie=UTF-8" TargetMode="External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7.jpeg"/><Relationship Id="rId16" Type="http://schemas.openxmlformats.org/officeDocument/2006/relationships/image" Target="../media/image30.png"/><Relationship Id="rId20" Type="http://schemas.openxmlformats.org/officeDocument/2006/relationships/image" Target="../media/image34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19" Type="http://schemas.openxmlformats.org/officeDocument/2006/relationships/image" Target="../media/image33.tiff"/><Relationship Id="rId4" Type="http://schemas.openxmlformats.org/officeDocument/2006/relationships/image" Target="../media/image19.jpe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g"/><Relationship Id="rId4" Type="http://schemas.openxmlformats.org/officeDocument/2006/relationships/image" Target="../media/image40.jp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Scheduling 2: Starvation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10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teaching.hkaiser.org/spring2026/csc4103/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7CDD4-6DBE-4A67-A29F-61D673FD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First-Come, First-Serve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E9974-449C-4241-84BE-1EF535397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FCFS Scheme: Potentially bad for short jobs!</a:t>
            </a:r>
          </a:p>
          <a:p>
            <a:pPr lvl="1"/>
            <a:r>
              <a:rPr lang="en-US" altLang="ko-KR" dirty="0" smtClean="0"/>
              <a:t>Depends on submit order</a:t>
            </a:r>
          </a:p>
          <a:p>
            <a:pPr lvl="1"/>
            <a:r>
              <a:rPr lang="en-US" altLang="ko-KR" dirty="0" smtClean="0"/>
              <a:t>If you are first in line at supermarket with milk, you don’t care who is behind you, on the other hand…</a:t>
            </a:r>
          </a:p>
          <a:p>
            <a:endParaRPr lang="en-US" dirty="0" smtClean="0"/>
          </a:p>
          <a:p>
            <a:r>
              <a:rPr lang="en-US" dirty="0" smtClean="0"/>
              <a:t>Idea: What if we </a:t>
            </a:r>
            <a:r>
              <a:rPr lang="en-US" dirty="0" smtClean="0">
                <a:solidFill>
                  <a:srgbClr val="FF0000"/>
                </a:solidFill>
              </a:rPr>
              <a:t>preempted</a:t>
            </a:r>
            <a:r>
              <a:rPr lang="en-US" dirty="0" smtClean="0"/>
              <a:t> long-running jobs to give shorter jobs a chance to run?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70BEC-94CF-41F8-B89D-C4E100B31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12C87-CAC5-4FA3-8AC5-2D012C325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777FE-F872-44E6-9ABF-5CD2FAE9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8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17060-6486-4C5B-BA7F-21433FD39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Round-Robin Scheduling (RR)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97476-A13A-49AD-9B28-465DC5F83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Give out small units of CPU time ("time quantum")</a:t>
            </a:r>
          </a:p>
          <a:p>
            <a:pPr lvl="1"/>
            <a:r>
              <a:rPr lang="en-US" smtClean="0"/>
              <a:t>Typically 10 – 100 milliseconds</a:t>
            </a:r>
          </a:p>
          <a:p>
            <a:r>
              <a:rPr lang="en-US" smtClean="0"/>
              <a:t>When quantum expires, preempt, and schedule </a:t>
            </a:r>
          </a:p>
          <a:p>
            <a:pPr lvl="1"/>
            <a:r>
              <a:rPr lang="en-US" smtClean="0"/>
              <a:t>Round Robin: add to end of the queue</a:t>
            </a:r>
          </a:p>
          <a:p>
            <a:r>
              <a:rPr lang="en-US" smtClean="0"/>
              <a:t>Each of N processes gets ~1/N of CPU (in window)</a:t>
            </a:r>
          </a:p>
          <a:p>
            <a:pPr lvl="1"/>
            <a:r>
              <a:rPr lang="en-US" smtClean="0"/>
              <a:t>With quantum length Q ms, process waits at most</a:t>
            </a:r>
            <a:br>
              <a:rPr lang="en-US" smtClean="0"/>
            </a:br>
            <a:r>
              <a:rPr lang="en-US" smtClean="0"/>
              <a:t>(N-1)*Q ms to run again</a:t>
            </a:r>
          </a:p>
          <a:p>
            <a:r>
              <a:rPr lang="en-US" smtClean="0"/>
              <a:t>Downside: More context switches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42497-F0E8-4D10-A032-9E7C2BC2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AD2F0-912E-424B-AAB4-6EC68BB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1305F-9206-4BEE-8604-575A12CC2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12B5-D2A3-4392-90C1-F579820F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Priority Scheduler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3EC0F-AFB9-4D37-848F-B3119479C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Something gives jobs (processes) priority</a:t>
            </a:r>
          </a:p>
          <a:p>
            <a:pPr lvl="1"/>
            <a:r>
              <a:rPr lang="en-US" dirty="0" smtClean="0"/>
              <a:t>Usually the user sets it explicitly, perhaps based on $ rate</a:t>
            </a:r>
          </a:p>
          <a:p>
            <a:r>
              <a:rPr lang="en-US" dirty="0" smtClean="0"/>
              <a:t>Always run the ready thread with highest priority</a:t>
            </a:r>
          </a:p>
          <a:p>
            <a:pPr lvl="1"/>
            <a:r>
              <a:rPr lang="en-US" dirty="0" smtClean="0"/>
              <a:t>Low priority thread might never run!</a:t>
            </a:r>
          </a:p>
          <a:p>
            <a:pPr lvl="1"/>
            <a:r>
              <a:rPr lang="en-US" dirty="0" smtClean="0"/>
              <a:t>Starvation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6B0BC-7EF1-49E8-8092-E98D9B4B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E79F0-E52B-4C1D-B903-CEA2B265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D1345-1E6F-4FAC-B1BF-08631AA8B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2E446C-0C85-4952-9DBA-9AE1F0147439}"/>
              </a:ext>
            </a:extLst>
          </p:cNvPr>
          <p:cNvGrpSpPr/>
          <p:nvPr/>
        </p:nvGrpSpPr>
        <p:grpSpPr>
          <a:xfrm>
            <a:off x="2476500" y="1943100"/>
            <a:ext cx="5918200" cy="1871663"/>
            <a:chOff x="1600200" y="762000"/>
            <a:chExt cx="5461000" cy="15240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B0EE673-2C03-4262-A200-E8DD22C0BD5D}"/>
                </a:ext>
              </a:extLst>
            </p:cNvPr>
            <p:cNvCxnSpPr>
              <a:endCxn id="22" idx="1"/>
            </p:cNvCxnSpPr>
            <p:nvPr/>
          </p:nvCxnSpPr>
          <p:spPr bwMode="auto">
            <a:xfrm>
              <a:off x="5715000" y="952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28FE24B-6470-41B7-AC00-6B8CD552364A}"/>
                </a:ext>
              </a:extLst>
            </p:cNvPr>
            <p:cNvCxnSpPr>
              <a:endCxn id="23" idx="1"/>
            </p:cNvCxnSpPr>
            <p:nvPr/>
          </p:nvCxnSpPr>
          <p:spPr bwMode="auto">
            <a:xfrm>
              <a:off x="5715000" y="2095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479C2A-6223-42B2-8D84-B7C71686B1A5}"/>
                </a:ext>
              </a:extLst>
            </p:cNvPr>
            <p:cNvSpPr/>
            <p:nvPr/>
          </p:nvSpPr>
          <p:spPr bwMode="auto">
            <a:xfrm>
              <a:off x="1600200" y="762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316506-619C-42A1-BDD9-5B31C004235A}"/>
                </a:ext>
              </a:extLst>
            </p:cNvPr>
            <p:cNvSpPr/>
            <p:nvPr/>
          </p:nvSpPr>
          <p:spPr bwMode="auto">
            <a:xfrm>
              <a:off x="1600200" y="1143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E0FA9D-1717-43F3-81E5-7FC5441C9969}"/>
                </a:ext>
              </a:extLst>
            </p:cNvPr>
            <p:cNvSpPr/>
            <p:nvPr/>
          </p:nvSpPr>
          <p:spPr bwMode="auto">
            <a:xfrm>
              <a:off x="1600200" y="1524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A84679-0133-44B7-A7EC-506B6304DABB}"/>
                </a:ext>
              </a:extLst>
            </p:cNvPr>
            <p:cNvSpPr/>
            <p:nvPr/>
          </p:nvSpPr>
          <p:spPr bwMode="auto">
            <a:xfrm>
              <a:off x="1600200" y="1905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Priority 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508793-691A-4075-937B-80CDB1C46BB2}"/>
                </a:ext>
              </a:extLst>
            </p:cNvPr>
            <p:cNvSpPr/>
            <p:nvPr/>
          </p:nvSpPr>
          <p:spPr bwMode="auto">
            <a:xfrm>
              <a:off x="35052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F3C79D-0ED2-4DB9-88DF-5B1BB15C321D}"/>
                </a:ext>
              </a:extLst>
            </p:cNvPr>
            <p:cNvSpPr/>
            <p:nvPr/>
          </p:nvSpPr>
          <p:spPr bwMode="auto">
            <a:xfrm>
              <a:off x="48387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6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AE2474-086B-440D-93DD-184F76B6731B}"/>
                </a:ext>
              </a:extLst>
            </p:cNvPr>
            <p:cNvSpPr/>
            <p:nvPr/>
          </p:nvSpPr>
          <p:spPr bwMode="auto">
            <a:xfrm>
              <a:off x="35052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4E59F98-E3CF-42A9-937A-40823F73E8B9}"/>
                </a:ext>
              </a:extLst>
            </p:cNvPr>
            <p:cNvSpPr/>
            <p:nvPr/>
          </p:nvSpPr>
          <p:spPr bwMode="auto">
            <a:xfrm>
              <a:off x="4838700" y="7747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2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FA86C28-0EB1-4347-9048-D5B2A260ADB1}"/>
                </a:ext>
              </a:extLst>
            </p:cNvPr>
            <p:cNvCxnSpPr/>
            <p:nvPr/>
          </p:nvCxnSpPr>
          <p:spPr bwMode="auto">
            <a:xfrm>
              <a:off x="2959100" y="20828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6CBB6C2-A4F2-4CC1-82B9-8E7147CBB445}"/>
                </a:ext>
              </a:extLst>
            </p:cNvPr>
            <p:cNvCxnSpPr/>
            <p:nvPr/>
          </p:nvCxnSpPr>
          <p:spPr bwMode="auto">
            <a:xfrm>
              <a:off x="2971800" y="965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420351A-1787-4367-BE29-3E95FA3E82D4}"/>
                </a:ext>
              </a:extLst>
            </p:cNvPr>
            <p:cNvCxnSpPr>
              <a:endCxn id="17" idx="1"/>
            </p:cNvCxnSpPr>
            <p:nvPr/>
          </p:nvCxnSpPr>
          <p:spPr bwMode="auto">
            <a:xfrm>
              <a:off x="4406900" y="9652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774198B-AB38-4AF6-9340-ADE37247C86E}"/>
                </a:ext>
              </a:extLst>
            </p:cNvPr>
            <p:cNvCxnSpPr/>
            <p:nvPr/>
          </p:nvCxnSpPr>
          <p:spPr bwMode="auto">
            <a:xfrm>
              <a:off x="4387850" y="2095500"/>
              <a:ext cx="4699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9206E0E-8360-468D-B356-836F43A99532}"/>
                </a:ext>
              </a:extLst>
            </p:cNvPr>
            <p:cNvSpPr/>
            <p:nvPr/>
          </p:nvSpPr>
          <p:spPr bwMode="auto">
            <a:xfrm>
              <a:off x="61468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3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97242E-393F-439A-980E-6EA970A0C097}"/>
                </a:ext>
              </a:extLst>
            </p:cNvPr>
            <p:cNvSpPr/>
            <p:nvPr/>
          </p:nvSpPr>
          <p:spPr bwMode="auto">
            <a:xfrm>
              <a:off x="61468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7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7743A1-1CB8-4BCC-B2E5-7249ABA91576}"/>
                </a:ext>
              </a:extLst>
            </p:cNvPr>
            <p:cNvSpPr/>
            <p:nvPr/>
          </p:nvSpPr>
          <p:spPr bwMode="auto">
            <a:xfrm>
              <a:off x="3505200" y="1143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4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5EE9169-259C-4764-B411-90443E9D602B}"/>
                </a:ext>
              </a:extLst>
            </p:cNvPr>
            <p:cNvCxnSpPr/>
            <p:nvPr/>
          </p:nvCxnSpPr>
          <p:spPr bwMode="auto">
            <a:xfrm>
              <a:off x="2971800" y="1346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0356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6632-A34A-4C9E-9432-7D3B91E4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Adaptive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E7427-53E0-4049-9A14-95AE155FB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adapt the scheduling algorithm based on threads’ past behavior?</a:t>
            </a:r>
          </a:p>
          <a:p>
            <a:r>
              <a:rPr lang="en-US" dirty="0" smtClean="0"/>
              <a:t>Two steps:</a:t>
            </a:r>
          </a:p>
          <a:p>
            <a:pPr lvl="1"/>
            <a:r>
              <a:rPr lang="en-US" dirty="0" smtClean="0"/>
              <a:t>Based on past observations, predict what threads will do in the future.</a:t>
            </a:r>
          </a:p>
          <a:p>
            <a:pPr lvl="1"/>
            <a:r>
              <a:rPr lang="en-US" b="1" dirty="0" smtClean="0"/>
              <a:t>Make scheduling decisions based on those predictions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Start with the second step. Suppose we knew the workload in advance. What should the scheduler do?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CE1EC-198C-4902-99B2-541DC94A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08728-ED38-481C-B95B-DBD43F40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7C1FB-CC5D-43FF-96D6-75CFDF89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3538-5C62-4A15-B3F0-F4DB63F5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What if we know how long each CPU burst will be, in advance?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C0023-F877-4E56-8143-9DA73CB29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Idea: remove convoy effect</a:t>
            </a:r>
          </a:p>
          <a:p>
            <a:pPr lvl="1"/>
            <a:r>
              <a:rPr lang="en-US" dirty="0" smtClean="0"/>
              <a:t>Short jobs always stay ahead of long ones</a:t>
            </a:r>
          </a:p>
          <a:p>
            <a:r>
              <a:rPr lang="en-US" dirty="0" smtClean="0"/>
              <a:t>Non-preemptive: Shortest Job First</a:t>
            </a:r>
          </a:p>
          <a:p>
            <a:pPr lvl="1"/>
            <a:r>
              <a:rPr lang="en-US" dirty="0" smtClean="0"/>
              <a:t>Like FCFS if we always chose the best possible ordering</a:t>
            </a:r>
          </a:p>
          <a:p>
            <a:r>
              <a:rPr lang="en-US" dirty="0" smtClean="0"/>
              <a:t>Preemptive Version: Shortest Remaining Time First</a:t>
            </a:r>
          </a:p>
          <a:p>
            <a:pPr lvl="1"/>
            <a:r>
              <a:rPr lang="en-US" dirty="0" smtClean="0"/>
              <a:t>If a job arrives and has shorter time to completion than current job, immediately preempt CPU</a:t>
            </a:r>
          </a:p>
          <a:p>
            <a:pPr lvl="1"/>
            <a:r>
              <a:rPr lang="en-US" dirty="0" smtClean="0"/>
              <a:t>Sometimes called “Shortest Remaining Time to Completion First”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7C3E3-CA63-42A2-831A-C7B5B7F86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AE01-7A40-4CF7-9173-028F417A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51EEF-8481-436A-BCA5-D108DF79B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7CD8DF5-31CA-419B-A5B1-2C2AA59FC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278" y="1691322"/>
            <a:ext cx="2193234" cy="202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5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6632-A34A-4C9E-9432-7D3B91E4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Adaptive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E7427-53E0-4049-9A14-95AE155FB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adapt the scheduling algorithm based on threads’ past behavior?</a:t>
            </a:r>
          </a:p>
          <a:p>
            <a:r>
              <a:rPr lang="en-US" dirty="0" smtClean="0"/>
              <a:t>Two steps:</a:t>
            </a:r>
          </a:p>
          <a:p>
            <a:pPr lvl="1"/>
            <a:r>
              <a:rPr lang="en-US" dirty="0" smtClean="0"/>
              <a:t>Based on past observations, predict what threads will do in the future.</a:t>
            </a:r>
          </a:p>
          <a:p>
            <a:pPr lvl="1"/>
            <a:r>
              <a:rPr lang="en-US" dirty="0" smtClean="0"/>
              <a:t>Make scheduling decisions based on those predictions.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CE1EC-198C-4902-99B2-541DC94A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08728-ED38-481C-B95B-DBD43F40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7C1FB-CC5D-43FF-96D6-75CFDF89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8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F4C0E-D5CE-4B31-97FA-19B79379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Multi-Level Feedback Queue (MLFQ)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76CAF-A165-4151-A6A7-471167F01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Intuition: approximate SRTF by setting priority level proportional to burst length</a:t>
            </a:r>
          </a:p>
          <a:p>
            <a:r>
              <a:rPr lang="en-US" dirty="0" smtClean="0"/>
              <a:t>Job Exceeds Quantum: Drop to lower queue</a:t>
            </a:r>
          </a:p>
          <a:p>
            <a:r>
              <a:rPr lang="en-US" dirty="0" smtClean="0"/>
              <a:t>Job Doesn't Exceed Quantum: Raise to higher queue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C615D-A875-44E9-9A2C-669A16BBD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13B34-22A4-460D-AE61-D1870702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883AB-9811-461B-A7C9-6615B1D3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905AD81D-13B0-4097-A380-D9C2D6F38A37}"/>
              </a:ext>
            </a:extLst>
          </p:cNvPr>
          <p:cNvGrpSpPr>
            <a:grpSpLocks/>
          </p:cNvGrpSpPr>
          <p:nvPr/>
        </p:nvGrpSpPr>
        <p:grpSpPr bwMode="auto">
          <a:xfrm>
            <a:off x="2476500" y="1921375"/>
            <a:ext cx="3657600" cy="1828800"/>
            <a:chOff x="1872" y="1392"/>
            <a:chExt cx="2016" cy="1233"/>
          </a:xfrm>
        </p:grpSpPr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925AA1B8-A06A-4C44-B9E5-F50CC51B7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790BFD8F-C6D0-4198-8579-540CA878B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4532DCA-9052-487B-AB29-75B9F6830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9" name="Group 13">
            <a:extLst>
              <a:ext uri="{FF2B5EF4-FFF2-40B4-BE49-F238E27FC236}">
                <a16:creationId xmlns:a16="http://schemas.microsoft.com/office/drawing/2014/main" id="{64208CC6-21E9-4DD6-8601-E020B8D344D4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2226175"/>
            <a:ext cx="3308350" cy="914400"/>
            <a:chOff x="3600" y="624"/>
            <a:chExt cx="2084" cy="576"/>
          </a:xfrm>
        </p:grpSpPr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21FF42D2-0A44-46DE-8266-1AF7BCB427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624"/>
              <a:ext cx="1674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21" name="Line 11">
              <a:extLst>
                <a:ext uri="{FF2B5EF4-FFF2-40B4-BE49-F238E27FC236}">
                  <a16:creationId xmlns:a16="http://schemas.microsoft.com/office/drawing/2014/main" id="{8A1F7D06-7C13-4BBA-94D8-C16D3B9E38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2" name="Line 12">
              <a:extLst>
                <a:ext uri="{FF2B5EF4-FFF2-40B4-BE49-F238E27FC236}">
                  <a16:creationId xmlns:a16="http://schemas.microsoft.com/office/drawing/2014/main" id="{22F188F8-9671-4301-B0D9-5115B2A80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46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A738A-CDD6-4A2F-B7F9-4F7F7F7EA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Implement MLFQ in the Kernel?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303D7-1E9D-4E32-B62C-C37B49335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could explicitly build the queue data structures</a:t>
            </a:r>
          </a:p>
          <a:p>
            <a:r>
              <a:rPr lang="en-US" dirty="0" smtClean="0"/>
              <a:t>Or, we can leverage priority-based scheduling!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4B6E-8E72-4F1E-BF1B-A18A0563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C5D1F-F500-4A74-91F7-6348C9523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D1F78-4E4A-4889-900C-F090700C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4457-B21F-4112-9B26-2D1EBB86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Policy Based on Priority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7EF28-52B4-4731-B147-EF9EF105D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Systems may try to set priorities according to some policy goal</a:t>
            </a:r>
          </a:p>
          <a:p>
            <a:r>
              <a:rPr lang="en-US" dirty="0" smtClean="0"/>
              <a:t>Example: Give interactive higher priority than long calculation</a:t>
            </a:r>
          </a:p>
          <a:p>
            <a:pPr lvl="1"/>
            <a:r>
              <a:rPr lang="en-US" dirty="0" smtClean="0"/>
              <a:t>Prefer jobs waiting on I/O to those consuming lots of CPU</a:t>
            </a:r>
          </a:p>
          <a:p>
            <a:r>
              <a:rPr lang="en-US" dirty="0" smtClean="0"/>
              <a:t>Try to achieve fairness: elevate priority of threads that don’t get CPU time (ad-hoc, bad if system overload)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6A105-372E-478C-BA20-DE1B1446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80225-E415-45DE-96E7-7F3EC7EEB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6942-EBDF-452B-8DD6-685E1AC8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96DCBD-20EF-4166-85DC-035BA72B68E8}"/>
              </a:ext>
            </a:extLst>
          </p:cNvPr>
          <p:cNvGrpSpPr/>
          <p:nvPr/>
        </p:nvGrpSpPr>
        <p:grpSpPr>
          <a:xfrm>
            <a:off x="2476500" y="1943100"/>
            <a:ext cx="5918200" cy="1871663"/>
            <a:chOff x="1600200" y="762000"/>
            <a:chExt cx="5461000" cy="15240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1C260AF-878E-4B6A-8B07-6A9E278C2B5A}"/>
                </a:ext>
              </a:extLst>
            </p:cNvPr>
            <p:cNvCxnSpPr>
              <a:endCxn id="22" idx="1"/>
            </p:cNvCxnSpPr>
            <p:nvPr/>
          </p:nvCxnSpPr>
          <p:spPr bwMode="auto">
            <a:xfrm>
              <a:off x="5715000" y="952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C744981-755C-42FA-B5AA-AD5806864C3F}"/>
                </a:ext>
              </a:extLst>
            </p:cNvPr>
            <p:cNvCxnSpPr>
              <a:endCxn id="23" idx="1"/>
            </p:cNvCxnSpPr>
            <p:nvPr/>
          </p:nvCxnSpPr>
          <p:spPr bwMode="auto">
            <a:xfrm>
              <a:off x="5715000" y="2095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42B9093-5234-4808-A3A2-2DA82FDC6925}"/>
                </a:ext>
              </a:extLst>
            </p:cNvPr>
            <p:cNvSpPr/>
            <p:nvPr/>
          </p:nvSpPr>
          <p:spPr bwMode="auto">
            <a:xfrm>
              <a:off x="1600200" y="762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197022-39F1-46BE-BD8D-9DD048C668A0}"/>
                </a:ext>
              </a:extLst>
            </p:cNvPr>
            <p:cNvSpPr/>
            <p:nvPr/>
          </p:nvSpPr>
          <p:spPr bwMode="auto">
            <a:xfrm>
              <a:off x="1600200" y="1143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6404F3-7260-45FE-9B13-623F4EC2988F}"/>
                </a:ext>
              </a:extLst>
            </p:cNvPr>
            <p:cNvSpPr/>
            <p:nvPr/>
          </p:nvSpPr>
          <p:spPr bwMode="auto">
            <a:xfrm>
              <a:off x="1600200" y="1524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C134F1-72AE-4AD4-A1FF-EC7147D92665}"/>
                </a:ext>
              </a:extLst>
            </p:cNvPr>
            <p:cNvSpPr/>
            <p:nvPr/>
          </p:nvSpPr>
          <p:spPr bwMode="auto">
            <a:xfrm>
              <a:off x="1600200" y="1905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Priority 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D78581-3E0C-46B6-A32E-A0793CF2B039}"/>
                </a:ext>
              </a:extLst>
            </p:cNvPr>
            <p:cNvSpPr/>
            <p:nvPr/>
          </p:nvSpPr>
          <p:spPr bwMode="auto">
            <a:xfrm>
              <a:off x="35052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29865A-36C2-4E73-96D7-6793B786E08B}"/>
                </a:ext>
              </a:extLst>
            </p:cNvPr>
            <p:cNvSpPr/>
            <p:nvPr/>
          </p:nvSpPr>
          <p:spPr bwMode="auto">
            <a:xfrm>
              <a:off x="48387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6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970F19D-A4A8-4D86-9337-AF98C0081BCD}"/>
                </a:ext>
              </a:extLst>
            </p:cNvPr>
            <p:cNvSpPr/>
            <p:nvPr/>
          </p:nvSpPr>
          <p:spPr bwMode="auto">
            <a:xfrm>
              <a:off x="35052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B15F05-4994-46CF-9578-649187D37A76}"/>
                </a:ext>
              </a:extLst>
            </p:cNvPr>
            <p:cNvSpPr/>
            <p:nvPr/>
          </p:nvSpPr>
          <p:spPr bwMode="auto">
            <a:xfrm>
              <a:off x="4838700" y="7747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2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7B44E42-F154-4C5B-B2D1-33969C3867FB}"/>
                </a:ext>
              </a:extLst>
            </p:cNvPr>
            <p:cNvCxnSpPr/>
            <p:nvPr/>
          </p:nvCxnSpPr>
          <p:spPr bwMode="auto">
            <a:xfrm>
              <a:off x="2959100" y="20828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A93279D-A3CB-4E17-A37D-D164A8CA971E}"/>
                </a:ext>
              </a:extLst>
            </p:cNvPr>
            <p:cNvCxnSpPr/>
            <p:nvPr/>
          </p:nvCxnSpPr>
          <p:spPr bwMode="auto">
            <a:xfrm>
              <a:off x="2971800" y="965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6C1A246-0D13-455D-815B-9D07F6D68C62}"/>
                </a:ext>
              </a:extLst>
            </p:cNvPr>
            <p:cNvCxnSpPr>
              <a:endCxn id="17" idx="1"/>
            </p:cNvCxnSpPr>
            <p:nvPr/>
          </p:nvCxnSpPr>
          <p:spPr bwMode="auto">
            <a:xfrm>
              <a:off x="4406900" y="9652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84D7315-80D6-485B-BEF1-43AB05F10A1B}"/>
                </a:ext>
              </a:extLst>
            </p:cNvPr>
            <p:cNvCxnSpPr/>
            <p:nvPr/>
          </p:nvCxnSpPr>
          <p:spPr bwMode="auto">
            <a:xfrm>
              <a:off x="4387850" y="2095500"/>
              <a:ext cx="4699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1681A0-64A8-4FD1-9D16-C7A826E57200}"/>
                </a:ext>
              </a:extLst>
            </p:cNvPr>
            <p:cNvSpPr/>
            <p:nvPr/>
          </p:nvSpPr>
          <p:spPr bwMode="auto">
            <a:xfrm>
              <a:off x="61468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3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BA15A44-5397-44C2-910D-FBCE03B340F9}"/>
                </a:ext>
              </a:extLst>
            </p:cNvPr>
            <p:cNvSpPr/>
            <p:nvPr/>
          </p:nvSpPr>
          <p:spPr bwMode="auto">
            <a:xfrm>
              <a:off x="61468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7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9D18A69-EB64-470B-B1FB-1828F4887FCA}"/>
                </a:ext>
              </a:extLst>
            </p:cNvPr>
            <p:cNvSpPr/>
            <p:nvPr/>
          </p:nvSpPr>
          <p:spPr bwMode="auto">
            <a:xfrm>
              <a:off x="3505200" y="1143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4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1689FA3-6CAA-4B46-AAB7-ADCAD30692FA}"/>
                </a:ext>
              </a:extLst>
            </p:cNvPr>
            <p:cNvCxnSpPr/>
            <p:nvPr/>
          </p:nvCxnSpPr>
          <p:spPr bwMode="auto">
            <a:xfrm>
              <a:off x="2971800" y="1346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845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5BEBF-03B5-4203-93C7-DC449EC6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O(1) Scheduler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DE51A-0363-47AB-8B43-FDDB4CEF8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714232" cy="4351337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MLFQ-Like Scheduler with 140 Priority Levels</a:t>
            </a:r>
          </a:p>
          <a:p>
            <a:pPr lvl="1"/>
            <a:r>
              <a:rPr lang="en-US" dirty="0" smtClean="0"/>
              <a:t>40 for user tasks, 100 “</a:t>
            </a:r>
            <a:r>
              <a:rPr lang="en-US" dirty="0" err="1" smtClean="0"/>
              <a:t>realtime</a:t>
            </a:r>
            <a:r>
              <a:rPr lang="en-US" dirty="0" smtClean="0"/>
              <a:t>” tasks</a:t>
            </a:r>
          </a:p>
          <a:p>
            <a:pPr lvl="1"/>
            <a:r>
              <a:rPr lang="en-US" dirty="0" smtClean="0"/>
              <a:t>All algorithms O(1) complexity – low overhead</a:t>
            </a:r>
          </a:p>
          <a:p>
            <a:pPr lvl="2"/>
            <a:r>
              <a:rPr lang="en-US" dirty="0" err="1" smtClean="0">
                <a:sym typeface="Symbol"/>
              </a:rPr>
              <a:t>Timeslices</a:t>
            </a:r>
            <a:r>
              <a:rPr lang="en-US" dirty="0" smtClean="0">
                <a:sym typeface="Symbol"/>
              </a:rPr>
              <a:t>/priorities/interactivity credits all computed when job finishes time slice</a:t>
            </a:r>
            <a:endParaRPr lang="en-US" dirty="0" smtClean="0"/>
          </a:p>
          <a:p>
            <a:r>
              <a:rPr lang="en-US" dirty="0" smtClean="0"/>
              <a:t>Active and expired queues at each priority</a:t>
            </a:r>
          </a:p>
          <a:p>
            <a:pPr lvl="1"/>
            <a:r>
              <a:rPr lang="en-US" dirty="0" smtClean="0"/>
              <a:t>Once active is empty, swap them (pointers)</a:t>
            </a:r>
          </a:p>
          <a:p>
            <a:pPr lvl="1"/>
            <a:r>
              <a:rPr lang="en-US" dirty="0" smtClean="0"/>
              <a:t>Round Robin within each queue (varying quanta)</a:t>
            </a:r>
          </a:p>
          <a:p>
            <a:r>
              <a:rPr lang="en-US" dirty="0" err="1" smtClean="0">
                <a:sym typeface="Symbol"/>
              </a:rPr>
              <a:t>Timeslice</a:t>
            </a:r>
            <a:r>
              <a:rPr lang="en-US" dirty="0" smtClean="0">
                <a:sym typeface="Symbol"/>
              </a:rPr>
              <a:t> depends on priority – linearly mapped onto </a:t>
            </a:r>
            <a:r>
              <a:rPr lang="en-US" dirty="0" err="1" smtClean="0">
                <a:sym typeface="Symbol"/>
              </a:rPr>
              <a:t>timeslice</a:t>
            </a:r>
            <a:r>
              <a:rPr lang="en-US" dirty="0" smtClean="0">
                <a:sym typeface="Symbol"/>
              </a:rPr>
              <a:t> range</a:t>
            </a:r>
            <a:endParaRPr lang="en-US" dirty="0">
              <a:sym typeface="Symbo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F3382-47F7-40F2-9C1F-3928F392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D7587-DBE5-42C4-AA8E-57878D49B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28B22-A48F-4915-863E-B4C4AB02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674915" y="2133599"/>
            <a:ext cx="5489468" cy="1009710"/>
            <a:chOff x="2546899" y="1603375"/>
            <a:chExt cx="5489468" cy="10097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4B4E17-8C9E-42F4-A3DD-544F2698C3EC}"/>
                </a:ext>
              </a:extLst>
            </p:cNvPr>
            <p:cNvSpPr/>
            <p:nvPr/>
          </p:nvSpPr>
          <p:spPr bwMode="auto">
            <a:xfrm>
              <a:off x="2699299" y="1603375"/>
              <a:ext cx="3581400" cy="5334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Kernel/</a:t>
              </a:r>
              <a:r>
                <a:rPr kumimoji="0" lang="en-US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</a:rPr>
                <a:t>Realtim</a:t>
              </a:r>
              <a:r>
                <a:rPr lang="en-US" sz="2000" b="1" dirty="0" err="1"/>
                <a:t>e</a:t>
              </a:r>
              <a:r>
                <a:rPr lang="en-US" sz="2000" b="1" dirty="0"/>
                <a:t> Tasks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47C9D4-3CC8-40EF-8B8F-354CED21E0EA}"/>
                </a:ext>
              </a:extLst>
            </p:cNvPr>
            <p:cNvSpPr/>
            <p:nvPr/>
          </p:nvSpPr>
          <p:spPr bwMode="auto">
            <a:xfrm>
              <a:off x="6280699" y="1603375"/>
              <a:ext cx="1600200" cy="533400"/>
            </a:xfrm>
            <a:prstGeom prst="rect">
              <a:avLst/>
            </a:prstGeom>
            <a:solidFill>
              <a:srgbClr val="92D05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User Tasks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79A93D-87A8-487F-9C22-40411A46EFA4}"/>
                </a:ext>
              </a:extLst>
            </p:cNvPr>
            <p:cNvSpPr txBox="1"/>
            <p:nvPr/>
          </p:nvSpPr>
          <p:spPr>
            <a:xfrm>
              <a:off x="2546899" y="221297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19C20B-8FDB-4001-BE70-0CCB22AA8E6C}"/>
                </a:ext>
              </a:extLst>
            </p:cNvPr>
            <p:cNvSpPr txBox="1"/>
            <p:nvPr/>
          </p:nvSpPr>
          <p:spPr>
            <a:xfrm>
              <a:off x="5966305" y="2212975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A67667-6E9D-4C35-ACC5-6D5E843346D6}"/>
                </a:ext>
              </a:extLst>
            </p:cNvPr>
            <p:cNvSpPr txBox="1"/>
            <p:nvPr/>
          </p:nvSpPr>
          <p:spPr>
            <a:xfrm>
              <a:off x="7423699" y="2212975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139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68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3FFF7-AD33-4014-9860-33B88D92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CPU and I/O Bursts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3F34E-B15F-4097-9285-6BC851222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240" y="1828800"/>
            <a:ext cx="3593592" cy="4351337"/>
          </a:xfrm>
        </p:spPr>
        <p:txBody>
          <a:bodyPr/>
          <a:lstStyle/>
          <a:p>
            <a:r>
              <a:rPr lang="en-US" dirty="0" smtClean="0"/>
              <a:t>Programs alternate between bursts of CPU, I/O activity</a:t>
            </a:r>
          </a:p>
          <a:p>
            <a:r>
              <a:rPr lang="en-US" dirty="0" smtClean="0"/>
              <a:t>Scheduler: Which thread (CPU burst) to run next?</a:t>
            </a:r>
          </a:p>
          <a:p>
            <a:r>
              <a:rPr lang="en-US" dirty="0" smtClean="0"/>
              <a:t>Interactive programs vs. Compute Bound vs. Streaming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1D250-C209-4AC8-98A6-34D465C3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72608-C301-4BFB-AE9E-5187FF01E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CEACF-418C-40E9-944C-5DD755985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5BA69ED0-6277-4C49-83FA-E525D662D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2" t="789" r="30032" b="1576"/>
          <a:stretch>
            <a:fillRect/>
          </a:stretch>
        </p:blipFill>
        <p:spPr bwMode="auto">
          <a:xfrm>
            <a:off x="666052" y="1943100"/>
            <a:ext cx="2317068" cy="37687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9B4F581-609E-4B27-893D-EB2F3238C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6123" r="418" b="6123"/>
          <a:stretch>
            <a:fillRect/>
          </a:stretch>
        </p:blipFill>
        <p:spPr bwMode="auto">
          <a:xfrm>
            <a:off x="3194812" y="2377557"/>
            <a:ext cx="4330700" cy="28797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7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7AF70-696E-417F-8843-A6CDCD38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O(1) Scheduler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A4BF-B365-4E14-BA6E-8FD0EB192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496" y="1943100"/>
            <a:ext cx="3383280" cy="4351337"/>
          </a:xfrm>
        </p:spPr>
        <p:txBody>
          <a:bodyPr/>
          <a:lstStyle/>
          <a:p>
            <a:r>
              <a:rPr lang="en-US" dirty="0" smtClean="0"/>
              <a:t>Lots of ad-hoc heuristics</a:t>
            </a:r>
          </a:p>
          <a:p>
            <a:pPr lvl="1"/>
            <a:r>
              <a:rPr lang="en-US" dirty="0" smtClean="0"/>
              <a:t>Try to boost priority of I/O-bound tasks</a:t>
            </a:r>
          </a:p>
          <a:p>
            <a:pPr lvl="1"/>
            <a:r>
              <a:rPr lang="en-US" dirty="0" smtClean="0"/>
              <a:t>Try to boost priority of starved tasks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72E37-5E74-4242-BB74-89919745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3D990-72BE-4F72-B5CD-6815A103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633BA-0179-4AD9-A89C-1D5943BB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20F01E48-6C9D-4A41-9A2F-C055E8220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447" y="1973562"/>
            <a:ext cx="6428605" cy="40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08FEA-0761-4830-ABC5-18E6C5CB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So, Does the OS Schedule Processes or Threads?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9450F-6497-4476-A479-00A8FFAC7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textbooks use the “old model”—one thread per process</a:t>
            </a:r>
          </a:p>
          <a:p>
            <a:r>
              <a:rPr lang="en-US" dirty="0" smtClean="0"/>
              <a:t>Usually it's really: threads (e.g., in Linux)</a:t>
            </a:r>
          </a:p>
          <a:p>
            <a:r>
              <a:rPr lang="en-US" dirty="0" smtClean="0"/>
              <a:t>One point to notice: switching threads vs. switching processes incurs different costs:</a:t>
            </a:r>
          </a:p>
          <a:p>
            <a:pPr lvl="1"/>
            <a:r>
              <a:rPr lang="en-US" dirty="0" smtClean="0"/>
              <a:t>Switch threads: Save/restore registers</a:t>
            </a:r>
          </a:p>
          <a:p>
            <a:pPr lvl="1"/>
            <a:r>
              <a:rPr lang="en-US" dirty="0" smtClean="0"/>
              <a:t>Switch processes: Change active address space too!</a:t>
            </a:r>
          </a:p>
          <a:p>
            <a:pPr lvl="2"/>
            <a:r>
              <a:rPr lang="en-US" dirty="0" smtClean="0"/>
              <a:t>Expensive</a:t>
            </a:r>
          </a:p>
          <a:p>
            <a:pPr lvl="2"/>
            <a:r>
              <a:rPr lang="en-US" dirty="0" smtClean="0"/>
              <a:t>Disrupts caching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0CCD5-BAF9-467B-8E08-860733F2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F9AD5-3707-4B30-8C9F-C9CFBE909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24ECA-313D-4618-AC99-32F3C518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E9AD2-370C-4F19-B43C-EC3AA762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Multi-Core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EE0B-0D86-4BE6-BF2F-BC4A32FFD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Algorithmically, not a huge difference from single-core scheduling</a:t>
            </a:r>
          </a:p>
          <a:p>
            <a:r>
              <a:rPr lang="en-US" dirty="0" smtClean="0"/>
              <a:t>Implementation-wise, helpful to have per-core scheduling data structures</a:t>
            </a:r>
          </a:p>
          <a:p>
            <a:pPr lvl="1"/>
            <a:r>
              <a:rPr lang="en-US" dirty="0" smtClean="0"/>
              <a:t>Cache coherence</a:t>
            </a:r>
          </a:p>
          <a:p>
            <a:r>
              <a:rPr lang="en-US" dirty="0" smtClean="0"/>
              <a:t>Affinity scheduling: once a thread is scheduled on a CPU, OS tries to reschedule it on the same CPU</a:t>
            </a:r>
          </a:p>
          <a:p>
            <a:pPr lvl="1"/>
            <a:r>
              <a:rPr lang="en-US" dirty="0" smtClean="0"/>
              <a:t>Cache reuse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A2CD3-73F6-41FA-8A66-1351BD584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BEF22-AEF8-47BC-8732-E80DC715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91535-D3D9-403C-93D3-E7C5A49E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8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E8F80-B910-45FA-B535-D3B785B53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Spinlock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C4A25-1BB0-40AB-B5B3-5F37098BB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Spinlock implementation:</a:t>
            </a:r>
          </a:p>
          <a:p>
            <a:pPr marL="274320" lvl="1" indent="0">
              <a:buNone/>
            </a:pPr>
            <a:endParaRPr lang="en-US" altLang="ko-KR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altLang="ko-KR" dirty="0" err="1" smtClean="0">
                <a:latin typeface="Consolas" panose="020B0609020204030204" pitchFamily="49" charset="0"/>
              </a:rPr>
              <a:t>int</a:t>
            </a:r>
            <a:r>
              <a:rPr lang="en-US" altLang="ko-KR" dirty="0" smtClean="0">
                <a:latin typeface="Consolas" panose="020B0609020204030204" pitchFamily="49" charset="0"/>
              </a:rPr>
              <a:t> value = 0; // Free</a:t>
            </a:r>
          </a:p>
          <a:p>
            <a:pPr marL="274320" lvl="1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Acquire() {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while (</a:t>
            </a:r>
            <a:r>
              <a:rPr lang="en-US" altLang="ko-KR" dirty="0" err="1" smtClean="0">
                <a:latin typeface="Consolas" panose="020B0609020204030204" pitchFamily="49" charset="0"/>
              </a:rPr>
              <a:t>test&amp;set</a:t>
            </a:r>
            <a:r>
              <a:rPr lang="en-US" altLang="ko-KR" dirty="0" smtClean="0">
                <a:latin typeface="Consolas" panose="020B0609020204030204" pitchFamily="49" charset="0"/>
              </a:rPr>
              <a:t>(value)) {}; // spin while busy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}</a:t>
            </a:r>
          </a:p>
          <a:p>
            <a:pPr marL="274320" lvl="1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Release() {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value = 0;                  // atomic store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}</a:t>
            </a:r>
          </a:p>
          <a:p>
            <a:r>
              <a:rPr lang="en-US" altLang="ko-KR" dirty="0" smtClean="0"/>
              <a:t>Spinlock doesn’t put the calling thread to sleep—it just busy waits</a:t>
            </a:r>
          </a:p>
          <a:p>
            <a:pPr lvl="1"/>
            <a:r>
              <a:rPr lang="en-US" altLang="ko-KR" dirty="0" smtClean="0"/>
              <a:t>When might this be preferable?</a:t>
            </a:r>
          </a:p>
          <a:p>
            <a:r>
              <a:rPr lang="en-US" altLang="ko-KR" dirty="0" smtClean="0"/>
              <a:t>For multiprocessor cache coherence: every </a:t>
            </a:r>
            <a:r>
              <a:rPr lang="en-US" altLang="ko-KR" dirty="0" err="1" smtClean="0"/>
              <a:t>test&amp;set</a:t>
            </a:r>
            <a:r>
              <a:rPr lang="en-US" altLang="ko-KR" dirty="0" smtClean="0"/>
              <a:t>() is a write, which makes value ping-pong around in cache (using lots of memory BW)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68E4D-58B9-460A-B51F-F83EBAF15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9FE5F-D120-4542-B713-5D06F060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FB3F5-D6E1-4F25-9B88-060E9E007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36F5-3803-4F7F-9C85-20E3CBD3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Gang Scheduling and Parallel Applications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28187-AB78-47A7-988A-DECFC7B1F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multiple threads work together on a multi-core system, try to schedule them together</a:t>
            </a:r>
          </a:p>
          <a:p>
            <a:pPr lvl="1"/>
            <a:r>
              <a:rPr lang="en-US" dirty="0" smtClean="0"/>
              <a:t>Makes spin-waiting more efficient (inefficient to spin-wait for a thread that’s suspended)</a:t>
            </a:r>
          </a:p>
          <a:p>
            <a:r>
              <a:rPr lang="en-US" dirty="0" smtClean="0"/>
              <a:t>Alternative: OS informs a parallel program how many processors its threads are scheduled on (Scheduler Activations)</a:t>
            </a:r>
          </a:p>
          <a:p>
            <a:pPr lvl="1"/>
            <a:r>
              <a:rPr lang="en-US" dirty="0" smtClean="0"/>
              <a:t>Application adapts to number of cores that it has scheduled</a:t>
            </a:r>
          </a:p>
          <a:p>
            <a:pPr lvl="1"/>
            <a:r>
              <a:rPr lang="en-US" dirty="0" smtClean="0"/>
              <a:t>“Space sharing” with other parallel programs can be more efficient, because parallel speedup is often sublinear with the number of cores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DAFBD-AAA1-4AEA-B956-87D0F05E5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CFCED-A919-4CFC-B2FE-5DFB0988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3C3C0-FAFE-41D3-92AF-F30A3079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3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4EE4-765E-4932-8D22-11284CE5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Real-Time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DBD45-2448-4E19-B08D-AFC309517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Guaranteed Performance</a:t>
            </a:r>
          </a:p>
          <a:p>
            <a:pPr lvl="1"/>
            <a:r>
              <a:rPr lang="en-US" dirty="0" smtClean="0"/>
              <a:t>Meet deadlines even if it means being unfair or slow</a:t>
            </a:r>
          </a:p>
          <a:p>
            <a:pPr lvl="1"/>
            <a:r>
              <a:rPr lang="en-US" dirty="0" smtClean="0"/>
              <a:t>Limit how bad the worst case is</a:t>
            </a:r>
          </a:p>
          <a:p>
            <a:r>
              <a:rPr lang="en-US" dirty="0" smtClean="0"/>
              <a:t>Hard real-time</a:t>
            </a:r>
          </a:p>
          <a:p>
            <a:pPr lvl="1"/>
            <a:r>
              <a:rPr lang="en-US" dirty="0" smtClean="0"/>
              <a:t>Meet all deadlines (if possible)</a:t>
            </a:r>
          </a:p>
          <a:p>
            <a:pPr lvl="1"/>
            <a:r>
              <a:rPr lang="en-US" dirty="0" smtClean="0"/>
              <a:t>Ideally: determine in advance if this is possible</a:t>
            </a:r>
          </a:p>
          <a:p>
            <a:pPr lvl="1"/>
            <a:r>
              <a:rPr lang="en-US" dirty="0" smtClean="0"/>
              <a:t>Earliest Deadline First (EDF), Least Laxity First (LLF)</a:t>
            </a:r>
          </a:p>
          <a:p>
            <a:r>
              <a:rPr lang="en-US" dirty="0" smtClean="0"/>
              <a:t>Soft real-time</a:t>
            </a:r>
          </a:p>
          <a:p>
            <a:pPr lvl="1"/>
            <a:r>
              <a:rPr lang="en-US" dirty="0" smtClean="0"/>
              <a:t>Attempt to meet deadlines with high probability</a:t>
            </a:r>
          </a:p>
          <a:p>
            <a:pPr lvl="1"/>
            <a:r>
              <a:rPr lang="en-US" dirty="0" smtClean="0"/>
              <a:t>Constant Bandwidth Server (CBS)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C3077-339A-40F7-9A89-E33A5288C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082E9-1074-472A-A8CB-255F5A087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96ED0-5540-47B6-8C78-C09BF9E4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97437-4094-4984-984D-4E344D8F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Real-Time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86D73-1FC6-495C-AEE5-9B4E133B2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8927157" cy="4351337"/>
          </a:xfrm>
        </p:spPr>
        <p:txBody>
          <a:bodyPr/>
          <a:lstStyle/>
          <a:p>
            <a:r>
              <a:rPr lang="en-US" dirty="0" err="1" smtClean="0"/>
              <a:t>Preemptible</a:t>
            </a:r>
            <a:r>
              <a:rPr lang="en-US" dirty="0" smtClean="0"/>
              <a:t> tasks with known deadlines (D) and known burst times (C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Real-time systems often have repeating tasks with fixed schedules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E1E84-BB56-40D1-B83B-877D6447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58EA2-F8B9-4E3B-85B7-CBAC5AC3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77ADB-ACAA-4BDD-88E2-C888AC44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960500-1BE8-4DEC-8338-CC42BF086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63" y="3224214"/>
            <a:ext cx="8174971" cy="279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1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8868EA-1CE3-42B0-BCF2-86254737B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if we try Round-Robin?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B3228-07DE-43B4-A731-8BF8EE70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5E004-FCFC-4D82-946A-4435AE3B4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BE866-DA97-40B6-9D71-241CA0F4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00CCD1-6EA7-4242-958C-272DD2B2C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32136"/>
            <a:ext cx="8148664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2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B1DF-E94C-4699-91F8-548365C4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Earliest Deadline First (EDF)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8A5D7-B15F-446E-9A21-DF48AA20C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Priority scheduling with preemption</a:t>
            </a:r>
          </a:p>
          <a:p>
            <a:r>
              <a:rPr lang="en-US" dirty="0" smtClean="0"/>
              <a:t>Prefer task with earliest deadline</a:t>
            </a:r>
          </a:p>
          <a:p>
            <a:pPr lvl="1"/>
            <a:r>
              <a:rPr lang="en-US" dirty="0" smtClean="0"/>
              <a:t>Priority (inverse) proportional to time until deadline</a:t>
            </a:r>
          </a:p>
          <a:p>
            <a:r>
              <a:rPr lang="en-US" dirty="0" smtClean="0"/>
              <a:t>Example with periodic tasks: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61B20-1E59-4502-9E79-B8DE7134C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70E03-ACB8-407D-BFBD-0AEB991FD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F1564-B085-4E98-A859-7D7B474E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131D6A-2619-2742-9A4E-D039AFDB9BDE}"/>
              </a:ext>
            </a:extLst>
          </p:cNvPr>
          <p:cNvGrpSpPr/>
          <p:nvPr/>
        </p:nvGrpSpPr>
        <p:grpSpPr>
          <a:xfrm>
            <a:off x="1447800" y="3824287"/>
            <a:ext cx="8491325" cy="2347913"/>
            <a:chOff x="195474" y="3367087"/>
            <a:chExt cx="8491325" cy="23479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DC3627-7EAD-6949-B95D-15DFD6F7A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3443287"/>
              <a:ext cx="381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718C32-6899-E64A-819E-B66C7AEA7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448050"/>
              <a:ext cx="381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170061-BE83-4540-88F2-3939A4C25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3443287"/>
              <a:ext cx="381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E2DBEB-4D14-3643-A30A-8D68F0F2EC1F}"/>
                </a:ext>
              </a:extLst>
            </p:cNvPr>
            <p:cNvGrpSpPr/>
            <p:nvPr/>
          </p:nvGrpSpPr>
          <p:grpSpPr>
            <a:xfrm>
              <a:off x="195474" y="3371850"/>
              <a:ext cx="8186526" cy="2343150"/>
              <a:chOff x="195474" y="3371850"/>
              <a:chExt cx="8186526" cy="2343150"/>
            </a:xfrm>
          </p:grpSpPr>
          <p:sp>
            <p:nvSpPr>
              <p:cNvPr id="30" name="Line 9">
                <a:extLst>
                  <a:ext uri="{FF2B5EF4-FFF2-40B4-BE49-F238E27FC236}">
                    <a16:creationId xmlns:a16="http://schemas.microsoft.com/office/drawing/2014/main" id="{5ABF3677-DEBD-E54C-AAA2-7AAFF215B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3752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Line 11">
                <a:extLst>
                  <a:ext uri="{FF2B5EF4-FFF2-40B4-BE49-F238E27FC236}">
                    <a16:creationId xmlns:a16="http://schemas.microsoft.com/office/drawing/2014/main" id="{C342BAA5-8E27-2344-92A8-00CFAE57A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Line 12">
                <a:extLst>
                  <a:ext uri="{FF2B5EF4-FFF2-40B4-BE49-F238E27FC236}">
                    <a16:creationId xmlns:a16="http://schemas.microsoft.com/office/drawing/2014/main" id="{85F0B801-1226-3C40-AA30-A74632596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Line 13">
                <a:extLst>
                  <a:ext uri="{FF2B5EF4-FFF2-40B4-BE49-F238E27FC236}">
                    <a16:creationId xmlns:a16="http://schemas.microsoft.com/office/drawing/2014/main" id="{48D35033-DC8F-D243-A33A-1F1AD14E7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Line 14">
                <a:extLst>
                  <a:ext uri="{FF2B5EF4-FFF2-40B4-BE49-F238E27FC236}">
                    <a16:creationId xmlns:a16="http://schemas.microsoft.com/office/drawing/2014/main" id="{AFEF2BD0-B888-4E46-AD52-5649AEBDA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Line 15">
                <a:extLst>
                  <a:ext uri="{FF2B5EF4-FFF2-40B4-BE49-F238E27FC236}">
                    <a16:creationId xmlns:a16="http://schemas.microsoft.com/office/drawing/2014/main" id="{7842F83C-2A4B-7A4F-BEB7-74E565E6A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6FDAECFD-1CA8-3441-ACC2-8CBB1ABC6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Line 17">
                <a:extLst>
                  <a:ext uri="{FF2B5EF4-FFF2-40B4-BE49-F238E27FC236}">
                    <a16:creationId xmlns:a16="http://schemas.microsoft.com/office/drawing/2014/main" id="{1F57BE8A-B2B5-6843-B06D-C4AE883D7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Line 18">
                <a:extLst>
                  <a:ext uri="{FF2B5EF4-FFF2-40B4-BE49-F238E27FC236}">
                    <a16:creationId xmlns:a16="http://schemas.microsoft.com/office/drawing/2014/main" id="{0ABFB9CC-B179-8043-ADAD-B4AD31C04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Line 19">
                <a:extLst>
                  <a:ext uri="{FF2B5EF4-FFF2-40B4-BE49-F238E27FC236}">
                    <a16:creationId xmlns:a16="http://schemas.microsoft.com/office/drawing/2014/main" id="{56A95782-4814-6440-9B64-6F710EB0A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Line 20">
                <a:extLst>
                  <a:ext uri="{FF2B5EF4-FFF2-40B4-BE49-F238E27FC236}">
                    <a16:creationId xmlns:a16="http://schemas.microsoft.com/office/drawing/2014/main" id="{086E8F10-6DC9-4242-82E1-F38198CE4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" name="Line 21">
                <a:extLst>
                  <a:ext uri="{FF2B5EF4-FFF2-40B4-BE49-F238E27FC236}">
                    <a16:creationId xmlns:a16="http://schemas.microsoft.com/office/drawing/2014/main" id="{05677D95-0A9A-8345-8064-DE901E703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Line 22">
                <a:extLst>
                  <a:ext uri="{FF2B5EF4-FFF2-40B4-BE49-F238E27FC236}">
                    <a16:creationId xmlns:a16="http://schemas.microsoft.com/office/drawing/2014/main" id="{F043D032-624A-324E-9DBE-64BA1A8F3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" name="Line 23">
                <a:extLst>
                  <a:ext uri="{FF2B5EF4-FFF2-40B4-BE49-F238E27FC236}">
                    <a16:creationId xmlns:a16="http://schemas.microsoft.com/office/drawing/2014/main" id="{A4C75F19-4A17-C242-A693-D1E32117F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Line 24">
                <a:extLst>
                  <a:ext uri="{FF2B5EF4-FFF2-40B4-BE49-F238E27FC236}">
                    <a16:creationId xmlns:a16="http://schemas.microsoft.com/office/drawing/2014/main" id="{8434E23F-E28A-984B-AFC8-B421DF49DC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Line 25">
                <a:extLst>
                  <a:ext uri="{FF2B5EF4-FFF2-40B4-BE49-F238E27FC236}">
                    <a16:creationId xmlns:a16="http://schemas.microsoft.com/office/drawing/2014/main" id="{EF5BD5F0-0DE0-B044-BE3D-D2415821A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Line 26">
                <a:extLst>
                  <a:ext uri="{FF2B5EF4-FFF2-40B4-BE49-F238E27FC236}">
                    <a16:creationId xmlns:a16="http://schemas.microsoft.com/office/drawing/2014/main" id="{75364B1B-E4B3-5E4F-B2D6-82ADF8D87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Line 27">
                <a:extLst>
                  <a:ext uri="{FF2B5EF4-FFF2-40B4-BE49-F238E27FC236}">
                    <a16:creationId xmlns:a16="http://schemas.microsoft.com/office/drawing/2014/main" id="{8B8B90C8-19DB-4347-88A8-2BBE28279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Line 28">
                <a:extLst>
                  <a:ext uri="{FF2B5EF4-FFF2-40B4-BE49-F238E27FC236}">
                    <a16:creationId xmlns:a16="http://schemas.microsoft.com/office/drawing/2014/main" id="{7F280A15-9324-F14D-95FB-24ED8BF21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" name="Line 29">
                <a:extLst>
                  <a:ext uri="{FF2B5EF4-FFF2-40B4-BE49-F238E27FC236}">
                    <a16:creationId xmlns:a16="http://schemas.microsoft.com/office/drawing/2014/main" id="{296CF353-9D9E-0A4D-B1B5-CA3DFD4912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Line 30">
                <a:extLst>
                  <a:ext uri="{FF2B5EF4-FFF2-40B4-BE49-F238E27FC236}">
                    <a16:creationId xmlns:a16="http://schemas.microsoft.com/office/drawing/2014/main" id="{C220B029-F4DD-884C-8DDF-629B73D10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Line 31">
                <a:extLst>
                  <a:ext uri="{FF2B5EF4-FFF2-40B4-BE49-F238E27FC236}">
                    <a16:creationId xmlns:a16="http://schemas.microsoft.com/office/drawing/2014/main" id="{6D9FEDFB-F46E-F14E-A278-B45E6DEE0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4514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2" name="Line 33">
                <a:extLst>
                  <a:ext uri="{FF2B5EF4-FFF2-40B4-BE49-F238E27FC236}">
                    <a16:creationId xmlns:a16="http://schemas.microsoft.com/office/drawing/2014/main" id="{BA098C46-A169-8847-B324-37477C212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3" name="Line 34">
                <a:extLst>
                  <a:ext uri="{FF2B5EF4-FFF2-40B4-BE49-F238E27FC236}">
                    <a16:creationId xmlns:a16="http://schemas.microsoft.com/office/drawing/2014/main" id="{B7A55306-6262-894C-A5A6-5255AAD359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4" name="Line 35">
                <a:extLst>
                  <a:ext uri="{FF2B5EF4-FFF2-40B4-BE49-F238E27FC236}">
                    <a16:creationId xmlns:a16="http://schemas.microsoft.com/office/drawing/2014/main" id="{AE65CDD0-F4C0-5E47-B440-A87ECCB07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5" name="Line 36">
                <a:extLst>
                  <a:ext uri="{FF2B5EF4-FFF2-40B4-BE49-F238E27FC236}">
                    <a16:creationId xmlns:a16="http://schemas.microsoft.com/office/drawing/2014/main" id="{90C6C832-A03D-1747-A91B-BD6CE2A04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6" name="Line 37">
                <a:extLst>
                  <a:ext uri="{FF2B5EF4-FFF2-40B4-BE49-F238E27FC236}">
                    <a16:creationId xmlns:a16="http://schemas.microsoft.com/office/drawing/2014/main" id="{A090C106-BB61-FB48-9F72-F29C6E0C7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7" name="Line 38">
                <a:extLst>
                  <a:ext uri="{FF2B5EF4-FFF2-40B4-BE49-F238E27FC236}">
                    <a16:creationId xmlns:a16="http://schemas.microsoft.com/office/drawing/2014/main" id="{8326CAAC-0E2D-4343-B6EA-A51032E39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8" name="Line 39">
                <a:extLst>
                  <a:ext uri="{FF2B5EF4-FFF2-40B4-BE49-F238E27FC236}">
                    <a16:creationId xmlns:a16="http://schemas.microsoft.com/office/drawing/2014/main" id="{4C9DC133-A893-A344-BEE2-A62D0C0C6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9" name="Line 40">
                <a:extLst>
                  <a:ext uri="{FF2B5EF4-FFF2-40B4-BE49-F238E27FC236}">
                    <a16:creationId xmlns:a16="http://schemas.microsoft.com/office/drawing/2014/main" id="{6D7E0488-D792-A249-90D7-3123BD5BB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0" name="Line 41">
                <a:extLst>
                  <a:ext uri="{FF2B5EF4-FFF2-40B4-BE49-F238E27FC236}">
                    <a16:creationId xmlns:a16="http://schemas.microsoft.com/office/drawing/2014/main" id="{0B16B1CA-B566-564E-9E84-41C912339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1" name="Line 42">
                <a:extLst>
                  <a:ext uri="{FF2B5EF4-FFF2-40B4-BE49-F238E27FC236}">
                    <a16:creationId xmlns:a16="http://schemas.microsoft.com/office/drawing/2014/main" id="{E068A143-7C29-EC45-9140-F606C0566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2" name="Line 43">
                <a:extLst>
                  <a:ext uri="{FF2B5EF4-FFF2-40B4-BE49-F238E27FC236}">
                    <a16:creationId xmlns:a16="http://schemas.microsoft.com/office/drawing/2014/main" id="{8C044A96-09CB-DD4E-91CF-F8DBBD711B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3" name="Line 44">
                <a:extLst>
                  <a:ext uri="{FF2B5EF4-FFF2-40B4-BE49-F238E27FC236}">
                    <a16:creationId xmlns:a16="http://schemas.microsoft.com/office/drawing/2014/main" id="{EA608C46-5845-8145-B60A-16C0B75DF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4" name="Line 45">
                <a:extLst>
                  <a:ext uri="{FF2B5EF4-FFF2-40B4-BE49-F238E27FC236}">
                    <a16:creationId xmlns:a16="http://schemas.microsoft.com/office/drawing/2014/main" id="{C6B4B120-4909-8343-9AC3-FBAA972D3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5" name="Line 46">
                <a:extLst>
                  <a:ext uri="{FF2B5EF4-FFF2-40B4-BE49-F238E27FC236}">
                    <a16:creationId xmlns:a16="http://schemas.microsoft.com/office/drawing/2014/main" id="{F086A736-64D2-1040-874B-52B2105A7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6" name="Line 47">
                <a:extLst>
                  <a:ext uri="{FF2B5EF4-FFF2-40B4-BE49-F238E27FC236}">
                    <a16:creationId xmlns:a16="http://schemas.microsoft.com/office/drawing/2014/main" id="{0C16D5C4-A642-894F-BE4A-949406765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7" name="Line 48">
                <a:extLst>
                  <a:ext uri="{FF2B5EF4-FFF2-40B4-BE49-F238E27FC236}">
                    <a16:creationId xmlns:a16="http://schemas.microsoft.com/office/drawing/2014/main" id="{EDBFAACE-D1C0-7C43-844F-1FEF36DEC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8" name="Line 49">
                <a:extLst>
                  <a:ext uri="{FF2B5EF4-FFF2-40B4-BE49-F238E27FC236}">
                    <a16:creationId xmlns:a16="http://schemas.microsoft.com/office/drawing/2014/main" id="{4EC6ACD9-0603-874D-ADAD-5CACB427E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9" name="Line 50">
                <a:extLst>
                  <a:ext uri="{FF2B5EF4-FFF2-40B4-BE49-F238E27FC236}">
                    <a16:creationId xmlns:a16="http://schemas.microsoft.com/office/drawing/2014/main" id="{2FA7949F-58DB-A847-B87E-B5B6B16A7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0" name="Line 51">
                <a:extLst>
                  <a:ext uri="{FF2B5EF4-FFF2-40B4-BE49-F238E27FC236}">
                    <a16:creationId xmlns:a16="http://schemas.microsoft.com/office/drawing/2014/main" id="{52F8CD95-86D6-164D-98A0-CF5548F22F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1" name="Line 52">
                <a:extLst>
                  <a:ext uri="{FF2B5EF4-FFF2-40B4-BE49-F238E27FC236}">
                    <a16:creationId xmlns:a16="http://schemas.microsoft.com/office/drawing/2014/main" id="{40E8E34E-87AD-EC42-AB1B-D8B7C302F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2" name="Line 53">
                <a:extLst>
                  <a:ext uri="{FF2B5EF4-FFF2-40B4-BE49-F238E27FC236}">
                    <a16:creationId xmlns:a16="http://schemas.microsoft.com/office/drawing/2014/main" id="{DF321895-DF33-1047-B0B9-8083F3C53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5276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Line 55">
                <a:extLst>
                  <a:ext uri="{FF2B5EF4-FFF2-40B4-BE49-F238E27FC236}">
                    <a16:creationId xmlns:a16="http://schemas.microsoft.com/office/drawing/2014/main" id="{8F0295CB-447F-A44F-A111-811411C8A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4" name="Line 56">
                <a:extLst>
                  <a:ext uri="{FF2B5EF4-FFF2-40B4-BE49-F238E27FC236}">
                    <a16:creationId xmlns:a16="http://schemas.microsoft.com/office/drawing/2014/main" id="{FAEFCAC5-45A9-B240-845C-A780B8198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" name="Line 57">
                <a:extLst>
                  <a:ext uri="{FF2B5EF4-FFF2-40B4-BE49-F238E27FC236}">
                    <a16:creationId xmlns:a16="http://schemas.microsoft.com/office/drawing/2014/main" id="{29321D16-E55D-A748-BDA9-1B7DFE7A9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6" name="Line 58">
                <a:extLst>
                  <a:ext uri="{FF2B5EF4-FFF2-40B4-BE49-F238E27FC236}">
                    <a16:creationId xmlns:a16="http://schemas.microsoft.com/office/drawing/2014/main" id="{C0BFD750-321E-6548-8F46-C3623E3CB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Line 59">
                <a:extLst>
                  <a:ext uri="{FF2B5EF4-FFF2-40B4-BE49-F238E27FC236}">
                    <a16:creationId xmlns:a16="http://schemas.microsoft.com/office/drawing/2014/main" id="{22194C69-429C-BB48-B6D4-CA4A75B22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8" name="Line 60">
                <a:extLst>
                  <a:ext uri="{FF2B5EF4-FFF2-40B4-BE49-F238E27FC236}">
                    <a16:creationId xmlns:a16="http://schemas.microsoft.com/office/drawing/2014/main" id="{39451D6C-9E1E-FF4E-9E19-DE4E218AA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9" name="Line 61">
                <a:extLst>
                  <a:ext uri="{FF2B5EF4-FFF2-40B4-BE49-F238E27FC236}">
                    <a16:creationId xmlns:a16="http://schemas.microsoft.com/office/drawing/2014/main" id="{0D7D19E2-CF2B-6849-A49B-2607E8071F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0" name="Line 62">
                <a:extLst>
                  <a:ext uri="{FF2B5EF4-FFF2-40B4-BE49-F238E27FC236}">
                    <a16:creationId xmlns:a16="http://schemas.microsoft.com/office/drawing/2014/main" id="{80421533-AD82-3A49-897D-EA0A024DA2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1" name="Line 63">
                <a:extLst>
                  <a:ext uri="{FF2B5EF4-FFF2-40B4-BE49-F238E27FC236}">
                    <a16:creationId xmlns:a16="http://schemas.microsoft.com/office/drawing/2014/main" id="{7C4733C3-B549-8049-85EE-508082E50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2" name="Line 64">
                <a:extLst>
                  <a:ext uri="{FF2B5EF4-FFF2-40B4-BE49-F238E27FC236}">
                    <a16:creationId xmlns:a16="http://schemas.microsoft.com/office/drawing/2014/main" id="{3F0D70FA-4A6C-A446-8620-A4AFA8679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3" name="Line 65">
                <a:extLst>
                  <a:ext uri="{FF2B5EF4-FFF2-40B4-BE49-F238E27FC236}">
                    <a16:creationId xmlns:a16="http://schemas.microsoft.com/office/drawing/2014/main" id="{3AA75476-24F2-B745-8BC2-0C531ACEB3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4" name="Line 66">
                <a:extLst>
                  <a:ext uri="{FF2B5EF4-FFF2-40B4-BE49-F238E27FC236}">
                    <a16:creationId xmlns:a16="http://schemas.microsoft.com/office/drawing/2014/main" id="{484417F9-6788-824C-A40E-C2B1EAF380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5" name="Line 67">
                <a:extLst>
                  <a:ext uri="{FF2B5EF4-FFF2-40B4-BE49-F238E27FC236}">
                    <a16:creationId xmlns:a16="http://schemas.microsoft.com/office/drawing/2014/main" id="{1DC69633-3FEB-1646-BF0F-91722FBD6A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6" name="Line 68">
                <a:extLst>
                  <a:ext uri="{FF2B5EF4-FFF2-40B4-BE49-F238E27FC236}">
                    <a16:creationId xmlns:a16="http://schemas.microsoft.com/office/drawing/2014/main" id="{6A5C206B-2E1F-954D-B5B9-93EBA74890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7" name="Line 69">
                <a:extLst>
                  <a:ext uri="{FF2B5EF4-FFF2-40B4-BE49-F238E27FC236}">
                    <a16:creationId xmlns:a16="http://schemas.microsoft.com/office/drawing/2014/main" id="{510BBF5C-E3FC-5B42-99ED-AFE4EC5C0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04F09D67-576B-344C-A509-3CFC927AC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9" name="Line 71">
                <a:extLst>
                  <a:ext uri="{FF2B5EF4-FFF2-40B4-BE49-F238E27FC236}">
                    <a16:creationId xmlns:a16="http://schemas.microsoft.com/office/drawing/2014/main" id="{480A4BC8-A0DD-9D43-9DB8-6214B62313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0" name="Line 72">
                <a:extLst>
                  <a:ext uri="{FF2B5EF4-FFF2-40B4-BE49-F238E27FC236}">
                    <a16:creationId xmlns:a16="http://schemas.microsoft.com/office/drawing/2014/main" id="{8EF16B65-8CF9-8A44-A871-EE2553F4D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1" name="Line 73">
                <a:extLst>
                  <a:ext uri="{FF2B5EF4-FFF2-40B4-BE49-F238E27FC236}">
                    <a16:creationId xmlns:a16="http://schemas.microsoft.com/office/drawing/2014/main" id="{18030293-DE2F-AA48-878E-BB7416A0C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2" name="Line 74">
                <a:extLst>
                  <a:ext uri="{FF2B5EF4-FFF2-40B4-BE49-F238E27FC236}">
                    <a16:creationId xmlns:a16="http://schemas.microsoft.com/office/drawing/2014/main" id="{C1AC72F8-8E96-C64A-822F-BF450AC67A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3" name="Text Box 75">
                <a:extLst>
                  <a:ext uri="{FF2B5EF4-FFF2-40B4-BE49-F238E27FC236}">
                    <a16:creationId xmlns:a16="http://schemas.microsoft.com/office/drawing/2014/main" id="{5BB9C301-08C1-F445-9E43-F08BC466C9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5400" y="5329237"/>
                <a:ext cx="6096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94" name="Text Box 76">
                <a:extLst>
                  <a:ext uri="{FF2B5EF4-FFF2-40B4-BE49-F238E27FC236}">
                    <a16:creationId xmlns:a16="http://schemas.microsoft.com/office/drawing/2014/main" id="{160D315F-053A-6B4E-B60B-FF3F665C2A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400" y="5334000"/>
                <a:ext cx="6096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>
                    <a:latin typeface="Gill Sans" charset="0"/>
                    <a:ea typeface="Gill Sans" charset="0"/>
                    <a:cs typeface="Gill Sans" charset="0"/>
                  </a:rPr>
                  <a:t>5</a:t>
                </a:r>
              </a:p>
            </p:txBody>
          </p:sp>
          <p:sp>
            <p:nvSpPr>
              <p:cNvPr id="95" name="Text Box 77">
                <a:extLst>
                  <a:ext uri="{FF2B5EF4-FFF2-40B4-BE49-F238E27FC236}">
                    <a16:creationId xmlns:a16="http://schemas.microsoft.com/office/drawing/2014/main" id="{4B8A42D3-32D6-0B41-8A3F-82E2076B2D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9200" y="5334000"/>
                <a:ext cx="6096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>
                    <a:latin typeface="Gill Sans" charset="0"/>
                    <a:ea typeface="Gill Sans" charset="0"/>
                    <a:cs typeface="Gill Sans" charset="0"/>
                  </a:rPr>
                  <a:t>10</a:t>
                </a:r>
              </a:p>
            </p:txBody>
          </p:sp>
          <p:sp>
            <p:nvSpPr>
              <p:cNvPr id="96" name="Text Box 78">
                <a:extLst>
                  <a:ext uri="{FF2B5EF4-FFF2-40B4-BE49-F238E27FC236}">
                    <a16:creationId xmlns:a16="http://schemas.microsoft.com/office/drawing/2014/main" id="{5258B09F-9238-C14C-A72D-00A96A7831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4200" y="5348287"/>
                <a:ext cx="6096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>
                    <a:latin typeface="Gill Sans" charset="0"/>
                    <a:ea typeface="Gill Sans" charset="0"/>
                    <a:cs typeface="Gill Sans" charset="0"/>
                  </a:rPr>
                  <a:t>15</a:t>
                </a:r>
              </a:p>
            </p:txBody>
          </p:sp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4E016C4B-C8D9-4DED-948F-49278B87D9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349" y="3490123"/>
                <a:ext cx="966788" cy="35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="" xmlns:a14="http://schemas.microsoft.com/office/drawing/2010/main" xmlns:lc="http://schemas.openxmlformats.org/drawingml/2006/lockedCanvas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D66FB25B-0A1D-4439-96A6-45DE07DB87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474" y="4280698"/>
                <a:ext cx="1030288" cy="358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="" xmlns:a14="http://schemas.microsoft.com/office/drawing/2010/main" xmlns:lc="http://schemas.openxmlformats.org/drawingml/2006/lockedCanvas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1DCDFBE7-6E0E-4C63-86B3-E2BA3F7D5A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049" y="4983961"/>
                <a:ext cx="1030288" cy="379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="" xmlns:a14="http://schemas.microsoft.com/office/drawing/2010/main" xmlns:lc="http://schemas.openxmlformats.org/drawingml/2006/lockedCanvas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0" name="Line 82">
                <a:extLst>
                  <a:ext uri="{FF2B5EF4-FFF2-40B4-BE49-F238E27FC236}">
                    <a16:creationId xmlns:a16="http://schemas.microsoft.com/office/drawing/2014/main" id="{FF098E66-5108-FE4C-A823-AF6C9D88C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3371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1" name="Line 83">
                <a:extLst>
                  <a:ext uri="{FF2B5EF4-FFF2-40B4-BE49-F238E27FC236}">
                    <a16:creationId xmlns:a16="http://schemas.microsoft.com/office/drawing/2014/main" id="{6CEED2D2-7189-3A47-BC43-A1D2CFBE3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4133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" name="Line 84">
                <a:extLst>
                  <a:ext uri="{FF2B5EF4-FFF2-40B4-BE49-F238E27FC236}">
                    <a16:creationId xmlns:a16="http://schemas.microsoft.com/office/drawing/2014/main" id="{66AF2B59-BE9B-914A-BC7A-E03F022AF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4895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F998DC-9E3E-284C-BA95-283CF2840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799" y="3433763"/>
              <a:ext cx="381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Line 85">
              <a:extLst>
                <a:ext uri="{FF2B5EF4-FFF2-40B4-BE49-F238E27FC236}">
                  <a16:creationId xmlns:a16="http://schemas.microsoft.com/office/drawing/2014/main" id="{A61EB8EC-11C1-0C45-B3F5-01BDBA908D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1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Line 86">
              <a:extLst>
                <a:ext uri="{FF2B5EF4-FFF2-40B4-BE49-F238E27FC236}">
                  <a16:creationId xmlns:a16="http://schemas.microsoft.com/office/drawing/2014/main" id="{6F105A4A-D688-A64B-95AE-47BDDFB849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2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Line 87">
              <a:extLst>
                <a:ext uri="{FF2B5EF4-FFF2-40B4-BE49-F238E27FC236}">
                  <a16:creationId xmlns:a16="http://schemas.microsoft.com/office/drawing/2014/main" id="{B1B714A0-632E-F64C-8FD5-2E16B724D2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4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Line 91">
              <a:extLst>
                <a:ext uri="{FF2B5EF4-FFF2-40B4-BE49-F238E27FC236}">
                  <a16:creationId xmlns:a16="http://schemas.microsoft.com/office/drawing/2014/main" id="{1BBC0B54-A26A-9A4D-8ACB-A21DF06A6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Line 92">
              <a:extLst>
                <a:ext uri="{FF2B5EF4-FFF2-40B4-BE49-F238E27FC236}">
                  <a16:creationId xmlns:a16="http://schemas.microsoft.com/office/drawing/2014/main" id="{8C6AC155-537A-B142-AF71-FA03166532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Line 97">
              <a:extLst>
                <a:ext uri="{FF2B5EF4-FFF2-40B4-BE49-F238E27FC236}">
                  <a16:creationId xmlns:a16="http://schemas.microsoft.com/office/drawing/2014/main" id="{4C8FC327-A3EA-4E4A-8CB7-29D1A79989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19800" y="3367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Line 99">
              <a:extLst>
                <a:ext uri="{FF2B5EF4-FFF2-40B4-BE49-F238E27FC236}">
                  <a16:creationId xmlns:a16="http://schemas.microsoft.com/office/drawing/2014/main" id="{0EDB221C-5DEC-CA40-86A3-6187BD3FE8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3367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7DCC8E-B913-B540-BDED-38A2C8DA3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210050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8613D4-DDF4-3248-88C0-E9A5BE9EC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4972050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86AD33-1870-F14A-926F-DCF0897FB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3448050"/>
              <a:ext cx="381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2527A3-5793-A446-B897-98311EA3D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4205287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9594EE-6645-A14B-9168-669BE288A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4967287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E98878D-CD12-4D42-8FD8-67ACF6582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4205287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24B3FB-42F6-CF43-801B-54093DEF8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4799" y="4195762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D2EEEB1-6426-4F44-BFF2-38052B9E7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953001"/>
              <a:ext cx="762000" cy="3190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Line 98">
              <a:extLst>
                <a:ext uri="{FF2B5EF4-FFF2-40B4-BE49-F238E27FC236}">
                  <a16:creationId xmlns:a16="http://schemas.microsoft.com/office/drawing/2014/main" id="{E9ACBAD3-0C9B-7F40-B714-D786F467E1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2800" y="4129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Line 93">
              <a:extLst>
                <a:ext uri="{FF2B5EF4-FFF2-40B4-BE49-F238E27FC236}">
                  <a16:creationId xmlns:a16="http://schemas.microsoft.com/office/drawing/2014/main" id="{1C39957B-8584-7F45-A4EF-267192DAC2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1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23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3C54-1092-4E28-8458-7E7777A89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EDF Feasibility Testing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AD4095-6126-4210-8468-B142E91D6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Even EDF won’t work if you have too many tasks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tasks with computation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deadline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a feasible schedule exists if: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AD4095-6126-4210-8468-B142E91D6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E0D18-2CD8-4B33-87D5-70F0DCBD1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81BB2-0397-4ACE-BB20-9879A939A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1B1C-9E41-4B34-8A2B-6735E987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1447692" y="4474828"/>
            <a:ext cx="8409540" cy="1835788"/>
            <a:chOff x="1447800" y="4336412"/>
            <a:chExt cx="8409540" cy="183578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131D6A-2619-2742-9A4E-D039AFDB9BDE}"/>
                </a:ext>
              </a:extLst>
            </p:cNvPr>
            <p:cNvGrpSpPr/>
            <p:nvPr/>
          </p:nvGrpSpPr>
          <p:grpSpPr>
            <a:xfrm>
              <a:off x="1447800" y="4351163"/>
              <a:ext cx="6585857" cy="1821037"/>
              <a:chOff x="195474" y="3367087"/>
              <a:chExt cx="8491325" cy="23479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8DC3627-7EAD-6949-B95D-15DFD6F7A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5800" y="3443287"/>
                <a:ext cx="3810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9718C32-6899-E64A-819E-B66C7AEA7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7800" y="3448050"/>
                <a:ext cx="3810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9170061-BE83-4540-88F2-3939A4C25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3443287"/>
                <a:ext cx="3810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3E2DBEB-4D14-3643-A30A-8D68F0F2EC1F}"/>
                  </a:ext>
                </a:extLst>
              </p:cNvPr>
              <p:cNvGrpSpPr/>
              <p:nvPr/>
            </p:nvGrpSpPr>
            <p:grpSpPr>
              <a:xfrm>
                <a:off x="195474" y="3371850"/>
                <a:ext cx="8186526" cy="2343150"/>
                <a:chOff x="195474" y="3371850"/>
                <a:chExt cx="8186526" cy="2343150"/>
              </a:xfrm>
            </p:grpSpPr>
            <p:sp>
              <p:nvSpPr>
                <p:cNvPr id="30" name="Line 9">
                  <a:extLst>
                    <a:ext uri="{FF2B5EF4-FFF2-40B4-BE49-F238E27FC236}">
                      <a16:creationId xmlns:a16="http://schemas.microsoft.com/office/drawing/2014/main" id="{5ABF3677-DEBD-E54C-AAA2-7AAFF215B7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7800" y="3752850"/>
                  <a:ext cx="69342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" name="Line 11">
                  <a:extLst>
                    <a:ext uri="{FF2B5EF4-FFF2-40B4-BE49-F238E27FC236}">
                      <a16:creationId xmlns:a16="http://schemas.microsoft.com/office/drawing/2014/main" id="{C342BAA5-8E27-2344-92A8-00CFAE57AD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8800" y="3676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" name="Line 12">
                  <a:extLst>
                    <a:ext uri="{FF2B5EF4-FFF2-40B4-BE49-F238E27FC236}">
                      <a16:creationId xmlns:a16="http://schemas.microsoft.com/office/drawing/2014/main" id="{85F0B801-1226-3C40-AA30-A746325969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9800" y="3676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3" name="Line 13">
                  <a:extLst>
                    <a:ext uri="{FF2B5EF4-FFF2-40B4-BE49-F238E27FC236}">
                      <a16:creationId xmlns:a16="http://schemas.microsoft.com/office/drawing/2014/main" id="{48D35033-DC8F-D243-A33A-1F1AD14E74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0800" y="3676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" name="Line 14">
                  <a:extLst>
                    <a:ext uri="{FF2B5EF4-FFF2-40B4-BE49-F238E27FC236}">
                      <a16:creationId xmlns:a16="http://schemas.microsoft.com/office/drawing/2014/main" id="{AFEF2BD0-B888-4E46-AD52-5649AEBDA5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1800" y="3676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5" name="Line 15">
                  <a:extLst>
                    <a:ext uri="{FF2B5EF4-FFF2-40B4-BE49-F238E27FC236}">
                      <a16:creationId xmlns:a16="http://schemas.microsoft.com/office/drawing/2014/main" id="{7842F83C-2A4B-7A4F-BEB7-74E565E6AA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52800" y="3676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6" name="Line 16">
                  <a:extLst>
                    <a:ext uri="{FF2B5EF4-FFF2-40B4-BE49-F238E27FC236}">
                      <a16:creationId xmlns:a16="http://schemas.microsoft.com/office/drawing/2014/main" id="{6FDAECFD-1CA8-3441-ACC2-8CBB1ABC62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33800" y="3676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7" name="Line 17">
                  <a:extLst>
                    <a:ext uri="{FF2B5EF4-FFF2-40B4-BE49-F238E27FC236}">
                      <a16:creationId xmlns:a16="http://schemas.microsoft.com/office/drawing/2014/main" id="{1F57BE8A-B2B5-6843-B06D-C4AE883D77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4800" y="3676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8" name="Line 18">
                  <a:extLst>
                    <a:ext uri="{FF2B5EF4-FFF2-40B4-BE49-F238E27FC236}">
                      <a16:creationId xmlns:a16="http://schemas.microsoft.com/office/drawing/2014/main" id="{0ABFB9CC-B179-8043-ADAD-B4AD31C043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95800" y="3676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9" name="Line 19">
                  <a:extLst>
                    <a:ext uri="{FF2B5EF4-FFF2-40B4-BE49-F238E27FC236}">
                      <a16:creationId xmlns:a16="http://schemas.microsoft.com/office/drawing/2014/main" id="{56A95782-4814-6440-9B64-6F710EB0A2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76800" y="3676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0" name="Line 20">
                  <a:extLst>
                    <a:ext uri="{FF2B5EF4-FFF2-40B4-BE49-F238E27FC236}">
                      <a16:creationId xmlns:a16="http://schemas.microsoft.com/office/drawing/2014/main" id="{086E8F10-6DC9-4242-82E1-F38198CE4F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57800" y="3676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1" name="Line 21">
                  <a:extLst>
                    <a:ext uri="{FF2B5EF4-FFF2-40B4-BE49-F238E27FC236}">
                      <a16:creationId xmlns:a16="http://schemas.microsoft.com/office/drawing/2014/main" id="{05677D95-0A9A-8345-8064-DE901E703F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38800" y="3676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2" name="Line 22">
                  <a:extLst>
                    <a:ext uri="{FF2B5EF4-FFF2-40B4-BE49-F238E27FC236}">
                      <a16:creationId xmlns:a16="http://schemas.microsoft.com/office/drawing/2014/main" id="{F043D032-624A-324E-9DBE-64BA1A8F39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19800" y="3676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3" name="Line 23">
                  <a:extLst>
                    <a:ext uri="{FF2B5EF4-FFF2-40B4-BE49-F238E27FC236}">
                      <a16:creationId xmlns:a16="http://schemas.microsoft.com/office/drawing/2014/main" id="{A4C75F19-4A17-C242-A693-D1E32117F1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00800" y="3676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4" name="Line 24">
                  <a:extLst>
                    <a:ext uri="{FF2B5EF4-FFF2-40B4-BE49-F238E27FC236}">
                      <a16:creationId xmlns:a16="http://schemas.microsoft.com/office/drawing/2014/main" id="{8434E23F-E28A-984B-AFC8-B421DF49DC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1800" y="3676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5" name="Line 25">
                  <a:extLst>
                    <a:ext uri="{FF2B5EF4-FFF2-40B4-BE49-F238E27FC236}">
                      <a16:creationId xmlns:a16="http://schemas.microsoft.com/office/drawing/2014/main" id="{EF5BD5F0-0DE0-B044-BE3D-D2415821A0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62800" y="3676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6" name="Line 26">
                  <a:extLst>
                    <a:ext uri="{FF2B5EF4-FFF2-40B4-BE49-F238E27FC236}">
                      <a16:creationId xmlns:a16="http://schemas.microsoft.com/office/drawing/2014/main" id="{75364B1B-E4B3-5E4F-B2D6-82ADF8D878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3800" y="3676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" name="Line 27">
                  <a:extLst>
                    <a:ext uri="{FF2B5EF4-FFF2-40B4-BE49-F238E27FC236}">
                      <a16:creationId xmlns:a16="http://schemas.microsoft.com/office/drawing/2014/main" id="{8B8B90C8-19DB-4347-88A8-2BBE282795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1800" y="3676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8" name="Line 28">
                  <a:extLst>
                    <a:ext uri="{FF2B5EF4-FFF2-40B4-BE49-F238E27FC236}">
                      <a16:creationId xmlns:a16="http://schemas.microsoft.com/office/drawing/2014/main" id="{7F280A15-9324-F14D-95FB-24ED8BF21E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62800" y="3676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9" name="Line 29">
                  <a:extLst>
                    <a:ext uri="{FF2B5EF4-FFF2-40B4-BE49-F238E27FC236}">
                      <a16:creationId xmlns:a16="http://schemas.microsoft.com/office/drawing/2014/main" id="{296CF353-9D9E-0A4D-B1B5-CA3DFD4912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3800" y="3676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0" name="Line 30">
                  <a:extLst>
                    <a:ext uri="{FF2B5EF4-FFF2-40B4-BE49-F238E27FC236}">
                      <a16:creationId xmlns:a16="http://schemas.microsoft.com/office/drawing/2014/main" id="{C220B029-F4DD-884C-8DDF-629B73D100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24800" y="3676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" name="Line 31">
                  <a:extLst>
                    <a:ext uri="{FF2B5EF4-FFF2-40B4-BE49-F238E27FC236}">
                      <a16:creationId xmlns:a16="http://schemas.microsoft.com/office/drawing/2014/main" id="{6D9FEDFB-F46E-F14E-A278-B45E6DEE0D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7800" y="4514850"/>
                  <a:ext cx="69342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52" name="Line 33">
                  <a:extLst>
                    <a:ext uri="{FF2B5EF4-FFF2-40B4-BE49-F238E27FC236}">
                      <a16:creationId xmlns:a16="http://schemas.microsoft.com/office/drawing/2014/main" id="{BA098C46-A169-8847-B324-37477C2126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8800" y="4438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53" name="Line 34">
                  <a:extLst>
                    <a:ext uri="{FF2B5EF4-FFF2-40B4-BE49-F238E27FC236}">
                      <a16:creationId xmlns:a16="http://schemas.microsoft.com/office/drawing/2014/main" id="{B7A55306-6262-894C-A5A6-5255AAD359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9800" y="4438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54" name="Line 35">
                  <a:extLst>
                    <a:ext uri="{FF2B5EF4-FFF2-40B4-BE49-F238E27FC236}">
                      <a16:creationId xmlns:a16="http://schemas.microsoft.com/office/drawing/2014/main" id="{AE65CDD0-F4C0-5E47-B440-A87ECCB07D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0800" y="4438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55" name="Line 36">
                  <a:extLst>
                    <a:ext uri="{FF2B5EF4-FFF2-40B4-BE49-F238E27FC236}">
                      <a16:creationId xmlns:a16="http://schemas.microsoft.com/office/drawing/2014/main" id="{90C6C832-A03D-1747-A91B-BD6CE2A04F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1800" y="4438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56" name="Line 37">
                  <a:extLst>
                    <a:ext uri="{FF2B5EF4-FFF2-40B4-BE49-F238E27FC236}">
                      <a16:creationId xmlns:a16="http://schemas.microsoft.com/office/drawing/2014/main" id="{A090C106-BB61-FB48-9F72-F29C6E0C7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52800" y="4438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57" name="Line 38">
                  <a:extLst>
                    <a:ext uri="{FF2B5EF4-FFF2-40B4-BE49-F238E27FC236}">
                      <a16:creationId xmlns:a16="http://schemas.microsoft.com/office/drawing/2014/main" id="{8326CAAC-0E2D-4343-B6EA-A51032E39A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33800" y="4438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58" name="Line 39">
                  <a:extLst>
                    <a:ext uri="{FF2B5EF4-FFF2-40B4-BE49-F238E27FC236}">
                      <a16:creationId xmlns:a16="http://schemas.microsoft.com/office/drawing/2014/main" id="{4C9DC133-A893-A344-BEE2-A62D0C0C6D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4800" y="4438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59" name="Line 40">
                  <a:extLst>
                    <a:ext uri="{FF2B5EF4-FFF2-40B4-BE49-F238E27FC236}">
                      <a16:creationId xmlns:a16="http://schemas.microsoft.com/office/drawing/2014/main" id="{6D7E0488-D792-A249-90D7-3123BD5BBD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95800" y="4438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60" name="Line 41">
                  <a:extLst>
                    <a:ext uri="{FF2B5EF4-FFF2-40B4-BE49-F238E27FC236}">
                      <a16:creationId xmlns:a16="http://schemas.microsoft.com/office/drawing/2014/main" id="{0B16B1CA-B566-564E-9E84-41C9123393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76800" y="4438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61" name="Line 42">
                  <a:extLst>
                    <a:ext uri="{FF2B5EF4-FFF2-40B4-BE49-F238E27FC236}">
                      <a16:creationId xmlns:a16="http://schemas.microsoft.com/office/drawing/2014/main" id="{E068A143-7C29-EC45-9140-F606C0566B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57800" y="4438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62" name="Line 43">
                  <a:extLst>
                    <a:ext uri="{FF2B5EF4-FFF2-40B4-BE49-F238E27FC236}">
                      <a16:creationId xmlns:a16="http://schemas.microsoft.com/office/drawing/2014/main" id="{8C044A96-09CB-DD4E-91CF-F8DBBD711B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38800" y="4438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63" name="Line 44">
                  <a:extLst>
                    <a:ext uri="{FF2B5EF4-FFF2-40B4-BE49-F238E27FC236}">
                      <a16:creationId xmlns:a16="http://schemas.microsoft.com/office/drawing/2014/main" id="{EA608C46-5845-8145-B60A-16C0B75DFF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19800" y="4438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64" name="Line 45">
                  <a:extLst>
                    <a:ext uri="{FF2B5EF4-FFF2-40B4-BE49-F238E27FC236}">
                      <a16:creationId xmlns:a16="http://schemas.microsoft.com/office/drawing/2014/main" id="{C6B4B120-4909-8343-9AC3-FBAA972D39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00800" y="4438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65" name="Line 46">
                  <a:extLst>
                    <a:ext uri="{FF2B5EF4-FFF2-40B4-BE49-F238E27FC236}">
                      <a16:creationId xmlns:a16="http://schemas.microsoft.com/office/drawing/2014/main" id="{F086A736-64D2-1040-874B-52B2105A7E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1800" y="4438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66" name="Line 47">
                  <a:extLst>
                    <a:ext uri="{FF2B5EF4-FFF2-40B4-BE49-F238E27FC236}">
                      <a16:creationId xmlns:a16="http://schemas.microsoft.com/office/drawing/2014/main" id="{0C16D5C4-A642-894F-BE4A-9494067650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62800" y="4438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67" name="Line 48">
                  <a:extLst>
                    <a:ext uri="{FF2B5EF4-FFF2-40B4-BE49-F238E27FC236}">
                      <a16:creationId xmlns:a16="http://schemas.microsoft.com/office/drawing/2014/main" id="{EDBFAACE-D1C0-7C43-844F-1FEF36DEC3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3800" y="4438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68" name="Line 49">
                  <a:extLst>
                    <a:ext uri="{FF2B5EF4-FFF2-40B4-BE49-F238E27FC236}">
                      <a16:creationId xmlns:a16="http://schemas.microsoft.com/office/drawing/2014/main" id="{4EC6ACD9-0603-874D-ADAD-5CACB427E8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1800" y="4438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69" name="Line 50">
                  <a:extLst>
                    <a:ext uri="{FF2B5EF4-FFF2-40B4-BE49-F238E27FC236}">
                      <a16:creationId xmlns:a16="http://schemas.microsoft.com/office/drawing/2014/main" id="{2FA7949F-58DB-A847-B87E-B5B6B16A7E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62800" y="4438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70" name="Line 51">
                  <a:extLst>
                    <a:ext uri="{FF2B5EF4-FFF2-40B4-BE49-F238E27FC236}">
                      <a16:creationId xmlns:a16="http://schemas.microsoft.com/office/drawing/2014/main" id="{52F8CD95-86D6-164D-98A0-CF5548F22F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3800" y="4438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71" name="Line 52">
                  <a:extLst>
                    <a:ext uri="{FF2B5EF4-FFF2-40B4-BE49-F238E27FC236}">
                      <a16:creationId xmlns:a16="http://schemas.microsoft.com/office/drawing/2014/main" id="{40E8E34E-87AD-EC42-AB1B-D8B7C302F0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24800" y="4438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72" name="Line 53">
                  <a:extLst>
                    <a:ext uri="{FF2B5EF4-FFF2-40B4-BE49-F238E27FC236}">
                      <a16:creationId xmlns:a16="http://schemas.microsoft.com/office/drawing/2014/main" id="{DF321895-DF33-1047-B0B9-8083F3C536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7800" y="5276850"/>
                  <a:ext cx="69342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73" name="Line 55">
                  <a:extLst>
                    <a:ext uri="{FF2B5EF4-FFF2-40B4-BE49-F238E27FC236}">
                      <a16:creationId xmlns:a16="http://schemas.microsoft.com/office/drawing/2014/main" id="{8F0295CB-447F-A44F-A111-811411C8A2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8800" y="5200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74" name="Line 56">
                  <a:extLst>
                    <a:ext uri="{FF2B5EF4-FFF2-40B4-BE49-F238E27FC236}">
                      <a16:creationId xmlns:a16="http://schemas.microsoft.com/office/drawing/2014/main" id="{FAEFCAC5-45A9-B240-845C-A780B81980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9800" y="5200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75" name="Line 57">
                  <a:extLst>
                    <a:ext uri="{FF2B5EF4-FFF2-40B4-BE49-F238E27FC236}">
                      <a16:creationId xmlns:a16="http://schemas.microsoft.com/office/drawing/2014/main" id="{29321D16-E55D-A748-BDA9-1B7DFE7A95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0800" y="5200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76" name="Line 58">
                  <a:extLst>
                    <a:ext uri="{FF2B5EF4-FFF2-40B4-BE49-F238E27FC236}">
                      <a16:creationId xmlns:a16="http://schemas.microsoft.com/office/drawing/2014/main" id="{C0BFD750-321E-6548-8F46-C3623E3CBF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1800" y="5200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77" name="Line 59">
                  <a:extLst>
                    <a:ext uri="{FF2B5EF4-FFF2-40B4-BE49-F238E27FC236}">
                      <a16:creationId xmlns:a16="http://schemas.microsoft.com/office/drawing/2014/main" id="{22194C69-429C-BB48-B6D4-CA4A75B22A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52800" y="5200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78" name="Line 60">
                  <a:extLst>
                    <a:ext uri="{FF2B5EF4-FFF2-40B4-BE49-F238E27FC236}">
                      <a16:creationId xmlns:a16="http://schemas.microsoft.com/office/drawing/2014/main" id="{39451D6C-9E1E-FF4E-9E19-DE4E218AA9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33800" y="5200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79" name="Line 61">
                  <a:extLst>
                    <a:ext uri="{FF2B5EF4-FFF2-40B4-BE49-F238E27FC236}">
                      <a16:creationId xmlns:a16="http://schemas.microsoft.com/office/drawing/2014/main" id="{0D7D19E2-CF2B-6849-A49B-2607E8071F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4800" y="5200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80" name="Line 62">
                  <a:extLst>
                    <a:ext uri="{FF2B5EF4-FFF2-40B4-BE49-F238E27FC236}">
                      <a16:creationId xmlns:a16="http://schemas.microsoft.com/office/drawing/2014/main" id="{80421533-AD82-3A49-897D-EA0A024DA2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95800" y="5200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81" name="Line 63">
                  <a:extLst>
                    <a:ext uri="{FF2B5EF4-FFF2-40B4-BE49-F238E27FC236}">
                      <a16:creationId xmlns:a16="http://schemas.microsoft.com/office/drawing/2014/main" id="{7C4733C3-B549-8049-85EE-508082E506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76800" y="5200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82" name="Line 64">
                  <a:extLst>
                    <a:ext uri="{FF2B5EF4-FFF2-40B4-BE49-F238E27FC236}">
                      <a16:creationId xmlns:a16="http://schemas.microsoft.com/office/drawing/2014/main" id="{3F0D70FA-4A6C-A446-8620-A4AFA86799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57800" y="5200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83" name="Line 65">
                  <a:extLst>
                    <a:ext uri="{FF2B5EF4-FFF2-40B4-BE49-F238E27FC236}">
                      <a16:creationId xmlns:a16="http://schemas.microsoft.com/office/drawing/2014/main" id="{3AA75476-24F2-B745-8BC2-0C531ACEB3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38800" y="5200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84" name="Line 66">
                  <a:extLst>
                    <a:ext uri="{FF2B5EF4-FFF2-40B4-BE49-F238E27FC236}">
                      <a16:creationId xmlns:a16="http://schemas.microsoft.com/office/drawing/2014/main" id="{484417F9-6788-824C-A40E-C2B1EAF380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19800" y="5200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85" name="Line 67">
                  <a:extLst>
                    <a:ext uri="{FF2B5EF4-FFF2-40B4-BE49-F238E27FC236}">
                      <a16:creationId xmlns:a16="http://schemas.microsoft.com/office/drawing/2014/main" id="{1DC69633-3FEB-1646-BF0F-91722FBD6A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00800" y="5200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86" name="Line 68">
                  <a:extLst>
                    <a:ext uri="{FF2B5EF4-FFF2-40B4-BE49-F238E27FC236}">
                      <a16:creationId xmlns:a16="http://schemas.microsoft.com/office/drawing/2014/main" id="{6A5C206B-2E1F-954D-B5B9-93EBA74890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1800" y="5200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87" name="Line 69">
                  <a:extLst>
                    <a:ext uri="{FF2B5EF4-FFF2-40B4-BE49-F238E27FC236}">
                      <a16:creationId xmlns:a16="http://schemas.microsoft.com/office/drawing/2014/main" id="{510BBF5C-E3FC-5B42-99ED-AFE4EC5C09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62800" y="5200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88" name="Line 70">
                  <a:extLst>
                    <a:ext uri="{FF2B5EF4-FFF2-40B4-BE49-F238E27FC236}">
                      <a16:creationId xmlns:a16="http://schemas.microsoft.com/office/drawing/2014/main" id="{04F09D67-576B-344C-A509-3CFC927AC1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3800" y="5200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89" name="Line 71">
                  <a:extLst>
                    <a:ext uri="{FF2B5EF4-FFF2-40B4-BE49-F238E27FC236}">
                      <a16:creationId xmlns:a16="http://schemas.microsoft.com/office/drawing/2014/main" id="{480A4BC8-A0DD-9D43-9DB8-6214B62313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1800" y="5200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0" name="Line 72">
                  <a:extLst>
                    <a:ext uri="{FF2B5EF4-FFF2-40B4-BE49-F238E27FC236}">
                      <a16:creationId xmlns:a16="http://schemas.microsoft.com/office/drawing/2014/main" id="{8EF16B65-8CF9-8A44-A871-EE2553F4D9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62800" y="5200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1" name="Line 73">
                  <a:extLst>
                    <a:ext uri="{FF2B5EF4-FFF2-40B4-BE49-F238E27FC236}">
                      <a16:creationId xmlns:a16="http://schemas.microsoft.com/office/drawing/2014/main" id="{18030293-DE2F-AA48-878E-BB7416A0C9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3800" y="5200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2" name="Line 74">
                  <a:extLst>
                    <a:ext uri="{FF2B5EF4-FFF2-40B4-BE49-F238E27FC236}">
                      <a16:creationId xmlns:a16="http://schemas.microsoft.com/office/drawing/2014/main" id="{C1AC72F8-8E96-C64A-822F-BF450AC67A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24800" y="52006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3" name="Text Box 75">
                  <a:extLst>
                    <a:ext uri="{FF2B5EF4-FFF2-40B4-BE49-F238E27FC236}">
                      <a16:creationId xmlns:a16="http://schemas.microsoft.com/office/drawing/2014/main" id="{5BB9C301-08C1-F445-9E43-F08BC466C9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5400" y="5329237"/>
                  <a:ext cx="609600" cy="36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0" u="none" dirty="0">
                      <a:latin typeface="Gill Sans" charset="0"/>
                      <a:ea typeface="Gill Sans" charset="0"/>
                      <a:cs typeface="Gill Sans" charset="0"/>
                    </a:rPr>
                    <a:t>0</a:t>
                  </a:r>
                </a:p>
              </p:txBody>
            </p:sp>
            <p:sp>
              <p:nvSpPr>
                <p:cNvPr id="94" name="Text Box 76">
                  <a:extLst>
                    <a:ext uri="{FF2B5EF4-FFF2-40B4-BE49-F238E27FC236}">
                      <a16:creationId xmlns:a16="http://schemas.microsoft.com/office/drawing/2014/main" id="{160D315F-053A-6B4E-B60B-FF3F665C2A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00400" y="5334000"/>
                  <a:ext cx="60960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0" u="none">
                      <a:latin typeface="Gill Sans" charset="0"/>
                      <a:ea typeface="Gill Sans" charset="0"/>
                      <a:cs typeface="Gill Sans" charset="0"/>
                    </a:rPr>
                    <a:t>5</a:t>
                  </a:r>
                </a:p>
              </p:txBody>
            </p:sp>
            <p:sp>
              <p:nvSpPr>
                <p:cNvPr id="95" name="Text Box 77">
                  <a:extLst>
                    <a:ext uri="{FF2B5EF4-FFF2-40B4-BE49-F238E27FC236}">
                      <a16:creationId xmlns:a16="http://schemas.microsoft.com/office/drawing/2014/main" id="{4B8A42D3-32D6-0B41-8A3F-82E2076B2D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9200" y="5334000"/>
                  <a:ext cx="60960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0" u="none">
                      <a:latin typeface="Gill Sans" charset="0"/>
                      <a:ea typeface="Gill Sans" charset="0"/>
                      <a:cs typeface="Gill Sans" charset="0"/>
                    </a:rPr>
                    <a:t>10</a:t>
                  </a:r>
                </a:p>
              </p:txBody>
            </p:sp>
            <p:sp>
              <p:nvSpPr>
                <p:cNvPr id="96" name="Text Box 78">
                  <a:extLst>
                    <a:ext uri="{FF2B5EF4-FFF2-40B4-BE49-F238E27FC236}">
                      <a16:creationId xmlns:a16="http://schemas.microsoft.com/office/drawing/2014/main" id="{5258B09F-9238-C14C-A72D-00A96A7831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34200" y="5348287"/>
                  <a:ext cx="609600" cy="36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0" u="none">
                      <a:latin typeface="Gill Sans" charset="0"/>
                      <a:ea typeface="Gill Sans" charset="0"/>
                      <a:cs typeface="Gill Sans" charset="0"/>
                    </a:rPr>
                    <a:t>15</a:t>
                  </a:r>
                </a:p>
              </p:txBody>
            </p:sp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4E016C4B-C8D9-4DED-948F-49278B87D9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1349" y="3490123"/>
                  <a:ext cx="966788" cy="357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mc="http://schemas.openxmlformats.org/markup-compatibility/2006" xmlns="" xmlns:a14="http://schemas.microsoft.com/office/drawing/2010/main" xmlns:lc="http://schemas.openxmlformats.org/drawingml/2006/locked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="" xmlns:a14="http://schemas.microsoft.com/office/drawing/2010/main" xmlns:lc="http://schemas.openxmlformats.org/drawingml/2006/locked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mc="http://schemas.openxmlformats.org/markup-compatibility/2006" xmlns="" xmlns:a14="http://schemas.microsoft.com/office/drawing/2010/main" xmlns:lc="http://schemas.openxmlformats.org/drawingml/2006/lockedCanvas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D66FB25B-0A1D-4439-96A6-45DE07DB87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5474" y="4280698"/>
                  <a:ext cx="1030288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mc="http://schemas.openxmlformats.org/markup-compatibility/2006" xmlns="" xmlns:a14="http://schemas.microsoft.com/office/drawing/2010/main" xmlns:lc="http://schemas.openxmlformats.org/drawingml/2006/locked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="" xmlns:a14="http://schemas.microsoft.com/office/drawing/2010/main" xmlns:lc="http://schemas.openxmlformats.org/drawingml/2006/locked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mc="http://schemas.openxmlformats.org/markup-compatibility/2006" xmlns="" xmlns:a14="http://schemas.microsoft.com/office/drawing/2010/main" xmlns:lc="http://schemas.openxmlformats.org/drawingml/2006/lockedCanvas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1DCDFBE7-6E0E-4C63-86B3-E2BA3F7D5A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4049" y="4983961"/>
                  <a:ext cx="1030288" cy="3794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mc="http://schemas.openxmlformats.org/markup-compatibility/2006" xmlns="" xmlns:a14="http://schemas.microsoft.com/office/drawing/2010/main" xmlns:lc="http://schemas.openxmlformats.org/drawingml/2006/locked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="" xmlns:a14="http://schemas.microsoft.com/office/drawing/2010/main" xmlns:lc="http://schemas.openxmlformats.org/drawingml/2006/locked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mc="http://schemas.openxmlformats.org/markup-compatibility/2006" xmlns="" xmlns:a14="http://schemas.microsoft.com/office/drawing/2010/main" xmlns:lc="http://schemas.openxmlformats.org/drawingml/2006/lockedCanvas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0" name="Line 82">
                  <a:extLst>
                    <a:ext uri="{FF2B5EF4-FFF2-40B4-BE49-F238E27FC236}">
                      <a16:creationId xmlns:a16="http://schemas.microsoft.com/office/drawing/2014/main" id="{FF098E66-5108-FE4C-A823-AF6C9D88C0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47800" y="3371850"/>
                  <a:ext cx="0" cy="381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1" name="Line 83">
                  <a:extLst>
                    <a:ext uri="{FF2B5EF4-FFF2-40B4-BE49-F238E27FC236}">
                      <a16:creationId xmlns:a16="http://schemas.microsoft.com/office/drawing/2014/main" id="{6CEED2D2-7189-3A47-BC43-A1D2CFBE35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47800" y="4133850"/>
                  <a:ext cx="0" cy="381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02" name="Line 84">
                  <a:extLst>
                    <a:ext uri="{FF2B5EF4-FFF2-40B4-BE49-F238E27FC236}">
                      <a16:creationId xmlns:a16="http://schemas.microsoft.com/office/drawing/2014/main" id="{66AF2B59-BE9B-914A-BC7A-E03F022AF2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47800" y="4895850"/>
                  <a:ext cx="0" cy="381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4F998DC-9E3E-284C-BA95-283CF2840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3799" y="3433763"/>
                <a:ext cx="3810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" name="Line 85">
                <a:extLst>
                  <a:ext uri="{FF2B5EF4-FFF2-40B4-BE49-F238E27FC236}">
                    <a16:creationId xmlns:a16="http://schemas.microsoft.com/office/drawing/2014/main" id="{A61EB8EC-11C1-0C45-B3F5-01BDBA908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1800" y="3371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" name="Line 86">
                <a:extLst>
                  <a:ext uri="{FF2B5EF4-FFF2-40B4-BE49-F238E27FC236}">
                    <a16:creationId xmlns:a16="http://schemas.microsoft.com/office/drawing/2014/main" id="{6F105A4A-D688-A64B-95AE-47BDDFB84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2800" y="4133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" name="Line 87">
                <a:extLst>
                  <a:ext uri="{FF2B5EF4-FFF2-40B4-BE49-F238E27FC236}">
                    <a16:creationId xmlns:a16="http://schemas.microsoft.com/office/drawing/2014/main" id="{B1B714A0-632E-F64C-8FD5-2E16B724D2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14800" y="4895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" name="Line 91">
                <a:extLst>
                  <a:ext uri="{FF2B5EF4-FFF2-40B4-BE49-F238E27FC236}">
                    <a16:creationId xmlns:a16="http://schemas.microsoft.com/office/drawing/2014/main" id="{1BBC0B54-A26A-9A4D-8ACB-A21DF06A6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95800" y="3371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Line 92">
                <a:extLst>
                  <a:ext uri="{FF2B5EF4-FFF2-40B4-BE49-F238E27FC236}">
                    <a16:creationId xmlns:a16="http://schemas.microsoft.com/office/drawing/2014/main" id="{8C6AC155-537A-B142-AF71-FA03166532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57800" y="4133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" name="Line 97">
                <a:extLst>
                  <a:ext uri="{FF2B5EF4-FFF2-40B4-BE49-F238E27FC236}">
                    <a16:creationId xmlns:a16="http://schemas.microsoft.com/office/drawing/2014/main" id="{4C8FC327-A3EA-4E4A-8CB7-29D1A7998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9800" y="3367087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Line 99">
                <a:extLst>
                  <a:ext uri="{FF2B5EF4-FFF2-40B4-BE49-F238E27FC236}">
                    <a16:creationId xmlns:a16="http://schemas.microsoft.com/office/drawing/2014/main" id="{0EDB221C-5DEC-CA40-86A3-6187BD3FE8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3800" y="3367087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47DCC8E-B913-B540-BDED-38A2C8DA3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8800" y="4210050"/>
                <a:ext cx="7620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68613D4-DDF4-3248-88C0-E9A5BE9EC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800" y="4972050"/>
                <a:ext cx="7620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986AD33-1870-F14A-926F-DCF0897FB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2800" y="3448050"/>
                <a:ext cx="3810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A2527A3-5793-A446-B897-98311EA3D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3800" y="4205287"/>
                <a:ext cx="7620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A9594EE-6645-A14B-9168-669BE288A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6800" y="4967287"/>
                <a:ext cx="7620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E98878D-CD12-4D42-8FD8-67ACF6582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4205287"/>
                <a:ext cx="7620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824B3FB-42F6-CF43-801B-54093DEF8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4799" y="4195762"/>
                <a:ext cx="7620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D2EEEB1-6426-4F44-BFF2-38052B9E7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4953001"/>
                <a:ext cx="762000" cy="31908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" name="Line 98">
                <a:extLst>
                  <a:ext uri="{FF2B5EF4-FFF2-40B4-BE49-F238E27FC236}">
                    <a16:creationId xmlns:a16="http://schemas.microsoft.com/office/drawing/2014/main" id="{E9ACBAD3-0C9B-7F40-B714-D786F467E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62800" y="4129087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9" name="Line 93">
                <a:extLst>
                  <a:ext uri="{FF2B5EF4-FFF2-40B4-BE49-F238E27FC236}">
                    <a16:creationId xmlns:a16="http://schemas.microsoft.com/office/drawing/2014/main" id="{1C39957B-8584-7F45-A4EF-267192DAC2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1800" y="4895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8413932" y="4336412"/>
                  <a:ext cx="11869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dirty="0" smtClean="0"/>
                    <a:t> = 0.25</a:t>
                  </a:r>
                  <a:endParaRPr lang="en-US" dirty="0"/>
                </a:p>
              </p:txBody>
            </p:sp>
          </mc:Choice>
          <mc:Fallback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3932" y="4336412"/>
                  <a:ext cx="1186928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0513" t="-113115" r="-3590" b="-1786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8417557" y="4903776"/>
                  <a:ext cx="10586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dirty="0" smtClean="0"/>
                    <a:t> = 0.4</a:t>
                  </a:r>
                  <a:endParaRPr lang="en-US" dirty="0"/>
                </a:p>
              </p:txBody>
            </p:sp>
          </mc:Choice>
          <mc:Fallback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7557" y="4903776"/>
                  <a:ext cx="105868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3699" t="-113115" r="-4046" b="-1786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8413932" y="5490515"/>
                  <a:ext cx="14434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dirty="0" smtClean="0"/>
                    <a:t> = 0.2857</a:t>
                  </a:r>
                  <a:endParaRPr lang="en-US" dirty="0"/>
                </a:p>
              </p:txBody>
            </p:sp>
          </mc:Choice>
          <mc:Fallback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3932" y="5490515"/>
                  <a:ext cx="1443408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6878" t="-113115" r="-2954" b="-1786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4421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2BD2E-874E-46AD-B0E8-F565C2E4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Evaluating Schedulers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62F5-773B-4CF7-831C-75E5E5380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Response Time</a:t>
            </a:r>
            <a:r>
              <a:rPr lang="en-US" dirty="0" smtClean="0"/>
              <a:t> (ideally low)</a:t>
            </a:r>
          </a:p>
          <a:p>
            <a:pPr lvl="1"/>
            <a:r>
              <a:rPr lang="en-US" dirty="0" smtClean="0"/>
              <a:t>What user sees: from keypress to character on screen</a:t>
            </a:r>
          </a:p>
          <a:p>
            <a:pPr lvl="1"/>
            <a:r>
              <a:rPr lang="en-US" dirty="0" smtClean="0"/>
              <a:t>Or completion time for non-interactive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Throughput </a:t>
            </a:r>
            <a:r>
              <a:rPr lang="en-US" dirty="0" smtClean="0"/>
              <a:t>(ideally high)</a:t>
            </a:r>
          </a:p>
          <a:p>
            <a:pPr lvl="1"/>
            <a:r>
              <a:rPr lang="en-US" dirty="0" smtClean="0"/>
              <a:t>Total operations (jobs) per second</a:t>
            </a:r>
          </a:p>
          <a:p>
            <a:pPr lvl="1"/>
            <a:r>
              <a:rPr lang="en-US" dirty="0" smtClean="0"/>
              <a:t>Overhead (e.g. context switching), artificial blockers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Fairness</a:t>
            </a:r>
          </a:p>
          <a:p>
            <a:pPr lvl="1"/>
            <a:r>
              <a:rPr lang="en-US" dirty="0" smtClean="0"/>
              <a:t>Fraction of resources provided to each</a:t>
            </a:r>
          </a:p>
          <a:p>
            <a:pPr lvl="1"/>
            <a:r>
              <a:rPr lang="en-US" dirty="0" smtClean="0"/>
              <a:t>May conflict with best avg. throughput, resp. time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9605C-3B90-4076-B640-91792982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4E70B-1D51-4F41-97AC-48474313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91548-4C31-4B4B-8F33-D74825437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3335-7951-440E-96BB-F08553241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Ensuring Progress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614C-9273-4B5A-A722-4094495E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Starvation: thread fails to make progress for an indefinite period of time</a:t>
            </a:r>
          </a:p>
          <a:p>
            <a:r>
              <a:rPr lang="en-US" dirty="0" smtClean="0"/>
              <a:t>Causes of starvation:</a:t>
            </a:r>
          </a:p>
          <a:p>
            <a:pPr lvl="1"/>
            <a:r>
              <a:rPr lang="en-US" dirty="0" smtClean="0"/>
              <a:t>Scheduling policy never runs a particular thread on the CPU</a:t>
            </a:r>
          </a:p>
          <a:p>
            <a:pPr lvl="1"/>
            <a:r>
              <a:rPr lang="en-US" dirty="0" smtClean="0"/>
              <a:t>Threads wait for each other or are spinning in a way that will never be resolved</a:t>
            </a:r>
          </a:p>
          <a:p>
            <a:r>
              <a:rPr lang="en-US" dirty="0" smtClean="0"/>
              <a:t>Let’s explore what sorts of problems we might fall into and how to avoid them…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82CE8-DD7D-4D9B-8742-97C7697A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AF0F6-CF1C-46E9-8862-FAD6A75C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4021F-FEE9-4142-8E4B-6C309C02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79576" y="2914651"/>
            <a:ext cx="8302752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8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405B-D4DB-40C0-ADAA-408A6CC5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Schedulers Prone to Starvation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651CE-723F-4B97-BBEF-8B5FDEF8E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kinds of schedulers are prone to starvation?</a:t>
            </a:r>
          </a:p>
          <a:p>
            <a:r>
              <a:rPr lang="en-US" dirty="0" smtClean="0"/>
              <a:t>Of the scheduling policies we’ve studied, which are prone to starvation? And can we fix them?</a:t>
            </a:r>
          </a:p>
          <a:p>
            <a:r>
              <a:rPr lang="en-US" dirty="0" smtClean="0"/>
              <a:t>How might we design scheduling policies that avoid starvation entirely?</a:t>
            </a:r>
          </a:p>
          <a:p>
            <a:pPr lvl="1"/>
            <a:r>
              <a:rPr lang="en-US" dirty="0" smtClean="0"/>
              <a:t>Arguably more relevant now than when CPU scheduling was first developed…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F0676-9F8D-42A0-A8E2-B3684369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1A44-629F-4E73-BBDC-45608AC78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E4A43-AB85-48C5-B12E-66A0BA12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79576" y="1828800"/>
            <a:ext cx="8302752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69587-350B-4EFA-BB86-387E39A31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Non-Work-Conserving Scheduler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46AB1-EEF9-4D0F-8507-95AA1316A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work-conserving scheduler is one that does not leave the CPU idle when there is work to do</a:t>
            </a:r>
          </a:p>
          <a:p>
            <a:r>
              <a:rPr lang="en-US" dirty="0" smtClean="0"/>
              <a:t>A non-work-conserving scheduler could trivially lead to starvation</a:t>
            </a:r>
          </a:p>
          <a:p>
            <a:endParaRPr lang="en-US" dirty="0" smtClean="0"/>
          </a:p>
          <a:p>
            <a:r>
              <a:rPr lang="en-US" dirty="0" smtClean="0"/>
              <a:t>In this class, we’ll assume that the scheduler is work-conserving (unless stated otherwise)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8C51F-5B3C-4F77-93BA-2D5487023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EA234-DE23-4163-85D4-A68FBEEC3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277BE-CFFB-4C50-BB25-8328C1C9F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5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357E0-A44B-4EE4-8F3C-D6537C9C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Last-Come</a:t>
            </a:r>
            <a:r>
              <a:rPr lang="en-US" dirty="0" smtClean="0"/>
              <a:t>, First-Served (LCFS)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43AE5-817E-4E80-8DAF-B371F91EB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Stack (LIFO) as a scheduling data structure </a:t>
            </a:r>
          </a:p>
          <a:p>
            <a:r>
              <a:rPr lang="en-US" dirty="0" smtClean="0"/>
              <a:t>Late arrivals get fastest service</a:t>
            </a:r>
          </a:p>
          <a:p>
            <a:r>
              <a:rPr lang="en-US" dirty="0" smtClean="0"/>
              <a:t>Early ones wait – extremely unfair</a:t>
            </a:r>
          </a:p>
          <a:p>
            <a:r>
              <a:rPr lang="en-US" dirty="0" smtClean="0"/>
              <a:t>In the worst case – starvation</a:t>
            </a:r>
          </a:p>
          <a:p>
            <a:r>
              <a:rPr lang="en-US" dirty="0" smtClean="0"/>
              <a:t>When would this occur?</a:t>
            </a:r>
          </a:p>
          <a:p>
            <a:pPr lvl="1"/>
            <a:r>
              <a:rPr lang="en-US" dirty="0" smtClean="0"/>
              <a:t>When arrival rate (offered load) exceeds service rate (delivered load)</a:t>
            </a:r>
          </a:p>
          <a:p>
            <a:pPr lvl="1"/>
            <a:r>
              <a:rPr lang="en-US" dirty="0" smtClean="0"/>
              <a:t>Queue builds up faster than it drains</a:t>
            </a:r>
          </a:p>
          <a:p>
            <a:r>
              <a:rPr lang="en-US" dirty="0" smtClean="0"/>
              <a:t>Queue can build </a:t>
            </a:r>
            <a:r>
              <a:rPr lang="en-US" dirty="0" smtClean="0"/>
              <a:t>up in </a:t>
            </a:r>
            <a:r>
              <a:rPr lang="en-US" dirty="0" smtClean="0"/>
              <a:t>FIFO too, but “serviced in the order received”…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E1426-E076-4CC0-A5E4-35EF37F6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EC305-8CF2-4CA4-963E-CE46F672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3EBCA-5270-414B-BB0B-E4C75348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5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405B-D4DB-40C0-ADAA-408A6CC5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Schedulers Prone to Starvation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651CE-723F-4B97-BBEF-8B5FDEF8E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kinds of schedulers are prone to starvation?</a:t>
            </a:r>
          </a:p>
          <a:p>
            <a:r>
              <a:rPr lang="en-US" dirty="0" smtClean="0"/>
              <a:t>Of the scheduling policies we’ve studied, which are prone to starvation? And can we fix them?</a:t>
            </a:r>
          </a:p>
          <a:p>
            <a:r>
              <a:rPr lang="en-US" dirty="0" smtClean="0"/>
              <a:t>How might we design scheduling policies that avoid starvation entirely?</a:t>
            </a:r>
          </a:p>
          <a:p>
            <a:pPr lvl="1"/>
            <a:r>
              <a:rPr lang="en-US" dirty="0" smtClean="0"/>
              <a:t>Arguably more relevant now than when CPU scheduling was first developed…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F0676-9F8D-42A0-A8E2-B3684369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1A44-629F-4E73-BBDC-45608AC78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E4A43-AB85-48C5-B12E-66A0BA12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79576" y="2286000"/>
            <a:ext cx="8302752" cy="777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8817-12AF-4589-B1B4-0D5E74F5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FCFS Prone to Starvation?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237BF-9474-45DA-96EF-37574D6C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EDD4F-9EA6-4101-9E6B-25E7C9554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E0A59A-E05A-433C-AD9D-A001B6A52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Content Placeholder 83">
            <a:extLst>
              <a:ext uri="{FF2B5EF4-FFF2-40B4-BE49-F238E27FC236}">
                <a16:creationId xmlns:a16="http://schemas.microsoft.com/office/drawing/2014/main" id="{0356474F-10C2-4B41-B151-5B56BCB2FB72}"/>
              </a:ext>
            </a:extLst>
          </p:cNvPr>
          <p:cNvSpPr txBox="1">
            <a:spLocks/>
          </p:cNvSpPr>
          <p:nvPr/>
        </p:nvSpPr>
        <p:spPr>
          <a:xfrm>
            <a:off x="1617441" y="4910940"/>
            <a:ext cx="7886700" cy="1617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a task never yields (e.g., goes into an infinite loop), then other tasks don’t get to run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Problem with all non-preemptive schedulers…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17441" y="1891856"/>
            <a:ext cx="8502933" cy="2783200"/>
            <a:chOff x="1617441" y="1690688"/>
            <a:chExt cx="8502933" cy="27832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F7A4A7E-A070-4727-9E98-B36EAC674A05}"/>
                </a:ext>
              </a:extLst>
            </p:cNvPr>
            <p:cNvCxnSpPr/>
            <p:nvPr/>
          </p:nvCxnSpPr>
          <p:spPr>
            <a:xfrm>
              <a:off x="2011491" y="2354716"/>
              <a:ext cx="78812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020013-10E7-4F91-AA53-52179C1BAA94}"/>
                </a:ext>
              </a:extLst>
            </p:cNvPr>
            <p:cNvSpPr txBox="1"/>
            <p:nvPr/>
          </p:nvSpPr>
          <p:spPr>
            <a:xfrm>
              <a:off x="9291301" y="2366775"/>
              <a:ext cx="8290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time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448758-FCA3-4258-98EA-48DC3B500E35}"/>
                </a:ext>
              </a:extLst>
            </p:cNvPr>
            <p:cNvSpPr/>
            <p:nvPr/>
          </p:nvSpPr>
          <p:spPr>
            <a:xfrm>
              <a:off x="2019655" y="2115230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EE1785-13EA-477E-8912-8A853C8612B0}"/>
                </a:ext>
              </a:extLst>
            </p:cNvPr>
            <p:cNvSpPr/>
            <p:nvPr/>
          </p:nvSpPr>
          <p:spPr>
            <a:xfrm>
              <a:off x="2414262" y="2115230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824B44-5DC8-4BEF-8F3F-432C15C8563D}"/>
                </a:ext>
              </a:extLst>
            </p:cNvPr>
            <p:cNvSpPr/>
            <p:nvPr/>
          </p:nvSpPr>
          <p:spPr>
            <a:xfrm>
              <a:off x="2808869" y="2115230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742DC8-0950-4C37-A4FC-47AA7C881CE9}"/>
                </a:ext>
              </a:extLst>
            </p:cNvPr>
            <p:cNvSpPr/>
            <p:nvPr/>
          </p:nvSpPr>
          <p:spPr>
            <a:xfrm>
              <a:off x="3203475" y="2115229"/>
              <a:ext cx="3388179" cy="163259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B9F6D6-C8F5-430D-94B5-BDCEC8E1D3E6}"/>
                </a:ext>
              </a:extLst>
            </p:cNvPr>
            <p:cNvSpPr txBox="1"/>
            <p:nvPr/>
          </p:nvSpPr>
          <p:spPr>
            <a:xfrm rot="16200000">
              <a:off x="644739" y="3101076"/>
              <a:ext cx="23455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Scheduling Queue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4246C6E-7D8C-412D-BD56-0DC234004466}"/>
                </a:ext>
              </a:extLst>
            </p:cNvPr>
            <p:cNvGrpSpPr/>
            <p:nvPr/>
          </p:nvGrpSpPr>
          <p:grpSpPr>
            <a:xfrm>
              <a:off x="3621485" y="2736107"/>
              <a:ext cx="394607" cy="354984"/>
              <a:chOff x="2263137" y="2656505"/>
              <a:chExt cx="394607" cy="35498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527F713-5C4E-44C5-A998-A0EDA2724C21}"/>
                  </a:ext>
                </a:extLst>
              </p:cNvPr>
              <p:cNvSpPr/>
              <p:nvPr/>
            </p:nvSpPr>
            <p:spPr>
              <a:xfrm>
                <a:off x="2263137" y="2848203"/>
                <a:ext cx="394607" cy="1632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031F416-626E-4D63-AE70-003E6D3E41F0}"/>
                  </a:ext>
                </a:extLst>
              </p:cNvPr>
              <p:cNvSpPr/>
              <p:nvPr/>
            </p:nvSpPr>
            <p:spPr>
              <a:xfrm>
                <a:off x="2263137" y="2656505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A506CED-C658-4765-A298-5E73CA69C96F}"/>
                </a:ext>
              </a:extLst>
            </p:cNvPr>
            <p:cNvGrpSpPr/>
            <p:nvPr/>
          </p:nvGrpSpPr>
          <p:grpSpPr>
            <a:xfrm>
              <a:off x="4052560" y="2736107"/>
              <a:ext cx="394607" cy="568062"/>
              <a:chOff x="2694212" y="2656505"/>
              <a:chExt cx="394607" cy="568062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329FA87-3396-4B62-8DAF-707E446329A0}"/>
                  </a:ext>
                </a:extLst>
              </p:cNvPr>
              <p:cNvSpPr/>
              <p:nvPr/>
            </p:nvSpPr>
            <p:spPr>
              <a:xfrm>
                <a:off x="2694212" y="3061281"/>
                <a:ext cx="394607" cy="16328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BC65B17-63BE-41CF-84C7-5274DA226B4D}"/>
                  </a:ext>
                </a:extLst>
              </p:cNvPr>
              <p:cNvSpPr/>
              <p:nvPr/>
            </p:nvSpPr>
            <p:spPr>
              <a:xfrm>
                <a:off x="2694212" y="2848203"/>
                <a:ext cx="394607" cy="1632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7F9314C-7DB8-4D01-95CB-ABEA895D3A23}"/>
                  </a:ext>
                </a:extLst>
              </p:cNvPr>
              <p:cNvSpPr/>
              <p:nvPr/>
            </p:nvSpPr>
            <p:spPr>
              <a:xfrm>
                <a:off x="2694212" y="2656505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31108A4-E7A8-4043-B189-E44226F78D7E}"/>
                </a:ext>
              </a:extLst>
            </p:cNvPr>
            <p:cNvGrpSpPr/>
            <p:nvPr/>
          </p:nvGrpSpPr>
          <p:grpSpPr>
            <a:xfrm>
              <a:off x="4659364" y="2736107"/>
              <a:ext cx="394607" cy="774892"/>
              <a:chOff x="3301016" y="2656505"/>
              <a:chExt cx="394607" cy="774892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CADED9E-7149-4673-A7AB-C42B956612D7}"/>
                  </a:ext>
                </a:extLst>
              </p:cNvPr>
              <p:cNvSpPr/>
              <p:nvPr/>
            </p:nvSpPr>
            <p:spPr>
              <a:xfrm>
                <a:off x="3301016" y="3268111"/>
                <a:ext cx="394607" cy="16328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3BB60AA-4B91-4F46-868E-A2C91F1EC0A9}"/>
                  </a:ext>
                </a:extLst>
              </p:cNvPr>
              <p:cNvSpPr/>
              <p:nvPr/>
            </p:nvSpPr>
            <p:spPr>
              <a:xfrm>
                <a:off x="3301016" y="3061281"/>
                <a:ext cx="394607" cy="16328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26B3930-39DA-4356-98C5-189BD47C3F60}"/>
                  </a:ext>
                </a:extLst>
              </p:cNvPr>
              <p:cNvSpPr/>
              <p:nvPr/>
            </p:nvSpPr>
            <p:spPr>
              <a:xfrm>
                <a:off x="3301016" y="2848203"/>
                <a:ext cx="394607" cy="1632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6CAE0B9-A567-4DC5-82C9-08759F7F7B10}"/>
                  </a:ext>
                </a:extLst>
              </p:cNvPr>
              <p:cNvSpPr/>
              <p:nvPr/>
            </p:nvSpPr>
            <p:spPr>
              <a:xfrm>
                <a:off x="3301016" y="2656505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B9A11F0-7FDA-4B1A-A206-51C47EF10FF6}"/>
                </a:ext>
              </a:extLst>
            </p:cNvPr>
            <p:cNvGrpSpPr/>
            <p:nvPr/>
          </p:nvGrpSpPr>
          <p:grpSpPr>
            <a:xfrm>
              <a:off x="5236230" y="2736107"/>
              <a:ext cx="394607" cy="966764"/>
              <a:chOff x="3877882" y="2656505"/>
              <a:chExt cx="394607" cy="96676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D1BB018-C4AD-4384-9570-F823A459554B}"/>
                  </a:ext>
                </a:extLst>
              </p:cNvPr>
              <p:cNvSpPr/>
              <p:nvPr/>
            </p:nvSpPr>
            <p:spPr>
              <a:xfrm>
                <a:off x="3877882" y="3459983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C193ADF-A0B6-4207-B96E-6CD6D82BAA36}"/>
                  </a:ext>
                </a:extLst>
              </p:cNvPr>
              <p:cNvSpPr/>
              <p:nvPr/>
            </p:nvSpPr>
            <p:spPr>
              <a:xfrm>
                <a:off x="3877882" y="3058244"/>
                <a:ext cx="394607" cy="16328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796F2B0-4A57-4A89-A8E1-7658B7DA0D79}"/>
                  </a:ext>
                </a:extLst>
              </p:cNvPr>
              <p:cNvSpPr/>
              <p:nvPr/>
            </p:nvSpPr>
            <p:spPr>
              <a:xfrm>
                <a:off x="3877882" y="2857375"/>
                <a:ext cx="394607" cy="1632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07DDCAB-4BFD-4A57-BFC0-97824FF8ED8E}"/>
                  </a:ext>
                </a:extLst>
              </p:cNvPr>
              <p:cNvSpPr/>
              <p:nvPr/>
            </p:nvSpPr>
            <p:spPr>
              <a:xfrm>
                <a:off x="3877882" y="2656505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31D842F-BF41-44B3-BEB2-7E9E28EFAA43}"/>
                  </a:ext>
                </a:extLst>
              </p:cNvPr>
              <p:cNvSpPr/>
              <p:nvPr/>
            </p:nvSpPr>
            <p:spPr>
              <a:xfrm>
                <a:off x="3877882" y="3259113"/>
                <a:ext cx="394607" cy="16328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A973323-AAB8-42E3-9EF4-F609A6166ADD}"/>
                </a:ext>
              </a:extLst>
            </p:cNvPr>
            <p:cNvGrpSpPr/>
            <p:nvPr/>
          </p:nvGrpSpPr>
          <p:grpSpPr>
            <a:xfrm>
              <a:off x="5793723" y="2736107"/>
              <a:ext cx="394607" cy="1167634"/>
              <a:chOff x="4435375" y="2656505"/>
              <a:chExt cx="394607" cy="1167634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D0F3A13-9C2C-4E8F-B206-58AC115C90F8}"/>
                  </a:ext>
                </a:extLst>
              </p:cNvPr>
              <p:cNvSpPr/>
              <p:nvPr/>
            </p:nvSpPr>
            <p:spPr>
              <a:xfrm>
                <a:off x="4435375" y="3660853"/>
                <a:ext cx="394607" cy="1632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87661D-68CC-4C29-90D4-5B934F35260A}"/>
                  </a:ext>
                </a:extLst>
              </p:cNvPr>
              <p:cNvSpPr/>
              <p:nvPr/>
            </p:nvSpPr>
            <p:spPr>
              <a:xfrm>
                <a:off x="4435375" y="3459983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AC404EA-C6C9-4B84-9C02-7EC7D7139FE7}"/>
                  </a:ext>
                </a:extLst>
              </p:cNvPr>
              <p:cNvSpPr/>
              <p:nvPr/>
            </p:nvSpPr>
            <p:spPr>
              <a:xfrm>
                <a:off x="4435375" y="3058244"/>
                <a:ext cx="394607" cy="16328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A23306C-434D-4D44-B4C3-81AAD8EECFAA}"/>
                  </a:ext>
                </a:extLst>
              </p:cNvPr>
              <p:cNvSpPr/>
              <p:nvPr/>
            </p:nvSpPr>
            <p:spPr>
              <a:xfrm>
                <a:off x="4435375" y="2857375"/>
                <a:ext cx="394607" cy="1632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0BC38A1-04D8-4811-9BA9-2E137F327CF0}"/>
                  </a:ext>
                </a:extLst>
              </p:cNvPr>
              <p:cNvSpPr/>
              <p:nvPr/>
            </p:nvSpPr>
            <p:spPr>
              <a:xfrm>
                <a:off x="4435375" y="2656505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6EED081-C272-4E46-B14A-74CF0E668148}"/>
                  </a:ext>
                </a:extLst>
              </p:cNvPr>
              <p:cNvSpPr/>
              <p:nvPr/>
            </p:nvSpPr>
            <p:spPr>
              <a:xfrm>
                <a:off x="4435375" y="3259113"/>
                <a:ext cx="394607" cy="16328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010117B-A2E9-44DC-892F-7484F87471E4}"/>
                </a:ext>
              </a:extLst>
            </p:cNvPr>
            <p:cNvGrpSpPr/>
            <p:nvPr/>
          </p:nvGrpSpPr>
          <p:grpSpPr>
            <a:xfrm>
              <a:off x="6591655" y="2115230"/>
              <a:ext cx="2722789" cy="1612392"/>
              <a:chOff x="5233307" y="2035628"/>
              <a:chExt cx="2722789" cy="161239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A3A56C6-C30B-4186-98F4-74902360D9DE}"/>
                  </a:ext>
                </a:extLst>
              </p:cNvPr>
              <p:cNvSpPr/>
              <p:nvPr/>
            </p:nvSpPr>
            <p:spPr>
              <a:xfrm>
                <a:off x="5233307" y="2035628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0493065-1DCF-483E-92A8-C451F1935A54}"/>
                  </a:ext>
                </a:extLst>
              </p:cNvPr>
              <p:cNvSpPr/>
              <p:nvPr/>
            </p:nvSpPr>
            <p:spPr>
              <a:xfrm>
                <a:off x="5627914" y="2035628"/>
                <a:ext cx="394607" cy="1632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BB266B0-CF41-4626-AEC1-56E8A2C95576}"/>
                  </a:ext>
                </a:extLst>
              </p:cNvPr>
              <p:cNvSpPr/>
              <p:nvPr/>
            </p:nvSpPr>
            <p:spPr>
              <a:xfrm>
                <a:off x="6022521" y="2035628"/>
                <a:ext cx="394607" cy="16328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2CB552F-DE60-4FEA-BA56-A8ED0CF1CB24}"/>
                  </a:ext>
                </a:extLst>
              </p:cNvPr>
              <p:cNvSpPr/>
              <p:nvPr/>
            </p:nvSpPr>
            <p:spPr>
              <a:xfrm>
                <a:off x="6417128" y="2035628"/>
                <a:ext cx="394607" cy="16328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03FA531-6156-485F-98A6-ACB6B930E08F}"/>
                  </a:ext>
                </a:extLst>
              </p:cNvPr>
              <p:cNvSpPr/>
              <p:nvPr/>
            </p:nvSpPr>
            <p:spPr>
              <a:xfrm>
                <a:off x="6772275" y="2035989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A8536DA-E7A2-4E72-8A3A-56BFD9BDE057}"/>
                  </a:ext>
                </a:extLst>
              </p:cNvPr>
              <p:cNvSpPr/>
              <p:nvPr/>
            </p:nvSpPr>
            <p:spPr>
              <a:xfrm>
                <a:off x="7166882" y="2035989"/>
                <a:ext cx="394607" cy="1632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F33D085-3CA1-4688-84D7-F25A5881978A}"/>
                  </a:ext>
                </a:extLst>
              </p:cNvPr>
              <p:cNvSpPr/>
              <p:nvPr/>
            </p:nvSpPr>
            <p:spPr>
              <a:xfrm>
                <a:off x="7561489" y="2035989"/>
                <a:ext cx="394607" cy="1632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D6946D5-2DCC-443A-BB72-2145C0D4B2DF}"/>
                  </a:ext>
                </a:extLst>
              </p:cNvPr>
              <p:cNvSpPr/>
              <p:nvPr/>
            </p:nvSpPr>
            <p:spPr>
              <a:xfrm>
                <a:off x="6069432" y="3296699"/>
                <a:ext cx="394607" cy="1632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5D4038D-54E0-478F-99B2-C9DAAECA052D}"/>
                  </a:ext>
                </a:extLst>
              </p:cNvPr>
              <p:cNvSpPr/>
              <p:nvPr/>
            </p:nvSpPr>
            <p:spPr>
              <a:xfrm>
                <a:off x="5240903" y="3484734"/>
                <a:ext cx="394607" cy="1632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355DA59-E795-40EC-8718-983B25A55A6F}"/>
                  </a:ext>
                </a:extLst>
              </p:cNvPr>
              <p:cNvSpPr/>
              <p:nvPr/>
            </p:nvSpPr>
            <p:spPr>
              <a:xfrm>
                <a:off x="5240903" y="3283864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D85D82E-F722-46B3-A0EB-0363946E82C9}"/>
                  </a:ext>
                </a:extLst>
              </p:cNvPr>
              <p:cNvSpPr/>
              <p:nvPr/>
            </p:nvSpPr>
            <p:spPr>
              <a:xfrm>
                <a:off x="5240903" y="2882125"/>
                <a:ext cx="394607" cy="16328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37C2D36-B85F-4F0B-BFFD-6035C143F9AD}"/>
                  </a:ext>
                </a:extLst>
              </p:cNvPr>
              <p:cNvSpPr/>
              <p:nvPr/>
            </p:nvSpPr>
            <p:spPr>
              <a:xfrm>
                <a:off x="5240903" y="2681256"/>
                <a:ext cx="394607" cy="1632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8D0B33B-61B1-47F3-A198-A98B79F2D967}"/>
                  </a:ext>
                </a:extLst>
              </p:cNvPr>
              <p:cNvSpPr/>
              <p:nvPr/>
            </p:nvSpPr>
            <p:spPr>
              <a:xfrm>
                <a:off x="5240903" y="3082994"/>
                <a:ext cx="394607" cy="16328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C010FED-9CC5-4611-A2AC-14AD3BEDCBD9}"/>
                  </a:ext>
                </a:extLst>
              </p:cNvPr>
              <p:cNvSpPr/>
              <p:nvPr/>
            </p:nvSpPr>
            <p:spPr>
              <a:xfrm>
                <a:off x="5655275" y="3282440"/>
                <a:ext cx="394607" cy="1632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87307A4-D04C-4846-9EEC-4A4D6676AE8E}"/>
                  </a:ext>
                </a:extLst>
              </p:cNvPr>
              <p:cNvSpPr/>
              <p:nvPr/>
            </p:nvSpPr>
            <p:spPr>
              <a:xfrm>
                <a:off x="5655275" y="3081570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4AE5525-C4D1-44B4-B94E-4834A4FAA55E}"/>
                  </a:ext>
                </a:extLst>
              </p:cNvPr>
              <p:cNvSpPr/>
              <p:nvPr/>
            </p:nvSpPr>
            <p:spPr>
              <a:xfrm>
                <a:off x="5655275" y="2679831"/>
                <a:ext cx="394607" cy="16328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57219A8-263E-4767-9358-CFAD675964AB}"/>
                  </a:ext>
                </a:extLst>
              </p:cNvPr>
              <p:cNvSpPr/>
              <p:nvPr/>
            </p:nvSpPr>
            <p:spPr>
              <a:xfrm>
                <a:off x="5655275" y="2880700"/>
                <a:ext cx="394607" cy="16328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D341039-311E-48EF-8164-14EDEB47EFEA}"/>
                  </a:ext>
                </a:extLst>
              </p:cNvPr>
              <p:cNvSpPr/>
              <p:nvPr/>
            </p:nvSpPr>
            <p:spPr>
              <a:xfrm>
                <a:off x="6069432" y="3095829"/>
                <a:ext cx="394607" cy="1632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02E9F42-6A23-4D92-B5C3-A756B0964761}"/>
                  </a:ext>
                </a:extLst>
              </p:cNvPr>
              <p:cNvSpPr/>
              <p:nvPr/>
            </p:nvSpPr>
            <p:spPr>
              <a:xfrm>
                <a:off x="6069432" y="2894959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3FED3C1-3757-4434-ABE1-F54C1AA5E9DC}"/>
                  </a:ext>
                </a:extLst>
              </p:cNvPr>
              <p:cNvSpPr/>
              <p:nvPr/>
            </p:nvSpPr>
            <p:spPr>
              <a:xfrm>
                <a:off x="6069432" y="2694089"/>
                <a:ext cx="394607" cy="16328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41656DE-1E53-4905-A912-13C86B3E5ADD}"/>
                  </a:ext>
                </a:extLst>
              </p:cNvPr>
              <p:cNvSpPr/>
              <p:nvPr/>
            </p:nvSpPr>
            <p:spPr>
              <a:xfrm>
                <a:off x="6483589" y="3095829"/>
                <a:ext cx="394607" cy="1632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1A39047-DA81-4956-994F-9A7BAD1AD8B9}"/>
                  </a:ext>
                </a:extLst>
              </p:cNvPr>
              <p:cNvSpPr/>
              <p:nvPr/>
            </p:nvSpPr>
            <p:spPr>
              <a:xfrm>
                <a:off x="6483589" y="2894959"/>
                <a:ext cx="394607" cy="1632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504A61BD-59D1-46B6-B4EB-700A239D9614}"/>
                  </a:ext>
                </a:extLst>
              </p:cNvPr>
              <p:cNvSpPr/>
              <p:nvPr/>
            </p:nvSpPr>
            <p:spPr>
              <a:xfrm>
                <a:off x="6483589" y="2694089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EEA450-94B0-4A61-B4CF-092C1E206B16}"/>
                  </a:ext>
                </a:extLst>
              </p:cNvPr>
              <p:cNvSpPr/>
              <p:nvPr/>
            </p:nvSpPr>
            <p:spPr>
              <a:xfrm>
                <a:off x="6881721" y="2880701"/>
                <a:ext cx="394607" cy="1632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94969F9-F252-48FE-9586-A83582D8C23E}"/>
                  </a:ext>
                </a:extLst>
              </p:cNvPr>
              <p:cNvSpPr/>
              <p:nvPr/>
            </p:nvSpPr>
            <p:spPr>
              <a:xfrm>
                <a:off x="6881721" y="2679831"/>
                <a:ext cx="394607" cy="1632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65239DE-605E-45CF-AA08-8BDE9E6F7A84}"/>
                  </a:ext>
                </a:extLst>
              </p:cNvPr>
              <p:cNvSpPr/>
              <p:nvPr/>
            </p:nvSpPr>
            <p:spPr>
              <a:xfrm>
                <a:off x="7295878" y="2689043"/>
                <a:ext cx="394607" cy="1632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A84A87B-C623-4D89-9EC4-0FCFB0A5A5DD}"/>
                </a:ext>
              </a:extLst>
            </p:cNvPr>
            <p:cNvSpPr txBox="1"/>
            <p:nvPr/>
          </p:nvSpPr>
          <p:spPr>
            <a:xfrm>
              <a:off x="2019655" y="1690688"/>
              <a:ext cx="4084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Scheduled Task (process, thread)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CE7D811-5445-42F6-AB44-C2E24DC709BB}"/>
                </a:ext>
              </a:extLst>
            </p:cNvPr>
            <p:cNvGrpSpPr/>
            <p:nvPr/>
          </p:nvGrpSpPr>
          <p:grpSpPr>
            <a:xfrm>
              <a:off x="2216958" y="2366775"/>
              <a:ext cx="394607" cy="532618"/>
              <a:chOff x="858610" y="2287173"/>
              <a:chExt cx="394607" cy="532618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07E8A4F-8894-474B-95DC-A14C024ED347}"/>
                  </a:ext>
                </a:extLst>
              </p:cNvPr>
              <p:cNvSpPr/>
              <p:nvPr/>
            </p:nvSpPr>
            <p:spPr>
              <a:xfrm>
                <a:off x="858610" y="2656505"/>
                <a:ext cx="394607" cy="1632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75F43B9D-80CF-4E36-80EB-665955C001FF}"/>
                  </a:ext>
                </a:extLst>
              </p:cNvPr>
              <p:cNvCxnSpPr/>
              <p:nvPr/>
            </p:nvCxnSpPr>
            <p:spPr>
              <a:xfrm flipV="1">
                <a:off x="894277" y="2287173"/>
                <a:ext cx="0" cy="3693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CFE34EB-EBC3-449A-A71B-BD77D238D921}"/>
                </a:ext>
              </a:extLst>
            </p:cNvPr>
            <p:cNvGrpSpPr/>
            <p:nvPr/>
          </p:nvGrpSpPr>
          <p:grpSpPr>
            <a:xfrm>
              <a:off x="2414262" y="2366775"/>
              <a:ext cx="394607" cy="738664"/>
              <a:chOff x="1055914" y="2287173"/>
              <a:chExt cx="394607" cy="738664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C032BD2-E704-40EC-B68A-7661C8216207}"/>
                  </a:ext>
                </a:extLst>
              </p:cNvPr>
              <p:cNvSpPr/>
              <p:nvPr/>
            </p:nvSpPr>
            <p:spPr>
              <a:xfrm>
                <a:off x="1055914" y="2862551"/>
                <a:ext cx="394607" cy="1632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D88A5BB1-6D8E-4C2D-9A5D-623372F522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55914" y="2287173"/>
                <a:ext cx="12534" cy="6417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36DFEDC3-5A43-467E-97CC-4D1A799286D6}"/>
                </a:ext>
              </a:extLst>
            </p:cNvPr>
            <p:cNvGrpSpPr/>
            <p:nvPr/>
          </p:nvGrpSpPr>
          <p:grpSpPr>
            <a:xfrm>
              <a:off x="2909562" y="2377661"/>
              <a:ext cx="394608" cy="521342"/>
              <a:chOff x="1551214" y="2298059"/>
              <a:chExt cx="394608" cy="521342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C89326E-193F-430F-8E3E-A64EC975917A}"/>
                  </a:ext>
                </a:extLst>
              </p:cNvPr>
              <p:cNvSpPr/>
              <p:nvPr/>
            </p:nvSpPr>
            <p:spPr>
              <a:xfrm>
                <a:off x="1551214" y="2656533"/>
                <a:ext cx="394608" cy="162868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EFBA4539-E08B-4665-8C28-E620A64822B5}"/>
                  </a:ext>
                </a:extLst>
              </p:cNvPr>
              <p:cNvCxnSpPr/>
              <p:nvPr/>
            </p:nvCxnSpPr>
            <p:spPr>
              <a:xfrm flipV="1">
                <a:off x="1558308" y="2298059"/>
                <a:ext cx="0" cy="3693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89182CE-AD38-439B-A2AB-2F130153459C}"/>
                </a:ext>
              </a:extLst>
            </p:cNvPr>
            <p:cNvSpPr txBox="1"/>
            <p:nvPr/>
          </p:nvSpPr>
          <p:spPr>
            <a:xfrm>
              <a:off x="2186118" y="3177376"/>
              <a:ext cx="1114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arrivals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745EB1C1-7219-4304-BA66-4335C0C73651}"/>
                </a:ext>
              </a:extLst>
            </p:cNvPr>
            <p:cNvGrpSpPr/>
            <p:nvPr/>
          </p:nvGrpSpPr>
          <p:grpSpPr>
            <a:xfrm>
              <a:off x="3177485" y="2377661"/>
              <a:ext cx="396927" cy="727778"/>
              <a:chOff x="1819137" y="2298059"/>
              <a:chExt cx="396927" cy="727778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729D27-0530-4238-9EF8-9A3E72EFBDF3}"/>
                  </a:ext>
                </a:extLst>
              </p:cNvPr>
              <p:cNvSpPr/>
              <p:nvPr/>
            </p:nvSpPr>
            <p:spPr>
              <a:xfrm>
                <a:off x="1821457" y="2862551"/>
                <a:ext cx="394607" cy="16328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9473550A-87BB-46FD-A866-45FE9BBB97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19137" y="2298059"/>
                <a:ext cx="12534" cy="6417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5376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B172-3BB2-478F-A685-7DCB1291F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Round Robin (RR) Prone to Starvation?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76D8-8BCE-4023-ADF8-CB3EA8246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of N processes gets ~1/N of CPU (in window)</a:t>
            </a:r>
          </a:p>
          <a:p>
            <a:pPr lvl="1"/>
            <a:r>
              <a:rPr lang="en-US" dirty="0" smtClean="0"/>
              <a:t>With quantum length Q </a:t>
            </a:r>
            <a:r>
              <a:rPr lang="en-US" dirty="0" err="1" smtClean="0"/>
              <a:t>ms</a:t>
            </a:r>
            <a:r>
              <a:rPr lang="en-US" dirty="0" smtClean="0"/>
              <a:t>, process waits at </a:t>
            </a:r>
            <a:r>
              <a:rPr lang="en-US" dirty="0" smtClean="0"/>
              <a:t>most (N-1</a:t>
            </a:r>
            <a:r>
              <a:rPr lang="en-US" dirty="0" smtClean="0"/>
              <a:t>)*Q </a:t>
            </a:r>
            <a:r>
              <a:rPr lang="en-US" dirty="0" err="1" smtClean="0"/>
              <a:t>ms</a:t>
            </a:r>
            <a:r>
              <a:rPr lang="en-US" dirty="0" smtClean="0"/>
              <a:t> to run again</a:t>
            </a:r>
          </a:p>
          <a:p>
            <a:pPr lvl="1"/>
            <a:r>
              <a:rPr lang="en-US" dirty="0" smtClean="0"/>
              <a:t>So a process can’t be kept waiting indefinitely</a:t>
            </a:r>
          </a:p>
          <a:p>
            <a:r>
              <a:rPr lang="en-US" dirty="0" smtClean="0"/>
              <a:t>So RR is fair in terms of waiting time</a:t>
            </a:r>
          </a:p>
          <a:p>
            <a:pPr lvl="1"/>
            <a:r>
              <a:rPr lang="en-US" dirty="0" smtClean="0"/>
              <a:t>Not necessarily in terms of throughput…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8E8BA-14F6-4ED3-B8E7-2C00B55FE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943F4-E5EE-47A3-8C49-0B90299F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0996B-1C3A-4829-961B-E2681025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5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42C20-A926-44D9-9A3F-B886BD3E2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Priority Scheduling Prone to Starvation?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E4D10-7492-40A0-88F9-911C8B698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run the ready thread with highest priority</a:t>
            </a:r>
          </a:p>
          <a:p>
            <a:pPr lvl="1"/>
            <a:r>
              <a:rPr lang="en-US" dirty="0" smtClean="0"/>
              <a:t>Low priority thread might never run!</a:t>
            </a:r>
          </a:p>
          <a:p>
            <a:pPr lvl="1"/>
            <a:r>
              <a:rPr lang="en-US" dirty="0" smtClean="0"/>
              <a:t>Starvation</a:t>
            </a:r>
          </a:p>
          <a:p>
            <a:r>
              <a:rPr lang="en-US" dirty="0" smtClean="0"/>
              <a:t>But there are more serious problems as well…</a:t>
            </a:r>
          </a:p>
          <a:p>
            <a:pPr lvl="1"/>
            <a:r>
              <a:rPr lang="en-US" dirty="0" smtClean="0"/>
              <a:t>Priority inversion: even high priority threads might become starved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B0D1B-542B-4B60-AFCA-650F37C3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6F1E2-F382-4BF5-AE28-EB397614D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609DA-173D-4581-96CC-7FBF01D7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0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4696A-A205-4AF6-AB66-00D9938A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Priority Inversion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55129-9C8F-4C27-B612-47F35C6A2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Job 1 holds lock and suspends</a:t>
            </a:r>
          </a:p>
          <a:p>
            <a:pPr lvl="1"/>
            <a:r>
              <a:rPr lang="en-US" dirty="0" smtClean="0"/>
              <a:t>At this point, which job does the scheduler choose?</a:t>
            </a:r>
          </a:p>
          <a:p>
            <a:r>
              <a:rPr lang="en-US" dirty="0" smtClean="0"/>
              <a:t>Job 3 (Highest priority)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8E2DA-4EDD-4D52-B03B-130FEAE2C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20AFE-4AC5-451D-91DD-DBAEB6DBF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58DE6-BBA2-405C-B1A2-0A2625FB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5287A-C04C-074E-95C9-17924C7B1AE2}"/>
              </a:ext>
            </a:extLst>
          </p:cNvPr>
          <p:cNvSpPr/>
          <p:nvPr/>
        </p:nvSpPr>
        <p:spPr bwMode="auto">
          <a:xfrm>
            <a:off x="2644775" y="2559844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2E4FE-D3B2-D846-A4C3-EC3FF0932DC4}"/>
              </a:ext>
            </a:extLst>
          </p:cNvPr>
          <p:cNvSpPr/>
          <p:nvPr/>
        </p:nvSpPr>
        <p:spPr bwMode="auto">
          <a:xfrm>
            <a:off x="2644775" y="3027760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67781-8C9E-0E40-9F71-351F84D2FC83}"/>
              </a:ext>
            </a:extLst>
          </p:cNvPr>
          <p:cNvSpPr/>
          <p:nvPr/>
        </p:nvSpPr>
        <p:spPr bwMode="auto">
          <a:xfrm>
            <a:off x="2644775" y="3495676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A947B8-8C9F-A94B-8E92-8D3F7A52A54D}"/>
              </a:ext>
            </a:extLst>
          </p:cNvPr>
          <p:cNvSpPr/>
          <p:nvPr/>
        </p:nvSpPr>
        <p:spPr bwMode="auto">
          <a:xfrm>
            <a:off x="4709263" y="3492641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89F03-A643-FE4F-ABAA-B9A9E1E5AFE7}"/>
              </a:ext>
            </a:extLst>
          </p:cNvPr>
          <p:cNvSpPr/>
          <p:nvPr/>
        </p:nvSpPr>
        <p:spPr bwMode="auto">
          <a:xfrm>
            <a:off x="4709263" y="2559844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F8A62-78B8-8445-AE99-4C182AFF9155}"/>
              </a:ext>
            </a:extLst>
          </p:cNvPr>
          <p:cNvCxnSpPr/>
          <p:nvPr/>
        </p:nvCxnSpPr>
        <p:spPr bwMode="auto">
          <a:xfrm>
            <a:off x="4117443" y="3729634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02C119-FEAD-5543-8C4B-8A3011A862F2}"/>
              </a:ext>
            </a:extLst>
          </p:cNvPr>
          <p:cNvCxnSpPr/>
          <p:nvPr/>
        </p:nvCxnSpPr>
        <p:spPr bwMode="auto">
          <a:xfrm>
            <a:off x="4131207" y="2809399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0759398-9AB8-8B4C-AE33-59FCBEBFA82F}"/>
              </a:ext>
            </a:extLst>
          </p:cNvPr>
          <p:cNvSpPr/>
          <p:nvPr/>
        </p:nvSpPr>
        <p:spPr bwMode="auto">
          <a:xfrm>
            <a:off x="4709263" y="3027760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D57896-697D-BC4B-83B6-027D7633BFD4}"/>
              </a:ext>
            </a:extLst>
          </p:cNvPr>
          <p:cNvCxnSpPr/>
          <p:nvPr/>
        </p:nvCxnSpPr>
        <p:spPr bwMode="auto">
          <a:xfrm>
            <a:off x="4131207" y="3277315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F0367F1B-1B90-AC4B-837B-194A6BF20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29104" y="2980034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BF0AB5-93BD-D248-A396-F150268C86DE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 flipV="1">
            <a:off x="5700217" y="3639095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6">
            <a:extLst>
              <a:ext uri="{FF2B5EF4-FFF2-40B4-BE49-F238E27FC236}">
                <a16:creationId xmlns:a16="http://schemas.microsoft.com/office/drawing/2014/main" id="{C27FFE68-F528-0D40-ABDA-59332FF3FF94}"/>
              </a:ext>
            </a:extLst>
          </p:cNvPr>
          <p:cNvSpPr txBox="1"/>
          <p:nvPr/>
        </p:nvSpPr>
        <p:spPr>
          <a:xfrm>
            <a:off x="6219579" y="3824406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Acquire()</a:t>
            </a:r>
          </a:p>
        </p:txBody>
      </p:sp>
    </p:spTree>
    <p:extLst>
      <p:ext uri="{BB962C8B-B14F-4D97-AF65-F5344CB8AC3E}">
        <p14:creationId xmlns:p14="http://schemas.microsoft.com/office/powerpoint/2010/main" val="324355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BDB5-B520-4343-B73D-4B98FB54A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Priority Inversion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5ACE7-222B-42C8-B197-0283E9259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Job 3 attempts to acquire lock held by Job 1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A8E03-FACA-4210-9F7A-652DC3A18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6F5EA-CCAD-4966-8012-B09ED0DB2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8102A-9E2D-4A0B-9989-15955A2D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5287A-C04C-074E-95C9-17924C7B1AE2}"/>
              </a:ext>
            </a:extLst>
          </p:cNvPr>
          <p:cNvSpPr/>
          <p:nvPr/>
        </p:nvSpPr>
        <p:spPr bwMode="auto">
          <a:xfrm>
            <a:off x="2644775" y="2558320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2E4FE-D3B2-D846-A4C3-EC3FF0932DC4}"/>
              </a:ext>
            </a:extLst>
          </p:cNvPr>
          <p:cNvSpPr/>
          <p:nvPr/>
        </p:nvSpPr>
        <p:spPr bwMode="auto">
          <a:xfrm>
            <a:off x="2644775" y="3026236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67781-8C9E-0E40-9F71-351F84D2FC83}"/>
              </a:ext>
            </a:extLst>
          </p:cNvPr>
          <p:cNvSpPr/>
          <p:nvPr/>
        </p:nvSpPr>
        <p:spPr bwMode="auto">
          <a:xfrm>
            <a:off x="2644775" y="3494152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A947B8-8C9F-A94B-8E92-8D3F7A52A54D}"/>
              </a:ext>
            </a:extLst>
          </p:cNvPr>
          <p:cNvSpPr/>
          <p:nvPr/>
        </p:nvSpPr>
        <p:spPr bwMode="auto">
          <a:xfrm>
            <a:off x="4709263" y="3491117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89F03-A643-FE4F-ABAA-B9A9E1E5AFE7}"/>
              </a:ext>
            </a:extLst>
          </p:cNvPr>
          <p:cNvSpPr/>
          <p:nvPr/>
        </p:nvSpPr>
        <p:spPr bwMode="auto">
          <a:xfrm>
            <a:off x="4709263" y="2558320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F8A62-78B8-8445-AE99-4C182AFF9155}"/>
              </a:ext>
            </a:extLst>
          </p:cNvPr>
          <p:cNvCxnSpPr/>
          <p:nvPr/>
        </p:nvCxnSpPr>
        <p:spPr bwMode="auto">
          <a:xfrm>
            <a:off x="4117443" y="3728110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02C119-FEAD-5543-8C4B-8A3011A862F2}"/>
              </a:ext>
            </a:extLst>
          </p:cNvPr>
          <p:cNvCxnSpPr/>
          <p:nvPr/>
        </p:nvCxnSpPr>
        <p:spPr bwMode="auto">
          <a:xfrm>
            <a:off x="4131207" y="2807875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0759398-9AB8-8B4C-AE33-59FCBEBFA82F}"/>
              </a:ext>
            </a:extLst>
          </p:cNvPr>
          <p:cNvSpPr/>
          <p:nvPr/>
        </p:nvSpPr>
        <p:spPr bwMode="auto">
          <a:xfrm>
            <a:off x="4709263" y="3026236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D57896-697D-BC4B-83B6-027D7633BFD4}"/>
              </a:ext>
            </a:extLst>
          </p:cNvPr>
          <p:cNvCxnSpPr/>
          <p:nvPr/>
        </p:nvCxnSpPr>
        <p:spPr bwMode="auto">
          <a:xfrm>
            <a:off x="4131207" y="3275791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F0367F1B-1B90-AC4B-837B-194A6BF20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29104" y="2978510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BF0AB5-93BD-D248-A396-F150268C86DE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 flipV="1">
            <a:off x="5700217" y="3637571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F2A6456-9E69-8044-83DE-128CC5B42A35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700217" y="2792278"/>
            <a:ext cx="2528887" cy="698839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650C8F4-A9D0-3348-9E79-7DD60E769C5D}"/>
              </a:ext>
            </a:extLst>
          </p:cNvPr>
          <p:cNvSpPr txBox="1"/>
          <p:nvPr/>
        </p:nvSpPr>
        <p:spPr>
          <a:xfrm>
            <a:off x="6308776" y="2488219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Acquire()</a:t>
            </a:r>
          </a:p>
        </p:txBody>
      </p:sp>
    </p:spTree>
    <p:extLst>
      <p:ext uri="{BB962C8B-B14F-4D97-AF65-F5344CB8AC3E}">
        <p14:creationId xmlns:p14="http://schemas.microsoft.com/office/powerpoint/2010/main" val="321918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87746-565F-4B3C-8DE9-51D5F0252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Classic Scheduling Policies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64D13-40A6-4D4A-87BE-7CB1E1EAE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First-Come First-Served</a:t>
            </a:r>
            <a:r>
              <a:rPr lang="en-US" dirty="0" smtClean="0"/>
              <a:t>: Simple, vulnerable to convoy effect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Round-Robin</a:t>
            </a:r>
            <a:r>
              <a:rPr lang="en-US" dirty="0" smtClean="0"/>
              <a:t>: Fixed CPU time quantum, cycle between ready threads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Priority</a:t>
            </a:r>
            <a:r>
              <a:rPr lang="en-US" dirty="0" smtClean="0"/>
              <a:t>: Respect differences in importance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Shortest Job/Remaining Time First</a:t>
            </a:r>
            <a:r>
              <a:rPr lang="en-US" dirty="0" smtClean="0"/>
              <a:t>: Optimal for average response time, but unrealistic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Multi-Level Feedback Queue</a:t>
            </a:r>
            <a:r>
              <a:rPr lang="en-US" dirty="0" smtClean="0"/>
              <a:t>: Use past behavior to approximate SRTF and mitigate overhead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44FDF-AB79-4E8F-8E4D-00B73D68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476C3-5B4A-4953-B002-1E9771C7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5AE24-171F-486B-859D-3344787C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00D3E-D1D8-4CC1-8AFD-2BD591F0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Priority Inversion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AAF1C-858E-4CA7-8FD9-79A0C4DD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At this point, which job does the scheduler choose?</a:t>
            </a:r>
          </a:p>
          <a:p>
            <a:r>
              <a:rPr lang="en-US" dirty="0" smtClean="0"/>
              <a:t>Job 2 (Medium Priority)</a:t>
            </a:r>
          </a:p>
          <a:p>
            <a:r>
              <a:rPr lang="en-US" dirty="0" smtClean="0"/>
              <a:t>Priority Inversion!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4935F-9204-4FBB-B554-2AFEC8B52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F89FF-4009-42A2-AEB5-6D5711BE9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462D2-70F5-4C01-A252-7E588721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5287A-C04C-074E-95C9-17924C7B1AE2}"/>
              </a:ext>
            </a:extLst>
          </p:cNvPr>
          <p:cNvSpPr/>
          <p:nvPr/>
        </p:nvSpPr>
        <p:spPr bwMode="auto">
          <a:xfrm>
            <a:off x="2644775" y="2558576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2E4FE-D3B2-D846-A4C3-EC3FF0932DC4}"/>
              </a:ext>
            </a:extLst>
          </p:cNvPr>
          <p:cNvSpPr/>
          <p:nvPr/>
        </p:nvSpPr>
        <p:spPr bwMode="auto">
          <a:xfrm>
            <a:off x="2644775" y="3026492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67781-8C9E-0E40-9F71-351F84D2FC83}"/>
              </a:ext>
            </a:extLst>
          </p:cNvPr>
          <p:cNvSpPr/>
          <p:nvPr/>
        </p:nvSpPr>
        <p:spPr bwMode="auto">
          <a:xfrm>
            <a:off x="2644775" y="3494408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A947B8-8C9F-A94B-8E92-8D3F7A52A54D}"/>
              </a:ext>
            </a:extLst>
          </p:cNvPr>
          <p:cNvSpPr/>
          <p:nvPr/>
        </p:nvSpPr>
        <p:spPr bwMode="auto">
          <a:xfrm>
            <a:off x="4709263" y="3491373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89F03-A643-FE4F-ABAA-B9A9E1E5AFE7}"/>
              </a:ext>
            </a:extLst>
          </p:cNvPr>
          <p:cNvSpPr/>
          <p:nvPr/>
        </p:nvSpPr>
        <p:spPr bwMode="auto">
          <a:xfrm>
            <a:off x="5294136" y="2314242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F8A62-78B8-8445-AE99-4C182AFF9155}"/>
              </a:ext>
            </a:extLst>
          </p:cNvPr>
          <p:cNvCxnSpPr/>
          <p:nvPr/>
        </p:nvCxnSpPr>
        <p:spPr bwMode="auto">
          <a:xfrm>
            <a:off x="4117443" y="3728366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0759398-9AB8-8B4C-AE33-59FCBEBFA82F}"/>
              </a:ext>
            </a:extLst>
          </p:cNvPr>
          <p:cNvSpPr/>
          <p:nvPr/>
        </p:nvSpPr>
        <p:spPr bwMode="auto">
          <a:xfrm>
            <a:off x="4709263" y="3026492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D57896-697D-BC4B-83B6-027D7633BFD4}"/>
              </a:ext>
            </a:extLst>
          </p:cNvPr>
          <p:cNvCxnSpPr/>
          <p:nvPr/>
        </p:nvCxnSpPr>
        <p:spPr bwMode="auto">
          <a:xfrm>
            <a:off x="4131207" y="3276047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Graphic 23" descr="Lock">
            <a:extLst>
              <a:ext uri="{FF2B5EF4-FFF2-40B4-BE49-F238E27FC236}">
                <a16:creationId xmlns:a16="http://schemas.microsoft.com/office/drawing/2014/main" id="{F0367F1B-1B90-AC4B-837B-194A6BF20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29104" y="2978766"/>
            <a:ext cx="1318121" cy="131812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BF0AB5-93BD-D248-A396-F150268C86DE}"/>
              </a:ext>
            </a:extLst>
          </p:cNvPr>
          <p:cNvCxnSpPr>
            <a:stCxn id="10" idx="3"/>
            <a:endCxn id="15" idx="1"/>
          </p:cNvCxnSpPr>
          <p:nvPr/>
        </p:nvCxnSpPr>
        <p:spPr>
          <a:xfrm flipV="1">
            <a:off x="5700217" y="3637827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">
            <a:extLst>
              <a:ext uri="{FF2B5EF4-FFF2-40B4-BE49-F238E27FC236}">
                <a16:creationId xmlns:a16="http://schemas.microsoft.com/office/drawing/2014/main" id="{CC0E3752-6C65-AC45-A3E2-83B063187D63}"/>
              </a:ext>
            </a:extLst>
          </p:cNvPr>
          <p:cNvSpPr txBox="1"/>
          <p:nvPr/>
        </p:nvSpPr>
        <p:spPr>
          <a:xfrm>
            <a:off x="6280084" y="2283143"/>
            <a:ext cx="2635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Blocked on Acquire</a:t>
            </a:r>
          </a:p>
        </p:txBody>
      </p:sp>
    </p:spTree>
    <p:extLst>
      <p:ext uri="{BB962C8B-B14F-4D97-AF65-F5344CB8AC3E}">
        <p14:creationId xmlns:p14="http://schemas.microsoft.com/office/powerpoint/2010/main" val="547586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48C1-C4A9-4923-BB4D-A895E66E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Priority Inversion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0E8E4-2213-418F-A604-FF1C4DECF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Where high priority task is blocked waiting on low priority task</a:t>
            </a:r>
          </a:p>
          <a:p>
            <a:r>
              <a:rPr lang="en-US" smtClean="0"/>
              <a:t>Low priority one must run for high priority to make progress</a:t>
            </a:r>
          </a:p>
          <a:p>
            <a:r>
              <a:rPr lang="en-US" smtClean="0"/>
              <a:t>Medium priority task can starve a high priority one</a:t>
            </a:r>
          </a:p>
          <a:p>
            <a:endParaRPr lang="en-US" smtClean="0"/>
          </a:p>
          <a:p>
            <a:r>
              <a:rPr lang="en-US" smtClean="0"/>
              <a:t>When else might priority lead to starvation or “live lock”?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0108B-68EC-4341-8CEF-E9F843597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3F400-2E45-4F8F-B6DE-AA3936B3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D39CA-2753-4C94-88A1-91E081D0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EBFA2A-EF84-1147-89AC-A6CA781DEACA}"/>
              </a:ext>
            </a:extLst>
          </p:cNvPr>
          <p:cNvGrpSpPr/>
          <p:nvPr/>
        </p:nvGrpSpPr>
        <p:grpSpPr>
          <a:xfrm>
            <a:off x="6707923" y="4538687"/>
            <a:ext cx="3116689" cy="1578683"/>
            <a:chOff x="5335108" y="4520217"/>
            <a:chExt cx="3116689" cy="1578683"/>
          </a:xfrm>
        </p:grpSpPr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1FCD314D-DC33-534F-B540-734718D9672B}"/>
                </a:ext>
              </a:extLst>
            </p:cNvPr>
            <p:cNvSpPr txBox="1"/>
            <p:nvPr/>
          </p:nvSpPr>
          <p:spPr>
            <a:xfrm>
              <a:off x="5606144" y="4898571"/>
              <a:ext cx="2084225" cy="12003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>
                  <a:latin typeface="Consolas" panose="020B0609020204030204" pitchFamily="49" charset="0"/>
                </a:rPr>
                <a:t>lock.acquire</a:t>
              </a:r>
              <a:r>
                <a:rPr lang="en-US" dirty="0">
                  <a:latin typeface="Consolas" panose="020B0609020204030204" pitchFamily="49" charset="0"/>
                </a:rPr>
                <a:t>(…)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dirty="0" err="1">
                  <a:latin typeface="Consolas" panose="020B0609020204030204" pitchFamily="49" charset="0"/>
                </a:rPr>
                <a:t>lock.release</a:t>
              </a:r>
              <a:r>
                <a:rPr lang="en-US" dirty="0">
                  <a:latin typeface="Consolas" panose="020B0609020204030204" pitchFamily="49" charset="0"/>
                </a:rPr>
                <a:t>(…)</a:t>
              </a:r>
            </a:p>
            <a:p>
              <a:endParaRPr lang="en-US" dirty="0">
                <a:latin typeface="Consolas" panose="020B0609020204030204" pitchFamily="49" charset="0"/>
              </a:endParaRPr>
            </a:p>
          </p:txBody>
        </p: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50870BE5-9099-024D-8B03-C9A4EF646C88}"/>
                </a:ext>
              </a:extLst>
            </p:cNvPr>
            <p:cNvSpPr txBox="1"/>
            <p:nvPr/>
          </p:nvSpPr>
          <p:spPr>
            <a:xfrm>
              <a:off x="5335108" y="4520217"/>
              <a:ext cx="1433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Low Priority</a:t>
              </a:r>
            </a:p>
          </p:txBody>
        </p:sp>
        <p:sp>
          <p:nvSpPr>
            <p:cNvPr id="22" name="Left Arrow 7">
              <a:extLst>
                <a:ext uri="{FF2B5EF4-FFF2-40B4-BE49-F238E27FC236}">
                  <a16:creationId xmlns:a16="http://schemas.microsoft.com/office/drawing/2014/main" id="{A50FAB5F-98F4-6F40-B93F-AA691DA55C75}"/>
                </a:ext>
              </a:extLst>
            </p:cNvPr>
            <p:cNvSpPr/>
            <p:nvPr/>
          </p:nvSpPr>
          <p:spPr>
            <a:xfrm>
              <a:off x="7668025" y="5190217"/>
              <a:ext cx="783772" cy="33745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09D5AB-7BEC-A94A-A407-6EAB4820319E}"/>
              </a:ext>
            </a:extLst>
          </p:cNvPr>
          <p:cNvGrpSpPr/>
          <p:nvPr/>
        </p:nvGrpSpPr>
        <p:grpSpPr>
          <a:xfrm>
            <a:off x="1928475" y="4604002"/>
            <a:ext cx="3269191" cy="1334341"/>
            <a:chOff x="555660" y="4585532"/>
            <a:chExt cx="3269191" cy="1334341"/>
          </a:xfrm>
        </p:grpSpPr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69816CED-7EDA-C74C-9182-3E0963F7F7EF}"/>
                </a:ext>
              </a:extLst>
            </p:cNvPr>
            <p:cNvSpPr txBox="1"/>
            <p:nvPr/>
          </p:nvSpPr>
          <p:spPr>
            <a:xfrm>
              <a:off x="1360715" y="4996543"/>
              <a:ext cx="2464136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Consolas" panose="020B0609020204030204" pitchFamily="49" charset="0"/>
                </a:rPr>
                <a:t>while (</a:t>
              </a:r>
              <a:r>
                <a:rPr lang="en-US" dirty="0" err="1">
                  <a:latin typeface="Consolas" panose="020B0609020204030204" pitchFamily="49" charset="0"/>
                </a:rPr>
                <a:t>try_lock</a:t>
              </a:r>
              <a:r>
                <a:rPr lang="en-US" dirty="0">
                  <a:latin typeface="Consolas" panose="020B0609020204030204" pitchFamily="49" charset="0"/>
                </a:rPr>
                <a:t>) {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}</a:t>
              </a:r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7BBF97DB-E4D8-2740-AC58-969DD01DF627}"/>
                </a:ext>
              </a:extLst>
            </p:cNvPr>
            <p:cNvSpPr txBox="1"/>
            <p:nvPr/>
          </p:nvSpPr>
          <p:spPr>
            <a:xfrm>
              <a:off x="1066464" y="4585532"/>
              <a:ext cx="1484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High Priority</a:t>
              </a:r>
            </a:p>
          </p:txBody>
        </p:sp>
        <p:sp>
          <p:nvSpPr>
            <p:cNvPr id="19" name="U-Turn Arrow 8">
              <a:extLst>
                <a:ext uri="{FF2B5EF4-FFF2-40B4-BE49-F238E27FC236}">
                  <a16:creationId xmlns:a16="http://schemas.microsoft.com/office/drawing/2014/main" id="{C396E400-D909-B94D-B157-2F077371C767}"/>
                </a:ext>
              </a:extLst>
            </p:cNvPr>
            <p:cNvSpPr/>
            <p:nvPr/>
          </p:nvSpPr>
          <p:spPr>
            <a:xfrm rot="16200000">
              <a:off x="619996" y="4973481"/>
              <a:ext cx="600983" cy="729656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99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8C90-408E-4289-8465-84C82B17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Solution: Priority Donation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D7EE2-8944-43A1-986E-E7A9CCEE2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Job 3 temporarily grants Job 1 its “high priority” to run on its behalf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A86EA-0032-43A2-9960-568993AD5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11996-A202-4CCA-B21B-7AD7D5B5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51D44-5022-4BA4-91BD-F119A9A0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6C0AE-0482-40A4-AD27-B206CE9D826E}"/>
              </a:ext>
            </a:extLst>
          </p:cNvPr>
          <p:cNvSpPr/>
          <p:nvPr/>
        </p:nvSpPr>
        <p:spPr bwMode="auto">
          <a:xfrm>
            <a:off x="2644775" y="2558320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BFD28A-855E-43D0-8AE5-816B72B21EA3}"/>
              </a:ext>
            </a:extLst>
          </p:cNvPr>
          <p:cNvSpPr/>
          <p:nvPr/>
        </p:nvSpPr>
        <p:spPr bwMode="auto">
          <a:xfrm>
            <a:off x="2644775" y="3026236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9A5F6B-E43C-4C6D-A908-94CC9277F812}"/>
              </a:ext>
            </a:extLst>
          </p:cNvPr>
          <p:cNvSpPr/>
          <p:nvPr/>
        </p:nvSpPr>
        <p:spPr bwMode="auto">
          <a:xfrm>
            <a:off x="2644775" y="3494152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37B9A6-CBBA-438F-A8C1-0583D56BE981}"/>
              </a:ext>
            </a:extLst>
          </p:cNvPr>
          <p:cNvSpPr/>
          <p:nvPr/>
        </p:nvSpPr>
        <p:spPr bwMode="auto">
          <a:xfrm>
            <a:off x="4709263" y="3491117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5F85DE-8B27-495F-A964-DA7102916541}"/>
              </a:ext>
            </a:extLst>
          </p:cNvPr>
          <p:cNvSpPr/>
          <p:nvPr/>
        </p:nvSpPr>
        <p:spPr bwMode="auto">
          <a:xfrm>
            <a:off x="4709263" y="2558320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F5F037-E975-43D7-BF7F-A302E5A3F4B5}"/>
              </a:ext>
            </a:extLst>
          </p:cNvPr>
          <p:cNvCxnSpPr/>
          <p:nvPr/>
        </p:nvCxnSpPr>
        <p:spPr bwMode="auto">
          <a:xfrm>
            <a:off x="4117443" y="3728110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EC9A7F-B52C-4F7A-93B7-9A1931449AE1}"/>
              </a:ext>
            </a:extLst>
          </p:cNvPr>
          <p:cNvCxnSpPr/>
          <p:nvPr/>
        </p:nvCxnSpPr>
        <p:spPr bwMode="auto">
          <a:xfrm>
            <a:off x="4131207" y="2807875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2F1FEF3-D4AE-406F-87DF-B647F38600AE}"/>
              </a:ext>
            </a:extLst>
          </p:cNvPr>
          <p:cNvSpPr/>
          <p:nvPr/>
        </p:nvSpPr>
        <p:spPr bwMode="auto">
          <a:xfrm>
            <a:off x="4709263" y="3026236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7D7B02-CAD7-4726-9B30-55B78825DB31}"/>
              </a:ext>
            </a:extLst>
          </p:cNvPr>
          <p:cNvCxnSpPr/>
          <p:nvPr/>
        </p:nvCxnSpPr>
        <p:spPr bwMode="auto">
          <a:xfrm>
            <a:off x="4131207" y="3275791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15275D84-8F84-4C9F-BEF1-559125360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29104" y="2978510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1155EE-3E70-4E7E-B88F-339D0FDD2C61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 flipV="1">
            <a:off x="5700217" y="3637571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0E8C16-F323-4B83-8184-612F49806987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700217" y="2792278"/>
            <a:ext cx="2528887" cy="698839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DA3BDD9-8A77-4C26-8127-CC942A6066F6}"/>
              </a:ext>
            </a:extLst>
          </p:cNvPr>
          <p:cNvSpPr txBox="1"/>
          <p:nvPr/>
        </p:nvSpPr>
        <p:spPr>
          <a:xfrm>
            <a:off x="6308776" y="2488219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Acquire()</a:t>
            </a:r>
          </a:p>
        </p:txBody>
      </p:sp>
    </p:spTree>
    <p:extLst>
      <p:ext uri="{BB962C8B-B14F-4D97-AF65-F5344CB8AC3E}">
        <p14:creationId xmlns:p14="http://schemas.microsoft.com/office/powerpoint/2010/main" val="39246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8C90-408E-4289-8465-84C82B17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Solution: Priority Donation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D7EE2-8944-43A1-986E-E7A9CCEE2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Job 3 temporarily grants Job 1 its “high priority” to run on its behalf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A86EA-0032-43A2-9960-568993AD5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11996-A202-4CCA-B21B-7AD7D5B5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51D44-5022-4BA4-91BD-F119A9A0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6C0AE-0482-40A4-AD27-B206CE9D826E}"/>
              </a:ext>
            </a:extLst>
          </p:cNvPr>
          <p:cNvSpPr/>
          <p:nvPr/>
        </p:nvSpPr>
        <p:spPr bwMode="auto">
          <a:xfrm>
            <a:off x="2644775" y="2558320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BFD28A-855E-43D0-8AE5-816B72B21EA3}"/>
              </a:ext>
            </a:extLst>
          </p:cNvPr>
          <p:cNvSpPr/>
          <p:nvPr/>
        </p:nvSpPr>
        <p:spPr bwMode="auto">
          <a:xfrm>
            <a:off x="2644775" y="3026236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9A5F6B-E43C-4C6D-A908-94CC9277F812}"/>
              </a:ext>
            </a:extLst>
          </p:cNvPr>
          <p:cNvSpPr/>
          <p:nvPr/>
        </p:nvSpPr>
        <p:spPr bwMode="auto">
          <a:xfrm>
            <a:off x="2644775" y="3494152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37B9A6-CBBA-438F-A8C1-0583D56BE981}"/>
              </a:ext>
            </a:extLst>
          </p:cNvPr>
          <p:cNvSpPr/>
          <p:nvPr/>
        </p:nvSpPr>
        <p:spPr bwMode="auto">
          <a:xfrm>
            <a:off x="4709263" y="2554869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5F85DE-8B27-495F-A964-DA7102916541}"/>
              </a:ext>
            </a:extLst>
          </p:cNvPr>
          <p:cNvSpPr/>
          <p:nvPr/>
        </p:nvSpPr>
        <p:spPr bwMode="auto">
          <a:xfrm>
            <a:off x="5700217" y="1868593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EC9A7F-B52C-4F7A-93B7-9A1931449AE1}"/>
              </a:ext>
            </a:extLst>
          </p:cNvPr>
          <p:cNvCxnSpPr/>
          <p:nvPr/>
        </p:nvCxnSpPr>
        <p:spPr bwMode="auto">
          <a:xfrm>
            <a:off x="4131207" y="2807875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2F1FEF3-D4AE-406F-87DF-B647F38600AE}"/>
              </a:ext>
            </a:extLst>
          </p:cNvPr>
          <p:cNvSpPr/>
          <p:nvPr/>
        </p:nvSpPr>
        <p:spPr bwMode="auto">
          <a:xfrm>
            <a:off x="4709263" y="3026236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7D7B02-CAD7-4726-9B30-55B78825DB31}"/>
              </a:ext>
            </a:extLst>
          </p:cNvPr>
          <p:cNvCxnSpPr/>
          <p:nvPr/>
        </p:nvCxnSpPr>
        <p:spPr bwMode="auto">
          <a:xfrm>
            <a:off x="4131207" y="3275791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15275D84-8F84-4C9F-BEF1-559125360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29104" y="2978510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1155EE-3E70-4E7E-B88F-339D0FDD2C61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>
            <a:off x="5700217" y="2788827"/>
            <a:ext cx="2528887" cy="84874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">
            <a:extLst>
              <a:ext uri="{FF2B5EF4-FFF2-40B4-BE49-F238E27FC236}">
                <a16:creationId xmlns:a16="http://schemas.microsoft.com/office/drawing/2014/main" id="{4D51F80C-9395-46A6-81DA-EE51ECDD812F}"/>
              </a:ext>
            </a:extLst>
          </p:cNvPr>
          <p:cNvSpPr txBox="1"/>
          <p:nvPr/>
        </p:nvSpPr>
        <p:spPr>
          <a:xfrm>
            <a:off x="6740941" y="1856676"/>
            <a:ext cx="2635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Blocked on Acquire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5EF137-23FA-4B00-86F2-D92AB1EC95E0}"/>
              </a:ext>
            </a:extLst>
          </p:cNvPr>
          <p:cNvSpPr txBox="1"/>
          <p:nvPr/>
        </p:nvSpPr>
        <p:spPr>
          <a:xfrm>
            <a:off x="6515173" y="2615314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Release()</a:t>
            </a:r>
          </a:p>
        </p:txBody>
      </p:sp>
    </p:spTree>
    <p:extLst>
      <p:ext uri="{BB962C8B-B14F-4D97-AF65-F5344CB8AC3E}">
        <p14:creationId xmlns:p14="http://schemas.microsoft.com/office/powerpoint/2010/main" val="3679714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8C90-408E-4289-8465-84C82B17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Solution: Priority Donation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D7EE2-8944-43A1-986E-E7A9CCEE2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Job 1 completes critical section and releases lock</a:t>
            </a:r>
          </a:p>
          <a:p>
            <a:r>
              <a:rPr lang="en-US" dirty="0" smtClean="0"/>
              <a:t>Job 3 acquires lock, runs again</a:t>
            </a:r>
          </a:p>
          <a:p>
            <a:r>
              <a:rPr lang="en-US" dirty="0" smtClean="0"/>
              <a:t>How does the scheduler know?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A86EA-0032-43A2-9960-568993AD5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11996-A202-4CCA-B21B-7AD7D5B5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51D44-5022-4BA4-91BD-F119A9A0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644775" y="2488219"/>
            <a:ext cx="6993792" cy="1479893"/>
            <a:chOff x="2644775" y="2488219"/>
            <a:chExt cx="6993792" cy="147989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36C0AE-0482-40A4-AD27-B206CE9D826E}"/>
                </a:ext>
              </a:extLst>
            </p:cNvPr>
            <p:cNvSpPr/>
            <p:nvPr/>
          </p:nvSpPr>
          <p:spPr bwMode="auto">
            <a:xfrm>
              <a:off x="2644775" y="2558320"/>
              <a:ext cx="1486432" cy="467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 dirty="0">
                  <a:ea typeface="Gill Sans" charset="0"/>
                  <a:cs typeface="Gill Sans" charset="0"/>
                </a:rPr>
                <a:t>Priority 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BFD28A-855E-43D0-8AE5-816B72B21EA3}"/>
                </a:ext>
              </a:extLst>
            </p:cNvPr>
            <p:cNvSpPr/>
            <p:nvPr/>
          </p:nvSpPr>
          <p:spPr bwMode="auto">
            <a:xfrm>
              <a:off x="2644775" y="3026236"/>
              <a:ext cx="1486432" cy="467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 dirty="0">
                  <a:ea typeface="Gill Sans" charset="0"/>
                  <a:cs typeface="Gill Sans" charset="0"/>
                </a:rPr>
                <a:t>Priority 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9A5F6B-E43C-4C6D-A908-94CC9277F812}"/>
                </a:ext>
              </a:extLst>
            </p:cNvPr>
            <p:cNvSpPr/>
            <p:nvPr/>
          </p:nvSpPr>
          <p:spPr bwMode="auto">
            <a:xfrm>
              <a:off x="2644775" y="3494152"/>
              <a:ext cx="1486432" cy="467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 dirty="0">
                  <a:ea typeface="Gill Sans" charset="0"/>
                  <a:cs typeface="Gill Sans" charset="0"/>
                </a:rPr>
                <a:t>Priority 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37B9A6-CBBA-438F-A8C1-0583D56BE981}"/>
                </a:ext>
              </a:extLst>
            </p:cNvPr>
            <p:cNvSpPr/>
            <p:nvPr/>
          </p:nvSpPr>
          <p:spPr bwMode="auto">
            <a:xfrm>
              <a:off x="4709263" y="3491117"/>
              <a:ext cx="990954" cy="467916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ea typeface="Gill Sans" charset="0"/>
                  <a:cs typeface="Gill Sans" charset="0"/>
                </a:rPr>
                <a:t>Job </a:t>
              </a:r>
              <a:r>
                <a:rPr lang="en-US" sz="2000" dirty="0">
                  <a:solidFill>
                    <a:schemeClr val="bg1"/>
                  </a:solidFill>
                  <a:ea typeface="Gill Sans" charset="0"/>
                  <a:cs typeface="Gill Sans" charset="0"/>
                </a:rPr>
                <a:t>1</a:t>
              </a:r>
              <a:endPara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A5F85DE-8B27-495F-A964-DA7102916541}"/>
                </a:ext>
              </a:extLst>
            </p:cNvPr>
            <p:cNvSpPr/>
            <p:nvPr/>
          </p:nvSpPr>
          <p:spPr bwMode="auto">
            <a:xfrm>
              <a:off x="4709263" y="2558320"/>
              <a:ext cx="990954" cy="467916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ea typeface="Gill Sans" charset="0"/>
                  <a:cs typeface="Gill Sans" charset="0"/>
                </a:rPr>
                <a:t>Job </a:t>
              </a:r>
              <a:r>
                <a:rPr lang="en-US" sz="2000" dirty="0">
                  <a:solidFill>
                    <a:schemeClr val="bg1"/>
                  </a:solidFill>
                  <a:ea typeface="Gill Sans" charset="0"/>
                  <a:cs typeface="Gill Sans" charset="0"/>
                </a:rPr>
                <a:t>3</a:t>
              </a:r>
              <a:endPara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CF5F037-E975-43D7-BF7F-A302E5A3F4B5}"/>
                </a:ext>
              </a:extLst>
            </p:cNvPr>
            <p:cNvCxnSpPr/>
            <p:nvPr/>
          </p:nvCxnSpPr>
          <p:spPr bwMode="auto">
            <a:xfrm>
              <a:off x="4117443" y="3728110"/>
              <a:ext cx="59182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6EC9A7F-B52C-4F7A-93B7-9A1931449AE1}"/>
                </a:ext>
              </a:extLst>
            </p:cNvPr>
            <p:cNvCxnSpPr/>
            <p:nvPr/>
          </p:nvCxnSpPr>
          <p:spPr bwMode="auto">
            <a:xfrm>
              <a:off x="4131207" y="2807875"/>
              <a:ext cx="59182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2F1FEF3-D4AE-406F-87DF-B647F38600AE}"/>
                </a:ext>
              </a:extLst>
            </p:cNvPr>
            <p:cNvSpPr/>
            <p:nvPr/>
          </p:nvSpPr>
          <p:spPr bwMode="auto">
            <a:xfrm>
              <a:off x="4709263" y="3026236"/>
              <a:ext cx="990954" cy="467916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ea typeface="Gill Sans" charset="0"/>
                  <a:cs typeface="Gill Sans" charset="0"/>
                </a:rPr>
                <a:t>Job </a:t>
              </a:r>
              <a:r>
                <a:rPr lang="en-US" sz="2000" dirty="0">
                  <a:solidFill>
                    <a:schemeClr val="bg1"/>
                  </a:solidFill>
                  <a:ea typeface="Gill Sans" charset="0"/>
                  <a:cs typeface="Gill Sans" charset="0"/>
                </a:rPr>
                <a:t>2</a:t>
              </a:r>
              <a:endPara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07D7B02-CAD7-4726-9B30-55B78825DB31}"/>
                </a:ext>
              </a:extLst>
            </p:cNvPr>
            <p:cNvCxnSpPr/>
            <p:nvPr/>
          </p:nvCxnSpPr>
          <p:spPr bwMode="auto">
            <a:xfrm>
              <a:off x="4131207" y="3275791"/>
              <a:ext cx="59182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6" name="Graphic 23" descr="Lock">
              <a:extLst>
                <a:ext uri="{FF2B5EF4-FFF2-40B4-BE49-F238E27FC236}">
                  <a16:creationId xmlns:a16="http://schemas.microsoft.com/office/drawing/2014/main" id="{15275D84-8F84-4C9F-BEF1-559125360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320446" y="2649991"/>
              <a:ext cx="1318121" cy="1318121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00E8C16-F323-4B83-8184-612F49806987}"/>
                </a:ext>
              </a:extLst>
            </p:cNvPr>
            <p:cNvCxnSpPr>
              <a:cxnSpLocks/>
              <a:stCxn id="11" idx="3"/>
              <a:endCxn id="16" idx="1"/>
            </p:cNvCxnSpPr>
            <p:nvPr/>
          </p:nvCxnSpPr>
          <p:spPr>
            <a:xfrm>
              <a:off x="5700217" y="2792278"/>
              <a:ext cx="2620229" cy="516774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A3BDD9-8A77-4C26-8127-CC942A6066F6}"/>
                </a:ext>
              </a:extLst>
            </p:cNvPr>
            <p:cNvSpPr txBox="1"/>
            <p:nvPr/>
          </p:nvSpPr>
          <p:spPr>
            <a:xfrm>
              <a:off x="6308776" y="2488219"/>
              <a:ext cx="1713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Acquire()</a:t>
              </a:r>
            </a:p>
          </p:txBody>
        </p:sp>
      </p:grpSp>
      <p:sp>
        <p:nvSpPr>
          <p:cNvPr id="20" name="Explosion: 14 Points 19">
            <a:extLst>
              <a:ext uri="{FF2B5EF4-FFF2-40B4-BE49-F238E27FC236}">
                <a16:creationId xmlns:a16="http://schemas.microsoft.com/office/drawing/2014/main" id="{CADBF77E-1FE8-4DB5-AC46-B72B02AFF2ED}"/>
              </a:ext>
            </a:extLst>
          </p:cNvPr>
          <p:cNvSpPr/>
          <p:nvPr/>
        </p:nvSpPr>
        <p:spPr>
          <a:xfrm>
            <a:off x="7532231" y="3882543"/>
            <a:ext cx="4035247" cy="228965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Project 2: Scheduling</a:t>
            </a:r>
          </a:p>
        </p:txBody>
      </p:sp>
    </p:spTree>
    <p:extLst>
      <p:ext uri="{BB962C8B-B14F-4D97-AF65-F5344CB8AC3E}">
        <p14:creationId xmlns:p14="http://schemas.microsoft.com/office/powerpoint/2010/main" val="2207745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5660-DB25-46DB-A561-76802D1B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Are SRTF and MLFQ Prone to Starvation?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51C61-A6EC-4256-8400-8B99E188E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SRTF, long jobs are starved in favor of short ones</a:t>
            </a:r>
          </a:p>
          <a:p>
            <a:pPr lvl="1"/>
            <a:r>
              <a:rPr lang="en-US" dirty="0" smtClean="0"/>
              <a:t>Same fundamental problem as priority scheduling</a:t>
            </a:r>
          </a:p>
          <a:p>
            <a:r>
              <a:rPr lang="en-US" dirty="0" smtClean="0"/>
              <a:t>MLFQ is an approximation of SRTF, so it suffers from the same problem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D1076-4B51-4C04-9BAC-419CE79BD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6A300-5A8B-4AEE-A5A9-CF9B863E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2E12B-A574-43AF-BDAF-EA625964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B0A0CBF3-7574-4B20-BB94-99B7152D443E}"/>
              </a:ext>
            </a:extLst>
          </p:cNvPr>
          <p:cNvGrpSpPr>
            <a:grpSpLocks/>
          </p:cNvGrpSpPr>
          <p:nvPr/>
        </p:nvGrpSpPr>
        <p:grpSpPr bwMode="auto">
          <a:xfrm>
            <a:off x="2552700" y="1943100"/>
            <a:ext cx="3657600" cy="2381267"/>
            <a:chOff x="1872" y="1392"/>
            <a:chExt cx="2016" cy="1233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6C43219A-09C9-48FD-8345-D9707BB70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B267772-DB2A-4ACB-97E1-3582ED7A1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91526F2-AA20-4F8A-A790-4A793084D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4E5D1D2E-D7DB-4822-8B91-08C9B84724F4}"/>
              </a:ext>
            </a:extLst>
          </p:cNvPr>
          <p:cNvGrpSpPr>
            <a:grpSpLocks/>
          </p:cNvGrpSpPr>
          <p:nvPr/>
        </p:nvGrpSpPr>
        <p:grpSpPr bwMode="auto">
          <a:xfrm>
            <a:off x="5676900" y="2363217"/>
            <a:ext cx="3308350" cy="914400"/>
            <a:chOff x="3600" y="624"/>
            <a:chExt cx="2084" cy="576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28C7191-3B13-41C1-9AF6-D75A258C9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624"/>
              <a:ext cx="1674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395CB6F2-F151-4E13-956F-775C56EDE9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1F75C0B1-CA2C-4E83-A317-92194C8518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520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2BD2E-874E-46AD-B0E8-F565C2E4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Evaluating Schedulers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62F5-773B-4CF7-831C-75E5E5380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Response Time (ideally low)</a:t>
            </a:r>
          </a:p>
          <a:p>
            <a:pPr lvl="1"/>
            <a:r>
              <a:rPr lang="en-US" smtClean="0"/>
              <a:t>What user sees: from keypress to character on screen</a:t>
            </a:r>
          </a:p>
          <a:p>
            <a:pPr lvl="1"/>
            <a:r>
              <a:rPr lang="en-US" smtClean="0"/>
              <a:t>Or completion time for non-interactive</a:t>
            </a:r>
          </a:p>
          <a:p>
            <a:r>
              <a:rPr lang="en-US" smtClean="0"/>
              <a:t>Throughput (ideally high)</a:t>
            </a:r>
          </a:p>
          <a:p>
            <a:pPr lvl="1"/>
            <a:r>
              <a:rPr lang="en-US" smtClean="0"/>
              <a:t>Total operations (jobs) per second</a:t>
            </a:r>
          </a:p>
          <a:p>
            <a:pPr lvl="1"/>
            <a:r>
              <a:rPr lang="en-US" smtClean="0"/>
              <a:t>Overhead (e.g. context switching), artificial blocks</a:t>
            </a:r>
          </a:p>
          <a:p>
            <a:r>
              <a:rPr lang="en-US" smtClean="0"/>
              <a:t>Fairness</a:t>
            </a:r>
          </a:p>
          <a:p>
            <a:pPr lvl="1"/>
            <a:r>
              <a:rPr lang="en-US" smtClean="0"/>
              <a:t>Fraction of resources provided to each</a:t>
            </a:r>
          </a:p>
          <a:p>
            <a:pPr lvl="1"/>
            <a:r>
              <a:rPr lang="en-US" smtClean="0"/>
              <a:t>May conflict with best avg. throughput, resp. time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9605C-3B90-4076-B640-91792982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4E70B-1D51-4F41-97AC-48474313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91548-4C31-4B4B-8F33-D74825437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2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EDD9E-57F5-41FA-81B2-650CAD3C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4B56F-A401-498B-8470-B71EBD4FE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1: deadline extended to Monday, April 6</a:t>
            </a:r>
          </a:p>
          <a:p>
            <a:r>
              <a:rPr lang="en-US" dirty="0" smtClean="0"/>
              <a:t>Assignment 2: due Monday, April 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F2F7D-9A67-4EAD-88FA-420EC2123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A8044-A358-4787-B3B7-6D25E2B7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B1394-7CB6-483B-9FCA-C49A7DC5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3C99-3B8E-4BCE-8C81-ADDC8657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 for Starvation: Priorities?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196D-903B-4E8F-A37B-1EDA39BDB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policies we’ve studied so far:</a:t>
            </a:r>
          </a:p>
          <a:p>
            <a:pPr lvl="1"/>
            <a:r>
              <a:rPr lang="en-US" dirty="0" smtClean="0"/>
              <a:t>Always prefer to give the CPU to a prioritized job</a:t>
            </a:r>
          </a:p>
          <a:p>
            <a:pPr lvl="1"/>
            <a:r>
              <a:rPr lang="en-US" dirty="0" smtClean="0"/>
              <a:t>Non-prioritized jobs may never get to run</a:t>
            </a:r>
          </a:p>
          <a:p>
            <a:r>
              <a:rPr lang="en-US" dirty="0" smtClean="0"/>
              <a:t>But priorities were a means, not an end</a:t>
            </a:r>
          </a:p>
          <a:p>
            <a:r>
              <a:rPr lang="en-US" dirty="0" smtClean="0"/>
              <a:t>Our end goal was to serve a mix of CPU-bound, I/O bound, and Interactive jobs effectively on common hardware</a:t>
            </a:r>
          </a:p>
          <a:p>
            <a:pPr lvl="1"/>
            <a:r>
              <a:rPr lang="en-US" dirty="0" smtClean="0"/>
              <a:t>Give the I/O bound ones enough CPU to issue their next file operation and wait (on those slow discs)</a:t>
            </a:r>
          </a:p>
          <a:p>
            <a:pPr lvl="1"/>
            <a:r>
              <a:rPr lang="en-US" dirty="0" smtClean="0"/>
              <a:t>Give the interactive ones enough CPU to respond to an input and wait (on those slow humans)</a:t>
            </a:r>
          </a:p>
          <a:p>
            <a:pPr lvl="1"/>
            <a:r>
              <a:rPr lang="en-US" dirty="0" smtClean="0"/>
              <a:t>Let the CPU bound ones grind away without too much disturbance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B0E49-BBD5-438C-B7B7-B2264FD9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26EE3-15E2-4C42-938E-52146968C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3D355-BE0C-4720-B68B-5B28BBF8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4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0A0F-6604-43EA-9CB9-26A71ADE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Changing Landscape…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00BA50-1ECB-4883-BE9C-C032F70C0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90318-69AA-452B-B0DD-D390FA57E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4A1EB-4390-476F-93AB-E3060CF5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E8D38D-8988-4BF4-B113-F4066EA71965}"/>
              </a:ext>
            </a:extLst>
          </p:cNvPr>
          <p:cNvSpPr txBox="1"/>
          <p:nvPr/>
        </p:nvSpPr>
        <p:spPr>
          <a:xfrm>
            <a:off x="559794" y="4455088"/>
            <a:ext cx="2897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Bell’s Law: New computer class every 10 years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3716729" y="1943100"/>
            <a:ext cx="6725720" cy="4378317"/>
            <a:chOff x="2912056" y="1104459"/>
            <a:chExt cx="8826553" cy="5745920"/>
          </a:xfrm>
        </p:grpSpPr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5D10F813-79BD-4A45-BAB8-EB342759AE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2056" y="1539718"/>
              <a:ext cx="5672008" cy="4716322"/>
              <a:chOff x="2869" y="1485"/>
              <a:chExt cx="2608" cy="2114"/>
            </a:xfrm>
            <a:noFill/>
          </p:grpSpPr>
          <p:sp>
            <p:nvSpPr>
              <p:cNvPr id="9" name="Text Box 11">
                <a:extLst>
                  <a:ext uri="{FF2B5EF4-FFF2-40B4-BE49-F238E27FC236}">
                    <a16:creationId xmlns:a16="http://schemas.microsoft.com/office/drawing/2014/main" id="{9A3C0744-85EC-4ABE-B26A-D7A4A3E1B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6" y="3436"/>
                <a:ext cx="466" cy="163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 b="1" dirty="0"/>
                  <a:t>years</a:t>
                </a:r>
              </a:p>
            </p:txBody>
          </p:sp>
          <p:sp>
            <p:nvSpPr>
              <p:cNvPr id="10" name="Text Box 12">
                <a:extLst>
                  <a:ext uri="{FF2B5EF4-FFF2-40B4-BE49-F238E27FC236}">
                    <a16:creationId xmlns:a16="http://schemas.microsoft.com/office/drawing/2014/main" id="{472C6D60-7735-4384-821D-DA7F7CB193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9" y="1485"/>
                <a:ext cx="792" cy="2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200" b="1" dirty="0"/>
                  <a:t>Computers</a:t>
                </a:r>
              </a:p>
              <a:p>
                <a:pPr eaLnBrk="0" hangingPunct="0"/>
                <a:r>
                  <a:rPr lang="en-US" sz="1200" b="1" dirty="0"/>
                  <a:t>Per Person</a:t>
                </a:r>
              </a:p>
            </p:txBody>
          </p:sp>
          <p:sp>
            <p:nvSpPr>
              <p:cNvPr id="11" name="Text Box 13">
                <a:extLst>
                  <a:ext uri="{FF2B5EF4-FFF2-40B4-BE49-F238E27FC236}">
                    <a16:creationId xmlns:a16="http://schemas.microsoft.com/office/drawing/2014/main" id="{5B27FFE7-23EE-4D47-BD91-B642FD63CD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3" y="3155"/>
                <a:ext cx="421" cy="1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200" b="1"/>
                  <a:t>10</a:t>
                </a:r>
                <a:r>
                  <a:rPr lang="en-US" sz="1200" b="1" baseline="30000"/>
                  <a:t>3</a:t>
                </a:r>
                <a:r>
                  <a:rPr lang="en-US" sz="1200" b="1"/>
                  <a:t>:1</a:t>
                </a:r>
              </a:p>
            </p:txBody>
          </p:sp>
          <p:sp>
            <p:nvSpPr>
              <p:cNvPr id="12" name="Text Box 14">
                <a:extLst>
                  <a:ext uri="{FF2B5EF4-FFF2-40B4-BE49-F238E27FC236}">
                    <a16:creationId xmlns:a16="http://schemas.microsoft.com/office/drawing/2014/main" id="{F7BBCF28-807A-4A09-93E1-A36FEF37FE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3" y="1824"/>
                <a:ext cx="421" cy="1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200" b="1" dirty="0"/>
                  <a:t>1:10</a:t>
                </a:r>
                <a:r>
                  <a:rPr lang="en-US" sz="1200" b="1" baseline="30000" dirty="0"/>
                  <a:t>6</a:t>
                </a:r>
              </a:p>
            </p:txBody>
          </p:sp>
          <p:sp>
            <p:nvSpPr>
              <p:cNvPr id="13" name="Text Box 15">
                <a:extLst>
                  <a:ext uri="{FF2B5EF4-FFF2-40B4-BE49-F238E27FC236}">
                    <a16:creationId xmlns:a16="http://schemas.microsoft.com/office/drawing/2014/main" id="{3BD8810E-0392-437B-B9E5-5B4A64D9B4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2640"/>
                <a:ext cx="677" cy="154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100"/>
                  <a:t>Laptop</a:t>
                </a:r>
              </a:p>
            </p:txBody>
          </p:sp>
          <p:sp>
            <p:nvSpPr>
              <p:cNvPr id="14" name="Text Box 16">
                <a:extLst>
                  <a:ext uri="{FF2B5EF4-FFF2-40B4-BE49-F238E27FC236}">
                    <a16:creationId xmlns:a16="http://schemas.microsoft.com/office/drawing/2014/main" id="{CE58D283-2279-4B60-A808-35810433D7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8" y="2814"/>
                <a:ext cx="394" cy="154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100"/>
                  <a:t>PDA</a:t>
                </a:r>
              </a:p>
            </p:txBody>
          </p:sp>
          <p:sp>
            <p:nvSpPr>
              <p:cNvPr id="15" name="Line 17">
                <a:extLst>
                  <a:ext uri="{FF2B5EF4-FFF2-40B4-BE49-F238E27FC236}">
                    <a16:creationId xmlns:a16="http://schemas.microsoft.com/office/drawing/2014/main" id="{09C3DDC5-C7DF-4AB7-A622-418D57B84F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8" y="3385"/>
                <a:ext cx="1978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100"/>
              </a:p>
            </p:txBody>
          </p:sp>
          <p:sp>
            <p:nvSpPr>
              <p:cNvPr id="16" name="Line 18">
                <a:extLst>
                  <a:ext uri="{FF2B5EF4-FFF2-40B4-BE49-F238E27FC236}">
                    <a16:creationId xmlns:a16="http://schemas.microsoft.com/office/drawing/2014/main" id="{46AEC945-A569-410E-8F23-F28CB2CA9B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2" y="1715"/>
                <a:ext cx="0" cy="1661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100"/>
              </a:p>
            </p:txBody>
          </p:sp>
          <p:pic>
            <p:nvPicPr>
              <p:cNvPr id="17" name="Picture 16" descr="whirlwind-computer">
                <a:extLst>
                  <a:ext uri="{FF2B5EF4-FFF2-40B4-BE49-F238E27FC236}">
                    <a16:creationId xmlns:a16="http://schemas.microsoft.com/office/drawing/2014/main" id="{389B4B18-20AD-45EC-8DDD-B70146E4AC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486" y="1777"/>
                <a:ext cx="486" cy="348"/>
              </a:xfrm>
              <a:prstGeom prst="rect">
                <a:avLst/>
              </a:prstGeom>
              <a:grpFill/>
            </p:spPr>
          </p:pic>
          <p:pic>
            <p:nvPicPr>
              <p:cNvPr id="18" name="Picture 17" descr="360-67">
                <a:extLst>
                  <a:ext uri="{FF2B5EF4-FFF2-40B4-BE49-F238E27FC236}">
                    <a16:creationId xmlns:a16="http://schemas.microsoft.com/office/drawing/2014/main" id="{49ED183E-F816-451C-8FE1-75D66BF126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736" y="2070"/>
                <a:ext cx="442" cy="327"/>
              </a:xfrm>
              <a:prstGeom prst="rect">
                <a:avLst/>
              </a:prstGeom>
              <a:grpFill/>
            </p:spPr>
          </p:pic>
          <p:sp>
            <p:nvSpPr>
              <p:cNvPr id="19" name="Text Box 21">
                <a:extLst>
                  <a:ext uri="{FF2B5EF4-FFF2-40B4-BE49-F238E27FC236}">
                    <a16:creationId xmlns:a16="http://schemas.microsoft.com/office/drawing/2014/main" id="{92088DE2-AB62-4F8F-B164-71303D7DEC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4" y="1968"/>
                <a:ext cx="862" cy="154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100" dirty="0"/>
                  <a:t>Mainframe</a:t>
                </a:r>
              </a:p>
            </p:txBody>
          </p:sp>
          <p:pic>
            <p:nvPicPr>
              <p:cNvPr id="20" name="Picture 19" descr="vax11-780">
                <a:extLst>
                  <a:ext uri="{FF2B5EF4-FFF2-40B4-BE49-F238E27FC236}">
                    <a16:creationId xmlns:a16="http://schemas.microsoft.com/office/drawing/2014/main" id="{3E8F486C-83A3-40E7-9A1D-01E45EF216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08" y="2307"/>
                <a:ext cx="272" cy="296"/>
              </a:xfrm>
              <a:prstGeom prst="rect">
                <a:avLst/>
              </a:prstGeom>
              <a:grpFill/>
            </p:spPr>
          </p:pic>
          <p:sp>
            <p:nvSpPr>
              <p:cNvPr id="21" name="Text Box 23">
                <a:extLst>
                  <a:ext uri="{FF2B5EF4-FFF2-40B4-BE49-F238E27FC236}">
                    <a16:creationId xmlns:a16="http://schemas.microsoft.com/office/drawing/2014/main" id="{D5611B7C-AE1C-475B-B191-136AFEFE07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6" y="2216"/>
                <a:ext cx="468" cy="154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100"/>
                  <a:t>Mini</a:t>
                </a:r>
              </a:p>
            </p:txBody>
          </p:sp>
          <p:pic>
            <p:nvPicPr>
              <p:cNvPr id="22" name="Picture 21" descr="sun3+3d">
                <a:extLst>
                  <a:ext uri="{FF2B5EF4-FFF2-40B4-BE49-F238E27FC236}">
                    <a16:creationId xmlns:a16="http://schemas.microsoft.com/office/drawing/2014/main" id="{D7ABBD37-0D2E-4DAA-B748-916F6944F8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84" y="2488"/>
                <a:ext cx="303" cy="259"/>
              </a:xfrm>
              <a:prstGeom prst="rect">
                <a:avLst/>
              </a:prstGeom>
              <a:grpFill/>
            </p:spPr>
          </p:pic>
          <p:sp>
            <p:nvSpPr>
              <p:cNvPr id="23" name="Text Box 25">
                <a:extLst>
                  <a:ext uri="{FF2B5EF4-FFF2-40B4-BE49-F238E27FC236}">
                    <a16:creationId xmlns:a16="http://schemas.microsoft.com/office/drawing/2014/main" id="{914490FE-600D-47A1-A328-35242F69CE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7" y="2397"/>
                <a:ext cx="829" cy="154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100" dirty="0"/>
                  <a:t>Workstation</a:t>
                </a:r>
              </a:p>
            </p:txBody>
          </p:sp>
          <p:sp>
            <p:nvSpPr>
              <p:cNvPr id="24" name="Text Box 26">
                <a:extLst>
                  <a:ext uri="{FF2B5EF4-FFF2-40B4-BE49-F238E27FC236}">
                    <a16:creationId xmlns:a16="http://schemas.microsoft.com/office/drawing/2014/main" id="{C1F18156-0600-4254-8697-88ED2A773D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4" y="2544"/>
                <a:ext cx="309" cy="154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100"/>
                  <a:t>PC</a:t>
                </a:r>
              </a:p>
            </p:txBody>
          </p:sp>
          <p:pic>
            <p:nvPicPr>
              <p:cNvPr id="25" name="Picture 24" descr="IBM_ThinkPad@ThinkPad_A_Series">
                <a:extLst>
                  <a:ext uri="{FF2B5EF4-FFF2-40B4-BE49-F238E27FC236}">
                    <a16:creationId xmlns:a16="http://schemas.microsoft.com/office/drawing/2014/main" id="{0C6AD6F4-597F-45D7-914B-B9DEC408D7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635" y="2760"/>
                <a:ext cx="233" cy="227"/>
              </a:xfrm>
              <a:prstGeom prst="rect">
                <a:avLst/>
              </a:prstGeom>
              <a:grpFill/>
            </p:spPr>
          </p:pic>
          <p:pic>
            <p:nvPicPr>
              <p:cNvPr id="26" name="Picture 28" descr="cell-phone-nokia">
                <a:hlinkClick r:id="rId7"/>
                <a:extLst>
                  <a:ext uri="{FF2B5EF4-FFF2-40B4-BE49-F238E27FC236}">
                    <a16:creationId xmlns:a16="http://schemas.microsoft.com/office/drawing/2014/main" id="{E15804DA-0E95-4FB2-9E94-A5F0624515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031" y="3078"/>
                <a:ext cx="175" cy="133"/>
              </a:xfrm>
              <a:prstGeom prst="rect">
                <a:avLst/>
              </a:prstGeom>
              <a:grpFill/>
            </p:spPr>
          </p:pic>
          <p:pic>
            <p:nvPicPr>
              <p:cNvPr id="27" name="Picture 29" descr="pcsm">
                <a:extLst>
                  <a:ext uri="{FF2B5EF4-FFF2-40B4-BE49-F238E27FC236}">
                    <a16:creationId xmlns:a16="http://schemas.microsoft.com/office/drawing/2014/main" id="{F28C2F90-436C-4EEB-91D7-EFF4422FFC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503" y="2624"/>
                <a:ext cx="157" cy="221"/>
              </a:xfrm>
              <a:prstGeom prst="rect">
                <a:avLst/>
              </a:prstGeom>
              <a:grpFill/>
            </p:spPr>
          </p:pic>
          <p:pic>
            <p:nvPicPr>
              <p:cNvPr id="28" name="Picture 30" descr="palm">
                <a:extLst>
                  <a:ext uri="{FF2B5EF4-FFF2-40B4-BE49-F238E27FC236}">
                    <a16:creationId xmlns:a16="http://schemas.microsoft.com/office/drawing/2014/main" id="{ED3CE635-00B4-4DE1-BF18-AE68189123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803" y="2984"/>
                <a:ext cx="126" cy="1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Rectangle 31">
                <a:extLst>
                  <a:ext uri="{FF2B5EF4-FFF2-40B4-BE49-F238E27FC236}">
                    <a16:creationId xmlns:a16="http://schemas.microsoft.com/office/drawing/2014/main" id="{8044E0CE-C901-4427-8A49-ABA3B2514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4" y="2934"/>
                <a:ext cx="322" cy="1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100"/>
                  <a:t>Cell</a:t>
                </a:r>
              </a:p>
            </p:txBody>
          </p:sp>
          <p:sp>
            <p:nvSpPr>
              <p:cNvPr id="30" name="Text Box 32">
                <a:extLst>
                  <a:ext uri="{FF2B5EF4-FFF2-40B4-BE49-F238E27FC236}">
                    <a16:creationId xmlns:a16="http://schemas.microsoft.com/office/drawing/2014/main" id="{1388A05D-FB32-414D-ABFF-D92BED86D7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3" y="2712"/>
                <a:ext cx="301" cy="1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200" b="1"/>
                  <a:t>1:1</a:t>
                </a:r>
              </a:p>
            </p:txBody>
          </p:sp>
          <p:sp>
            <p:nvSpPr>
              <p:cNvPr id="31" name="Text Box 33">
                <a:extLst>
                  <a:ext uri="{FF2B5EF4-FFF2-40B4-BE49-F238E27FC236}">
                    <a16:creationId xmlns:a16="http://schemas.microsoft.com/office/drawing/2014/main" id="{E8D5CEE8-3D12-407E-BEDD-DA44CFD680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3" y="2304"/>
                <a:ext cx="421" cy="1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200" b="1"/>
                  <a:t>1:10</a:t>
                </a:r>
                <a:r>
                  <a:rPr lang="en-US" sz="1200" b="1" baseline="30000"/>
                  <a:t>3</a:t>
                </a:r>
              </a:p>
            </p:txBody>
          </p:sp>
        </p:grpSp>
        <p:grpSp>
          <p:nvGrpSpPr>
            <p:cNvPr id="32" name="Group 7">
              <a:extLst>
                <a:ext uri="{FF2B5EF4-FFF2-40B4-BE49-F238E27FC236}">
                  <a16:creationId xmlns:a16="http://schemas.microsoft.com/office/drawing/2014/main" id="{1699EAD4-1C3F-4139-A113-A84FC1B45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03014" y="5077928"/>
              <a:ext cx="781050" cy="730250"/>
              <a:chOff x="4992" y="3124"/>
              <a:chExt cx="492" cy="460"/>
            </a:xfrm>
          </p:grpSpPr>
          <p:sp>
            <p:nvSpPr>
              <p:cNvPr id="33" name="Text Box 8">
                <a:extLst>
                  <a:ext uri="{FF2B5EF4-FFF2-40B4-BE49-F238E27FC236}">
                    <a16:creationId xmlns:a16="http://schemas.microsoft.com/office/drawing/2014/main" id="{BF058DE4-9103-4F29-8EC2-917A7FCFE9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2" y="3368"/>
                <a:ext cx="492" cy="21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100" b="1" i="1" dirty="0"/>
                  <a:t>Mote!</a:t>
                </a:r>
              </a:p>
            </p:txBody>
          </p:sp>
          <p:pic>
            <p:nvPicPr>
              <p:cNvPr id="34" name="Picture 9" descr="dots">
                <a:extLst>
                  <a:ext uri="{FF2B5EF4-FFF2-40B4-BE49-F238E27FC236}">
                    <a16:creationId xmlns:a16="http://schemas.microsoft.com/office/drawing/2014/main" id="{D207A8E7-360F-42AA-9F04-75157D11A2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206" y="3124"/>
                <a:ext cx="211" cy="260"/>
              </a:xfrm>
              <a:prstGeom prst="rect">
                <a:avLst/>
              </a:prstGeom>
              <a:noFill/>
            </p:spPr>
          </p:pic>
        </p:grpSp>
        <p:pic>
          <p:nvPicPr>
            <p:cNvPr id="35" name="Picture 3">
              <a:extLst>
                <a:ext uri="{FF2B5EF4-FFF2-40B4-BE49-F238E27FC236}">
                  <a16:creationId xmlns:a16="http://schemas.microsoft.com/office/drawing/2014/main" id="{FE365BF6-594A-48A9-B078-E751D65F7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8251781" y="1386871"/>
              <a:ext cx="1252243" cy="76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810018B-C7FD-47F0-9242-43E0008A9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341993" y="4335488"/>
              <a:ext cx="467971" cy="49361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1929489-B9F1-47A2-B557-29F9AC3BC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07032" y="1855254"/>
              <a:ext cx="1333500" cy="9525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AAB8D1F-E62B-494A-B5B1-6BAE3DB8D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098978" y="2735663"/>
              <a:ext cx="864217" cy="82288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EB786B3-DE01-48A3-86E8-C9B1EDCB1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267431" y="3562184"/>
              <a:ext cx="583453" cy="575708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5C60093-309B-4D0E-A03A-7D5CA888A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54619" y="3932078"/>
              <a:ext cx="540718" cy="485962"/>
            </a:xfrm>
            <a:prstGeom prst="rect">
              <a:avLst/>
            </a:prstGeom>
          </p:spPr>
        </p:pic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C884FD5-35B5-48B3-88FA-5EA73C48FF56}"/>
                </a:ext>
              </a:extLst>
            </p:cNvPr>
            <p:cNvCxnSpPr/>
            <p:nvPr/>
          </p:nvCxnSpPr>
          <p:spPr>
            <a:xfrm>
              <a:off x="6086020" y="2213842"/>
              <a:ext cx="1419411" cy="29883"/>
            </a:xfrm>
            <a:prstGeom prst="line">
              <a:avLst/>
            </a:prstGeom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45A1874-FC17-4583-85C5-CBD37EE466A0}"/>
                </a:ext>
              </a:extLst>
            </p:cNvPr>
            <p:cNvCxnSpPr/>
            <p:nvPr/>
          </p:nvCxnSpPr>
          <p:spPr>
            <a:xfrm>
              <a:off x="6387832" y="2874242"/>
              <a:ext cx="1419411" cy="29883"/>
            </a:xfrm>
            <a:prstGeom prst="line">
              <a:avLst/>
            </a:prstGeom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C5DD88E-FB99-4306-862F-57817C6E44E4}"/>
                </a:ext>
              </a:extLst>
            </p:cNvPr>
            <p:cNvCxnSpPr/>
            <p:nvPr/>
          </p:nvCxnSpPr>
          <p:spPr>
            <a:xfrm flipV="1">
              <a:off x="7391878" y="3722901"/>
              <a:ext cx="696259" cy="5977"/>
            </a:xfrm>
            <a:prstGeom prst="line">
              <a:avLst/>
            </a:prstGeom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loud 43">
              <a:extLst>
                <a:ext uri="{FF2B5EF4-FFF2-40B4-BE49-F238E27FC236}">
                  <a16:creationId xmlns:a16="http://schemas.microsoft.com/office/drawing/2014/main" id="{F975EE18-8172-42FB-8A4B-407C5EEF78DF}"/>
                </a:ext>
              </a:extLst>
            </p:cNvPr>
            <p:cNvSpPr/>
            <p:nvPr/>
          </p:nvSpPr>
          <p:spPr>
            <a:xfrm>
              <a:off x="7999722" y="1104459"/>
              <a:ext cx="1722481" cy="1677147"/>
            </a:xfrm>
            <a:prstGeom prst="cloud">
              <a:avLst/>
            </a:prstGeom>
            <a:solidFill>
              <a:schemeClr val="tx1">
                <a:lumMod val="85000"/>
                <a:alpha val="16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6" name="Rounded Rectangular Callout 52">
              <a:extLst>
                <a:ext uri="{FF2B5EF4-FFF2-40B4-BE49-F238E27FC236}">
                  <a16:creationId xmlns:a16="http://schemas.microsoft.com/office/drawing/2014/main" id="{2DEE9904-AB45-4909-8510-B053CB1C9135}"/>
                </a:ext>
              </a:extLst>
            </p:cNvPr>
            <p:cNvSpPr/>
            <p:nvPr/>
          </p:nvSpPr>
          <p:spPr bwMode="auto">
            <a:xfrm>
              <a:off x="8415182" y="6012179"/>
              <a:ext cx="1905000" cy="838200"/>
            </a:xfrm>
            <a:prstGeom prst="wedgeRoundRectCallout">
              <a:avLst>
                <a:gd name="adj1" fmla="val -45887"/>
                <a:gd name="adj2" fmla="val -90962"/>
                <a:gd name="adj3" fmla="val 16667"/>
              </a:avLst>
            </a:prstGeom>
            <a:solidFill>
              <a:schemeClr val="accent3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1200" b="0" dirty="0">
                  <a:cs typeface="Helvetica"/>
                </a:rPr>
                <a:t>The Internet of Things!</a:t>
              </a:r>
            </a:p>
          </p:txBody>
        </p:sp>
        <p:sp>
          <p:nvSpPr>
            <p:cNvPr id="47" name="Right Brace 46">
              <a:extLst>
                <a:ext uri="{FF2B5EF4-FFF2-40B4-BE49-F238E27FC236}">
                  <a16:creationId xmlns:a16="http://schemas.microsoft.com/office/drawing/2014/main" id="{D866AA47-AD38-4181-8F28-47576C3FA3F0}"/>
                </a:ext>
              </a:extLst>
            </p:cNvPr>
            <p:cNvSpPr/>
            <p:nvPr/>
          </p:nvSpPr>
          <p:spPr bwMode="auto">
            <a:xfrm>
              <a:off x="9681209" y="1960876"/>
              <a:ext cx="304800" cy="1447800"/>
            </a:xfrm>
            <a:prstGeom prst="rightBrac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ight Brace 47">
              <a:extLst>
                <a:ext uri="{FF2B5EF4-FFF2-40B4-BE49-F238E27FC236}">
                  <a16:creationId xmlns:a16="http://schemas.microsoft.com/office/drawing/2014/main" id="{5C6571E8-ABFD-4D7F-AA3E-002D9B71F3B0}"/>
                </a:ext>
              </a:extLst>
            </p:cNvPr>
            <p:cNvSpPr/>
            <p:nvPr/>
          </p:nvSpPr>
          <p:spPr bwMode="auto">
            <a:xfrm>
              <a:off x="9909809" y="3332476"/>
              <a:ext cx="304800" cy="1447800"/>
            </a:xfrm>
            <a:prstGeom prst="rightBrac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ight Brace 48">
              <a:extLst>
                <a:ext uri="{FF2B5EF4-FFF2-40B4-BE49-F238E27FC236}">
                  <a16:creationId xmlns:a16="http://schemas.microsoft.com/office/drawing/2014/main" id="{E1E06743-1856-47F4-85E1-278B5FEDD8AB}"/>
                </a:ext>
              </a:extLst>
            </p:cNvPr>
            <p:cNvSpPr/>
            <p:nvPr/>
          </p:nvSpPr>
          <p:spPr bwMode="auto">
            <a:xfrm>
              <a:off x="9681209" y="4780276"/>
              <a:ext cx="304800" cy="990600"/>
            </a:xfrm>
            <a:prstGeom prst="rightBrac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2B033B4-770B-42ED-8B06-711C0FDF0552}"/>
                </a:ext>
              </a:extLst>
            </p:cNvPr>
            <p:cNvSpPr txBox="1"/>
            <p:nvPr/>
          </p:nvSpPr>
          <p:spPr>
            <a:xfrm>
              <a:off x="10062209" y="1808476"/>
              <a:ext cx="1523999" cy="1393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Number crunching, Data Storage, Massive </a:t>
              </a:r>
              <a:r>
                <a:rPr lang="en-US" sz="1050" dirty="0" err="1"/>
                <a:t>Inet</a:t>
              </a:r>
              <a:r>
                <a:rPr lang="en-US" sz="1050" dirty="0"/>
                <a:t> Services,</a:t>
              </a:r>
            </a:p>
            <a:p>
              <a:r>
                <a:rPr lang="en-US" sz="1050" dirty="0"/>
                <a:t>ML, …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E73C902-DDAF-4836-8AD9-191C2D444E1F}"/>
                </a:ext>
              </a:extLst>
            </p:cNvPr>
            <p:cNvSpPr txBox="1"/>
            <p:nvPr/>
          </p:nvSpPr>
          <p:spPr>
            <a:xfrm>
              <a:off x="10214610" y="3713476"/>
              <a:ext cx="1523999" cy="565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Productivity,</a:t>
              </a:r>
            </a:p>
            <a:p>
              <a:r>
                <a:rPr lang="en-US" sz="1050" dirty="0"/>
                <a:t>Interactive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B3FD829-0C79-42AC-AFD1-B73328F45500}"/>
                </a:ext>
              </a:extLst>
            </p:cNvPr>
            <p:cNvSpPr txBox="1"/>
            <p:nvPr/>
          </p:nvSpPr>
          <p:spPr>
            <a:xfrm>
              <a:off x="10049508" y="4856477"/>
              <a:ext cx="1523999" cy="757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Streaming from/to the physical world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EB86084-5FD0-474B-A0B4-FB0B5C7D9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30347" y="4859402"/>
              <a:ext cx="540718" cy="456507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0DE51F8-E1EF-4652-B930-7D51C1E58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877902" y="5240333"/>
              <a:ext cx="328530" cy="32853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2F7E81C6-0856-44D2-AD1C-CDED770A9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132038" y="5003373"/>
              <a:ext cx="351694" cy="35169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E19C7A9-1FFA-4024-9134-63308BAAE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841748" y="4676575"/>
              <a:ext cx="463487" cy="463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971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3538-5C62-4A15-B3F0-F4DB63F5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knew how long each CPU burst will be, in advance?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C0023-F877-4E56-8143-9DA73CB29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Idea: remove convoy effect</a:t>
            </a:r>
          </a:p>
          <a:p>
            <a:pPr lvl="1"/>
            <a:r>
              <a:rPr lang="en-US" dirty="0" smtClean="0"/>
              <a:t>Short jobs always stay ahead of long ones</a:t>
            </a:r>
          </a:p>
          <a:p>
            <a:r>
              <a:rPr lang="en-US" dirty="0" smtClean="0"/>
              <a:t>Non-preemptive: Shortest Job First</a:t>
            </a:r>
          </a:p>
          <a:p>
            <a:pPr lvl="1"/>
            <a:r>
              <a:rPr lang="en-US" dirty="0" smtClean="0"/>
              <a:t>Like FCFS, but if we always chose the best possible ordering</a:t>
            </a:r>
          </a:p>
          <a:p>
            <a:r>
              <a:rPr lang="en-US" dirty="0" smtClean="0"/>
              <a:t>Preemptive Version: Shortest Remaining Time First</a:t>
            </a:r>
          </a:p>
          <a:p>
            <a:pPr lvl="1"/>
            <a:r>
              <a:rPr lang="en-US" dirty="0" smtClean="0"/>
              <a:t>If a job arrives and has shorter time to completion than current job, immediately preempt CPU</a:t>
            </a:r>
          </a:p>
          <a:p>
            <a:pPr lvl="1"/>
            <a:r>
              <a:rPr lang="en-US" dirty="0" smtClean="0"/>
              <a:t>Sometimes called “Shortest Remaining Time to Completion First”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7C3E3-CA63-42A2-831A-C7B5B7F86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AE01-7A40-4CF7-9173-028F417A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51EEF-8481-436A-BCA5-D108DF79B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7CD8DF5-31CA-419B-A5B1-2C2AA59FC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096" y="1178671"/>
            <a:ext cx="2193234" cy="202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80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8328-59A7-410F-BEB5-2428D34AC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Changing Landscape of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A1A8C-B0B1-4AC4-A049-1137EAB25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Priority-based scheduling rooted in “time-sharing”</a:t>
            </a:r>
          </a:p>
          <a:p>
            <a:pPr lvl="1"/>
            <a:r>
              <a:rPr lang="en-US" smtClean="0"/>
              <a:t>Allocating precious, limited resources across a diverse workload</a:t>
            </a:r>
          </a:p>
          <a:p>
            <a:pPr lvl="2"/>
            <a:r>
              <a:rPr lang="en-US" smtClean="0"/>
              <a:t>CPU bound, vs interactive, vs I/O bound</a:t>
            </a:r>
          </a:p>
          <a:p>
            <a:r>
              <a:rPr lang="en-US" smtClean="0"/>
              <a:t>80’s brought about personal computers, workstations, and servers on networks</a:t>
            </a:r>
          </a:p>
          <a:p>
            <a:pPr lvl="1"/>
            <a:r>
              <a:rPr lang="en-US" smtClean="0"/>
              <a:t>Different machines of different types for different purposes</a:t>
            </a:r>
          </a:p>
          <a:p>
            <a:pPr lvl="1"/>
            <a:r>
              <a:rPr lang="en-US" smtClean="0"/>
              <a:t>Shift to fairness and avoiding extremes (starvation)</a:t>
            </a:r>
          </a:p>
          <a:p>
            <a:r>
              <a:rPr lang="en-US" smtClean="0"/>
              <a:t>90’s emergence of the web, rise of internet-based services, the data-center-is-the-computer</a:t>
            </a:r>
          </a:p>
          <a:p>
            <a:pPr lvl="1"/>
            <a:r>
              <a:rPr lang="en-US" smtClean="0"/>
              <a:t>Server consolidation, massive clustered services, huge flashcrowds</a:t>
            </a:r>
          </a:p>
          <a:p>
            <a:pPr lvl="1"/>
            <a:r>
              <a:rPr lang="en-US" smtClean="0"/>
              <a:t>It’s about predictability, 95th percentile performance guarantees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82F02-CDFA-4CF2-A4DF-2CBB1BE02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16A30-65DC-4273-9961-797CDC7CE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96790-13E8-410B-BE6C-876BA184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0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BA01-9EB4-4A5D-BE16-8E714E924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Does prioritizing some jobs necessarily starve those that aren’t prioritized?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72AE6-54D2-4648-8361-22D85D0ED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BA9CE-7934-4A05-B859-B0D7A0688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A2865-310E-48B9-A70A-513CD177A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9688-D63A-4E6B-B68C-09D8A0FEB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Idea: Proportional-Share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1ACC2-4E16-49F1-A34B-D3B01A18E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policies we’ve studied so far:</a:t>
            </a:r>
          </a:p>
          <a:p>
            <a:pPr lvl="1"/>
            <a:r>
              <a:rPr lang="en-US" dirty="0" smtClean="0"/>
              <a:t>Always prefer to give the CPU to a prioritized job</a:t>
            </a:r>
          </a:p>
          <a:p>
            <a:pPr lvl="1"/>
            <a:r>
              <a:rPr lang="en-US" dirty="0" smtClean="0"/>
              <a:t>Non-prioritized jobs may never get to run</a:t>
            </a:r>
          </a:p>
          <a:p>
            <a:r>
              <a:rPr lang="en-US" dirty="0" smtClean="0"/>
              <a:t>Instead, we can share the CPU proportionally</a:t>
            </a:r>
          </a:p>
          <a:p>
            <a:pPr lvl="1"/>
            <a:r>
              <a:rPr lang="en-US" dirty="0" smtClean="0"/>
              <a:t>Give each job a share of the CPU according to its priority</a:t>
            </a:r>
          </a:p>
          <a:p>
            <a:pPr lvl="1"/>
            <a:r>
              <a:rPr lang="en-US" dirty="0" smtClean="0"/>
              <a:t>Low-priority jobs get to run less often</a:t>
            </a:r>
          </a:p>
          <a:p>
            <a:pPr lvl="1"/>
            <a:r>
              <a:rPr lang="en-US" dirty="0" smtClean="0"/>
              <a:t>But all jobs can at least make progress (no starvation)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7D8A0-C26F-4298-BE7D-8497741D3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6C6A0-C67D-4383-897F-3A8307E2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4BD89-9E01-48D9-AFCD-FFCC862F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0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405B-D4DB-40C0-ADAA-408A6CC5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Schedulers Prone to Starvation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651CE-723F-4B97-BBEF-8B5FDEF8E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kinds of schedulers are prone to starvation?</a:t>
            </a:r>
          </a:p>
          <a:p>
            <a:r>
              <a:rPr lang="en-US" dirty="0" smtClean="0"/>
              <a:t>Of the scheduling policies we’ve studied, which are prone to starvation? And can we fix them?</a:t>
            </a:r>
          </a:p>
          <a:p>
            <a:r>
              <a:rPr lang="en-US" dirty="0" smtClean="0"/>
              <a:t>How might we design scheduling policies that avoid starvation entirely?</a:t>
            </a:r>
          </a:p>
          <a:p>
            <a:pPr lvl="1"/>
            <a:r>
              <a:rPr lang="en-US" dirty="0" smtClean="0"/>
              <a:t>Arguably more relevant now than when CPU scheduling was first developed…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F0676-9F8D-42A0-A8E2-B3684369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1A44-629F-4E73-BBDC-45608AC78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E4A43-AB85-48C5-B12E-66A0BA12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88720" y="3090672"/>
            <a:ext cx="8302752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3DF51-3462-455F-8559-9FED5A480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20986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Given a set of jobs (the mix), provide each with a share of a resource</a:t>
            </a:r>
          </a:p>
          <a:p>
            <a:pPr lvl="1"/>
            <a:r>
              <a:rPr lang="en-US" dirty="0" smtClean="0"/>
              <a:t>e.g., 50% of the CPU for </a:t>
            </a:r>
            <a:r>
              <a:rPr lang="en-US" dirty="0" smtClean="0">
                <a:solidFill>
                  <a:srgbClr val="FF0000"/>
                </a:solidFill>
              </a:rPr>
              <a:t>Job A</a:t>
            </a:r>
            <a:r>
              <a:rPr lang="en-US" dirty="0" smtClean="0"/>
              <a:t>, 30% for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Job B</a:t>
            </a:r>
            <a:r>
              <a:rPr lang="en-US" dirty="0" smtClean="0"/>
              <a:t>, and 20% for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Idea: Give out tickets according to the proportion each should receive </a:t>
            </a:r>
          </a:p>
          <a:p>
            <a:r>
              <a:rPr lang="en-US" dirty="0" smtClean="0"/>
              <a:t>Every quantum (tick): draw one at random, schedule that job (thread) to run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3A935-B018-4F8F-8EF7-9DEC6DC9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Lottery </a:t>
            </a:r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F0EBA-068D-470C-BC43-91AF87C59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22508-71F0-4D0D-B229-68D679591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03E59-725C-4D94-8BB9-F71F30BAB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54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032618" y="1181099"/>
            <a:ext cx="7004174" cy="3115670"/>
            <a:chOff x="1676406" y="852171"/>
            <a:chExt cx="7004174" cy="311567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2FB2612-29EF-554A-9C66-26F8141850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6406" y="3559629"/>
              <a:ext cx="6193971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EAD79EFB-EB0B-8543-9B9B-BED57067E2A4}"/>
                </a:ext>
              </a:extLst>
            </p:cNvPr>
            <p:cNvSpPr txBox="1"/>
            <p:nvPr/>
          </p:nvSpPr>
          <p:spPr>
            <a:xfrm>
              <a:off x="8066309" y="3338387"/>
              <a:ext cx="6142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time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3DCE20-678F-AA4D-9B83-3F64812D9BB9}"/>
                </a:ext>
              </a:extLst>
            </p:cNvPr>
            <p:cNvSpPr/>
            <p:nvPr/>
          </p:nvSpPr>
          <p:spPr>
            <a:xfrm>
              <a:off x="1883235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397E85-1D14-9444-9023-8212EDA65EB7}"/>
                </a:ext>
              </a:extLst>
            </p:cNvPr>
            <p:cNvSpPr/>
            <p:nvPr/>
          </p:nvSpPr>
          <p:spPr>
            <a:xfrm>
              <a:off x="2351320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DA141B-6070-2D4F-86E5-7C7AFD7000D4}"/>
                </a:ext>
              </a:extLst>
            </p:cNvPr>
            <p:cNvSpPr/>
            <p:nvPr/>
          </p:nvSpPr>
          <p:spPr>
            <a:xfrm>
              <a:off x="2819405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3E9C2E-208B-0A4F-B5EC-882BEBB257F4}"/>
                </a:ext>
              </a:extLst>
            </p:cNvPr>
            <p:cNvSpPr/>
            <p:nvPr/>
          </p:nvSpPr>
          <p:spPr>
            <a:xfrm>
              <a:off x="3287490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0D8C53-7FC8-E847-A5C3-5101C65F6DC1}"/>
                </a:ext>
              </a:extLst>
            </p:cNvPr>
            <p:cNvSpPr/>
            <p:nvPr/>
          </p:nvSpPr>
          <p:spPr>
            <a:xfrm>
              <a:off x="3755575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3F2A6C4-0638-774C-B6D8-E7DDBC0F9940}"/>
                </a:ext>
              </a:extLst>
            </p:cNvPr>
            <p:cNvSpPr/>
            <p:nvPr/>
          </p:nvSpPr>
          <p:spPr>
            <a:xfrm>
              <a:off x="4223660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525E0B4-3548-5647-B99F-73684135892B}"/>
                </a:ext>
              </a:extLst>
            </p:cNvPr>
            <p:cNvSpPr/>
            <p:nvPr/>
          </p:nvSpPr>
          <p:spPr>
            <a:xfrm>
              <a:off x="4691745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974181-E11E-1249-99DE-E468B40A971B}"/>
                </a:ext>
              </a:extLst>
            </p:cNvPr>
            <p:cNvSpPr/>
            <p:nvPr/>
          </p:nvSpPr>
          <p:spPr>
            <a:xfrm>
              <a:off x="5159830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9DE802-7531-F04A-B1D1-083A058299A7}"/>
                </a:ext>
              </a:extLst>
            </p:cNvPr>
            <p:cNvSpPr/>
            <p:nvPr/>
          </p:nvSpPr>
          <p:spPr>
            <a:xfrm>
              <a:off x="5627915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459C296-BEDF-7443-8F1A-A203A7E1E7E7}"/>
                </a:ext>
              </a:extLst>
            </p:cNvPr>
            <p:cNvSpPr/>
            <p:nvPr/>
          </p:nvSpPr>
          <p:spPr>
            <a:xfrm>
              <a:off x="6096000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A6042B-400F-C54B-8D23-B16A30942086}"/>
                </a:ext>
              </a:extLst>
            </p:cNvPr>
            <p:cNvSpPr/>
            <p:nvPr/>
          </p:nvSpPr>
          <p:spPr>
            <a:xfrm>
              <a:off x="6564085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96FD17-948A-3C4B-BF24-3B57810CC49A}"/>
                </a:ext>
              </a:extLst>
            </p:cNvPr>
            <p:cNvSpPr/>
            <p:nvPr/>
          </p:nvSpPr>
          <p:spPr>
            <a:xfrm>
              <a:off x="7032170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1" name="Up Arrow 20">
              <a:extLst>
                <a:ext uri="{FF2B5EF4-FFF2-40B4-BE49-F238E27FC236}">
                  <a16:creationId xmlns:a16="http://schemas.microsoft.com/office/drawing/2014/main" id="{A119FA5C-B9C0-054F-A029-247F3E23EFD7}"/>
                </a:ext>
              </a:extLst>
            </p:cNvPr>
            <p:cNvSpPr/>
            <p:nvPr/>
          </p:nvSpPr>
          <p:spPr>
            <a:xfrm>
              <a:off x="1766214" y="3652155"/>
              <a:ext cx="234042" cy="31568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FD81E16-6242-1D42-99F4-57F1F7A1D3C3}"/>
                </a:ext>
              </a:extLst>
            </p:cNvPr>
            <p:cNvSpPr txBox="1"/>
            <p:nvPr/>
          </p:nvSpPr>
          <p:spPr>
            <a:xfrm>
              <a:off x="1881384" y="3207758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Q </a:t>
              </a:r>
              <a:r>
                <a:rPr lang="en-US" sz="1600" baseline="-25000" dirty="0" err="1"/>
                <a:t>i</a:t>
              </a:r>
              <a:endParaRPr lang="en-US" sz="1600" baseline="-250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481AC14-D0D2-E048-89DF-CB8DCD4F0C28}"/>
                </a:ext>
              </a:extLst>
            </p:cNvPr>
            <p:cNvSpPr txBox="1"/>
            <p:nvPr/>
          </p:nvSpPr>
          <p:spPr>
            <a:xfrm>
              <a:off x="2274553" y="3213590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Q </a:t>
              </a:r>
              <a:r>
                <a:rPr lang="en-US" sz="1600" baseline="-25000" dirty="0"/>
                <a:t>i+1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C9F333C-4969-3249-B1B9-F60EE041CE85}"/>
                </a:ext>
              </a:extLst>
            </p:cNvPr>
            <p:cNvSpPr/>
            <p:nvPr/>
          </p:nvSpPr>
          <p:spPr>
            <a:xfrm>
              <a:off x="2446387" y="1677180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C44C219-217C-D340-8E73-C6179C6756D6}"/>
                </a:ext>
              </a:extLst>
            </p:cNvPr>
            <p:cNvSpPr/>
            <p:nvPr/>
          </p:nvSpPr>
          <p:spPr>
            <a:xfrm>
              <a:off x="2598787" y="1829580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85BF094-E597-5E49-A01B-11754C28B435}"/>
                </a:ext>
              </a:extLst>
            </p:cNvPr>
            <p:cNvSpPr/>
            <p:nvPr/>
          </p:nvSpPr>
          <p:spPr>
            <a:xfrm>
              <a:off x="2751187" y="1981980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1976E5E-97C6-314E-9A80-A45DFD8EE869}"/>
                </a:ext>
              </a:extLst>
            </p:cNvPr>
            <p:cNvSpPr/>
            <p:nvPr/>
          </p:nvSpPr>
          <p:spPr>
            <a:xfrm>
              <a:off x="2903587" y="2134380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9F8C213-40CD-9F45-99F0-7EAB0592ABD4}"/>
                </a:ext>
              </a:extLst>
            </p:cNvPr>
            <p:cNvSpPr/>
            <p:nvPr/>
          </p:nvSpPr>
          <p:spPr>
            <a:xfrm>
              <a:off x="3055987" y="2286780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4B999C-2D3E-DE4E-94AA-81FFCF36A5DC}"/>
                </a:ext>
              </a:extLst>
            </p:cNvPr>
            <p:cNvSpPr/>
            <p:nvPr/>
          </p:nvSpPr>
          <p:spPr>
            <a:xfrm>
              <a:off x="3199314" y="1677180"/>
              <a:ext cx="468085" cy="26125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7C2CF4-902B-9047-BC5B-BCD77EFA1686}"/>
                </a:ext>
              </a:extLst>
            </p:cNvPr>
            <p:cNvSpPr/>
            <p:nvPr/>
          </p:nvSpPr>
          <p:spPr>
            <a:xfrm>
              <a:off x="3351714" y="1829580"/>
              <a:ext cx="468085" cy="26125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A96EAD6-BDDD-D44D-A2DD-1A09221D8616}"/>
                </a:ext>
              </a:extLst>
            </p:cNvPr>
            <p:cNvSpPr/>
            <p:nvPr/>
          </p:nvSpPr>
          <p:spPr>
            <a:xfrm>
              <a:off x="3504114" y="1981980"/>
              <a:ext cx="468085" cy="26125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77505C7-7BB1-4349-AA3C-367C241C4B22}"/>
                </a:ext>
              </a:extLst>
            </p:cNvPr>
            <p:cNvSpPr/>
            <p:nvPr/>
          </p:nvSpPr>
          <p:spPr>
            <a:xfrm>
              <a:off x="3937691" y="1669388"/>
              <a:ext cx="468085" cy="26125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24E4FF1-9F17-1B4B-A8FF-05A814957E14}"/>
                </a:ext>
              </a:extLst>
            </p:cNvPr>
            <p:cNvSpPr/>
            <p:nvPr/>
          </p:nvSpPr>
          <p:spPr>
            <a:xfrm>
              <a:off x="4090091" y="1821788"/>
              <a:ext cx="468085" cy="26125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DF6539F-AFF5-4716-8799-F55BAB4417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6121" y="852171"/>
              <a:ext cx="1530011" cy="2147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TextBox 36"/>
          <p:cNvSpPr txBox="1"/>
          <p:nvPr/>
        </p:nvSpPr>
        <p:spPr>
          <a:xfrm>
            <a:off x="7971673" y="4636977"/>
            <a:ext cx="78739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Job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41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DD06F-34BC-4EDF-8007-F615E2A57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Lottery Scheduling: Simple Mechanism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0B7097-7E0D-40B8-AD8C-A2AEF69055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08192" y="1828800"/>
                <a:ext cx="3749040" cy="4351337"/>
              </a:xfrm>
            </p:spPr>
            <p:txBody>
              <a:bodyPr/>
              <a:lstStyle/>
              <a:p>
                <a:endParaRPr lang="en-US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aseline="-25000">
                        <a:latin typeface="Cambria Math" panose="02040503050406030204" pitchFamily="18" charset="0"/>
                      </a:rPr>
                      <m:t>𝑡𝑖𝑐𝑘𝑒𝑡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nary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aseline="-25000" dirty="0"/>
              </a:p>
              <a:p>
                <a:r>
                  <a:rPr lang="en-US" dirty="0"/>
                  <a:t>Pick a number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1  ..  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aseline="-25000">
                        <a:latin typeface="Cambria Math" panose="02040503050406030204" pitchFamily="18" charset="0"/>
                      </a:rPr>
                      <m:t>𝑡𝑖𝑐𝑘𝑒𝑡</m:t>
                    </m:r>
                  </m:oMath>
                </a14:m>
                <a:r>
                  <a:rPr lang="en-US" dirty="0"/>
                  <a:t> as the random “dart”</a:t>
                </a:r>
              </a:p>
              <a:p>
                <a:r>
                  <a:rPr lang="en-US" dirty="0"/>
                  <a:t>Jobs record their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/>
                  <a:t> of allocated tickets</a:t>
                </a:r>
              </a:p>
              <a:p>
                <a:r>
                  <a:rPr lang="en-US" dirty="0"/>
                  <a:t>Order them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Select the first j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nary>
                  </m:oMath>
                </a14:m>
                <a:r>
                  <a:rPr lang="en-US" dirty="0"/>
                  <a:t> up to j exceeds 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0B7097-7E0D-40B8-AD8C-A2AEF6905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08192" y="1828800"/>
                <a:ext cx="3749040" cy="4351337"/>
              </a:xfrm>
              <a:blipFill>
                <a:blip r:embed="rId2"/>
                <a:stretch>
                  <a:fillRect l="-5041" t="-280" b="-8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D8FE8-CE09-4CD5-95C8-DAED6075A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4CEF4-B241-452E-8502-591FF707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FA6EB-1EC8-4D61-9FF2-60685527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55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912468" y="2171702"/>
            <a:ext cx="3443123" cy="3740895"/>
            <a:chOff x="1016356" y="1756821"/>
            <a:chExt cx="3443123" cy="37408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3DA1AD-F160-4AA4-903F-5FEC2A85922D}"/>
                </a:ext>
              </a:extLst>
            </p:cNvPr>
            <p:cNvSpPr/>
            <p:nvPr/>
          </p:nvSpPr>
          <p:spPr>
            <a:xfrm>
              <a:off x="3478245" y="3692075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EF428B-BEE3-46DF-944E-B5143ABCD17E}"/>
                </a:ext>
              </a:extLst>
            </p:cNvPr>
            <p:cNvSpPr/>
            <p:nvPr/>
          </p:nvSpPr>
          <p:spPr>
            <a:xfrm>
              <a:off x="3478245" y="4030937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B3E16D-052C-4200-8936-FCB04B17E548}"/>
                </a:ext>
              </a:extLst>
            </p:cNvPr>
            <p:cNvSpPr/>
            <p:nvPr/>
          </p:nvSpPr>
          <p:spPr>
            <a:xfrm>
              <a:off x="3478245" y="4369799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49B70E-58D3-4BFD-BDAF-DC982A339775}"/>
                </a:ext>
              </a:extLst>
            </p:cNvPr>
            <p:cNvSpPr/>
            <p:nvPr/>
          </p:nvSpPr>
          <p:spPr>
            <a:xfrm>
              <a:off x="3478245" y="4708661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915D98-02E4-4936-9B52-DC38C6B77829}"/>
                </a:ext>
              </a:extLst>
            </p:cNvPr>
            <p:cNvSpPr/>
            <p:nvPr/>
          </p:nvSpPr>
          <p:spPr>
            <a:xfrm>
              <a:off x="3478245" y="5047519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E7BEC7-B23B-46C2-81C9-3A4AD6CF0C91}"/>
                </a:ext>
              </a:extLst>
            </p:cNvPr>
            <p:cNvSpPr/>
            <p:nvPr/>
          </p:nvSpPr>
          <p:spPr>
            <a:xfrm>
              <a:off x="3478245" y="2675489"/>
              <a:ext cx="468085" cy="26125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F452CC-C17D-4C5D-806C-4146B71DDF46}"/>
                </a:ext>
              </a:extLst>
            </p:cNvPr>
            <p:cNvSpPr/>
            <p:nvPr/>
          </p:nvSpPr>
          <p:spPr>
            <a:xfrm>
              <a:off x="3478245" y="3014351"/>
              <a:ext cx="468085" cy="26125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BA45B5-E5BD-4712-9E05-63667E6AA498}"/>
                </a:ext>
              </a:extLst>
            </p:cNvPr>
            <p:cNvSpPr/>
            <p:nvPr/>
          </p:nvSpPr>
          <p:spPr>
            <a:xfrm>
              <a:off x="3478245" y="3353213"/>
              <a:ext cx="468085" cy="26125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D69F69-0F8F-4158-9B82-0E4BC1B4F659}"/>
                </a:ext>
              </a:extLst>
            </p:cNvPr>
            <p:cNvSpPr/>
            <p:nvPr/>
          </p:nvSpPr>
          <p:spPr>
            <a:xfrm>
              <a:off x="3478245" y="1997765"/>
              <a:ext cx="468085" cy="26125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2895582-EFBA-4AC9-A1FF-95B5E7550B55}"/>
                </a:ext>
              </a:extLst>
            </p:cNvPr>
            <p:cNvSpPr/>
            <p:nvPr/>
          </p:nvSpPr>
          <p:spPr>
            <a:xfrm>
              <a:off x="3478245" y="2336627"/>
              <a:ext cx="468085" cy="26125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813185-84CC-48D3-86EF-AF74ADF46DC3}"/>
                </a:ext>
              </a:extLst>
            </p:cNvPr>
            <p:cNvSpPr txBox="1"/>
            <p:nvPr/>
          </p:nvSpPr>
          <p:spPr>
            <a:xfrm>
              <a:off x="4050691" y="50360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AD3884-BACD-44DA-93D8-0BB2D55CAE13}"/>
                </a:ext>
              </a:extLst>
            </p:cNvPr>
            <p:cNvSpPr txBox="1"/>
            <p:nvPr/>
          </p:nvSpPr>
          <p:spPr>
            <a:xfrm>
              <a:off x="3963830" y="175682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10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820945A-C6DC-4F23-AECB-A4061870C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016356" y="3096519"/>
              <a:ext cx="1422400" cy="1422400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E7C4940-F899-4C25-AA5B-E9950354CCA8}"/>
                </a:ext>
              </a:extLst>
            </p:cNvPr>
            <p:cNvCxnSpPr/>
            <p:nvPr/>
          </p:nvCxnSpPr>
          <p:spPr>
            <a:xfrm flipV="1">
              <a:off x="2025100" y="2094573"/>
              <a:ext cx="1324428" cy="11810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08AADD8-9A86-4522-822B-3231451CDEA5}"/>
                </a:ext>
              </a:extLst>
            </p:cNvPr>
            <p:cNvCxnSpPr>
              <a:cxnSpLocks/>
            </p:cNvCxnSpPr>
            <p:nvPr/>
          </p:nvCxnSpPr>
          <p:spPr>
            <a:xfrm>
              <a:off x="2038024" y="3668545"/>
              <a:ext cx="1224418" cy="15096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41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7D230-0DAA-4754-B409-DE1E21287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Unfairness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024D0-2256-4993-A6FA-E48DD0C77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304" y="1820863"/>
            <a:ext cx="5320218" cy="435133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E.g., Given two jobs A and B of same run time (# Qs) that are each supposed to receive 50% </a:t>
            </a:r>
          </a:p>
          <a:p>
            <a:r>
              <a:rPr lang="en-US" dirty="0" smtClean="0"/>
              <a:t>U = finish time of first / finish time of last</a:t>
            </a:r>
          </a:p>
          <a:p>
            <a:pPr lvl="1"/>
            <a:r>
              <a:rPr lang="en-US" dirty="0" smtClean="0"/>
              <a:t>As a function of run time</a:t>
            </a:r>
          </a:p>
          <a:p>
            <a:r>
              <a:rPr lang="en-US" dirty="0" smtClean="0"/>
              <a:t>May exhibit</a:t>
            </a:r>
            <a:r>
              <a:rPr lang="en-US" dirty="0"/>
              <a:t> </a:t>
            </a:r>
            <a:r>
              <a:rPr lang="en-US" b="1" dirty="0"/>
              <a:t>short-term </a:t>
            </a:r>
            <a:r>
              <a:rPr lang="en-US" b="1" dirty="0" smtClean="0"/>
              <a:t>unfairness</a:t>
            </a:r>
            <a:r>
              <a:rPr lang="en-US" dirty="0" smtClean="0"/>
              <a:t> over short periods of time</a:t>
            </a:r>
            <a:endParaRPr lang="en-US" dirty="0"/>
          </a:p>
          <a:p>
            <a:pPr lvl="1"/>
            <a:r>
              <a:rPr lang="en-US" dirty="0" smtClean="0"/>
              <a:t>Evens out for longer runtimes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07B93-6E29-4458-86DF-3757B898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231E9-E145-4CFF-B2C1-A17688E9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E140C-040C-4A37-9951-760A8524F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B61D7C-75FC-4E39-B97B-C7ECDF8E9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510" y="2270994"/>
            <a:ext cx="3519715" cy="329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1CC2-9115-43C1-A794-0438E669D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Stride Scheduling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FA3B6-6B5A-4D49-92A8-6A479E8E5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Achieve proportional share scheduling without resorting to randomness, and overcome the “law of small numbers” problem.</a:t>
                </a:r>
              </a:p>
              <a:p>
                <a:r>
                  <a:rPr lang="en-US" dirty="0"/>
                  <a:t>“Stride” of each job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𝑏𝑖𝑔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larger your share of tickets, the smaller your stride</a:t>
                </a:r>
              </a:p>
              <a:p>
                <a:pPr lvl="1"/>
                <a:r>
                  <a:rPr lang="en-US" dirty="0"/>
                  <a:t>Ex: W = 10,000,  A=100 tickets, B=50, C=250</a:t>
                </a:r>
              </a:p>
              <a:p>
                <a:pPr lvl="1"/>
                <a:r>
                  <a:rPr lang="en-US" dirty="0"/>
                  <a:t>A stride: 100, B: 200, C: 40</a:t>
                </a:r>
              </a:p>
              <a:p>
                <a:r>
                  <a:rPr lang="en-US" dirty="0"/>
                  <a:t>Each job </a:t>
                </a:r>
                <a:r>
                  <a:rPr lang="en-US" dirty="0" smtClean="0"/>
                  <a:t>has </a:t>
                </a:r>
                <a:r>
                  <a:rPr lang="en-US" dirty="0"/>
                  <a:t>a “pass” counter </a:t>
                </a:r>
              </a:p>
              <a:p>
                <a:r>
                  <a:rPr lang="en-US" dirty="0"/>
                  <a:t>Scheduler: pick job with lowest pass, runs it, add its stride to its pass</a:t>
                </a:r>
              </a:p>
              <a:p>
                <a:r>
                  <a:rPr lang="en-US" dirty="0"/>
                  <a:t>Low-stride jobs (lots of tickets) run more often</a:t>
                </a:r>
              </a:p>
              <a:p>
                <a:pPr lvl="1"/>
                <a:r>
                  <a:rPr lang="en-US" dirty="0"/>
                  <a:t>Job with twice the tickets gets to run twice as often</a:t>
                </a:r>
              </a:p>
              <a:p>
                <a:r>
                  <a:rPr lang="en-US" dirty="0"/>
                  <a:t>Some messiness of counter wrap-around, new jobs,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FA3B6-6B5A-4D49-92A8-6A479E8E5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681" r="-142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3DA6-6C49-4222-B07C-2BC025035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CFEA9-56DE-4EBE-892C-D1DF5AA0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D858B-B66D-423B-A392-DE1C4381D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9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0EE8-D683-404E-980D-F34F7FC5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Completely Fair Scheduler (CFS)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CCE4-2F94-4F2B-BBF1-F8317B7B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328" y="1828800"/>
            <a:ext cx="4151903" cy="4351337"/>
          </a:xfrm>
        </p:spPr>
        <p:txBody>
          <a:bodyPr/>
          <a:lstStyle/>
          <a:p>
            <a:r>
              <a:rPr lang="en-US" dirty="0" smtClean="0"/>
              <a:t>Goal: Each process gets an equal share of CPU</a:t>
            </a:r>
          </a:p>
          <a:p>
            <a:r>
              <a:rPr lang="en-US" dirty="0" smtClean="0"/>
              <a:t>N threads “simultaneously” execute on 1/Nth of CPU</a:t>
            </a:r>
          </a:p>
          <a:p>
            <a:endParaRPr lang="en-US" dirty="0" smtClean="0"/>
          </a:p>
          <a:p>
            <a:r>
              <a:rPr lang="en-US" dirty="0" smtClean="0"/>
              <a:t>Can’t do this with real hardware</a:t>
            </a:r>
          </a:p>
          <a:p>
            <a:pPr lvl="1"/>
            <a:r>
              <a:rPr lang="en-US" dirty="0" smtClean="0"/>
              <a:t>OS needs to give out full CPU in time slices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1CF55-2CA9-4360-8E95-9EF9C9C4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63E83-4AD7-4460-B479-B4942B263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93ADE-623D-46A3-A685-F8030B65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CE0FA7-909E-4F68-A7E8-B5B0EC7D5D31}"/>
              </a:ext>
            </a:extLst>
          </p:cNvPr>
          <p:cNvSpPr txBox="1"/>
          <p:nvPr/>
        </p:nvSpPr>
        <p:spPr>
          <a:xfrm>
            <a:off x="1686421" y="2094904"/>
            <a:ext cx="2965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At </a:t>
            </a:r>
            <a:r>
              <a:rPr lang="en-US" sz="2400" b="1" i="1" dirty="0"/>
              <a:t>any</a:t>
            </a:r>
            <a:r>
              <a:rPr lang="en-US" sz="2400" b="1" dirty="0"/>
              <a:t> time </a:t>
            </a:r>
            <a:r>
              <a:rPr lang="en-US" sz="2400" b="1" i="1" dirty="0"/>
              <a:t>t</a:t>
            </a:r>
            <a:r>
              <a:rPr lang="en-US" sz="2400" b="1" dirty="0"/>
              <a:t> we would observe: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850CDD-EA78-4212-9CF5-0DB013325EC9}"/>
              </a:ext>
            </a:extLst>
          </p:cNvPr>
          <p:cNvGrpSpPr/>
          <p:nvPr/>
        </p:nvGrpSpPr>
        <p:grpSpPr>
          <a:xfrm>
            <a:off x="595682" y="3329483"/>
            <a:ext cx="4955031" cy="2256454"/>
            <a:chOff x="3770373" y="4158641"/>
            <a:chExt cx="4955031" cy="2256454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EC34E6A-BCFA-4ED3-A830-7B238152C095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75" y="641509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5C5ADD-7E3B-4243-9843-9F69E3EB3C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7775" y="415864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2F9E6B-B43D-4BA1-9592-FE1952211E4C}"/>
                </a:ext>
              </a:extLst>
            </p:cNvPr>
            <p:cNvSpPr txBox="1"/>
            <p:nvPr/>
          </p:nvSpPr>
          <p:spPr>
            <a:xfrm>
              <a:off x="3770373" y="4566435"/>
              <a:ext cx="9079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CPU</a:t>
              </a:r>
              <a:br>
                <a:rPr lang="en-US" sz="2400" b="1" dirty="0"/>
              </a:br>
              <a:r>
                <a:rPr lang="en-US" sz="2400" b="1" dirty="0"/>
                <a:t>Time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C7037D-DE33-421A-A0BD-1194A8C02EF2}"/>
                </a:ext>
              </a:extLst>
            </p:cNvPr>
            <p:cNvSpPr/>
            <p:nvPr/>
          </p:nvSpPr>
          <p:spPr>
            <a:xfrm>
              <a:off x="4979223" y="4843463"/>
              <a:ext cx="707190" cy="155734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T</a:t>
              </a:r>
              <a:r>
                <a:rPr lang="en-US" sz="2800" b="1" baseline="-25000" dirty="0"/>
                <a:t>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CE092B-B6A3-4C80-BDDA-5D59B296211A}"/>
                </a:ext>
              </a:extLst>
            </p:cNvPr>
            <p:cNvSpPr/>
            <p:nvPr/>
          </p:nvSpPr>
          <p:spPr>
            <a:xfrm>
              <a:off x="5979373" y="4843462"/>
              <a:ext cx="707190" cy="1557344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T</a:t>
              </a:r>
              <a:r>
                <a:rPr lang="en-US" sz="2800" b="1" baseline="-25000" dirty="0"/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E6AC74-1869-4E02-88E5-F63B607A731C}"/>
                </a:ext>
              </a:extLst>
            </p:cNvPr>
            <p:cNvSpPr/>
            <p:nvPr/>
          </p:nvSpPr>
          <p:spPr>
            <a:xfrm>
              <a:off x="6979523" y="4843462"/>
              <a:ext cx="707190" cy="1557344"/>
            </a:xfrm>
            <a:prstGeom prst="rect">
              <a:avLst/>
            </a:prstGeom>
            <a:solidFill>
              <a:srgbClr val="00A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T</a:t>
              </a:r>
              <a:r>
                <a:rPr lang="en-US" sz="2800" b="1" baseline="-25000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9213C7-F22B-4E54-9DDB-C39B81876196}"/>
                </a:ext>
              </a:extLst>
            </p:cNvPr>
            <p:cNvSpPr txBox="1"/>
            <p:nvPr/>
          </p:nvSpPr>
          <p:spPr>
            <a:xfrm>
              <a:off x="8085485" y="4566435"/>
              <a:ext cx="63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t/N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D8C33C-C043-48D8-8C0F-F2EC156E6903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V="1">
              <a:off x="4857775" y="4797268"/>
              <a:ext cx="3227710" cy="3077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236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0EE8-D683-404E-980D-F34F7FC5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Completely Fair Scheduler (CFS)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CCE4-2F94-4F2B-BBF1-F8317B7B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328" y="1828800"/>
            <a:ext cx="4151903" cy="4351337"/>
          </a:xfrm>
        </p:spPr>
        <p:txBody>
          <a:bodyPr/>
          <a:lstStyle/>
          <a:p>
            <a:r>
              <a:rPr lang="en-US" dirty="0" smtClean="0"/>
              <a:t>Instead: track CPU time given to a thread so far</a:t>
            </a:r>
          </a:p>
          <a:p>
            <a:r>
              <a:rPr lang="en-US" dirty="0" smtClean="0"/>
              <a:t>Scheduling Decision:</a:t>
            </a:r>
          </a:p>
          <a:p>
            <a:pPr lvl="1"/>
            <a:r>
              <a:rPr lang="en-US" dirty="0" smtClean="0"/>
              <a:t>“Repair” illusion of complete fairness</a:t>
            </a:r>
          </a:p>
          <a:p>
            <a:pPr lvl="1"/>
            <a:r>
              <a:rPr lang="en-US" dirty="0" smtClean="0"/>
              <a:t>Choose thread with minimum CPU time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Reset CPU time if thread goes to sleep and wakes back up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1CF55-2CA9-4360-8E95-9EF9C9C4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63E83-4AD7-4460-B479-B4942B263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93ADE-623D-46A3-A685-F8030B65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59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850CDD-EA78-4212-9CF5-0DB013325EC9}"/>
              </a:ext>
            </a:extLst>
          </p:cNvPr>
          <p:cNvGrpSpPr/>
          <p:nvPr/>
        </p:nvGrpSpPr>
        <p:grpSpPr>
          <a:xfrm>
            <a:off x="568250" y="3344246"/>
            <a:ext cx="4955031" cy="2256454"/>
            <a:chOff x="3770373" y="4158641"/>
            <a:chExt cx="4955031" cy="2256454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EC34E6A-BCFA-4ED3-A830-7B238152C095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75" y="641509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5C5ADD-7E3B-4243-9843-9F69E3EB3C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7775" y="415864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2F9E6B-B43D-4BA1-9592-FE1952211E4C}"/>
                </a:ext>
              </a:extLst>
            </p:cNvPr>
            <p:cNvSpPr txBox="1"/>
            <p:nvPr/>
          </p:nvSpPr>
          <p:spPr>
            <a:xfrm>
              <a:off x="3770373" y="4566435"/>
              <a:ext cx="9079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CPU</a:t>
              </a:r>
              <a:br>
                <a:rPr lang="en-US" sz="2400" b="1" dirty="0"/>
              </a:br>
              <a:r>
                <a:rPr lang="en-US" sz="2400" b="1" dirty="0"/>
                <a:t>Time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C7037D-DE33-421A-A0BD-1194A8C02EF2}"/>
                </a:ext>
              </a:extLst>
            </p:cNvPr>
            <p:cNvSpPr/>
            <p:nvPr/>
          </p:nvSpPr>
          <p:spPr>
            <a:xfrm>
              <a:off x="4979223" y="4207568"/>
              <a:ext cx="707190" cy="219323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T</a:t>
              </a:r>
              <a:r>
                <a:rPr lang="en-US" sz="2800" b="1" baseline="-25000" dirty="0"/>
                <a:t>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CE092B-B6A3-4C80-BDDA-5D59B296211A}"/>
                </a:ext>
              </a:extLst>
            </p:cNvPr>
            <p:cNvSpPr/>
            <p:nvPr/>
          </p:nvSpPr>
          <p:spPr>
            <a:xfrm>
              <a:off x="5979373" y="5300868"/>
              <a:ext cx="707190" cy="1099937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T</a:t>
              </a:r>
              <a:r>
                <a:rPr lang="en-US" sz="2800" b="1" baseline="-25000" dirty="0"/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E6AC74-1869-4E02-88E5-F63B607A731C}"/>
                </a:ext>
              </a:extLst>
            </p:cNvPr>
            <p:cNvSpPr/>
            <p:nvPr/>
          </p:nvSpPr>
          <p:spPr>
            <a:xfrm>
              <a:off x="6979523" y="4843462"/>
              <a:ext cx="707190" cy="1557344"/>
            </a:xfrm>
            <a:prstGeom prst="rect">
              <a:avLst/>
            </a:prstGeom>
            <a:solidFill>
              <a:srgbClr val="00A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T</a:t>
              </a:r>
              <a:r>
                <a:rPr lang="en-US" sz="2800" b="1" baseline="-25000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9213C7-F22B-4E54-9DDB-C39B81876196}"/>
                </a:ext>
              </a:extLst>
            </p:cNvPr>
            <p:cNvSpPr txBox="1"/>
            <p:nvPr/>
          </p:nvSpPr>
          <p:spPr>
            <a:xfrm>
              <a:off x="8085485" y="4566435"/>
              <a:ext cx="63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t/N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D8C33C-C043-48D8-8C0F-F2EC156E6903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V="1">
              <a:off x="4857775" y="4797268"/>
              <a:ext cx="3227710" cy="3077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580FAAC-57FB-4D12-BC8A-2DF7E8EF06BC}"/>
              </a:ext>
            </a:extLst>
          </p:cNvPr>
          <p:cNvSpPr/>
          <p:nvPr/>
        </p:nvSpPr>
        <p:spPr>
          <a:xfrm>
            <a:off x="2638948" y="4308850"/>
            <a:ext cx="1002082" cy="15226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8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3EE67-236E-4D33-A33E-B9E3A7E4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SRTF Example </a:t>
            </a:r>
            <a:br>
              <a:rPr lang="en-US" dirty="0"/>
            </a:br>
            <a:r>
              <a:rPr lang="en-US" dirty="0"/>
              <a:t>(Shortest Remaining Time First)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661D7-4D54-43E2-ACDF-475CABE77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jobs in system</a:t>
            </a:r>
          </a:p>
          <a:p>
            <a:pPr lvl="1"/>
            <a:r>
              <a:rPr lang="en-US" dirty="0" smtClean="0"/>
              <a:t>A and B are CPU calculations that take a week to run</a:t>
            </a:r>
          </a:p>
          <a:p>
            <a:pPr lvl="1"/>
            <a:r>
              <a:rPr lang="en-US" dirty="0" smtClean="0"/>
              <a:t>C: Continuous loop of 1ms CPU time, 9ms of I/O time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FCFS? A or B starve C</a:t>
            </a:r>
          </a:p>
          <a:p>
            <a:pPr lvl="1"/>
            <a:r>
              <a:rPr lang="en-US" dirty="0" smtClean="0"/>
              <a:t>I/O throughput problem: lose opportunity to do work for C while CPU runs A or B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01C5C-240E-4E7C-BA84-EEC36FA3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8E5B3-36D6-4DFB-AAF0-A3DB84F1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9A6F6-6836-4FEC-9BA8-388ACE14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7" name="Group 34">
            <a:extLst>
              <a:ext uri="{FF2B5EF4-FFF2-40B4-BE49-F238E27FC236}">
                <a16:creationId xmlns:a16="http://schemas.microsoft.com/office/drawing/2014/main" id="{E2F0DD06-652D-464E-B433-ADD53A08F0E8}"/>
              </a:ext>
            </a:extLst>
          </p:cNvPr>
          <p:cNvGrpSpPr>
            <a:grpSpLocks/>
          </p:cNvGrpSpPr>
          <p:nvPr/>
        </p:nvGrpSpPr>
        <p:grpSpPr bwMode="auto">
          <a:xfrm>
            <a:off x="6750127" y="3125584"/>
            <a:ext cx="2136775" cy="1893889"/>
            <a:chOff x="574" y="576"/>
            <a:chExt cx="1346" cy="1193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A6FAF7AA-5042-4642-880C-54E259AEE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" y="1036"/>
              <a:ext cx="13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ea typeface="Gill Sans" charset="0"/>
                <a:cs typeface="Gill Sans" charset="0"/>
              </a:endParaRPr>
            </a:p>
          </p:txBody>
        </p:sp>
        <p:grpSp>
          <p:nvGrpSpPr>
            <p:cNvPr id="9" name="Group 33">
              <a:extLst>
                <a:ext uri="{FF2B5EF4-FFF2-40B4-BE49-F238E27FC236}">
                  <a16:creationId xmlns:a16="http://schemas.microsoft.com/office/drawing/2014/main" id="{E054411C-A726-4213-991F-5DB61F3C12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" y="576"/>
              <a:ext cx="1301" cy="1193"/>
              <a:chOff x="574" y="576"/>
              <a:chExt cx="1301" cy="1193"/>
            </a:xfrm>
          </p:grpSpPr>
          <p:sp>
            <p:nvSpPr>
              <p:cNvPr id="10" name="Text Box 18">
                <a:extLst>
                  <a:ext uri="{FF2B5EF4-FFF2-40B4-BE49-F238E27FC236}">
                    <a16:creationId xmlns:a16="http://schemas.microsoft.com/office/drawing/2014/main" id="{9308C05A-1199-46AE-BD60-F2990AAC73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7" y="576"/>
                <a:ext cx="20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+mn-lt"/>
                    <a:ea typeface="Gill Sans" charset="0"/>
                    <a:cs typeface="Gill Sans" charset="0"/>
                  </a:rPr>
                  <a:t>C</a:t>
                </a:r>
              </a:p>
            </p:txBody>
          </p:sp>
          <p:grpSp>
            <p:nvGrpSpPr>
              <p:cNvPr id="11" name="Group 20">
                <a:extLst>
                  <a:ext uri="{FF2B5EF4-FFF2-40B4-BE49-F238E27FC236}">
                    <a16:creationId xmlns:a16="http://schemas.microsoft.com/office/drawing/2014/main" id="{A817866C-B392-416A-B8E0-E016BB7542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4" y="844"/>
                <a:ext cx="435" cy="925"/>
                <a:chOff x="574" y="844"/>
                <a:chExt cx="435" cy="925"/>
              </a:xfrm>
            </p:grpSpPr>
            <p:sp>
              <p:nvSpPr>
                <p:cNvPr id="24" name="Line 7">
                  <a:extLst>
                    <a:ext uri="{FF2B5EF4-FFF2-40B4-BE49-F238E27FC236}">
                      <a16:creationId xmlns:a16="http://schemas.microsoft.com/office/drawing/2014/main" id="{14EECACB-5B61-4305-9258-164020D06F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4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5" name="Line 8">
                  <a:extLst>
                    <a:ext uri="{FF2B5EF4-FFF2-40B4-BE49-F238E27FC236}">
                      <a16:creationId xmlns:a16="http://schemas.microsoft.com/office/drawing/2014/main" id="{2988432B-3D9B-47CB-8972-D55BC9F00B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2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26" name="Group 12">
                  <a:extLst>
                    <a:ext uri="{FF2B5EF4-FFF2-40B4-BE49-F238E27FC236}">
                      <a16:creationId xmlns:a16="http://schemas.microsoft.com/office/drawing/2014/main" id="{56712680-4FAD-44E8-8E69-F810AAD582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2" y="1276"/>
                  <a:ext cx="387" cy="493"/>
                  <a:chOff x="651" y="1296"/>
                  <a:chExt cx="309" cy="493"/>
                </a:xfrm>
              </p:grpSpPr>
              <p:sp>
                <p:nvSpPr>
                  <p:cNvPr id="27" name="Line 13">
                    <a:extLst>
                      <a:ext uri="{FF2B5EF4-FFF2-40B4-BE49-F238E27FC236}">
                        <a16:creationId xmlns:a16="http://schemas.microsoft.com/office/drawing/2014/main" id="{CCFF5EEA-CF38-40E3-8DF9-628C83C7FB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56" y="1296"/>
                    <a:ext cx="30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 sz="2000" b="0"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8" name="Text Box 14">
                    <a:extLst>
                      <a:ext uri="{FF2B5EF4-FFF2-40B4-BE49-F238E27FC236}">
                        <a16:creationId xmlns:a16="http://schemas.microsoft.com/office/drawing/2014/main" id="{7BEE073F-0225-4520-B3BC-A6CD5EF6E68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1" y="1343"/>
                    <a:ext cx="271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+mn-lt"/>
                        <a:ea typeface="Gill Sans" charset="0"/>
                        <a:cs typeface="Gill Sans" charset="0"/>
                      </a:rPr>
                      <a:t>C’s </a:t>
                    </a:r>
                  </a:p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+mn-lt"/>
                        <a:ea typeface="Gill Sans" charset="0"/>
                        <a:cs typeface="Gill Sans" charset="0"/>
                      </a:rPr>
                      <a:t>I/O</a:t>
                    </a:r>
                  </a:p>
                </p:txBody>
              </p:sp>
            </p:grpSp>
          </p:grpSp>
          <p:grpSp>
            <p:nvGrpSpPr>
              <p:cNvPr id="12" name="Group 21">
                <a:extLst>
                  <a:ext uri="{FF2B5EF4-FFF2-40B4-BE49-F238E27FC236}">
                    <a16:creationId xmlns:a16="http://schemas.microsoft.com/office/drawing/2014/main" id="{9227074A-C3FD-4E5F-8E0A-6716E2D1E3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844"/>
                <a:ext cx="435" cy="925"/>
                <a:chOff x="574" y="844"/>
                <a:chExt cx="435" cy="925"/>
              </a:xfrm>
            </p:grpSpPr>
            <p:sp>
              <p:nvSpPr>
                <p:cNvPr id="19" name="Line 22">
                  <a:extLst>
                    <a:ext uri="{FF2B5EF4-FFF2-40B4-BE49-F238E27FC236}">
                      <a16:creationId xmlns:a16="http://schemas.microsoft.com/office/drawing/2014/main" id="{8E384EE2-61B9-4A5B-B698-085CD4D2D3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4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0" name="Line 23">
                  <a:extLst>
                    <a:ext uri="{FF2B5EF4-FFF2-40B4-BE49-F238E27FC236}">
                      <a16:creationId xmlns:a16="http://schemas.microsoft.com/office/drawing/2014/main" id="{488DAFE5-8641-4524-911D-22F9D89E0C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2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21" name="Group 24">
                  <a:extLst>
                    <a:ext uri="{FF2B5EF4-FFF2-40B4-BE49-F238E27FC236}">
                      <a16:creationId xmlns:a16="http://schemas.microsoft.com/office/drawing/2014/main" id="{5F4614FA-A367-4830-92D7-60293F6C58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2" y="1276"/>
                  <a:ext cx="387" cy="493"/>
                  <a:chOff x="651" y="1296"/>
                  <a:chExt cx="309" cy="493"/>
                </a:xfrm>
              </p:grpSpPr>
              <p:sp>
                <p:nvSpPr>
                  <p:cNvPr id="22" name="Line 25">
                    <a:extLst>
                      <a:ext uri="{FF2B5EF4-FFF2-40B4-BE49-F238E27FC236}">
                        <a16:creationId xmlns:a16="http://schemas.microsoft.com/office/drawing/2014/main" id="{43A054F5-BB3E-47FC-A573-9FF90CD226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56" y="1296"/>
                    <a:ext cx="30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 sz="2000" b="0"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3" name="Text Box 26">
                    <a:extLst>
                      <a:ext uri="{FF2B5EF4-FFF2-40B4-BE49-F238E27FC236}">
                        <a16:creationId xmlns:a16="http://schemas.microsoft.com/office/drawing/2014/main" id="{1B8FB180-05D8-4D3F-B831-882D7946649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1" y="1343"/>
                    <a:ext cx="271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+mn-lt"/>
                        <a:ea typeface="Gill Sans" charset="0"/>
                        <a:cs typeface="Gill Sans" charset="0"/>
                      </a:rPr>
                      <a:t>C’s </a:t>
                    </a:r>
                  </a:p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+mn-lt"/>
                        <a:ea typeface="Gill Sans" charset="0"/>
                        <a:cs typeface="Gill Sans" charset="0"/>
                      </a:rPr>
                      <a:t>I/O</a:t>
                    </a:r>
                  </a:p>
                </p:txBody>
              </p:sp>
            </p:grpSp>
          </p:grpSp>
          <p:grpSp>
            <p:nvGrpSpPr>
              <p:cNvPr id="13" name="Group 27">
                <a:extLst>
                  <a:ext uri="{FF2B5EF4-FFF2-40B4-BE49-F238E27FC236}">
                    <a16:creationId xmlns:a16="http://schemas.microsoft.com/office/drawing/2014/main" id="{0FA42341-D7EA-4FD5-BD42-25DB33C918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844"/>
                <a:ext cx="435" cy="925"/>
                <a:chOff x="574" y="844"/>
                <a:chExt cx="435" cy="925"/>
              </a:xfrm>
            </p:grpSpPr>
            <p:sp>
              <p:nvSpPr>
                <p:cNvPr id="14" name="Line 28">
                  <a:extLst>
                    <a:ext uri="{FF2B5EF4-FFF2-40B4-BE49-F238E27FC236}">
                      <a16:creationId xmlns:a16="http://schemas.microsoft.com/office/drawing/2014/main" id="{C4AC5D6D-A41A-4AC3-864E-5205B7F096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4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5" name="Line 29">
                  <a:extLst>
                    <a:ext uri="{FF2B5EF4-FFF2-40B4-BE49-F238E27FC236}">
                      <a16:creationId xmlns:a16="http://schemas.microsoft.com/office/drawing/2014/main" id="{186B2559-6B67-4F07-9147-176347D593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2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16" name="Group 30">
                  <a:extLst>
                    <a:ext uri="{FF2B5EF4-FFF2-40B4-BE49-F238E27FC236}">
                      <a16:creationId xmlns:a16="http://schemas.microsoft.com/office/drawing/2014/main" id="{1FACC7D5-3D36-4653-AC32-31260CEDAF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2" y="1276"/>
                  <a:ext cx="387" cy="493"/>
                  <a:chOff x="651" y="1296"/>
                  <a:chExt cx="309" cy="493"/>
                </a:xfrm>
              </p:grpSpPr>
              <p:sp>
                <p:nvSpPr>
                  <p:cNvPr id="17" name="Line 31">
                    <a:extLst>
                      <a:ext uri="{FF2B5EF4-FFF2-40B4-BE49-F238E27FC236}">
                        <a16:creationId xmlns:a16="http://schemas.microsoft.com/office/drawing/2014/main" id="{AA1BAC14-036B-4334-AB5E-79C3CBE433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56" y="1296"/>
                    <a:ext cx="30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 sz="2000" b="0"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8" name="Text Box 32">
                    <a:extLst>
                      <a:ext uri="{FF2B5EF4-FFF2-40B4-BE49-F238E27FC236}">
                        <a16:creationId xmlns:a16="http://schemas.microsoft.com/office/drawing/2014/main" id="{BA1A4150-2312-45A0-B505-94DD0104C4D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1" y="1343"/>
                    <a:ext cx="271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+mn-lt"/>
                        <a:ea typeface="Gill Sans" charset="0"/>
                        <a:cs typeface="Gill Sans" charset="0"/>
                      </a:rPr>
                      <a:t>C’s </a:t>
                    </a:r>
                  </a:p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+mn-lt"/>
                        <a:ea typeface="Gill Sans" charset="0"/>
                        <a:cs typeface="Gill Sans" charset="0"/>
                      </a:rPr>
                      <a:t>I/O</a:t>
                    </a:r>
                  </a:p>
                </p:txBody>
              </p:sp>
            </p:grpSp>
          </p:grpSp>
        </p:grpSp>
      </p:grpSp>
      <p:grpSp>
        <p:nvGrpSpPr>
          <p:cNvPr id="29" name="Group 51">
            <a:extLst>
              <a:ext uri="{FF2B5EF4-FFF2-40B4-BE49-F238E27FC236}">
                <a16:creationId xmlns:a16="http://schemas.microsoft.com/office/drawing/2014/main" id="{82DA455B-3834-4357-B66A-77F203EDD1DB}"/>
              </a:ext>
            </a:extLst>
          </p:cNvPr>
          <p:cNvGrpSpPr>
            <a:grpSpLocks/>
          </p:cNvGrpSpPr>
          <p:nvPr/>
        </p:nvGrpSpPr>
        <p:grpSpPr bwMode="auto">
          <a:xfrm>
            <a:off x="2479752" y="3168447"/>
            <a:ext cx="3127375" cy="992187"/>
            <a:chOff x="574" y="603"/>
            <a:chExt cx="1970" cy="625"/>
          </a:xfrm>
        </p:grpSpPr>
        <p:sp>
          <p:nvSpPr>
            <p:cNvPr id="30" name="Line 37">
              <a:extLst>
                <a:ext uri="{FF2B5EF4-FFF2-40B4-BE49-F238E27FC236}">
                  <a16:creationId xmlns:a16="http://schemas.microsoft.com/office/drawing/2014/main" id="{BC957B0B-CE6B-446D-ACD7-C23FB3AA6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" y="1036"/>
              <a:ext cx="19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1" name="Line 38">
              <a:extLst>
                <a:ext uri="{FF2B5EF4-FFF2-40B4-BE49-F238E27FC236}">
                  <a16:creationId xmlns:a16="http://schemas.microsoft.com/office/drawing/2014/main" id="{3716988C-5694-4B08-B26A-3D02D1C55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" y="84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2" name="Line 40">
              <a:extLst>
                <a:ext uri="{FF2B5EF4-FFF2-40B4-BE49-F238E27FC236}">
                  <a16:creationId xmlns:a16="http://schemas.microsoft.com/office/drawing/2014/main" id="{F73CAA76-E104-44E0-A844-E85427E96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2" y="84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3" name="Text Box 47">
              <a:extLst>
                <a:ext uri="{FF2B5EF4-FFF2-40B4-BE49-F238E27FC236}">
                  <a16:creationId xmlns:a16="http://schemas.microsoft.com/office/drawing/2014/main" id="{87074D32-C14A-40D8-AF2B-BDA9F2734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1" y="603"/>
              <a:ext cx="51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 dirty="0">
                  <a:latin typeface="+mn-lt"/>
                  <a:ea typeface="Gill Sans" charset="0"/>
                  <a:cs typeface="Gill Sans" charset="0"/>
                </a:rPr>
                <a:t>A or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589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B1737-CC2F-4860-AF70-C5B83842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CFS: Responsiveness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11F6A-B7DE-426A-9EF1-376F32E47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addition to fairness, we want low response time</a:t>
            </a:r>
          </a:p>
          <a:p>
            <a:r>
              <a:rPr lang="en-US" smtClean="0"/>
              <a:t>Constraint 1: Target Latency</a:t>
            </a:r>
          </a:p>
          <a:p>
            <a:pPr lvl="1"/>
            <a:r>
              <a:rPr lang="en-US" smtClean="0"/>
              <a:t>Period of time over which every process gets service</a:t>
            </a:r>
          </a:p>
          <a:p>
            <a:pPr lvl="1"/>
            <a:r>
              <a:rPr lang="en-US" smtClean="0"/>
              <a:t>Quanta = Target_Latency / n</a:t>
            </a:r>
          </a:p>
          <a:p>
            <a:r>
              <a:rPr lang="en-US" smtClean="0"/>
              <a:t>Target Latency: 20 ms, 4 Processes</a:t>
            </a:r>
          </a:p>
          <a:p>
            <a:pPr lvl="1"/>
            <a:r>
              <a:rPr lang="en-US" smtClean="0"/>
              <a:t>Each process gets 5ms time slice</a:t>
            </a:r>
          </a:p>
          <a:p>
            <a:r>
              <a:rPr lang="en-US" smtClean="0"/>
              <a:t>Target Latency: 20 ms, 200 Processes</a:t>
            </a:r>
          </a:p>
          <a:p>
            <a:pPr lvl="1"/>
            <a:r>
              <a:rPr lang="en-US" smtClean="0"/>
              <a:t>Each process gets 0.1ms time slice  (!!!)</a:t>
            </a:r>
          </a:p>
          <a:p>
            <a:pPr lvl="1"/>
            <a:r>
              <a:rPr lang="en-US" smtClean="0"/>
              <a:t>Recall Round-Robin: large context switching overhead if slice gets to small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DACF9-3B7A-4849-9CD1-AD2E553B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950FC-114A-41A1-B58B-7E9F8D256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00270-C964-4EBF-A315-8993866DF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0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62831-CCF9-4DF5-8C07-14C254F52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CFS: Throughput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8ED19-101B-41ED-9EBC-1522A288E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Throughput</a:t>
            </a:r>
          </a:p>
          <a:p>
            <a:pPr lvl="1"/>
            <a:r>
              <a:rPr lang="en-US" dirty="0" smtClean="0"/>
              <a:t>Avoid excessive overhead</a:t>
            </a:r>
          </a:p>
          <a:p>
            <a:r>
              <a:rPr lang="en-US" dirty="0" smtClean="0"/>
              <a:t>Constraint 2: Minimum Granularity</a:t>
            </a:r>
          </a:p>
          <a:p>
            <a:pPr lvl="1"/>
            <a:r>
              <a:rPr lang="en-US" dirty="0" smtClean="0"/>
              <a:t>Minimum length of any time slice</a:t>
            </a:r>
          </a:p>
          <a:p>
            <a:r>
              <a:rPr lang="en-US" dirty="0" smtClean="0"/>
              <a:t>Target Latency 20 </a:t>
            </a:r>
            <a:r>
              <a:rPr lang="en-US" dirty="0" err="1" smtClean="0"/>
              <a:t>ms</a:t>
            </a:r>
            <a:r>
              <a:rPr lang="en-US" dirty="0" smtClean="0"/>
              <a:t>, Minimum Granularity 1 </a:t>
            </a:r>
            <a:r>
              <a:rPr lang="en-US" dirty="0" err="1" smtClean="0"/>
              <a:t>ms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200 processes</a:t>
            </a:r>
          </a:p>
          <a:p>
            <a:pPr lvl="1"/>
            <a:r>
              <a:rPr lang="en-US" dirty="0" smtClean="0"/>
              <a:t>Each process gets 1 </a:t>
            </a:r>
            <a:r>
              <a:rPr lang="en-US" dirty="0" err="1" smtClean="0"/>
              <a:t>ms</a:t>
            </a:r>
            <a:r>
              <a:rPr lang="en-US" dirty="0" smtClean="0"/>
              <a:t> time slice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69E21-8B86-486C-8086-618697A43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5B640-80BF-4769-BCC8-E1B0CA64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C45D3-D2FF-4A95-94B5-0ECC5346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1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75E7-D45E-4C51-9717-9B71F340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Aside: Priority in Unix – Being Nice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3EF4E-4606-41EB-9212-EABD7DE8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industrial operating systems of the 60s and 70’s provided priority to enforce desired usage policies.</a:t>
            </a:r>
          </a:p>
          <a:p>
            <a:r>
              <a:rPr lang="en-US" dirty="0" smtClean="0"/>
              <a:t>When it was being developed at Berkeley, instead it provided ways to “be nice”.</a:t>
            </a:r>
          </a:p>
          <a:p>
            <a:r>
              <a:rPr lang="en-US" i="1" dirty="0" smtClean="0"/>
              <a:t>nice</a:t>
            </a:r>
            <a:r>
              <a:rPr lang="en-US" dirty="0" smtClean="0"/>
              <a:t> values range from -20 to 19</a:t>
            </a:r>
          </a:p>
          <a:p>
            <a:pPr lvl="1"/>
            <a:r>
              <a:rPr lang="en-US" dirty="0" smtClean="0"/>
              <a:t>Negative values are “not nice”</a:t>
            </a:r>
          </a:p>
          <a:p>
            <a:pPr lvl="1"/>
            <a:r>
              <a:rPr lang="en-US" dirty="0" smtClean="0"/>
              <a:t>If you wanted to let your friends get more time, you would nice up your job</a:t>
            </a:r>
          </a:p>
          <a:p>
            <a:r>
              <a:rPr lang="en-US" dirty="0" smtClean="0"/>
              <a:t>Schedule puts higher nice (lower priority) to sleep more 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710CD-A871-4419-AE49-149B233D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1D470-3C4C-44C1-B7AF-CFD109F05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383E0-BD60-4CC6-A0E3-56D8FF00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F02E-528F-4205-9918-2807488A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CFS: Proportional Shares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222D6-2F40-4A08-AA08-8AE5401E1D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if we want to give more CPU to some and less to others (proportional share) ?</a:t>
                </a:r>
              </a:p>
              <a:p>
                <a:r>
                  <a:rPr lang="en-US" dirty="0"/>
                  <a:t>Reuse </a:t>
                </a:r>
                <a:r>
                  <a:rPr lang="en-US" i="1" dirty="0"/>
                  <a:t>nice</a:t>
                </a:r>
                <a:r>
                  <a:rPr lang="en-US" dirty="0"/>
                  <a:t> value to reflect share, rather than priority</a:t>
                </a:r>
              </a:p>
              <a:p>
                <a:r>
                  <a:rPr lang="en-US" dirty="0" smtClean="0"/>
                  <a:t>Basic equal share: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Target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Latency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Key </a:t>
                </a:r>
                <a:r>
                  <a:rPr lang="en-US" dirty="0"/>
                  <a:t>Idea: Assign a weight </a:t>
                </a:r>
                <a:r>
                  <a:rPr lang="en-US" dirty="0" err="1"/>
                  <a:t>w</a:t>
                </a:r>
                <a:r>
                  <a:rPr lang="en-US" baseline="-25000" dirty="0" err="1"/>
                  <a:t>i</a:t>
                </a:r>
                <a:r>
                  <a:rPr lang="en-US" dirty="0"/>
                  <a:t> to each process i</a:t>
                </a:r>
              </a:p>
              <a:p>
                <a:r>
                  <a:rPr lang="en-US" dirty="0" smtClean="0"/>
                  <a:t>Weighted </a:t>
                </a:r>
                <a:r>
                  <a:rPr lang="en-US" dirty="0"/>
                  <a:t>Share: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Target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Latency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222D6-2F40-4A08-AA08-8AE5401E1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76AAA-26C3-4AC2-B929-E1B553D6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93A02-4DDA-4830-83AB-D068D1A1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7D9C1-1163-49B4-92A5-9302BB12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4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3B75-DDBE-4781-B635-7EC47603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CFS: Proportional Shares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6A19E-5C0B-41AD-9891-824D7CB7F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Target Latency = 20ms</a:t>
            </a:r>
          </a:p>
          <a:p>
            <a:r>
              <a:rPr lang="en-US" smtClean="0"/>
              <a:t>Minimum Granularity = 1ms</a:t>
            </a:r>
          </a:p>
          <a:p>
            <a:r>
              <a:rPr lang="en-US" smtClean="0"/>
              <a:t>Two CPU-Bound Threads</a:t>
            </a:r>
          </a:p>
          <a:p>
            <a:pPr lvl="1"/>
            <a:r>
              <a:rPr lang="en-US" smtClean="0"/>
              <a:t>Thread A has weight 1</a:t>
            </a:r>
          </a:p>
          <a:p>
            <a:pPr lvl="1"/>
            <a:r>
              <a:rPr lang="en-US" smtClean="0"/>
              <a:t>Thread B has weight 4</a:t>
            </a:r>
          </a:p>
          <a:p>
            <a:r>
              <a:rPr lang="en-US" smtClean="0"/>
              <a:t>Time slice for A? 4 ms</a:t>
            </a:r>
          </a:p>
          <a:p>
            <a:r>
              <a:rPr lang="en-US" smtClean="0"/>
              <a:t>Time slice for B? 16 ms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46EA6-8C9D-41E1-8AE2-2A024D5B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CA855-00AF-4660-BEDA-D29DC8652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83A0C-D7F5-4DAC-8F74-554E5646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ACA1-641A-4BEE-A1CD-C09C73B5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CFS: Proportional Shares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3581-6F7F-4911-8F5C-3F158630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962" y="1943100"/>
            <a:ext cx="4094757" cy="4351337"/>
          </a:xfrm>
        </p:spPr>
        <p:txBody>
          <a:bodyPr>
            <a:normAutofit/>
          </a:bodyPr>
          <a:lstStyle/>
          <a:p>
            <a:r>
              <a:rPr lang="en-US" dirty="0" smtClean="0"/>
              <a:t>Track a thread's virtual runtime rather than its true physical runtime</a:t>
            </a:r>
          </a:p>
          <a:p>
            <a:r>
              <a:rPr lang="en-US" dirty="0" smtClean="0"/>
              <a:t>Higher weight: Virtual runtime increases more slowly</a:t>
            </a:r>
          </a:p>
          <a:p>
            <a:r>
              <a:rPr lang="en-US" dirty="0" smtClean="0"/>
              <a:t>Lower weight: Virtual runtime increases more quickly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153CB-DBB6-4FE1-A612-6E14C705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70895-E33E-46E4-AE29-41313088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54271-7C10-49FF-ACA8-2725DB27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65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12828" y="2438399"/>
            <a:ext cx="5043320" cy="2256454"/>
            <a:chOff x="233641" y="2452721"/>
            <a:chExt cx="5043320" cy="225645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8644A28-8094-4442-9627-673E93CF5EA7}"/>
                </a:ext>
              </a:extLst>
            </p:cNvPr>
            <p:cNvCxnSpPr>
              <a:cxnSpLocks/>
            </p:cNvCxnSpPr>
            <p:nvPr/>
          </p:nvCxnSpPr>
          <p:spPr>
            <a:xfrm>
              <a:off x="2062298" y="470917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78315B9-0B08-4BC1-B4CA-50F4DE00D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2298" y="245272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83AB69-7354-413E-8506-3B9004A54A55}"/>
                </a:ext>
              </a:extLst>
            </p:cNvPr>
            <p:cNvSpPr txBox="1"/>
            <p:nvPr/>
          </p:nvSpPr>
          <p:spPr>
            <a:xfrm>
              <a:off x="233641" y="3061559"/>
              <a:ext cx="16725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Physical</a:t>
              </a:r>
            </a:p>
            <a:p>
              <a:pPr algn="ctr"/>
              <a:r>
                <a:rPr lang="en-US" sz="2400" b="1" dirty="0"/>
                <a:t>CPU Time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761EE4-EB8B-4C2B-8E07-AD29F80E15BF}"/>
                </a:ext>
              </a:extLst>
            </p:cNvPr>
            <p:cNvSpPr/>
            <p:nvPr/>
          </p:nvSpPr>
          <p:spPr>
            <a:xfrm>
              <a:off x="2220859" y="2870325"/>
              <a:ext cx="707190" cy="18288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B</a:t>
              </a:r>
              <a:endParaRPr lang="en-US" sz="2800" b="1" baseline="-250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82606E-C37A-4464-B8C3-70C380F2DF9F}"/>
                </a:ext>
              </a:extLst>
            </p:cNvPr>
            <p:cNvSpPr/>
            <p:nvPr/>
          </p:nvSpPr>
          <p:spPr>
            <a:xfrm>
              <a:off x="3584072" y="4239926"/>
              <a:ext cx="707190" cy="457200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A</a:t>
              </a:r>
              <a:endParaRPr lang="en-US" sz="2800" b="1" baseline="-25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65EC12-EA9F-4C40-B994-796BFFEE27A2}"/>
                </a:ext>
              </a:extLst>
            </p:cNvPr>
            <p:cNvSpPr txBox="1"/>
            <p:nvPr/>
          </p:nvSpPr>
          <p:spPr>
            <a:xfrm>
              <a:off x="3068348" y="2608715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/>
                <a:t>16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2932C1-E718-42B7-A503-219F3B840E04}"/>
                </a:ext>
              </a:extLst>
            </p:cNvPr>
            <p:cNvSpPr txBox="1"/>
            <p:nvPr/>
          </p:nvSpPr>
          <p:spPr>
            <a:xfrm>
              <a:off x="4291262" y="384338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21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ACA1-641A-4BEE-A1CD-C09C73B5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CFS: Proportional Shares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153CB-DBB6-4FE1-A612-6E14C705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70895-E33E-46E4-AE29-41313088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54271-7C10-49FF-ACA8-2725DB27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18274" y="2438399"/>
            <a:ext cx="5043319" cy="2256454"/>
            <a:chOff x="233642" y="2452721"/>
            <a:chExt cx="5043319" cy="225645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8644A28-8094-4442-9627-673E93CF5EA7}"/>
                </a:ext>
              </a:extLst>
            </p:cNvPr>
            <p:cNvCxnSpPr>
              <a:cxnSpLocks/>
            </p:cNvCxnSpPr>
            <p:nvPr/>
          </p:nvCxnSpPr>
          <p:spPr>
            <a:xfrm>
              <a:off x="2062298" y="470917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78315B9-0B08-4BC1-B4CA-50F4DE00D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2298" y="245272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83AB69-7354-413E-8506-3B9004A54A55}"/>
                </a:ext>
              </a:extLst>
            </p:cNvPr>
            <p:cNvSpPr txBox="1"/>
            <p:nvPr/>
          </p:nvSpPr>
          <p:spPr>
            <a:xfrm>
              <a:off x="233642" y="3061559"/>
              <a:ext cx="16725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Virtual</a:t>
              </a:r>
            </a:p>
            <a:p>
              <a:pPr algn="ctr"/>
              <a:r>
                <a:rPr lang="en-US" sz="2400" b="1" dirty="0"/>
                <a:t>CPU Time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761EE4-EB8B-4C2B-8E07-AD29F80E15BF}"/>
                </a:ext>
              </a:extLst>
            </p:cNvPr>
            <p:cNvSpPr/>
            <p:nvPr/>
          </p:nvSpPr>
          <p:spPr>
            <a:xfrm>
              <a:off x="2220859" y="3430999"/>
              <a:ext cx="707190" cy="126812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B</a:t>
              </a:r>
              <a:endParaRPr lang="en-US" sz="2800" b="1" baseline="-250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82606E-C37A-4464-B8C3-70C380F2DF9F}"/>
                </a:ext>
              </a:extLst>
            </p:cNvPr>
            <p:cNvSpPr/>
            <p:nvPr/>
          </p:nvSpPr>
          <p:spPr>
            <a:xfrm>
              <a:off x="3584072" y="3429000"/>
              <a:ext cx="707190" cy="1268126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A</a:t>
              </a:r>
              <a:endParaRPr lang="en-US" sz="2800" b="1" baseline="-250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EB1C920-D772-4393-B5B1-92E99CADD8DF}"/>
              </a:ext>
            </a:extLst>
          </p:cNvPr>
          <p:cNvSpPr txBox="1"/>
          <p:nvPr/>
        </p:nvSpPr>
        <p:spPr>
          <a:xfrm>
            <a:off x="1683032" y="5014514"/>
            <a:ext cx="3538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Scheduler’s Decisions are based on Virtual CPU Time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D23581-6F7F-4911-8F5C-3F158630C6BE}"/>
              </a:ext>
            </a:extLst>
          </p:cNvPr>
          <p:cNvSpPr txBox="1">
            <a:spLocks/>
          </p:cNvSpPr>
          <p:nvPr/>
        </p:nvSpPr>
        <p:spPr>
          <a:xfrm>
            <a:off x="5938962" y="1943100"/>
            <a:ext cx="4094757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Track a thread's virtual runtime rather than its true physical runtime</a:t>
            </a:r>
          </a:p>
          <a:p>
            <a:r>
              <a:rPr lang="en-US" smtClean="0"/>
              <a:t>Higher weight: Virtual runtime increases more slowly</a:t>
            </a:r>
          </a:p>
          <a:p>
            <a:r>
              <a:rPr lang="en-US" smtClean="0"/>
              <a:t>Lower weight: Virtual runtime increases more quickly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56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93C13-364A-4E14-926E-0B7A701EF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Summary: Choosing the Right Scheduler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BD8DF15-E715-47AF-B05E-A67E1A584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705251"/>
              </p:ext>
            </p:extLst>
          </p:nvPr>
        </p:nvGraphicFramePr>
        <p:xfrm>
          <a:off x="1261872" y="2221992"/>
          <a:ext cx="969245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6225">
                  <a:extLst>
                    <a:ext uri="{9D8B030D-6E8A-4147-A177-3AD203B41FA5}">
                      <a16:colId xmlns:a16="http://schemas.microsoft.com/office/drawing/2014/main" val="1304926520"/>
                    </a:ext>
                  </a:extLst>
                </a:gridCol>
                <a:gridCol w="4846225">
                  <a:extLst>
                    <a:ext uri="{9D8B030D-6E8A-4147-A177-3AD203B41FA5}">
                      <a16:colId xmlns:a16="http://schemas.microsoft.com/office/drawing/2014/main" val="1577941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If You Care About: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Then Choose: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466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CPU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FCFS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3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Average Response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SRTF Approximation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51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I/O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SRTF Approximation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649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Fairness (CPU 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Linux CFS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59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Fairness (Wait Time to Get CPU)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Round Robin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16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Meeting Deadlines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41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Favoring Important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04805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7928A-FDFC-49B4-ACB9-99E8BA73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72655-9BFD-47AB-9254-221C8ECE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9CE6-26F1-4AEC-ADF4-43D86D44E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3F86B-CEDC-444E-854C-10BCBA45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SRTF </a:t>
            </a:r>
            <a:r>
              <a:rPr lang="en-US" dirty="0"/>
              <a:t>Example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Shortest Remaining Time First)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AAC7D2-F74A-4C26-BF70-7FF9940A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37599-9E03-4D6B-8FB3-8E8767BC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85FBE-ED10-4888-9141-4D2D7A933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87">
            <a:extLst>
              <a:ext uri="{FF2B5EF4-FFF2-40B4-BE49-F238E27FC236}">
                <a16:creationId xmlns:a16="http://schemas.microsoft.com/office/drawing/2014/main" id="{D8468211-8B3C-40E1-90D6-F06D8DF2FB67}"/>
              </a:ext>
            </a:extLst>
          </p:cNvPr>
          <p:cNvGrpSpPr>
            <a:grpSpLocks/>
          </p:cNvGrpSpPr>
          <p:nvPr/>
        </p:nvGrpSpPr>
        <p:grpSpPr bwMode="auto">
          <a:xfrm>
            <a:off x="1646791" y="3485434"/>
            <a:ext cx="6447529" cy="1376697"/>
            <a:chOff x="453" y="1755"/>
            <a:chExt cx="4777" cy="1020"/>
          </a:xfrm>
        </p:grpSpPr>
        <p:sp>
          <p:nvSpPr>
            <p:cNvPr id="7" name="Line 22">
              <a:extLst>
                <a:ext uri="{FF2B5EF4-FFF2-40B4-BE49-F238E27FC236}">
                  <a16:creationId xmlns:a16="http://schemas.microsoft.com/office/drawing/2014/main" id="{7AABF00E-382B-411A-A1BA-AACC9E144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" y="2092"/>
              <a:ext cx="46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600" b="0">
                <a:ea typeface="Gill Sans" charset="0"/>
                <a:cs typeface="Gill Sans" charset="0"/>
              </a:endParaRPr>
            </a:p>
          </p:txBody>
        </p:sp>
        <p:grpSp>
          <p:nvGrpSpPr>
            <p:cNvPr id="8" name="Group 28">
              <a:extLst>
                <a:ext uri="{FF2B5EF4-FFF2-40B4-BE49-F238E27FC236}">
                  <a16:creationId xmlns:a16="http://schemas.microsoft.com/office/drawing/2014/main" id="{D0AB8E83-072C-4B1B-AB45-A9CB101E5B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" y="1900"/>
              <a:ext cx="48" cy="384"/>
              <a:chOff x="672" y="1776"/>
              <a:chExt cx="48" cy="384"/>
            </a:xfrm>
          </p:grpSpPr>
          <p:sp>
            <p:nvSpPr>
              <p:cNvPr id="27" name="Line 23">
                <a:extLst>
                  <a:ext uri="{FF2B5EF4-FFF2-40B4-BE49-F238E27FC236}">
                    <a16:creationId xmlns:a16="http://schemas.microsoft.com/office/drawing/2014/main" id="{2177A7E6-F881-4C50-8AE5-673AB8DE8E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" name="Line 24">
                <a:extLst>
                  <a:ext uri="{FF2B5EF4-FFF2-40B4-BE49-F238E27FC236}">
                    <a16:creationId xmlns:a16="http://schemas.microsoft.com/office/drawing/2014/main" id="{B1D63CF7-3FB8-44F0-A594-BFEF6C1F0E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9" name="Group 29">
              <a:extLst>
                <a:ext uri="{FF2B5EF4-FFF2-40B4-BE49-F238E27FC236}">
                  <a16:creationId xmlns:a16="http://schemas.microsoft.com/office/drawing/2014/main" id="{30A80D15-4285-4BF1-ACA7-99807CE196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0" y="1900"/>
              <a:ext cx="48" cy="384"/>
              <a:chOff x="672" y="1776"/>
              <a:chExt cx="48" cy="384"/>
            </a:xfrm>
          </p:grpSpPr>
          <p:sp>
            <p:nvSpPr>
              <p:cNvPr id="25" name="Line 30">
                <a:extLst>
                  <a:ext uri="{FF2B5EF4-FFF2-40B4-BE49-F238E27FC236}">
                    <a16:creationId xmlns:a16="http://schemas.microsoft.com/office/drawing/2014/main" id="{4E674BAE-7DD1-4B33-9CA1-6031644F2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6" name="Line 31">
                <a:extLst>
                  <a:ext uri="{FF2B5EF4-FFF2-40B4-BE49-F238E27FC236}">
                    <a16:creationId xmlns:a16="http://schemas.microsoft.com/office/drawing/2014/main" id="{D46C377E-0F1F-4168-86F5-A44C0276BD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0" name="Group 32">
              <a:extLst>
                <a:ext uri="{FF2B5EF4-FFF2-40B4-BE49-F238E27FC236}">
                  <a16:creationId xmlns:a16="http://schemas.microsoft.com/office/drawing/2014/main" id="{6DBFF750-51E2-4C55-B7B9-87719429D7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" y="1900"/>
              <a:ext cx="48" cy="384"/>
              <a:chOff x="672" y="1776"/>
              <a:chExt cx="48" cy="384"/>
            </a:xfrm>
          </p:grpSpPr>
          <p:sp>
            <p:nvSpPr>
              <p:cNvPr id="23" name="Line 33">
                <a:extLst>
                  <a:ext uri="{FF2B5EF4-FFF2-40B4-BE49-F238E27FC236}">
                    <a16:creationId xmlns:a16="http://schemas.microsoft.com/office/drawing/2014/main" id="{4FAE6412-93A2-44CC-9920-816E0217F4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4" name="Line 34">
                <a:extLst>
                  <a:ext uri="{FF2B5EF4-FFF2-40B4-BE49-F238E27FC236}">
                    <a16:creationId xmlns:a16="http://schemas.microsoft.com/office/drawing/2014/main" id="{FCB47F60-7156-4E9F-B3EC-63F48B3E4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1" name="Group 35">
              <a:extLst>
                <a:ext uri="{FF2B5EF4-FFF2-40B4-BE49-F238E27FC236}">
                  <a16:creationId xmlns:a16="http://schemas.microsoft.com/office/drawing/2014/main" id="{0388EF48-45E5-4170-A544-93CD9E7329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4" y="1900"/>
              <a:ext cx="48" cy="384"/>
              <a:chOff x="672" y="1776"/>
              <a:chExt cx="48" cy="384"/>
            </a:xfrm>
          </p:grpSpPr>
          <p:sp>
            <p:nvSpPr>
              <p:cNvPr id="21" name="Line 36">
                <a:extLst>
                  <a:ext uri="{FF2B5EF4-FFF2-40B4-BE49-F238E27FC236}">
                    <a16:creationId xmlns:a16="http://schemas.microsoft.com/office/drawing/2014/main" id="{520F0519-2289-49E2-99CC-B0BF2A0AA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2" name="Line 37">
                <a:extLst>
                  <a:ext uri="{FF2B5EF4-FFF2-40B4-BE49-F238E27FC236}">
                    <a16:creationId xmlns:a16="http://schemas.microsoft.com/office/drawing/2014/main" id="{10B1E2C3-7F61-46AD-A92F-3AEF39F82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2" name="Group 41">
              <a:extLst>
                <a:ext uri="{FF2B5EF4-FFF2-40B4-BE49-F238E27FC236}">
                  <a16:creationId xmlns:a16="http://schemas.microsoft.com/office/drawing/2014/main" id="{20522BE7-360E-4C11-880D-1067DD59D3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" y="2360"/>
              <a:ext cx="414" cy="415"/>
              <a:chOff x="628" y="1296"/>
              <a:chExt cx="332" cy="415"/>
            </a:xfrm>
          </p:grpSpPr>
          <p:sp>
            <p:nvSpPr>
              <p:cNvPr id="19" name="Line 42">
                <a:extLst>
                  <a:ext uri="{FF2B5EF4-FFF2-40B4-BE49-F238E27FC236}">
                    <a16:creationId xmlns:a16="http://schemas.microsoft.com/office/drawing/2014/main" id="{A1938356-C4B1-4463-A8F7-3C0F3AACEB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" name="Text Box 43">
                <a:extLst>
                  <a:ext uri="{FF2B5EF4-FFF2-40B4-BE49-F238E27FC236}">
                    <a16:creationId xmlns:a16="http://schemas.microsoft.com/office/drawing/2014/main" id="{22713388-2D26-4665-9886-9BDE589C67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1343"/>
                <a:ext cx="262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C’s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13" name="Text Box 44">
              <a:extLst>
                <a:ext uri="{FF2B5EF4-FFF2-40B4-BE49-F238E27FC236}">
                  <a16:creationId xmlns:a16="http://schemas.microsoft.com/office/drawing/2014/main" id="{0748EFE8-E46E-4E45-B621-8F62FD486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" y="1755"/>
              <a:ext cx="52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100" b="0" dirty="0">
                  <a:latin typeface="+mn-lt"/>
                  <a:ea typeface="Gill Sans" charset="0"/>
                  <a:cs typeface="Gill Sans" charset="0"/>
                </a:rPr>
                <a:t>CABAB…</a:t>
              </a:r>
            </a:p>
          </p:txBody>
        </p:sp>
        <p:sp>
          <p:nvSpPr>
            <p:cNvPr id="14" name="Text Box 45">
              <a:extLst>
                <a:ext uri="{FF2B5EF4-FFF2-40B4-BE49-F238E27FC236}">
                  <a16:creationId xmlns:a16="http://schemas.microsoft.com/office/drawing/2014/main" id="{215CF95E-C3D4-4FAC-A08B-231C11CFD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" y="1755"/>
              <a:ext cx="181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1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grpSp>
          <p:nvGrpSpPr>
            <p:cNvPr id="15" name="Group 75">
              <a:extLst>
                <a:ext uri="{FF2B5EF4-FFF2-40B4-BE49-F238E27FC236}">
                  <a16:creationId xmlns:a16="http://schemas.microsoft.com/office/drawing/2014/main" id="{C355AF28-FCDE-463A-9FDA-C4C6488A73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0" y="2360"/>
              <a:ext cx="414" cy="415"/>
              <a:chOff x="628" y="1296"/>
              <a:chExt cx="332" cy="415"/>
            </a:xfrm>
          </p:grpSpPr>
          <p:sp>
            <p:nvSpPr>
              <p:cNvPr id="17" name="Line 76">
                <a:extLst>
                  <a:ext uri="{FF2B5EF4-FFF2-40B4-BE49-F238E27FC236}">
                    <a16:creationId xmlns:a16="http://schemas.microsoft.com/office/drawing/2014/main" id="{269E4A30-61FC-439A-9AFE-1EDDD260B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" name="Text Box 77">
                <a:extLst>
                  <a:ext uri="{FF2B5EF4-FFF2-40B4-BE49-F238E27FC236}">
                    <a16:creationId xmlns:a16="http://schemas.microsoft.com/office/drawing/2014/main" id="{EF07BCB2-D8D9-4C31-B0AC-FB4807F035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1343"/>
                <a:ext cx="262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C’s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16" name="Text Box 78">
              <a:extLst>
                <a:ext uri="{FF2B5EF4-FFF2-40B4-BE49-F238E27FC236}">
                  <a16:creationId xmlns:a16="http://schemas.microsoft.com/office/drawing/2014/main" id="{ACA8BB7C-8E31-4501-BA43-AC2D9A2EA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3" y="2187"/>
              <a:ext cx="145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 dirty="0">
                  <a:latin typeface="+mn-lt"/>
                  <a:ea typeface="Gill Sans" charset="0"/>
                  <a:cs typeface="Gill Sans" charset="0"/>
                </a:rPr>
                <a:t>RR 1ms time slice</a:t>
              </a:r>
            </a:p>
          </p:txBody>
        </p:sp>
      </p:grpSp>
      <p:grpSp>
        <p:nvGrpSpPr>
          <p:cNvPr id="29" name="Group 89">
            <a:extLst>
              <a:ext uri="{FF2B5EF4-FFF2-40B4-BE49-F238E27FC236}">
                <a16:creationId xmlns:a16="http://schemas.microsoft.com/office/drawing/2014/main" id="{A0AD164B-4371-4145-9C46-EFA566A05542}"/>
              </a:ext>
            </a:extLst>
          </p:cNvPr>
          <p:cNvGrpSpPr>
            <a:grpSpLocks/>
          </p:cNvGrpSpPr>
          <p:nvPr/>
        </p:nvGrpSpPr>
        <p:grpSpPr bwMode="auto">
          <a:xfrm>
            <a:off x="1646791" y="1774593"/>
            <a:ext cx="6354400" cy="1468476"/>
            <a:chOff x="522" y="603"/>
            <a:chExt cx="4708" cy="1088"/>
          </a:xfrm>
        </p:grpSpPr>
        <p:grpSp>
          <p:nvGrpSpPr>
            <p:cNvPr id="30" name="Group 72">
              <a:extLst>
                <a:ext uri="{FF2B5EF4-FFF2-40B4-BE49-F238E27FC236}">
                  <a16:creationId xmlns:a16="http://schemas.microsoft.com/office/drawing/2014/main" id="{188CD77A-B9B7-4D25-AFB8-4CFAB24DFD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0" y="1276"/>
              <a:ext cx="414" cy="415"/>
              <a:chOff x="628" y="1296"/>
              <a:chExt cx="332" cy="415"/>
            </a:xfrm>
          </p:grpSpPr>
          <p:sp>
            <p:nvSpPr>
              <p:cNvPr id="46" name="Line 73">
                <a:extLst>
                  <a:ext uri="{FF2B5EF4-FFF2-40B4-BE49-F238E27FC236}">
                    <a16:creationId xmlns:a16="http://schemas.microsoft.com/office/drawing/2014/main" id="{8A84BD0F-E179-4ED8-AC15-0FD666FA3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7" name="Text Box 74">
                <a:extLst>
                  <a:ext uri="{FF2B5EF4-FFF2-40B4-BE49-F238E27FC236}">
                    <a16:creationId xmlns:a16="http://schemas.microsoft.com/office/drawing/2014/main" id="{993F8713-59A9-4F92-BAA6-3C444A058C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1343"/>
                <a:ext cx="262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C’s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grpSp>
          <p:nvGrpSpPr>
            <p:cNvPr id="31" name="Group 20">
              <a:extLst>
                <a:ext uri="{FF2B5EF4-FFF2-40B4-BE49-F238E27FC236}">
                  <a16:creationId xmlns:a16="http://schemas.microsoft.com/office/drawing/2014/main" id="{ECCC4A34-8F05-4055-9CCF-3AAC04535D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" y="844"/>
              <a:ext cx="4656" cy="384"/>
              <a:chOff x="672" y="672"/>
              <a:chExt cx="4656" cy="384"/>
            </a:xfrm>
          </p:grpSpPr>
          <p:sp>
            <p:nvSpPr>
              <p:cNvPr id="40" name="Line 4">
                <a:extLst>
                  <a:ext uri="{FF2B5EF4-FFF2-40B4-BE49-F238E27FC236}">
                    <a16:creationId xmlns:a16="http://schemas.microsoft.com/office/drawing/2014/main" id="{DE6DAA51-4640-4830-8943-7CB5A85E8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864"/>
                <a:ext cx="46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1" name="Line 5">
                <a:extLst>
                  <a:ext uri="{FF2B5EF4-FFF2-40B4-BE49-F238E27FC236}">
                    <a16:creationId xmlns:a16="http://schemas.microsoft.com/office/drawing/2014/main" id="{6069207A-DD32-4229-8FC1-1AEB28286C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2" name="Line 6">
                <a:extLst>
                  <a:ext uri="{FF2B5EF4-FFF2-40B4-BE49-F238E27FC236}">
                    <a16:creationId xmlns:a16="http://schemas.microsoft.com/office/drawing/2014/main" id="{FE6D5DE6-027A-4B23-AEE0-05A0EB386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3" name="Line 7">
                <a:extLst>
                  <a:ext uri="{FF2B5EF4-FFF2-40B4-BE49-F238E27FC236}">
                    <a16:creationId xmlns:a16="http://schemas.microsoft.com/office/drawing/2014/main" id="{3DE49243-2E23-44EE-A7E4-82C29B0EEB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id="{B6E8C6D6-9A5F-4291-ACC8-901296807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5" name="Line 11">
                <a:extLst>
                  <a:ext uri="{FF2B5EF4-FFF2-40B4-BE49-F238E27FC236}">
                    <a16:creationId xmlns:a16="http://schemas.microsoft.com/office/drawing/2014/main" id="{A19A9843-2152-4E8E-A5FC-CEBCCB1D12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2" name="Group 14">
              <a:extLst>
                <a:ext uri="{FF2B5EF4-FFF2-40B4-BE49-F238E27FC236}">
                  <a16:creationId xmlns:a16="http://schemas.microsoft.com/office/drawing/2014/main" id="{C8F94A47-6956-4E41-8481-6D23FF6A6F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" y="1276"/>
              <a:ext cx="423" cy="415"/>
              <a:chOff x="621" y="1296"/>
              <a:chExt cx="339" cy="415"/>
            </a:xfrm>
          </p:grpSpPr>
          <p:sp>
            <p:nvSpPr>
              <p:cNvPr id="38" name="Line 12">
                <a:extLst>
                  <a:ext uri="{FF2B5EF4-FFF2-40B4-BE49-F238E27FC236}">
                    <a16:creationId xmlns:a16="http://schemas.microsoft.com/office/drawing/2014/main" id="{AE77F1CF-35CC-416A-BD11-4A1E51E12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9" name="Text Box 13">
                <a:extLst>
                  <a:ext uri="{FF2B5EF4-FFF2-40B4-BE49-F238E27FC236}">
                    <a16:creationId xmlns:a16="http://schemas.microsoft.com/office/drawing/2014/main" id="{97607044-CBF3-4429-A400-72AF3D31EA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" y="1343"/>
                <a:ext cx="262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C’s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33" name="Text Box 15">
              <a:extLst>
                <a:ext uri="{FF2B5EF4-FFF2-40B4-BE49-F238E27FC236}">
                  <a16:creationId xmlns:a16="http://schemas.microsoft.com/office/drawing/2014/main" id="{0B26BF7E-B820-499D-8576-6546BBD21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2" y="603"/>
              <a:ext cx="2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34" name="Text Box 16">
              <a:extLst>
                <a:ext uri="{FF2B5EF4-FFF2-40B4-BE49-F238E27FC236}">
                  <a16:creationId xmlns:a16="http://schemas.microsoft.com/office/drawing/2014/main" id="{8BDD08A5-7A75-4E36-9211-07CC67A2F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603"/>
              <a:ext cx="2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5" name="Text Box 17">
              <a:extLst>
                <a:ext uri="{FF2B5EF4-FFF2-40B4-BE49-F238E27FC236}">
                  <a16:creationId xmlns:a16="http://schemas.microsoft.com/office/drawing/2014/main" id="{1723B6AD-DD0C-49BC-829C-1D30E9AAD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2" y="603"/>
              <a:ext cx="2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36" name="Text Box 18">
              <a:extLst>
                <a:ext uri="{FF2B5EF4-FFF2-40B4-BE49-F238E27FC236}">
                  <a16:creationId xmlns:a16="http://schemas.microsoft.com/office/drawing/2014/main" id="{58B73200-90CD-4234-94A6-4591C5A97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" y="603"/>
              <a:ext cx="2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37" name="Text Box 79">
              <a:extLst>
                <a:ext uri="{FF2B5EF4-FFF2-40B4-BE49-F238E27FC236}">
                  <a16:creationId xmlns:a16="http://schemas.microsoft.com/office/drawing/2014/main" id="{D16D3F42-F701-4428-BEB6-839CF0D74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4" y="1230"/>
              <a:ext cx="168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 dirty="0">
                  <a:latin typeface="+mn-lt"/>
                  <a:ea typeface="Gill Sans" charset="0"/>
                  <a:cs typeface="Gill Sans" charset="0"/>
                </a:rPr>
                <a:t>RR 100 </a:t>
              </a:r>
              <a:r>
                <a:rPr lang="en-US" altLang="en-US" b="0" dirty="0" err="1">
                  <a:latin typeface="+mn-lt"/>
                  <a:ea typeface="Gill Sans" charset="0"/>
                  <a:cs typeface="Gill Sans" charset="0"/>
                </a:rPr>
                <a:t>ms</a:t>
              </a:r>
              <a:r>
                <a:rPr lang="en-US" altLang="en-US" b="0" dirty="0">
                  <a:latin typeface="+mn-lt"/>
                  <a:ea typeface="Gill Sans" charset="0"/>
                  <a:cs typeface="Gill Sans" charset="0"/>
                </a:rPr>
                <a:t> time slice</a:t>
              </a:r>
            </a:p>
          </p:txBody>
        </p:sp>
      </p:grpSp>
      <p:grpSp>
        <p:nvGrpSpPr>
          <p:cNvPr id="48" name="Group 88">
            <a:extLst>
              <a:ext uri="{FF2B5EF4-FFF2-40B4-BE49-F238E27FC236}">
                <a16:creationId xmlns:a16="http://schemas.microsoft.com/office/drawing/2014/main" id="{12DF35E6-C654-4FC5-B750-9785F4BB1D80}"/>
              </a:ext>
            </a:extLst>
          </p:cNvPr>
          <p:cNvGrpSpPr>
            <a:grpSpLocks/>
          </p:cNvGrpSpPr>
          <p:nvPr/>
        </p:nvGrpSpPr>
        <p:grpSpPr bwMode="auto">
          <a:xfrm>
            <a:off x="1716976" y="5112145"/>
            <a:ext cx="6363847" cy="1468476"/>
            <a:chOff x="515" y="2907"/>
            <a:chExt cx="4715" cy="1088"/>
          </a:xfrm>
        </p:grpSpPr>
        <p:sp>
          <p:nvSpPr>
            <p:cNvPr id="49" name="Line 47">
              <a:extLst>
                <a:ext uri="{FF2B5EF4-FFF2-40B4-BE49-F238E27FC236}">
                  <a16:creationId xmlns:a16="http://schemas.microsoft.com/office/drawing/2014/main" id="{6A346AF7-CD09-4724-A659-1567AEFDE2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" y="3340"/>
              <a:ext cx="46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600" b="0">
                <a:ea typeface="Gill Sans" charset="0"/>
                <a:cs typeface="Gill Sans" charset="0"/>
              </a:endParaRPr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:a16="http://schemas.microsoft.com/office/drawing/2014/main" id="{1F4C1733-ACDC-46A0-9AB0-4CF643E522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" y="3148"/>
              <a:ext cx="48" cy="384"/>
              <a:chOff x="672" y="3072"/>
              <a:chExt cx="48" cy="384"/>
            </a:xfrm>
          </p:grpSpPr>
          <p:sp>
            <p:nvSpPr>
              <p:cNvPr id="68" name="Line 48">
                <a:extLst>
                  <a:ext uri="{FF2B5EF4-FFF2-40B4-BE49-F238E27FC236}">
                    <a16:creationId xmlns:a16="http://schemas.microsoft.com/office/drawing/2014/main" id="{88993AC5-A02F-488F-8DEB-679520D2E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9" name="Line 49">
                <a:extLst>
                  <a:ext uri="{FF2B5EF4-FFF2-40B4-BE49-F238E27FC236}">
                    <a16:creationId xmlns:a16="http://schemas.microsoft.com/office/drawing/2014/main" id="{666D0995-C8FC-436B-9B04-C1ED52A73C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51" name="Group 53">
              <a:extLst>
                <a:ext uri="{FF2B5EF4-FFF2-40B4-BE49-F238E27FC236}">
                  <a16:creationId xmlns:a16="http://schemas.microsoft.com/office/drawing/2014/main" id="{281716DA-43BD-4736-B408-EFFDF505E4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" y="3580"/>
              <a:ext cx="414" cy="415"/>
              <a:chOff x="628" y="1296"/>
              <a:chExt cx="332" cy="415"/>
            </a:xfrm>
          </p:grpSpPr>
          <p:sp>
            <p:nvSpPr>
              <p:cNvPr id="66" name="Line 54">
                <a:extLst>
                  <a:ext uri="{FF2B5EF4-FFF2-40B4-BE49-F238E27FC236}">
                    <a16:creationId xmlns:a16="http://schemas.microsoft.com/office/drawing/2014/main" id="{3C73983A-30D2-4FA7-AA38-139D68E24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7" name="Text Box 55">
                <a:extLst>
                  <a:ext uri="{FF2B5EF4-FFF2-40B4-BE49-F238E27FC236}">
                    <a16:creationId xmlns:a16="http://schemas.microsoft.com/office/drawing/2014/main" id="{0A4922B3-D814-4427-82F8-083EF65A64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1343"/>
                <a:ext cx="262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C’s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52" name="Text Box 57">
              <a:extLst>
                <a:ext uri="{FF2B5EF4-FFF2-40B4-BE49-F238E27FC236}">
                  <a16:creationId xmlns:a16="http://schemas.microsoft.com/office/drawing/2014/main" id="{2C1C995C-C76B-43DD-8A5C-27ECF47033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" y="2907"/>
              <a:ext cx="2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53" name="Text Box 59">
              <a:extLst>
                <a:ext uri="{FF2B5EF4-FFF2-40B4-BE49-F238E27FC236}">
                  <a16:creationId xmlns:a16="http://schemas.microsoft.com/office/drawing/2014/main" id="{7F1039BF-112D-4A5D-86BD-9ED46FCB7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" y="2907"/>
              <a:ext cx="2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grpSp>
          <p:nvGrpSpPr>
            <p:cNvPr id="54" name="Group 61">
              <a:extLst>
                <a:ext uri="{FF2B5EF4-FFF2-40B4-BE49-F238E27FC236}">
                  <a16:creationId xmlns:a16="http://schemas.microsoft.com/office/drawing/2014/main" id="{DEF1AB6C-0258-47B4-B004-D1BD415433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6" y="3148"/>
              <a:ext cx="48" cy="384"/>
              <a:chOff x="672" y="3072"/>
              <a:chExt cx="48" cy="384"/>
            </a:xfrm>
          </p:grpSpPr>
          <p:sp>
            <p:nvSpPr>
              <p:cNvPr id="64" name="Line 62">
                <a:extLst>
                  <a:ext uri="{FF2B5EF4-FFF2-40B4-BE49-F238E27FC236}">
                    <a16:creationId xmlns:a16="http://schemas.microsoft.com/office/drawing/2014/main" id="{A147427B-5EE7-44F1-BC0C-9FED2DC20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5" name="Line 63">
                <a:extLst>
                  <a:ext uri="{FF2B5EF4-FFF2-40B4-BE49-F238E27FC236}">
                    <a16:creationId xmlns:a16="http://schemas.microsoft.com/office/drawing/2014/main" id="{AE113C79-CB4A-4513-A10B-D499E39B55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55" name="Group 64">
              <a:extLst>
                <a:ext uri="{FF2B5EF4-FFF2-40B4-BE49-F238E27FC236}">
                  <a16:creationId xmlns:a16="http://schemas.microsoft.com/office/drawing/2014/main" id="{4ECF80D1-B653-4C42-AA18-03F195C02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2" y="3580"/>
              <a:ext cx="414" cy="415"/>
              <a:chOff x="628" y="1296"/>
              <a:chExt cx="332" cy="415"/>
            </a:xfrm>
          </p:grpSpPr>
          <p:sp>
            <p:nvSpPr>
              <p:cNvPr id="62" name="Line 65">
                <a:extLst>
                  <a:ext uri="{FF2B5EF4-FFF2-40B4-BE49-F238E27FC236}">
                    <a16:creationId xmlns:a16="http://schemas.microsoft.com/office/drawing/2014/main" id="{F4119017-5DEB-4B56-B033-99B0B2808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3" name="Text Box 66">
                <a:extLst>
                  <a:ext uri="{FF2B5EF4-FFF2-40B4-BE49-F238E27FC236}">
                    <a16:creationId xmlns:a16="http://schemas.microsoft.com/office/drawing/2014/main" id="{AB222FB2-4611-4646-A53D-15FDEAF286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1343"/>
                <a:ext cx="262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C’s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grpSp>
          <p:nvGrpSpPr>
            <p:cNvPr id="56" name="Group 67">
              <a:extLst>
                <a:ext uri="{FF2B5EF4-FFF2-40B4-BE49-F238E27FC236}">
                  <a16:creationId xmlns:a16="http://schemas.microsoft.com/office/drawing/2014/main" id="{C7276D0D-AEC4-4E5D-9DD6-CCEF650E55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8" y="3148"/>
              <a:ext cx="48" cy="384"/>
              <a:chOff x="672" y="3072"/>
              <a:chExt cx="48" cy="384"/>
            </a:xfrm>
          </p:grpSpPr>
          <p:sp>
            <p:nvSpPr>
              <p:cNvPr id="60" name="Line 68">
                <a:extLst>
                  <a:ext uri="{FF2B5EF4-FFF2-40B4-BE49-F238E27FC236}">
                    <a16:creationId xmlns:a16="http://schemas.microsoft.com/office/drawing/2014/main" id="{1B16E676-F91D-4C02-A559-C706962A8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1" name="Line 69">
                <a:extLst>
                  <a:ext uri="{FF2B5EF4-FFF2-40B4-BE49-F238E27FC236}">
                    <a16:creationId xmlns:a16="http://schemas.microsoft.com/office/drawing/2014/main" id="{A6049DBF-959F-4124-A0FE-306AF297F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57" name="Text Box 70">
              <a:extLst>
                <a:ext uri="{FF2B5EF4-FFF2-40B4-BE49-F238E27FC236}">
                  <a16:creationId xmlns:a16="http://schemas.microsoft.com/office/drawing/2014/main" id="{63368EA4-5667-4E46-B625-DDA317354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6" y="2907"/>
              <a:ext cx="2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58" name="Text Box 71">
              <a:extLst>
                <a:ext uri="{FF2B5EF4-FFF2-40B4-BE49-F238E27FC236}">
                  <a16:creationId xmlns:a16="http://schemas.microsoft.com/office/drawing/2014/main" id="{BB1124D3-D254-4CEE-A999-4A80F4D77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4" y="2907"/>
              <a:ext cx="2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0" dirty="0" smtClean="0">
                  <a:latin typeface="+mn-lt"/>
                  <a:ea typeface="Gill Sans" charset="0"/>
                  <a:cs typeface="Gill Sans" charset="0"/>
                </a:rPr>
                <a:t>A</a:t>
              </a:r>
              <a:endParaRPr lang="en-US" altLang="en-US" sz="1600" b="0" dirty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 Box 81">
              <a:extLst>
                <a:ext uri="{FF2B5EF4-FFF2-40B4-BE49-F238E27FC236}">
                  <a16:creationId xmlns:a16="http://schemas.microsoft.com/office/drawing/2014/main" id="{29D9C0AB-F54F-4302-B859-5CF81C2F5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2" y="3435"/>
              <a:ext cx="5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+mn-lt"/>
                  <a:ea typeface="Gill Sans" charset="0"/>
                  <a:cs typeface="Gill Sans" charset="0"/>
                </a:rPr>
                <a:t>SRTF</a:t>
              </a:r>
            </a:p>
          </p:txBody>
        </p:sp>
      </p:grpSp>
      <p:sp>
        <p:nvSpPr>
          <p:cNvPr id="70" name="AutoShape 83">
            <a:extLst>
              <a:ext uri="{FF2B5EF4-FFF2-40B4-BE49-F238E27FC236}">
                <a16:creationId xmlns:a16="http://schemas.microsoft.com/office/drawing/2014/main" id="{3E65CA9B-29E4-4B31-B440-D116EC5F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182" y="3393654"/>
            <a:ext cx="2073143" cy="971786"/>
          </a:xfrm>
          <a:prstGeom prst="wedgeRoundRectCallout">
            <a:avLst>
              <a:gd name="adj1" fmla="val -70511"/>
              <a:gd name="adj2" fmla="val 5695"/>
              <a:gd name="adj3" fmla="val 16667"/>
            </a:avLst>
          </a:prstGeom>
          <a:solidFill>
            <a:srgbClr val="DFE9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sz="1600" b="0" dirty="0">
                <a:latin typeface="+mn-lt"/>
                <a:ea typeface="Gill Sans" charset="0"/>
                <a:cs typeface="Gill Sans" charset="0"/>
              </a:rPr>
              <a:t>Disk Utilization:</a:t>
            </a:r>
          </a:p>
          <a:p>
            <a:pPr>
              <a:buFontTx/>
              <a:buNone/>
            </a:pPr>
            <a:r>
              <a:rPr lang="en-US" altLang="en-US" sz="1600" b="0" dirty="0">
                <a:latin typeface="+mn-lt"/>
                <a:ea typeface="Gill Sans" charset="0"/>
                <a:cs typeface="Gill Sans" charset="0"/>
              </a:rPr>
              <a:t>~90% but lots of wakeups!</a:t>
            </a:r>
          </a:p>
        </p:txBody>
      </p:sp>
      <p:sp>
        <p:nvSpPr>
          <p:cNvPr id="71" name="AutoShape 84">
            <a:extLst>
              <a:ext uri="{FF2B5EF4-FFF2-40B4-BE49-F238E27FC236}">
                <a16:creationId xmlns:a16="http://schemas.microsoft.com/office/drawing/2014/main" id="{71C22832-F80B-497D-B93F-D35E6D170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182" y="5112145"/>
            <a:ext cx="2073143" cy="777429"/>
          </a:xfrm>
          <a:prstGeom prst="wedgeRoundRectCallout">
            <a:avLst>
              <a:gd name="adj1" fmla="val -72569"/>
              <a:gd name="adj2" fmla="val 23856"/>
              <a:gd name="adj3" fmla="val 16667"/>
            </a:avLst>
          </a:prstGeom>
          <a:solidFill>
            <a:srgbClr val="DFE9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sz="1600" b="0" dirty="0">
                <a:latin typeface="+mn-lt"/>
                <a:ea typeface="Gill Sans" charset="0"/>
                <a:cs typeface="Gill Sans" charset="0"/>
              </a:rPr>
              <a:t>Disk Utilization:</a:t>
            </a:r>
          </a:p>
          <a:p>
            <a:pPr>
              <a:buFontTx/>
              <a:buNone/>
            </a:pPr>
            <a:r>
              <a:rPr lang="en-US" altLang="en-US" sz="1600" b="0" dirty="0">
                <a:latin typeface="+mn-lt"/>
                <a:ea typeface="Gill Sans" charset="0"/>
                <a:cs typeface="Gill Sans" charset="0"/>
              </a:rPr>
              <a:t>90%</a:t>
            </a:r>
          </a:p>
        </p:txBody>
      </p:sp>
      <p:sp>
        <p:nvSpPr>
          <p:cNvPr id="72" name="AutoShape 85">
            <a:extLst>
              <a:ext uri="{FF2B5EF4-FFF2-40B4-BE49-F238E27FC236}">
                <a16:creationId xmlns:a16="http://schemas.microsoft.com/office/drawing/2014/main" id="{94A6441F-CDAC-4432-BEE5-18DCC837C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182" y="1945548"/>
            <a:ext cx="2008358" cy="777429"/>
          </a:xfrm>
          <a:prstGeom prst="wedgeRoundRectCallout">
            <a:avLst>
              <a:gd name="adj1" fmla="val -71727"/>
              <a:gd name="adj2" fmla="val 3872"/>
              <a:gd name="adj3" fmla="val 16667"/>
            </a:avLst>
          </a:prstGeom>
          <a:solidFill>
            <a:srgbClr val="DFE9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Disk Utilization:</a:t>
            </a:r>
          </a:p>
          <a:p>
            <a:pPr>
              <a:buFontTx/>
              <a:buNone/>
            </a:pPr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9/201 ~ 4.5%</a:t>
            </a:r>
          </a:p>
        </p:txBody>
      </p:sp>
    </p:spTree>
    <p:extLst>
      <p:ext uri="{BB962C8B-B14F-4D97-AF65-F5344CB8AC3E}">
        <p14:creationId xmlns:p14="http://schemas.microsoft.com/office/powerpoint/2010/main" val="417675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4AFDD-A43B-4A89-99FD-0FFF9CFD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Discussion: SJF and SRTF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A9CD3-BA8A-4BF5-9CBA-F12C14346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Provably Optimal with respect to Response Time</a:t>
            </a:r>
          </a:p>
          <a:p>
            <a:r>
              <a:rPr lang="en-US" dirty="0" smtClean="0"/>
              <a:t>But Starvation is possible</a:t>
            </a:r>
          </a:p>
          <a:p>
            <a:pPr lvl="1"/>
            <a:r>
              <a:rPr lang="en-US" dirty="0" smtClean="0"/>
              <a:t>What if new short jobs keep arriving?</a:t>
            </a:r>
          </a:p>
          <a:p>
            <a:r>
              <a:rPr lang="en-US" dirty="0" smtClean="0"/>
              <a:t>But: Need to predict the future!</a:t>
            </a:r>
          </a:p>
          <a:p>
            <a:pPr lvl="1"/>
            <a:r>
              <a:rPr lang="en-US" dirty="0" smtClean="0"/>
              <a:t>Ask the user when they submit the job? How to prevent cheating?</a:t>
            </a:r>
          </a:p>
          <a:p>
            <a:pPr lvl="1"/>
            <a:r>
              <a:rPr lang="en-US" dirty="0" smtClean="0"/>
              <a:t>SRTF useful as a benchmark to measure other policies?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C7BD3-7307-43BA-90F5-064C5A2F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23085-D34F-44EF-AC37-1709DCE6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B1D1A-D593-41DC-BE40-B3E030D3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C4C-7532-4593-AC7C-53863CCA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First-Come, First-Served Scheduling (FCFS)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10D23-1761-491C-8D49-EA44B4CB5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Response Times: T1 = 24, T2 = 27, T3 = 30</a:t>
            </a:r>
          </a:p>
          <a:p>
            <a:r>
              <a:rPr lang="en-US" dirty="0" smtClean="0"/>
              <a:t>Average Response Time = (24+27+30) / 3 = 27</a:t>
            </a:r>
          </a:p>
          <a:p>
            <a:r>
              <a:rPr lang="en-US" dirty="0" smtClean="0"/>
              <a:t>Waiting times: T1 = 0, T2 = 24, T3 = 27</a:t>
            </a:r>
          </a:p>
          <a:p>
            <a:r>
              <a:rPr lang="en-US" dirty="0" smtClean="0"/>
              <a:t>Average Wait Time = (0 + 24 + 27) / 3 = 17</a:t>
            </a:r>
          </a:p>
          <a:p>
            <a:r>
              <a:rPr lang="en-US" b="1" dirty="0" smtClean="0"/>
              <a:t>Convoy Effect: Short processes stuck behind long processes</a:t>
            </a:r>
          </a:p>
          <a:p>
            <a:pPr lvl="1"/>
            <a:r>
              <a:rPr lang="en-US" dirty="0" smtClean="0"/>
              <a:t>If T2, T3 arrive any time &lt; 24, they must wait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3B6E7-C836-4D47-89B2-BFEB5575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3/26/2026, Lecture 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2DF25-F848-4B54-B76B-D20B31B4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2: Starvation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6CC4F-979A-4FCD-8C40-89882C60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id="{0AE6A357-1B43-41AF-B46C-AB986A141858}"/>
              </a:ext>
            </a:extLst>
          </p:cNvPr>
          <p:cNvGrpSpPr>
            <a:grpSpLocks/>
          </p:cNvGrpSpPr>
          <p:nvPr/>
        </p:nvGrpSpPr>
        <p:grpSpPr bwMode="auto">
          <a:xfrm>
            <a:off x="2586228" y="1943100"/>
            <a:ext cx="5588000" cy="1144589"/>
            <a:chOff x="1104" y="3408"/>
            <a:chExt cx="3520" cy="721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BD3448A8-C5A8-4F1D-A946-437DBD0A7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3408"/>
              <a:ext cx="3312" cy="384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B86F8234-320B-48F4-A790-41A8B0045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4" y="3445"/>
              <a:ext cx="2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b="0" baseline="-25000" dirty="0">
                  <a:latin typeface="+mn-lt"/>
                  <a:ea typeface="굴림" panose="020B0600000101010101" pitchFamily="34" charset="-127"/>
                </a:rPr>
                <a:t>1</a:t>
              </a:r>
              <a:endParaRPr lang="en-US" altLang="ko-KR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64585070-155D-43B1-9049-93AB03566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2" y="3445"/>
              <a:ext cx="2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b="0" baseline="-25000" dirty="0">
                  <a:latin typeface="+mn-lt"/>
                  <a:ea typeface="굴림" panose="020B0600000101010101" pitchFamily="34" charset="-127"/>
                </a:rPr>
                <a:t>2</a:t>
              </a:r>
              <a:endParaRPr lang="en-US" altLang="ko-KR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52CFDCFD-433E-462A-926B-14524D784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8" y="3445"/>
              <a:ext cx="2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b="0" baseline="-25000" dirty="0">
                  <a:latin typeface="+mn-lt"/>
                  <a:ea typeface="굴림" panose="020B0600000101010101" pitchFamily="34" charset="-127"/>
                </a:rPr>
                <a:t>3</a:t>
              </a:r>
              <a:endParaRPr lang="en-US" altLang="ko-KR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128F8698-387E-4EFC-8C3D-2C4D5E8E0B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47BCD81E-0D19-4B0F-BF37-B62743756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0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A74C0506-18A4-4DED-AF79-202907DF6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0" y="34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9006251D-C813-45C0-ACED-EF34926C6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6" y="34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B9B6A0AC-5921-424B-A6FB-0C9C71E549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0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BA49089A-2BCC-4279-B0C0-D2479FDAE2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6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55191A73-BCE1-47E8-B6FD-141ED10E6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" y="3877"/>
              <a:ext cx="2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24</a:t>
              </a:r>
            </a:p>
          </p:txBody>
        </p: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4ADDBE06-775D-4BE0-BEBE-1E623886E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2" y="3877"/>
              <a:ext cx="2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27</a:t>
              </a:r>
            </a:p>
          </p:txBody>
        </p: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C3CBE49F-2856-43B1-9AA2-C0F5545EA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8" y="3877"/>
              <a:ext cx="2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30</a:t>
              </a:r>
            </a:p>
          </p:txBody>
        </p:sp>
        <p:sp>
          <p:nvSpPr>
            <p:cNvPr id="21" name="Text Box 18">
              <a:extLst>
                <a:ext uri="{FF2B5EF4-FFF2-40B4-BE49-F238E27FC236}">
                  <a16:creationId xmlns:a16="http://schemas.microsoft.com/office/drawing/2014/main" id="{BD913C62-1992-469B-B542-13DB48A2E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877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578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756</TotalTime>
  <Words>4759</Words>
  <Application>Microsoft Office PowerPoint</Application>
  <PresentationFormat>Widescreen</PresentationFormat>
  <Paragraphs>867</Paragraphs>
  <Slides>68</Slides>
  <Notes>1</Notes>
  <HiddenSlides>10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맑은 고딕</vt:lpstr>
      <vt:lpstr>Arial</vt:lpstr>
      <vt:lpstr>Calibri</vt:lpstr>
      <vt:lpstr>Cambria Math</vt:lpstr>
      <vt:lpstr>Century Schoolbook</vt:lpstr>
      <vt:lpstr>Consolas</vt:lpstr>
      <vt:lpstr>Gill Sans</vt:lpstr>
      <vt:lpstr>굴림</vt:lpstr>
      <vt:lpstr>Helvetica</vt:lpstr>
      <vt:lpstr>Symbol</vt:lpstr>
      <vt:lpstr>Wingdings 2</vt:lpstr>
      <vt:lpstr>View</vt:lpstr>
      <vt:lpstr>Scheduling 2: Starvation</vt:lpstr>
      <vt:lpstr>Recall: CPU and I/O Bursts</vt:lpstr>
      <vt:lpstr>Evaluating Schedulers</vt:lpstr>
      <vt:lpstr>Recall: Classic Scheduling Policies</vt:lpstr>
      <vt:lpstr>What if we knew how long each CPU burst will be, in advance?</vt:lpstr>
      <vt:lpstr>SRTF Example  (Shortest Remaining Time First)</vt:lpstr>
      <vt:lpstr>SRTF Example  (Shortest Remaining Time First)</vt:lpstr>
      <vt:lpstr>Discussion: SJF and SRTF</vt:lpstr>
      <vt:lpstr>First-Come, First-Served Scheduling (FCFS)</vt:lpstr>
      <vt:lpstr>Recall: First-Come, First-Serve Scheduling</vt:lpstr>
      <vt:lpstr>Recall: Round-Robin Scheduling (RR)</vt:lpstr>
      <vt:lpstr>Recall: Priority Scheduler</vt:lpstr>
      <vt:lpstr>Adaptive Scheduling</vt:lpstr>
      <vt:lpstr>Recall: What if we know how long each CPU burst will be, in advance?</vt:lpstr>
      <vt:lpstr>Adaptive Scheduling</vt:lpstr>
      <vt:lpstr>Multi-Level Feedback Queue (MLFQ)</vt:lpstr>
      <vt:lpstr>How to Implement MLFQ in the Kernel?</vt:lpstr>
      <vt:lpstr>Recall: Policy Based on Priority Scheduling</vt:lpstr>
      <vt:lpstr>Linux O(1) Scheduler</vt:lpstr>
      <vt:lpstr>Linux O(1) Scheduler</vt:lpstr>
      <vt:lpstr>So, Does the OS Schedule Processes or Threads?</vt:lpstr>
      <vt:lpstr>Multi-Core Scheduling</vt:lpstr>
      <vt:lpstr>Recall: Spinlock</vt:lpstr>
      <vt:lpstr>Gang Scheduling and Parallel Applications</vt:lpstr>
      <vt:lpstr>Real-Time Scheduling</vt:lpstr>
      <vt:lpstr>Real-Time Example</vt:lpstr>
      <vt:lpstr>What if we try Round-Robin?</vt:lpstr>
      <vt:lpstr>Earliest Deadline First (EDF)</vt:lpstr>
      <vt:lpstr>EDF Feasibility Testing</vt:lpstr>
      <vt:lpstr>Ensuring Progress</vt:lpstr>
      <vt:lpstr>Today: Schedulers Prone to Starvation</vt:lpstr>
      <vt:lpstr>Non-Work-Conserving Scheduler</vt:lpstr>
      <vt:lpstr>Last-Come, First-Served (LCFS)</vt:lpstr>
      <vt:lpstr>Today: Schedulers Prone to Starvation</vt:lpstr>
      <vt:lpstr>Is FCFS Prone to Starvation?</vt:lpstr>
      <vt:lpstr>Is Round Robin (RR) Prone to Starvation?</vt:lpstr>
      <vt:lpstr>Is Priority Scheduling Prone to Starvation?</vt:lpstr>
      <vt:lpstr>Priority Inversion</vt:lpstr>
      <vt:lpstr>Priority Inversion</vt:lpstr>
      <vt:lpstr>Priority Inversion</vt:lpstr>
      <vt:lpstr>Priority Inversion</vt:lpstr>
      <vt:lpstr>One Solution: Priority Donation</vt:lpstr>
      <vt:lpstr>One Solution: Priority Donation</vt:lpstr>
      <vt:lpstr>One Solution: Priority Donation</vt:lpstr>
      <vt:lpstr>Are SRTF and MLFQ Prone to Starvation?</vt:lpstr>
      <vt:lpstr>Recall: Evaluating Schedulers</vt:lpstr>
      <vt:lpstr>Announcements</vt:lpstr>
      <vt:lpstr>Cause for Starvation: Priorities?</vt:lpstr>
      <vt:lpstr>Recall: Changing Landscape…</vt:lpstr>
      <vt:lpstr>Changing Landscape of Scheduling</vt:lpstr>
      <vt:lpstr>Does prioritizing some jobs necessarily starve those that aren’t prioritized?</vt:lpstr>
      <vt:lpstr>Key Idea: Proportional-Share Scheduling</vt:lpstr>
      <vt:lpstr>Today: Schedulers Prone to Starvation</vt:lpstr>
      <vt:lpstr>Lottery Scheduling</vt:lpstr>
      <vt:lpstr>Lottery Scheduling: Simple Mechanism</vt:lpstr>
      <vt:lpstr>Unfairness</vt:lpstr>
      <vt:lpstr>Stride Scheduling</vt:lpstr>
      <vt:lpstr>Linux Completely Fair Scheduler (CFS)</vt:lpstr>
      <vt:lpstr>Linux Completely Fair Scheduler (CFS)</vt:lpstr>
      <vt:lpstr>Linux CFS: Responsiveness</vt:lpstr>
      <vt:lpstr>Linux CFS: Throughput</vt:lpstr>
      <vt:lpstr>Aside: Priority in Unix – Being Nice</vt:lpstr>
      <vt:lpstr>Linux CFS: Proportional Shares</vt:lpstr>
      <vt:lpstr>Linux CFS: Proportional Shares</vt:lpstr>
      <vt:lpstr>Linux CFS: Proportional Shares</vt:lpstr>
      <vt:lpstr>Linux CFS: Proportional Shares</vt:lpstr>
      <vt:lpstr>Summary: Choosing the Right Scheduler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190</cp:revision>
  <dcterms:created xsi:type="dcterms:W3CDTF">2024-06-27T20:10:03Z</dcterms:created>
  <dcterms:modified xsi:type="dcterms:W3CDTF">2026-03-26T15:02:27Z</dcterms:modified>
</cp:coreProperties>
</file>