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63"/>
  </p:notesMasterIdLst>
  <p:sldIdLst>
    <p:sldId id="256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76" r:id="rId10"/>
    <p:sldId id="326" r:id="rId11"/>
    <p:sldId id="327" r:id="rId12"/>
    <p:sldId id="328" r:id="rId13"/>
    <p:sldId id="377" r:id="rId14"/>
    <p:sldId id="330" r:id="rId15"/>
    <p:sldId id="378" r:id="rId16"/>
    <p:sldId id="332" r:id="rId17"/>
    <p:sldId id="333" r:id="rId18"/>
    <p:sldId id="379" r:id="rId19"/>
    <p:sldId id="380" r:id="rId20"/>
    <p:sldId id="387" r:id="rId21"/>
    <p:sldId id="388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2" r:id="rId38"/>
    <p:sldId id="353" r:id="rId39"/>
    <p:sldId id="354" r:id="rId40"/>
    <p:sldId id="355" r:id="rId41"/>
    <p:sldId id="356" r:id="rId42"/>
    <p:sldId id="357" r:id="rId43"/>
    <p:sldId id="358" r:id="rId44"/>
    <p:sldId id="381" r:id="rId45"/>
    <p:sldId id="360" r:id="rId46"/>
    <p:sldId id="361" r:id="rId47"/>
    <p:sldId id="362" r:id="rId48"/>
    <p:sldId id="363" r:id="rId49"/>
    <p:sldId id="364" r:id="rId50"/>
    <p:sldId id="383" r:id="rId51"/>
    <p:sldId id="384" r:id="rId52"/>
    <p:sldId id="366" r:id="rId53"/>
    <p:sldId id="367" r:id="rId54"/>
    <p:sldId id="368" r:id="rId55"/>
    <p:sldId id="369" r:id="rId56"/>
    <p:sldId id="382" r:id="rId57"/>
    <p:sldId id="372" r:id="rId58"/>
    <p:sldId id="373" r:id="rId59"/>
    <p:sldId id="374" r:id="rId60"/>
    <p:sldId id="375" r:id="rId61"/>
    <p:sldId id="317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2" userDrawn="1">
          <p15:clr>
            <a:srgbClr val="A4A3A4"/>
          </p15:clr>
        </p15:guide>
        <p15:guide id="2" pos="1296" userDrawn="1">
          <p15:clr>
            <a:srgbClr val="A4A3A4"/>
          </p15:clr>
        </p15:guide>
        <p15:guide id="3" pos="672" userDrawn="1">
          <p15:clr>
            <a:srgbClr val="A4A3A4"/>
          </p15:clr>
        </p15:guide>
        <p15:guide id="4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9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114" y="186"/>
      </p:cViewPr>
      <p:guideLst>
        <p:guide orient="horz" pos="1632"/>
        <p:guide pos="1296"/>
        <p:guide pos="672"/>
        <p:guide orient="horz" pos="18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4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DBD87-D45B-449A-A81D-96B908368C17}" type="datetimeFigureOut">
              <a:rPr lang="en-US" smtClean="0"/>
              <a:t>3/29/2026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129B2D-53F2-4807-92B5-B5CECE2A0F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866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5210F-3153-47D6-B786-4D5C9DCDB62B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7578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02829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5222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93139" y="2404364"/>
            <a:ext cx="7277734" cy="848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D2533C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93139" y="3446779"/>
            <a:ext cx="3890010" cy="915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292934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96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2737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067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333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11" y="5621939"/>
            <a:ext cx="1143986" cy="114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058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7735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4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33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fld id="{187D5CB2-48A7-425A-8CBB-1A520B67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7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Scheduling 3: Deadlock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Lecture </a:t>
            </a:r>
            <a:r>
              <a:rPr lang="en-US" dirty="0" smtClean="0"/>
              <a:t>11</a:t>
            </a:r>
            <a:endParaRPr lang="en-US" dirty="0"/>
          </a:p>
          <a:p>
            <a:r>
              <a:rPr lang="en-US" dirty="0"/>
              <a:t>Hartmut Kaiser</a:t>
            </a:r>
          </a:p>
          <a:p>
            <a:r>
              <a:rPr lang="en-US" dirty="0"/>
              <a:t>https://</a:t>
            </a:r>
            <a:r>
              <a:rPr lang="en-US" dirty="0" smtClean="0"/>
              <a:t>teaching.hkaiser.org/spring2026/csc4103</a:t>
            </a:r>
            <a:r>
              <a:rPr lang="en-US" dirty="0" smtClean="0"/>
              <a:t>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2BD2E-874E-46AD-B0E8-F565C2E4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Evaluating Schedulers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62F5-773B-4CF7-831C-75E5E5380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Response Time (ideally low)</a:t>
            </a:r>
          </a:p>
          <a:p>
            <a:pPr lvl="1"/>
            <a:r>
              <a:rPr lang="en-US" dirty="0" smtClean="0"/>
              <a:t>What user sees: from keypress to character on screen</a:t>
            </a:r>
          </a:p>
          <a:p>
            <a:pPr lvl="1"/>
            <a:r>
              <a:rPr lang="en-US" dirty="0" smtClean="0"/>
              <a:t>Or completion time for non-interactive</a:t>
            </a:r>
          </a:p>
          <a:p>
            <a:r>
              <a:rPr lang="en-US" dirty="0" smtClean="0"/>
              <a:t>Throughput (ideally high)</a:t>
            </a:r>
          </a:p>
          <a:p>
            <a:pPr lvl="1"/>
            <a:r>
              <a:rPr lang="en-US" dirty="0" smtClean="0"/>
              <a:t>Total operations (jobs) per second</a:t>
            </a:r>
          </a:p>
          <a:p>
            <a:pPr lvl="1"/>
            <a:r>
              <a:rPr lang="en-US" dirty="0" smtClean="0"/>
              <a:t>Overhead (e.g. context switching), artificial blocks</a:t>
            </a:r>
          </a:p>
          <a:p>
            <a:r>
              <a:rPr lang="en-US" dirty="0" smtClean="0"/>
              <a:t>Fairness</a:t>
            </a:r>
          </a:p>
          <a:p>
            <a:pPr lvl="1"/>
            <a:r>
              <a:rPr lang="en-US" dirty="0" smtClean="0"/>
              <a:t>Fraction of resources provided to each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May conflict with best avg. throughput, resp. time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9605C-3B90-4076-B640-917929821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4E70B-1D51-4F41-97AC-484743131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91548-4C31-4B4B-8F33-D74825437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2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A8328-59A7-410F-BEB5-2428D34AC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Changing Landscape of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A1A8C-B0B1-4AC4-A049-1137EAB25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Priority-based scheduling rooted in “time-sharing”</a:t>
            </a:r>
          </a:p>
          <a:p>
            <a:pPr lvl="1"/>
            <a:r>
              <a:rPr lang="en-US" smtClean="0"/>
              <a:t>Allocating precious, limited resources across a diverse workload</a:t>
            </a:r>
          </a:p>
          <a:p>
            <a:pPr lvl="2"/>
            <a:r>
              <a:rPr lang="en-US" smtClean="0"/>
              <a:t>CPU bound, vs interactive, vs I/O bound</a:t>
            </a:r>
          </a:p>
          <a:p>
            <a:r>
              <a:rPr lang="en-US" smtClean="0"/>
              <a:t>80’s brought about personal computers, workstations, and servers on networks</a:t>
            </a:r>
          </a:p>
          <a:p>
            <a:pPr lvl="1"/>
            <a:r>
              <a:rPr lang="en-US" smtClean="0"/>
              <a:t>Different machines of different types for different purposes</a:t>
            </a:r>
          </a:p>
          <a:p>
            <a:pPr lvl="1"/>
            <a:r>
              <a:rPr lang="en-US" smtClean="0"/>
              <a:t>Shift to fairness and avoiding extremes (starvation)</a:t>
            </a:r>
          </a:p>
          <a:p>
            <a:r>
              <a:rPr lang="en-US" smtClean="0"/>
              <a:t>90’s emergence of the web, rise of internet-based services, the data-center-is-the-computer</a:t>
            </a:r>
          </a:p>
          <a:p>
            <a:pPr lvl="1"/>
            <a:r>
              <a:rPr lang="en-US" smtClean="0"/>
              <a:t>Server consolidation, massive clustered services, huge flashcrowds</a:t>
            </a:r>
          </a:p>
          <a:p>
            <a:pPr lvl="1"/>
            <a:r>
              <a:rPr lang="en-US" smtClean="0"/>
              <a:t>It’s about predictability, 95th percentile performance guarantees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82F02-CDFA-4CF2-A4DF-2CBB1BE02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216A30-65DC-4273-9961-797CDC7CE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96790-13E8-410B-BE6C-876BA184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93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F9688-D63A-4E6B-B68C-09D8A0FEB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Proportional-Share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41ACC2-4E16-49F1-A34B-D3B01A18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policies we’ve studied so far:</a:t>
            </a:r>
          </a:p>
          <a:p>
            <a:pPr lvl="1"/>
            <a:r>
              <a:rPr lang="en-US" b="1" dirty="0" smtClean="0"/>
              <a:t>Always prefer to give the CPU to a prioritized job</a:t>
            </a:r>
          </a:p>
          <a:p>
            <a:pPr lvl="1"/>
            <a:r>
              <a:rPr lang="en-US" dirty="0" smtClean="0"/>
              <a:t>Non-prioritized jobs may never get to run</a:t>
            </a:r>
          </a:p>
          <a:p>
            <a:r>
              <a:rPr lang="en-US" dirty="0" smtClean="0"/>
              <a:t>Instead, we can share the CPU proportionally</a:t>
            </a:r>
          </a:p>
          <a:p>
            <a:pPr lvl="1"/>
            <a:r>
              <a:rPr lang="en-US" dirty="0" smtClean="0"/>
              <a:t>Give each job a share of the CPU according to its priority</a:t>
            </a:r>
          </a:p>
          <a:p>
            <a:pPr lvl="1"/>
            <a:r>
              <a:rPr lang="en-US" dirty="0" smtClean="0"/>
              <a:t>Low-priority jobs get to run less often</a:t>
            </a:r>
          </a:p>
          <a:p>
            <a:pPr lvl="1"/>
            <a:r>
              <a:rPr lang="en-US" dirty="0" smtClean="0"/>
              <a:t>But all jobs can at least make progress (no starvation)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E7D8A0-C26F-4298-BE7D-8497741D3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6C6A0-C67D-4383-897F-3A8307E20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4BD89-9E01-48D9-AFCD-FFCC862F9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166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3DF51-3462-455F-8559-9FED5A4803B0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Given a set of jobs (the mix), provide each with a share of a resource</a:t>
            </a:r>
          </a:p>
          <a:p>
            <a:pPr lvl="1"/>
            <a:r>
              <a:rPr lang="en-US" dirty="0" smtClean="0"/>
              <a:t>e.g., 50% of the CPU for </a:t>
            </a:r>
            <a:r>
              <a:rPr lang="en-US" dirty="0" smtClean="0">
                <a:solidFill>
                  <a:srgbClr val="FF0000"/>
                </a:solidFill>
              </a:rPr>
              <a:t>Job A</a:t>
            </a:r>
            <a:r>
              <a:rPr lang="en-US" dirty="0" smtClean="0"/>
              <a:t>, 30% for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Job B</a:t>
            </a:r>
            <a:r>
              <a:rPr lang="en-US" dirty="0" smtClean="0"/>
              <a:t>, and 20% for 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/>
              <a:t>Idea: Give out tickets according to the proportion each should receive, </a:t>
            </a:r>
          </a:p>
          <a:p>
            <a:r>
              <a:rPr lang="en-US" dirty="0" smtClean="0"/>
              <a:t>Every quantum (tick): draw one at random, schedule that job (thread) to run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A3A935-B018-4F8F-8EF7-9DEC6DC998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Lottery Scheduling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F0EBA-068D-470C-BC43-91AF87C59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22508-71F0-4D0D-B229-68D679591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03E59-725C-4D94-8BB9-F71F30BAB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13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032618" y="1181099"/>
            <a:ext cx="7004174" cy="3115670"/>
            <a:chOff x="1676406" y="852171"/>
            <a:chExt cx="7004174" cy="3115670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42FB2612-29EF-554A-9C66-26F8141850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6406" y="3559629"/>
              <a:ext cx="6193971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6">
              <a:extLst>
                <a:ext uri="{FF2B5EF4-FFF2-40B4-BE49-F238E27FC236}">
                  <a16:creationId xmlns:a16="http://schemas.microsoft.com/office/drawing/2014/main" id="{EAD79EFB-EB0B-8543-9B9B-BED57067E2A4}"/>
                </a:ext>
              </a:extLst>
            </p:cNvPr>
            <p:cNvSpPr txBox="1"/>
            <p:nvPr/>
          </p:nvSpPr>
          <p:spPr>
            <a:xfrm>
              <a:off x="8066309" y="3338387"/>
              <a:ext cx="6142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time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3DCE20-678F-AA4D-9B83-3F64812D9BB9}"/>
                </a:ext>
              </a:extLst>
            </p:cNvPr>
            <p:cNvSpPr/>
            <p:nvPr/>
          </p:nvSpPr>
          <p:spPr>
            <a:xfrm>
              <a:off x="188323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397E85-1D14-9444-9023-8212EDA65EB7}"/>
                </a:ext>
              </a:extLst>
            </p:cNvPr>
            <p:cNvSpPr/>
            <p:nvPr/>
          </p:nvSpPr>
          <p:spPr>
            <a:xfrm>
              <a:off x="235132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7DA141B-6070-2D4F-86E5-7C7AFD7000D4}"/>
                </a:ext>
              </a:extLst>
            </p:cNvPr>
            <p:cNvSpPr/>
            <p:nvPr/>
          </p:nvSpPr>
          <p:spPr>
            <a:xfrm>
              <a:off x="281940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73E9C2E-208B-0A4F-B5EC-882BEBB257F4}"/>
                </a:ext>
              </a:extLst>
            </p:cNvPr>
            <p:cNvSpPr/>
            <p:nvPr/>
          </p:nvSpPr>
          <p:spPr>
            <a:xfrm>
              <a:off x="328749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F0D8C53-7FC8-E847-A5C3-5101C65F6DC1}"/>
                </a:ext>
              </a:extLst>
            </p:cNvPr>
            <p:cNvSpPr/>
            <p:nvPr/>
          </p:nvSpPr>
          <p:spPr>
            <a:xfrm>
              <a:off x="375557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3F2A6C4-0638-774C-B6D8-E7DDBC0F9940}"/>
                </a:ext>
              </a:extLst>
            </p:cNvPr>
            <p:cNvSpPr/>
            <p:nvPr/>
          </p:nvSpPr>
          <p:spPr>
            <a:xfrm>
              <a:off x="422366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C525E0B4-3548-5647-B99F-73684135892B}"/>
                </a:ext>
              </a:extLst>
            </p:cNvPr>
            <p:cNvSpPr/>
            <p:nvPr/>
          </p:nvSpPr>
          <p:spPr>
            <a:xfrm>
              <a:off x="469174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974181-E11E-1249-99DE-E468B40A971B}"/>
                </a:ext>
              </a:extLst>
            </p:cNvPr>
            <p:cNvSpPr/>
            <p:nvPr/>
          </p:nvSpPr>
          <p:spPr>
            <a:xfrm>
              <a:off x="515983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9DE802-7531-F04A-B1D1-083A058299A7}"/>
                </a:ext>
              </a:extLst>
            </p:cNvPr>
            <p:cNvSpPr/>
            <p:nvPr/>
          </p:nvSpPr>
          <p:spPr>
            <a:xfrm>
              <a:off x="562791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459C296-BEDF-7443-8F1A-A203A7E1E7E7}"/>
                </a:ext>
              </a:extLst>
            </p:cNvPr>
            <p:cNvSpPr/>
            <p:nvPr/>
          </p:nvSpPr>
          <p:spPr>
            <a:xfrm>
              <a:off x="609600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0A6042B-400F-C54B-8D23-B16A30942086}"/>
                </a:ext>
              </a:extLst>
            </p:cNvPr>
            <p:cNvSpPr/>
            <p:nvPr/>
          </p:nvSpPr>
          <p:spPr>
            <a:xfrm>
              <a:off x="6564085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796FD17-948A-3C4B-BF24-3B57810CC49A}"/>
                </a:ext>
              </a:extLst>
            </p:cNvPr>
            <p:cNvSpPr/>
            <p:nvPr/>
          </p:nvSpPr>
          <p:spPr>
            <a:xfrm>
              <a:off x="7032170" y="3298371"/>
              <a:ext cx="468085" cy="26125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1" name="Up Arrow 20">
              <a:extLst>
                <a:ext uri="{FF2B5EF4-FFF2-40B4-BE49-F238E27FC236}">
                  <a16:creationId xmlns:a16="http://schemas.microsoft.com/office/drawing/2014/main" id="{A119FA5C-B9C0-054F-A029-247F3E23EFD7}"/>
                </a:ext>
              </a:extLst>
            </p:cNvPr>
            <p:cNvSpPr/>
            <p:nvPr/>
          </p:nvSpPr>
          <p:spPr>
            <a:xfrm>
              <a:off x="1766214" y="3652155"/>
              <a:ext cx="234042" cy="315686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FD81E16-6242-1D42-99F4-57F1F7A1D3C3}"/>
                </a:ext>
              </a:extLst>
            </p:cNvPr>
            <p:cNvSpPr txBox="1"/>
            <p:nvPr/>
          </p:nvSpPr>
          <p:spPr>
            <a:xfrm>
              <a:off x="1881384" y="3207758"/>
              <a:ext cx="4459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Q </a:t>
              </a:r>
              <a:r>
                <a:rPr lang="en-US" sz="1600" baseline="-25000" dirty="0" err="1"/>
                <a:t>i</a:t>
              </a:r>
              <a:endParaRPr lang="en-US" sz="1600" baseline="-250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481AC14-D0D2-E048-89DF-CB8DCD4F0C28}"/>
                </a:ext>
              </a:extLst>
            </p:cNvPr>
            <p:cNvSpPr txBox="1"/>
            <p:nvPr/>
          </p:nvSpPr>
          <p:spPr>
            <a:xfrm>
              <a:off x="2274553" y="3213590"/>
              <a:ext cx="6046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/>
                <a:t>Q </a:t>
              </a:r>
              <a:r>
                <a:rPr lang="en-US" sz="1600" baseline="-25000" dirty="0"/>
                <a:t>i+1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EC9F333C-4969-3249-B1B9-F60EE041CE85}"/>
                </a:ext>
              </a:extLst>
            </p:cNvPr>
            <p:cNvSpPr/>
            <p:nvPr/>
          </p:nvSpPr>
          <p:spPr>
            <a:xfrm>
              <a:off x="2446387" y="16771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C44C219-217C-D340-8E73-C6179C6756D6}"/>
                </a:ext>
              </a:extLst>
            </p:cNvPr>
            <p:cNvSpPr/>
            <p:nvPr/>
          </p:nvSpPr>
          <p:spPr>
            <a:xfrm>
              <a:off x="2598787" y="18295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85BF094-E597-5E49-A01B-11754C28B435}"/>
                </a:ext>
              </a:extLst>
            </p:cNvPr>
            <p:cNvSpPr/>
            <p:nvPr/>
          </p:nvSpPr>
          <p:spPr>
            <a:xfrm>
              <a:off x="2751187" y="19819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976E5E-97C6-314E-9A80-A45DFD8EE869}"/>
                </a:ext>
              </a:extLst>
            </p:cNvPr>
            <p:cNvSpPr/>
            <p:nvPr/>
          </p:nvSpPr>
          <p:spPr>
            <a:xfrm>
              <a:off x="2903587" y="21343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9F8C213-40CD-9F45-99F0-7EAB0592ABD4}"/>
                </a:ext>
              </a:extLst>
            </p:cNvPr>
            <p:cNvSpPr/>
            <p:nvPr/>
          </p:nvSpPr>
          <p:spPr>
            <a:xfrm>
              <a:off x="3055987" y="2286780"/>
              <a:ext cx="468085" cy="26125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64B999C-2D3E-DE4E-94AA-81FFCF36A5DC}"/>
                </a:ext>
              </a:extLst>
            </p:cNvPr>
            <p:cNvSpPr/>
            <p:nvPr/>
          </p:nvSpPr>
          <p:spPr>
            <a:xfrm>
              <a:off x="3199314" y="1677180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647C2CF4-902B-9047-BC5B-BCD77EFA1686}"/>
                </a:ext>
              </a:extLst>
            </p:cNvPr>
            <p:cNvSpPr/>
            <p:nvPr/>
          </p:nvSpPr>
          <p:spPr>
            <a:xfrm>
              <a:off x="3351714" y="1829580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A96EAD6-BDDD-D44D-A2DD-1A09221D8616}"/>
                </a:ext>
              </a:extLst>
            </p:cNvPr>
            <p:cNvSpPr/>
            <p:nvPr/>
          </p:nvSpPr>
          <p:spPr>
            <a:xfrm>
              <a:off x="3504114" y="1981980"/>
              <a:ext cx="468085" cy="261257"/>
            </a:xfrm>
            <a:prstGeom prst="rect">
              <a:avLst/>
            </a:prstGeom>
            <a:solidFill>
              <a:schemeClr val="accent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77505C7-7BB1-4349-AA3C-367C241C4B22}"/>
                </a:ext>
              </a:extLst>
            </p:cNvPr>
            <p:cNvSpPr/>
            <p:nvPr/>
          </p:nvSpPr>
          <p:spPr>
            <a:xfrm>
              <a:off x="1862003" y="1687676"/>
              <a:ext cx="468085" cy="2612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24E4FF1-9F17-1B4B-A8FF-05A814957E14}"/>
                </a:ext>
              </a:extLst>
            </p:cNvPr>
            <p:cNvSpPr/>
            <p:nvPr/>
          </p:nvSpPr>
          <p:spPr>
            <a:xfrm>
              <a:off x="2014403" y="1840076"/>
              <a:ext cx="468085" cy="261257"/>
            </a:xfrm>
            <a:prstGeom prst="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400"/>
            </a:p>
          </p:txBody>
        </p:sp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3DF6539F-AFF5-4716-8799-F55BAB4417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86121" y="852171"/>
              <a:ext cx="1530011" cy="21473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7" name="TextBox 36"/>
          <p:cNvSpPr txBox="1"/>
          <p:nvPr/>
        </p:nvSpPr>
        <p:spPr>
          <a:xfrm>
            <a:off x="7635126" y="4539005"/>
            <a:ext cx="78739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Job 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44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B1CC2-9115-43C1-A794-0438E669D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Stride Scheduling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Achieve proportional share scheduling without resorting to randomness, and overcome the “law of small numbers” problem.</a:t>
                </a:r>
              </a:p>
              <a:p>
                <a:r>
                  <a:rPr lang="en-US" dirty="0"/>
                  <a:t>“Stride” of each job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𝑏𝑖𝑔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>
                            <a:latin typeface="Cambria Math" panose="02040503050406030204" pitchFamily="18" charset="0"/>
                          </a:rPr>
                          <m:t>𝑊</m:t>
                        </m:r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larger your share of tickets, the smaller your stride</a:t>
                </a:r>
              </a:p>
              <a:p>
                <a:pPr lvl="1"/>
                <a:r>
                  <a:rPr lang="en-US" dirty="0"/>
                  <a:t>Ex: W = 10,000,  A=100 tickets, B=50, C=250</a:t>
                </a:r>
              </a:p>
              <a:p>
                <a:pPr lvl="1"/>
                <a:r>
                  <a:rPr lang="en-US" dirty="0"/>
                  <a:t>A stride: 100, B: 200, C: 40</a:t>
                </a:r>
              </a:p>
              <a:p>
                <a:r>
                  <a:rPr lang="en-US" dirty="0"/>
                  <a:t>Each job as a “pass” counter </a:t>
                </a:r>
              </a:p>
              <a:p>
                <a:r>
                  <a:rPr lang="en-US" dirty="0"/>
                  <a:t>Scheduler: pick job with lowest pass, runs it, add its stride to its pass</a:t>
                </a:r>
              </a:p>
              <a:p>
                <a:r>
                  <a:rPr lang="en-US" dirty="0"/>
                  <a:t>Low-stride jobs (lots of tickets) run more often</a:t>
                </a:r>
              </a:p>
              <a:p>
                <a:pPr lvl="1"/>
                <a:r>
                  <a:rPr lang="en-US" dirty="0"/>
                  <a:t>Job with twice the tickets gets to run twice as often</a:t>
                </a:r>
              </a:p>
              <a:p>
                <a:r>
                  <a:rPr lang="en-US" dirty="0"/>
                  <a:t>Some messiness of counter wrap-around, new jobs,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AFA3B6-6B5A-4D49-92A8-6A479E8E5A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84" t="-1681" r="-142" b="-2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863DA6-6C49-4222-B07C-2BC025035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FCFEA9-56DE-4EBE-892C-D1DF5AA07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858B-B66D-423B-A392-DE1C4381D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5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040EE8-D683-404E-980D-F34F7FC51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Linux Completely Fair Scheduler (CFS)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FCCE4-2F94-4F2B-BBF1-F8317B7B8A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5328" y="1828800"/>
            <a:ext cx="4151903" cy="4351337"/>
          </a:xfrm>
        </p:spPr>
        <p:txBody>
          <a:bodyPr/>
          <a:lstStyle/>
          <a:p>
            <a:r>
              <a:rPr lang="en-US" dirty="0" smtClean="0"/>
              <a:t>Instead: track CPU time given to a thread so far</a:t>
            </a:r>
          </a:p>
          <a:p>
            <a:r>
              <a:rPr lang="en-US" dirty="0" smtClean="0"/>
              <a:t>Scheduling Decision:</a:t>
            </a:r>
          </a:p>
          <a:p>
            <a:pPr lvl="1"/>
            <a:r>
              <a:rPr lang="en-US" dirty="0" smtClean="0"/>
              <a:t>“Repair” illusion of complete fairness</a:t>
            </a:r>
          </a:p>
          <a:p>
            <a:pPr lvl="1"/>
            <a:r>
              <a:rPr lang="en-US" dirty="0" smtClean="0"/>
              <a:t>Choose thread with minimum CPU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Reset CPU time if thread goes to sleep and wakes back up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CF55-2CA9-4360-8E95-9EF9C9C4A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63E83-4AD7-4460-B479-B4942B26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D93ADE-623D-46A3-A685-F8030B65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850CDD-EA78-4212-9CF5-0DB013325EC9}"/>
              </a:ext>
            </a:extLst>
          </p:cNvPr>
          <p:cNvGrpSpPr/>
          <p:nvPr/>
        </p:nvGrpSpPr>
        <p:grpSpPr>
          <a:xfrm>
            <a:off x="522530" y="2567006"/>
            <a:ext cx="4955031" cy="2256454"/>
            <a:chOff x="3770373" y="4158641"/>
            <a:chExt cx="4955031" cy="2256454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EC34E6A-BCFA-4ED3-A830-7B238152C095}"/>
                </a:ext>
              </a:extLst>
            </p:cNvPr>
            <p:cNvCxnSpPr>
              <a:cxnSpLocks/>
            </p:cNvCxnSpPr>
            <p:nvPr/>
          </p:nvCxnSpPr>
          <p:spPr>
            <a:xfrm>
              <a:off x="4857775" y="641509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1D5C5ADD-7E3B-4243-9843-9F69E3EB3C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57775" y="415864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2F9E6B-B43D-4BA1-9592-FE1952211E4C}"/>
                </a:ext>
              </a:extLst>
            </p:cNvPr>
            <p:cNvSpPr txBox="1"/>
            <p:nvPr/>
          </p:nvSpPr>
          <p:spPr>
            <a:xfrm>
              <a:off x="3770373" y="4566435"/>
              <a:ext cx="9079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CPU</a:t>
              </a:r>
              <a:br>
                <a:rPr lang="en-US" sz="2400" b="1" dirty="0"/>
              </a:br>
              <a:r>
                <a:rPr lang="en-US" sz="2400" b="1" dirty="0"/>
                <a:t>Time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8C7037D-DE33-421A-A0BD-1194A8C02EF2}"/>
                </a:ext>
              </a:extLst>
            </p:cNvPr>
            <p:cNvSpPr/>
            <p:nvPr/>
          </p:nvSpPr>
          <p:spPr>
            <a:xfrm>
              <a:off x="4979223" y="4207568"/>
              <a:ext cx="707190" cy="2193239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1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3CE092B-B6A3-4C80-BDDA-5D59B296211A}"/>
                </a:ext>
              </a:extLst>
            </p:cNvPr>
            <p:cNvSpPr/>
            <p:nvPr/>
          </p:nvSpPr>
          <p:spPr>
            <a:xfrm>
              <a:off x="5979373" y="5300868"/>
              <a:ext cx="707190" cy="1099937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2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0E6AC74-1869-4E02-88E5-F63B607A731C}"/>
                </a:ext>
              </a:extLst>
            </p:cNvPr>
            <p:cNvSpPr/>
            <p:nvPr/>
          </p:nvSpPr>
          <p:spPr>
            <a:xfrm>
              <a:off x="6979523" y="4843462"/>
              <a:ext cx="707190" cy="1557344"/>
            </a:xfrm>
            <a:prstGeom prst="rect">
              <a:avLst/>
            </a:prstGeom>
            <a:solidFill>
              <a:srgbClr val="00AE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T</a:t>
              </a:r>
              <a:r>
                <a:rPr lang="en-US" sz="2800" b="1" baseline="-25000" dirty="0"/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09213C7-F22B-4E54-9DDB-C39B81876196}"/>
                </a:ext>
              </a:extLst>
            </p:cNvPr>
            <p:cNvSpPr txBox="1"/>
            <p:nvPr/>
          </p:nvSpPr>
          <p:spPr>
            <a:xfrm>
              <a:off x="8085485" y="4566435"/>
              <a:ext cx="6399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/>
                <a:t>t/N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D8C33C-C043-48D8-8C0F-F2EC156E6903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 flipV="1">
              <a:off x="4857775" y="4797268"/>
              <a:ext cx="3227710" cy="30777"/>
            </a:xfrm>
            <a:prstGeom prst="line">
              <a:avLst/>
            </a:prstGeom>
            <a:ln w="5715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5580FAAC-57FB-4D12-BC8A-2DF7E8EF06BC}"/>
              </a:ext>
            </a:extLst>
          </p:cNvPr>
          <p:cNvSpPr/>
          <p:nvPr/>
        </p:nvSpPr>
        <p:spPr>
          <a:xfrm>
            <a:off x="2556767" y="3497900"/>
            <a:ext cx="1002082" cy="152260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77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B1737-CC2F-4860-AF70-C5B83842E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Linux CFS, Responsiveness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11F6A-B7DE-426A-9EF1-376F32E475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addition to fairness, we want low response time</a:t>
            </a:r>
          </a:p>
          <a:p>
            <a:r>
              <a:rPr lang="en-US" dirty="0" smtClean="0"/>
              <a:t>Constraint 1: Target Latency</a:t>
            </a:r>
          </a:p>
          <a:p>
            <a:pPr lvl="1"/>
            <a:r>
              <a:rPr lang="en-US" dirty="0" smtClean="0"/>
              <a:t>Period of time over which every process gets service</a:t>
            </a:r>
          </a:p>
          <a:p>
            <a:pPr lvl="1"/>
            <a:r>
              <a:rPr lang="en-US" dirty="0" smtClean="0"/>
              <a:t>Quanta = </a:t>
            </a:r>
            <a:r>
              <a:rPr lang="en-US" dirty="0" err="1" smtClean="0"/>
              <a:t>Target_Latency</a:t>
            </a:r>
            <a:r>
              <a:rPr lang="en-US" dirty="0" smtClean="0"/>
              <a:t> / n</a:t>
            </a:r>
          </a:p>
          <a:p>
            <a:r>
              <a:rPr lang="en-US" dirty="0" smtClean="0"/>
              <a:t>Target Latency: 20 </a:t>
            </a:r>
            <a:r>
              <a:rPr lang="en-US" dirty="0" err="1" smtClean="0"/>
              <a:t>ms</a:t>
            </a:r>
            <a:r>
              <a:rPr lang="en-US" dirty="0" smtClean="0"/>
              <a:t>, 4 Processes</a:t>
            </a:r>
          </a:p>
          <a:p>
            <a:pPr lvl="1"/>
            <a:r>
              <a:rPr lang="en-US" dirty="0" smtClean="0"/>
              <a:t>Each process gets 5ms time slice</a:t>
            </a:r>
          </a:p>
          <a:p>
            <a:r>
              <a:rPr lang="en-US" dirty="0" smtClean="0"/>
              <a:t>Target Latency: 20 </a:t>
            </a:r>
            <a:r>
              <a:rPr lang="en-US" dirty="0" err="1" smtClean="0"/>
              <a:t>ms</a:t>
            </a:r>
            <a:r>
              <a:rPr lang="en-US" dirty="0" smtClean="0"/>
              <a:t>, 200 Processes</a:t>
            </a:r>
          </a:p>
          <a:p>
            <a:pPr lvl="1"/>
            <a:r>
              <a:rPr lang="en-US" dirty="0" smtClean="0"/>
              <a:t>Each process gets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0.1ms</a:t>
            </a:r>
            <a:r>
              <a:rPr lang="en-US" dirty="0" smtClean="0"/>
              <a:t> time slice  (!!!)</a:t>
            </a:r>
          </a:p>
          <a:p>
            <a:pPr lvl="1"/>
            <a:r>
              <a:rPr lang="en-US" dirty="0" smtClean="0"/>
              <a:t>Recall Round-Robin: large context switching overhead if slice gets to small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DACF9-3B7A-4849-9CD1-AD2E553B1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950FC-114A-41A1-B58B-7E9F8D256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00270-C964-4EBF-A315-8993866DF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402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62831-CCF9-4DF5-8C07-14C254F52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Linux CFS, Throughput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18ED19-101B-41ED-9EBC-1522A288E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Goal: Throughput</a:t>
            </a:r>
          </a:p>
          <a:p>
            <a:pPr lvl="1"/>
            <a:r>
              <a:rPr lang="en-US" smtClean="0"/>
              <a:t>Avoid excessive overhead</a:t>
            </a:r>
          </a:p>
          <a:p>
            <a:r>
              <a:rPr lang="en-US" smtClean="0"/>
              <a:t>Constraint 2: Minimum Granularity</a:t>
            </a:r>
          </a:p>
          <a:p>
            <a:pPr lvl="1"/>
            <a:r>
              <a:rPr lang="en-US" smtClean="0"/>
              <a:t>Minimum length of any time slice</a:t>
            </a:r>
          </a:p>
          <a:p>
            <a:pPr lvl="1"/>
            <a:endParaRPr lang="en-US" smtClean="0"/>
          </a:p>
          <a:p>
            <a:r>
              <a:rPr lang="en-US" smtClean="0"/>
              <a:t>Target Latency 20 ms, Minimum Granularity 1 ms,</a:t>
            </a:r>
            <a:br>
              <a:rPr lang="en-US" smtClean="0"/>
            </a:br>
            <a:r>
              <a:rPr lang="en-US" smtClean="0"/>
              <a:t>200 processes</a:t>
            </a:r>
          </a:p>
          <a:p>
            <a:pPr lvl="1"/>
            <a:r>
              <a:rPr lang="en-US" smtClean="0"/>
              <a:t>Each process gets 1 ms time slice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69E21-8B86-486C-8086-618697A43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5B640-80BF-4769-BCC8-E1B0CA64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C45D3-D2FF-4A95-94B5-0ECC5346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6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91ACA1-641A-4BEE-A1CD-C09C73B5E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Linux CFS: Proportional Shares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153CB-DBB6-4FE1-A612-6E14C70528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70895-E33E-46E4-AE29-41313088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54271-7C10-49FF-ACA8-2725DB274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18274" y="2438399"/>
            <a:ext cx="5043319" cy="2256454"/>
            <a:chOff x="233642" y="2452721"/>
            <a:chExt cx="5043319" cy="2256454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F8644A28-8094-4442-9627-673E93CF5EA7}"/>
                </a:ext>
              </a:extLst>
            </p:cNvPr>
            <p:cNvCxnSpPr>
              <a:cxnSpLocks/>
            </p:cNvCxnSpPr>
            <p:nvPr/>
          </p:nvCxnSpPr>
          <p:spPr>
            <a:xfrm>
              <a:off x="2062298" y="4709174"/>
              <a:ext cx="3214663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178315B9-0B08-4BC1-B4CA-50F4DE00D0A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62298" y="2452721"/>
              <a:ext cx="0" cy="2256454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383AB69-7354-413E-8506-3B9004A54A55}"/>
                </a:ext>
              </a:extLst>
            </p:cNvPr>
            <p:cNvSpPr txBox="1"/>
            <p:nvPr/>
          </p:nvSpPr>
          <p:spPr>
            <a:xfrm>
              <a:off x="233642" y="3061559"/>
              <a:ext cx="167257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/>
                <a:t>Virtual</a:t>
              </a:r>
            </a:p>
            <a:p>
              <a:pPr algn="ctr"/>
              <a:r>
                <a:rPr lang="en-US" sz="2400" b="1" dirty="0"/>
                <a:t>CPU Time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2761EE4-EB8B-4C2B-8E07-AD29F80E15BF}"/>
                </a:ext>
              </a:extLst>
            </p:cNvPr>
            <p:cNvSpPr/>
            <p:nvPr/>
          </p:nvSpPr>
          <p:spPr>
            <a:xfrm>
              <a:off x="2220859" y="3430999"/>
              <a:ext cx="707190" cy="1268126"/>
            </a:xfrm>
            <a:prstGeom prst="rect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B</a:t>
              </a:r>
              <a:endParaRPr lang="en-US" sz="2800" b="1" baseline="-25000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382606E-C37A-4464-B8C3-70C380F2DF9F}"/>
                </a:ext>
              </a:extLst>
            </p:cNvPr>
            <p:cNvSpPr/>
            <p:nvPr/>
          </p:nvSpPr>
          <p:spPr>
            <a:xfrm>
              <a:off x="3584072" y="3429000"/>
              <a:ext cx="707190" cy="1268126"/>
            </a:xfrm>
            <a:prstGeom prst="rect">
              <a:avLst/>
            </a:prstGeom>
            <a:solidFill>
              <a:srgbClr val="4472C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/>
                <a:t>A</a:t>
              </a:r>
              <a:endParaRPr lang="en-US" sz="2800" b="1" baseline="-25000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EB1C920-D772-4393-B5B1-92E99CADD8DF}"/>
              </a:ext>
            </a:extLst>
          </p:cNvPr>
          <p:cNvSpPr txBox="1"/>
          <p:nvPr/>
        </p:nvSpPr>
        <p:spPr>
          <a:xfrm>
            <a:off x="1683032" y="5014514"/>
            <a:ext cx="3538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</a:rPr>
              <a:t>Scheduler’s Decisions are based on Virtual CPU Time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1D23581-6F7F-4911-8F5C-3F158630C6BE}"/>
              </a:ext>
            </a:extLst>
          </p:cNvPr>
          <p:cNvSpPr txBox="1">
            <a:spLocks/>
          </p:cNvSpPr>
          <p:nvPr/>
        </p:nvSpPr>
        <p:spPr>
          <a:xfrm>
            <a:off x="5938962" y="1943100"/>
            <a:ext cx="4094757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5000"/>
              </a:lnSpc>
              <a:spcBef>
                <a:spcPts val="1400"/>
              </a:spcBef>
              <a:spcAft>
                <a:spcPts val="20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spc="1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Track a thread's virtual runtime rather than its true physical runtime</a:t>
            </a:r>
          </a:p>
          <a:p>
            <a:r>
              <a:rPr lang="en-US" smtClean="0"/>
              <a:t>Higher weight: Virtual runtime increases more slowly</a:t>
            </a:r>
          </a:p>
          <a:p>
            <a:r>
              <a:rPr lang="en-US" smtClean="0"/>
              <a:t>Lower weight: Virtual runtime increases more quickly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5010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93C13-364A-4E14-926E-0B7A701EF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Recall: Choosing the Right Scheduler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CBD8DF15-E715-47AF-B05E-A67E1A584A56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261872" y="2221992"/>
          <a:ext cx="9692450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46225">
                  <a:extLst>
                    <a:ext uri="{9D8B030D-6E8A-4147-A177-3AD203B41FA5}">
                      <a16:colId xmlns:a16="http://schemas.microsoft.com/office/drawing/2014/main" val="1304926520"/>
                    </a:ext>
                  </a:extLst>
                </a:gridCol>
                <a:gridCol w="4846225">
                  <a:extLst>
                    <a:ext uri="{9D8B030D-6E8A-4147-A177-3AD203B41FA5}">
                      <a16:colId xmlns:a16="http://schemas.microsoft.com/office/drawing/2014/main" val="1577941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If You Care About: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Then Choose: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66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CPU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737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Average Response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51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I/O Throughput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SRTF 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364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Fairness (CPU Time)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Linux CFS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65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Fairness (Wait Time to Get CPU)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Round Robin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6160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Meeting Deadlines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EDF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541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Favoring Important Tasks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Priority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9048055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F7928A-FDFC-49B4-ACB9-99E8BA735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F72655-9BFD-47AB-9254-221C8ECE2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9CE6-26F1-4AEC-ADF4-43D86D44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0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5BEBF-03B5-4203-93C7-DC449EC6E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Linux O(1) Scheduler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CDE51A-0363-47AB-8B43-FDDB4CEF8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MLFQ-Like Scheduler with 140 Priority Levels</a:t>
            </a:r>
          </a:p>
          <a:p>
            <a:pPr lvl="1"/>
            <a:r>
              <a:rPr lang="en-US" dirty="0" smtClean="0"/>
              <a:t>40 for user tasks, 100 “</a:t>
            </a:r>
            <a:r>
              <a:rPr lang="en-US" dirty="0" err="1" smtClean="0"/>
              <a:t>realtime</a:t>
            </a:r>
            <a:r>
              <a:rPr lang="en-US" dirty="0" smtClean="0"/>
              <a:t>” tasks</a:t>
            </a:r>
          </a:p>
          <a:p>
            <a:pPr lvl="1"/>
            <a:r>
              <a:rPr lang="en-US" dirty="0" smtClean="0"/>
              <a:t>All algorithms O(1) complexity – low overhead</a:t>
            </a:r>
          </a:p>
          <a:p>
            <a:pPr lvl="2"/>
            <a:r>
              <a:rPr lang="en-US" dirty="0" err="1" smtClean="0">
                <a:sym typeface="Symbol"/>
              </a:rPr>
              <a:t>Timeslices</a:t>
            </a:r>
            <a:r>
              <a:rPr lang="en-US" dirty="0" smtClean="0">
                <a:sym typeface="Symbol"/>
              </a:rPr>
              <a:t>/priorities/interactivity credits all computed when job finishes time slice</a:t>
            </a:r>
            <a:endParaRPr lang="en-US" dirty="0" smtClean="0"/>
          </a:p>
          <a:p>
            <a:r>
              <a:rPr lang="en-US" dirty="0" smtClean="0"/>
              <a:t>Active and expired queues at each priority</a:t>
            </a:r>
          </a:p>
          <a:p>
            <a:pPr lvl="1"/>
            <a:r>
              <a:rPr lang="en-US" dirty="0" smtClean="0"/>
              <a:t>Once active is empty, swap them (pointers)</a:t>
            </a:r>
          </a:p>
          <a:p>
            <a:pPr lvl="1"/>
            <a:r>
              <a:rPr lang="en-US" dirty="0" smtClean="0"/>
              <a:t>Round Robin within each queue (varying quanta)</a:t>
            </a:r>
          </a:p>
          <a:p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depends on priority – linearly mapped onto </a:t>
            </a:r>
            <a:r>
              <a:rPr lang="en-US" dirty="0" err="1" smtClean="0">
                <a:sym typeface="Symbol"/>
              </a:rPr>
              <a:t>timeslice</a:t>
            </a:r>
            <a:r>
              <a:rPr lang="en-US" dirty="0" smtClean="0">
                <a:sym typeface="Symbol"/>
              </a:rPr>
              <a:t> range</a:t>
            </a:r>
            <a:endParaRPr lang="en-US" dirty="0">
              <a:sym typeface="Symbol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F3382-47F7-40F2-9C1F-3928F392A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0D7587-DBE5-42C4-AA8E-57878D49B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28B22-A48F-4915-863E-B4C4AB02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814818" y="2133599"/>
            <a:ext cx="5489468" cy="1009710"/>
            <a:chOff x="2546899" y="1603375"/>
            <a:chExt cx="5489468" cy="10097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4B4E17-8C9E-42F4-A3DD-544F2698C3EC}"/>
                </a:ext>
              </a:extLst>
            </p:cNvPr>
            <p:cNvSpPr/>
            <p:nvPr/>
          </p:nvSpPr>
          <p:spPr bwMode="auto">
            <a:xfrm>
              <a:off x="2699299" y="1603375"/>
              <a:ext cx="3581400" cy="533400"/>
            </a:xfrm>
            <a:prstGeom prst="rect">
              <a:avLst/>
            </a:prstGeom>
            <a:solidFill>
              <a:srgbClr val="FFC00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Kernel/</a:t>
              </a:r>
              <a:r>
                <a:rPr kumimoji="0" lang="en-US" sz="2000" b="1" i="0" u="none" strike="noStrike" cap="none" normalizeH="0" baseline="0" dirty="0" err="1">
                  <a:ln>
                    <a:noFill/>
                  </a:ln>
                  <a:solidFill>
                    <a:schemeClr val="tx1"/>
                  </a:solidFill>
                  <a:effectLst/>
                </a:rPr>
                <a:t>Realtim</a:t>
              </a:r>
              <a:r>
                <a:rPr lang="en-US" sz="2000" b="1" dirty="0" err="1"/>
                <a:t>e</a:t>
              </a:r>
              <a:r>
                <a:rPr lang="en-US" sz="2000" b="1" dirty="0"/>
                <a:t> Tasks</a:t>
              </a:r>
              <a:endPara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C47C9D4-3CC8-40EF-8B8F-354CED21E0EA}"/>
                </a:ext>
              </a:extLst>
            </p:cNvPr>
            <p:cNvSpPr/>
            <p:nvPr/>
          </p:nvSpPr>
          <p:spPr bwMode="auto">
            <a:xfrm>
              <a:off x="6280699" y="1603375"/>
              <a:ext cx="1600200" cy="533400"/>
            </a:xfrm>
            <a:prstGeom prst="rect">
              <a:avLst/>
            </a:prstGeom>
            <a:solidFill>
              <a:srgbClr val="92D050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</a:rPr>
                <a:t>User Tasks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579A93D-87A8-487F-9C22-40411A46EFA4}"/>
                </a:ext>
              </a:extLst>
            </p:cNvPr>
            <p:cNvSpPr txBox="1"/>
            <p:nvPr/>
          </p:nvSpPr>
          <p:spPr>
            <a:xfrm>
              <a:off x="2546899" y="2212975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19C20B-8FDB-4001-BE70-0CCB22AA8E6C}"/>
                </a:ext>
              </a:extLst>
            </p:cNvPr>
            <p:cNvSpPr txBox="1"/>
            <p:nvPr/>
          </p:nvSpPr>
          <p:spPr>
            <a:xfrm>
              <a:off x="5966305" y="221297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100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A67667-6E9D-4C35-ACC5-6D5E843346D6}"/>
                </a:ext>
              </a:extLst>
            </p:cNvPr>
            <p:cNvSpPr txBox="1"/>
            <p:nvPr/>
          </p:nvSpPr>
          <p:spPr>
            <a:xfrm>
              <a:off x="7423699" y="2212975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139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73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Deadlocks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187D5CB2-48A7-425A-8CBB-1A520B672A4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84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9EEE0530-240E-47C1-8F1B-091A91639CED}" type="slidenum">
              <a:rPr lang="en-US" smtClean="0"/>
              <a:t>21</a:t>
            </a:fld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94" y="1264444"/>
            <a:ext cx="8748969" cy="4907756"/>
          </a:xfrm>
        </p:spPr>
      </p:pic>
    </p:spTree>
    <p:extLst>
      <p:ext uri="{BB962C8B-B14F-4D97-AF65-F5344CB8AC3E}">
        <p14:creationId xmlns:p14="http://schemas.microsoft.com/office/powerpoint/2010/main" val="383353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335-7951-440E-96BB-F085532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Ensuring Progress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614C-9273-4B5A-A722-4094495E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Starvation: thread fails to make progress for an indefinite period of time</a:t>
            </a:r>
          </a:p>
          <a:p>
            <a:r>
              <a:rPr lang="en-US" dirty="0" smtClean="0"/>
              <a:t>Causes of starvation:</a:t>
            </a:r>
          </a:p>
          <a:p>
            <a:pPr lvl="1"/>
            <a:r>
              <a:rPr lang="en-US" dirty="0" smtClean="0"/>
              <a:t>Scheduling policy never runs a particular thread on the CPU</a:t>
            </a:r>
          </a:p>
          <a:p>
            <a:pPr lvl="1"/>
            <a:r>
              <a:rPr lang="en-US" dirty="0" smtClean="0"/>
              <a:t>Threads wait for each other or are spinning in a way that will never be resolved</a:t>
            </a:r>
          </a:p>
          <a:p>
            <a:r>
              <a:rPr lang="en-US" dirty="0" smtClean="0"/>
              <a:t>Let’s explore what sorts of problems we might fall into and how to avoid them…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82CE8-DD7D-4D9B-8742-97C7697A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AF0F6-CF1C-46E9-8862-FAD6A75C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4021F-FEE9-4142-8E4B-6C309C02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179576" y="3267726"/>
            <a:ext cx="8302752" cy="6343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77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1BB25-9DD9-4971-BA2C-5BC3414D2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Deadlock: A Type of Starvation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8B3896-6AEE-4723-94A4-C9A7ECD8D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9184" y="1828800"/>
            <a:ext cx="4118048" cy="4351337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Starvation – thread fails to make progress for an indefinite period of time</a:t>
            </a:r>
          </a:p>
          <a:p>
            <a:r>
              <a:rPr lang="en-US" dirty="0" smtClean="0"/>
              <a:t>Deadlock – starvation due to a cycle of waiting among a set of threads</a:t>
            </a:r>
          </a:p>
          <a:p>
            <a:pPr lvl="1"/>
            <a:r>
              <a:rPr lang="en-US" dirty="0" smtClean="0"/>
              <a:t>Each thread waits for some other thread in the cycle to take some action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E4A56-6830-4A2D-AC89-B9D324DD1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E55DD5-550D-474F-8D3B-386EFD52E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7B73A-0D84-4F52-8DFF-B7CA416ED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7" name="Group 26">
            <a:extLst>
              <a:ext uri="{FF2B5EF4-FFF2-40B4-BE49-F238E27FC236}">
                <a16:creationId xmlns:a16="http://schemas.microsoft.com/office/drawing/2014/main" id="{07843A3A-5CF3-42A9-ABAC-FD131E4AFF90}"/>
              </a:ext>
            </a:extLst>
          </p:cNvPr>
          <p:cNvGrpSpPr>
            <a:grpSpLocks/>
          </p:cNvGrpSpPr>
          <p:nvPr/>
        </p:nvGrpSpPr>
        <p:grpSpPr bwMode="auto">
          <a:xfrm>
            <a:off x="967089" y="2438399"/>
            <a:ext cx="4272797" cy="2749550"/>
            <a:chOff x="1471" y="1743"/>
            <a:chExt cx="2474" cy="165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6B23A3A-9257-46D6-91C8-D348F52A6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Res 2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458B540-143E-4B87-BDDB-2F49FBDA9E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Res 1</a:t>
              </a:r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F178D714-EAEB-4C64-BEF0-8C80AD42D9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85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E7CA98E0-DC85-4F01-B184-6E368D5CD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743"/>
              <a:ext cx="597" cy="547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2" name="AutoShape 10">
              <a:extLst>
                <a:ext uri="{FF2B5EF4-FFF2-40B4-BE49-F238E27FC236}">
                  <a16:creationId xmlns:a16="http://schemas.microsoft.com/office/drawing/2014/main" id="{97EBEAAC-53C7-406F-AF47-D4AFE4F13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3" name="AutoShape 11">
              <a:extLst>
                <a:ext uri="{FF2B5EF4-FFF2-40B4-BE49-F238E27FC236}">
                  <a16:creationId xmlns:a16="http://schemas.microsoft.com/office/drawing/2014/main" id="{04272571-DC4C-4E78-AECA-65D05269DA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AutoShape 12">
              <a:extLst>
                <a:ext uri="{FF2B5EF4-FFF2-40B4-BE49-F238E27FC236}">
                  <a16:creationId xmlns:a16="http://schemas.microsoft.com/office/drawing/2014/main" id="{A96826E8-788F-4C8D-962F-7885F907B1E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5" name="AutoShape 13">
              <a:extLst>
                <a:ext uri="{FF2B5EF4-FFF2-40B4-BE49-F238E27FC236}">
                  <a16:creationId xmlns:a16="http://schemas.microsoft.com/office/drawing/2014/main" id="{DC4620E4-1F90-4509-B2EE-678D8FD1D9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600" b="0">
                <a:ea typeface="Gill Sans" charset="0"/>
                <a:cs typeface="Gill Sans" charset="0"/>
              </a:endParaRPr>
            </a:p>
          </p:txBody>
        </p:sp>
        <p:sp>
          <p:nvSpPr>
            <p:cNvPr id="16" name="Text Box 14">
              <a:extLst>
                <a:ext uri="{FF2B5EF4-FFF2-40B4-BE49-F238E27FC236}">
                  <a16:creationId xmlns:a16="http://schemas.microsoft.com/office/drawing/2014/main" id="{0CB698C3-C16A-436A-A956-705485E49F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9" y="1895"/>
              <a:ext cx="36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7" name="Text Box 17">
              <a:extLst>
                <a:ext uri="{FF2B5EF4-FFF2-40B4-BE49-F238E27FC236}">
                  <a16:creationId xmlns:a16="http://schemas.microsoft.com/office/drawing/2014/main" id="{BEBA87E5-D86B-4738-8DE6-C8DB7C4C6C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5" y="2851"/>
              <a:ext cx="364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8" name="Text Box 18">
              <a:extLst>
                <a:ext uri="{FF2B5EF4-FFF2-40B4-BE49-F238E27FC236}">
                  <a16:creationId xmlns:a16="http://schemas.microsoft.com/office/drawing/2014/main" id="{1FD2D1D7-4DBC-4CCD-B4E5-5CF00ADF0F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52" y="2759"/>
              <a:ext cx="49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19" name="Text Box 19">
              <a:extLst>
                <a:ext uri="{FF2B5EF4-FFF2-40B4-BE49-F238E27FC236}">
                  <a16:creationId xmlns:a16="http://schemas.microsoft.com/office/drawing/2014/main" id="{519BF7F9-8308-4AEA-846B-13A19AF905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1" y="1998"/>
              <a:ext cx="493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600" b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181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F1B3E-F46A-4FD9-BAB3-73F2A611F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Single-Lane Bridge Crossing</a:t>
            </a:r>
            <a:endParaRPr lang="en-US" dirty="0"/>
          </a:p>
        </p:txBody>
      </p:sp>
      <p:pic>
        <p:nvPicPr>
          <p:cNvPr id="8" name="Content Placeholder 7" descr="A close up of a bridge&#10;&#10;Description automatically generated">
            <a:extLst>
              <a:ext uri="{FF2B5EF4-FFF2-40B4-BE49-F238E27FC236}">
                <a16:creationId xmlns:a16="http://schemas.microsoft.com/office/drawing/2014/main" id="{CA0B1470-9EE0-4085-B5A8-3300C7CFE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573" y="1943100"/>
            <a:ext cx="7034287" cy="435133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159CFC-932E-4EBF-B498-FF1AE0A3B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58DC22-83FC-4698-9177-D79B379DB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452371-C69B-4FC0-9C31-66D726D40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25E616B-72D2-4042-9E43-FB910F5BDB9C}"/>
              </a:ext>
            </a:extLst>
          </p:cNvPr>
          <p:cNvSpPr txBox="1"/>
          <p:nvPr/>
        </p:nvSpPr>
        <p:spPr>
          <a:xfrm>
            <a:off x="8464031" y="2115233"/>
            <a:ext cx="22893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CA 140 to Yosemite National Park</a:t>
            </a:r>
          </a:p>
        </p:txBody>
      </p:sp>
    </p:spTree>
    <p:extLst>
      <p:ext uri="{BB962C8B-B14F-4D97-AF65-F5344CB8AC3E}">
        <p14:creationId xmlns:p14="http://schemas.microsoft.com/office/powerpoint/2010/main" val="30035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50143-2722-40E0-88B9-96E5CD5DA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Bridge Crossing Example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09795-C947-43B5-8AFA-E5774EA68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dirty="0" smtClean="0"/>
              <a:t>Each segment of road can be viewed as a resource</a:t>
            </a:r>
          </a:p>
          <a:p>
            <a:pPr lvl="1"/>
            <a:r>
              <a:rPr lang="en-US" altLang="ko-KR" dirty="0" smtClean="0"/>
              <a:t>Cars must own the segment under them</a:t>
            </a:r>
          </a:p>
          <a:p>
            <a:pPr lvl="1"/>
            <a:r>
              <a:rPr lang="en-US" altLang="ko-KR" dirty="0" smtClean="0"/>
              <a:t>Must acquire segment that they are moving into</a:t>
            </a:r>
          </a:p>
          <a:p>
            <a:r>
              <a:rPr lang="en-US" dirty="0" smtClean="0"/>
              <a:t>Deadlock: Two cars in opposite directions meet in middle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A65C3-A167-4877-BBA9-10717E9D2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7DC73-EE7D-4B15-8654-1C2E2AB81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15581-AB04-45CF-A5F9-0656770F2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7" name="Group 461">
            <a:extLst>
              <a:ext uri="{FF2B5EF4-FFF2-40B4-BE49-F238E27FC236}">
                <a16:creationId xmlns:a16="http://schemas.microsoft.com/office/drawing/2014/main" id="{DAD9152E-89D6-4655-AED6-091FBAD37EB8}"/>
              </a:ext>
            </a:extLst>
          </p:cNvPr>
          <p:cNvGrpSpPr>
            <a:grpSpLocks/>
          </p:cNvGrpSpPr>
          <p:nvPr/>
        </p:nvGrpSpPr>
        <p:grpSpPr bwMode="auto">
          <a:xfrm>
            <a:off x="2421064" y="1943100"/>
            <a:ext cx="6276975" cy="1484313"/>
            <a:chOff x="808" y="400"/>
            <a:chExt cx="3954" cy="935"/>
          </a:xfrm>
        </p:grpSpPr>
        <p:grpSp>
          <p:nvGrpSpPr>
            <p:cNvPr id="8" name="Group 454">
              <a:extLst>
                <a:ext uri="{FF2B5EF4-FFF2-40B4-BE49-F238E27FC236}">
                  <a16:creationId xmlns:a16="http://schemas.microsoft.com/office/drawing/2014/main" id="{0DF5611A-9AD9-4AA9-9B85-0C57BAA033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" y="471"/>
              <a:ext cx="3954" cy="864"/>
              <a:chOff x="816" y="432"/>
              <a:chExt cx="3954" cy="864"/>
            </a:xfrm>
          </p:grpSpPr>
          <p:grpSp>
            <p:nvGrpSpPr>
              <p:cNvPr id="14" name="Group 5">
                <a:extLst>
                  <a:ext uri="{FF2B5EF4-FFF2-40B4-BE49-F238E27FC236}">
                    <a16:creationId xmlns:a16="http://schemas.microsoft.com/office/drawing/2014/main" id="{32B6731E-B2FE-4FA7-B29C-3D339EE4BE0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834" y="432"/>
                <a:ext cx="3936" cy="240"/>
                <a:chOff x="672" y="1008"/>
                <a:chExt cx="3936" cy="240"/>
              </a:xfrm>
            </p:grpSpPr>
            <p:sp>
              <p:nvSpPr>
                <p:cNvPr id="267" name="Line 6">
                  <a:extLst>
                    <a:ext uri="{FF2B5EF4-FFF2-40B4-BE49-F238E27FC236}">
                      <a16:creationId xmlns:a16="http://schemas.microsoft.com/office/drawing/2014/main" id="{CE04F835-50D2-4489-B74D-7A108804FA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8" name="Line 7">
                  <a:extLst>
                    <a:ext uri="{FF2B5EF4-FFF2-40B4-BE49-F238E27FC236}">
                      <a16:creationId xmlns:a16="http://schemas.microsoft.com/office/drawing/2014/main" id="{E099199A-5784-4F35-84EB-7F2DF71E785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9" name="Line 8">
                  <a:extLst>
                    <a:ext uri="{FF2B5EF4-FFF2-40B4-BE49-F238E27FC236}">
                      <a16:creationId xmlns:a16="http://schemas.microsoft.com/office/drawing/2014/main" id="{38A5753D-5019-421F-BBD9-3F4E3A9587C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Line 9">
                  <a:extLst>
                    <a:ext uri="{FF2B5EF4-FFF2-40B4-BE49-F238E27FC236}">
                      <a16:creationId xmlns:a16="http://schemas.microsoft.com/office/drawing/2014/main" id="{11114985-6E7E-4620-9B1E-9E28B840CC8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1" name="Line 10">
                  <a:extLst>
                    <a:ext uri="{FF2B5EF4-FFF2-40B4-BE49-F238E27FC236}">
                      <a16:creationId xmlns:a16="http://schemas.microsoft.com/office/drawing/2014/main" id="{D1437567-8FA1-4581-8E11-A4C823449E5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11">
                <a:extLst>
                  <a:ext uri="{FF2B5EF4-FFF2-40B4-BE49-F238E27FC236}">
                    <a16:creationId xmlns:a16="http://schemas.microsoft.com/office/drawing/2014/main" id="{C22E598B-0530-4A17-B6C1-1E144CBE1F3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834" y="1056"/>
                <a:ext cx="3936" cy="240"/>
                <a:chOff x="672" y="1008"/>
                <a:chExt cx="3936" cy="240"/>
              </a:xfrm>
            </p:grpSpPr>
            <p:sp>
              <p:nvSpPr>
                <p:cNvPr id="262" name="Line 12">
                  <a:extLst>
                    <a:ext uri="{FF2B5EF4-FFF2-40B4-BE49-F238E27FC236}">
                      <a16:creationId xmlns:a16="http://schemas.microsoft.com/office/drawing/2014/main" id="{BC8BE31E-8400-44FA-A059-D7E2FFA87A11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672" y="1008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3" name="Line 13">
                  <a:extLst>
                    <a:ext uri="{FF2B5EF4-FFF2-40B4-BE49-F238E27FC236}">
                      <a16:creationId xmlns:a16="http://schemas.microsoft.com/office/drawing/2014/main" id="{D2A52ECD-1A45-4354-9086-448F39F13DC9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824" y="1008"/>
                  <a:ext cx="384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4" name="Line 14">
                  <a:extLst>
                    <a:ext uri="{FF2B5EF4-FFF2-40B4-BE49-F238E27FC236}">
                      <a16:creationId xmlns:a16="http://schemas.microsoft.com/office/drawing/2014/main" id="{36337ECC-5B47-4734-BB84-593B6C4B4AA3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2208" y="1248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5" name="Line 15">
                  <a:extLst>
                    <a:ext uri="{FF2B5EF4-FFF2-40B4-BE49-F238E27FC236}">
                      <a16:creationId xmlns:a16="http://schemas.microsoft.com/office/drawing/2014/main" id="{A226683D-4831-4755-853B-5C21D29E4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072" y="1026"/>
                  <a:ext cx="384" cy="22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66" name="Line 16">
                  <a:extLst>
                    <a:ext uri="{FF2B5EF4-FFF2-40B4-BE49-F238E27FC236}">
                      <a16:creationId xmlns:a16="http://schemas.microsoft.com/office/drawing/2014/main" id="{6F4D999C-EACE-462C-B75D-099E76A092A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456" y="1020"/>
                  <a:ext cx="115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6" name="Line 20">
                <a:extLst>
                  <a:ext uri="{FF2B5EF4-FFF2-40B4-BE49-F238E27FC236}">
                    <a16:creationId xmlns:a16="http://schemas.microsoft.com/office/drawing/2014/main" id="{F37F0D17-6AFA-4A7F-889D-14458277B26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816" y="852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21">
                <a:extLst>
                  <a:ext uri="{FF2B5EF4-FFF2-40B4-BE49-F238E27FC236}">
                    <a16:creationId xmlns:a16="http://schemas.microsoft.com/office/drawing/2014/main" id="{7E80A4A2-D557-4E43-82CD-5D652BF5A9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62" y="846"/>
                <a:ext cx="12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18" name="Picture 64" descr="j0212957">
                <a:extLst>
                  <a:ext uri="{FF2B5EF4-FFF2-40B4-BE49-F238E27FC236}">
                    <a16:creationId xmlns:a16="http://schemas.microsoft.com/office/drawing/2014/main" id="{D7397567-3BAA-4950-85B5-095E1A40942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4" y="720"/>
                <a:ext cx="480" cy="3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65" descr="MCj03914140000[1]">
                <a:extLst>
                  <a:ext uri="{FF2B5EF4-FFF2-40B4-BE49-F238E27FC236}">
                    <a16:creationId xmlns:a16="http://schemas.microsoft.com/office/drawing/2014/main" id="{AB30DE0A-D484-4FBF-A611-C96262FA044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6" y="576"/>
                <a:ext cx="480" cy="4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0" name="Group 224">
                <a:extLst>
                  <a:ext uri="{FF2B5EF4-FFF2-40B4-BE49-F238E27FC236}">
                    <a16:creationId xmlns:a16="http://schemas.microsoft.com/office/drawing/2014/main" id="{47027879-454F-4BDA-9643-A774F0EA8C8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56" y="528"/>
                <a:ext cx="520" cy="303"/>
                <a:chOff x="4464" y="1825"/>
                <a:chExt cx="520" cy="303"/>
              </a:xfrm>
            </p:grpSpPr>
            <p:sp>
              <p:nvSpPr>
                <p:cNvPr id="228" name="Freeform 188">
                  <a:extLst>
                    <a:ext uri="{FF2B5EF4-FFF2-40B4-BE49-F238E27FC236}">
                      <a16:creationId xmlns:a16="http://schemas.microsoft.com/office/drawing/2014/main" id="{DAEB3213-7902-4515-A816-4D55D3C2FA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4" y="1825"/>
                  <a:ext cx="520" cy="303"/>
                </a:xfrm>
                <a:custGeom>
                  <a:avLst/>
                  <a:gdLst>
                    <a:gd name="T0" fmla="*/ 236 w 1141"/>
                    <a:gd name="T1" fmla="*/ 86 h 663"/>
                    <a:gd name="T2" fmla="*/ 234 w 1141"/>
                    <a:gd name="T3" fmla="*/ 82 h 663"/>
                    <a:gd name="T4" fmla="*/ 230 w 1141"/>
                    <a:gd name="T5" fmla="*/ 78 h 663"/>
                    <a:gd name="T6" fmla="*/ 230 w 1141"/>
                    <a:gd name="T7" fmla="*/ 51 h 663"/>
                    <a:gd name="T8" fmla="*/ 220 w 1141"/>
                    <a:gd name="T9" fmla="*/ 14 h 663"/>
                    <a:gd name="T10" fmla="*/ 216 w 1141"/>
                    <a:gd name="T11" fmla="*/ 6 h 663"/>
                    <a:gd name="T12" fmla="*/ 209 w 1141"/>
                    <a:gd name="T13" fmla="*/ 1 h 663"/>
                    <a:gd name="T14" fmla="*/ 201 w 1141"/>
                    <a:gd name="T15" fmla="*/ 0 h 663"/>
                    <a:gd name="T16" fmla="*/ 186 w 1141"/>
                    <a:gd name="T17" fmla="*/ 0 h 663"/>
                    <a:gd name="T18" fmla="*/ 160 w 1141"/>
                    <a:gd name="T19" fmla="*/ 0 h 663"/>
                    <a:gd name="T20" fmla="*/ 131 w 1141"/>
                    <a:gd name="T21" fmla="*/ 0 h 663"/>
                    <a:gd name="T22" fmla="*/ 108 w 1141"/>
                    <a:gd name="T23" fmla="*/ 0 h 663"/>
                    <a:gd name="T24" fmla="*/ 98 w 1141"/>
                    <a:gd name="T25" fmla="*/ 0 h 663"/>
                    <a:gd name="T26" fmla="*/ 85 w 1141"/>
                    <a:gd name="T27" fmla="*/ 3 h 663"/>
                    <a:gd name="T28" fmla="*/ 77 w 1141"/>
                    <a:gd name="T29" fmla="*/ 7 h 663"/>
                    <a:gd name="T30" fmla="*/ 76 w 1141"/>
                    <a:gd name="T31" fmla="*/ 10 h 663"/>
                    <a:gd name="T32" fmla="*/ 76 w 1141"/>
                    <a:gd name="T33" fmla="*/ 10 h 663"/>
                    <a:gd name="T34" fmla="*/ 75 w 1141"/>
                    <a:gd name="T35" fmla="*/ 10 h 663"/>
                    <a:gd name="T36" fmla="*/ 71 w 1141"/>
                    <a:gd name="T37" fmla="*/ 15 h 663"/>
                    <a:gd name="T38" fmla="*/ 58 w 1141"/>
                    <a:gd name="T39" fmla="*/ 27 h 663"/>
                    <a:gd name="T40" fmla="*/ 50 w 1141"/>
                    <a:gd name="T41" fmla="*/ 37 h 663"/>
                    <a:gd name="T42" fmla="*/ 40 w 1141"/>
                    <a:gd name="T43" fmla="*/ 40 h 663"/>
                    <a:gd name="T44" fmla="*/ 27 w 1141"/>
                    <a:gd name="T45" fmla="*/ 44 h 663"/>
                    <a:gd name="T46" fmla="*/ 23 w 1141"/>
                    <a:gd name="T47" fmla="*/ 46 h 663"/>
                    <a:gd name="T48" fmla="*/ 13 w 1141"/>
                    <a:gd name="T49" fmla="*/ 53 h 663"/>
                    <a:gd name="T50" fmla="*/ 8 w 1141"/>
                    <a:gd name="T51" fmla="*/ 64 h 663"/>
                    <a:gd name="T52" fmla="*/ 8 w 1141"/>
                    <a:gd name="T53" fmla="*/ 70 h 663"/>
                    <a:gd name="T54" fmla="*/ 8 w 1141"/>
                    <a:gd name="T55" fmla="*/ 71 h 663"/>
                    <a:gd name="T56" fmla="*/ 8 w 1141"/>
                    <a:gd name="T57" fmla="*/ 74 h 663"/>
                    <a:gd name="T58" fmla="*/ 5 w 1141"/>
                    <a:gd name="T59" fmla="*/ 79 h 663"/>
                    <a:gd name="T60" fmla="*/ 2 w 1141"/>
                    <a:gd name="T61" fmla="*/ 83 h 663"/>
                    <a:gd name="T62" fmla="*/ 0 w 1141"/>
                    <a:gd name="T63" fmla="*/ 87 h 663"/>
                    <a:gd name="T64" fmla="*/ 0 w 1141"/>
                    <a:gd name="T65" fmla="*/ 88 h 663"/>
                    <a:gd name="T66" fmla="*/ 0 w 1141"/>
                    <a:gd name="T67" fmla="*/ 101 h 663"/>
                    <a:gd name="T68" fmla="*/ 3 w 1141"/>
                    <a:gd name="T69" fmla="*/ 111 h 663"/>
                    <a:gd name="T70" fmla="*/ 10 w 1141"/>
                    <a:gd name="T71" fmla="*/ 117 h 663"/>
                    <a:gd name="T72" fmla="*/ 15 w 1141"/>
                    <a:gd name="T73" fmla="*/ 119 h 663"/>
                    <a:gd name="T74" fmla="*/ 16 w 1141"/>
                    <a:gd name="T75" fmla="*/ 119 h 663"/>
                    <a:gd name="T76" fmla="*/ 21 w 1141"/>
                    <a:gd name="T77" fmla="*/ 121 h 663"/>
                    <a:gd name="T78" fmla="*/ 26 w 1141"/>
                    <a:gd name="T79" fmla="*/ 122 h 663"/>
                    <a:gd name="T80" fmla="*/ 35 w 1141"/>
                    <a:gd name="T81" fmla="*/ 131 h 663"/>
                    <a:gd name="T82" fmla="*/ 46 w 1141"/>
                    <a:gd name="T83" fmla="*/ 137 h 663"/>
                    <a:gd name="T84" fmla="*/ 59 w 1141"/>
                    <a:gd name="T85" fmla="*/ 138 h 663"/>
                    <a:gd name="T86" fmla="*/ 71 w 1141"/>
                    <a:gd name="T87" fmla="*/ 134 h 663"/>
                    <a:gd name="T88" fmla="*/ 80 w 1141"/>
                    <a:gd name="T89" fmla="*/ 127 h 663"/>
                    <a:gd name="T90" fmla="*/ 87 w 1141"/>
                    <a:gd name="T91" fmla="*/ 123 h 663"/>
                    <a:gd name="T92" fmla="*/ 99 w 1141"/>
                    <a:gd name="T93" fmla="*/ 123 h 663"/>
                    <a:gd name="T94" fmla="*/ 117 w 1141"/>
                    <a:gd name="T95" fmla="*/ 123 h 663"/>
                    <a:gd name="T96" fmla="*/ 134 w 1141"/>
                    <a:gd name="T97" fmla="*/ 123 h 663"/>
                    <a:gd name="T98" fmla="*/ 146 w 1141"/>
                    <a:gd name="T99" fmla="*/ 123 h 663"/>
                    <a:gd name="T100" fmla="*/ 153 w 1141"/>
                    <a:gd name="T101" fmla="*/ 127 h 663"/>
                    <a:gd name="T102" fmla="*/ 162 w 1141"/>
                    <a:gd name="T103" fmla="*/ 134 h 663"/>
                    <a:gd name="T104" fmla="*/ 174 w 1141"/>
                    <a:gd name="T105" fmla="*/ 138 h 663"/>
                    <a:gd name="T106" fmla="*/ 187 w 1141"/>
                    <a:gd name="T107" fmla="*/ 137 h 663"/>
                    <a:gd name="T108" fmla="*/ 198 w 1141"/>
                    <a:gd name="T109" fmla="*/ 131 h 663"/>
                    <a:gd name="T110" fmla="*/ 206 w 1141"/>
                    <a:gd name="T111" fmla="*/ 121 h 663"/>
                    <a:gd name="T112" fmla="*/ 214 w 1141"/>
                    <a:gd name="T113" fmla="*/ 120 h 663"/>
                    <a:gd name="T114" fmla="*/ 222 w 1141"/>
                    <a:gd name="T115" fmla="*/ 119 h 663"/>
                    <a:gd name="T116" fmla="*/ 226 w 1141"/>
                    <a:gd name="T117" fmla="*/ 118 h 663"/>
                    <a:gd name="T118" fmla="*/ 232 w 1141"/>
                    <a:gd name="T119" fmla="*/ 114 h 663"/>
                    <a:gd name="T120" fmla="*/ 237 w 1141"/>
                    <a:gd name="T121" fmla="*/ 106 h 663"/>
                    <a:gd name="T122" fmla="*/ 237 w 1141"/>
                    <a:gd name="T123" fmla="*/ 89 h 663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0" t="0" r="r" b="b"/>
                  <a:pathLst>
                    <a:path w="1141" h="663">
                      <a:moveTo>
                        <a:pt x="1140" y="427"/>
                      </a:moveTo>
                      <a:lnTo>
                        <a:pt x="1138" y="420"/>
                      </a:lnTo>
                      <a:lnTo>
                        <a:pt x="1136" y="413"/>
                      </a:lnTo>
                      <a:lnTo>
                        <a:pt x="1133" y="406"/>
                      </a:lnTo>
                      <a:lnTo>
                        <a:pt x="1129" y="400"/>
                      </a:lnTo>
                      <a:lnTo>
                        <a:pt x="1125" y="393"/>
                      </a:lnTo>
                      <a:lnTo>
                        <a:pt x="1119" y="386"/>
                      </a:lnTo>
                      <a:lnTo>
                        <a:pt x="1112" y="379"/>
                      </a:lnTo>
                      <a:lnTo>
                        <a:pt x="1105" y="373"/>
                      </a:lnTo>
                      <a:lnTo>
                        <a:pt x="1105" y="338"/>
                      </a:lnTo>
                      <a:lnTo>
                        <a:pt x="1105" y="289"/>
                      </a:lnTo>
                      <a:lnTo>
                        <a:pt x="1105" y="245"/>
                      </a:lnTo>
                      <a:lnTo>
                        <a:pt x="1105" y="227"/>
                      </a:lnTo>
                      <a:lnTo>
                        <a:pt x="1059" y="67"/>
                      </a:lnTo>
                      <a:lnTo>
                        <a:pt x="1054" y="54"/>
                      </a:lnTo>
                      <a:lnTo>
                        <a:pt x="1047" y="41"/>
                      </a:lnTo>
                      <a:lnTo>
                        <a:pt x="1039" y="30"/>
                      </a:lnTo>
                      <a:lnTo>
                        <a:pt x="1029" y="19"/>
                      </a:lnTo>
                      <a:lnTo>
                        <a:pt x="1016" y="11"/>
                      </a:lnTo>
                      <a:lnTo>
                        <a:pt x="1004" y="5"/>
                      </a:lnTo>
                      <a:lnTo>
                        <a:pt x="989" y="1"/>
                      </a:lnTo>
                      <a:lnTo>
                        <a:pt x="972" y="0"/>
                      </a:lnTo>
                      <a:lnTo>
                        <a:pt x="967" y="0"/>
                      </a:lnTo>
                      <a:lnTo>
                        <a:pt x="951" y="0"/>
                      </a:lnTo>
                      <a:lnTo>
                        <a:pt x="926" y="0"/>
                      </a:lnTo>
                      <a:lnTo>
                        <a:pt x="895" y="0"/>
                      </a:lnTo>
                      <a:lnTo>
                        <a:pt x="857" y="0"/>
                      </a:lnTo>
                      <a:lnTo>
                        <a:pt x="815" y="0"/>
                      </a:lnTo>
                      <a:lnTo>
                        <a:pt x="770" y="0"/>
                      </a:lnTo>
                      <a:lnTo>
                        <a:pt x="724" y="0"/>
                      </a:lnTo>
                      <a:lnTo>
                        <a:pt x="678" y="0"/>
                      </a:lnTo>
                      <a:lnTo>
                        <a:pt x="633" y="0"/>
                      </a:lnTo>
                      <a:lnTo>
                        <a:pt x="590" y="0"/>
                      </a:lnTo>
                      <a:lnTo>
                        <a:pt x="553" y="0"/>
                      </a:lnTo>
                      <a:lnTo>
                        <a:pt x="521" y="0"/>
                      </a:lnTo>
                      <a:lnTo>
                        <a:pt x="497" y="0"/>
                      </a:lnTo>
                      <a:lnTo>
                        <a:pt x="480" y="0"/>
                      </a:lnTo>
                      <a:lnTo>
                        <a:pt x="475" y="0"/>
                      </a:lnTo>
                      <a:lnTo>
                        <a:pt x="451" y="1"/>
                      </a:lnTo>
                      <a:lnTo>
                        <a:pt x="430" y="6"/>
                      </a:lnTo>
                      <a:lnTo>
                        <a:pt x="411" y="13"/>
                      </a:lnTo>
                      <a:lnTo>
                        <a:pt x="396" y="21"/>
                      </a:lnTo>
                      <a:lnTo>
                        <a:pt x="384" y="29"/>
                      </a:lnTo>
                      <a:lnTo>
                        <a:pt x="374" y="36"/>
                      </a:lnTo>
                      <a:lnTo>
                        <a:pt x="368" y="41"/>
                      </a:lnTo>
                      <a:lnTo>
                        <a:pt x="364" y="45"/>
                      </a:lnTo>
                      <a:lnTo>
                        <a:pt x="365" y="45"/>
                      </a:lnTo>
                      <a:lnTo>
                        <a:pt x="364" y="46"/>
                      </a:lnTo>
                      <a:lnTo>
                        <a:pt x="362" y="47"/>
                      </a:lnTo>
                      <a:lnTo>
                        <a:pt x="361" y="49"/>
                      </a:lnTo>
                      <a:lnTo>
                        <a:pt x="358" y="51"/>
                      </a:lnTo>
                      <a:lnTo>
                        <a:pt x="354" y="55"/>
                      </a:lnTo>
                      <a:lnTo>
                        <a:pt x="341" y="69"/>
                      </a:lnTo>
                      <a:lnTo>
                        <a:pt x="323" y="87"/>
                      </a:lnTo>
                      <a:lnTo>
                        <a:pt x="302" y="110"/>
                      </a:lnTo>
                      <a:lnTo>
                        <a:pt x="280" y="132"/>
                      </a:lnTo>
                      <a:lnTo>
                        <a:pt x="262" y="153"/>
                      </a:lnTo>
                      <a:lnTo>
                        <a:pt x="247" y="169"/>
                      </a:lnTo>
                      <a:lnTo>
                        <a:pt x="239" y="177"/>
                      </a:lnTo>
                      <a:lnTo>
                        <a:pt x="229" y="181"/>
                      </a:lnTo>
                      <a:lnTo>
                        <a:pt x="213" y="185"/>
                      </a:lnTo>
                      <a:lnTo>
                        <a:pt x="194" y="192"/>
                      </a:lnTo>
                      <a:lnTo>
                        <a:pt x="172" y="199"/>
                      </a:lnTo>
                      <a:lnTo>
                        <a:pt x="150" y="206"/>
                      </a:lnTo>
                      <a:lnTo>
                        <a:pt x="131" y="212"/>
                      </a:lnTo>
                      <a:lnTo>
                        <a:pt x="119" y="216"/>
                      </a:lnTo>
                      <a:lnTo>
                        <a:pt x="114" y="218"/>
                      </a:lnTo>
                      <a:lnTo>
                        <a:pt x="112" y="219"/>
                      </a:lnTo>
                      <a:lnTo>
                        <a:pt x="92" y="229"/>
                      </a:lnTo>
                      <a:lnTo>
                        <a:pt x="77" y="242"/>
                      </a:lnTo>
                      <a:lnTo>
                        <a:pt x="63" y="257"/>
                      </a:lnTo>
                      <a:lnTo>
                        <a:pt x="54" y="272"/>
                      </a:lnTo>
                      <a:lnTo>
                        <a:pt x="46" y="288"/>
                      </a:lnTo>
                      <a:lnTo>
                        <a:pt x="40" y="305"/>
                      </a:lnTo>
                      <a:lnTo>
                        <a:pt x="38" y="321"/>
                      </a:lnTo>
                      <a:lnTo>
                        <a:pt x="37" y="337"/>
                      </a:lnTo>
                      <a:lnTo>
                        <a:pt x="37" y="338"/>
                      </a:lnTo>
                      <a:lnTo>
                        <a:pt x="37" y="340"/>
                      </a:lnTo>
                      <a:lnTo>
                        <a:pt x="37" y="342"/>
                      </a:lnTo>
                      <a:lnTo>
                        <a:pt x="37" y="348"/>
                      </a:lnTo>
                      <a:lnTo>
                        <a:pt x="37" y="356"/>
                      </a:lnTo>
                      <a:lnTo>
                        <a:pt x="37" y="366"/>
                      </a:lnTo>
                      <a:lnTo>
                        <a:pt x="29" y="371"/>
                      </a:lnTo>
                      <a:lnTo>
                        <a:pt x="22" y="376"/>
                      </a:lnTo>
                      <a:lnTo>
                        <a:pt x="16" y="383"/>
                      </a:lnTo>
                      <a:lnTo>
                        <a:pt x="12" y="390"/>
                      </a:lnTo>
                      <a:lnTo>
                        <a:pt x="8" y="397"/>
                      </a:lnTo>
                      <a:lnTo>
                        <a:pt x="5" y="404"/>
                      </a:lnTo>
                      <a:lnTo>
                        <a:pt x="2" y="411"/>
                      </a:lnTo>
                      <a:lnTo>
                        <a:pt x="1" y="418"/>
                      </a:lnTo>
                      <a:lnTo>
                        <a:pt x="1" y="419"/>
                      </a:lnTo>
                      <a:lnTo>
                        <a:pt x="0" y="421"/>
                      </a:lnTo>
                      <a:lnTo>
                        <a:pt x="0" y="485"/>
                      </a:lnTo>
                      <a:lnTo>
                        <a:pt x="0" y="486"/>
                      </a:lnTo>
                      <a:lnTo>
                        <a:pt x="2" y="502"/>
                      </a:lnTo>
                      <a:lnTo>
                        <a:pt x="7" y="517"/>
                      </a:lnTo>
                      <a:lnTo>
                        <a:pt x="14" y="530"/>
                      </a:lnTo>
                      <a:lnTo>
                        <a:pt x="23" y="541"/>
                      </a:lnTo>
                      <a:lnTo>
                        <a:pt x="33" y="552"/>
                      </a:lnTo>
                      <a:lnTo>
                        <a:pt x="45" y="560"/>
                      </a:lnTo>
                      <a:lnTo>
                        <a:pt x="56" y="565"/>
                      </a:lnTo>
                      <a:lnTo>
                        <a:pt x="69" y="570"/>
                      </a:lnTo>
                      <a:lnTo>
                        <a:pt x="70" y="570"/>
                      </a:lnTo>
                      <a:lnTo>
                        <a:pt x="71" y="571"/>
                      </a:lnTo>
                      <a:lnTo>
                        <a:pt x="73" y="571"/>
                      </a:lnTo>
                      <a:lnTo>
                        <a:pt x="77" y="572"/>
                      </a:lnTo>
                      <a:lnTo>
                        <a:pt x="84" y="573"/>
                      </a:lnTo>
                      <a:lnTo>
                        <a:pt x="92" y="575"/>
                      </a:lnTo>
                      <a:lnTo>
                        <a:pt x="101" y="577"/>
                      </a:lnTo>
                      <a:lnTo>
                        <a:pt x="111" y="578"/>
                      </a:lnTo>
                      <a:lnTo>
                        <a:pt x="120" y="580"/>
                      </a:lnTo>
                      <a:lnTo>
                        <a:pt x="128" y="581"/>
                      </a:lnTo>
                      <a:lnTo>
                        <a:pt x="139" y="599"/>
                      </a:lnTo>
                      <a:lnTo>
                        <a:pt x="153" y="615"/>
                      </a:lnTo>
                      <a:lnTo>
                        <a:pt x="168" y="629"/>
                      </a:lnTo>
                      <a:lnTo>
                        <a:pt x="184" y="641"/>
                      </a:lnTo>
                      <a:lnTo>
                        <a:pt x="203" y="651"/>
                      </a:lnTo>
                      <a:lnTo>
                        <a:pt x="222" y="657"/>
                      </a:lnTo>
                      <a:lnTo>
                        <a:pt x="243" y="662"/>
                      </a:lnTo>
                      <a:lnTo>
                        <a:pt x="265" y="663"/>
                      </a:lnTo>
                      <a:lnTo>
                        <a:pt x="285" y="662"/>
                      </a:lnTo>
                      <a:lnTo>
                        <a:pt x="304" y="659"/>
                      </a:lnTo>
                      <a:lnTo>
                        <a:pt x="323" y="652"/>
                      </a:lnTo>
                      <a:lnTo>
                        <a:pt x="340" y="644"/>
                      </a:lnTo>
                      <a:lnTo>
                        <a:pt x="356" y="633"/>
                      </a:lnTo>
                      <a:lnTo>
                        <a:pt x="371" y="621"/>
                      </a:lnTo>
                      <a:lnTo>
                        <a:pt x="384" y="607"/>
                      </a:lnTo>
                      <a:lnTo>
                        <a:pt x="395" y="591"/>
                      </a:lnTo>
                      <a:lnTo>
                        <a:pt x="404" y="591"/>
                      </a:lnTo>
                      <a:lnTo>
                        <a:pt x="417" y="591"/>
                      </a:lnTo>
                      <a:lnTo>
                        <a:pt x="434" y="591"/>
                      </a:lnTo>
                      <a:lnTo>
                        <a:pt x="456" y="591"/>
                      </a:lnTo>
                      <a:lnTo>
                        <a:pt x="479" y="591"/>
                      </a:lnTo>
                      <a:lnTo>
                        <a:pt x="506" y="591"/>
                      </a:lnTo>
                      <a:lnTo>
                        <a:pt x="532" y="591"/>
                      </a:lnTo>
                      <a:lnTo>
                        <a:pt x="561" y="591"/>
                      </a:lnTo>
                      <a:lnTo>
                        <a:pt x="589" y="591"/>
                      </a:lnTo>
                      <a:lnTo>
                        <a:pt x="615" y="591"/>
                      </a:lnTo>
                      <a:lnTo>
                        <a:pt x="642" y="591"/>
                      </a:lnTo>
                      <a:lnTo>
                        <a:pt x="665" y="591"/>
                      </a:lnTo>
                      <a:lnTo>
                        <a:pt x="687" y="591"/>
                      </a:lnTo>
                      <a:lnTo>
                        <a:pt x="704" y="591"/>
                      </a:lnTo>
                      <a:lnTo>
                        <a:pt x="717" y="591"/>
                      </a:lnTo>
                      <a:lnTo>
                        <a:pt x="726" y="591"/>
                      </a:lnTo>
                      <a:lnTo>
                        <a:pt x="737" y="607"/>
                      </a:lnTo>
                      <a:lnTo>
                        <a:pt x="750" y="621"/>
                      </a:lnTo>
                      <a:lnTo>
                        <a:pt x="765" y="633"/>
                      </a:lnTo>
                      <a:lnTo>
                        <a:pt x="781" y="644"/>
                      </a:lnTo>
                      <a:lnTo>
                        <a:pt x="800" y="652"/>
                      </a:lnTo>
                      <a:lnTo>
                        <a:pt x="818" y="659"/>
                      </a:lnTo>
                      <a:lnTo>
                        <a:pt x="838" y="662"/>
                      </a:lnTo>
                      <a:lnTo>
                        <a:pt x="857" y="663"/>
                      </a:lnTo>
                      <a:lnTo>
                        <a:pt x="878" y="662"/>
                      </a:lnTo>
                      <a:lnTo>
                        <a:pt x="899" y="657"/>
                      </a:lnTo>
                      <a:lnTo>
                        <a:pt x="918" y="651"/>
                      </a:lnTo>
                      <a:lnTo>
                        <a:pt x="937" y="640"/>
                      </a:lnTo>
                      <a:lnTo>
                        <a:pt x="954" y="629"/>
                      </a:lnTo>
                      <a:lnTo>
                        <a:pt x="969" y="614"/>
                      </a:lnTo>
                      <a:lnTo>
                        <a:pt x="983" y="598"/>
                      </a:lnTo>
                      <a:lnTo>
                        <a:pt x="994" y="580"/>
                      </a:lnTo>
                      <a:lnTo>
                        <a:pt x="1005" y="579"/>
                      </a:lnTo>
                      <a:lnTo>
                        <a:pt x="1017" y="577"/>
                      </a:lnTo>
                      <a:lnTo>
                        <a:pt x="1031" y="575"/>
                      </a:lnTo>
                      <a:lnTo>
                        <a:pt x="1045" y="572"/>
                      </a:lnTo>
                      <a:lnTo>
                        <a:pt x="1057" y="571"/>
                      </a:lnTo>
                      <a:lnTo>
                        <a:pt x="1068" y="569"/>
                      </a:lnTo>
                      <a:lnTo>
                        <a:pt x="1075" y="568"/>
                      </a:lnTo>
                      <a:lnTo>
                        <a:pt x="1077" y="568"/>
                      </a:lnTo>
                      <a:lnTo>
                        <a:pt x="1089" y="565"/>
                      </a:lnTo>
                      <a:lnTo>
                        <a:pt x="1100" y="560"/>
                      </a:lnTo>
                      <a:lnTo>
                        <a:pt x="1111" y="554"/>
                      </a:lnTo>
                      <a:lnTo>
                        <a:pt x="1120" y="545"/>
                      </a:lnTo>
                      <a:lnTo>
                        <a:pt x="1128" y="534"/>
                      </a:lnTo>
                      <a:lnTo>
                        <a:pt x="1135" y="522"/>
                      </a:lnTo>
                      <a:lnTo>
                        <a:pt x="1138" y="508"/>
                      </a:lnTo>
                      <a:lnTo>
                        <a:pt x="1141" y="492"/>
                      </a:lnTo>
                      <a:lnTo>
                        <a:pt x="1141" y="432"/>
                      </a:lnTo>
                      <a:lnTo>
                        <a:pt x="1140" y="4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Freeform 190">
                  <a:extLst>
                    <a:ext uri="{FF2B5EF4-FFF2-40B4-BE49-F238E27FC236}">
                      <a16:creationId xmlns:a16="http://schemas.microsoft.com/office/drawing/2014/main" id="{9EA20662-56C9-4A55-BE43-B88316DD0B5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479" y="1839"/>
                  <a:ext cx="490" cy="274"/>
                </a:xfrm>
                <a:custGeom>
                  <a:avLst/>
                  <a:gdLst>
                    <a:gd name="T0" fmla="*/ 220 w 1076"/>
                    <a:gd name="T1" fmla="*/ 78 h 599"/>
                    <a:gd name="T2" fmla="*/ 216 w 1076"/>
                    <a:gd name="T3" fmla="*/ 46 h 599"/>
                    <a:gd name="T4" fmla="*/ 203 w 1076"/>
                    <a:gd name="T5" fmla="*/ 3 h 599"/>
                    <a:gd name="T6" fmla="*/ 88 w 1076"/>
                    <a:gd name="T7" fmla="*/ 0 h 599"/>
                    <a:gd name="T8" fmla="*/ 74 w 1076"/>
                    <a:gd name="T9" fmla="*/ 7 h 599"/>
                    <a:gd name="T10" fmla="*/ 56 w 1076"/>
                    <a:gd name="T11" fmla="*/ 25 h 599"/>
                    <a:gd name="T12" fmla="*/ 37 w 1076"/>
                    <a:gd name="T13" fmla="*/ 39 h 599"/>
                    <a:gd name="T14" fmla="*/ 20 w 1076"/>
                    <a:gd name="T15" fmla="*/ 45 h 599"/>
                    <a:gd name="T16" fmla="*/ 8 w 1076"/>
                    <a:gd name="T17" fmla="*/ 60 h 599"/>
                    <a:gd name="T18" fmla="*/ 7 w 1076"/>
                    <a:gd name="T19" fmla="*/ 64 h 599"/>
                    <a:gd name="T20" fmla="*/ 5 w 1076"/>
                    <a:gd name="T21" fmla="*/ 76 h 599"/>
                    <a:gd name="T22" fmla="*/ 0 w 1076"/>
                    <a:gd name="T23" fmla="*/ 82 h 599"/>
                    <a:gd name="T24" fmla="*/ 4 w 1076"/>
                    <a:gd name="T25" fmla="*/ 103 h 599"/>
                    <a:gd name="T26" fmla="*/ 25 w 1076"/>
                    <a:gd name="T27" fmla="*/ 109 h 599"/>
                    <a:gd name="T28" fmla="*/ 41 w 1076"/>
                    <a:gd name="T29" fmla="*/ 124 h 599"/>
                    <a:gd name="T30" fmla="*/ 62 w 1076"/>
                    <a:gd name="T31" fmla="*/ 121 h 599"/>
                    <a:gd name="T32" fmla="*/ 149 w 1076"/>
                    <a:gd name="T33" fmla="*/ 113 h 599"/>
                    <a:gd name="T34" fmla="*/ 168 w 1076"/>
                    <a:gd name="T35" fmla="*/ 125 h 599"/>
                    <a:gd name="T36" fmla="*/ 189 w 1076"/>
                    <a:gd name="T37" fmla="*/ 118 h 599"/>
                    <a:gd name="T38" fmla="*/ 218 w 1076"/>
                    <a:gd name="T39" fmla="*/ 105 h 599"/>
                    <a:gd name="T40" fmla="*/ 223 w 1076"/>
                    <a:gd name="T41" fmla="*/ 96 h 599"/>
                    <a:gd name="T42" fmla="*/ 14 w 1076"/>
                    <a:gd name="T43" fmla="*/ 64 h 599"/>
                    <a:gd name="T44" fmla="*/ 16 w 1076"/>
                    <a:gd name="T45" fmla="*/ 56 h 599"/>
                    <a:gd name="T46" fmla="*/ 31 w 1076"/>
                    <a:gd name="T47" fmla="*/ 48 h 599"/>
                    <a:gd name="T48" fmla="*/ 79 w 1076"/>
                    <a:gd name="T49" fmla="*/ 12 h 599"/>
                    <a:gd name="T50" fmla="*/ 86 w 1076"/>
                    <a:gd name="T51" fmla="*/ 7 h 599"/>
                    <a:gd name="T52" fmla="*/ 200 w 1076"/>
                    <a:gd name="T53" fmla="*/ 11 h 599"/>
                    <a:gd name="T54" fmla="*/ 206 w 1076"/>
                    <a:gd name="T55" fmla="*/ 31 h 599"/>
                    <a:gd name="T56" fmla="*/ 209 w 1076"/>
                    <a:gd name="T57" fmla="*/ 68 h 599"/>
                    <a:gd name="T58" fmla="*/ 178 w 1076"/>
                    <a:gd name="T59" fmla="*/ 75 h 599"/>
                    <a:gd name="T60" fmla="*/ 168 w 1076"/>
                    <a:gd name="T61" fmla="*/ 74 h 599"/>
                    <a:gd name="T62" fmla="*/ 158 w 1076"/>
                    <a:gd name="T63" fmla="*/ 77 h 599"/>
                    <a:gd name="T64" fmla="*/ 53 w 1076"/>
                    <a:gd name="T65" fmla="*/ 74 h 599"/>
                    <a:gd name="T66" fmla="*/ 43 w 1076"/>
                    <a:gd name="T67" fmla="*/ 74 h 599"/>
                    <a:gd name="T68" fmla="*/ 14 w 1076"/>
                    <a:gd name="T69" fmla="*/ 77 h 599"/>
                    <a:gd name="T70" fmla="*/ 17 w 1076"/>
                    <a:gd name="T71" fmla="*/ 101 h 599"/>
                    <a:gd name="T72" fmla="*/ 10 w 1076"/>
                    <a:gd name="T73" fmla="*/ 99 h 599"/>
                    <a:gd name="T74" fmla="*/ 7 w 1076"/>
                    <a:gd name="T75" fmla="*/ 85 h 599"/>
                    <a:gd name="T76" fmla="*/ 12 w 1076"/>
                    <a:gd name="T77" fmla="*/ 81 h 599"/>
                    <a:gd name="T78" fmla="*/ 25 w 1076"/>
                    <a:gd name="T79" fmla="*/ 89 h 599"/>
                    <a:gd name="T80" fmla="*/ 23 w 1076"/>
                    <a:gd name="T81" fmla="*/ 101 h 599"/>
                    <a:gd name="T82" fmla="*/ 37 w 1076"/>
                    <a:gd name="T83" fmla="*/ 115 h 599"/>
                    <a:gd name="T84" fmla="*/ 30 w 1076"/>
                    <a:gd name="T85" fmla="*/ 96 h 599"/>
                    <a:gd name="T86" fmla="*/ 42 w 1076"/>
                    <a:gd name="T87" fmla="*/ 81 h 599"/>
                    <a:gd name="T88" fmla="*/ 62 w 1076"/>
                    <a:gd name="T89" fmla="*/ 86 h 599"/>
                    <a:gd name="T90" fmla="*/ 66 w 1076"/>
                    <a:gd name="T91" fmla="*/ 107 h 599"/>
                    <a:gd name="T92" fmla="*/ 48 w 1076"/>
                    <a:gd name="T93" fmla="*/ 118 h 599"/>
                    <a:gd name="T94" fmla="*/ 74 w 1076"/>
                    <a:gd name="T95" fmla="*/ 99 h 599"/>
                    <a:gd name="T96" fmla="*/ 69 w 1076"/>
                    <a:gd name="T97" fmla="*/ 84 h 599"/>
                    <a:gd name="T98" fmla="*/ 149 w 1076"/>
                    <a:gd name="T99" fmla="*/ 86 h 599"/>
                    <a:gd name="T100" fmla="*/ 145 w 1076"/>
                    <a:gd name="T101" fmla="*/ 100 h 599"/>
                    <a:gd name="T102" fmla="*/ 164 w 1076"/>
                    <a:gd name="T103" fmla="*/ 117 h 599"/>
                    <a:gd name="T104" fmla="*/ 152 w 1076"/>
                    <a:gd name="T105" fmla="*/ 99 h 599"/>
                    <a:gd name="T106" fmla="*/ 162 w 1076"/>
                    <a:gd name="T107" fmla="*/ 82 h 599"/>
                    <a:gd name="T108" fmla="*/ 183 w 1076"/>
                    <a:gd name="T109" fmla="*/ 84 h 599"/>
                    <a:gd name="T110" fmla="*/ 189 w 1076"/>
                    <a:gd name="T111" fmla="*/ 103 h 599"/>
                    <a:gd name="T112" fmla="*/ 175 w 1076"/>
                    <a:gd name="T113" fmla="*/ 118 h 599"/>
                    <a:gd name="T114" fmla="*/ 215 w 1076"/>
                    <a:gd name="T115" fmla="*/ 99 h 599"/>
                    <a:gd name="T116" fmla="*/ 202 w 1076"/>
                    <a:gd name="T117" fmla="*/ 101 h 599"/>
                    <a:gd name="T118" fmla="*/ 197 w 1076"/>
                    <a:gd name="T119" fmla="*/ 99 h 599"/>
                    <a:gd name="T120" fmla="*/ 192 w 1076"/>
                    <a:gd name="T121" fmla="*/ 84 h 599"/>
                    <a:gd name="T122" fmla="*/ 216 w 1076"/>
                    <a:gd name="T123" fmla="*/ 83 h 599"/>
                    <a:gd name="T124" fmla="*/ 216 w 1076"/>
                    <a:gd name="T125" fmla="*/ 96 h 599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0" t="0" r="r" b="b"/>
                  <a:pathLst>
                    <a:path w="1076" h="599">
                      <a:moveTo>
                        <a:pt x="1076" y="401"/>
                      </a:moveTo>
                      <a:lnTo>
                        <a:pt x="1075" y="396"/>
                      </a:lnTo>
                      <a:lnTo>
                        <a:pt x="1073" y="391"/>
                      </a:lnTo>
                      <a:lnTo>
                        <a:pt x="1071" y="386"/>
                      </a:lnTo>
                      <a:lnTo>
                        <a:pt x="1066" y="380"/>
                      </a:lnTo>
                      <a:lnTo>
                        <a:pt x="1061" y="374"/>
                      </a:lnTo>
                      <a:lnTo>
                        <a:pt x="1056" y="369"/>
                      </a:lnTo>
                      <a:lnTo>
                        <a:pt x="1049" y="364"/>
                      </a:lnTo>
                      <a:lnTo>
                        <a:pt x="1041" y="359"/>
                      </a:lnTo>
                      <a:lnTo>
                        <a:pt x="1041" y="326"/>
                      </a:lnTo>
                      <a:lnTo>
                        <a:pt x="1041" y="272"/>
                      </a:lnTo>
                      <a:lnTo>
                        <a:pt x="1041" y="221"/>
                      </a:lnTo>
                      <a:lnTo>
                        <a:pt x="1041" y="199"/>
                      </a:lnTo>
                      <a:lnTo>
                        <a:pt x="997" y="44"/>
                      </a:lnTo>
                      <a:lnTo>
                        <a:pt x="995" y="37"/>
                      </a:lnTo>
                      <a:lnTo>
                        <a:pt x="990" y="30"/>
                      </a:lnTo>
                      <a:lnTo>
                        <a:pt x="985" y="22"/>
                      </a:lnTo>
                      <a:lnTo>
                        <a:pt x="980" y="15"/>
                      </a:lnTo>
                      <a:lnTo>
                        <a:pt x="972" y="9"/>
                      </a:lnTo>
                      <a:lnTo>
                        <a:pt x="962" y="4"/>
                      </a:lnTo>
                      <a:lnTo>
                        <a:pt x="952" y="1"/>
                      </a:lnTo>
                      <a:lnTo>
                        <a:pt x="940" y="0"/>
                      </a:lnTo>
                      <a:lnTo>
                        <a:pt x="443" y="0"/>
                      </a:lnTo>
                      <a:lnTo>
                        <a:pt x="423" y="1"/>
                      </a:lnTo>
                      <a:lnTo>
                        <a:pt x="407" y="5"/>
                      </a:lnTo>
                      <a:lnTo>
                        <a:pt x="392" y="11"/>
                      </a:lnTo>
                      <a:lnTo>
                        <a:pt x="379" y="16"/>
                      </a:lnTo>
                      <a:lnTo>
                        <a:pt x="370" y="22"/>
                      </a:lnTo>
                      <a:lnTo>
                        <a:pt x="362" y="28"/>
                      </a:lnTo>
                      <a:lnTo>
                        <a:pt x="357" y="32"/>
                      </a:lnTo>
                      <a:lnTo>
                        <a:pt x="355" y="35"/>
                      </a:lnTo>
                      <a:lnTo>
                        <a:pt x="351" y="39"/>
                      </a:lnTo>
                      <a:lnTo>
                        <a:pt x="338" y="53"/>
                      </a:lnTo>
                      <a:lnTo>
                        <a:pt x="319" y="73"/>
                      </a:lnTo>
                      <a:lnTo>
                        <a:pt x="296" y="96"/>
                      </a:lnTo>
                      <a:lnTo>
                        <a:pt x="273" y="120"/>
                      </a:lnTo>
                      <a:lnTo>
                        <a:pt x="253" y="143"/>
                      </a:lnTo>
                      <a:lnTo>
                        <a:pt x="235" y="161"/>
                      </a:lnTo>
                      <a:lnTo>
                        <a:pt x="224" y="173"/>
                      </a:lnTo>
                      <a:lnTo>
                        <a:pt x="216" y="175"/>
                      </a:lnTo>
                      <a:lnTo>
                        <a:pt x="201" y="181"/>
                      </a:lnTo>
                      <a:lnTo>
                        <a:pt x="180" y="188"/>
                      </a:lnTo>
                      <a:lnTo>
                        <a:pt x="156" y="195"/>
                      </a:lnTo>
                      <a:lnTo>
                        <a:pt x="133" y="203"/>
                      </a:lnTo>
                      <a:lnTo>
                        <a:pt x="113" y="209"/>
                      </a:lnTo>
                      <a:lnTo>
                        <a:pt x="99" y="213"/>
                      </a:lnTo>
                      <a:lnTo>
                        <a:pt x="94" y="216"/>
                      </a:lnTo>
                      <a:lnTo>
                        <a:pt x="76" y="226"/>
                      </a:lnTo>
                      <a:lnTo>
                        <a:pt x="62" y="237"/>
                      </a:lnTo>
                      <a:lnTo>
                        <a:pt x="52" y="251"/>
                      </a:lnTo>
                      <a:lnTo>
                        <a:pt x="45" y="264"/>
                      </a:lnTo>
                      <a:lnTo>
                        <a:pt x="41" y="278"/>
                      </a:lnTo>
                      <a:lnTo>
                        <a:pt x="37" y="289"/>
                      </a:lnTo>
                      <a:lnTo>
                        <a:pt x="36" y="298"/>
                      </a:lnTo>
                      <a:lnTo>
                        <a:pt x="36" y="305"/>
                      </a:lnTo>
                      <a:lnTo>
                        <a:pt x="36" y="306"/>
                      </a:lnTo>
                      <a:lnTo>
                        <a:pt x="36" y="308"/>
                      </a:lnTo>
                      <a:lnTo>
                        <a:pt x="36" y="315"/>
                      </a:lnTo>
                      <a:lnTo>
                        <a:pt x="36" y="326"/>
                      </a:lnTo>
                      <a:lnTo>
                        <a:pt x="36" y="341"/>
                      </a:lnTo>
                      <a:lnTo>
                        <a:pt x="36" y="355"/>
                      </a:lnTo>
                      <a:lnTo>
                        <a:pt x="28" y="357"/>
                      </a:lnTo>
                      <a:lnTo>
                        <a:pt x="21" y="362"/>
                      </a:lnTo>
                      <a:lnTo>
                        <a:pt x="14" y="366"/>
                      </a:lnTo>
                      <a:lnTo>
                        <a:pt x="9" y="371"/>
                      </a:lnTo>
                      <a:lnTo>
                        <a:pt x="6" y="377"/>
                      </a:lnTo>
                      <a:lnTo>
                        <a:pt x="4" y="381"/>
                      </a:lnTo>
                      <a:lnTo>
                        <a:pt x="1" y="386"/>
                      </a:lnTo>
                      <a:lnTo>
                        <a:pt x="0" y="391"/>
                      </a:lnTo>
                      <a:lnTo>
                        <a:pt x="0" y="392"/>
                      </a:lnTo>
                      <a:lnTo>
                        <a:pt x="0" y="453"/>
                      </a:lnTo>
                      <a:lnTo>
                        <a:pt x="1" y="464"/>
                      </a:lnTo>
                      <a:lnTo>
                        <a:pt x="6" y="475"/>
                      </a:lnTo>
                      <a:lnTo>
                        <a:pt x="11" y="484"/>
                      </a:lnTo>
                      <a:lnTo>
                        <a:pt x="18" y="491"/>
                      </a:lnTo>
                      <a:lnTo>
                        <a:pt x="24" y="497"/>
                      </a:lnTo>
                      <a:lnTo>
                        <a:pt x="31" y="501"/>
                      </a:lnTo>
                      <a:lnTo>
                        <a:pt x="38" y="505"/>
                      </a:lnTo>
                      <a:lnTo>
                        <a:pt x="45" y="507"/>
                      </a:lnTo>
                      <a:lnTo>
                        <a:pt x="46" y="508"/>
                      </a:lnTo>
                      <a:lnTo>
                        <a:pt x="118" y="521"/>
                      </a:lnTo>
                      <a:lnTo>
                        <a:pt x="126" y="537"/>
                      </a:lnTo>
                      <a:lnTo>
                        <a:pt x="136" y="552"/>
                      </a:lnTo>
                      <a:lnTo>
                        <a:pt x="149" y="566"/>
                      </a:lnTo>
                      <a:lnTo>
                        <a:pt x="163" y="577"/>
                      </a:lnTo>
                      <a:lnTo>
                        <a:pt x="178" y="586"/>
                      </a:lnTo>
                      <a:lnTo>
                        <a:pt x="195" y="593"/>
                      </a:lnTo>
                      <a:lnTo>
                        <a:pt x="213" y="598"/>
                      </a:lnTo>
                      <a:lnTo>
                        <a:pt x="233" y="599"/>
                      </a:lnTo>
                      <a:lnTo>
                        <a:pt x="251" y="598"/>
                      </a:lnTo>
                      <a:lnTo>
                        <a:pt x="269" y="593"/>
                      </a:lnTo>
                      <a:lnTo>
                        <a:pt x="285" y="587"/>
                      </a:lnTo>
                      <a:lnTo>
                        <a:pt x="300" y="578"/>
                      </a:lnTo>
                      <a:lnTo>
                        <a:pt x="314" y="568"/>
                      </a:lnTo>
                      <a:lnTo>
                        <a:pt x="326" y="555"/>
                      </a:lnTo>
                      <a:lnTo>
                        <a:pt x="337" y="541"/>
                      </a:lnTo>
                      <a:lnTo>
                        <a:pt x="345" y="526"/>
                      </a:lnTo>
                      <a:lnTo>
                        <a:pt x="712" y="526"/>
                      </a:lnTo>
                      <a:lnTo>
                        <a:pt x="720" y="541"/>
                      </a:lnTo>
                      <a:lnTo>
                        <a:pt x="731" y="555"/>
                      </a:lnTo>
                      <a:lnTo>
                        <a:pt x="743" y="568"/>
                      </a:lnTo>
                      <a:lnTo>
                        <a:pt x="757" y="578"/>
                      </a:lnTo>
                      <a:lnTo>
                        <a:pt x="772" y="587"/>
                      </a:lnTo>
                      <a:lnTo>
                        <a:pt x="790" y="593"/>
                      </a:lnTo>
                      <a:lnTo>
                        <a:pt x="807" y="598"/>
                      </a:lnTo>
                      <a:lnTo>
                        <a:pt x="825" y="599"/>
                      </a:lnTo>
                      <a:lnTo>
                        <a:pt x="845" y="598"/>
                      </a:lnTo>
                      <a:lnTo>
                        <a:pt x="863" y="593"/>
                      </a:lnTo>
                      <a:lnTo>
                        <a:pt x="879" y="586"/>
                      </a:lnTo>
                      <a:lnTo>
                        <a:pt x="896" y="576"/>
                      </a:lnTo>
                      <a:lnTo>
                        <a:pt x="911" y="564"/>
                      </a:lnTo>
                      <a:lnTo>
                        <a:pt x="922" y="551"/>
                      </a:lnTo>
                      <a:lnTo>
                        <a:pt x="932" y="536"/>
                      </a:lnTo>
                      <a:lnTo>
                        <a:pt x="940" y="518"/>
                      </a:lnTo>
                      <a:lnTo>
                        <a:pt x="1041" y="505"/>
                      </a:lnTo>
                      <a:lnTo>
                        <a:pt x="1045" y="503"/>
                      </a:lnTo>
                      <a:lnTo>
                        <a:pt x="1051" y="501"/>
                      </a:lnTo>
                      <a:lnTo>
                        <a:pt x="1058" y="498"/>
                      </a:lnTo>
                      <a:lnTo>
                        <a:pt x="1064" y="493"/>
                      </a:lnTo>
                      <a:lnTo>
                        <a:pt x="1068" y="487"/>
                      </a:lnTo>
                      <a:lnTo>
                        <a:pt x="1073" y="479"/>
                      </a:lnTo>
                      <a:lnTo>
                        <a:pt x="1075" y="470"/>
                      </a:lnTo>
                      <a:lnTo>
                        <a:pt x="1076" y="460"/>
                      </a:lnTo>
                      <a:lnTo>
                        <a:pt x="1076" y="402"/>
                      </a:lnTo>
                      <a:lnTo>
                        <a:pt x="1076" y="401"/>
                      </a:lnTo>
                      <a:close/>
                      <a:moveTo>
                        <a:pt x="68" y="306"/>
                      </a:moveTo>
                      <a:lnTo>
                        <a:pt x="68" y="306"/>
                      </a:lnTo>
                      <a:lnTo>
                        <a:pt x="68" y="305"/>
                      </a:lnTo>
                      <a:lnTo>
                        <a:pt x="68" y="304"/>
                      </a:lnTo>
                      <a:lnTo>
                        <a:pt x="68" y="300"/>
                      </a:lnTo>
                      <a:lnTo>
                        <a:pt x="69" y="294"/>
                      </a:lnTo>
                      <a:lnTo>
                        <a:pt x="71" y="286"/>
                      </a:lnTo>
                      <a:lnTo>
                        <a:pt x="74" y="278"/>
                      </a:lnTo>
                      <a:lnTo>
                        <a:pt x="79" y="268"/>
                      </a:lnTo>
                      <a:lnTo>
                        <a:pt x="86" y="259"/>
                      </a:lnTo>
                      <a:lnTo>
                        <a:pt x="95" y="251"/>
                      </a:lnTo>
                      <a:lnTo>
                        <a:pt x="106" y="244"/>
                      </a:lnTo>
                      <a:lnTo>
                        <a:pt x="113" y="242"/>
                      </a:lnTo>
                      <a:lnTo>
                        <a:pt x="128" y="237"/>
                      </a:lnTo>
                      <a:lnTo>
                        <a:pt x="150" y="230"/>
                      </a:lnTo>
                      <a:lnTo>
                        <a:pt x="174" y="222"/>
                      </a:lnTo>
                      <a:lnTo>
                        <a:pt x="200" y="214"/>
                      </a:lnTo>
                      <a:lnTo>
                        <a:pt x="220" y="207"/>
                      </a:lnTo>
                      <a:lnTo>
                        <a:pt x="235" y="203"/>
                      </a:lnTo>
                      <a:lnTo>
                        <a:pt x="241" y="201"/>
                      </a:lnTo>
                      <a:lnTo>
                        <a:pt x="379" y="57"/>
                      </a:lnTo>
                      <a:lnTo>
                        <a:pt x="381" y="55"/>
                      </a:lnTo>
                      <a:lnTo>
                        <a:pt x="384" y="52"/>
                      </a:lnTo>
                      <a:lnTo>
                        <a:pt x="390" y="49"/>
                      </a:lnTo>
                      <a:lnTo>
                        <a:pt x="397" y="44"/>
                      </a:lnTo>
                      <a:lnTo>
                        <a:pt x="406" y="39"/>
                      </a:lnTo>
                      <a:lnTo>
                        <a:pt x="416" y="36"/>
                      </a:lnTo>
                      <a:lnTo>
                        <a:pt x="429" y="34"/>
                      </a:lnTo>
                      <a:lnTo>
                        <a:pt x="443" y="32"/>
                      </a:lnTo>
                      <a:lnTo>
                        <a:pt x="942" y="32"/>
                      </a:lnTo>
                      <a:lnTo>
                        <a:pt x="953" y="35"/>
                      </a:lnTo>
                      <a:lnTo>
                        <a:pt x="960" y="43"/>
                      </a:lnTo>
                      <a:lnTo>
                        <a:pt x="965" y="50"/>
                      </a:lnTo>
                      <a:lnTo>
                        <a:pt x="966" y="53"/>
                      </a:lnTo>
                      <a:lnTo>
                        <a:pt x="967" y="59"/>
                      </a:lnTo>
                      <a:lnTo>
                        <a:pt x="972" y="74"/>
                      </a:lnTo>
                      <a:lnTo>
                        <a:pt x="979" y="96"/>
                      </a:lnTo>
                      <a:lnTo>
                        <a:pt x="985" y="121"/>
                      </a:lnTo>
                      <a:lnTo>
                        <a:pt x="993" y="149"/>
                      </a:lnTo>
                      <a:lnTo>
                        <a:pt x="1000" y="173"/>
                      </a:lnTo>
                      <a:lnTo>
                        <a:pt x="1005" y="192"/>
                      </a:lnTo>
                      <a:lnTo>
                        <a:pt x="1008" y="204"/>
                      </a:lnTo>
                      <a:lnTo>
                        <a:pt x="1008" y="225"/>
                      </a:lnTo>
                      <a:lnTo>
                        <a:pt x="1008" y="272"/>
                      </a:lnTo>
                      <a:lnTo>
                        <a:pt x="1008" y="325"/>
                      </a:lnTo>
                      <a:lnTo>
                        <a:pt x="1008" y="368"/>
                      </a:lnTo>
                      <a:lnTo>
                        <a:pt x="886" y="368"/>
                      </a:lnTo>
                      <a:lnTo>
                        <a:pt x="879" y="364"/>
                      </a:lnTo>
                      <a:lnTo>
                        <a:pt x="873" y="361"/>
                      </a:lnTo>
                      <a:lnTo>
                        <a:pt x="866" y="358"/>
                      </a:lnTo>
                      <a:lnTo>
                        <a:pt x="858" y="356"/>
                      </a:lnTo>
                      <a:lnTo>
                        <a:pt x="849" y="354"/>
                      </a:lnTo>
                      <a:lnTo>
                        <a:pt x="841" y="353"/>
                      </a:lnTo>
                      <a:lnTo>
                        <a:pt x="833" y="351"/>
                      </a:lnTo>
                      <a:lnTo>
                        <a:pt x="825" y="351"/>
                      </a:lnTo>
                      <a:lnTo>
                        <a:pt x="817" y="351"/>
                      </a:lnTo>
                      <a:lnTo>
                        <a:pt x="808" y="353"/>
                      </a:lnTo>
                      <a:lnTo>
                        <a:pt x="800" y="354"/>
                      </a:lnTo>
                      <a:lnTo>
                        <a:pt x="792" y="356"/>
                      </a:lnTo>
                      <a:lnTo>
                        <a:pt x="784" y="358"/>
                      </a:lnTo>
                      <a:lnTo>
                        <a:pt x="777" y="361"/>
                      </a:lnTo>
                      <a:lnTo>
                        <a:pt x="770" y="364"/>
                      </a:lnTo>
                      <a:lnTo>
                        <a:pt x="763" y="368"/>
                      </a:lnTo>
                      <a:lnTo>
                        <a:pt x="294" y="368"/>
                      </a:lnTo>
                      <a:lnTo>
                        <a:pt x="287" y="364"/>
                      </a:lnTo>
                      <a:lnTo>
                        <a:pt x="280" y="361"/>
                      </a:lnTo>
                      <a:lnTo>
                        <a:pt x="273" y="358"/>
                      </a:lnTo>
                      <a:lnTo>
                        <a:pt x="265" y="356"/>
                      </a:lnTo>
                      <a:lnTo>
                        <a:pt x="257" y="354"/>
                      </a:lnTo>
                      <a:lnTo>
                        <a:pt x="249" y="353"/>
                      </a:lnTo>
                      <a:lnTo>
                        <a:pt x="241" y="351"/>
                      </a:lnTo>
                      <a:lnTo>
                        <a:pt x="233" y="351"/>
                      </a:lnTo>
                      <a:lnTo>
                        <a:pt x="225" y="351"/>
                      </a:lnTo>
                      <a:lnTo>
                        <a:pt x="216" y="353"/>
                      </a:lnTo>
                      <a:lnTo>
                        <a:pt x="208" y="354"/>
                      </a:lnTo>
                      <a:lnTo>
                        <a:pt x="200" y="356"/>
                      </a:lnTo>
                      <a:lnTo>
                        <a:pt x="192" y="358"/>
                      </a:lnTo>
                      <a:lnTo>
                        <a:pt x="185" y="361"/>
                      </a:lnTo>
                      <a:lnTo>
                        <a:pt x="178" y="364"/>
                      </a:lnTo>
                      <a:lnTo>
                        <a:pt x="171" y="368"/>
                      </a:lnTo>
                      <a:lnTo>
                        <a:pt x="68" y="368"/>
                      </a:lnTo>
                      <a:lnTo>
                        <a:pt x="68" y="306"/>
                      </a:lnTo>
                      <a:close/>
                      <a:moveTo>
                        <a:pt x="109" y="487"/>
                      </a:moveTo>
                      <a:lnTo>
                        <a:pt x="101" y="485"/>
                      </a:lnTo>
                      <a:lnTo>
                        <a:pt x="91" y="484"/>
                      </a:lnTo>
                      <a:lnTo>
                        <a:pt x="82" y="482"/>
                      </a:lnTo>
                      <a:lnTo>
                        <a:pt x="74" y="480"/>
                      </a:lnTo>
                      <a:lnTo>
                        <a:pt x="66" y="479"/>
                      </a:lnTo>
                      <a:lnTo>
                        <a:pt x="59" y="477"/>
                      </a:lnTo>
                      <a:lnTo>
                        <a:pt x="56" y="477"/>
                      </a:lnTo>
                      <a:lnTo>
                        <a:pt x="53" y="476"/>
                      </a:lnTo>
                      <a:lnTo>
                        <a:pt x="49" y="475"/>
                      </a:lnTo>
                      <a:lnTo>
                        <a:pt x="42" y="470"/>
                      </a:lnTo>
                      <a:lnTo>
                        <a:pt x="36" y="463"/>
                      </a:lnTo>
                      <a:lnTo>
                        <a:pt x="33" y="452"/>
                      </a:lnTo>
                      <a:lnTo>
                        <a:pt x="33" y="444"/>
                      </a:lnTo>
                      <a:lnTo>
                        <a:pt x="33" y="425"/>
                      </a:lnTo>
                      <a:lnTo>
                        <a:pt x="33" y="406"/>
                      </a:lnTo>
                      <a:lnTo>
                        <a:pt x="33" y="395"/>
                      </a:lnTo>
                      <a:lnTo>
                        <a:pt x="34" y="392"/>
                      </a:lnTo>
                      <a:lnTo>
                        <a:pt x="37" y="388"/>
                      </a:lnTo>
                      <a:lnTo>
                        <a:pt x="43" y="386"/>
                      </a:lnTo>
                      <a:lnTo>
                        <a:pt x="53" y="384"/>
                      </a:lnTo>
                      <a:lnTo>
                        <a:pt x="58" y="384"/>
                      </a:lnTo>
                      <a:lnTo>
                        <a:pt x="149" y="384"/>
                      </a:lnTo>
                      <a:lnTo>
                        <a:pt x="140" y="393"/>
                      </a:lnTo>
                      <a:lnTo>
                        <a:pt x="132" y="402"/>
                      </a:lnTo>
                      <a:lnTo>
                        <a:pt x="125" y="414"/>
                      </a:lnTo>
                      <a:lnTo>
                        <a:pt x="119" y="424"/>
                      </a:lnTo>
                      <a:lnTo>
                        <a:pt x="114" y="437"/>
                      </a:lnTo>
                      <a:lnTo>
                        <a:pt x="111" y="448"/>
                      </a:lnTo>
                      <a:lnTo>
                        <a:pt x="110" y="462"/>
                      </a:lnTo>
                      <a:lnTo>
                        <a:pt x="109" y="475"/>
                      </a:lnTo>
                      <a:lnTo>
                        <a:pt x="109" y="478"/>
                      </a:lnTo>
                      <a:lnTo>
                        <a:pt x="109" y="480"/>
                      </a:lnTo>
                      <a:lnTo>
                        <a:pt x="109" y="484"/>
                      </a:lnTo>
                      <a:lnTo>
                        <a:pt x="109" y="487"/>
                      </a:lnTo>
                      <a:close/>
                      <a:moveTo>
                        <a:pt x="233" y="567"/>
                      </a:moveTo>
                      <a:lnTo>
                        <a:pt x="215" y="564"/>
                      </a:lnTo>
                      <a:lnTo>
                        <a:pt x="197" y="560"/>
                      </a:lnTo>
                      <a:lnTo>
                        <a:pt x="181" y="551"/>
                      </a:lnTo>
                      <a:lnTo>
                        <a:pt x="167" y="539"/>
                      </a:lnTo>
                      <a:lnTo>
                        <a:pt x="156" y="526"/>
                      </a:lnTo>
                      <a:lnTo>
                        <a:pt x="148" y="510"/>
                      </a:lnTo>
                      <a:lnTo>
                        <a:pt x="143" y="493"/>
                      </a:lnTo>
                      <a:lnTo>
                        <a:pt x="141" y="475"/>
                      </a:lnTo>
                      <a:lnTo>
                        <a:pt x="142" y="457"/>
                      </a:lnTo>
                      <a:lnTo>
                        <a:pt x="147" y="441"/>
                      </a:lnTo>
                      <a:lnTo>
                        <a:pt x="155" y="427"/>
                      </a:lnTo>
                      <a:lnTo>
                        <a:pt x="164" y="414"/>
                      </a:lnTo>
                      <a:lnTo>
                        <a:pt x="175" y="403"/>
                      </a:lnTo>
                      <a:lnTo>
                        <a:pt x="189" y="394"/>
                      </a:lnTo>
                      <a:lnTo>
                        <a:pt x="204" y="387"/>
                      </a:lnTo>
                      <a:lnTo>
                        <a:pt x="220" y="384"/>
                      </a:lnTo>
                      <a:lnTo>
                        <a:pt x="245" y="384"/>
                      </a:lnTo>
                      <a:lnTo>
                        <a:pt x="261" y="387"/>
                      </a:lnTo>
                      <a:lnTo>
                        <a:pt x="276" y="394"/>
                      </a:lnTo>
                      <a:lnTo>
                        <a:pt x="289" y="403"/>
                      </a:lnTo>
                      <a:lnTo>
                        <a:pt x="301" y="414"/>
                      </a:lnTo>
                      <a:lnTo>
                        <a:pt x="310" y="427"/>
                      </a:lnTo>
                      <a:lnTo>
                        <a:pt x="318" y="441"/>
                      </a:lnTo>
                      <a:lnTo>
                        <a:pt x="323" y="457"/>
                      </a:lnTo>
                      <a:lnTo>
                        <a:pt x="324" y="475"/>
                      </a:lnTo>
                      <a:lnTo>
                        <a:pt x="322" y="493"/>
                      </a:lnTo>
                      <a:lnTo>
                        <a:pt x="317" y="510"/>
                      </a:lnTo>
                      <a:lnTo>
                        <a:pt x="309" y="526"/>
                      </a:lnTo>
                      <a:lnTo>
                        <a:pt x="298" y="539"/>
                      </a:lnTo>
                      <a:lnTo>
                        <a:pt x="284" y="551"/>
                      </a:lnTo>
                      <a:lnTo>
                        <a:pt x="269" y="560"/>
                      </a:lnTo>
                      <a:lnTo>
                        <a:pt x="251" y="564"/>
                      </a:lnTo>
                      <a:lnTo>
                        <a:pt x="233" y="567"/>
                      </a:lnTo>
                      <a:close/>
                      <a:moveTo>
                        <a:pt x="702" y="495"/>
                      </a:moveTo>
                      <a:lnTo>
                        <a:pt x="355" y="495"/>
                      </a:lnTo>
                      <a:lnTo>
                        <a:pt x="356" y="490"/>
                      </a:lnTo>
                      <a:lnTo>
                        <a:pt x="356" y="485"/>
                      </a:lnTo>
                      <a:lnTo>
                        <a:pt x="356" y="479"/>
                      </a:lnTo>
                      <a:lnTo>
                        <a:pt x="356" y="475"/>
                      </a:lnTo>
                      <a:lnTo>
                        <a:pt x="355" y="462"/>
                      </a:lnTo>
                      <a:lnTo>
                        <a:pt x="354" y="448"/>
                      </a:lnTo>
                      <a:lnTo>
                        <a:pt x="351" y="437"/>
                      </a:lnTo>
                      <a:lnTo>
                        <a:pt x="346" y="424"/>
                      </a:lnTo>
                      <a:lnTo>
                        <a:pt x="340" y="414"/>
                      </a:lnTo>
                      <a:lnTo>
                        <a:pt x="333" y="402"/>
                      </a:lnTo>
                      <a:lnTo>
                        <a:pt x="325" y="393"/>
                      </a:lnTo>
                      <a:lnTo>
                        <a:pt x="316" y="384"/>
                      </a:lnTo>
                      <a:lnTo>
                        <a:pt x="741" y="384"/>
                      </a:lnTo>
                      <a:lnTo>
                        <a:pt x="732" y="393"/>
                      </a:lnTo>
                      <a:lnTo>
                        <a:pt x="724" y="402"/>
                      </a:lnTo>
                      <a:lnTo>
                        <a:pt x="717" y="414"/>
                      </a:lnTo>
                      <a:lnTo>
                        <a:pt x="711" y="424"/>
                      </a:lnTo>
                      <a:lnTo>
                        <a:pt x="707" y="437"/>
                      </a:lnTo>
                      <a:lnTo>
                        <a:pt x="703" y="448"/>
                      </a:lnTo>
                      <a:lnTo>
                        <a:pt x="702" y="462"/>
                      </a:lnTo>
                      <a:lnTo>
                        <a:pt x="701" y="475"/>
                      </a:lnTo>
                      <a:lnTo>
                        <a:pt x="701" y="479"/>
                      </a:lnTo>
                      <a:lnTo>
                        <a:pt x="701" y="485"/>
                      </a:lnTo>
                      <a:lnTo>
                        <a:pt x="701" y="490"/>
                      </a:lnTo>
                      <a:lnTo>
                        <a:pt x="702" y="495"/>
                      </a:lnTo>
                      <a:close/>
                      <a:moveTo>
                        <a:pt x="825" y="567"/>
                      </a:moveTo>
                      <a:lnTo>
                        <a:pt x="807" y="564"/>
                      </a:lnTo>
                      <a:lnTo>
                        <a:pt x="790" y="560"/>
                      </a:lnTo>
                      <a:lnTo>
                        <a:pt x="773" y="551"/>
                      </a:lnTo>
                      <a:lnTo>
                        <a:pt x="760" y="539"/>
                      </a:lnTo>
                      <a:lnTo>
                        <a:pt x="748" y="526"/>
                      </a:lnTo>
                      <a:lnTo>
                        <a:pt x="740" y="510"/>
                      </a:lnTo>
                      <a:lnTo>
                        <a:pt x="735" y="493"/>
                      </a:lnTo>
                      <a:lnTo>
                        <a:pt x="733" y="475"/>
                      </a:lnTo>
                      <a:lnTo>
                        <a:pt x="734" y="457"/>
                      </a:lnTo>
                      <a:lnTo>
                        <a:pt x="739" y="441"/>
                      </a:lnTo>
                      <a:lnTo>
                        <a:pt x="747" y="427"/>
                      </a:lnTo>
                      <a:lnTo>
                        <a:pt x="756" y="414"/>
                      </a:lnTo>
                      <a:lnTo>
                        <a:pt x="768" y="403"/>
                      </a:lnTo>
                      <a:lnTo>
                        <a:pt x="781" y="394"/>
                      </a:lnTo>
                      <a:lnTo>
                        <a:pt x="796" y="387"/>
                      </a:lnTo>
                      <a:lnTo>
                        <a:pt x="813" y="384"/>
                      </a:lnTo>
                      <a:lnTo>
                        <a:pt x="837" y="384"/>
                      </a:lnTo>
                      <a:lnTo>
                        <a:pt x="853" y="387"/>
                      </a:lnTo>
                      <a:lnTo>
                        <a:pt x="868" y="394"/>
                      </a:lnTo>
                      <a:lnTo>
                        <a:pt x="882" y="403"/>
                      </a:lnTo>
                      <a:lnTo>
                        <a:pt x="893" y="414"/>
                      </a:lnTo>
                      <a:lnTo>
                        <a:pt x="902" y="427"/>
                      </a:lnTo>
                      <a:lnTo>
                        <a:pt x="911" y="441"/>
                      </a:lnTo>
                      <a:lnTo>
                        <a:pt x="915" y="457"/>
                      </a:lnTo>
                      <a:lnTo>
                        <a:pt x="916" y="475"/>
                      </a:lnTo>
                      <a:lnTo>
                        <a:pt x="914" y="493"/>
                      </a:lnTo>
                      <a:lnTo>
                        <a:pt x="909" y="510"/>
                      </a:lnTo>
                      <a:lnTo>
                        <a:pt x="901" y="526"/>
                      </a:lnTo>
                      <a:lnTo>
                        <a:pt x="890" y="539"/>
                      </a:lnTo>
                      <a:lnTo>
                        <a:pt x="876" y="551"/>
                      </a:lnTo>
                      <a:lnTo>
                        <a:pt x="861" y="560"/>
                      </a:lnTo>
                      <a:lnTo>
                        <a:pt x="844" y="564"/>
                      </a:lnTo>
                      <a:lnTo>
                        <a:pt x="825" y="567"/>
                      </a:lnTo>
                      <a:close/>
                      <a:moveTo>
                        <a:pt x="1044" y="460"/>
                      </a:moveTo>
                      <a:lnTo>
                        <a:pt x="1043" y="465"/>
                      </a:lnTo>
                      <a:lnTo>
                        <a:pt x="1042" y="469"/>
                      </a:lnTo>
                      <a:lnTo>
                        <a:pt x="1038" y="471"/>
                      </a:lnTo>
                      <a:lnTo>
                        <a:pt x="1036" y="472"/>
                      </a:lnTo>
                      <a:lnTo>
                        <a:pt x="1034" y="472"/>
                      </a:lnTo>
                      <a:lnTo>
                        <a:pt x="1027" y="473"/>
                      </a:lnTo>
                      <a:lnTo>
                        <a:pt x="1017" y="475"/>
                      </a:lnTo>
                      <a:lnTo>
                        <a:pt x="1004" y="477"/>
                      </a:lnTo>
                      <a:lnTo>
                        <a:pt x="990" y="479"/>
                      </a:lnTo>
                      <a:lnTo>
                        <a:pt x="975" y="482"/>
                      </a:lnTo>
                      <a:lnTo>
                        <a:pt x="961" y="483"/>
                      </a:lnTo>
                      <a:lnTo>
                        <a:pt x="949" y="485"/>
                      </a:lnTo>
                      <a:lnTo>
                        <a:pt x="949" y="483"/>
                      </a:lnTo>
                      <a:lnTo>
                        <a:pt x="949" y="479"/>
                      </a:lnTo>
                      <a:lnTo>
                        <a:pt x="949" y="477"/>
                      </a:lnTo>
                      <a:lnTo>
                        <a:pt x="949" y="475"/>
                      </a:lnTo>
                      <a:lnTo>
                        <a:pt x="947" y="462"/>
                      </a:lnTo>
                      <a:lnTo>
                        <a:pt x="946" y="448"/>
                      </a:lnTo>
                      <a:lnTo>
                        <a:pt x="943" y="437"/>
                      </a:lnTo>
                      <a:lnTo>
                        <a:pt x="938" y="424"/>
                      </a:lnTo>
                      <a:lnTo>
                        <a:pt x="932" y="414"/>
                      </a:lnTo>
                      <a:lnTo>
                        <a:pt x="926" y="402"/>
                      </a:lnTo>
                      <a:lnTo>
                        <a:pt x="917" y="393"/>
                      </a:lnTo>
                      <a:lnTo>
                        <a:pt x="908" y="384"/>
                      </a:lnTo>
                      <a:lnTo>
                        <a:pt x="1013" y="384"/>
                      </a:lnTo>
                      <a:lnTo>
                        <a:pt x="1021" y="386"/>
                      </a:lnTo>
                      <a:lnTo>
                        <a:pt x="1033" y="391"/>
                      </a:lnTo>
                      <a:lnTo>
                        <a:pt x="1040" y="396"/>
                      </a:lnTo>
                      <a:lnTo>
                        <a:pt x="1043" y="402"/>
                      </a:lnTo>
                      <a:lnTo>
                        <a:pt x="1044" y="407"/>
                      </a:lnTo>
                      <a:lnTo>
                        <a:pt x="1044" y="416"/>
                      </a:lnTo>
                      <a:lnTo>
                        <a:pt x="1044" y="434"/>
                      </a:lnTo>
                      <a:lnTo>
                        <a:pt x="1044" y="452"/>
                      </a:lnTo>
                      <a:lnTo>
                        <a:pt x="1044" y="46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Freeform 191">
                  <a:extLst>
                    <a:ext uri="{FF2B5EF4-FFF2-40B4-BE49-F238E27FC236}">
                      <a16:creationId xmlns:a16="http://schemas.microsoft.com/office/drawing/2014/main" id="{29EA79A5-FC37-4DEA-AE1F-2528A15AB99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42" y="2014"/>
                  <a:ext cx="84" cy="83"/>
                </a:xfrm>
                <a:custGeom>
                  <a:avLst/>
                  <a:gdLst>
                    <a:gd name="T0" fmla="*/ 22 w 183"/>
                    <a:gd name="T1" fmla="*/ 0 h 183"/>
                    <a:gd name="T2" fmla="*/ 17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6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6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7 w 183"/>
                    <a:gd name="T39" fmla="*/ 36 h 183"/>
                    <a:gd name="T40" fmla="*/ 30 w 183"/>
                    <a:gd name="T41" fmla="*/ 34 h 183"/>
                    <a:gd name="T42" fmla="*/ 33 w 183"/>
                    <a:gd name="T43" fmla="*/ 32 h 183"/>
                    <a:gd name="T44" fmla="*/ 35 w 183"/>
                    <a:gd name="T45" fmla="*/ 29 h 183"/>
                    <a:gd name="T46" fmla="*/ 37 w 183"/>
                    <a:gd name="T47" fmla="*/ 26 h 183"/>
                    <a:gd name="T48" fmla="*/ 38 w 183"/>
                    <a:gd name="T49" fmla="*/ 22 h 183"/>
                    <a:gd name="T50" fmla="*/ 39 w 183"/>
                    <a:gd name="T51" fmla="*/ 19 h 183"/>
                    <a:gd name="T52" fmla="*/ 39 w 183"/>
                    <a:gd name="T53" fmla="*/ 15 h 183"/>
                    <a:gd name="T54" fmla="*/ 37 w 183"/>
                    <a:gd name="T55" fmla="*/ 12 h 183"/>
                    <a:gd name="T56" fmla="*/ 36 w 183"/>
                    <a:gd name="T57" fmla="*/ 9 h 183"/>
                    <a:gd name="T58" fmla="*/ 34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5 w 183"/>
                    <a:gd name="T65" fmla="*/ 0 h 183"/>
                    <a:gd name="T66" fmla="*/ 22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79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4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6" y="155"/>
                      </a:lnTo>
                      <a:lnTo>
                        <a:pt x="40" y="167"/>
                      </a:lnTo>
                      <a:lnTo>
                        <a:pt x="56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0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7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8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Freeform 192">
                  <a:extLst>
                    <a:ext uri="{FF2B5EF4-FFF2-40B4-BE49-F238E27FC236}">
                      <a16:creationId xmlns:a16="http://schemas.microsoft.com/office/drawing/2014/main" id="{4031E491-C2E2-4AA9-AFD0-14EFBA44170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14"/>
                  <a:ext cx="53" cy="48"/>
                </a:xfrm>
                <a:custGeom>
                  <a:avLst/>
                  <a:gdLst>
                    <a:gd name="T0" fmla="*/ 5 w 116"/>
                    <a:gd name="T1" fmla="*/ 0 h 103"/>
                    <a:gd name="T2" fmla="*/ 5 w 116"/>
                    <a:gd name="T3" fmla="*/ 0 h 103"/>
                    <a:gd name="T4" fmla="*/ 4 w 116"/>
                    <a:gd name="T5" fmla="*/ 0 h 103"/>
                    <a:gd name="T6" fmla="*/ 2 w 116"/>
                    <a:gd name="T7" fmla="*/ 0 h 103"/>
                    <a:gd name="T8" fmla="*/ 1 w 116"/>
                    <a:gd name="T9" fmla="*/ 1 h 103"/>
                    <a:gd name="T10" fmla="*/ 0 w 116"/>
                    <a:gd name="T11" fmla="*/ 2 h 103"/>
                    <a:gd name="T12" fmla="*/ 0 w 116"/>
                    <a:gd name="T13" fmla="*/ 2 h 103"/>
                    <a:gd name="T14" fmla="*/ 0 w 116"/>
                    <a:gd name="T15" fmla="*/ 5 h 103"/>
                    <a:gd name="T16" fmla="*/ 0 w 116"/>
                    <a:gd name="T17" fmla="*/ 9 h 103"/>
                    <a:gd name="T18" fmla="*/ 0 w 116"/>
                    <a:gd name="T19" fmla="*/ 13 h 103"/>
                    <a:gd name="T20" fmla="*/ 0 w 116"/>
                    <a:gd name="T21" fmla="*/ 15 h 103"/>
                    <a:gd name="T22" fmla="*/ 0 w 116"/>
                    <a:gd name="T23" fmla="*/ 17 h 103"/>
                    <a:gd name="T24" fmla="*/ 2 w 116"/>
                    <a:gd name="T25" fmla="*/ 19 h 103"/>
                    <a:gd name="T26" fmla="*/ 3 w 116"/>
                    <a:gd name="T27" fmla="*/ 20 h 103"/>
                    <a:gd name="T28" fmla="*/ 4 w 116"/>
                    <a:gd name="T29" fmla="*/ 20 h 103"/>
                    <a:gd name="T30" fmla="*/ 5 w 116"/>
                    <a:gd name="T31" fmla="*/ 20 h 103"/>
                    <a:gd name="T32" fmla="*/ 5 w 116"/>
                    <a:gd name="T33" fmla="*/ 20 h 103"/>
                    <a:gd name="T34" fmla="*/ 7 w 116"/>
                    <a:gd name="T35" fmla="*/ 21 h 103"/>
                    <a:gd name="T36" fmla="*/ 9 w 116"/>
                    <a:gd name="T37" fmla="*/ 21 h 103"/>
                    <a:gd name="T38" fmla="*/ 10 w 116"/>
                    <a:gd name="T39" fmla="*/ 21 h 103"/>
                    <a:gd name="T40" fmla="*/ 12 w 116"/>
                    <a:gd name="T41" fmla="*/ 22 h 103"/>
                    <a:gd name="T42" fmla="*/ 14 w 116"/>
                    <a:gd name="T43" fmla="*/ 22 h 103"/>
                    <a:gd name="T44" fmla="*/ 16 w 116"/>
                    <a:gd name="T45" fmla="*/ 22 h 103"/>
                    <a:gd name="T46" fmla="*/ 16 w 116"/>
                    <a:gd name="T47" fmla="*/ 22 h 103"/>
                    <a:gd name="T48" fmla="*/ 16 w 116"/>
                    <a:gd name="T49" fmla="*/ 21 h 103"/>
                    <a:gd name="T50" fmla="*/ 16 w 116"/>
                    <a:gd name="T51" fmla="*/ 21 h 103"/>
                    <a:gd name="T52" fmla="*/ 16 w 116"/>
                    <a:gd name="T53" fmla="*/ 20 h 103"/>
                    <a:gd name="T54" fmla="*/ 16 w 116"/>
                    <a:gd name="T55" fmla="*/ 17 h 103"/>
                    <a:gd name="T56" fmla="*/ 16 w 116"/>
                    <a:gd name="T57" fmla="*/ 14 h 103"/>
                    <a:gd name="T58" fmla="*/ 17 w 116"/>
                    <a:gd name="T59" fmla="*/ 12 h 103"/>
                    <a:gd name="T60" fmla="*/ 18 w 116"/>
                    <a:gd name="T61" fmla="*/ 9 h 103"/>
                    <a:gd name="T62" fmla="*/ 19 w 116"/>
                    <a:gd name="T63" fmla="*/ 7 h 103"/>
                    <a:gd name="T64" fmla="*/ 21 w 116"/>
                    <a:gd name="T65" fmla="*/ 4 h 103"/>
                    <a:gd name="T66" fmla="*/ 22 w 116"/>
                    <a:gd name="T67" fmla="*/ 2 h 103"/>
                    <a:gd name="T68" fmla="*/ 24 w 116"/>
                    <a:gd name="T69" fmla="*/ 0 h 103"/>
                    <a:gd name="T70" fmla="*/ 5 w 116"/>
                    <a:gd name="T71" fmla="*/ 0 h 10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116" h="103">
                      <a:moveTo>
                        <a:pt x="25" y="0"/>
                      </a:moveTo>
                      <a:lnTo>
                        <a:pt x="25" y="0"/>
                      </a:lnTo>
                      <a:lnTo>
                        <a:pt x="20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1" y="8"/>
                      </a:lnTo>
                      <a:lnTo>
                        <a:pt x="0" y="11"/>
                      </a:lnTo>
                      <a:lnTo>
                        <a:pt x="0" y="22"/>
                      </a:lnTo>
                      <a:lnTo>
                        <a:pt x="0" y="41"/>
                      </a:lnTo>
                      <a:lnTo>
                        <a:pt x="0" y="60"/>
                      </a:lnTo>
                      <a:lnTo>
                        <a:pt x="0" y="68"/>
                      </a:lnTo>
                      <a:lnTo>
                        <a:pt x="3" y="79"/>
                      </a:lnTo>
                      <a:lnTo>
                        <a:pt x="9" y="86"/>
                      </a:lnTo>
                      <a:lnTo>
                        <a:pt x="16" y="91"/>
                      </a:lnTo>
                      <a:lnTo>
                        <a:pt x="20" y="92"/>
                      </a:lnTo>
                      <a:lnTo>
                        <a:pt x="23" y="93"/>
                      </a:lnTo>
                      <a:lnTo>
                        <a:pt x="26" y="93"/>
                      </a:lnTo>
                      <a:lnTo>
                        <a:pt x="33" y="95"/>
                      </a:lnTo>
                      <a:lnTo>
                        <a:pt x="41" y="96"/>
                      </a:lnTo>
                      <a:lnTo>
                        <a:pt x="49" y="98"/>
                      </a:lnTo>
                      <a:lnTo>
                        <a:pt x="58" y="100"/>
                      </a:lnTo>
                      <a:lnTo>
                        <a:pt x="68" y="101"/>
                      </a:lnTo>
                      <a:lnTo>
                        <a:pt x="76" y="103"/>
                      </a:lnTo>
                      <a:lnTo>
                        <a:pt x="76" y="100"/>
                      </a:lnTo>
                      <a:lnTo>
                        <a:pt x="76" y="96"/>
                      </a:lnTo>
                      <a:lnTo>
                        <a:pt x="76" y="94"/>
                      </a:lnTo>
                      <a:lnTo>
                        <a:pt x="76" y="91"/>
                      </a:lnTo>
                      <a:lnTo>
                        <a:pt x="77" y="78"/>
                      </a:lnTo>
                      <a:lnTo>
                        <a:pt x="78" y="64"/>
                      </a:lnTo>
                      <a:lnTo>
                        <a:pt x="81" y="53"/>
                      </a:lnTo>
                      <a:lnTo>
                        <a:pt x="86" y="40"/>
                      </a:lnTo>
                      <a:lnTo>
                        <a:pt x="92" y="30"/>
                      </a:lnTo>
                      <a:lnTo>
                        <a:pt x="99" y="18"/>
                      </a:lnTo>
                      <a:lnTo>
                        <a:pt x="107" y="9"/>
                      </a:lnTo>
                      <a:lnTo>
                        <a:pt x="116" y="0"/>
                      </a:lnTo>
                      <a:lnTo>
                        <a:pt x="25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Freeform 193">
                  <a:extLst>
                    <a:ext uri="{FF2B5EF4-FFF2-40B4-BE49-F238E27FC236}">
                      <a16:creationId xmlns:a16="http://schemas.microsoft.com/office/drawing/2014/main" id="{6EF227DE-51AA-46F8-976E-0D46896F0B5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0" y="1854"/>
                  <a:ext cx="428" cy="153"/>
                </a:xfrm>
                <a:custGeom>
                  <a:avLst/>
                  <a:gdLst>
                    <a:gd name="T0" fmla="*/ 23 w 940"/>
                    <a:gd name="T1" fmla="*/ 69 h 336"/>
                    <a:gd name="T2" fmla="*/ 25 w 940"/>
                    <a:gd name="T3" fmla="*/ 67 h 336"/>
                    <a:gd name="T4" fmla="*/ 29 w 940"/>
                    <a:gd name="T5" fmla="*/ 67 h 336"/>
                    <a:gd name="T6" fmla="*/ 32 w 940"/>
                    <a:gd name="T7" fmla="*/ 66 h 336"/>
                    <a:gd name="T8" fmla="*/ 36 w 940"/>
                    <a:gd name="T9" fmla="*/ 66 h 336"/>
                    <a:gd name="T10" fmla="*/ 39 w 940"/>
                    <a:gd name="T11" fmla="*/ 67 h 336"/>
                    <a:gd name="T12" fmla="*/ 42 w 940"/>
                    <a:gd name="T13" fmla="*/ 67 h 336"/>
                    <a:gd name="T14" fmla="*/ 46 w 940"/>
                    <a:gd name="T15" fmla="*/ 69 h 336"/>
                    <a:gd name="T16" fmla="*/ 144 w 940"/>
                    <a:gd name="T17" fmla="*/ 70 h 336"/>
                    <a:gd name="T18" fmla="*/ 147 w 940"/>
                    <a:gd name="T19" fmla="*/ 68 h 336"/>
                    <a:gd name="T20" fmla="*/ 150 w 940"/>
                    <a:gd name="T21" fmla="*/ 67 h 336"/>
                    <a:gd name="T22" fmla="*/ 153 w 940"/>
                    <a:gd name="T23" fmla="*/ 66 h 336"/>
                    <a:gd name="T24" fmla="*/ 157 w 940"/>
                    <a:gd name="T25" fmla="*/ 66 h 336"/>
                    <a:gd name="T26" fmla="*/ 160 w 940"/>
                    <a:gd name="T27" fmla="*/ 66 h 336"/>
                    <a:gd name="T28" fmla="*/ 164 w 940"/>
                    <a:gd name="T29" fmla="*/ 67 h 336"/>
                    <a:gd name="T30" fmla="*/ 167 w 940"/>
                    <a:gd name="T31" fmla="*/ 68 h 336"/>
                    <a:gd name="T32" fmla="*/ 169 w 940"/>
                    <a:gd name="T33" fmla="*/ 70 h 336"/>
                    <a:gd name="T34" fmla="*/ 195 w 940"/>
                    <a:gd name="T35" fmla="*/ 61 h 336"/>
                    <a:gd name="T36" fmla="*/ 195 w 940"/>
                    <a:gd name="T37" fmla="*/ 40 h 336"/>
                    <a:gd name="T38" fmla="*/ 194 w 940"/>
                    <a:gd name="T39" fmla="*/ 33 h 336"/>
                    <a:gd name="T40" fmla="*/ 192 w 940"/>
                    <a:gd name="T41" fmla="*/ 24 h 336"/>
                    <a:gd name="T42" fmla="*/ 189 w 940"/>
                    <a:gd name="T43" fmla="*/ 13 h 336"/>
                    <a:gd name="T44" fmla="*/ 186 w 940"/>
                    <a:gd name="T45" fmla="*/ 5 h 336"/>
                    <a:gd name="T46" fmla="*/ 186 w 940"/>
                    <a:gd name="T47" fmla="*/ 4 h 336"/>
                    <a:gd name="T48" fmla="*/ 183 w 940"/>
                    <a:gd name="T49" fmla="*/ 0 h 336"/>
                    <a:gd name="T50" fmla="*/ 78 w 940"/>
                    <a:gd name="T51" fmla="*/ 0 h 336"/>
                    <a:gd name="T52" fmla="*/ 72 w 940"/>
                    <a:gd name="T53" fmla="*/ 1 h 336"/>
                    <a:gd name="T54" fmla="*/ 68 w 940"/>
                    <a:gd name="T55" fmla="*/ 2 h 336"/>
                    <a:gd name="T56" fmla="*/ 66 w 940"/>
                    <a:gd name="T57" fmla="*/ 4 h 336"/>
                    <a:gd name="T58" fmla="*/ 65 w 940"/>
                    <a:gd name="T59" fmla="*/ 5 h 336"/>
                    <a:gd name="T60" fmla="*/ 35 w 940"/>
                    <a:gd name="T61" fmla="*/ 36 h 336"/>
                    <a:gd name="T62" fmla="*/ 27 w 940"/>
                    <a:gd name="T63" fmla="*/ 38 h 336"/>
                    <a:gd name="T64" fmla="*/ 17 w 940"/>
                    <a:gd name="T65" fmla="*/ 41 h 336"/>
                    <a:gd name="T66" fmla="*/ 9 w 940"/>
                    <a:gd name="T67" fmla="*/ 44 h 336"/>
                    <a:gd name="T68" fmla="*/ 5 w 940"/>
                    <a:gd name="T69" fmla="*/ 46 h 336"/>
                    <a:gd name="T70" fmla="*/ 2 w 940"/>
                    <a:gd name="T71" fmla="*/ 49 h 336"/>
                    <a:gd name="T72" fmla="*/ 0 w 940"/>
                    <a:gd name="T73" fmla="*/ 53 h 336"/>
                    <a:gd name="T74" fmla="*/ 0 w 940"/>
                    <a:gd name="T75" fmla="*/ 56 h 336"/>
                    <a:gd name="T76" fmla="*/ 0 w 940"/>
                    <a:gd name="T77" fmla="*/ 56 h 336"/>
                    <a:gd name="T78" fmla="*/ 0 w 940"/>
                    <a:gd name="T79" fmla="*/ 57 h 336"/>
                    <a:gd name="T80" fmla="*/ 0 w 940"/>
                    <a:gd name="T81" fmla="*/ 57 h 336"/>
                    <a:gd name="T82" fmla="*/ 21 w 940"/>
                    <a:gd name="T83" fmla="*/ 70 h 3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0" t="0" r="r" b="b"/>
                  <a:pathLst>
                    <a:path w="940" h="336">
                      <a:moveTo>
                        <a:pt x="103" y="336"/>
                      </a:moveTo>
                      <a:lnTo>
                        <a:pt x="110" y="332"/>
                      </a:lnTo>
                      <a:lnTo>
                        <a:pt x="117" y="329"/>
                      </a:lnTo>
                      <a:lnTo>
                        <a:pt x="124" y="326"/>
                      </a:lnTo>
                      <a:lnTo>
                        <a:pt x="132" y="324"/>
                      </a:lnTo>
                      <a:lnTo>
                        <a:pt x="140" y="322"/>
                      </a:lnTo>
                      <a:lnTo>
                        <a:pt x="148" y="321"/>
                      </a:lnTo>
                      <a:lnTo>
                        <a:pt x="157" y="319"/>
                      </a:lnTo>
                      <a:lnTo>
                        <a:pt x="165" y="319"/>
                      </a:lnTo>
                      <a:lnTo>
                        <a:pt x="173" y="319"/>
                      </a:lnTo>
                      <a:lnTo>
                        <a:pt x="181" y="321"/>
                      </a:lnTo>
                      <a:lnTo>
                        <a:pt x="189" y="322"/>
                      </a:lnTo>
                      <a:lnTo>
                        <a:pt x="197" y="324"/>
                      </a:lnTo>
                      <a:lnTo>
                        <a:pt x="205" y="326"/>
                      </a:lnTo>
                      <a:lnTo>
                        <a:pt x="212" y="329"/>
                      </a:lnTo>
                      <a:lnTo>
                        <a:pt x="219" y="332"/>
                      </a:lnTo>
                      <a:lnTo>
                        <a:pt x="226" y="336"/>
                      </a:lnTo>
                      <a:lnTo>
                        <a:pt x="695" y="336"/>
                      </a:lnTo>
                      <a:lnTo>
                        <a:pt x="702" y="332"/>
                      </a:lnTo>
                      <a:lnTo>
                        <a:pt x="709" y="329"/>
                      </a:lnTo>
                      <a:lnTo>
                        <a:pt x="716" y="326"/>
                      </a:lnTo>
                      <a:lnTo>
                        <a:pt x="724" y="324"/>
                      </a:lnTo>
                      <a:lnTo>
                        <a:pt x="732" y="322"/>
                      </a:lnTo>
                      <a:lnTo>
                        <a:pt x="740" y="321"/>
                      </a:lnTo>
                      <a:lnTo>
                        <a:pt x="749" y="319"/>
                      </a:lnTo>
                      <a:lnTo>
                        <a:pt x="757" y="319"/>
                      </a:lnTo>
                      <a:lnTo>
                        <a:pt x="765" y="319"/>
                      </a:lnTo>
                      <a:lnTo>
                        <a:pt x="773" y="321"/>
                      </a:lnTo>
                      <a:lnTo>
                        <a:pt x="781" y="322"/>
                      </a:lnTo>
                      <a:lnTo>
                        <a:pt x="790" y="324"/>
                      </a:lnTo>
                      <a:lnTo>
                        <a:pt x="798" y="326"/>
                      </a:lnTo>
                      <a:lnTo>
                        <a:pt x="805" y="329"/>
                      </a:lnTo>
                      <a:lnTo>
                        <a:pt x="811" y="332"/>
                      </a:lnTo>
                      <a:lnTo>
                        <a:pt x="818" y="336"/>
                      </a:lnTo>
                      <a:lnTo>
                        <a:pt x="940" y="336"/>
                      </a:lnTo>
                      <a:lnTo>
                        <a:pt x="940" y="293"/>
                      </a:lnTo>
                      <a:lnTo>
                        <a:pt x="940" y="240"/>
                      </a:lnTo>
                      <a:lnTo>
                        <a:pt x="940" y="193"/>
                      </a:lnTo>
                      <a:lnTo>
                        <a:pt x="940" y="172"/>
                      </a:lnTo>
                      <a:lnTo>
                        <a:pt x="937" y="160"/>
                      </a:lnTo>
                      <a:lnTo>
                        <a:pt x="932" y="141"/>
                      </a:lnTo>
                      <a:lnTo>
                        <a:pt x="925" y="117"/>
                      </a:lnTo>
                      <a:lnTo>
                        <a:pt x="917" y="89"/>
                      </a:lnTo>
                      <a:lnTo>
                        <a:pt x="911" y="64"/>
                      </a:lnTo>
                      <a:lnTo>
                        <a:pt x="904" y="42"/>
                      </a:lnTo>
                      <a:lnTo>
                        <a:pt x="899" y="27"/>
                      </a:lnTo>
                      <a:lnTo>
                        <a:pt x="898" y="21"/>
                      </a:lnTo>
                      <a:lnTo>
                        <a:pt x="897" y="18"/>
                      </a:lnTo>
                      <a:lnTo>
                        <a:pt x="892" y="11"/>
                      </a:lnTo>
                      <a:lnTo>
                        <a:pt x="885" y="3"/>
                      </a:lnTo>
                      <a:lnTo>
                        <a:pt x="874" y="0"/>
                      </a:lnTo>
                      <a:lnTo>
                        <a:pt x="375" y="0"/>
                      </a:lnTo>
                      <a:lnTo>
                        <a:pt x="361" y="2"/>
                      </a:lnTo>
                      <a:lnTo>
                        <a:pt x="348" y="4"/>
                      </a:lnTo>
                      <a:lnTo>
                        <a:pt x="338" y="7"/>
                      </a:lnTo>
                      <a:lnTo>
                        <a:pt x="329" y="12"/>
                      </a:lnTo>
                      <a:lnTo>
                        <a:pt x="322" y="17"/>
                      </a:lnTo>
                      <a:lnTo>
                        <a:pt x="316" y="20"/>
                      </a:lnTo>
                      <a:lnTo>
                        <a:pt x="313" y="23"/>
                      </a:lnTo>
                      <a:lnTo>
                        <a:pt x="311" y="25"/>
                      </a:lnTo>
                      <a:lnTo>
                        <a:pt x="173" y="169"/>
                      </a:lnTo>
                      <a:lnTo>
                        <a:pt x="167" y="171"/>
                      </a:lnTo>
                      <a:lnTo>
                        <a:pt x="152" y="175"/>
                      </a:lnTo>
                      <a:lnTo>
                        <a:pt x="132" y="182"/>
                      </a:lnTo>
                      <a:lnTo>
                        <a:pt x="106" y="190"/>
                      </a:lnTo>
                      <a:lnTo>
                        <a:pt x="82" y="198"/>
                      </a:lnTo>
                      <a:lnTo>
                        <a:pt x="60" y="205"/>
                      </a:lnTo>
                      <a:lnTo>
                        <a:pt x="45" y="210"/>
                      </a:lnTo>
                      <a:lnTo>
                        <a:pt x="38" y="212"/>
                      </a:lnTo>
                      <a:lnTo>
                        <a:pt x="27" y="219"/>
                      </a:lnTo>
                      <a:lnTo>
                        <a:pt x="18" y="227"/>
                      </a:lnTo>
                      <a:lnTo>
                        <a:pt x="11" y="236"/>
                      </a:lnTo>
                      <a:lnTo>
                        <a:pt x="6" y="246"/>
                      </a:lnTo>
                      <a:lnTo>
                        <a:pt x="3" y="254"/>
                      </a:lnTo>
                      <a:lnTo>
                        <a:pt x="1" y="262"/>
                      </a:lnTo>
                      <a:lnTo>
                        <a:pt x="0" y="268"/>
                      </a:lnTo>
                      <a:lnTo>
                        <a:pt x="0" y="272"/>
                      </a:lnTo>
                      <a:lnTo>
                        <a:pt x="0" y="273"/>
                      </a:lnTo>
                      <a:lnTo>
                        <a:pt x="0" y="274"/>
                      </a:lnTo>
                      <a:lnTo>
                        <a:pt x="0" y="336"/>
                      </a:lnTo>
                      <a:lnTo>
                        <a:pt x="103" y="336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Freeform 194">
                  <a:extLst>
                    <a:ext uri="{FF2B5EF4-FFF2-40B4-BE49-F238E27FC236}">
                      <a16:creationId xmlns:a16="http://schemas.microsoft.com/office/drawing/2014/main" id="{96D632AC-1DB0-46F5-8505-8DAF5DEF47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3" y="2014"/>
                  <a:ext cx="194" cy="52"/>
                </a:xfrm>
                <a:custGeom>
                  <a:avLst/>
                  <a:gdLst>
                    <a:gd name="T0" fmla="*/ 0 w 425"/>
                    <a:gd name="T1" fmla="*/ 0 h 111"/>
                    <a:gd name="T2" fmla="*/ 2 w 425"/>
                    <a:gd name="T3" fmla="*/ 2 h 111"/>
                    <a:gd name="T4" fmla="*/ 4 w 425"/>
                    <a:gd name="T5" fmla="*/ 4 h 111"/>
                    <a:gd name="T6" fmla="*/ 5 w 425"/>
                    <a:gd name="T7" fmla="*/ 7 h 111"/>
                    <a:gd name="T8" fmla="*/ 6 w 425"/>
                    <a:gd name="T9" fmla="*/ 9 h 111"/>
                    <a:gd name="T10" fmla="*/ 7 w 425"/>
                    <a:gd name="T11" fmla="*/ 12 h 111"/>
                    <a:gd name="T12" fmla="*/ 8 w 425"/>
                    <a:gd name="T13" fmla="*/ 14 h 111"/>
                    <a:gd name="T14" fmla="*/ 8 w 425"/>
                    <a:gd name="T15" fmla="*/ 17 h 111"/>
                    <a:gd name="T16" fmla="*/ 8 w 425"/>
                    <a:gd name="T17" fmla="*/ 20 h 111"/>
                    <a:gd name="T18" fmla="*/ 8 w 425"/>
                    <a:gd name="T19" fmla="*/ 21 h 111"/>
                    <a:gd name="T20" fmla="*/ 8 w 425"/>
                    <a:gd name="T21" fmla="*/ 22 h 111"/>
                    <a:gd name="T22" fmla="*/ 8 w 425"/>
                    <a:gd name="T23" fmla="*/ 23 h 111"/>
                    <a:gd name="T24" fmla="*/ 8 w 425"/>
                    <a:gd name="T25" fmla="*/ 24 h 111"/>
                    <a:gd name="T26" fmla="*/ 80 w 425"/>
                    <a:gd name="T27" fmla="*/ 24 h 111"/>
                    <a:gd name="T28" fmla="*/ 80 w 425"/>
                    <a:gd name="T29" fmla="*/ 23 h 111"/>
                    <a:gd name="T30" fmla="*/ 80 w 425"/>
                    <a:gd name="T31" fmla="*/ 22 h 111"/>
                    <a:gd name="T32" fmla="*/ 80 w 425"/>
                    <a:gd name="T33" fmla="*/ 21 h 111"/>
                    <a:gd name="T34" fmla="*/ 80 w 425"/>
                    <a:gd name="T35" fmla="*/ 20 h 111"/>
                    <a:gd name="T36" fmla="*/ 80 w 425"/>
                    <a:gd name="T37" fmla="*/ 17 h 111"/>
                    <a:gd name="T38" fmla="*/ 81 w 425"/>
                    <a:gd name="T39" fmla="*/ 14 h 111"/>
                    <a:gd name="T40" fmla="*/ 81 w 425"/>
                    <a:gd name="T41" fmla="*/ 12 h 111"/>
                    <a:gd name="T42" fmla="*/ 82 w 425"/>
                    <a:gd name="T43" fmla="*/ 9 h 111"/>
                    <a:gd name="T44" fmla="*/ 84 w 425"/>
                    <a:gd name="T45" fmla="*/ 7 h 111"/>
                    <a:gd name="T46" fmla="*/ 85 w 425"/>
                    <a:gd name="T47" fmla="*/ 4 h 111"/>
                    <a:gd name="T48" fmla="*/ 87 w 425"/>
                    <a:gd name="T49" fmla="*/ 2 h 111"/>
                    <a:gd name="T50" fmla="*/ 89 w 425"/>
                    <a:gd name="T51" fmla="*/ 0 h 111"/>
                    <a:gd name="T52" fmla="*/ 0 w 425"/>
                    <a:gd name="T53" fmla="*/ 0 h 11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425" h="111">
                      <a:moveTo>
                        <a:pt x="0" y="0"/>
                      </a:moveTo>
                      <a:lnTo>
                        <a:pt x="9" y="9"/>
                      </a:lnTo>
                      <a:lnTo>
                        <a:pt x="17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0" y="91"/>
                      </a:lnTo>
                      <a:lnTo>
                        <a:pt x="40" y="95"/>
                      </a:lnTo>
                      <a:lnTo>
                        <a:pt x="40" y="101"/>
                      </a:lnTo>
                      <a:lnTo>
                        <a:pt x="40" y="106"/>
                      </a:lnTo>
                      <a:lnTo>
                        <a:pt x="39" y="111"/>
                      </a:lnTo>
                      <a:lnTo>
                        <a:pt x="386" y="111"/>
                      </a:lnTo>
                      <a:lnTo>
                        <a:pt x="385" y="106"/>
                      </a:lnTo>
                      <a:lnTo>
                        <a:pt x="385" y="101"/>
                      </a:lnTo>
                      <a:lnTo>
                        <a:pt x="385" y="95"/>
                      </a:lnTo>
                      <a:lnTo>
                        <a:pt x="385" y="91"/>
                      </a:lnTo>
                      <a:lnTo>
                        <a:pt x="386" y="78"/>
                      </a:lnTo>
                      <a:lnTo>
                        <a:pt x="387" y="64"/>
                      </a:lnTo>
                      <a:lnTo>
                        <a:pt x="391" y="53"/>
                      </a:lnTo>
                      <a:lnTo>
                        <a:pt x="395" y="40"/>
                      </a:lnTo>
                      <a:lnTo>
                        <a:pt x="401" y="30"/>
                      </a:lnTo>
                      <a:lnTo>
                        <a:pt x="408" y="18"/>
                      </a:lnTo>
                      <a:lnTo>
                        <a:pt x="416" y="9"/>
                      </a:lnTo>
                      <a:lnTo>
                        <a:pt x="42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Freeform 195">
                  <a:extLst>
                    <a:ext uri="{FF2B5EF4-FFF2-40B4-BE49-F238E27FC236}">
                      <a16:creationId xmlns:a16="http://schemas.microsoft.com/office/drawing/2014/main" id="{A5B427BE-84B5-4DF5-9CDB-FA8A77A9F2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3" y="2014"/>
                  <a:ext cx="62" cy="46"/>
                </a:xfrm>
                <a:custGeom>
                  <a:avLst/>
                  <a:gdLst>
                    <a:gd name="T0" fmla="*/ 24 w 136"/>
                    <a:gd name="T1" fmla="*/ 0 h 101"/>
                    <a:gd name="T2" fmla="*/ 22 w 136"/>
                    <a:gd name="T3" fmla="*/ 0 h 101"/>
                    <a:gd name="T4" fmla="*/ 0 w 136"/>
                    <a:gd name="T5" fmla="*/ 0 h 101"/>
                    <a:gd name="T6" fmla="*/ 2 w 136"/>
                    <a:gd name="T7" fmla="*/ 2 h 101"/>
                    <a:gd name="T8" fmla="*/ 4 w 136"/>
                    <a:gd name="T9" fmla="*/ 4 h 101"/>
                    <a:gd name="T10" fmla="*/ 5 w 136"/>
                    <a:gd name="T11" fmla="*/ 6 h 101"/>
                    <a:gd name="T12" fmla="*/ 6 w 136"/>
                    <a:gd name="T13" fmla="*/ 8 h 101"/>
                    <a:gd name="T14" fmla="*/ 7 w 136"/>
                    <a:gd name="T15" fmla="*/ 11 h 101"/>
                    <a:gd name="T16" fmla="*/ 8 w 136"/>
                    <a:gd name="T17" fmla="*/ 13 h 101"/>
                    <a:gd name="T18" fmla="*/ 8 w 136"/>
                    <a:gd name="T19" fmla="*/ 16 h 101"/>
                    <a:gd name="T20" fmla="*/ 9 w 136"/>
                    <a:gd name="T21" fmla="*/ 19 h 101"/>
                    <a:gd name="T22" fmla="*/ 9 w 136"/>
                    <a:gd name="T23" fmla="*/ 19 h 101"/>
                    <a:gd name="T24" fmla="*/ 9 w 136"/>
                    <a:gd name="T25" fmla="*/ 20 h 101"/>
                    <a:gd name="T26" fmla="*/ 9 w 136"/>
                    <a:gd name="T27" fmla="*/ 20 h 101"/>
                    <a:gd name="T28" fmla="*/ 9 w 136"/>
                    <a:gd name="T29" fmla="*/ 21 h 101"/>
                    <a:gd name="T30" fmla="*/ 11 w 136"/>
                    <a:gd name="T31" fmla="*/ 20 h 101"/>
                    <a:gd name="T32" fmla="*/ 14 w 136"/>
                    <a:gd name="T33" fmla="*/ 20 h 101"/>
                    <a:gd name="T34" fmla="*/ 17 w 136"/>
                    <a:gd name="T35" fmla="*/ 20 h 101"/>
                    <a:gd name="T36" fmla="*/ 20 w 136"/>
                    <a:gd name="T37" fmla="*/ 19 h 101"/>
                    <a:gd name="T38" fmla="*/ 23 w 136"/>
                    <a:gd name="T39" fmla="*/ 19 h 101"/>
                    <a:gd name="T40" fmla="*/ 25 w 136"/>
                    <a:gd name="T41" fmla="*/ 19 h 101"/>
                    <a:gd name="T42" fmla="*/ 26 w 136"/>
                    <a:gd name="T43" fmla="*/ 18 h 101"/>
                    <a:gd name="T44" fmla="*/ 26 w 136"/>
                    <a:gd name="T45" fmla="*/ 18 h 101"/>
                    <a:gd name="T46" fmla="*/ 27 w 136"/>
                    <a:gd name="T47" fmla="*/ 18 h 101"/>
                    <a:gd name="T48" fmla="*/ 28 w 136"/>
                    <a:gd name="T49" fmla="*/ 18 h 101"/>
                    <a:gd name="T50" fmla="*/ 28 w 136"/>
                    <a:gd name="T51" fmla="*/ 17 h 101"/>
                    <a:gd name="T52" fmla="*/ 28 w 136"/>
                    <a:gd name="T53" fmla="*/ 16 h 101"/>
                    <a:gd name="T54" fmla="*/ 28 w 136"/>
                    <a:gd name="T55" fmla="*/ 14 h 101"/>
                    <a:gd name="T56" fmla="*/ 28 w 136"/>
                    <a:gd name="T57" fmla="*/ 10 h 101"/>
                    <a:gd name="T58" fmla="*/ 28 w 136"/>
                    <a:gd name="T59" fmla="*/ 7 h 101"/>
                    <a:gd name="T60" fmla="*/ 28 w 136"/>
                    <a:gd name="T61" fmla="*/ 5 h 101"/>
                    <a:gd name="T62" fmla="*/ 28 w 136"/>
                    <a:gd name="T63" fmla="*/ 4 h 101"/>
                    <a:gd name="T64" fmla="*/ 27 w 136"/>
                    <a:gd name="T65" fmla="*/ 2 h 101"/>
                    <a:gd name="T66" fmla="*/ 26 w 136"/>
                    <a:gd name="T67" fmla="*/ 1 h 101"/>
                    <a:gd name="T68" fmla="*/ 24 w 136"/>
                    <a:gd name="T69" fmla="*/ 0 h 10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136" h="101">
                      <a:moveTo>
                        <a:pt x="113" y="2"/>
                      </a:moveTo>
                      <a:lnTo>
                        <a:pt x="105" y="0"/>
                      </a:lnTo>
                      <a:lnTo>
                        <a:pt x="0" y="0"/>
                      </a:lnTo>
                      <a:lnTo>
                        <a:pt x="9" y="9"/>
                      </a:lnTo>
                      <a:lnTo>
                        <a:pt x="18" y="18"/>
                      </a:lnTo>
                      <a:lnTo>
                        <a:pt x="24" y="30"/>
                      </a:lnTo>
                      <a:lnTo>
                        <a:pt x="30" y="40"/>
                      </a:lnTo>
                      <a:lnTo>
                        <a:pt x="35" y="53"/>
                      </a:lnTo>
                      <a:lnTo>
                        <a:pt x="38" y="64"/>
                      </a:lnTo>
                      <a:lnTo>
                        <a:pt x="39" y="78"/>
                      </a:lnTo>
                      <a:lnTo>
                        <a:pt x="41" y="91"/>
                      </a:lnTo>
                      <a:lnTo>
                        <a:pt x="41" y="93"/>
                      </a:lnTo>
                      <a:lnTo>
                        <a:pt x="41" y="95"/>
                      </a:lnTo>
                      <a:lnTo>
                        <a:pt x="41" y="99"/>
                      </a:lnTo>
                      <a:lnTo>
                        <a:pt x="41" y="101"/>
                      </a:lnTo>
                      <a:lnTo>
                        <a:pt x="53" y="99"/>
                      </a:lnTo>
                      <a:lnTo>
                        <a:pt x="67" y="98"/>
                      </a:lnTo>
                      <a:lnTo>
                        <a:pt x="82" y="95"/>
                      </a:lnTo>
                      <a:lnTo>
                        <a:pt x="96" y="93"/>
                      </a:lnTo>
                      <a:lnTo>
                        <a:pt x="109" y="91"/>
                      </a:lnTo>
                      <a:lnTo>
                        <a:pt x="119" y="89"/>
                      </a:lnTo>
                      <a:lnTo>
                        <a:pt x="126" y="88"/>
                      </a:lnTo>
                      <a:lnTo>
                        <a:pt x="128" y="88"/>
                      </a:lnTo>
                      <a:lnTo>
                        <a:pt x="130" y="87"/>
                      </a:lnTo>
                      <a:lnTo>
                        <a:pt x="134" y="85"/>
                      </a:lnTo>
                      <a:lnTo>
                        <a:pt x="135" y="81"/>
                      </a:lnTo>
                      <a:lnTo>
                        <a:pt x="136" y="76"/>
                      </a:lnTo>
                      <a:lnTo>
                        <a:pt x="136" y="68"/>
                      </a:lnTo>
                      <a:lnTo>
                        <a:pt x="136" y="50"/>
                      </a:lnTo>
                      <a:lnTo>
                        <a:pt x="136" y="32"/>
                      </a:lnTo>
                      <a:lnTo>
                        <a:pt x="136" y="23"/>
                      </a:lnTo>
                      <a:lnTo>
                        <a:pt x="135" y="18"/>
                      </a:lnTo>
                      <a:lnTo>
                        <a:pt x="132" y="12"/>
                      </a:lnTo>
                      <a:lnTo>
                        <a:pt x="125" y="7"/>
                      </a:lnTo>
                      <a:lnTo>
                        <a:pt x="113" y="2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Freeform 196">
                  <a:extLst>
                    <a:ext uri="{FF2B5EF4-FFF2-40B4-BE49-F238E27FC236}">
                      <a16:creationId xmlns:a16="http://schemas.microsoft.com/office/drawing/2014/main" id="{CA27D363-8E43-4C44-BE60-AAB24392C4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2014"/>
                  <a:ext cx="83" cy="83"/>
                </a:xfrm>
                <a:custGeom>
                  <a:avLst/>
                  <a:gdLst>
                    <a:gd name="T0" fmla="*/ 21 w 183"/>
                    <a:gd name="T1" fmla="*/ 0 h 183"/>
                    <a:gd name="T2" fmla="*/ 16 w 183"/>
                    <a:gd name="T3" fmla="*/ 0 h 183"/>
                    <a:gd name="T4" fmla="*/ 13 w 183"/>
                    <a:gd name="T5" fmla="*/ 0 h 183"/>
                    <a:gd name="T6" fmla="*/ 10 w 183"/>
                    <a:gd name="T7" fmla="*/ 2 h 183"/>
                    <a:gd name="T8" fmla="*/ 7 w 183"/>
                    <a:gd name="T9" fmla="*/ 4 h 183"/>
                    <a:gd name="T10" fmla="*/ 5 w 183"/>
                    <a:gd name="T11" fmla="*/ 6 h 183"/>
                    <a:gd name="T12" fmla="*/ 3 w 183"/>
                    <a:gd name="T13" fmla="*/ 9 h 183"/>
                    <a:gd name="T14" fmla="*/ 1 w 183"/>
                    <a:gd name="T15" fmla="*/ 12 h 183"/>
                    <a:gd name="T16" fmla="*/ 0 w 183"/>
                    <a:gd name="T17" fmla="*/ 15 h 183"/>
                    <a:gd name="T18" fmla="*/ 0 w 183"/>
                    <a:gd name="T19" fmla="*/ 19 h 183"/>
                    <a:gd name="T20" fmla="*/ 0 w 183"/>
                    <a:gd name="T21" fmla="*/ 22 h 183"/>
                    <a:gd name="T22" fmla="*/ 1 w 183"/>
                    <a:gd name="T23" fmla="*/ 26 h 183"/>
                    <a:gd name="T24" fmla="*/ 3 w 183"/>
                    <a:gd name="T25" fmla="*/ 29 h 183"/>
                    <a:gd name="T26" fmla="*/ 5 w 183"/>
                    <a:gd name="T27" fmla="*/ 32 h 183"/>
                    <a:gd name="T28" fmla="*/ 8 w 183"/>
                    <a:gd name="T29" fmla="*/ 34 h 183"/>
                    <a:gd name="T30" fmla="*/ 12 w 183"/>
                    <a:gd name="T31" fmla="*/ 36 h 183"/>
                    <a:gd name="T32" fmla="*/ 15 w 183"/>
                    <a:gd name="T33" fmla="*/ 37 h 183"/>
                    <a:gd name="T34" fmla="*/ 19 w 183"/>
                    <a:gd name="T35" fmla="*/ 38 h 183"/>
                    <a:gd name="T36" fmla="*/ 23 w 183"/>
                    <a:gd name="T37" fmla="*/ 37 h 183"/>
                    <a:gd name="T38" fmla="*/ 26 w 183"/>
                    <a:gd name="T39" fmla="*/ 36 h 183"/>
                    <a:gd name="T40" fmla="*/ 29 w 183"/>
                    <a:gd name="T41" fmla="*/ 34 h 183"/>
                    <a:gd name="T42" fmla="*/ 32 w 183"/>
                    <a:gd name="T43" fmla="*/ 32 h 183"/>
                    <a:gd name="T44" fmla="*/ 34 w 183"/>
                    <a:gd name="T45" fmla="*/ 29 h 183"/>
                    <a:gd name="T46" fmla="*/ 36 w 183"/>
                    <a:gd name="T47" fmla="*/ 26 h 183"/>
                    <a:gd name="T48" fmla="*/ 37 w 183"/>
                    <a:gd name="T49" fmla="*/ 22 h 183"/>
                    <a:gd name="T50" fmla="*/ 38 w 183"/>
                    <a:gd name="T51" fmla="*/ 19 h 183"/>
                    <a:gd name="T52" fmla="*/ 38 w 183"/>
                    <a:gd name="T53" fmla="*/ 15 h 183"/>
                    <a:gd name="T54" fmla="*/ 37 w 183"/>
                    <a:gd name="T55" fmla="*/ 12 h 183"/>
                    <a:gd name="T56" fmla="*/ 35 w 183"/>
                    <a:gd name="T57" fmla="*/ 9 h 183"/>
                    <a:gd name="T58" fmla="*/ 33 w 183"/>
                    <a:gd name="T59" fmla="*/ 6 h 183"/>
                    <a:gd name="T60" fmla="*/ 31 w 183"/>
                    <a:gd name="T61" fmla="*/ 4 h 183"/>
                    <a:gd name="T62" fmla="*/ 28 w 183"/>
                    <a:gd name="T63" fmla="*/ 2 h 183"/>
                    <a:gd name="T64" fmla="*/ 24 w 183"/>
                    <a:gd name="T65" fmla="*/ 0 h 183"/>
                    <a:gd name="T66" fmla="*/ 21 w 183"/>
                    <a:gd name="T67" fmla="*/ 0 h 18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83" h="183">
                      <a:moveTo>
                        <a:pt x="104" y="0"/>
                      </a:moveTo>
                      <a:lnTo>
                        <a:pt x="80" y="0"/>
                      </a:lnTo>
                      <a:lnTo>
                        <a:pt x="63" y="3"/>
                      </a:lnTo>
                      <a:lnTo>
                        <a:pt x="48" y="10"/>
                      </a:lnTo>
                      <a:lnTo>
                        <a:pt x="35" y="19"/>
                      </a:lnTo>
                      <a:lnTo>
                        <a:pt x="23" y="30"/>
                      </a:lnTo>
                      <a:lnTo>
                        <a:pt x="14" y="43"/>
                      </a:lnTo>
                      <a:lnTo>
                        <a:pt x="6" y="57"/>
                      </a:lnTo>
                      <a:lnTo>
                        <a:pt x="1" y="73"/>
                      </a:lnTo>
                      <a:lnTo>
                        <a:pt x="0" y="91"/>
                      </a:lnTo>
                      <a:lnTo>
                        <a:pt x="2" y="109"/>
                      </a:lnTo>
                      <a:lnTo>
                        <a:pt x="7" y="126"/>
                      </a:lnTo>
                      <a:lnTo>
                        <a:pt x="15" y="142"/>
                      </a:lnTo>
                      <a:lnTo>
                        <a:pt x="27" y="155"/>
                      </a:lnTo>
                      <a:lnTo>
                        <a:pt x="40" y="167"/>
                      </a:lnTo>
                      <a:lnTo>
                        <a:pt x="57" y="176"/>
                      </a:lnTo>
                      <a:lnTo>
                        <a:pt x="74" y="180"/>
                      </a:lnTo>
                      <a:lnTo>
                        <a:pt x="92" y="183"/>
                      </a:lnTo>
                      <a:lnTo>
                        <a:pt x="111" y="180"/>
                      </a:lnTo>
                      <a:lnTo>
                        <a:pt x="128" y="176"/>
                      </a:lnTo>
                      <a:lnTo>
                        <a:pt x="143" y="167"/>
                      </a:lnTo>
                      <a:lnTo>
                        <a:pt x="157" y="155"/>
                      </a:lnTo>
                      <a:lnTo>
                        <a:pt x="168" y="142"/>
                      </a:lnTo>
                      <a:lnTo>
                        <a:pt x="176" y="126"/>
                      </a:lnTo>
                      <a:lnTo>
                        <a:pt x="181" y="109"/>
                      </a:lnTo>
                      <a:lnTo>
                        <a:pt x="183" y="91"/>
                      </a:lnTo>
                      <a:lnTo>
                        <a:pt x="182" y="73"/>
                      </a:lnTo>
                      <a:lnTo>
                        <a:pt x="178" y="57"/>
                      </a:lnTo>
                      <a:lnTo>
                        <a:pt x="169" y="43"/>
                      </a:lnTo>
                      <a:lnTo>
                        <a:pt x="160" y="30"/>
                      </a:lnTo>
                      <a:lnTo>
                        <a:pt x="149" y="19"/>
                      </a:lnTo>
                      <a:lnTo>
                        <a:pt x="135" y="10"/>
                      </a:lnTo>
                      <a:lnTo>
                        <a:pt x="120" y="3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Freeform 197">
                  <a:extLst>
                    <a:ext uri="{FF2B5EF4-FFF2-40B4-BE49-F238E27FC236}">
                      <a16:creationId xmlns:a16="http://schemas.microsoft.com/office/drawing/2014/main" id="{DA6F7144-7060-464A-AF5D-6E6BF331BB9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548" y="2020"/>
                  <a:ext cx="73" cy="73"/>
                </a:xfrm>
                <a:custGeom>
                  <a:avLst/>
                  <a:gdLst>
                    <a:gd name="T0" fmla="*/ 0 w 161"/>
                    <a:gd name="T1" fmla="*/ 20 h 160"/>
                    <a:gd name="T2" fmla="*/ 3 w 161"/>
                    <a:gd name="T3" fmla="*/ 26 h 160"/>
                    <a:gd name="T4" fmla="*/ 7 w 161"/>
                    <a:gd name="T5" fmla="*/ 31 h 160"/>
                    <a:gd name="T6" fmla="*/ 13 w 161"/>
                    <a:gd name="T7" fmla="*/ 33 h 160"/>
                    <a:gd name="T8" fmla="*/ 20 w 161"/>
                    <a:gd name="T9" fmla="*/ 33 h 160"/>
                    <a:gd name="T10" fmla="*/ 26 w 161"/>
                    <a:gd name="T11" fmla="*/ 31 h 160"/>
                    <a:gd name="T12" fmla="*/ 30 w 161"/>
                    <a:gd name="T13" fmla="*/ 26 h 160"/>
                    <a:gd name="T14" fmla="*/ 33 w 161"/>
                    <a:gd name="T15" fmla="*/ 20 h 160"/>
                    <a:gd name="T16" fmla="*/ 33 w 161"/>
                    <a:gd name="T17" fmla="*/ 13 h 160"/>
                    <a:gd name="T18" fmla="*/ 30 w 161"/>
                    <a:gd name="T19" fmla="*/ 7 h 160"/>
                    <a:gd name="T20" fmla="*/ 26 w 161"/>
                    <a:gd name="T21" fmla="*/ 3 h 160"/>
                    <a:gd name="T22" fmla="*/ 20 w 161"/>
                    <a:gd name="T23" fmla="*/ 0 h 160"/>
                    <a:gd name="T24" fmla="*/ 13 w 161"/>
                    <a:gd name="T25" fmla="*/ 0 h 160"/>
                    <a:gd name="T26" fmla="*/ 7 w 161"/>
                    <a:gd name="T27" fmla="*/ 3 h 160"/>
                    <a:gd name="T28" fmla="*/ 3 w 161"/>
                    <a:gd name="T29" fmla="*/ 7 h 160"/>
                    <a:gd name="T30" fmla="*/ 0 w 161"/>
                    <a:gd name="T31" fmla="*/ 13 h 160"/>
                    <a:gd name="T32" fmla="*/ 3 w 161"/>
                    <a:gd name="T33" fmla="*/ 17 h 160"/>
                    <a:gd name="T34" fmla="*/ 5 w 161"/>
                    <a:gd name="T35" fmla="*/ 11 h 160"/>
                    <a:gd name="T36" fmla="*/ 7 w 161"/>
                    <a:gd name="T37" fmla="*/ 7 h 160"/>
                    <a:gd name="T38" fmla="*/ 11 w 161"/>
                    <a:gd name="T39" fmla="*/ 5 h 160"/>
                    <a:gd name="T40" fmla="*/ 17 w 161"/>
                    <a:gd name="T41" fmla="*/ 3 h 160"/>
                    <a:gd name="T42" fmla="*/ 22 w 161"/>
                    <a:gd name="T43" fmla="*/ 5 h 160"/>
                    <a:gd name="T44" fmla="*/ 26 w 161"/>
                    <a:gd name="T45" fmla="*/ 7 h 160"/>
                    <a:gd name="T46" fmla="*/ 29 w 161"/>
                    <a:gd name="T47" fmla="*/ 11 h 160"/>
                    <a:gd name="T48" fmla="*/ 29 w 161"/>
                    <a:gd name="T49" fmla="*/ 17 h 160"/>
                    <a:gd name="T50" fmla="*/ 29 w 161"/>
                    <a:gd name="T51" fmla="*/ 22 h 160"/>
                    <a:gd name="T52" fmla="*/ 26 w 161"/>
                    <a:gd name="T53" fmla="*/ 26 h 160"/>
                    <a:gd name="T54" fmla="*/ 22 w 161"/>
                    <a:gd name="T55" fmla="*/ 29 h 160"/>
                    <a:gd name="T56" fmla="*/ 17 w 161"/>
                    <a:gd name="T57" fmla="*/ 30 h 160"/>
                    <a:gd name="T58" fmla="*/ 11 w 161"/>
                    <a:gd name="T59" fmla="*/ 29 h 160"/>
                    <a:gd name="T60" fmla="*/ 7 w 161"/>
                    <a:gd name="T61" fmla="*/ 26 h 160"/>
                    <a:gd name="T62" fmla="*/ 5 w 161"/>
                    <a:gd name="T63" fmla="*/ 22 h 160"/>
                    <a:gd name="T64" fmla="*/ 3 w 161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1" h="160">
                      <a:moveTo>
                        <a:pt x="0" y="80"/>
                      </a:moveTo>
                      <a:lnTo>
                        <a:pt x="2" y="96"/>
                      </a:lnTo>
                      <a:lnTo>
                        <a:pt x="6" y="111"/>
                      </a:lnTo>
                      <a:lnTo>
                        <a:pt x="14" y="125"/>
                      </a:lnTo>
                      <a:lnTo>
                        <a:pt x="23" y="137"/>
                      </a:lnTo>
                      <a:lnTo>
                        <a:pt x="36" y="146"/>
                      </a:lnTo>
                      <a:lnTo>
                        <a:pt x="50" y="154"/>
                      </a:lnTo>
                      <a:lnTo>
                        <a:pt x="65" y="159"/>
                      </a:lnTo>
                      <a:lnTo>
                        <a:pt x="81" y="160"/>
                      </a:lnTo>
                      <a:lnTo>
                        <a:pt x="97" y="159"/>
                      </a:lnTo>
                      <a:lnTo>
                        <a:pt x="112" y="154"/>
                      </a:lnTo>
                      <a:lnTo>
                        <a:pt x="126" y="146"/>
                      </a:lnTo>
                      <a:lnTo>
                        <a:pt x="137" y="137"/>
                      </a:lnTo>
                      <a:lnTo>
                        <a:pt x="147" y="125"/>
                      </a:lnTo>
                      <a:lnTo>
                        <a:pt x="155" y="111"/>
                      </a:lnTo>
                      <a:lnTo>
                        <a:pt x="159" y="96"/>
                      </a:lnTo>
                      <a:lnTo>
                        <a:pt x="161" y="80"/>
                      </a:lnTo>
                      <a:lnTo>
                        <a:pt x="159" y="64"/>
                      </a:lnTo>
                      <a:lnTo>
                        <a:pt x="155" y="49"/>
                      </a:lnTo>
                      <a:lnTo>
                        <a:pt x="147" y="35"/>
                      </a:lnTo>
                      <a:lnTo>
                        <a:pt x="137" y="23"/>
                      </a:lnTo>
                      <a:lnTo>
                        <a:pt x="126" y="14"/>
                      </a:lnTo>
                      <a:lnTo>
                        <a:pt x="112" y="6"/>
                      </a:lnTo>
                      <a:lnTo>
                        <a:pt x="97" y="1"/>
                      </a:lnTo>
                      <a:lnTo>
                        <a:pt x="81" y="0"/>
                      </a:lnTo>
                      <a:lnTo>
                        <a:pt x="65" y="1"/>
                      </a:lnTo>
                      <a:lnTo>
                        <a:pt x="50" y="6"/>
                      </a:lnTo>
                      <a:lnTo>
                        <a:pt x="36" y="14"/>
                      </a:lnTo>
                      <a:lnTo>
                        <a:pt x="23" y="23"/>
                      </a:lnTo>
                      <a:lnTo>
                        <a:pt x="14" y="35"/>
                      </a:lnTo>
                      <a:lnTo>
                        <a:pt x="6" y="49"/>
                      </a:lnTo>
                      <a:lnTo>
                        <a:pt x="2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8" y="67"/>
                      </a:lnTo>
                      <a:lnTo>
                        <a:pt x="21" y="55"/>
                      </a:lnTo>
                      <a:lnTo>
                        <a:pt x="28" y="44"/>
                      </a:lnTo>
                      <a:lnTo>
                        <a:pt x="35" y="35"/>
                      </a:lnTo>
                      <a:lnTo>
                        <a:pt x="45" y="27"/>
                      </a:lnTo>
                      <a:lnTo>
                        <a:pt x="56" y="21"/>
                      </a:lnTo>
                      <a:lnTo>
                        <a:pt x="68" y="17"/>
                      </a:lnTo>
                      <a:lnTo>
                        <a:pt x="81" y="16"/>
                      </a:lnTo>
                      <a:lnTo>
                        <a:pt x="94" y="17"/>
                      </a:lnTo>
                      <a:lnTo>
                        <a:pt x="105" y="21"/>
                      </a:lnTo>
                      <a:lnTo>
                        <a:pt x="117" y="27"/>
                      </a:lnTo>
                      <a:lnTo>
                        <a:pt x="126" y="35"/>
                      </a:lnTo>
                      <a:lnTo>
                        <a:pt x="134" y="44"/>
                      </a:lnTo>
                      <a:lnTo>
                        <a:pt x="140" y="55"/>
                      </a:lnTo>
                      <a:lnTo>
                        <a:pt x="143" y="67"/>
                      </a:lnTo>
                      <a:lnTo>
                        <a:pt x="144" y="80"/>
                      </a:lnTo>
                      <a:lnTo>
                        <a:pt x="143" y="92"/>
                      </a:lnTo>
                      <a:lnTo>
                        <a:pt x="140" y="105"/>
                      </a:lnTo>
                      <a:lnTo>
                        <a:pt x="134" y="115"/>
                      </a:lnTo>
                      <a:lnTo>
                        <a:pt x="126" y="126"/>
                      </a:lnTo>
                      <a:lnTo>
                        <a:pt x="117" y="133"/>
                      </a:lnTo>
                      <a:lnTo>
                        <a:pt x="105" y="140"/>
                      </a:lnTo>
                      <a:lnTo>
                        <a:pt x="94" y="143"/>
                      </a:lnTo>
                      <a:lnTo>
                        <a:pt x="81" y="144"/>
                      </a:lnTo>
                      <a:lnTo>
                        <a:pt x="68" y="143"/>
                      </a:lnTo>
                      <a:lnTo>
                        <a:pt x="56" y="140"/>
                      </a:lnTo>
                      <a:lnTo>
                        <a:pt x="45" y="133"/>
                      </a:lnTo>
                      <a:lnTo>
                        <a:pt x="35" y="126"/>
                      </a:lnTo>
                      <a:lnTo>
                        <a:pt x="28" y="115"/>
                      </a:lnTo>
                      <a:lnTo>
                        <a:pt x="21" y="105"/>
                      </a:lnTo>
                      <a:lnTo>
                        <a:pt x="18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Freeform 198">
                  <a:extLst>
                    <a:ext uri="{FF2B5EF4-FFF2-40B4-BE49-F238E27FC236}">
                      <a16:creationId xmlns:a16="http://schemas.microsoft.com/office/drawing/2014/main" id="{6CFDA2E5-F3F1-4480-B355-D2EFA8630AE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8" y="2020"/>
                  <a:ext cx="73" cy="73"/>
                </a:xfrm>
                <a:custGeom>
                  <a:avLst/>
                  <a:gdLst>
                    <a:gd name="T0" fmla="*/ 0 w 160"/>
                    <a:gd name="T1" fmla="*/ 20 h 160"/>
                    <a:gd name="T2" fmla="*/ 3 w 160"/>
                    <a:gd name="T3" fmla="*/ 26 h 160"/>
                    <a:gd name="T4" fmla="*/ 7 w 160"/>
                    <a:gd name="T5" fmla="*/ 31 h 160"/>
                    <a:gd name="T6" fmla="*/ 13 w 160"/>
                    <a:gd name="T7" fmla="*/ 33 h 160"/>
                    <a:gd name="T8" fmla="*/ 20 w 160"/>
                    <a:gd name="T9" fmla="*/ 33 h 160"/>
                    <a:gd name="T10" fmla="*/ 26 w 160"/>
                    <a:gd name="T11" fmla="*/ 31 h 160"/>
                    <a:gd name="T12" fmla="*/ 31 w 160"/>
                    <a:gd name="T13" fmla="*/ 26 h 160"/>
                    <a:gd name="T14" fmla="*/ 33 w 160"/>
                    <a:gd name="T15" fmla="*/ 20 h 160"/>
                    <a:gd name="T16" fmla="*/ 33 w 160"/>
                    <a:gd name="T17" fmla="*/ 13 h 160"/>
                    <a:gd name="T18" fmla="*/ 31 w 160"/>
                    <a:gd name="T19" fmla="*/ 7 h 160"/>
                    <a:gd name="T20" fmla="*/ 26 w 160"/>
                    <a:gd name="T21" fmla="*/ 3 h 160"/>
                    <a:gd name="T22" fmla="*/ 20 w 160"/>
                    <a:gd name="T23" fmla="*/ 0 h 160"/>
                    <a:gd name="T24" fmla="*/ 13 w 160"/>
                    <a:gd name="T25" fmla="*/ 0 h 160"/>
                    <a:gd name="T26" fmla="*/ 7 w 160"/>
                    <a:gd name="T27" fmla="*/ 3 h 160"/>
                    <a:gd name="T28" fmla="*/ 3 w 160"/>
                    <a:gd name="T29" fmla="*/ 7 h 160"/>
                    <a:gd name="T30" fmla="*/ 0 w 160"/>
                    <a:gd name="T31" fmla="*/ 13 h 160"/>
                    <a:gd name="T32" fmla="*/ 3 w 160"/>
                    <a:gd name="T33" fmla="*/ 17 h 160"/>
                    <a:gd name="T34" fmla="*/ 4 w 160"/>
                    <a:gd name="T35" fmla="*/ 11 h 160"/>
                    <a:gd name="T36" fmla="*/ 7 w 160"/>
                    <a:gd name="T37" fmla="*/ 7 h 160"/>
                    <a:gd name="T38" fmla="*/ 11 w 160"/>
                    <a:gd name="T39" fmla="*/ 5 h 160"/>
                    <a:gd name="T40" fmla="*/ 17 w 160"/>
                    <a:gd name="T41" fmla="*/ 3 h 160"/>
                    <a:gd name="T42" fmla="*/ 21 w 160"/>
                    <a:gd name="T43" fmla="*/ 5 h 160"/>
                    <a:gd name="T44" fmla="*/ 26 w 160"/>
                    <a:gd name="T45" fmla="*/ 7 h 160"/>
                    <a:gd name="T46" fmla="*/ 29 w 160"/>
                    <a:gd name="T47" fmla="*/ 11 h 160"/>
                    <a:gd name="T48" fmla="*/ 30 w 160"/>
                    <a:gd name="T49" fmla="*/ 17 h 160"/>
                    <a:gd name="T50" fmla="*/ 29 w 160"/>
                    <a:gd name="T51" fmla="*/ 22 h 160"/>
                    <a:gd name="T52" fmla="*/ 26 w 160"/>
                    <a:gd name="T53" fmla="*/ 26 h 160"/>
                    <a:gd name="T54" fmla="*/ 21 w 160"/>
                    <a:gd name="T55" fmla="*/ 29 h 160"/>
                    <a:gd name="T56" fmla="*/ 17 w 160"/>
                    <a:gd name="T57" fmla="*/ 30 h 160"/>
                    <a:gd name="T58" fmla="*/ 11 w 160"/>
                    <a:gd name="T59" fmla="*/ 29 h 160"/>
                    <a:gd name="T60" fmla="*/ 7 w 160"/>
                    <a:gd name="T61" fmla="*/ 26 h 160"/>
                    <a:gd name="T62" fmla="*/ 4 w 160"/>
                    <a:gd name="T63" fmla="*/ 22 h 160"/>
                    <a:gd name="T64" fmla="*/ 3 w 160"/>
                    <a:gd name="T65" fmla="*/ 17 h 160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60" h="160">
                      <a:moveTo>
                        <a:pt x="0" y="80"/>
                      </a:moveTo>
                      <a:lnTo>
                        <a:pt x="1" y="96"/>
                      </a:lnTo>
                      <a:lnTo>
                        <a:pt x="5" y="111"/>
                      </a:lnTo>
                      <a:lnTo>
                        <a:pt x="13" y="125"/>
                      </a:lnTo>
                      <a:lnTo>
                        <a:pt x="23" y="137"/>
                      </a:lnTo>
                      <a:lnTo>
                        <a:pt x="35" y="146"/>
                      </a:lnTo>
                      <a:lnTo>
                        <a:pt x="49" y="154"/>
                      </a:lnTo>
                      <a:lnTo>
                        <a:pt x="64" y="159"/>
                      </a:lnTo>
                      <a:lnTo>
                        <a:pt x="80" y="160"/>
                      </a:lnTo>
                      <a:lnTo>
                        <a:pt x="96" y="159"/>
                      </a:lnTo>
                      <a:lnTo>
                        <a:pt x="111" y="154"/>
                      </a:lnTo>
                      <a:lnTo>
                        <a:pt x="125" y="146"/>
                      </a:lnTo>
                      <a:lnTo>
                        <a:pt x="137" y="137"/>
                      </a:lnTo>
                      <a:lnTo>
                        <a:pt x="146" y="125"/>
                      </a:lnTo>
                      <a:lnTo>
                        <a:pt x="154" y="111"/>
                      </a:lnTo>
                      <a:lnTo>
                        <a:pt x="159" y="96"/>
                      </a:lnTo>
                      <a:lnTo>
                        <a:pt x="160" y="80"/>
                      </a:lnTo>
                      <a:lnTo>
                        <a:pt x="159" y="64"/>
                      </a:lnTo>
                      <a:lnTo>
                        <a:pt x="154" y="49"/>
                      </a:lnTo>
                      <a:lnTo>
                        <a:pt x="146" y="35"/>
                      </a:lnTo>
                      <a:lnTo>
                        <a:pt x="137" y="23"/>
                      </a:lnTo>
                      <a:lnTo>
                        <a:pt x="125" y="14"/>
                      </a:lnTo>
                      <a:lnTo>
                        <a:pt x="111" y="6"/>
                      </a:lnTo>
                      <a:lnTo>
                        <a:pt x="96" y="1"/>
                      </a:lnTo>
                      <a:lnTo>
                        <a:pt x="80" y="0"/>
                      </a:lnTo>
                      <a:lnTo>
                        <a:pt x="64" y="1"/>
                      </a:lnTo>
                      <a:lnTo>
                        <a:pt x="49" y="6"/>
                      </a:lnTo>
                      <a:lnTo>
                        <a:pt x="35" y="14"/>
                      </a:lnTo>
                      <a:lnTo>
                        <a:pt x="23" y="23"/>
                      </a:lnTo>
                      <a:lnTo>
                        <a:pt x="13" y="35"/>
                      </a:lnTo>
                      <a:lnTo>
                        <a:pt x="5" y="49"/>
                      </a:lnTo>
                      <a:lnTo>
                        <a:pt x="1" y="64"/>
                      </a:lnTo>
                      <a:lnTo>
                        <a:pt x="0" y="80"/>
                      </a:lnTo>
                      <a:close/>
                      <a:moveTo>
                        <a:pt x="16" y="80"/>
                      </a:moveTo>
                      <a:lnTo>
                        <a:pt x="17" y="67"/>
                      </a:lnTo>
                      <a:lnTo>
                        <a:pt x="20" y="55"/>
                      </a:lnTo>
                      <a:lnTo>
                        <a:pt x="27" y="44"/>
                      </a:lnTo>
                      <a:lnTo>
                        <a:pt x="34" y="35"/>
                      </a:lnTo>
                      <a:lnTo>
                        <a:pt x="45" y="27"/>
                      </a:lnTo>
                      <a:lnTo>
                        <a:pt x="55" y="21"/>
                      </a:lnTo>
                      <a:lnTo>
                        <a:pt x="68" y="17"/>
                      </a:lnTo>
                      <a:lnTo>
                        <a:pt x="80" y="16"/>
                      </a:lnTo>
                      <a:lnTo>
                        <a:pt x="93" y="17"/>
                      </a:lnTo>
                      <a:lnTo>
                        <a:pt x="104" y="21"/>
                      </a:lnTo>
                      <a:lnTo>
                        <a:pt x="116" y="27"/>
                      </a:lnTo>
                      <a:lnTo>
                        <a:pt x="125" y="35"/>
                      </a:lnTo>
                      <a:lnTo>
                        <a:pt x="133" y="44"/>
                      </a:lnTo>
                      <a:lnTo>
                        <a:pt x="139" y="55"/>
                      </a:lnTo>
                      <a:lnTo>
                        <a:pt x="142" y="67"/>
                      </a:lnTo>
                      <a:lnTo>
                        <a:pt x="144" y="80"/>
                      </a:lnTo>
                      <a:lnTo>
                        <a:pt x="142" y="92"/>
                      </a:lnTo>
                      <a:lnTo>
                        <a:pt x="139" y="105"/>
                      </a:lnTo>
                      <a:lnTo>
                        <a:pt x="133" y="115"/>
                      </a:lnTo>
                      <a:lnTo>
                        <a:pt x="125" y="126"/>
                      </a:lnTo>
                      <a:lnTo>
                        <a:pt x="116" y="133"/>
                      </a:lnTo>
                      <a:lnTo>
                        <a:pt x="104" y="140"/>
                      </a:lnTo>
                      <a:lnTo>
                        <a:pt x="93" y="143"/>
                      </a:lnTo>
                      <a:lnTo>
                        <a:pt x="80" y="144"/>
                      </a:lnTo>
                      <a:lnTo>
                        <a:pt x="68" y="143"/>
                      </a:lnTo>
                      <a:lnTo>
                        <a:pt x="55" y="140"/>
                      </a:lnTo>
                      <a:lnTo>
                        <a:pt x="45" y="133"/>
                      </a:lnTo>
                      <a:lnTo>
                        <a:pt x="34" y="126"/>
                      </a:lnTo>
                      <a:lnTo>
                        <a:pt x="27" y="115"/>
                      </a:lnTo>
                      <a:lnTo>
                        <a:pt x="20" y="105"/>
                      </a:lnTo>
                      <a:lnTo>
                        <a:pt x="17" y="92"/>
                      </a:lnTo>
                      <a:lnTo>
                        <a:pt x="16" y="8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Freeform 199">
                  <a:extLst>
                    <a:ext uri="{FF2B5EF4-FFF2-40B4-BE49-F238E27FC236}">
                      <a16:creationId xmlns:a16="http://schemas.microsoft.com/office/drawing/2014/main" id="{379AD231-81A5-411D-A4B3-E9ACD8473A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5" y="2027"/>
                  <a:ext cx="59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3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4 w 128"/>
                    <a:gd name="T17" fmla="*/ 0 h 128"/>
                    <a:gd name="T18" fmla="*/ 17 w 128"/>
                    <a:gd name="T19" fmla="*/ 0 h 128"/>
                    <a:gd name="T20" fmla="*/ 19 w 128"/>
                    <a:gd name="T21" fmla="*/ 1 h 128"/>
                    <a:gd name="T22" fmla="*/ 22 w 128"/>
                    <a:gd name="T23" fmla="*/ 2 h 128"/>
                    <a:gd name="T24" fmla="*/ 24 w 128"/>
                    <a:gd name="T25" fmla="*/ 4 h 128"/>
                    <a:gd name="T26" fmla="*/ 25 w 128"/>
                    <a:gd name="T27" fmla="*/ 6 h 128"/>
                    <a:gd name="T28" fmla="*/ 26 w 128"/>
                    <a:gd name="T29" fmla="*/ 8 h 128"/>
                    <a:gd name="T30" fmla="*/ 27 w 128"/>
                    <a:gd name="T31" fmla="*/ 11 h 128"/>
                    <a:gd name="T32" fmla="*/ 27 w 128"/>
                    <a:gd name="T33" fmla="*/ 14 h 128"/>
                    <a:gd name="T34" fmla="*/ 27 w 128"/>
                    <a:gd name="T35" fmla="*/ 16 h 128"/>
                    <a:gd name="T36" fmla="*/ 26 w 128"/>
                    <a:gd name="T37" fmla="*/ 19 h 128"/>
                    <a:gd name="T38" fmla="*/ 25 w 128"/>
                    <a:gd name="T39" fmla="*/ 21 h 128"/>
                    <a:gd name="T40" fmla="*/ 24 w 128"/>
                    <a:gd name="T41" fmla="*/ 24 h 128"/>
                    <a:gd name="T42" fmla="*/ 22 w 128"/>
                    <a:gd name="T43" fmla="*/ 25 h 128"/>
                    <a:gd name="T44" fmla="*/ 19 w 128"/>
                    <a:gd name="T45" fmla="*/ 26 h 128"/>
                    <a:gd name="T46" fmla="*/ 17 w 128"/>
                    <a:gd name="T47" fmla="*/ 27 h 128"/>
                    <a:gd name="T48" fmla="*/ 14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3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2" y="51"/>
                      </a:lnTo>
                      <a:lnTo>
                        <a:pt x="5" y="39"/>
                      </a:lnTo>
                      <a:lnTo>
                        <a:pt x="12" y="28"/>
                      </a:lnTo>
                      <a:lnTo>
                        <a:pt x="19" y="19"/>
                      </a:lnTo>
                      <a:lnTo>
                        <a:pt x="29" y="11"/>
                      </a:lnTo>
                      <a:lnTo>
                        <a:pt x="40" y="5"/>
                      </a:lnTo>
                      <a:lnTo>
                        <a:pt x="52" y="1"/>
                      </a:lnTo>
                      <a:lnTo>
                        <a:pt x="65" y="0"/>
                      </a:lnTo>
                      <a:lnTo>
                        <a:pt x="78" y="1"/>
                      </a:lnTo>
                      <a:lnTo>
                        <a:pt x="89" y="5"/>
                      </a:lnTo>
                      <a:lnTo>
                        <a:pt x="101" y="11"/>
                      </a:lnTo>
                      <a:lnTo>
                        <a:pt x="110" y="19"/>
                      </a:lnTo>
                      <a:lnTo>
                        <a:pt x="118" y="28"/>
                      </a:lnTo>
                      <a:lnTo>
                        <a:pt x="124" y="39"/>
                      </a:lnTo>
                      <a:lnTo>
                        <a:pt x="127" y="51"/>
                      </a:lnTo>
                      <a:lnTo>
                        <a:pt x="128" y="64"/>
                      </a:lnTo>
                      <a:lnTo>
                        <a:pt x="127" y="76"/>
                      </a:lnTo>
                      <a:lnTo>
                        <a:pt x="124" y="89"/>
                      </a:lnTo>
                      <a:lnTo>
                        <a:pt x="118" y="99"/>
                      </a:lnTo>
                      <a:lnTo>
                        <a:pt x="110" y="110"/>
                      </a:lnTo>
                      <a:lnTo>
                        <a:pt x="101" y="117"/>
                      </a:lnTo>
                      <a:lnTo>
                        <a:pt x="89" y="124"/>
                      </a:lnTo>
                      <a:lnTo>
                        <a:pt x="78" y="127"/>
                      </a:lnTo>
                      <a:lnTo>
                        <a:pt x="65" y="128"/>
                      </a:lnTo>
                      <a:lnTo>
                        <a:pt x="52" y="127"/>
                      </a:lnTo>
                      <a:lnTo>
                        <a:pt x="40" y="124"/>
                      </a:lnTo>
                      <a:lnTo>
                        <a:pt x="29" y="117"/>
                      </a:lnTo>
                      <a:lnTo>
                        <a:pt x="19" y="110"/>
                      </a:lnTo>
                      <a:lnTo>
                        <a:pt x="12" y="99"/>
                      </a:lnTo>
                      <a:lnTo>
                        <a:pt x="5" y="89"/>
                      </a:lnTo>
                      <a:lnTo>
                        <a:pt x="2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Freeform 200">
                  <a:extLst>
                    <a:ext uri="{FF2B5EF4-FFF2-40B4-BE49-F238E27FC236}">
                      <a16:creationId xmlns:a16="http://schemas.microsoft.com/office/drawing/2014/main" id="{627F0771-840A-45CB-9B1E-E2FD24CB7F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73" y="2034"/>
                  <a:ext cx="34" cy="43"/>
                </a:xfrm>
                <a:custGeom>
                  <a:avLst/>
                  <a:gdLst>
                    <a:gd name="T0" fmla="*/ 1 w 76"/>
                    <a:gd name="T1" fmla="*/ 1 h 96"/>
                    <a:gd name="T2" fmla="*/ 1 w 76"/>
                    <a:gd name="T3" fmla="*/ 1 h 96"/>
                    <a:gd name="T4" fmla="*/ 0 w 76"/>
                    <a:gd name="T5" fmla="*/ 1 h 96"/>
                    <a:gd name="T6" fmla="*/ 0 w 76"/>
                    <a:gd name="T7" fmla="*/ 1 h 96"/>
                    <a:gd name="T8" fmla="*/ 0 w 76"/>
                    <a:gd name="T9" fmla="*/ 2 h 96"/>
                    <a:gd name="T10" fmla="*/ 2 w 76"/>
                    <a:gd name="T11" fmla="*/ 1 h 96"/>
                    <a:gd name="T12" fmla="*/ 4 w 76"/>
                    <a:gd name="T13" fmla="*/ 1 h 96"/>
                    <a:gd name="T14" fmla="*/ 5 w 76"/>
                    <a:gd name="T15" fmla="*/ 1 h 96"/>
                    <a:gd name="T16" fmla="*/ 7 w 76"/>
                    <a:gd name="T17" fmla="*/ 2 h 96"/>
                    <a:gd name="T18" fmla="*/ 9 w 76"/>
                    <a:gd name="T19" fmla="*/ 3 h 96"/>
                    <a:gd name="T20" fmla="*/ 10 w 76"/>
                    <a:gd name="T21" fmla="*/ 4 h 96"/>
                    <a:gd name="T22" fmla="*/ 11 w 76"/>
                    <a:gd name="T23" fmla="*/ 5 h 96"/>
                    <a:gd name="T24" fmla="*/ 12 w 76"/>
                    <a:gd name="T25" fmla="*/ 7 h 96"/>
                    <a:gd name="T26" fmla="*/ 13 w 76"/>
                    <a:gd name="T27" fmla="*/ 10 h 96"/>
                    <a:gd name="T28" fmla="*/ 13 w 76"/>
                    <a:gd name="T29" fmla="*/ 13 h 96"/>
                    <a:gd name="T30" fmla="*/ 11 w 76"/>
                    <a:gd name="T31" fmla="*/ 17 h 96"/>
                    <a:gd name="T32" fmla="*/ 9 w 76"/>
                    <a:gd name="T33" fmla="*/ 19 h 96"/>
                    <a:gd name="T34" fmla="*/ 9 w 76"/>
                    <a:gd name="T35" fmla="*/ 19 h 96"/>
                    <a:gd name="T36" fmla="*/ 9 w 76"/>
                    <a:gd name="T37" fmla="*/ 19 h 96"/>
                    <a:gd name="T38" fmla="*/ 9 w 76"/>
                    <a:gd name="T39" fmla="*/ 19 h 96"/>
                    <a:gd name="T40" fmla="*/ 10 w 76"/>
                    <a:gd name="T41" fmla="*/ 19 h 96"/>
                    <a:gd name="T42" fmla="*/ 12 w 76"/>
                    <a:gd name="T43" fmla="*/ 18 h 96"/>
                    <a:gd name="T44" fmla="*/ 13 w 76"/>
                    <a:gd name="T45" fmla="*/ 17 h 96"/>
                    <a:gd name="T46" fmla="*/ 14 w 76"/>
                    <a:gd name="T47" fmla="*/ 15 h 96"/>
                    <a:gd name="T48" fmla="*/ 15 w 76"/>
                    <a:gd name="T49" fmla="*/ 13 h 96"/>
                    <a:gd name="T50" fmla="*/ 15 w 76"/>
                    <a:gd name="T51" fmla="*/ 12 h 96"/>
                    <a:gd name="T52" fmla="*/ 15 w 76"/>
                    <a:gd name="T53" fmla="*/ 9 h 96"/>
                    <a:gd name="T54" fmla="*/ 15 w 76"/>
                    <a:gd name="T55" fmla="*/ 8 h 96"/>
                    <a:gd name="T56" fmla="*/ 14 w 76"/>
                    <a:gd name="T57" fmla="*/ 6 h 96"/>
                    <a:gd name="T58" fmla="*/ 13 w 76"/>
                    <a:gd name="T59" fmla="*/ 4 h 96"/>
                    <a:gd name="T60" fmla="*/ 12 w 76"/>
                    <a:gd name="T61" fmla="*/ 3 h 96"/>
                    <a:gd name="T62" fmla="*/ 10 w 76"/>
                    <a:gd name="T63" fmla="*/ 1 h 96"/>
                    <a:gd name="T64" fmla="*/ 9 w 76"/>
                    <a:gd name="T65" fmla="*/ 0 h 96"/>
                    <a:gd name="T66" fmla="*/ 7 w 76"/>
                    <a:gd name="T67" fmla="*/ 0 h 96"/>
                    <a:gd name="T68" fmla="*/ 5 w 76"/>
                    <a:gd name="T69" fmla="*/ 0 h 96"/>
                    <a:gd name="T70" fmla="*/ 3 w 76"/>
                    <a:gd name="T71" fmla="*/ 0 h 96"/>
                    <a:gd name="T72" fmla="*/ 1 w 76"/>
                    <a:gd name="T73" fmla="*/ 1 h 9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76" h="96">
                      <a:moveTo>
                        <a:pt x="5" y="6"/>
                      </a:moveTo>
                      <a:lnTo>
                        <a:pt x="4" y="6"/>
                      </a:lnTo>
                      <a:lnTo>
                        <a:pt x="3" y="7"/>
                      </a:lnTo>
                      <a:lnTo>
                        <a:pt x="2" y="7"/>
                      </a:lnTo>
                      <a:lnTo>
                        <a:pt x="0" y="8"/>
                      </a:lnTo>
                      <a:lnTo>
                        <a:pt x="10" y="6"/>
                      </a:lnTo>
                      <a:lnTo>
                        <a:pt x="18" y="6"/>
                      </a:lnTo>
                      <a:lnTo>
                        <a:pt x="27" y="7"/>
                      </a:lnTo>
                      <a:lnTo>
                        <a:pt x="35" y="9"/>
                      </a:lnTo>
                      <a:lnTo>
                        <a:pt x="42" y="13"/>
                      </a:lnTo>
                      <a:lnTo>
                        <a:pt x="49" y="19"/>
                      </a:lnTo>
                      <a:lnTo>
                        <a:pt x="56" y="26"/>
                      </a:lnTo>
                      <a:lnTo>
                        <a:pt x="60" y="34"/>
                      </a:lnTo>
                      <a:lnTo>
                        <a:pt x="65" y="51"/>
                      </a:lnTo>
                      <a:lnTo>
                        <a:pt x="64" y="68"/>
                      </a:lnTo>
                      <a:lnTo>
                        <a:pt x="56" y="84"/>
                      </a:lnTo>
                      <a:lnTo>
                        <a:pt x="43" y="96"/>
                      </a:lnTo>
                      <a:lnTo>
                        <a:pt x="44" y="96"/>
                      </a:lnTo>
                      <a:lnTo>
                        <a:pt x="46" y="95"/>
                      </a:lnTo>
                      <a:lnTo>
                        <a:pt x="48" y="95"/>
                      </a:lnTo>
                      <a:lnTo>
                        <a:pt x="49" y="94"/>
                      </a:lnTo>
                      <a:lnTo>
                        <a:pt x="57" y="89"/>
                      </a:lnTo>
                      <a:lnTo>
                        <a:pt x="64" y="82"/>
                      </a:lnTo>
                      <a:lnTo>
                        <a:pt x="69" y="74"/>
                      </a:lnTo>
                      <a:lnTo>
                        <a:pt x="74" y="66"/>
                      </a:lnTo>
                      <a:lnTo>
                        <a:pt x="76" y="57"/>
                      </a:lnTo>
                      <a:lnTo>
                        <a:pt x="76" y="46"/>
                      </a:lnTo>
                      <a:lnTo>
                        <a:pt x="75" y="37"/>
                      </a:lnTo>
                      <a:lnTo>
                        <a:pt x="72" y="28"/>
                      </a:lnTo>
                      <a:lnTo>
                        <a:pt x="66" y="20"/>
                      </a:lnTo>
                      <a:lnTo>
                        <a:pt x="59" y="13"/>
                      </a:lnTo>
                      <a:lnTo>
                        <a:pt x="52" y="7"/>
                      </a:lnTo>
                      <a:lnTo>
                        <a:pt x="43" y="3"/>
                      </a:lnTo>
                      <a:lnTo>
                        <a:pt x="34" y="1"/>
                      </a:lnTo>
                      <a:lnTo>
                        <a:pt x="25" y="0"/>
                      </a:lnTo>
                      <a:lnTo>
                        <a:pt x="14" y="3"/>
                      </a:lnTo>
                      <a:lnTo>
                        <a:pt x="5" y="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Freeform 201">
                  <a:extLst>
                    <a:ext uri="{FF2B5EF4-FFF2-40B4-BE49-F238E27FC236}">
                      <a16:creationId xmlns:a16="http://schemas.microsoft.com/office/drawing/2014/main" id="{0C4CFDCA-701A-459D-9924-EBC6FEB9519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" y="2027"/>
                  <a:ext cx="58" cy="59"/>
                </a:xfrm>
                <a:custGeom>
                  <a:avLst/>
                  <a:gdLst>
                    <a:gd name="T0" fmla="*/ 0 w 128"/>
                    <a:gd name="T1" fmla="*/ 14 h 128"/>
                    <a:gd name="T2" fmla="*/ 0 w 128"/>
                    <a:gd name="T3" fmla="*/ 11 h 128"/>
                    <a:gd name="T4" fmla="*/ 1 w 128"/>
                    <a:gd name="T5" fmla="*/ 8 h 128"/>
                    <a:gd name="T6" fmla="*/ 2 w 128"/>
                    <a:gd name="T7" fmla="*/ 6 h 128"/>
                    <a:gd name="T8" fmla="*/ 4 w 128"/>
                    <a:gd name="T9" fmla="*/ 4 h 128"/>
                    <a:gd name="T10" fmla="*/ 6 w 128"/>
                    <a:gd name="T11" fmla="*/ 2 h 128"/>
                    <a:gd name="T12" fmla="*/ 8 w 128"/>
                    <a:gd name="T13" fmla="*/ 1 h 128"/>
                    <a:gd name="T14" fmla="*/ 11 w 128"/>
                    <a:gd name="T15" fmla="*/ 0 h 128"/>
                    <a:gd name="T16" fmla="*/ 13 w 128"/>
                    <a:gd name="T17" fmla="*/ 0 h 128"/>
                    <a:gd name="T18" fmla="*/ 16 w 128"/>
                    <a:gd name="T19" fmla="*/ 0 h 128"/>
                    <a:gd name="T20" fmla="*/ 18 w 128"/>
                    <a:gd name="T21" fmla="*/ 1 h 128"/>
                    <a:gd name="T22" fmla="*/ 20 w 128"/>
                    <a:gd name="T23" fmla="*/ 2 h 128"/>
                    <a:gd name="T24" fmla="*/ 22 w 128"/>
                    <a:gd name="T25" fmla="*/ 4 h 128"/>
                    <a:gd name="T26" fmla="*/ 24 w 128"/>
                    <a:gd name="T27" fmla="*/ 6 h 128"/>
                    <a:gd name="T28" fmla="*/ 25 w 128"/>
                    <a:gd name="T29" fmla="*/ 8 h 128"/>
                    <a:gd name="T30" fmla="*/ 26 w 128"/>
                    <a:gd name="T31" fmla="*/ 11 h 128"/>
                    <a:gd name="T32" fmla="*/ 26 w 128"/>
                    <a:gd name="T33" fmla="*/ 14 h 128"/>
                    <a:gd name="T34" fmla="*/ 26 w 128"/>
                    <a:gd name="T35" fmla="*/ 16 h 128"/>
                    <a:gd name="T36" fmla="*/ 25 w 128"/>
                    <a:gd name="T37" fmla="*/ 19 h 128"/>
                    <a:gd name="T38" fmla="*/ 24 w 128"/>
                    <a:gd name="T39" fmla="*/ 21 h 128"/>
                    <a:gd name="T40" fmla="*/ 22 w 128"/>
                    <a:gd name="T41" fmla="*/ 24 h 128"/>
                    <a:gd name="T42" fmla="*/ 20 w 128"/>
                    <a:gd name="T43" fmla="*/ 25 h 128"/>
                    <a:gd name="T44" fmla="*/ 18 w 128"/>
                    <a:gd name="T45" fmla="*/ 26 h 128"/>
                    <a:gd name="T46" fmla="*/ 16 w 128"/>
                    <a:gd name="T47" fmla="*/ 27 h 128"/>
                    <a:gd name="T48" fmla="*/ 13 w 128"/>
                    <a:gd name="T49" fmla="*/ 27 h 128"/>
                    <a:gd name="T50" fmla="*/ 11 w 128"/>
                    <a:gd name="T51" fmla="*/ 27 h 128"/>
                    <a:gd name="T52" fmla="*/ 8 w 128"/>
                    <a:gd name="T53" fmla="*/ 26 h 128"/>
                    <a:gd name="T54" fmla="*/ 6 w 128"/>
                    <a:gd name="T55" fmla="*/ 25 h 128"/>
                    <a:gd name="T56" fmla="*/ 4 w 128"/>
                    <a:gd name="T57" fmla="*/ 24 h 128"/>
                    <a:gd name="T58" fmla="*/ 2 w 128"/>
                    <a:gd name="T59" fmla="*/ 21 h 128"/>
                    <a:gd name="T60" fmla="*/ 1 w 128"/>
                    <a:gd name="T61" fmla="*/ 19 h 128"/>
                    <a:gd name="T62" fmla="*/ 0 w 128"/>
                    <a:gd name="T63" fmla="*/ 16 h 128"/>
                    <a:gd name="T64" fmla="*/ 0 w 128"/>
                    <a:gd name="T65" fmla="*/ 14 h 12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128" h="128">
                      <a:moveTo>
                        <a:pt x="0" y="64"/>
                      </a:moveTo>
                      <a:lnTo>
                        <a:pt x="1" y="51"/>
                      </a:lnTo>
                      <a:lnTo>
                        <a:pt x="4" y="39"/>
                      </a:lnTo>
                      <a:lnTo>
                        <a:pt x="11" y="28"/>
                      </a:lnTo>
                      <a:lnTo>
                        <a:pt x="18" y="19"/>
                      </a:lnTo>
                      <a:lnTo>
                        <a:pt x="29" y="11"/>
                      </a:lnTo>
                      <a:lnTo>
                        <a:pt x="39" y="5"/>
                      </a:lnTo>
                      <a:lnTo>
                        <a:pt x="52" y="1"/>
                      </a:lnTo>
                      <a:lnTo>
                        <a:pt x="64" y="0"/>
                      </a:lnTo>
                      <a:lnTo>
                        <a:pt x="77" y="1"/>
                      </a:lnTo>
                      <a:lnTo>
                        <a:pt x="88" y="5"/>
                      </a:lnTo>
                      <a:lnTo>
                        <a:pt x="100" y="11"/>
                      </a:lnTo>
                      <a:lnTo>
                        <a:pt x="109" y="19"/>
                      </a:lnTo>
                      <a:lnTo>
                        <a:pt x="117" y="28"/>
                      </a:lnTo>
                      <a:lnTo>
                        <a:pt x="123" y="39"/>
                      </a:lnTo>
                      <a:lnTo>
                        <a:pt x="126" y="51"/>
                      </a:lnTo>
                      <a:lnTo>
                        <a:pt x="128" y="64"/>
                      </a:lnTo>
                      <a:lnTo>
                        <a:pt x="126" y="76"/>
                      </a:lnTo>
                      <a:lnTo>
                        <a:pt x="123" y="89"/>
                      </a:lnTo>
                      <a:lnTo>
                        <a:pt x="117" y="99"/>
                      </a:lnTo>
                      <a:lnTo>
                        <a:pt x="109" y="110"/>
                      </a:lnTo>
                      <a:lnTo>
                        <a:pt x="100" y="117"/>
                      </a:lnTo>
                      <a:lnTo>
                        <a:pt x="88" y="124"/>
                      </a:lnTo>
                      <a:lnTo>
                        <a:pt x="77" y="127"/>
                      </a:lnTo>
                      <a:lnTo>
                        <a:pt x="64" y="128"/>
                      </a:lnTo>
                      <a:lnTo>
                        <a:pt x="52" y="127"/>
                      </a:lnTo>
                      <a:lnTo>
                        <a:pt x="39" y="124"/>
                      </a:lnTo>
                      <a:lnTo>
                        <a:pt x="29" y="117"/>
                      </a:lnTo>
                      <a:lnTo>
                        <a:pt x="18" y="110"/>
                      </a:lnTo>
                      <a:lnTo>
                        <a:pt x="11" y="99"/>
                      </a:lnTo>
                      <a:lnTo>
                        <a:pt x="4" y="89"/>
                      </a:lnTo>
                      <a:lnTo>
                        <a:pt x="1" y="76"/>
                      </a:lnTo>
                      <a:lnTo>
                        <a:pt x="0" y="64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Freeform 202">
                  <a:extLst>
                    <a:ext uri="{FF2B5EF4-FFF2-40B4-BE49-F238E27FC236}">
                      <a16:creationId xmlns:a16="http://schemas.microsoft.com/office/drawing/2014/main" id="{91B33069-334E-44AC-8F7F-2923DCFA0B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604" y="1864"/>
                  <a:ext cx="115" cy="68"/>
                </a:xfrm>
                <a:custGeom>
                  <a:avLst/>
                  <a:gdLst>
                    <a:gd name="T0" fmla="*/ 24 w 252"/>
                    <a:gd name="T1" fmla="*/ 5 h 151"/>
                    <a:gd name="T2" fmla="*/ 18 w 252"/>
                    <a:gd name="T3" fmla="*/ 12 h 151"/>
                    <a:gd name="T4" fmla="*/ 10 w 252"/>
                    <a:gd name="T5" fmla="*/ 20 h 151"/>
                    <a:gd name="T6" fmla="*/ 4 w 252"/>
                    <a:gd name="T7" fmla="*/ 27 h 151"/>
                    <a:gd name="T8" fmla="*/ 0 w 252"/>
                    <a:gd name="T9" fmla="*/ 31 h 151"/>
                    <a:gd name="T10" fmla="*/ 52 w 252"/>
                    <a:gd name="T11" fmla="*/ 0 h 151"/>
                    <a:gd name="T12" fmla="*/ 36 w 252"/>
                    <a:gd name="T13" fmla="*/ 0 h 151"/>
                    <a:gd name="T14" fmla="*/ 34 w 252"/>
                    <a:gd name="T15" fmla="*/ 0 h 151"/>
                    <a:gd name="T16" fmla="*/ 31 w 252"/>
                    <a:gd name="T17" fmla="*/ 1 h 151"/>
                    <a:gd name="T18" fmla="*/ 27 w 252"/>
                    <a:gd name="T19" fmla="*/ 3 h 151"/>
                    <a:gd name="T20" fmla="*/ 27 w 252"/>
                    <a:gd name="T21" fmla="*/ 6 h 151"/>
                    <a:gd name="T22" fmla="*/ 31 w 252"/>
                    <a:gd name="T23" fmla="*/ 5 h 151"/>
                    <a:gd name="T24" fmla="*/ 33 w 252"/>
                    <a:gd name="T25" fmla="*/ 4 h 151"/>
                    <a:gd name="T26" fmla="*/ 35 w 252"/>
                    <a:gd name="T27" fmla="*/ 3 h 151"/>
                    <a:gd name="T28" fmla="*/ 36 w 252"/>
                    <a:gd name="T29" fmla="*/ 3 h 151"/>
                    <a:gd name="T30" fmla="*/ 37 w 252"/>
                    <a:gd name="T31" fmla="*/ 3 h 151"/>
                    <a:gd name="T32" fmla="*/ 42 w 252"/>
                    <a:gd name="T33" fmla="*/ 3 h 151"/>
                    <a:gd name="T34" fmla="*/ 46 w 252"/>
                    <a:gd name="T35" fmla="*/ 3 h 151"/>
                    <a:gd name="T36" fmla="*/ 49 w 252"/>
                    <a:gd name="T37" fmla="*/ 3 h 151"/>
                    <a:gd name="T38" fmla="*/ 49 w 252"/>
                    <a:gd name="T39" fmla="*/ 15 h 151"/>
                    <a:gd name="T40" fmla="*/ 49 w 252"/>
                    <a:gd name="T41" fmla="*/ 27 h 151"/>
                    <a:gd name="T42" fmla="*/ 47 w 252"/>
                    <a:gd name="T43" fmla="*/ 27 h 151"/>
                    <a:gd name="T44" fmla="*/ 42 w 252"/>
                    <a:gd name="T45" fmla="*/ 27 h 151"/>
                    <a:gd name="T46" fmla="*/ 37 w 252"/>
                    <a:gd name="T47" fmla="*/ 27 h 151"/>
                    <a:gd name="T48" fmla="*/ 30 w 252"/>
                    <a:gd name="T49" fmla="*/ 27 h 151"/>
                    <a:gd name="T50" fmla="*/ 23 w 252"/>
                    <a:gd name="T51" fmla="*/ 27 h 151"/>
                    <a:gd name="T52" fmla="*/ 16 w 252"/>
                    <a:gd name="T53" fmla="*/ 27 h 151"/>
                    <a:gd name="T54" fmla="*/ 11 w 252"/>
                    <a:gd name="T55" fmla="*/ 27 h 151"/>
                    <a:gd name="T56" fmla="*/ 8 w 252"/>
                    <a:gd name="T57" fmla="*/ 27 h 151"/>
                    <a:gd name="T58" fmla="*/ 12 w 252"/>
                    <a:gd name="T59" fmla="*/ 23 h 151"/>
                    <a:gd name="T60" fmla="*/ 19 w 252"/>
                    <a:gd name="T61" fmla="*/ 15 h 151"/>
                    <a:gd name="T62" fmla="*/ 25 w 252"/>
                    <a:gd name="T63" fmla="*/ 9 h 151"/>
                    <a:gd name="T64" fmla="*/ 27 w 252"/>
                    <a:gd name="T65" fmla="*/ 6 h 15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52" h="151">
                      <a:moveTo>
                        <a:pt x="121" y="21"/>
                      </a:moveTo>
                      <a:lnTo>
                        <a:pt x="116" y="27"/>
                      </a:lnTo>
                      <a:lnTo>
                        <a:pt x="103" y="39"/>
                      </a:lnTo>
                      <a:lnTo>
                        <a:pt x="86" y="58"/>
                      </a:lnTo>
                      <a:lnTo>
                        <a:pt x="66" y="80"/>
                      </a:lnTo>
                      <a:lnTo>
                        <a:pt x="46" y="100"/>
                      </a:lnTo>
                      <a:lnTo>
                        <a:pt x="30" y="119"/>
                      </a:lnTo>
                      <a:lnTo>
                        <a:pt x="17" y="133"/>
                      </a:lnTo>
                      <a:lnTo>
                        <a:pt x="12" y="137"/>
                      </a:lnTo>
                      <a:lnTo>
                        <a:pt x="0" y="151"/>
                      </a:lnTo>
                      <a:lnTo>
                        <a:pt x="252" y="151"/>
                      </a:lnTo>
                      <a:lnTo>
                        <a:pt x="252" y="0"/>
                      </a:lnTo>
                      <a:lnTo>
                        <a:pt x="171" y="0"/>
                      </a:lnTo>
                      <a:lnTo>
                        <a:pt x="170" y="0"/>
                      </a:lnTo>
                      <a:lnTo>
                        <a:pt x="167" y="0"/>
                      </a:lnTo>
                      <a:lnTo>
                        <a:pt x="162" y="1"/>
                      </a:lnTo>
                      <a:lnTo>
                        <a:pt x="155" y="2"/>
                      </a:lnTo>
                      <a:lnTo>
                        <a:pt x="148" y="5"/>
                      </a:lnTo>
                      <a:lnTo>
                        <a:pt x="139" y="8"/>
                      </a:lnTo>
                      <a:lnTo>
                        <a:pt x="130" y="14"/>
                      </a:lnTo>
                      <a:lnTo>
                        <a:pt x="121" y="21"/>
                      </a:lnTo>
                      <a:close/>
                      <a:moveTo>
                        <a:pt x="131" y="32"/>
                      </a:moveTo>
                      <a:lnTo>
                        <a:pt x="139" y="27"/>
                      </a:lnTo>
                      <a:lnTo>
                        <a:pt x="146" y="22"/>
                      </a:lnTo>
                      <a:lnTo>
                        <a:pt x="153" y="20"/>
                      </a:lnTo>
                      <a:lnTo>
                        <a:pt x="159" y="17"/>
                      </a:lnTo>
                      <a:lnTo>
                        <a:pt x="163" y="16"/>
                      </a:lnTo>
                      <a:lnTo>
                        <a:pt x="168" y="16"/>
                      </a:lnTo>
                      <a:lnTo>
                        <a:pt x="170" y="16"/>
                      </a:lnTo>
                      <a:lnTo>
                        <a:pt x="171" y="16"/>
                      </a:lnTo>
                      <a:lnTo>
                        <a:pt x="174" y="16"/>
                      </a:lnTo>
                      <a:lnTo>
                        <a:pt x="179" y="16"/>
                      </a:lnTo>
                      <a:lnTo>
                        <a:pt x="189" y="16"/>
                      </a:lnTo>
                      <a:lnTo>
                        <a:pt x="199" y="16"/>
                      </a:lnTo>
                      <a:lnTo>
                        <a:pt x="209" y="16"/>
                      </a:lnTo>
                      <a:lnTo>
                        <a:pt x="221" y="16"/>
                      </a:lnTo>
                      <a:lnTo>
                        <a:pt x="229" y="16"/>
                      </a:lnTo>
                      <a:lnTo>
                        <a:pt x="236" y="16"/>
                      </a:lnTo>
                      <a:lnTo>
                        <a:pt x="236" y="38"/>
                      </a:lnTo>
                      <a:lnTo>
                        <a:pt x="236" y="75"/>
                      </a:lnTo>
                      <a:lnTo>
                        <a:pt x="236" y="113"/>
                      </a:lnTo>
                      <a:lnTo>
                        <a:pt x="236" y="135"/>
                      </a:lnTo>
                      <a:lnTo>
                        <a:pt x="231" y="135"/>
                      </a:lnTo>
                      <a:lnTo>
                        <a:pt x="224" y="135"/>
                      </a:lnTo>
                      <a:lnTo>
                        <a:pt x="215" y="135"/>
                      </a:lnTo>
                      <a:lnTo>
                        <a:pt x="204" y="135"/>
                      </a:lnTo>
                      <a:lnTo>
                        <a:pt x="190" y="135"/>
                      </a:lnTo>
                      <a:lnTo>
                        <a:pt x="175" y="135"/>
                      </a:lnTo>
                      <a:lnTo>
                        <a:pt x="159" y="135"/>
                      </a:lnTo>
                      <a:lnTo>
                        <a:pt x="143" y="135"/>
                      </a:lnTo>
                      <a:lnTo>
                        <a:pt x="125" y="135"/>
                      </a:lnTo>
                      <a:lnTo>
                        <a:pt x="109" y="135"/>
                      </a:lnTo>
                      <a:lnTo>
                        <a:pt x="93" y="135"/>
                      </a:lnTo>
                      <a:lnTo>
                        <a:pt x="78" y="135"/>
                      </a:lnTo>
                      <a:lnTo>
                        <a:pt x="65" y="135"/>
                      </a:lnTo>
                      <a:lnTo>
                        <a:pt x="53" y="135"/>
                      </a:lnTo>
                      <a:lnTo>
                        <a:pt x="43" y="135"/>
                      </a:lnTo>
                      <a:lnTo>
                        <a:pt x="37" y="135"/>
                      </a:lnTo>
                      <a:lnTo>
                        <a:pt x="46" y="125"/>
                      </a:lnTo>
                      <a:lnTo>
                        <a:pt x="60" y="110"/>
                      </a:lnTo>
                      <a:lnTo>
                        <a:pt x="75" y="93"/>
                      </a:lnTo>
                      <a:lnTo>
                        <a:pt x="91" y="76"/>
                      </a:lnTo>
                      <a:lnTo>
                        <a:pt x="107" y="59"/>
                      </a:lnTo>
                      <a:lnTo>
                        <a:pt x="119" y="45"/>
                      </a:lnTo>
                      <a:lnTo>
                        <a:pt x="128" y="36"/>
                      </a:lnTo>
                      <a:lnTo>
                        <a:pt x="131" y="3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Freeform 203">
                  <a:extLst>
                    <a:ext uri="{FF2B5EF4-FFF2-40B4-BE49-F238E27FC236}">
                      <a16:creationId xmlns:a16="http://schemas.microsoft.com/office/drawing/2014/main" id="{C8CEF72B-8BA1-4318-8B3C-80BF17A3CCC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28" y="1864"/>
                  <a:ext cx="197" cy="68"/>
                </a:xfrm>
                <a:custGeom>
                  <a:avLst/>
                  <a:gdLst>
                    <a:gd name="T0" fmla="*/ 82 w 432"/>
                    <a:gd name="T1" fmla="*/ 4 h 151"/>
                    <a:gd name="T2" fmla="*/ 80 w 432"/>
                    <a:gd name="T3" fmla="*/ 1 h 151"/>
                    <a:gd name="T4" fmla="*/ 78 w 432"/>
                    <a:gd name="T5" fmla="*/ 0 h 151"/>
                    <a:gd name="T6" fmla="*/ 76 w 432"/>
                    <a:gd name="T7" fmla="*/ 0 h 151"/>
                    <a:gd name="T8" fmla="*/ 2 w 432"/>
                    <a:gd name="T9" fmla="*/ 0 h 151"/>
                    <a:gd name="T10" fmla="*/ 0 w 432"/>
                    <a:gd name="T11" fmla="*/ 31 h 151"/>
                    <a:gd name="T12" fmla="*/ 83 w 432"/>
                    <a:gd name="T13" fmla="*/ 5 h 151"/>
                    <a:gd name="T14" fmla="*/ 3 w 432"/>
                    <a:gd name="T15" fmla="*/ 23 h 151"/>
                    <a:gd name="T16" fmla="*/ 3 w 432"/>
                    <a:gd name="T17" fmla="*/ 8 h 151"/>
                    <a:gd name="T18" fmla="*/ 5 w 432"/>
                    <a:gd name="T19" fmla="*/ 3 h 151"/>
                    <a:gd name="T20" fmla="*/ 11 w 432"/>
                    <a:gd name="T21" fmla="*/ 3 h 151"/>
                    <a:gd name="T22" fmla="*/ 21 w 432"/>
                    <a:gd name="T23" fmla="*/ 3 h 151"/>
                    <a:gd name="T24" fmla="*/ 32 w 432"/>
                    <a:gd name="T25" fmla="*/ 3 h 151"/>
                    <a:gd name="T26" fmla="*/ 43 w 432"/>
                    <a:gd name="T27" fmla="*/ 27 h 151"/>
                    <a:gd name="T28" fmla="*/ 36 w 432"/>
                    <a:gd name="T29" fmla="*/ 27 h 151"/>
                    <a:gd name="T30" fmla="*/ 29 w 432"/>
                    <a:gd name="T31" fmla="*/ 27 h 151"/>
                    <a:gd name="T32" fmla="*/ 22 w 432"/>
                    <a:gd name="T33" fmla="*/ 27 h 151"/>
                    <a:gd name="T34" fmla="*/ 16 w 432"/>
                    <a:gd name="T35" fmla="*/ 27 h 151"/>
                    <a:gd name="T36" fmla="*/ 11 w 432"/>
                    <a:gd name="T37" fmla="*/ 27 h 151"/>
                    <a:gd name="T38" fmla="*/ 7 w 432"/>
                    <a:gd name="T39" fmla="*/ 27 h 151"/>
                    <a:gd name="T40" fmla="*/ 5 w 432"/>
                    <a:gd name="T41" fmla="*/ 27 h 151"/>
                    <a:gd name="T42" fmla="*/ 3 w 432"/>
                    <a:gd name="T43" fmla="*/ 27 h 151"/>
                    <a:gd name="T44" fmla="*/ 50 w 432"/>
                    <a:gd name="T45" fmla="*/ 3 h 151"/>
                    <a:gd name="T46" fmla="*/ 61 w 432"/>
                    <a:gd name="T47" fmla="*/ 3 h 151"/>
                    <a:gd name="T48" fmla="*/ 70 w 432"/>
                    <a:gd name="T49" fmla="*/ 3 h 151"/>
                    <a:gd name="T50" fmla="*/ 74 w 432"/>
                    <a:gd name="T51" fmla="*/ 3 h 151"/>
                    <a:gd name="T52" fmla="*/ 76 w 432"/>
                    <a:gd name="T53" fmla="*/ 3 h 151"/>
                    <a:gd name="T54" fmla="*/ 79 w 432"/>
                    <a:gd name="T55" fmla="*/ 5 h 151"/>
                    <a:gd name="T56" fmla="*/ 81 w 432"/>
                    <a:gd name="T57" fmla="*/ 9 h 151"/>
                    <a:gd name="T58" fmla="*/ 84 w 432"/>
                    <a:gd name="T59" fmla="*/ 22 h 151"/>
                    <a:gd name="T60" fmla="*/ 84 w 432"/>
                    <a:gd name="T61" fmla="*/ 27 h 151"/>
                    <a:gd name="T62" fmla="*/ 78 w 432"/>
                    <a:gd name="T63" fmla="*/ 27 h 151"/>
                    <a:gd name="T64" fmla="*/ 67 w 432"/>
                    <a:gd name="T65" fmla="*/ 27 h 151"/>
                    <a:gd name="T66" fmla="*/ 55 w 432"/>
                    <a:gd name="T67" fmla="*/ 27 h 151"/>
                    <a:gd name="T68" fmla="*/ 44 w 432"/>
                    <a:gd name="T69" fmla="*/ 3 h 151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0" t="0" r="r" b="b"/>
                  <a:pathLst>
                    <a:path w="432" h="151">
                      <a:moveTo>
                        <a:pt x="400" y="25"/>
                      </a:moveTo>
                      <a:lnTo>
                        <a:pt x="395" y="17"/>
                      </a:lnTo>
                      <a:lnTo>
                        <a:pt x="390" y="10"/>
                      </a:lnTo>
                      <a:lnTo>
                        <a:pt x="385" y="6"/>
                      </a:lnTo>
                      <a:lnTo>
                        <a:pt x="378" y="4"/>
                      </a:lnTo>
                      <a:lnTo>
                        <a:pt x="372" y="1"/>
                      </a:lnTo>
                      <a:lnTo>
                        <a:pt x="367" y="0"/>
                      </a:lnTo>
                      <a:lnTo>
                        <a:pt x="364" y="0"/>
                      </a:lnTo>
                      <a:lnTo>
                        <a:pt x="363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51"/>
                      </a:lnTo>
                      <a:lnTo>
                        <a:pt x="432" y="151"/>
                      </a:lnTo>
                      <a:lnTo>
                        <a:pt x="400" y="25"/>
                      </a:lnTo>
                      <a:close/>
                      <a:moveTo>
                        <a:pt x="15" y="135"/>
                      </a:moveTo>
                      <a:lnTo>
                        <a:pt x="15" y="113"/>
                      </a:lnTo>
                      <a:lnTo>
                        <a:pt x="15" y="75"/>
                      </a:lnTo>
                      <a:lnTo>
                        <a:pt x="15" y="38"/>
                      </a:lnTo>
                      <a:lnTo>
                        <a:pt x="15" y="16"/>
                      </a:lnTo>
                      <a:lnTo>
                        <a:pt x="22" y="16"/>
                      </a:lnTo>
                      <a:lnTo>
                        <a:pt x="33" y="16"/>
                      </a:lnTo>
                      <a:lnTo>
                        <a:pt x="52" y="16"/>
                      </a:lnTo>
                      <a:lnTo>
                        <a:pt x="73" y="16"/>
                      </a:lnTo>
                      <a:lnTo>
                        <a:pt x="99" y="16"/>
                      </a:lnTo>
                      <a:lnTo>
                        <a:pt x="126" y="16"/>
                      </a:lnTo>
                      <a:lnTo>
                        <a:pt x="156" y="16"/>
                      </a:lnTo>
                      <a:lnTo>
                        <a:pt x="186" y="16"/>
                      </a:lnTo>
                      <a:lnTo>
                        <a:pt x="206" y="135"/>
                      </a:lnTo>
                      <a:lnTo>
                        <a:pt x="189" y="135"/>
                      </a:lnTo>
                      <a:lnTo>
                        <a:pt x="171" y="135"/>
                      </a:lnTo>
                      <a:lnTo>
                        <a:pt x="155" y="135"/>
                      </a:lnTo>
                      <a:lnTo>
                        <a:pt x="138" y="135"/>
                      </a:lnTo>
                      <a:lnTo>
                        <a:pt x="122" y="135"/>
                      </a:lnTo>
                      <a:lnTo>
                        <a:pt x="107" y="135"/>
                      </a:lnTo>
                      <a:lnTo>
                        <a:pt x="93" y="135"/>
                      </a:lnTo>
                      <a:lnTo>
                        <a:pt x="79" y="135"/>
                      </a:lnTo>
                      <a:lnTo>
                        <a:pt x="67" y="135"/>
                      </a:lnTo>
                      <a:lnTo>
                        <a:pt x="55" y="135"/>
                      </a:lnTo>
                      <a:lnTo>
                        <a:pt x="44" y="135"/>
                      </a:lnTo>
                      <a:lnTo>
                        <a:pt x="35" y="135"/>
                      </a:lnTo>
                      <a:lnTo>
                        <a:pt x="27" y="135"/>
                      </a:lnTo>
                      <a:lnTo>
                        <a:pt x="22" y="135"/>
                      </a:lnTo>
                      <a:lnTo>
                        <a:pt x="17" y="135"/>
                      </a:lnTo>
                      <a:lnTo>
                        <a:pt x="15" y="135"/>
                      </a:lnTo>
                      <a:close/>
                      <a:moveTo>
                        <a:pt x="211" y="16"/>
                      </a:moveTo>
                      <a:lnTo>
                        <a:pt x="239" y="16"/>
                      </a:lnTo>
                      <a:lnTo>
                        <a:pt x="268" y="16"/>
                      </a:lnTo>
                      <a:lnTo>
                        <a:pt x="294" y="16"/>
                      </a:lnTo>
                      <a:lnTo>
                        <a:pt x="315" y="16"/>
                      </a:lnTo>
                      <a:lnTo>
                        <a:pt x="335" y="16"/>
                      </a:lnTo>
                      <a:lnTo>
                        <a:pt x="349" y="16"/>
                      </a:lnTo>
                      <a:lnTo>
                        <a:pt x="358" y="16"/>
                      </a:lnTo>
                      <a:lnTo>
                        <a:pt x="362" y="16"/>
                      </a:lnTo>
                      <a:lnTo>
                        <a:pt x="365" y="16"/>
                      </a:lnTo>
                      <a:lnTo>
                        <a:pt x="372" y="17"/>
                      </a:lnTo>
                      <a:lnTo>
                        <a:pt x="379" y="22"/>
                      </a:lnTo>
                      <a:lnTo>
                        <a:pt x="385" y="30"/>
                      </a:lnTo>
                      <a:lnTo>
                        <a:pt x="388" y="43"/>
                      </a:lnTo>
                      <a:lnTo>
                        <a:pt x="395" y="72"/>
                      </a:lnTo>
                      <a:lnTo>
                        <a:pt x="404" y="107"/>
                      </a:lnTo>
                      <a:lnTo>
                        <a:pt x="411" y="135"/>
                      </a:lnTo>
                      <a:lnTo>
                        <a:pt x="404" y="135"/>
                      </a:lnTo>
                      <a:lnTo>
                        <a:pt x="391" y="135"/>
                      </a:lnTo>
                      <a:lnTo>
                        <a:pt x="374" y="135"/>
                      </a:lnTo>
                      <a:lnTo>
                        <a:pt x="351" y="135"/>
                      </a:lnTo>
                      <a:lnTo>
                        <a:pt x="325" y="135"/>
                      </a:lnTo>
                      <a:lnTo>
                        <a:pt x="295" y="135"/>
                      </a:lnTo>
                      <a:lnTo>
                        <a:pt x="264" y="135"/>
                      </a:lnTo>
                      <a:lnTo>
                        <a:pt x="230" y="135"/>
                      </a:lnTo>
                      <a:lnTo>
                        <a:pt x="211" y="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Freeform 204">
                  <a:extLst>
                    <a:ext uri="{FF2B5EF4-FFF2-40B4-BE49-F238E27FC236}">
                      <a16:creationId xmlns:a16="http://schemas.microsoft.com/office/drawing/2014/main" id="{553C63A7-062E-4381-AB15-89237D44AA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2039"/>
                  <a:ext cx="42" cy="38"/>
                </a:xfrm>
                <a:custGeom>
                  <a:avLst/>
                  <a:gdLst>
                    <a:gd name="T0" fmla="*/ 17 w 91"/>
                    <a:gd name="T1" fmla="*/ 1 h 84"/>
                    <a:gd name="T2" fmla="*/ 17 w 91"/>
                    <a:gd name="T3" fmla="*/ 0 h 84"/>
                    <a:gd name="T4" fmla="*/ 17 w 91"/>
                    <a:gd name="T5" fmla="*/ 0 h 84"/>
                    <a:gd name="T6" fmla="*/ 17 w 91"/>
                    <a:gd name="T7" fmla="*/ 0 h 84"/>
                    <a:gd name="T8" fmla="*/ 17 w 91"/>
                    <a:gd name="T9" fmla="*/ 0 h 84"/>
                    <a:gd name="T10" fmla="*/ 18 w 91"/>
                    <a:gd name="T11" fmla="*/ 3 h 84"/>
                    <a:gd name="T12" fmla="*/ 18 w 91"/>
                    <a:gd name="T13" fmla="*/ 7 h 84"/>
                    <a:gd name="T14" fmla="*/ 17 w 91"/>
                    <a:gd name="T15" fmla="*/ 10 h 84"/>
                    <a:gd name="T16" fmla="*/ 14 w 91"/>
                    <a:gd name="T17" fmla="*/ 13 h 84"/>
                    <a:gd name="T18" fmla="*/ 12 w 91"/>
                    <a:gd name="T19" fmla="*/ 14 h 84"/>
                    <a:gd name="T20" fmla="*/ 11 w 91"/>
                    <a:gd name="T21" fmla="*/ 15 h 84"/>
                    <a:gd name="T22" fmla="*/ 8 w 91"/>
                    <a:gd name="T23" fmla="*/ 15 h 84"/>
                    <a:gd name="T24" fmla="*/ 7 w 91"/>
                    <a:gd name="T25" fmla="*/ 15 h 84"/>
                    <a:gd name="T26" fmla="*/ 5 w 91"/>
                    <a:gd name="T27" fmla="*/ 15 h 84"/>
                    <a:gd name="T28" fmla="*/ 3 w 91"/>
                    <a:gd name="T29" fmla="*/ 14 h 84"/>
                    <a:gd name="T30" fmla="*/ 1 w 91"/>
                    <a:gd name="T31" fmla="*/ 14 h 84"/>
                    <a:gd name="T32" fmla="*/ 0 w 91"/>
                    <a:gd name="T33" fmla="*/ 12 h 84"/>
                    <a:gd name="T34" fmla="*/ 0 w 91"/>
                    <a:gd name="T35" fmla="*/ 13 h 84"/>
                    <a:gd name="T36" fmla="*/ 0 w 91"/>
                    <a:gd name="T37" fmla="*/ 13 h 84"/>
                    <a:gd name="T38" fmla="*/ 0 w 91"/>
                    <a:gd name="T39" fmla="*/ 13 h 84"/>
                    <a:gd name="T40" fmla="*/ 0 w 91"/>
                    <a:gd name="T41" fmla="*/ 14 h 84"/>
                    <a:gd name="T42" fmla="*/ 2 w 91"/>
                    <a:gd name="T43" fmla="*/ 15 h 84"/>
                    <a:gd name="T44" fmla="*/ 4 w 91"/>
                    <a:gd name="T45" fmla="*/ 16 h 84"/>
                    <a:gd name="T46" fmla="*/ 6 w 91"/>
                    <a:gd name="T47" fmla="*/ 17 h 84"/>
                    <a:gd name="T48" fmla="*/ 8 w 91"/>
                    <a:gd name="T49" fmla="*/ 17 h 84"/>
                    <a:gd name="T50" fmla="*/ 10 w 91"/>
                    <a:gd name="T51" fmla="*/ 17 h 84"/>
                    <a:gd name="T52" fmla="*/ 12 w 91"/>
                    <a:gd name="T53" fmla="*/ 17 h 84"/>
                    <a:gd name="T54" fmla="*/ 14 w 91"/>
                    <a:gd name="T55" fmla="*/ 16 h 84"/>
                    <a:gd name="T56" fmla="*/ 15 w 91"/>
                    <a:gd name="T57" fmla="*/ 15 h 84"/>
                    <a:gd name="T58" fmla="*/ 18 w 91"/>
                    <a:gd name="T59" fmla="*/ 12 h 84"/>
                    <a:gd name="T60" fmla="*/ 19 w 91"/>
                    <a:gd name="T61" fmla="*/ 9 h 84"/>
                    <a:gd name="T62" fmla="*/ 19 w 91"/>
                    <a:gd name="T63" fmla="*/ 5 h 84"/>
                    <a:gd name="T64" fmla="*/ 17 w 91"/>
                    <a:gd name="T65" fmla="*/ 1 h 84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91" h="84">
                      <a:moveTo>
                        <a:pt x="81" y="5"/>
                      </a:moveTo>
                      <a:lnTo>
                        <a:pt x="80" y="3"/>
                      </a:lnTo>
                      <a:lnTo>
                        <a:pt x="79" y="2"/>
                      </a:lnTo>
                      <a:lnTo>
                        <a:pt x="78" y="1"/>
                      </a:lnTo>
                      <a:lnTo>
                        <a:pt x="77" y="0"/>
                      </a:lnTo>
                      <a:lnTo>
                        <a:pt x="83" y="16"/>
                      </a:lnTo>
                      <a:lnTo>
                        <a:pt x="84" y="33"/>
                      </a:lnTo>
                      <a:lnTo>
                        <a:pt x="77" y="51"/>
                      </a:lnTo>
                      <a:lnTo>
                        <a:pt x="65" y="64"/>
                      </a:lnTo>
                      <a:lnTo>
                        <a:pt x="57" y="69"/>
                      </a:lnTo>
                      <a:lnTo>
                        <a:pt x="49" y="72"/>
                      </a:lnTo>
                      <a:lnTo>
                        <a:pt x="40" y="74"/>
                      </a:lnTo>
                      <a:lnTo>
                        <a:pt x="32" y="74"/>
                      </a:lnTo>
                      <a:lnTo>
                        <a:pt x="23" y="72"/>
                      </a:lnTo>
                      <a:lnTo>
                        <a:pt x="15" y="70"/>
                      </a:lnTo>
                      <a:lnTo>
                        <a:pt x="7" y="66"/>
                      </a:lnTo>
                      <a:lnTo>
                        <a:pt x="0" y="60"/>
                      </a:lnTo>
                      <a:lnTo>
                        <a:pt x="1" y="61"/>
                      </a:lnTo>
                      <a:lnTo>
                        <a:pt x="2" y="62"/>
                      </a:lnTo>
                      <a:lnTo>
                        <a:pt x="2" y="64"/>
                      </a:lnTo>
                      <a:lnTo>
                        <a:pt x="3" y="66"/>
                      </a:lnTo>
                      <a:lnTo>
                        <a:pt x="10" y="72"/>
                      </a:lnTo>
                      <a:lnTo>
                        <a:pt x="18" y="78"/>
                      </a:lnTo>
                      <a:lnTo>
                        <a:pt x="27" y="82"/>
                      </a:lnTo>
                      <a:lnTo>
                        <a:pt x="37" y="84"/>
                      </a:lnTo>
                      <a:lnTo>
                        <a:pt x="46" y="84"/>
                      </a:lnTo>
                      <a:lnTo>
                        <a:pt x="55" y="83"/>
                      </a:lnTo>
                      <a:lnTo>
                        <a:pt x="64" y="79"/>
                      </a:lnTo>
                      <a:lnTo>
                        <a:pt x="72" y="74"/>
                      </a:lnTo>
                      <a:lnTo>
                        <a:pt x="85" y="59"/>
                      </a:lnTo>
                      <a:lnTo>
                        <a:pt x="91" y="41"/>
                      </a:lnTo>
                      <a:lnTo>
                        <a:pt x="90" y="22"/>
                      </a:lnTo>
                      <a:lnTo>
                        <a:pt x="81" y="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Freeform 205">
                  <a:extLst>
                    <a:ext uri="{FF2B5EF4-FFF2-40B4-BE49-F238E27FC236}">
                      <a16:creationId xmlns:a16="http://schemas.microsoft.com/office/drawing/2014/main" id="{50D0A81B-B40A-4001-8921-01DFB0F3A9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0" y="2066"/>
                  <a:ext cx="3" cy="2"/>
                </a:xfrm>
                <a:custGeom>
                  <a:avLst/>
                  <a:gdLst>
                    <a:gd name="T0" fmla="*/ 0 w 9"/>
                    <a:gd name="T1" fmla="*/ 1 h 4"/>
                    <a:gd name="T2" fmla="*/ 1 w 9"/>
                    <a:gd name="T3" fmla="*/ 1 h 4"/>
                    <a:gd name="T4" fmla="*/ 1 w 9"/>
                    <a:gd name="T5" fmla="*/ 1 h 4"/>
                    <a:gd name="T6" fmla="*/ 1 w 9"/>
                    <a:gd name="T7" fmla="*/ 1 h 4"/>
                    <a:gd name="T8" fmla="*/ 0 w 9"/>
                    <a:gd name="T9" fmla="*/ 1 h 4"/>
                    <a:gd name="T10" fmla="*/ 0 w 9"/>
                    <a:gd name="T11" fmla="*/ 0 h 4"/>
                    <a:gd name="T12" fmla="*/ 0 w 9"/>
                    <a:gd name="T13" fmla="*/ 1 h 4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9" h="4">
                      <a:moveTo>
                        <a:pt x="0" y="4"/>
                      </a:moveTo>
                      <a:lnTo>
                        <a:pt x="9" y="4"/>
                      </a:lnTo>
                      <a:lnTo>
                        <a:pt x="6" y="3"/>
                      </a:lnTo>
                      <a:lnTo>
                        <a:pt x="5" y="2"/>
                      </a:lnTo>
                      <a:lnTo>
                        <a:pt x="3" y="1"/>
                      </a:lnTo>
                      <a:lnTo>
                        <a:pt x="0" y="0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206">
                  <a:extLst>
                    <a:ext uri="{FF2B5EF4-FFF2-40B4-BE49-F238E27FC236}">
                      <a16:creationId xmlns:a16="http://schemas.microsoft.com/office/drawing/2014/main" id="{CE532FD9-8FA3-46AC-B557-81F4D44E9E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" y="2068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0 h 1"/>
                    <a:gd name="T4" fmla="*/ 1 w 2"/>
                    <a:gd name="T5" fmla="*/ 0 h 1"/>
                    <a:gd name="T6" fmla="*/ 1 w 2"/>
                    <a:gd name="T7" fmla="*/ 0 h 1"/>
                    <a:gd name="T8" fmla="*/ 1 w 2"/>
                    <a:gd name="T9" fmla="*/ 0 h 1"/>
                    <a:gd name="T10" fmla="*/ 0 w 2"/>
                    <a:gd name="T11" fmla="*/ 1 h 1"/>
                    <a:gd name="T12" fmla="*/ 2 w 2"/>
                    <a:gd name="T13" fmla="*/ 1 h 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207">
                  <a:extLst>
                    <a:ext uri="{FF2B5EF4-FFF2-40B4-BE49-F238E27FC236}">
                      <a16:creationId xmlns:a16="http://schemas.microsoft.com/office/drawing/2014/main" id="{5A15EE38-2A63-44C6-A394-D741F064D63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46"/>
                  <a:ext cx="36" cy="16"/>
                </a:xfrm>
                <a:custGeom>
                  <a:avLst/>
                  <a:gdLst>
                    <a:gd name="T0" fmla="*/ 4 w 78"/>
                    <a:gd name="T1" fmla="*/ 5 h 33"/>
                    <a:gd name="T2" fmla="*/ 5 w 78"/>
                    <a:gd name="T3" fmla="*/ 5 h 33"/>
                    <a:gd name="T4" fmla="*/ 6 w 78"/>
                    <a:gd name="T5" fmla="*/ 5 h 33"/>
                    <a:gd name="T6" fmla="*/ 7 w 78"/>
                    <a:gd name="T7" fmla="*/ 6 h 33"/>
                    <a:gd name="T8" fmla="*/ 9 w 78"/>
                    <a:gd name="T9" fmla="*/ 6 h 33"/>
                    <a:gd name="T10" fmla="*/ 11 w 78"/>
                    <a:gd name="T11" fmla="*/ 7 h 33"/>
                    <a:gd name="T12" fmla="*/ 12 w 78"/>
                    <a:gd name="T13" fmla="*/ 7 h 33"/>
                    <a:gd name="T14" fmla="*/ 14 w 78"/>
                    <a:gd name="T15" fmla="*/ 7 h 33"/>
                    <a:gd name="T16" fmla="*/ 16 w 78"/>
                    <a:gd name="T17" fmla="*/ 8 h 33"/>
                    <a:gd name="T18" fmla="*/ 16 w 78"/>
                    <a:gd name="T19" fmla="*/ 7 h 33"/>
                    <a:gd name="T20" fmla="*/ 16 w 78"/>
                    <a:gd name="T21" fmla="*/ 6 h 33"/>
                    <a:gd name="T22" fmla="*/ 16 w 78"/>
                    <a:gd name="T23" fmla="*/ 6 h 33"/>
                    <a:gd name="T24" fmla="*/ 16 w 78"/>
                    <a:gd name="T25" fmla="*/ 5 h 33"/>
                    <a:gd name="T26" fmla="*/ 16 w 78"/>
                    <a:gd name="T27" fmla="*/ 3 h 33"/>
                    <a:gd name="T28" fmla="*/ 17 w 78"/>
                    <a:gd name="T29" fmla="*/ 2 h 33"/>
                    <a:gd name="T30" fmla="*/ 17 w 78"/>
                    <a:gd name="T31" fmla="*/ 1 h 33"/>
                    <a:gd name="T32" fmla="*/ 17 w 78"/>
                    <a:gd name="T33" fmla="*/ 0 h 33"/>
                    <a:gd name="T34" fmla="*/ 0 w 78"/>
                    <a:gd name="T35" fmla="*/ 0 h 33"/>
                    <a:gd name="T36" fmla="*/ 0 w 78"/>
                    <a:gd name="T37" fmla="*/ 2 h 33"/>
                    <a:gd name="T38" fmla="*/ 2 w 78"/>
                    <a:gd name="T39" fmla="*/ 4 h 33"/>
                    <a:gd name="T40" fmla="*/ 4 w 78"/>
                    <a:gd name="T41" fmla="*/ 5 h 33"/>
                    <a:gd name="T42" fmla="*/ 4 w 78"/>
                    <a:gd name="T43" fmla="*/ 5 h 33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78" h="33">
                      <a:moveTo>
                        <a:pt x="20" y="22"/>
                      </a:moveTo>
                      <a:lnTo>
                        <a:pt x="23" y="23"/>
                      </a:lnTo>
                      <a:lnTo>
                        <a:pt x="26" y="23"/>
                      </a:lnTo>
                      <a:lnTo>
                        <a:pt x="33" y="25"/>
                      </a:lnTo>
                      <a:lnTo>
                        <a:pt x="41" y="26"/>
                      </a:lnTo>
                      <a:lnTo>
                        <a:pt x="49" y="28"/>
                      </a:lnTo>
                      <a:lnTo>
                        <a:pt x="58" y="30"/>
                      </a:lnTo>
                      <a:lnTo>
                        <a:pt x="68" y="31"/>
                      </a:lnTo>
                      <a:lnTo>
                        <a:pt x="76" y="33"/>
                      </a:lnTo>
                      <a:lnTo>
                        <a:pt x="76" y="30"/>
                      </a:lnTo>
                      <a:lnTo>
                        <a:pt x="76" y="26"/>
                      </a:lnTo>
                      <a:lnTo>
                        <a:pt x="76" y="24"/>
                      </a:lnTo>
                      <a:lnTo>
                        <a:pt x="76" y="21"/>
                      </a:lnTo>
                      <a:lnTo>
                        <a:pt x="76" y="15"/>
                      </a:lnTo>
                      <a:lnTo>
                        <a:pt x="77" y="10"/>
                      </a:lnTo>
                      <a:lnTo>
                        <a:pt x="77" y="5"/>
                      </a:lnTo>
                      <a:lnTo>
                        <a:pt x="78" y="0"/>
                      </a:lnTo>
                      <a:lnTo>
                        <a:pt x="0" y="0"/>
                      </a:lnTo>
                      <a:lnTo>
                        <a:pt x="3" y="10"/>
                      </a:lnTo>
                      <a:lnTo>
                        <a:pt x="10" y="17"/>
                      </a:lnTo>
                      <a:lnTo>
                        <a:pt x="17" y="21"/>
                      </a:lnTo>
                      <a:lnTo>
                        <a:pt x="20" y="2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Freeform 208">
                  <a:extLst>
                    <a:ext uri="{FF2B5EF4-FFF2-40B4-BE49-F238E27FC236}">
                      <a16:creationId xmlns:a16="http://schemas.microsoft.com/office/drawing/2014/main" id="{15DE1537-A49C-408B-997B-BE5E7DB637B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40" y="2046"/>
                  <a:ext cx="160" cy="20"/>
                </a:xfrm>
                <a:custGeom>
                  <a:avLst/>
                  <a:gdLst>
                    <a:gd name="T0" fmla="*/ 0 w 349"/>
                    <a:gd name="T1" fmla="*/ 10 h 41"/>
                    <a:gd name="T2" fmla="*/ 73 w 349"/>
                    <a:gd name="T3" fmla="*/ 10 h 41"/>
                    <a:gd name="T4" fmla="*/ 73 w 349"/>
                    <a:gd name="T5" fmla="*/ 9 h 41"/>
                    <a:gd name="T6" fmla="*/ 73 w 349"/>
                    <a:gd name="T7" fmla="*/ 7 h 41"/>
                    <a:gd name="T8" fmla="*/ 73 w 349"/>
                    <a:gd name="T9" fmla="*/ 6 h 41"/>
                    <a:gd name="T10" fmla="*/ 73 w 349"/>
                    <a:gd name="T11" fmla="*/ 5 h 41"/>
                    <a:gd name="T12" fmla="*/ 73 w 349"/>
                    <a:gd name="T13" fmla="*/ 3 h 41"/>
                    <a:gd name="T14" fmla="*/ 73 w 349"/>
                    <a:gd name="T15" fmla="*/ 2 h 41"/>
                    <a:gd name="T16" fmla="*/ 73 w 349"/>
                    <a:gd name="T17" fmla="*/ 1 h 41"/>
                    <a:gd name="T18" fmla="*/ 73 w 349"/>
                    <a:gd name="T19" fmla="*/ 0 h 41"/>
                    <a:gd name="T20" fmla="*/ 0 w 349"/>
                    <a:gd name="T21" fmla="*/ 0 h 41"/>
                    <a:gd name="T22" fmla="*/ 0 w 349"/>
                    <a:gd name="T23" fmla="*/ 1 h 41"/>
                    <a:gd name="T24" fmla="*/ 0 w 349"/>
                    <a:gd name="T25" fmla="*/ 2 h 41"/>
                    <a:gd name="T26" fmla="*/ 0 w 349"/>
                    <a:gd name="T27" fmla="*/ 3 h 41"/>
                    <a:gd name="T28" fmla="*/ 0 w 349"/>
                    <a:gd name="T29" fmla="*/ 5 h 41"/>
                    <a:gd name="T30" fmla="*/ 0 w 349"/>
                    <a:gd name="T31" fmla="*/ 6 h 41"/>
                    <a:gd name="T32" fmla="*/ 0 w 349"/>
                    <a:gd name="T33" fmla="*/ 7 h 41"/>
                    <a:gd name="T34" fmla="*/ 0 w 349"/>
                    <a:gd name="T35" fmla="*/ 9 h 41"/>
                    <a:gd name="T36" fmla="*/ 0 w 349"/>
                    <a:gd name="T37" fmla="*/ 10 h 4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9" h="41">
                      <a:moveTo>
                        <a:pt x="1" y="41"/>
                      </a:moveTo>
                      <a:lnTo>
                        <a:pt x="348" y="41"/>
                      </a:lnTo>
                      <a:lnTo>
                        <a:pt x="347" y="36"/>
                      </a:lnTo>
                      <a:lnTo>
                        <a:pt x="347" y="31"/>
                      </a:lnTo>
                      <a:lnTo>
                        <a:pt x="347" y="25"/>
                      </a:lnTo>
                      <a:lnTo>
                        <a:pt x="347" y="21"/>
                      </a:lnTo>
                      <a:lnTo>
                        <a:pt x="347" y="15"/>
                      </a:lnTo>
                      <a:lnTo>
                        <a:pt x="348" y="10"/>
                      </a:lnTo>
                      <a:lnTo>
                        <a:pt x="348" y="5"/>
                      </a:lnTo>
                      <a:lnTo>
                        <a:pt x="349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2" y="15"/>
                      </a:lnTo>
                      <a:lnTo>
                        <a:pt x="2" y="21"/>
                      </a:lnTo>
                      <a:lnTo>
                        <a:pt x="2" y="25"/>
                      </a:lnTo>
                      <a:lnTo>
                        <a:pt x="2" y="31"/>
                      </a:lnTo>
                      <a:lnTo>
                        <a:pt x="2" y="36"/>
                      </a:lnTo>
                      <a:lnTo>
                        <a:pt x="1" y="4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Freeform 209">
                  <a:extLst>
                    <a:ext uri="{FF2B5EF4-FFF2-40B4-BE49-F238E27FC236}">
                      <a16:creationId xmlns:a16="http://schemas.microsoft.com/office/drawing/2014/main" id="{1F8735A1-3C60-46B2-BD44-0765397843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2046"/>
                  <a:ext cx="45" cy="14"/>
                </a:xfrm>
                <a:custGeom>
                  <a:avLst/>
                  <a:gdLst>
                    <a:gd name="T0" fmla="*/ 0 w 98"/>
                    <a:gd name="T1" fmla="*/ 6 h 31"/>
                    <a:gd name="T2" fmla="*/ 3 w 98"/>
                    <a:gd name="T3" fmla="*/ 6 h 31"/>
                    <a:gd name="T4" fmla="*/ 6 w 98"/>
                    <a:gd name="T5" fmla="*/ 6 h 31"/>
                    <a:gd name="T6" fmla="*/ 9 w 98"/>
                    <a:gd name="T7" fmla="*/ 5 h 31"/>
                    <a:gd name="T8" fmla="*/ 12 w 98"/>
                    <a:gd name="T9" fmla="*/ 5 h 31"/>
                    <a:gd name="T10" fmla="*/ 15 w 98"/>
                    <a:gd name="T11" fmla="*/ 4 h 31"/>
                    <a:gd name="T12" fmla="*/ 17 w 98"/>
                    <a:gd name="T13" fmla="*/ 4 h 31"/>
                    <a:gd name="T14" fmla="*/ 18 w 98"/>
                    <a:gd name="T15" fmla="*/ 4 h 31"/>
                    <a:gd name="T16" fmla="*/ 19 w 98"/>
                    <a:gd name="T17" fmla="*/ 4 h 31"/>
                    <a:gd name="T18" fmla="*/ 19 w 98"/>
                    <a:gd name="T19" fmla="*/ 4 h 31"/>
                    <a:gd name="T20" fmla="*/ 20 w 98"/>
                    <a:gd name="T21" fmla="*/ 3 h 31"/>
                    <a:gd name="T22" fmla="*/ 21 w 98"/>
                    <a:gd name="T23" fmla="*/ 2 h 31"/>
                    <a:gd name="T24" fmla="*/ 21 w 98"/>
                    <a:gd name="T25" fmla="*/ 1 h 31"/>
                    <a:gd name="T26" fmla="*/ 21 w 98"/>
                    <a:gd name="T27" fmla="*/ 1 h 31"/>
                    <a:gd name="T28" fmla="*/ 21 w 98"/>
                    <a:gd name="T29" fmla="*/ 1 h 31"/>
                    <a:gd name="T30" fmla="*/ 21 w 98"/>
                    <a:gd name="T31" fmla="*/ 0 h 31"/>
                    <a:gd name="T32" fmla="*/ 21 w 98"/>
                    <a:gd name="T33" fmla="*/ 0 h 31"/>
                    <a:gd name="T34" fmla="*/ 0 w 98"/>
                    <a:gd name="T35" fmla="*/ 0 h 31"/>
                    <a:gd name="T36" fmla="*/ 0 w 98"/>
                    <a:gd name="T37" fmla="*/ 1 h 31"/>
                    <a:gd name="T38" fmla="*/ 0 w 98"/>
                    <a:gd name="T39" fmla="*/ 2 h 31"/>
                    <a:gd name="T40" fmla="*/ 0 w 98"/>
                    <a:gd name="T41" fmla="*/ 3 h 31"/>
                    <a:gd name="T42" fmla="*/ 0 w 98"/>
                    <a:gd name="T43" fmla="*/ 4 h 31"/>
                    <a:gd name="T44" fmla="*/ 0 w 98"/>
                    <a:gd name="T45" fmla="*/ 5 h 31"/>
                    <a:gd name="T46" fmla="*/ 0 w 98"/>
                    <a:gd name="T47" fmla="*/ 5 h 31"/>
                    <a:gd name="T48" fmla="*/ 0 w 98"/>
                    <a:gd name="T49" fmla="*/ 6 h 31"/>
                    <a:gd name="T50" fmla="*/ 0 w 98"/>
                    <a:gd name="T51" fmla="*/ 6 h 31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98" h="31">
                      <a:moveTo>
                        <a:pt x="3" y="31"/>
                      </a:moveTo>
                      <a:lnTo>
                        <a:pt x="15" y="29"/>
                      </a:lnTo>
                      <a:lnTo>
                        <a:pt x="29" y="28"/>
                      </a:lnTo>
                      <a:lnTo>
                        <a:pt x="44" y="25"/>
                      </a:lnTo>
                      <a:lnTo>
                        <a:pt x="58" y="23"/>
                      </a:lnTo>
                      <a:lnTo>
                        <a:pt x="71" y="21"/>
                      </a:lnTo>
                      <a:lnTo>
                        <a:pt x="81" y="19"/>
                      </a:lnTo>
                      <a:lnTo>
                        <a:pt x="88" y="18"/>
                      </a:lnTo>
                      <a:lnTo>
                        <a:pt x="90" y="18"/>
                      </a:lnTo>
                      <a:lnTo>
                        <a:pt x="92" y="17"/>
                      </a:lnTo>
                      <a:lnTo>
                        <a:pt x="96" y="15"/>
                      </a:lnTo>
                      <a:lnTo>
                        <a:pt x="97" y="11"/>
                      </a:lnTo>
                      <a:lnTo>
                        <a:pt x="98" y="6"/>
                      </a:lnTo>
                      <a:lnTo>
                        <a:pt x="98" y="5"/>
                      </a:lnTo>
                      <a:lnTo>
                        <a:pt x="98" y="2"/>
                      </a:lnTo>
                      <a:lnTo>
                        <a:pt x="98" y="0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1" y="10"/>
                      </a:lnTo>
                      <a:lnTo>
                        <a:pt x="3" y="15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5"/>
                      </a:lnTo>
                      <a:lnTo>
                        <a:pt x="3" y="29"/>
                      </a:lnTo>
                      <a:lnTo>
                        <a:pt x="3" y="3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Freeform 210">
                  <a:extLst>
                    <a:ext uri="{FF2B5EF4-FFF2-40B4-BE49-F238E27FC236}">
                      <a16:creationId xmlns:a16="http://schemas.microsoft.com/office/drawing/2014/main" id="{625A1A7B-87E7-4A2A-83BE-6F1DDA7BBA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7" y="1871"/>
                  <a:ext cx="15" cy="54"/>
                </a:xfrm>
                <a:custGeom>
                  <a:avLst/>
                  <a:gdLst>
                    <a:gd name="T0" fmla="*/ 3 w 36"/>
                    <a:gd name="T1" fmla="*/ 0 h 119"/>
                    <a:gd name="T2" fmla="*/ 2 w 36"/>
                    <a:gd name="T3" fmla="*/ 0 h 119"/>
                    <a:gd name="T4" fmla="*/ 1 w 36"/>
                    <a:gd name="T5" fmla="*/ 0 h 119"/>
                    <a:gd name="T6" fmla="*/ 1 w 36"/>
                    <a:gd name="T7" fmla="*/ 0 h 119"/>
                    <a:gd name="T8" fmla="*/ 0 w 36"/>
                    <a:gd name="T9" fmla="*/ 0 h 119"/>
                    <a:gd name="T10" fmla="*/ 4 w 36"/>
                    <a:gd name="T11" fmla="*/ 25 h 119"/>
                    <a:gd name="T12" fmla="*/ 5 w 36"/>
                    <a:gd name="T13" fmla="*/ 25 h 119"/>
                    <a:gd name="T14" fmla="*/ 5 w 36"/>
                    <a:gd name="T15" fmla="*/ 25 h 119"/>
                    <a:gd name="T16" fmla="*/ 6 w 36"/>
                    <a:gd name="T17" fmla="*/ 25 h 119"/>
                    <a:gd name="T18" fmla="*/ 6 w 36"/>
                    <a:gd name="T19" fmla="*/ 25 h 119"/>
                    <a:gd name="T20" fmla="*/ 3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16" y="0"/>
                      </a:moveTo>
                      <a:lnTo>
                        <a:pt x="12" y="0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26" y="119"/>
                      </a:lnTo>
                      <a:lnTo>
                        <a:pt x="29" y="119"/>
                      </a:lnTo>
                      <a:lnTo>
                        <a:pt x="33" y="119"/>
                      </a:lnTo>
                      <a:lnTo>
                        <a:pt x="36" y="119"/>
                      </a:lnTo>
                      <a:lnTo>
                        <a:pt x="16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Freeform 211">
                  <a:extLst>
                    <a:ext uri="{FF2B5EF4-FFF2-40B4-BE49-F238E27FC236}">
                      <a16:creationId xmlns:a16="http://schemas.microsoft.com/office/drawing/2014/main" id="{E124F0B6-DB2B-4F6E-A306-DAE2E91307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6" y="1871"/>
                  <a:ext cx="60" cy="54"/>
                </a:xfrm>
                <a:custGeom>
                  <a:avLst/>
                  <a:gdLst>
                    <a:gd name="T0" fmla="*/ 0 w 132"/>
                    <a:gd name="T1" fmla="*/ 0 h 119"/>
                    <a:gd name="T2" fmla="*/ 0 w 132"/>
                    <a:gd name="T3" fmla="*/ 5 h 119"/>
                    <a:gd name="T4" fmla="*/ 0 w 132"/>
                    <a:gd name="T5" fmla="*/ 12 h 119"/>
                    <a:gd name="T6" fmla="*/ 0 w 132"/>
                    <a:gd name="T7" fmla="*/ 20 h 119"/>
                    <a:gd name="T8" fmla="*/ 0 w 132"/>
                    <a:gd name="T9" fmla="*/ 25 h 119"/>
                    <a:gd name="T10" fmla="*/ 1 w 132"/>
                    <a:gd name="T11" fmla="*/ 25 h 119"/>
                    <a:gd name="T12" fmla="*/ 3 w 132"/>
                    <a:gd name="T13" fmla="*/ 25 h 119"/>
                    <a:gd name="T14" fmla="*/ 5 w 132"/>
                    <a:gd name="T15" fmla="*/ 25 h 119"/>
                    <a:gd name="T16" fmla="*/ 9 w 132"/>
                    <a:gd name="T17" fmla="*/ 25 h 119"/>
                    <a:gd name="T18" fmla="*/ 13 w 132"/>
                    <a:gd name="T19" fmla="*/ 25 h 119"/>
                    <a:gd name="T20" fmla="*/ 17 w 132"/>
                    <a:gd name="T21" fmla="*/ 25 h 119"/>
                    <a:gd name="T22" fmla="*/ 22 w 132"/>
                    <a:gd name="T23" fmla="*/ 25 h 119"/>
                    <a:gd name="T24" fmla="*/ 27 w 132"/>
                    <a:gd name="T25" fmla="*/ 25 h 119"/>
                    <a:gd name="T26" fmla="*/ 23 w 132"/>
                    <a:gd name="T27" fmla="*/ 0 h 119"/>
                    <a:gd name="T28" fmla="*/ 19 w 132"/>
                    <a:gd name="T29" fmla="*/ 0 h 119"/>
                    <a:gd name="T30" fmla="*/ 15 w 132"/>
                    <a:gd name="T31" fmla="*/ 0 h 119"/>
                    <a:gd name="T32" fmla="*/ 11 w 132"/>
                    <a:gd name="T33" fmla="*/ 0 h 119"/>
                    <a:gd name="T34" fmla="*/ 7 w 132"/>
                    <a:gd name="T35" fmla="*/ 0 h 119"/>
                    <a:gd name="T36" fmla="*/ 5 w 132"/>
                    <a:gd name="T37" fmla="*/ 0 h 119"/>
                    <a:gd name="T38" fmla="*/ 2 w 132"/>
                    <a:gd name="T39" fmla="*/ 0 h 119"/>
                    <a:gd name="T40" fmla="*/ 1 w 132"/>
                    <a:gd name="T41" fmla="*/ 0 h 119"/>
                    <a:gd name="T42" fmla="*/ 0 w 132"/>
                    <a:gd name="T43" fmla="*/ 0 h 119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32" h="119">
                      <a:moveTo>
                        <a:pt x="0" y="0"/>
                      </a:moveTo>
                      <a:lnTo>
                        <a:pt x="0" y="22"/>
                      </a:lnTo>
                      <a:lnTo>
                        <a:pt x="0" y="59"/>
                      </a:lnTo>
                      <a:lnTo>
                        <a:pt x="0" y="97"/>
                      </a:lnTo>
                      <a:lnTo>
                        <a:pt x="0" y="119"/>
                      </a:lnTo>
                      <a:lnTo>
                        <a:pt x="4" y="119"/>
                      </a:lnTo>
                      <a:lnTo>
                        <a:pt x="14" y="119"/>
                      </a:lnTo>
                      <a:lnTo>
                        <a:pt x="26" y="119"/>
                      </a:lnTo>
                      <a:lnTo>
                        <a:pt x="42" y="119"/>
                      </a:lnTo>
                      <a:lnTo>
                        <a:pt x="62" y="119"/>
                      </a:lnTo>
                      <a:lnTo>
                        <a:pt x="83" y="119"/>
                      </a:lnTo>
                      <a:lnTo>
                        <a:pt x="107" y="119"/>
                      </a:lnTo>
                      <a:lnTo>
                        <a:pt x="132" y="119"/>
                      </a:lnTo>
                      <a:lnTo>
                        <a:pt x="110" y="0"/>
                      </a:lnTo>
                      <a:lnTo>
                        <a:pt x="90" y="0"/>
                      </a:lnTo>
                      <a:lnTo>
                        <a:pt x="70" y="0"/>
                      </a:lnTo>
                      <a:lnTo>
                        <a:pt x="52" y="0"/>
                      </a:lnTo>
                      <a:lnTo>
                        <a:pt x="35" y="0"/>
                      </a:lnTo>
                      <a:lnTo>
                        <a:pt x="22" y="0"/>
                      </a:lnTo>
                      <a:lnTo>
                        <a:pt x="11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Freeform 212">
                  <a:extLst>
                    <a:ext uri="{FF2B5EF4-FFF2-40B4-BE49-F238E27FC236}">
                      <a16:creationId xmlns:a16="http://schemas.microsoft.com/office/drawing/2014/main" id="{6CE6C5D2-7A54-4283-A581-38B3EA4CC94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0" y="1871"/>
                  <a:ext cx="16" cy="54"/>
                </a:xfrm>
                <a:custGeom>
                  <a:avLst/>
                  <a:gdLst>
                    <a:gd name="T0" fmla="*/ 0 w 36"/>
                    <a:gd name="T1" fmla="*/ 0 h 119"/>
                    <a:gd name="T2" fmla="*/ 4 w 36"/>
                    <a:gd name="T3" fmla="*/ 25 h 119"/>
                    <a:gd name="T4" fmla="*/ 5 w 36"/>
                    <a:gd name="T5" fmla="*/ 25 h 119"/>
                    <a:gd name="T6" fmla="*/ 6 w 36"/>
                    <a:gd name="T7" fmla="*/ 25 h 119"/>
                    <a:gd name="T8" fmla="*/ 6 w 36"/>
                    <a:gd name="T9" fmla="*/ 25 h 119"/>
                    <a:gd name="T10" fmla="*/ 7 w 36"/>
                    <a:gd name="T11" fmla="*/ 25 h 119"/>
                    <a:gd name="T12" fmla="*/ 3 w 36"/>
                    <a:gd name="T13" fmla="*/ 0 h 119"/>
                    <a:gd name="T14" fmla="*/ 2 w 36"/>
                    <a:gd name="T15" fmla="*/ 0 h 119"/>
                    <a:gd name="T16" fmla="*/ 1 w 36"/>
                    <a:gd name="T17" fmla="*/ 0 h 119"/>
                    <a:gd name="T18" fmla="*/ 0 w 36"/>
                    <a:gd name="T19" fmla="*/ 0 h 119"/>
                    <a:gd name="T20" fmla="*/ 0 w 36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119">
                      <a:moveTo>
                        <a:pt x="0" y="0"/>
                      </a:moveTo>
                      <a:lnTo>
                        <a:pt x="21" y="119"/>
                      </a:lnTo>
                      <a:lnTo>
                        <a:pt x="24" y="119"/>
                      </a:lnTo>
                      <a:lnTo>
                        <a:pt x="29" y="119"/>
                      </a:lnTo>
                      <a:lnTo>
                        <a:pt x="32" y="119"/>
                      </a:lnTo>
                      <a:lnTo>
                        <a:pt x="36" y="119"/>
                      </a:ln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Freeform 213">
                  <a:extLst>
                    <a:ext uri="{FF2B5EF4-FFF2-40B4-BE49-F238E27FC236}">
                      <a16:creationId xmlns:a16="http://schemas.microsoft.com/office/drawing/2014/main" id="{5C3A56D6-3D53-4B4C-92FA-D3BCFCAA1DD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5" y="1871"/>
                  <a:ext cx="61" cy="54"/>
                </a:xfrm>
                <a:custGeom>
                  <a:avLst/>
                  <a:gdLst>
                    <a:gd name="T0" fmla="*/ 28 w 134"/>
                    <a:gd name="T1" fmla="*/ 25 h 119"/>
                    <a:gd name="T2" fmla="*/ 26 w 134"/>
                    <a:gd name="T3" fmla="*/ 19 h 119"/>
                    <a:gd name="T4" fmla="*/ 25 w 134"/>
                    <a:gd name="T5" fmla="*/ 11 h 119"/>
                    <a:gd name="T6" fmla="*/ 23 w 134"/>
                    <a:gd name="T7" fmla="*/ 5 h 119"/>
                    <a:gd name="T8" fmla="*/ 22 w 134"/>
                    <a:gd name="T9" fmla="*/ 3 h 119"/>
                    <a:gd name="T10" fmla="*/ 21 w 134"/>
                    <a:gd name="T11" fmla="*/ 1 h 119"/>
                    <a:gd name="T12" fmla="*/ 20 w 134"/>
                    <a:gd name="T13" fmla="*/ 0 h 119"/>
                    <a:gd name="T14" fmla="*/ 18 w 134"/>
                    <a:gd name="T15" fmla="*/ 0 h 119"/>
                    <a:gd name="T16" fmla="*/ 18 w 134"/>
                    <a:gd name="T17" fmla="*/ 0 h 119"/>
                    <a:gd name="T18" fmla="*/ 17 w 134"/>
                    <a:gd name="T19" fmla="*/ 0 h 119"/>
                    <a:gd name="T20" fmla="*/ 16 w 134"/>
                    <a:gd name="T21" fmla="*/ 0 h 119"/>
                    <a:gd name="T22" fmla="*/ 15 w 134"/>
                    <a:gd name="T23" fmla="*/ 0 h 119"/>
                    <a:gd name="T24" fmla="*/ 12 w 134"/>
                    <a:gd name="T25" fmla="*/ 0 h 119"/>
                    <a:gd name="T26" fmla="*/ 10 w 134"/>
                    <a:gd name="T27" fmla="*/ 0 h 119"/>
                    <a:gd name="T28" fmla="*/ 7 w 134"/>
                    <a:gd name="T29" fmla="*/ 0 h 119"/>
                    <a:gd name="T30" fmla="*/ 4 w 134"/>
                    <a:gd name="T31" fmla="*/ 0 h 119"/>
                    <a:gd name="T32" fmla="*/ 0 w 134"/>
                    <a:gd name="T33" fmla="*/ 0 h 119"/>
                    <a:gd name="T34" fmla="*/ 5 w 134"/>
                    <a:gd name="T35" fmla="*/ 25 h 119"/>
                    <a:gd name="T36" fmla="*/ 9 w 134"/>
                    <a:gd name="T37" fmla="*/ 25 h 119"/>
                    <a:gd name="T38" fmla="*/ 13 w 134"/>
                    <a:gd name="T39" fmla="*/ 25 h 119"/>
                    <a:gd name="T40" fmla="*/ 17 w 134"/>
                    <a:gd name="T41" fmla="*/ 25 h 119"/>
                    <a:gd name="T42" fmla="*/ 20 w 134"/>
                    <a:gd name="T43" fmla="*/ 25 h 119"/>
                    <a:gd name="T44" fmla="*/ 23 w 134"/>
                    <a:gd name="T45" fmla="*/ 25 h 119"/>
                    <a:gd name="T46" fmla="*/ 25 w 134"/>
                    <a:gd name="T47" fmla="*/ 25 h 119"/>
                    <a:gd name="T48" fmla="*/ 27 w 134"/>
                    <a:gd name="T49" fmla="*/ 25 h 119"/>
                    <a:gd name="T50" fmla="*/ 28 w 134"/>
                    <a:gd name="T51" fmla="*/ 25 h 119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34" h="119">
                      <a:moveTo>
                        <a:pt x="134" y="119"/>
                      </a:moveTo>
                      <a:lnTo>
                        <a:pt x="127" y="91"/>
                      </a:lnTo>
                      <a:lnTo>
                        <a:pt x="118" y="56"/>
                      </a:lnTo>
                      <a:lnTo>
                        <a:pt x="111" y="27"/>
                      </a:lnTo>
                      <a:lnTo>
                        <a:pt x="108" y="14"/>
                      </a:lnTo>
                      <a:lnTo>
                        <a:pt x="102" y="6"/>
                      </a:lnTo>
                      <a:lnTo>
                        <a:pt x="95" y="1"/>
                      </a:lnTo>
                      <a:lnTo>
                        <a:pt x="88" y="0"/>
                      </a:lnTo>
                      <a:lnTo>
                        <a:pt x="85" y="0"/>
                      </a:lnTo>
                      <a:lnTo>
                        <a:pt x="83" y="0"/>
                      </a:lnTo>
                      <a:lnTo>
                        <a:pt x="79" y="0"/>
                      </a:lnTo>
                      <a:lnTo>
                        <a:pt x="71" y="0"/>
                      </a:lnTo>
                      <a:lnTo>
                        <a:pt x="60" y="0"/>
                      </a:lnTo>
                      <a:lnTo>
                        <a:pt x="49" y="0"/>
                      </a:lnTo>
                      <a:lnTo>
                        <a:pt x="34" y="0"/>
                      </a:lnTo>
                      <a:lnTo>
                        <a:pt x="18" y="0"/>
                      </a:lnTo>
                      <a:lnTo>
                        <a:pt x="0" y="0"/>
                      </a:lnTo>
                      <a:lnTo>
                        <a:pt x="22" y="119"/>
                      </a:lnTo>
                      <a:lnTo>
                        <a:pt x="44" y="119"/>
                      </a:lnTo>
                      <a:lnTo>
                        <a:pt x="64" y="119"/>
                      </a:lnTo>
                      <a:lnTo>
                        <a:pt x="82" y="119"/>
                      </a:lnTo>
                      <a:lnTo>
                        <a:pt x="98" y="119"/>
                      </a:lnTo>
                      <a:lnTo>
                        <a:pt x="112" y="119"/>
                      </a:lnTo>
                      <a:lnTo>
                        <a:pt x="123" y="119"/>
                      </a:lnTo>
                      <a:lnTo>
                        <a:pt x="129" y="119"/>
                      </a:lnTo>
                      <a:lnTo>
                        <a:pt x="134" y="119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Freeform 214">
                  <a:extLst>
                    <a:ext uri="{FF2B5EF4-FFF2-40B4-BE49-F238E27FC236}">
                      <a16:creationId xmlns:a16="http://schemas.microsoft.com/office/drawing/2014/main" id="{2FB0E15E-24EE-44C2-9584-00009F02B2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5" y="1871"/>
                  <a:ext cx="24" cy="54"/>
                </a:xfrm>
                <a:custGeom>
                  <a:avLst/>
                  <a:gdLst>
                    <a:gd name="T0" fmla="*/ 0 w 53"/>
                    <a:gd name="T1" fmla="*/ 0 h 119"/>
                    <a:gd name="T2" fmla="*/ 4 w 53"/>
                    <a:gd name="T3" fmla="*/ 25 h 119"/>
                    <a:gd name="T4" fmla="*/ 5 w 53"/>
                    <a:gd name="T5" fmla="*/ 25 h 119"/>
                    <a:gd name="T6" fmla="*/ 7 w 53"/>
                    <a:gd name="T7" fmla="*/ 25 h 119"/>
                    <a:gd name="T8" fmla="*/ 9 w 53"/>
                    <a:gd name="T9" fmla="*/ 25 h 119"/>
                    <a:gd name="T10" fmla="*/ 11 w 53"/>
                    <a:gd name="T11" fmla="*/ 25 h 119"/>
                    <a:gd name="T12" fmla="*/ 6 w 53"/>
                    <a:gd name="T13" fmla="*/ 0 h 119"/>
                    <a:gd name="T14" fmla="*/ 5 w 53"/>
                    <a:gd name="T15" fmla="*/ 0 h 119"/>
                    <a:gd name="T16" fmla="*/ 3 w 53"/>
                    <a:gd name="T17" fmla="*/ 0 h 119"/>
                    <a:gd name="T18" fmla="*/ 2 w 53"/>
                    <a:gd name="T19" fmla="*/ 0 h 119"/>
                    <a:gd name="T20" fmla="*/ 0 w 53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3" h="119">
                      <a:moveTo>
                        <a:pt x="0" y="0"/>
                      </a:moveTo>
                      <a:lnTo>
                        <a:pt x="19" y="119"/>
                      </a:lnTo>
                      <a:lnTo>
                        <a:pt x="27" y="119"/>
                      </a:lnTo>
                      <a:lnTo>
                        <a:pt x="36" y="119"/>
                      </a:lnTo>
                      <a:lnTo>
                        <a:pt x="45" y="119"/>
                      </a:lnTo>
                      <a:lnTo>
                        <a:pt x="53" y="119"/>
                      </a:lnTo>
                      <a:lnTo>
                        <a:pt x="32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Freeform 215">
                  <a:extLst>
                    <a:ext uri="{FF2B5EF4-FFF2-40B4-BE49-F238E27FC236}">
                      <a16:creationId xmlns:a16="http://schemas.microsoft.com/office/drawing/2014/main" id="{0CC3937A-3182-432D-8E3F-378A6A3CEF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871"/>
                  <a:ext cx="19" cy="54"/>
                </a:xfrm>
                <a:custGeom>
                  <a:avLst/>
                  <a:gdLst>
                    <a:gd name="T0" fmla="*/ 4 w 41"/>
                    <a:gd name="T1" fmla="*/ 0 h 119"/>
                    <a:gd name="T2" fmla="*/ 3 w 41"/>
                    <a:gd name="T3" fmla="*/ 0 h 119"/>
                    <a:gd name="T4" fmla="*/ 2 w 41"/>
                    <a:gd name="T5" fmla="*/ 0 h 119"/>
                    <a:gd name="T6" fmla="*/ 1 w 41"/>
                    <a:gd name="T7" fmla="*/ 0 h 119"/>
                    <a:gd name="T8" fmla="*/ 0 w 41"/>
                    <a:gd name="T9" fmla="*/ 0 h 119"/>
                    <a:gd name="T10" fmla="*/ 5 w 41"/>
                    <a:gd name="T11" fmla="*/ 25 h 119"/>
                    <a:gd name="T12" fmla="*/ 6 w 41"/>
                    <a:gd name="T13" fmla="*/ 25 h 119"/>
                    <a:gd name="T14" fmla="*/ 6 w 41"/>
                    <a:gd name="T15" fmla="*/ 25 h 119"/>
                    <a:gd name="T16" fmla="*/ 8 w 41"/>
                    <a:gd name="T17" fmla="*/ 25 h 119"/>
                    <a:gd name="T18" fmla="*/ 9 w 41"/>
                    <a:gd name="T19" fmla="*/ 25 h 119"/>
                    <a:gd name="T20" fmla="*/ 4 w 41"/>
                    <a:gd name="T21" fmla="*/ 0 h 11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1" h="119">
                      <a:moveTo>
                        <a:pt x="19" y="0"/>
                      </a:moveTo>
                      <a:lnTo>
                        <a:pt x="15" y="0"/>
                      </a:lnTo>
                      <a:lnTo>
                        <a:pt x="10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1" y="119"/>
                      </a:lnTo>
                      <a:lnTo>
                        <a:pt x="26" y="119"/>
                      </a:lnTo>
                      <a:lnTo>
                        <a:pt x="31" y="119"/>
                      </a:lnTo>
                      <a:lnTo>
                        <a:pt x="37" y="119"/>
                      </a:lnTo>
                      <a:lnTo>
                        <a:pt x="41" y="119"/>
                      </a:lnTo>
                      <a:lnTo>
                        <a:pt x="19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Freeform 216">
                  <a:extLst>
                    <a:ext uri="{FF2B5EF4-FFF2-40B4-BE49-F238E27FC236}">
                      <a16:creationId xmlns:a16="http://schemas.microsoft.com/office/drawing/2014/main" id="{C96C22DA-9AC6-4E43-805C-F6D1A005B70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1871"/>
                  <a:ext cx="31" cy="54"/>
                </a:xfrm>
                <a:custGeom>
                  <a:avLst/>
                  <a:gdLst>
                    <a:gd name="T0" fmla="*/ 0 w 67"/>
                    <a:gd name="T1" fmla="*/ 0 h 119"/>
                    <a:gd name="T2" fmla="*/ 5 w 67"/>
                    <a:gd name="T3" fmla="*/ 25 h 119"/>
                    <a:gd name="T4" fmla="*/ 6 w 67"/>
                    <a:gd name="T5" fmla="*/ 25 h 119"/>
                    <a:gd name="T6" fmla="*/ 7 w 67"/>
                    <a:gd name="T7" fmla="*/ 25 h 119"/>
                    <a:gd name="T8" fmla="*/ 8 w 67"/>
                    <a:gd name="T9" fmla="*/ 25 h 119"/>
                    <a:gd name="T10" fmla="*/ 10 w 67"/>
                    <a:gd name="T11" fmla="*/ 25 h 119"/>
                    <a:gd name="T12" fmla="*/ 11 w 67"/>
                    <a:gd name="T13" fmla="*/ 25 h 119"/>
                    <a:gd name="T14" fmla="*/ 12 w 67"/>
                    <a:gd name="T15" fmla="*/ 25 h 119"/>
                    <a:gd name="T16" fmla="*/ 13 w 67"/>
                    <a:gd name="T17" fmla="*/ 25 h 119"/>
                    <a:gd name="T18" fmla="*/ 14 w 67"/>
                    <a:gd name="T19" fmla="*/ 25 h 119"/>
                    <a:gd name="T20" fmla="*/ 10 w 67"/>
                    <a:gd name="T21" fmla="*/ 0 h 119"/>
                    <a:gd name="T22" fmla="*/ 8 w 67"/>
                    <a:gd name="T23" fmla="*/ 0 h 119"/>
                    <a:gd name="T24" fmla="*/ 7 w 67"/>
                    <a:gd name="T25" fmla="*/ 0 h 119"/>
                    <a:gd name="T26" fmla="*/ 6 w 67"/>
                    <a:gd name="T27" fmla="*/ 0 h 119"/>
                    <a:gd name="T28" fmla="*/ 5 w 67"/>
                    <a:gd name="T29" fmla="*/ 0 h 119"/>
                    <a:gd name="T30" fmla="*/ 4 w 67"/>
                    <a:gd name="T31" fmla="*/ 0 h 119"/>
                    <a:gd name="T32" fmla="*/ 3 w 67"/>
                    <a:gd name="T33" fmla="*/ 0 h 119"/>
                    <a:gd name="T34" fmla="*/ 1 w 67"/>
                    <a:gd name="T35" fmla="*/ 0 h 119"/>
                    <a:gd name="T36" fmla="*/ 0 w 67"/>
                    <a:gd name="T37" fmla="*/ 0 h 11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67" h="119">
                      <a:moveTo>
                        <a:pt x="0" y="0"/>
                      </a:moveTo>
                      <a:lnTo>
                        <a:pt x="22" y="119"/>
                      </a:lnTo>
                      <a:lnTo>
                        <a:pt x="28" y="119"/>
                      </a:lnTo>
                      <a:lnTo>
                        <a:pt x="34" y="119"/>
                      </a:lnTo>
                      <a:lnTo>
                        <a:pt x="39" y="119"/>
                      </a:lnTo>
                      <a:lnTo>
                        <a:pt x="45" y="119"/>
                      </a:lnTo>
                      <a:lnTo>
                        <a:pt x="50" y="119"/>
                      </a:lnTo>
                      <a:lnTo>
                        <a:pt x="56" y="119"/>
                      </a:lnTo>
                      <a:lnTo>
                        <a:pt x="61" y="119"/>
                      </a:lnTo>
                      <a:lnTo>
                        <a:pt x="67" y="119"/>
                      </a:lnTo>
                      <a:lnTo>
                        <a:pt x="45" y="0"/>
                      </a:lnTo>
                      <a:lnTo>
                        <a:pt x="39" y="0"/>
                      </a:lnTo>
                      <a:lnTo>
                        <a:pt x="34" y="0"/>
                      </a:lnTo>
                      <a:lnTo>
                        <a:pt x="28" y="0"/>
                      </a:lnTo>
                      <a:lnTo>
                        <a:pt x="23" y="0"/>
                      </a:lnTo>
                      <a:lnTo>
                        <a:pt x="18" y="0"/>
                      </a:lnTo>
                      <a:lnTo>
                        <a:pt x="12" y="0"/>
                      </a:lnTo>
                      <a:lnTo>
                        <a:pt x="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Freeform 217">
                  <a:extLst>
                    <a:ext uri="{FF2B5EF4-FFF2-40B4-BE49-F238E27FC236}">
                      <a16:creationId xmlns:a16="http://schemas.microsoft.com/office/drawing/2014/main" id="{43480AE9-FAC5-494F-8182-A78801654C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21" y="1871"/>
                  <a:ext cx="78" cy="54"/>
                </a:xfrm>
                <a:custGeom>
                  <a:avLst/>
                  <a:gdLst>
                    <a:gd name="T0" fmla="*/ 28 w 171"/>
                    <a:gd name="T1" fmla="*/ 0 h 119"/>
                    <a:gd name="T2" fmla="*/ 28 w 171"/>
                    <a:gd name="T3" fmla="*/ 0 h 119"/>
                    <a:gd name="T4" fmla="*/ 27 w 171"/>
                    <a:gd name="T5" fmla="*/ 0 h 119"/>
                    <a:gd name="T6" fmla="*/ 26 w 171"/>
                    <a:gd name="T7" fmla="*/ 0 h 119"/>
                    <a:gd name="T8" fmla="*/ 26 w 171"/>
                    <a:gd name="T9" fmla="*/ 0 h 119"/>
                    <a:gd name="T10" fmla="*/ 24 w 171"/>
                    <a:gd name="T11" fmla="*/ 1 h 119"/>
                    <a:gd name="T12" fmla="*/ 23 w 171"/>
                    <a:gd name="T13" fmla="*/ 1 h 119"/>
                    <a:gd name="T14" fmla="*/ 21 w 171"/>
                    <a:gd name="T15" fmla="*/ 2 h 119"/>
                    <a:gd name="T16" fmla="*/ 20 w 171"/>
                    <a:gd name="T17" fmla="*/ 3 h 119"/>
                    <a:gd name="T18" fmla="*/ 19 w 171"/>
                    <a:gd name="T19" fmla="*/ 4 h 119"/>
                    <a:gd name="T20" fmla="*/ 17 w 171"/>
                    <a:gd name="T21" fmla="*/ 6 h 119"/>
                    <a:gd name="T22" fmla="*/ 15 w 171"/>
                    <a:gd name="T23" fmla="*/ 9 h 119"/>
                    <a:gd name="T24" fmla="*/ 11 w 171"/>
                    <a:gd name="T25" fmla="*/ 12 h 119"/>
                    <a:gd name="T26" fmla="*/ 8 w 171"/>
                    <a:gd name="T27" fmla="*/ 16 h 119"/>
                    <a:gd name="T28" fmla="*/ 5 w 171"/>
                    <a:gd name="T29" fmla="*/ 20 h 119"/>
                    <a:gd name="T30" fmla="*/ 2 w 171"/>
                    <a:gd name="T31" fmla="*/ 22 h 119"/>
                    <a:gd name="T32" fmla="*/ 0 w 171"/>
                    <a:gd name="T33" fmla="*/ 25 h 119"/>
                    <a:gd name="T34" fmla="*/ 2 w 171"/>
                    <a:gd name="T35" fmla="*/ 25 h 119"/>
                    <a:gd name="T36" fmla="*/ 6 w 171"/>
                    <a:gd name="T37" fmla="*/ 25 h 119"/>
                    <a:gd name="T38" fmla="*/ 10 w 171"/>
                    <a:gd name="T39" fmla="*/ 25 h 119"/>
                    <a:gd name="T40" fmla="*/ 16 w 171"/>
                    <a:gd name="T41" fmla="*/ 25 h 119"/>
                    <a:gd name="T42" fmla="*/ 21 w 171"/>
                    <a:gd name="T43" fmla="*/ 25 h 119"/>
                    <a:gd name="T44" fmla="*/ 26 w 171"/>
                    <a:gd name="T45" fmla="*/ 25 h 119"/>
                    <a:gd name="T46" fmla="*/ 31 w 171"/>
                    <a:gd name="T47" fmla="*/ 25 h 119"/>
                    <a:gd name="T48" fmla="*/ 36 w 171"/>
                    <a:gd name="T49" fmla="*/ 25 h 119"/>
                    <a:gd name="T50" fmla="*/ 36 w 171"/>
                    <a:gd name="T51" fmla="*/ 0 h 119"/>
                    <a:gd name="T52" fmla="*/ 34 w 171"/>
                    <a:gd name="T53" fmla="*/ 0 h 119"/>
                    <a:gd name="T54" fmla="*/ 33 w 171"/>
                    <a:gd name="T55" fmla="*/ 0 h 119"/>
                    <a:gd name="T56" fmla="*/ 31 w 171"/>
                    <a:gd name="T57" fmla="*/ 0 h 119"/>
                    <a:gd name="T58" fmla="*/ 31 w 171"/>
                    <a:gd name="T59" fmla="*/ 0 h 119"/>
                    <a:gd name="T60" fmla="*/ 29 w 171"/>
                    <a:gd name="T61" fmla="*/ 0 h 119"/>
                    <a:gd name="T62" fmla="*/ 29 w 171"/>
                    <a:gd name="T63" fmla="*/ 0 h 119"/>
                    <a:gd name="T64" fmla="*/ 28 w 171"/>
                    <a:gd name="T65" fmla="*/ 0 h 119"/>
                    <a:gd name="T66" fmla="*/ 28 w 171"/>
                    <a:gd name="T67" fmla="*/ 0 h 119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171" h="119">
                      <a:moveTo>
                        <a:pt x="134" y="0"/>
                      </a:moveTo>
                      <a:lnTo>
                        <a:pt x="133" y="0"/>
                      </a:lnTo>
                      <a:lnTo>
                        <a:pt x="131" y="0"/>
                      </a:lnTo>
                      <a:lnTo>
                        <a:pt x="126" y="0"/>
                      </a:lnTo>
                      <a:lnTo>
                        <a:pt x="122" y="1"/>
                      </a:lnTo>
                      <a:lnTo>
                        <a:pt x="116" y="4"/>
                      </a:lnTo>
                      <a:lnTo>
                        <a:pt x="109" y="6"/>
                      </a:lnTo>
                      <a:lnTo>
                        <a:pt x="102" y="11"/>
                      </a:lnTo>
                      <a:lnTo>
                        <a:pt x="94" y="16"/>
                      </a:lnTo>
                      <a:lnTo>
                        <a:pt x="91" y="20"/>
                      </a:lnTo>
                      <a:lnTo>
                        <a:pt x="82" y="29"/>
                      </a:lnTo>
                      <a:lnTo>
                        <a:pt x="70" y="43"/>
                      </a:lnTo>
                      <a:lnTo>
                        <a:pt x="54" y="60"/>
                      </a:lnTo>
                      <a:lnTo>
                        <a:pt x="38" y="77"/>
                      </a:lnTo>
                      <a:lnTo>
                        <a:pt x="23" y="94"/>
                      </a:lnTo>
                      <a:lnTo>
                        <a:pt x="9" y="109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29" y="119"/>
                      </a:lnTo>
                      <a:lnTo>
                        <a:pt x="51" y="119"/>
                      </a:lnTo>
                      <a:lnTo>
                        <a:pt x="76" y="119"/>
                      </a:lnTo>
                      <a:lnTo>
                        <a:pt x="101" y="119"/>
                      </a:lnTo>
                      <a:lnTo>
                        <a:pt x="126" y="119"/>
                      </a:lnTo>
                      <a:lnTo>
                        <a:pt x="150" y="119"/>
                      </a:lnTo>
                      <a:lnTo>
                        <a:pt x="171" y="119"/>
                      </a:lnTo>
                      <a:lnTo>
                        <a:pt x="171" y="0"/>
                      </a:lnTo>
                      <a:lnTo>
                        <a:pt x="164" y="0"/>
                      </a:lnTo>
                      <a:lnTo>
                        <a:pt x="157" y="0"/>
                      </a:lnTo>
                      <a:lnTo>
                        <a:pt x="152" y="0"/>
                      </a:lnTo>
                      <a:lnTo>
                        <a:pt x="146" y="0"/>
                      </a:lnTo>
                      <a:lnTo>
                        <a:pt x="141" y="0"/>
                      </a:lnTo>
                      <a:lnTo>
                        <a:pt x="138" y="0"/>
                      </a:lnTo>
                      <a:lnTo>
                        <a:pt x="135" y="0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BFDD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Freeform 218">
                  <a:extLst>
                    <a:ext uri="{FF2B5EF4-FFF2-40B4-BE49-F238E27FC236}">
                      <a16:creationId xmlns:a16="http://schemas.microsoft.com/office/drawing/2014/main" id="{D3D61E46-9AEB-483D-9FBD-E2930FDA09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99" y="1871"/>
                  <a:ext cx="13" cy="54"/>
                </a:xfrm>
                <a:custGeom>
                  <a:avLst/>
                  <a:gdLst>
                    <a:gd name="T0" fmla="*/ 6 w 28"/>
                    <a:gd name="T1" fmla="*/ 0 h 119"/>
                    <a:gd name="T2" fmla="*/ 5 w 28"/>
                    <a:gd name="T3" fmla="*/ 0 h 119"/>
                    <a:gd name="T4" fmla="*/ 3 w 28"/>
                    <a:gd name="T5" fmla="*/ 0 h 119"/>
                    <a:gd name="T6" fmla="*/ 2 w 28"/>
                    <a:gd name="T7" fmla="*/ 0 h 119"/>
                    <a:gd name="T8" fmla="*/ 0 w 28"/>
                    <a:gd name="T9" fmla="*/ 0 h 119"/>
                    <a:gd name="T10" fmla="*/ 0 w 28"/>
                    <a:gd name="T11" fmla="*/ 25 h 119"/>
                    <a:gd name="T12" fmla="*/ 2 w 28"/>
                    <a:gd name="T13" fmla="*/ 25 h 119"/>
                    <a:gd name="T14" fmla="*/ 4 w 28"/>
                    <a:gd name="T15" fmla="*/ 25 h 119"/>
                    <a:gd name="T16" fmla="*/ 5 w 28"/>
                    <a:gd name="T17" fmla="*/ 25 h 119"/>
                    <a:gd name="T18" fmla="*/ 6 w 28"/>
                    <a:gd name="T19" fmla="*/ 25 h 119"/>
                    <a:gd name="T20" fmla="*/ 6 w 28"/>
                    <a:gd name="T21" fmla="*/ 20 h 119"/>
                    <a:gd name="T22" fmla="*/ 6 w 28"/>
                    <a:gd name="T23" fmla="*/ 12 h 119"/>
                    <a:gd name="T24" fmla="*/ 6 w 28"/>
                    <a:gd name="T25" fmla="*/ 5 h 119"/>
                    <a:gd name="T26" fmla="*/ 6 w 28"/>
                    <a:gd name="T27" fmla="*/ 0 h 11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" h="119">
                      <a:moveTo>
                        <a:pt x="28" y="0"/>
                      </a:moveTo>
                      <a:lnTo>
                        <a:pt x="23" y="0"/>
                      </a:lnTo>
                      <a:lnTo>
                        <a:pt x="16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119"/>
                      </a:lnTo>
                      <a:lnTo>
                        <a:pt x="11" y="119"/>
                      </a:lnTo>
                      <a:lnTo>
                        <a:pt x="19" y="119"/>
                      </a:lnTo>
                      <a:lnTo>
                        <a:pt x="24" y="119"/>
                      </a:lnTo>
                      <a:lnTo>
                        <a:pt x="28" y="119"/>
                      </a:lnTo>
                      <a:lnTo>
                        <a:pt x="28" y="97"/>
                      </a:lnTo>
                      <a:lnTo>
                        <a:pt x="28" y="59"/>
                      </a:lnTo>
                      <a:lnTo>
                        <a:pt x="28" y="22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Freeform 219">
                  <a:extLst>
                    <a:ext uri="{FF2B5EF4-FFF2-40B4-BE49-F238E27FC236}">
                      <a16:creationId xmlns:a16="http://schemas.microsoft.com/office/drawing/2014/main" id="{9BAAFFE8-22E6-4776-BD2E-BED75A839B6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7" y="1939"/>
                  <a:ext cx="70" cy="35"/>
                </a:xfrm>
                <a:custGeom>
                  <a:avLst/>
                  <a:gdLst>
                    <a:gd name="T0" fmla="*/ 5 w 156"/>
                    <a:gd name="T1" fmla="*/ 11 h 78"/>
                    <a:gd name="T2" fmla="*/ 6 w 156"/>
                    <a:gd name="T3" fmla="*/ 11 h 78"/>
                    <a:gd name="T4" fmla="*/ 8 w 156"/>
                    <a:gd name="T5" fmla="*/ 11 h 78"/>
                    <a:gd name="T6" fmla="*/ 10 w 156"/>
                    <a:gd name="T7" fmla="*/ 10 h 78"/>
                    <a:gd name="T8" fmla="*/ 13 w 156"/>
                    <a:gd name="T9" fmla="*/ 9 h 78"/>
                    <a:gd name="T10" fmla="*/ 17 w 156"/>
                    <a:gd name="T11" fmla="*/ 8 h 78"/>
                    <a:gd name="T12" fmla="*/ 21 w 156"/>
                    <a:gd name="T13" fmla="*/ 7 h 78"/>
                    <a:gd name="T14" fmla="*/ 24 w 156"/>
                    <a:gd name="T15" fmla="*/ 5 h 78"/>
                    <a:gd name="T16" fmla="*/ 27 w 156"/>
                    <a:gd name="T17" fmla="*/ 4 h 78"/>
                    <a:gd name="T18" fmla="*/ 31 w 156"/>
                    <a:gd name="T19" fmla="*/ 0 h 78"/>
                    <a:gd name="T20" fmla="*/ 31 w 156"/>
                    <a:gd name="T21" fmla="*/ 0 h 78"/>
                    <a:gd name="T22" fmla="*/ 27 w 156"/>
                    <a:gd name="T23" fmla="*/ 1 h 78"/>
                    <a:gd name="T24" fmla="*/ 24 w 156"/>
                    <a:gd name="T25" fmla="*/ 2 h 78"/>
                    <a:gd name="T26" fmla="*/ 19 w 156"/>
                    <a:gd name="T27" fmla="*/ 4 h 78"/>
                    <a:gd name="T28" fmla="*/ 15 w 156"/>
                    <a:gd name="T29" fmla="*/ 5 h 78"/>
                    <a:gd name="T30" fmla="*/ 11 w 156"/>
                    <a:gd name="T31" fmla="*/ 6 h 78"/>
                    <a:gd name="T32" fmla="*/ 8 w 156"/>
                    <a:gd name="T33" fmla="*/ 8 h 78"/>
                    <a:gd name="T34" fmla="*/ 7 w 156"/>
                    <a:gd name="T35" fmla="*/ 8 h 78"/>
                    <a:gd name="T36" fmla="*/ 4 w 156"/>
                    <a:gd name="T37" fmla="*/ 9 h 78"/>
                    <a:gd name="T38" fmla="*/ 2 w 156"/>
                    <a:gd name="T39" fmla="*/ 12 h 78"/>
                    <a:gd name="T40" fmla="*/ 1 w 156"/>
                    <a:gd name="T41" fmla="*/ 14 h 78"/>
                    <a:gd name="T42" fmla="*/ 0 w 156"/>
                    <a:gd name="T43" fmla="*/ 16 h 78"/>
                    <a:gd name="T44" fmla="*/ 1 w 156"/>
                    <a:gd name="T45" fmla="*/ 14 h 78"/>
                    <a:gd name="T46" fmla="*/ 2 w 156"/>
                    <a:gd name="T47" fmla="*/ 13 h 78"/>
                    <a:gd name="T48" fmla="*/ 4 w 156"/>
                    <a:gd name="T49" fmla="*/ 12 h 78"/>
                    <a:gd name="T50" fmla="*/ 5 w 156"/>
                    <a:gd name="T51" fmla="*/ 11 h 78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56" h="78">
                      <a:moveTo>
                        <a:pt x="26" y="56"/>
                      </a:moveTo>
                      <a:lnTo>
                        <a:pt x="29" y="55"/>
                      </a:lnTo>
                      <a:lnTo>
                        <a:pt x="38" y="53"/>
                      </a:lnTo>
                      <a:lnTo>
                        <a:pt x="51" y="49"/>
                      </a:lnTo>
                      <a:lnTo>
                        <a:pt x="66" y="45"/>
                      </a:lnTo>
                      <a:lnTo>
                        <a:pt x="83" y="39"/>
                      </a:lnTo>
                      <a:lnTo>
                        <a:pt x="102" y="33"/>
                      </a:lnTo>
                      <a:lnTo>
                        <a:pt x="119" y="27"/>
                      </a:lnTo>
                      <a:lnTo>
                        <a:pt x="135" y="23"/>
                      </a:lnTo>
                      <a:lnTo>
                        <a:pt x="156" y="0"/>
                      </a:lnTo>
                      <a:lnTo>
                        <a:pt x="151" y="1"/>
                      </a:lnTo>
                      <a:lnTo>
                        <a:pt x="137" y="6"/>
                      </a:lnTo>
                      <a:lnTo>
                        <a:pt x="118" y="11"/>
                      </a:lnTo>
                      <a:lnTo>
                        <a:pt x="96" y="18"/>
                      </a:lnTo>
                      <a:lnTo>
                        <a:pt x="73" y="26"/>
                      </a:lnTo>
                      <a:lnTo>
                        <a:pt x="53" y="32"/>
                      </a:lnTo>
                      <a:lnTo>
                        <a:pt x="39" y="37"/>
                      </a:lnTo>
                      <a:lnTo>
                        <a:pt x="34" y="38"/>
                      </a:lnTo>
                      <a:lnTo>
                        <a:pt x="20" y="47"/>
                      </a:lnTo>
                      <a:lnTo>
                        <a:pt x="11" y="57"/>
                      </a:lnTo>
                      <a:lnTo>
                        <a:pt x="4" y="68"/>
                      </a:lnTo>
                      <a:lnTo>
                        <a:pt x="0" y="78"/>
                      </a:lnTo>
                      <a:lnTo>
                        <a:pt x="5" y="72"/>
                      </a:lnTo>
                      <a:lnTo>
                        <a:pt x="11" y="67"/>
                      </a:lnTo>
                      <a:lnTo>
                        <a:pt x="18" y="61"/>
                      </a:lnTo>
                      <a:lnTo>
                        <a:pt x="26" y="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Freeform 220">
                  <a:extLst>
                    <a:ext uri="{FF2B5EF4-FFF2-40B4-BE49-F238E27FC236}">
                      <a16:creationId xmlns:a16="http://schemas.microsoft.com/office/drawing/2014/main" id="{E4F48943-1783-45AD-87DC-8FE87FC55D7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3" y="2034"/>
                  <a:ext cx="39" cy="4"/>
                </a:xfrm>
                <a:custGeom>
                  <a:avLst/>
                  <a:gdLst>
                    <a:gd name="T0" fmla="*/ 0 w 86"/>
                    <a:gd name="T1" fmla="*/ 0 h 12"/>
                    <a:gd name="T2" fmla="*/ 0 w 86"/>
                    <a:gd name="T3" fmla="*/ 0 h 12"/>
                    <a:gd name="T4" fmla="*/ 0 w 86"/>
                    <a:gd name="T5" fmla="*/ 1 h 12"/>
                    <a:gd name="T6" fmla="*/ 0 w 86"/>
                    <a:gd name="T7" fmla="*/ 1 h 12"/>
                    <a:gd name="T8" fmla="*/ 0 w 86"/>
                    <a:gd name="T9" fmla="*/ 1 h 12"/>
                    <a:gd name="T10" fmla="*/ 17 w 86"/>
                    <a:gd name="T11" fmla="*/ 1 h 12"/>
                    <a:gd name="T12" fmla="*/ 17 w 86"/>
                    <a:gd name="T13" fmla="*/ 1 h 12"/>
                    <a:gd name="T14" fmla="*/ 17 w 86"/>
                    <a:gd name="T15" fmla="*/ 1 h 12"/>
                    <a:gd name="T16" fmla="*/ 18 w 86"/>
                    <a:gd name="T17" fmla="*/ 0 h 12"/>
                    <a:gd name="T18" fmla="*/ 18 w 86"/>
                    <a:gd name="T19" fmla="*/ 0 h 12"/>
                    <a:gd name="T20" fmla="*/ 0 w 8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6" h="12">
                      <a:moveTo>
                        <a:pt x="0" y="0"/>
                      </a:move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9"/>
                      </a:lnTo>
                      <a:lnTo>
                        <a:pt x="0" y="12"/>
                      </a:lnTo>
                      <a:lnTo>
                        <a:pt x="81" y="12"/>
                      </a:lnTo>
                      <a:lnTo>
                        <a:pt x="82" y="9"/>
                      </a:lnTo>
                      <a:lnTo>
                        <a:pt x="84" y="6"/>
                      </a:lnTo>
                      <a:lnTo>
                        <a:pt x="85" y="2"/>
                      </a:lnTo>
                      <a:lnTo>
                        <a:pt x="8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Freeform 221">
                  <a:extLst>
                    <a:ext uri="{FF2B5EF4-FFF2-40B4-BE49-F238E27FC236}">
                      <a16:creationId xmlns:a16="http://schemas.microsoft.com/office/drawing/2014/main" id="{9555766B-7C4C-4692-AABF-0C3D8732E13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636" y="2034"/>
                  <a:ext cx="167" cy="4"/>
                </a:xfrm>
                <a:custGeom>
                  <a:avLst/>
                  <a:gdLst>
                    <a:gd name="T0" fmla="*/ 0 w 365"/>
                    <a:gd name="T1" fmla="*/ 0 h 12"/>
                    <a:gd name="T2" fmla="*/ 0 w 365"/>
                    <a:gd name="T3" fmla="*/ 0 h 12"/>
                    <a:gd name="T4" fmla="*/ 0 w 365"/>
                    <a:gd name="T5" fmla="*/ 1 h 12"/>
                    <a:gd name="T6" fmla="*/ 0 w 365"/>
                    <a:gd name="T7" fmla="*/ 1 h 12"/>
                    <a:gd name="T8" fmla="*/ 1 w 365"/>
                    <a:gd name="T9" fmla="*/ 1 h 12"/>
                    <a:gd name="T10" fmla="*/ 75 w 365"/>
                    <a:gd name="T11" fmla="*/ 1 h 12"/>
                    <a:gd name="T12" fmla="*/ 76 w 365"/>
                    <a:gd name="T13" fmla="*/ 1 h 12"/>
                    <a:gd name="T14" fmla="*/ 76 w 365"/>
                    <a:gd name="T15" fmla="*/ 1 h 12"/>
                    <a:gd name="T16" fmla="*/ 76 w 365"/>
                    <a:gd name="T17" fmla="*/ 0 h 12"/>
                    <a:gd name="T18" fmla="*/ 76 w 365"/>
                    <a:gd name="T19" fmla="*/ 0 h 12"/>
                    <a:gd name="T20" fmla="*/ 0 w 365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5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3" y="9"/>
                      </a:lnTo>
                      <a:lnTo>
                        <a:pt x="5" y="12"/>
                      </a:lnTo>
                      <a:lnTo>
                        <a:pt x="361" y="12"/>
                      </a:lnTo>
                      <a:lnTo>
                        <a:pt x="362" y="9"/>
                      </a:lnTo>
                      <a:lnTo>
                        <a:pt x="363" y="6"/>
                      </a:lnTo>
                      <a:lnTo>
                        <a:pt x="364" y="2"/>
                      </a:lnTo>
                      <a:lnTo>
                        <a:pt x="365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Freeform 222">
                  <a:extLst>
                    <a:ext uri="{FF2B5EF4-FFF2-40B4-BE49-F238E27FC236}">
                      <a16:creationId xmlns:a16="http://schemas.microsoft.com/office/drawing/2014/main" id="{1BC55375-EDB0-4CBF-8446-007144E55B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6" y="2034"/>
                  <a:ext cx="49" cy="4"/>
                </a:xfrm>
                <a:custGeom>
                  <a:avLst/>
                  <a:gdLst>
                    <a:gd name="T0" fmla="*/ 0 w 106"/>
                    <a:gd name="T1" fmla="*/ 0 h 12"/>
                    <a:gd name="T2" fmla="*/ 0 w 106"/>
                    <a:gd name="T3" fmla="*/ 0 h 12"/>
                    <a:gd name="T4" fmla="*/ 0 w 106"/>
                    <a:gd name="T5" fmla="*/ 1 h 12"/>
                    <a:gd name="T6" fmla="*/ 1 w 106"/>
                    <a:gd name="T7" fmla="*/ 1 h 12"/>
                    <a:gd name="T8" fmla="*/ 1 w 106"/>
                    <a:gd name="T9" fmla="*/ 1 h 12"/>
                    <a:gd name="T10" fmla="*/ 23 w 106"/>
                    <a:gd name="T11" fmla="*/ 1 h 12"/>
                    <a:gd name="T12" fmla="*/ 23 w 106"/>
                    <a:gd name="T13" fmla="*/ 1 h 12"/>
                    <a:gd name="T14" fmla="*/ 23 w 106"/>
                    <a:gd name="T15" fmla="*/ 1 h 12"/>
                    <a:gd name="T16" fmla="*/ 23 w 106"/>
                    <a:gd name="T17" fmla="*/ 0 h 12"/>
                    <a:gd name="T18" fmla="*/ 23 w 106"/>
                    <a:gd name="T19" fmla="*/ 0 h 12"/>
                    <a:gd name="T20" fmla="*/ 0 w 106"/>
                    <a:gd name="T21" fmla="*/ 0 h 1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2">
                      <a:moveTo>
                        <a:pt x="0" y="0"/>
                      </a:moveTo>
                      <a:lnTo>
                        <a:pt x="1" y="2"/>
                      </a:lnTo>
                      <a:lnTo>
                        <a:pt x="2" y="6"/>
                      </a:lnTo>
                      <a:lnTo>
                        <a:pt x="4" y="9"/>
                      </a:lnTo>
                      <a:lnTo>
                        <a:pt x="5" y="12"/>
                      </a:lnTo>
                      <a:lnTo>
                        <a:pt x="106" y="12"/>
                      </a:lnTo>
                      <a:lnTo>
                        <a:pt x="106" y="9"/>
                      </a:lnTo>
                      <a:lnTo>
                        <a:pt x="106" y="6"/>
                      </a:lnTo>
                      <a:lnTo>
                        <a:pt x="106" y="2"/>
                      </a:lnTo>
                      <a:lnTo>
                        <a:pt x="106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" name="Group 452">
                <a:extLst>
                  <a:ext uri="{FF2B5EF4-FFF2-40B4-BE49-F238E27FC236}">
                    <a16:creationId xmlns:a16="http://schemas.microsoft.com/office/drawing/2014/main" id="{E38D4192-CC5D-42D6-B854-54FDFBD006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4" y="960"/>
                <a:ext cx="653" cy="263"/>
                <a:chOff x="4080" y="1165"/>
                <a:chExt cx="1278" cy="514"/>
              </a:xfrm>
            </p:grpSpPr>
            <p:sp>
              <p:nvSpPr>
                <p:cNvPr id="23" name="Freeform 234">
                  <a:extLst>
                    <a:ext uri="{FF2B5EF4-FFF2-40B4-BE49-F238E27FC236}">
                      <a16:creationId xmlns:a16="http://schemas.microsoft.com/office/drawing/2014/main" id="{DBC95CCB-DE54-4C84-9D1B-E765AC1248B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77" y="1490"/>
                  <a:ext cx="213" cy="90"/>
                </a:xfrm>
                <a:custGeom>
                  <a:avLst/>
                  <a:gdLst>
                    <a:gd name="T0" fmla="*/ 53 w 853"/>
                    <a:gd name="T1" fmla="*/ 22 h 362"/>
                    <a:gd name="T2" fmla="*/ 52 w 853"/>
                    <a:gd name="T3" fmla="*/ 19 h 362"/>
                    <a:gd name="T4" fmla="*/ 50 w 853"/>
                    <a:gd name="T5" fmla="*/ 17 h 362"/>
                    <a:gd name="T6" fmla="*/ 48 w 853"/>
                    <a:gd name="T7" fmla="*/ 14 h 362"/>
                    <a:gd name="T8" fmla="*/ 45 w 853"/>
                    <a:gd name="T9" fmla="*/ 12 h 362"/>
                    <a:gd name="T10" fmla="*/ 43 w 853"/>
                    <a:gd name="T11" fmla="*/ 10 h 362"/>
                    <a:gd name="T12" fmla="*/ 40 w 853"/>
                    <a:gd name="T13" fmla="*/ 8 h 362"/>
                    <a:gd name="T14" fmla="*/ 36 w 853"/>
                    <a:gd name="T15" fmla="*/ 6 h 362"/>
                    <a:gd name="T16" fmla="*/ 33 w 853"/>
                    <a:gd name="T17" fmla="*/ 4 h 362"/>
                    <a:gd name="T18" fmla="*/ 30 w 853"/>
                    <a:gd name="T19" fmla="*/ 3 h 362"/>
                    <a:gd name="T20" fmla="*/ 26 w 853"/>
                    <a:gd name="T21" fmla="*/ 2 h 362"/>
                    <a:gd name="T22" fmla="*/ 22 w 853"/>
                    <a:gd name="T23" fmla="*/ 1 h 362"/>
                    <a:gd name="T24" fmla="*/ 18 w 853"/>
                    <a:gd name="T25" fmla="*/ 1 h 362"/>
                    <a:gd name="T26" fmla="*/ 14 w 853"/>
                    <a:gd name="T27" fmla="*/ 0 h 362"/>
                    <a:gd name="T28" fmla="*/ 9 w 853"/>
                    <a:gd name="T29" fmla="*/ 0 h 362"/>
                    <a:gd name="T30" fmla="*/ 5 w 853"/>
                    <a:gd name="T31" fmla="*/ 0 h 362"/>
                    <a:gd name="T32" fmla="*/ 0 w 853"/>
                    <a:gd name="T33" fmla="*/ 0 h 362"/>
                    <a:gd name="T34" fmla="*/ 4 w 853"/>
                    <a:gd name="T35" fmla="*/ 1 h 362"/>
                    <a:gd name="T36" fmla="*/ 7 w 853"/>
                    <a:gd name="T37" fmla="*/ 2 h 362"/>
                    <a:gd name="T38" fmla="*/ 11 w 853"/>
                    <a:gd name="T39" fmla="*/ 3 h 362"/>
                    <a:gd name="T40" fmla="*/ 15 w 853"/>
                    <a:gd name="T41" fmla="*/ 3 h 362"/>
                    <a:gd name="T42" fmla="*/ 18 w 853"/>
                    <a:gd name="T43" fmla="*/ 4 h 362"/>
                    <a:gd name="T44" fmla="*/ 21 w 853"/>
                    <a:gd name="T45" fmla="*/ 6 h 362"/>
                    <a:gd name="T46" fmla="*/ 24 w 853"/>
                    <a:gd name="T47" fmla="*/ 7 h 362"/>
                    <a:gd name="T48" fmla="*/ 28 w 853"/>
                    <a:gd name="T49" fmla="*/ 8 h 362"/>
                    <a:gd name="T50" fmla="*/ 31 w 853"/>
                    <a:gd name="T51" fmla="*/ 9 h 362"/>
                    <a:gd name="T52" fmla="*/ 34 w 853"/>
                    <a:gd name="T53" fmla="*/ 11 h 362"/>
                    <a:gd name="T54" fmla="*/ 37 w 853"/>
                    <a:gd name="T55" fmla="*/ 12 h 362"/>
                    <a:gd name="T56" fmla="*/ 40 w 853"/>
                    <a:gd name="T57" fmla="*/ 14 h 362"/>
                    <a:gd name="T58" fmla="*/ 43 w 853"/>
                    <a:gd name="T59" fmla="*/ 16 h 362"/>
                    <a:gd name="T60" fmla="*/ 47 w 853"/>
                    <a:gd name="T61" fmla="*/ 18 h 362"/>
                    <a:gd name="T62" fmla="*/ 50 w 853"/>
                    <a:gd name="T63" fmla="*/ 20 h 362"/>
                    <a:gd name="T64" fmla="*/ 53 w 853"/>
                    <a:gd name="T65" fmla="*/ 22 h 362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853" h="362">
                      <a:moveTo>
                        <a:pt x="853" y="362"/>
                      </a:moveTo>
                      <a:lnTo>
                        <a:pt x="828" y="312"/>
                      </a:lnTo>
                      <a:lnTo>
                        <a:pt x="798" y="269"/>
                      </a:lnTo>
                      <a:lnTo>
                        <a:pt x="763" y="228"/>
                      </a:lnTo>
                      <a:lnTo>
                        <a:pt x="725" y="190"/>
                      </a:lnTo>
                      <a:lnTo>
                        <a:pt x="685" y="155"/>
                      </a:lnTo>
                      <a:lnTo>
                        <a:pt x="639" y="125"/>
                      </a:lnTo>
                      <a:lnTo>
                        <a:pt x="586" y="97"/>
                      </a:lnTo>
                      <a:lnTo>
                        <a:pt x="533" y="74"/>
                      </a:lnTo>
                      <a:lnTo>
                        <a:pt x="475" y="51"/>
                      </a:lnTo>
                      <a:lnTo>
                        <a:pt x="415" y="35"/>
                      </a:lnTo>
                      <a:lnTo>
                        <a:pt x="353" y="21"/>
                      </a:lnTo>
                      <a:lnTo>
                        <a:pt x="288" y="11"/>
                      </a:lnTo>
                      <a:lnTo>
                        <a:pt x="219" y="3"/>
                      </a:lnTo>
                      <a:lnTo>
                        <a:pt x="147" y="0"/>
                      </a:lnTo>
                      <a:lnTo>
                        <a:pt x="76" y="0"/>
                      </a:lnTo>
                      <a:lnTo>
                        <a:pt x="0" y="3"/>
                      </a:lnTo>
                      <a:lnTo>
                        <a:pt x="62" y="16"/>
                      </a:lnTo>
                      <a:lnTo>
                        <a:pt x="122" y="30"/>
                      </a:lnTo>
                      <a:lnTo>
                        <a:pt x="182" y="44"/>
                      </a:lnTo>
                      <a:lnTo>
                        <a:pt x="236" y="57"/>
                      </a:lnTo>
                      <a:lnTo>
                        <a:pt x="290" y="74"/>
                      </a:lnTo>
                      <a:lnTo>
                        <a:pt x="342" y="92"/>
                      </a:lnTo>
                      <a:lnTo>
                        <a:pt x="394" y="111"/>
                      </a:lnTo>
                      <a:lnTo>
                        <a:pt x="445" y="131"/>
                      </a:lnTo>
                      <a:lnTo>
                        <a:pt x="494" y="152"/>
                      </a:lnTo>
                      <a:lnTo>
                        <a:pt x="543" y="177"/>
                      </a:lnTo>
                      <a:lnTo>
                        <a:pt x="595" y="201"/>
                      </a:lnTo>
                      <a:lnTo>
                        <a:pt x="644" y="231"/>
                      </a:lnTo>
                      <a:lnTo>
                        <a:pt x="695" y="258"/>
                      </a:lnTo>
                      <a:lnTo>
                        <a:pt x="747" y="291"/>
                      </a:lnTo>
                      <a:lnTo>
                        <a:pt x="798" y="326"/>
                      </a:lnTo>
                      <a:lnTo>
                        <a:pt x="853" y="362"/>
                      </a:lnTo>
                      <a:close/>
                    </a:path>
                  </a:pathLst>
                </a:custGeom>
                <a:solidFill>
                  <a:srgbClr val="9993A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Freeform 247">
                  <a:extLst>
                    <a:ext uri="{FF2B5EF4-FFF2-40B4-BE49-F238E27FC236}">
                      <a16:creationId xmlns:a16="http://schemas.microsoft.com/office/drawing/2014/main" id="{5385AFB1-09ED-4A82-97ED-489C70764BF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80" y="1165"/>
                  <a:ext cx="1278" cy="440"/>
                </a:xfrm>
                <a:custGeom>
                  <a:avLst/>
                  <a:gdLst>
                    <a:gd name="T0" fmla="*/ 1 w 5110"/>
                    <a:gd name="T1" fmla="*/ 96 h 1758"/>
                    <a:gd name="T2" fmla="*/ 4 w 5110"/>
                    <a:gd name="T3" fmla="*/ 85 h 1758"/>
                    <a:gd name="T4" fmla="*/ 11 w 5110"/>
                    <a:gd name="T5" fmla="*/ 76 h 1758"/>
                    <a:gd name="T6" fmla="*/ 21 w 5110"/>
                    <a:gd name="T7" fmla="*/ 68 h 1758"/>
                    <a:gd name="T8" fmla="*/ 30 w 5110"/>
                    <a:gd name="T9" fmla="*/ 63 h 1758"/>
                    <a:gd name="T10" fmla="*/ 38 w 5110"/>
                    <a:gd name="T11" fmla="*/ 60 h 1758"/>
                    <a:gd name="T12" fmla="*/ 42 w 5110"/>
                    <a:gd name="T13" fmla="*/ 56 h 1758"/>
                    <a:gd name="T14" fmla="*/ 43 w 5110"/>
                    <a:gd name="T15" fmla="*/ 50 h 1758"/>
                    <a:gd name="T16" fmla="*/ 44 w 5110"/>
                    <a:gd name="T17" fmla="*/ 44 h 1758"/>
                    <a:gd name="T18" fmla="*/ 48 w 5110"/>
                    <a:gd name="T19" fmla="*/ 41 h 1758"/>
                    <a:gd name="T20" fmla="*/ 49 w 5110"/>
                    <a:gd name="T21" fmla="*/ 36 h 1758"/>
                    <a:gd name="T22" fmla="*/ 47 w 5110"/>
                    <a:gd name="T23" fmla="*/ 31 h 1758"/>
                    <a:gd name="T24" fmla="*/ 48 w 5110"/>
                    <a:gd name="T25" fmla="*/ 29 h 1758"/>
                    <a:gd name="T26" fmla="*/ 53 w 5110"/>
                    <a:gd name="T27" fmla="*/ 27 h 1758"/>
                    <a:gd name="T28" fmla="*/ 58 w 5110"/>
                    <a:gd name="T29" fmla="*/ 24 h 1758"/>
                    <a:gd name="T30" fmla="*/ 60 w 5110"/>
                    <a:gd name="T31" fmla="*/ 18 h 1758"/>
                    <a:gd name="T32" fmla="*/ 64 w 5110"/>
                    <a:gd name="T33" fmla="*/ 14 h 1758"/>
                    <a:gd name="T34" fmla="*/ 72 w 5110"/>
                    <a:gd name="T35" fmla="*/ 13 h 1758"/>
                    <a:gd name="T36" fmla="*/ 76 w 5110"/>
                    <a:gd name="T37" fmla="*/ 10 h 1758"/>
                    <a:gd name="T38" fmla="*/ 78 w 5110"/>
                    <a:gd name="T39" fmla="*/ 4 h 1758"/>
                    <a:gd name="T40" fmla="*/ 142 w 5110"/>
                    <a:gd name="T41" fmla="*/ 60 h 1758"/>
                    <a:gd name="T42" fmla="*/ 152 w 5110"/>
                    <a:gd name="T43" fmla="*/ 46 h 1758"/>
                    <a:gd name="T44" fmla="*/ 154 w 5110"/>
                    <a:gd name="T45" fmla="*/ 40 h 1758"/>
                    <a:gd name="T46" fmla="*/ 158 w 5110"/>
                    <a:gd name="T47" fmla="*/ 39 h 1758"/>
                    <a:gd name="T48" fmla="*/ 163 w 5110"/>
                    <a:gd name="T49" fmla="*/ 40 h 1758"/>
                    <a:gd name="T50" fmla="*/ 166 w 5110"/>
                    <a:gd name="T51" fmla="*/ 43 h 1758"/>
                    <a:gd name="T52" fmla="*/ 227 w 5110"/>
                    <a:gd name="T53" fmla="*/ 61 h 1758"/>
                    <a:gd name="T54" fmla="*/ 232 w 5110"/>
                    <a:gd name="T55" fmla="*/ 44 h 1758"/>
                    <a:gd name="T56" fmla="*/ 234 w 5110"/>
                    <a:gd name="T57" fmla="*/ 42 h 1758"/>
                    <a:gd name="T58" fmla="*/ 235 w 5110"/>
                    <a:gd name="T59" fmla="*/ 42 h 1758"/>
                    <a:gd name="T60" fmla="*/ 236 w 5110"/>
                    <a:gd name="T61" fmla="*/ 44 h 1758"/>
                    <a:gd name="T62" fmla="*/ 234 w 5110"/>
                    <a:gd name="T63" fmla="*/ 61 h 1758"/>
                    <a:gd name="T64" fmla="*/ 252 w 5110"/>
                    <a:gd name="T65" fmla="*/ 59 h 1758"/>
                    <a:gd name="T66" fmla="*/ 248 w 5110"/>
                    <a:gd name="T67" fmla="*/ 54 h 1758"/>
                    <a:gd name="T68" fmla="*/ 244 w 5110"/>
                    <a:gd name="T69" fmla="*/ 48 h 1758"/>
                    <a:gd name="T70" fmla="*/ 239 w 5110"/>
                    <a:gd name="T71" fmla="*/ 42 h 1758"/>
                    <a:gd name="T72" fmla="*/ 236 w 5110"/>
                    <a:gd name="T73" fmla="*/ 37 h 1758"/>
                    <a:gd name="T74" fmla="*/ 234 w 5110"/>
                    <a:gd name="T75" fmla="*/ 32 h 1758"/>
                    <a:gd name="T76" fmla="*/ 234 w 5110"/>
                    <a:gd name="T77" fmla="*/ 28 h 1758"/>
                    <a:gd name="T78" fmla="*/ 237 w 5110"/>
                    <a:gd name="T79" fmla="*/ 24 h 1758"/>
                    <a:gd name="T80" fmla="*/ 269 w 5110"/>
                    <a:gd name="T81" fmla="*/ 63 h 1758"/>
                    <a:gd name="T82" fmla="*/ 276 w 5110"/>
                    <a:gd name="T83" fmla="*/ 64 h 1758"/>
                    <a:gd name="T84" fmla="*/ 282 w 5110"/>
                    <a:gd name="T85" fmla="*/ 65 h 1758"/>
                    <a:gd name="T86" fmla="*/ 287 w 5110"/>
                    <a:gd name="T87" fmla="*/ 67 h 1758"/>
                    <a:gd name="T88" fmla="*/ 291 w 5110"/>
                    <a:gd name="T89" fmla="*/ 69 h 1758"/>
                    <a:gd name="T90" fmla="*/ 295 w 5110"/>
                    <a:gd name="T91" fmla="*/ 72 h 1758"/>
                    <a:gd name="T92" fmla="*/ 298 w 5110"/>
                    <a:gd name="T93" fmla="*/ 76 h 1758"/>
                    <a:gd name="T94" fmla="*/ 301 w 5110"/>
                    <a:gd name="T95" fmla="*/ 81 h 1758"/>
                    <a:gd name="T96" fmla="*/ 304 w 5110"/>
                    <a:gd name="T97" fmla="*/ 86 h 1758"/>
                    <a:gd name="T98" fmla="*/ 315 w 5110"/>
                    <a:gd name="T99" fmla="*/ 89 h 1758"/>
                    <a:gd name="T100" fmla="*/ 320 w 5110"/>
                    <a:gd name="T101" fmla="*/ 96 h 1758"/>
                    <a:gd name="T102" fmla="*/ 317 w 5110"/>
                    <a:gd name="T103" fmla="*/ 103 h 1758"/>
                    <a:gd name="T104" fmla="*/ 307 w 5110"/>
                    <a:gd name="T105" fmla="*/ 109 h 1758"/>
                    <a:gd name="T106" fmla="*/ 284 w 5110"/>
                    <a:gd name="T107" fmla="*/ 105 h 1758"/>
                    <a:gd name="T108" fmla="*/ 185 w 5110"/>
                    <a:gd name="T109" fmla="*/ 110 h 1758"/>
                    <a:gd name="T110" fmla="*/ 125 w 5110"/>
                    <a:gd name="T111" fmla="*/ 104 h 1758"/>
                    <a:gd name="T112" fmla="*/ 20 w 5110"/>
                    <a:gd name="T113" fmla="*/ 107 h 1758"/>
                    <a:gd name="T114" fmla="*/ 0 w 5110"/>
                    <a:gd name="T115" fmla="*/ 102 h 1758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0" t="0" r="r" b="b"/>
                  <a:pathLst>
                    <a:path w="5110" h="1758">
                      <a:moveTo>
                        <a:pt x="0" y="1636"/>
                      </a:moveTo>
                      <a:lnTo>
                        <a:pt x="9" y="1535"/>
                      </a:lnTo>
                      <a:lnTo>
                        <a:pt x="30" y="1443"/>
                      </a:lnTo>
                      <a:lnTo>
                        <a:pt x="65" y="1359"/>
                      </a:lnTo>
                      <a:lnTo>
                        <a:pt x="114" y="1280"/>
                      </a:lnTo>
                      <a:lnTo>
                        <a:pt x="174" y="1209"/>
                      </a:lnTo>
                      <a:lnTo>
                        <a:pt x="245" y="1144"/>
                      </a:lnTo>
                      <a:lnTo>
                        <a:pt x="326" y="1084"/>
                      </a:lnTo>
                      <a:lnTo>
                        <a:pt x="416" y="1033"/>
                      </a:lnTo>
                      <a:lnTo>
                        <a:pt x="481" y="1008"/>
                      </a:lnTo>
                      <a:lnTo>
                        <a:pt x="540" y="987"/>
                      </a:lnTo>
                      <a:lnTo>
                        <a:pt x="598" y="962"/>
                      </a:lnTo>
                      <a:lnTo>
                        <a:pt x="644" y="935"/>
                      </a:lnTo>
                      <a:lnTo>
                        <a:pt x="676" y="900"/>
                      </a:lnTo>
                      <a:lnTo>
                        <a:pt x="693" y="856"/>
                      </a:lnTo>
                      <a:lnTo>
                        <a:pt x="688" y="801"/>
                      </a:lnTo>
                      <a:lnTo>
                        <a:pt x="660" y="731"/>
                      </a:lnTo>
                      <a:lnTo>
                        <a:pt x="706" y="709"/>
                      </a:lnTo>
                      <a:lnTo>
                        <a:pt x="744" y="682"/>
                      </a:lnTo>
                      <a:lnTo>
                        <a:pt x="769" y="646"/>
                      </a:lnTo>
                      <a:lnTo>
                        <a:pt x="785" y="609"/>
                      </a:lnTo>
                      <a:lnTo>
                        <a:pt x="788" y="570"/>
                      </a:lnTo>
                      <a:lnTo>
                        <a:pt x="776" y="533"/>
                      </a:lnTo>
                      <a:lnTo>
                        <a:pt x="755" y="498"/>
                      </a:lnTo>
                      <a:lnTo>
                        <a:pt x="718" y="464"/>
                      </a:lnTo>
                      <a:lnTo>
                        <a:pt x="760" y="457"/>
                      </a:lnTo>
                      <a:lnTo>
                        <a:pt x="806" y="446"/>
                      </a:lnTo>
                      <a:lnTo>
                        <a:pt x="850" y="429"/>
                      </a:lnTo>
                      <a:lnTo>
                        <a:pt x="891" y="411"/>
                      </a:lnTo>
                      <a:lnTo>
                        <a:pt x="924" y="381"/>
                      </a:lnTo>
                      <a:lnTo>
                        <a:pt x="945" y="342"/>
                      </a:lnTo>
                      <a:lnTo>
                        <a:pt x="954" y="291"/>
                      </a:lnTo>
                      <a:lnTo>
                        <a:pt x="942" y="223"/>
                      </a:lnTo>
                      <a:lnTo>
                        <a:pt x="1027" y="228"/>
                      </a:lnTo>
                      <a:lnTo>
                        <a:pt x="1095" y="226"/>
                      </a:lnTo>
                      <a:lnTo>
                        <a:pt x="1147" y="212"/>
                      </a:lnTo>
                      <a:lnTo>
                        <a:pt x="1184" y="187"/>
                      </a:lnTo>
                      <a:lnTo>
                        <a:pt x="1212" y="152"/>
                      </a:lnTo>
                      <a:lnTo>
                        <a:pt x="1231" y="111"/>
                      </a:lnTo>
                      <a:lnTo>
                        <a:pt x="1242" y="60"/>
                      </a:lnTo>
                      <a:lnTo>
                        <a:pt x="1249" y="0"/>
                      </a:lnTo>
                      <a:lnTo>
                        <a:pt x="2263" y="951"/>
                      </a:lnTo>
                      <a:lnTo>
                        <a:pt x="2530" y="951"/>
                      </a:lnTo>
                      <a:lnTo>
                        <a:pt x="2429" y="734"/>
                      </a:lnTo>
                      <a:lnTo>
                        <a:pt x="2434" y="676"/>
                      </a:lnTo>
                      <a:lnTo>
                        <a:pt x="2456" y="641"/>
                      </a:lnTo>
                      <a:lnTo>
                        <a:pt x="2491" y="623"/>
                      </a:lnTo>
                      <a:lnTo>
                        <a:pt x="2530" y="614"/>
                      </a:lnTo>
                      <a:lnTo>
                        <a:pt x="2572" y="623"/>
                      </a:lnTo>
                      <a:lnTo>
                        <a:pt x="2611" y="636"/>
                      </a:lnTo>
                      <a:lnTo>
                        <a:pt x="2641" y="658"/>
                      </a:lnTo>
                      <a:lnTo>
                        <a:pt x="2660" y="685"/>
                      </a:lnTo>
                      <a:lnTo>
                        <a:pt x="2826" y="965"/>
                      </a:lnTo>
                      <a:lnTo>
                        <a:pt x="3629" y="973"/>
                      </a:lnTo>
                      <a:lnTo>
                        <a:pt x="3697" y="718"/>
                      </a:lnTo>
                      <a:lnTo>
                        <a:pt x="3711" y="699"/>
                      </a:lnTo>
                      <a:lnTo>
                        <a:pt x="3722" y="682"/>
                      </a:lnTo>
                      <a:lnTo>
                        <a:pt x="3736" y="674"/>
                      </a:lnTo>
                      <a:lnTo>
                        <a:pt x="3747" y="671"/>
                      </a:lnTo>
                      <a:lnTo>
                        <a:pt x="3757" y="674"/>
                      </a:lnTo>
                      <a:lnTo>
                        <a:pt x="3768" y="685"/>
                      </a:lnTo>
                      <a:lnTo>
                        <a:pt x="3779" y="704"/>
                      </a:lnTo>
                      <a:lnTo>
                        <a:pt x="3789" y="731"/>
                      </a:lnTo>
                      <a:lnTo>
                        <a:pt x="3733" y="973"/>
                      </a:lnTo>
                      <a:lnTo>
                        <a:pt x="4056" y="987"/>
                      </a:lnTo>
                      <a:lnTo>
                        <a:pt x="4031" y="943"/>
                      </a:lnTo>
                      <a:lnTo>
                        <a:pt x="3999" y="900"/>
                      </a:lnTo>
                      <a:lnTo>
                        <a:pt x="3966" y="856"/>
                      </a:lnTo>
                      <a:lnTo>
                        <a:pt x="3931" y="810"/>
                      </a:lnTo>
                      <a:lnTo>
                        <a:pt x="3895" y="764"/>
                      </a:lnTo>
                      <a:lnTo>
                        <a:pt x="3860" y="720"/>
                      </a:lnTo>
                      <a:lnTo>
                        <a:pt x="3825" y="674"/>
                      </a:lnTo>
                      <a:lnTo>
                        <a:pt x="3795" y="630"/>
                      </a:lnTo>
                      <a:lnTo>
                        <a:pt x="3771" y="590"/>
                      </a:lnTo>
                      <a:lnTo>
                        <a:pt x="3752" y="549"/>
                      </a:lnTo>
                      <a:lnTo>
                        <a:pt x="3738" y="510"/>
                      </a:lnTo>
                      <a:lnTo>
                        <a:pt x="3736" y="475"/>
                      </a:lnTo>
                      <a:lnTo>
                        <a:pt x="3741" y="443"/>
                      </a:lnTo>
                      <a:lnTo>
                        <a:pt x="3759" y="413"/>
                      </a:lnTo>
                      <a:lnTo>
                        <a:pt x="3789" y="386"/>
                      </a:lnTo>
                      <a:lnTo>
                        <a:pt x="3833" y="364"/>
                      </a:lnTo>
                      <a:lnTo>
                        <a:pt x="4301" y="997"/>
                      </a:lnTo>
                      <a:lnTo>
                        <a:pt x="4357" y="1006"/>
                      </a:lnTo>
                      <a:lnTo>
                        <a:pt x="4409" y="1017"/>
                      </a:lnTo>
                      <a:lnTo>
                        <a:pt x="4458" y="1025"/>
                      </a:lnTo>
                      <a:lnTo>
                        <a:pt x="4504" y="1038"/>
                      </a:lnTo>
                      <a:lnTo>
                        <a:pt x="4545" y="1049"/>
                      </a:lnTo>
                      <a:lnTo>
                        <a:pt x="4586" y="1066"/>
                      </a:lnTo>
                      <a:lnTo>
                        <a:pt x="4622" y="1082"/>
                      </a:lnTo>
                      <a:lnTo>
                        <a:pt x="4654" y="1101"/>
                      </a:lnTo>
                      <a:lnTo>
                        <a:pt x="4687" y="1122"/>
                      </a:lnTo>
                      <a:lnTo>
                        <a:pt x="4714" y="1147"/>
                      </a:lnTo>
                      <a:lnTo>
                        <a:pt x="4740" y="1177"/>
                      </a:lnTo>
                      <a:lnTo>
                        <a:pt x="4768" y="1207"/>
                      </a:lnTo>
                      <a:lnTo>
                        <a:pt x="4793" y="1244"/>
                      </a:lnTo>
                      <a:lnTo>
                        <a:pt x="4816" y="1285"/>
                      </a:lnTo>
                      <a:lnTo>
                        <a:pt x="4841" y="1329"/>
                      </a:lnTo>
                      <a:lnTo>
                        <a:pt x="4863" y="1380"/>
                      </a:lnTo>
                      <a:lnTo>
                        <a:pt x="4964" y="1386"/>
                      </a:lnTo>
                      <a:lnTo>
                        <a:pt x="5040" y="1416"/>
                      </a:lnTo>
                      <a:lnTo>
                        <a:pt x="5088" y="1465"/>
                      </a:lnTo>
                      <a:lnTo>
                        <a:pt x="5110" y="1525"/>
                      </a:lnTo>
                      <a:lnTo>
                        <a:pt x="5102" y="1587"/>
                      </a:lnTo>
                      <a:lnTo>
                        <a:pt x="5066" y="1652"/>
                      </a:lnTo>
                      <a:lnTo>
                        <a:pt x="5001" y="1707"/>
                      </a:lnTo>
                      <a:lnTo>
                        <a:pt x="4906" y="1745"/>
                      </a:lnTo>
                      <a:lnTo>
                        <a:pt x="4881" y="1698"/>
                      </a:lnTo>
                      <a:lnTo>
                        <a:pt x="4539" y="1682"/>
                      </a:lnTo>
                      <a:lnTo>
                        <a:pt x="4542" y="1758"/>
                      </a:lnTo>
                      <a:lnTo>
                        <a:pt x="2953" y="1758"/>
                      </a:lnTo>
                      <a:lnTo>
                        <a:pt x="2962" y="1661"/>
                      </a:lnTo>
                      <a:lnTo>
                        <a:pt x="1992" y="1657"/>
                      </a:lnTo>
                      <a:lnTo>
                        <a:pt x="1992" y="1721"/>
                      </a:lnTo>
                      <a:lnTo>
                        <a:pt x="310" y="1712"/>
                      </a:lnTo>
                      <a:lnTo>
                        <a:pt x="312" y="1631"/>
                      </a:lnTo>
                      <a:lnTo>
                        <a:pt x="0" y="1636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Freeform 248">
                  <a:extLst>
                    <a:ext uri="{FF2B5EF4-FFF2-40B4-BE49-F238E27FC236}">
                      <a16:creationId xmlns:a16="http://schemas.microsoft.com/office/drawing/2014/main" id="{4B138BD0-3A3F-4B63-8008-48763CF868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1200"/>
                  <a:ext cx="270" cy="203"/>
                </a:xfrm>
                <a:custGeom>
                  <a:avLst/>
                  <a:gdLst>
                    <a:gd name="T0" fmla="*/ 67 w 1081"/>
                    <a:gd name="T1" fmla="*/ 51 h 812"/>
                    <a:gd name="T2" fmla="*/ 64 w 1081"/>
                    <a:gd name="T3" fmla="*/ 49 h 812"/>
                    <a:gd name="T4" fmla="*/ 60 w 1081"/>
                    <a:gd name="T5" fmla="*/ 47 h 812"/>
                    <a:gd name="T6" fmla="*/ 56 w 1081"/>
                    <a:gd name="T7" fmla="*/ 44 h 812"/>
                    <a:gd name="T8" fmla="*/ 52 w 1081"/>
                    <a:gd name="T9" fmla="*/ 42 h 812"/>
                    <a:gd name="T10" fmla="*/ 48 w 1081"/>
                    <a:gd name="T11" fmla="*/ 39 h 812"/>
                    <a:gd name="T12" fmla="*/ 43 w 1081"/>
                    <a:gd name="T13" fmla="*/ 36 h 812"/>
                    <a:gd name="T14" fmla="*/ 38 w 1081"/>
                    <a:gd name="T15" fmla="*/ 33 h 812"/>
                    <a:gd name="T16" fmla="*/ 33 w 1081"/>
                    <a:gd name="T17" fmla="*/ 30 h 812"/>
                    <a:gd name="T18" fmla="*/ 29 w 1081"/>
                    <a:gd name="T19" fmla="*/ 27 h 812"/>
                    <a:gd name="T20" fmla="*/ 24 w 1081"/>
                    <a:gd name="T21" fmla="*/ 24 h 812"/>
                    <a:gd name="T22" fmla="*/ 20 w 1081"/>
                    <a:gd name="T23" fmla="*/ 22 h 812"/>
                    <a:gd name="T24" fmla="*/ 15 w 1081"/>
                    <a:gd name="T25" fmla="*/ 19 h 812"/>
                    <a:gd name="T26" fmla="*/ 11 w 1081"/>
                    <a:gd name="T27" fmla="*/ 16 h 812"/>
                    <a:gd name="T28" fmla="*/ 7 w 1081"/>
                    <a:gd name="T29" fmla="*/ 14 h 812"/>
                    <a:gd name="T30" fmla="*/ 3 w 1081"/>
                    <a:gd name="T31" fmla="*/ 11 h 812"/>
                    <a:gd name="T32" fmla="*/ 0 w 1081"/>
                    <a:gd name="T33" fmla="*/ 9 h 812"/>
                    <a:gd name="T34" fmla="*/ 2 w 1081"/>
                    <a:gd name="T35" fmla="*/ 9 h 812"/>
                    <a:gd name="T36" fmla="*/ 4 w 1081"/>
                    <a:gd name="T37" fmla="*/ 8 h 812"/>
                    <a:gd name="T38" fmla="*/ 6 w 1081"/>
                    <a:gd name="T39" fmla="*/ 7 h 812"/>
                    <a:gd name="T40" fmla="*/ 7 w 1081"/>
                    <a:gd name="T41" fmla="*/ 6 h 812"/>
                    <a:gd name="T42" fmla="*/ 9 w 1081"/>
                    <a:gd name="T43" fmla="*/ 4 h 812"/>
                    <a:gd name="T44" fmla="*/ 9 w 1081"/>
                    <a:gd name="T45" fmla="*/ 3 h 812"/>
                    <a:gd name="T46" fmla="*/ 10 w 1081"/>
                    <a:gd name="T47" fmla="*/ 2 h 812"/>
                    <a:gd name="T48" fmla="*/ 11 w 1081"/>
                    <a:gd name="T49" fmla="*/ 0 h 812"/>
                    <a:gd name="T50" fmla="*/ 15 w 1081"/>
                    <a:gd name="T51" fmla="*/ 3 h 812"/>
                    <a:gd name="T52" fmla="*/ 18 w 1081"/>
                    <a:gd name="T53" fmla="*/ 6 h 812"/>
                    <a:gd name="T54" fmla="*/ 21 w 1081"/>
                    <a:gd name="T55" fmla="*/ 10 h 812"/>
                    <a:gd name="T56" fmla="*/ 25 w 1081"/>
                    <a:gd name="T57" fmla="*/ 13 h 812"/>
                    <a:gd name="T58" fmla="*/ 28 w 1081"/>
                    <a:gd name="T59" fmla="*/ 16 h 812"/>
                    <a:gd name="T60" fmla="*/ 32 w 1081"/>
                    <a:gd name="T61" fmla="*/ 19 h 812"/>
                    <a:gd name="T62" fmla="*/ 36 w 1081"/>
                    <a:gd name="T63" fmla="*/ 23 h 812"/>
                    <a:gd name="T64" fmla="*/ 39 w 1081"/>
                    <a:gd name="T65" fmla="*/ 26 h 812"/>
                    <a:gd name="T66" fmla="*/ 43 w 1081"/>
                    <a:gd name="T67" fmla="*/ 29 h 812"/>
                    <a:gd name="T68" fmla="*/ 47 w 1081"/>
                    <a:gd name="T69" fmla="*/ 33 h 812"/>
                    <a:gd name="T70" fmla="*/ 50 w 1081"/>
                    <a:gd name="T71" fmla="*/ 36 h 812"/>
                    <a:gd name="T72" fmla="*/ 54 w 1081"/>
                    <a:gd name="T73" fmla="*/ 39 h 812"/>
                    <a:gd name="T74" fmla="*/ 57 w 1081"/>
                    <a:gd name="T75" fmla="*/ 42 h 812"/>
                    <a:gd name="T76" fmla="*/ 61 w 1081"/>
                    <a:gd name="T77" fmla="*/ 45 h 812"/>
                    <a:gd name="T78" fmla="*/ 64 w 1081"/>
                    <a:gd name="T79" fmla="*/ 48 h 812"/>
                    <a:gd name="T80" fmla="*/ 67 w 1081"/>
                    <a:gd name="T81" fmla="*/ 51 h 81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081" h="812">
                      <a:moveTo>
                        <a:pt x="1081" y="812"/>
                      </a:moveTo>
                      <a:lnTo>
                        <a:pt x="1028" y="779"/>
                      </a:lnTo>
                      <a:lnTo>
                        <a:pt x="968" y="744"/>
                      </a:lnTo>
                      <a:lnTo>
                        <a:pt x="902" y="706"/>
                      </a:lnTo>
                      <a:lnTo>
                        <a:pt x="834" y="666"/>
                      </a:lnTo>
                      <a:lnTo>
                        <a:pt x="763" y="622"/>
                      </a:lnTo>
                      <a:lnTo>
                        <a:pt x="691" y="576"/>
                      </a:lnTo>
                      <a:lnTo>
                        <a:pt x="615" y="530"/>
                      </a:lnTo>
                      <a:lnTo>
                        <a:pt x="538" y="484"/>
                      </a:lnTo>
                      <a:lnTo>
                        <a:pt x="462" y="435"/>
                      </a:lnTo>
                      <a:lnTo>
                        <a:pt x="389" y="389"/>
                      </a:lnTo>
                      <a:lnTo>
                        <a:pt x="315" y="343"/>
                      </a:lnTo>
                      <a:lnTo>
                        <a:pt x="245" y="299"/>
                      </a:lnTo>
                      <a:lnTo>
                        <a:pt x="177" y="255"/>
                      </a:lnTo>
                      <a:lnTo>
                        <a:pt x="112" y="214"/>
                      </a:lnTo>
                      <a:lnTo>
                        <a:pt x="54" y="179"/>
                      </a:lnTo>
                      <a:lnTo>
                        <a:pt x="0" y="144"/>
                      </a:lnTo>
                      <a:lnTo>
                        <a:pt x="41" y="136"/>
                      </a:lnTo>
                      <a:lnTo>
                        <a:pt x="74" y="122"/>
                      </a:lnTo>
                      <a:lnTo>
                        <a:pt x="98" y="106"/>
                      </a:lnTo>
                      <a:lnTo>
                        <a:pt x="120" y="87"/>
                      </a:lnTo>
                      <a:lnTo>
                        <a:pt x="139" y="64"/>
                      </a:lnTo>
                      <a:lnTo>
                        <a:pt x="153" y="43"/>
                      </a:lnTo>
                      <a:lnTo>
                        <a:pt x="169" y="22"/>
                      </a:lnTo>
                      <a:lnTo>
                        <a:pt x="185" y="0"/>
                      </a:lnTo>
                      <a:lnTo>
                        <a:pt x="236" y="48"/>
                      </a:lnTo>
                      <a:lnTo>
                        <a:pt x="291" y="101"/>
                      </a:lnTo>
                      <a:lnTo>
                        <a:pt x="345" y="152"/>
                      </a:lnTo>
                      <a:lnTo>
                        <a:pt x="400" y="203"/>
                      </a:lnTo>
                      <a:lnTo>
                        <a:pt x="456" y="255"/>
                      </a:lnTo>
                      <a:lnTo>
                        <a:pt x="514" y="309"/>
                      </a:lnTo>
                      <a:lnTo>
                        <a:pt x="571" y="361"/>
                      </a:lnTo>
                      <a:lnTo>
                        <a:pt x="631" y="413"/>
                      </a:lnTo>
                      <a:lnTo>
                        <a:pt x="687" y="467"/>
                      </a:lnTo>
                      <a:lnTo>
                        <a:pt x="747" y="519"/>
                      </a:lnTo>
                      <a:lnTo>
                        <a:pt x="804" y="570"/>
                      </a:lnTo>
                      <a:lnTo>
                        <a:pt x="862" y="622"/>
                      </a:lnTo>
                      <a:lnTo>
                        <a:pt x="919" y="671"/>
                      </a:lnTo>
                      <a:lnTo>
                        <a:pt x="973" y="720"/>
                      </a:lnTo>
                      <a:lnTo>
                        <a:pt x="1028" y="766"/>
                      </a:lnTo>
                      <a:lnTo>
                        <a:pt x="1081" y="812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Freeform 249">
                  <a:extLst>
                    <a:ext uri="{FF2B5EF4-FFF2-40B4-BE49-F238E27FC236}">
                      <a16:creationId xmlns:a16="http://schemas.microsoft.com/office/drawing/2014/main" id="{E217DEA9-94D1-4552-B4DD-3D2D9DBC92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6" y="1240"/>
                  <a:ext cx="312" cy="162"/>
                </a:xfrm>
                <a:custGeom>
                  <a:avLst/>
                  <a:gdLst>
                    <a:gd name="T0" fmla="*/ 78 w 1247"/>
                    <a:gd name="T1" fmla="*/ 41 h 646"/>
                    <a:gd name="T2" fmla="*/ 74 w 1247"/>
                    <a:gd name="T3" fmla="*/ 39 h 646"/>
                    <a:gd name="T4" fmla="*/ 69 w 1247"/>
                    <a:gd name="T5" fmla="*/ 38 h 646"/>
                    <a:gd name="T6" fmla="*/ 65 w 1247"/>
                    <a:gd name="T7" fmla="*/ 36 h 646"/>
                    <a:gd name="T8" fmla="*/ 60 w 1247"/>
                    <a:gd name="T9" fmla="*/ 35 h 646"/>
                    <a:gd name="T10" fmla="*/ 55 w 1247"/>
                    <a:gd name="T11" fmla="*/ 33 h 646"/>
                    <a:gd name="T12" fmla="*/ 50 w 1247"/>
                    <a:gd name="T13" fmla="*/ 31 h 646"/>
                    <a:gd name="T14" fmla="*/ 44 w 1247"/>
                    <a:gd name="T15" fmla="*/ 29 h 646"/>
                    <a:gd name="T16" fmla="*/ 39 w 1247"/>
                    <a:gd name="T17" fmla="*/ 27 h 646"/>
                    <a:gd name="T18" fmla="*/ 34 w 1247"/>
                    <a:gd name="T19" fmla="*/ 25 h 646"/>
                    <a:gd name="T20" fmla="*/ 29 w 1247"/>
                    <a:gd name="T21" fmla="*/ 23 h 646"/>
                    <a:gd name="T22" fmla="*/ 23 w 1247"/>
                    <a:gd name="T23" fmla="*/ 21 h 646"/>
                    <a:gd name="T24" fmla="*/ 18 w 1247"/>
                    <a:gd name="T25" fmla="*/ 19 h 646"/>
                    <a:gd name="T26" fmla="*/ 14 w 1247"/>
                    <a:gd name="T27" fmla="*/ 18 h 646"/>
                    <a:gd name="T28" fmla="*/ 9 w 1247"/>
                    <a:gd name="T29" fmla="*/ 16 h 646"/>
                    <a:gd name="T30" fmla="*/ 4 w 1247"/>
                    <a:gd name="T31" fmla="*/ 14 h 646"/>
                    <a:gd name="T32" fmla="*/ 0 w 1247"/>
                    <a:gd name="T33" fmla="*/ 13 h 646"/>
                    <a:gd name="T34" fmla="*/ 2 w 1247"/>
                    <a:gd name="T35" fmla="*/ 12 h 646"/>
                    <a:gd name="T36" fmla="*/ 4 w 1247"/>
                    <a:gd name="T37" fmla="*/ 10 h 646"/>
                    <a:gd name="T38" fmla="*/ 6 w 1247"/>
                    <a:gd name="T39" fmla="*/ 9 h 646"/>
                    <a:gd name="T40" fmla="*/ 7 w 1247"/>
                    <a:gd name="T41" fmla="*/ 7 h 646"/>
                    <a:gd name="T42" fmla="*/ 9 w 1247"/>
                    <a:gd name="T43" fmla="*/ 6 h 646"/>
                    <a:gd name="T44" fmla="*/ 9 w 1247"/>
                    <a:gd name="T45" fmla="*/ 4 h 646"/>
                    <a:gd name="T46" fmla="*/ 10 w 1247"/>
                    <a:gd name="T47" fmla="*/ 2 h 646"/>
                    <a:gd name="T48" fmla="*/ 11 w 1247"/>
                    <a:gd name="T49" fmla="*/ 0 h 646"/>
                    <a:gd name="T50" fmla="*/ 13 w 1247"/>
                    <a:gd name="T51" fmla="*/ 2 h 646"/>
                    <a:gd name="T52" fmla="*/ 16 w 1247"/>
                    <a:gd name="T53" fmla="*/ 4 h 646"/>
                    <a:gd name="T54" fmla="*/ 20 w 1247"/>
                    <a:gd name="T55" fmla="*/ 6 h 646"/>
                    <a:gd name="T56" fmla="*/ 24 w 1247"/>
                    <a:gd name="T57" fmla="*/ 8 h 646"/>
                    <a:gd name="T58" fmla="*/ 29 w 1247"/>
                    <a:gd name="T59" fmla="*/ 11 h 646"/>
                    <a:gd name="T60" fmla="*/ 33 w 1247"/>
                    <a:gd name="T61" fmla="*/ 14 h 646"/>
                    <a:gd name="T62" fmla="*/ 39 w 1247"/>
                    <a:gd name="T63" fmla="*/ 17 h 646"/>
                    <a:gd name="T64" fmla="*/ 44 w 1247"/>
                    <a:gd name="T65" fmla="*/ 20 h 646"/>
                    <a:gd name="T66" fmla="*/ 49 w 1247"/>
                    <a:gd name="T67" fmla="*/ 24 h 646"/>
                    <a:gd name="T68" fmla="*/ 54 w 1247"/>
                    <a:gd name="T69" fmla="*/ 27 h 646"/>
                    <a:gd name="T70" fmla="*/ 59 w 1247"/>
                    <a:gd name="T71" fmla="*/ 30 h 646"/>
                    <a:gd name="T72" fmla="*/ 63 w 1247"/>
                    <a:gd name="T73" fmla="*/ 32 h 646"/>
                    <a:gd name="T74" fmla="*/ 68 w 1247"/>
                    <a:gd name="T75" fmla="*/ 35 h 646"/>
                    <a:gd name="T76" fmla="*/ 72 w 1247"/>
                    <a:gd name="T77" fmla="*/ 37 h 646"/>
                    <a:gd name="T78" fmla="*/ 75 w 1247"/>
                    <a:gd name="T79" fmla="*/ 39 h 646"/>
                    <a:gd name="T80" fmla="*/ 78 w 1247"/>
                    <a:gd name="T81" fmla="*/ 41 h 64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47" h="646">
                      <a:moveTo>
                        <a:pt x="1247" y="646"/>
                      </a:moveTo>
                      <a:lnTo>
                        <a:pt x="1179" y="628"/>
                      </a:lnTo>
                      <a:lnTo>
                        <a:pt x="1106" y="603"/>
                      </a:lnTo>
                      <a:lnTo>
                        <a:pt x="1032" y="579"/>
                      </a:lnTo>
                      <a:lnTo>
                        <a:pt x="953" y="552"/>
                      </a:lnTo>
                      <a:lnTo>
                        <a:pt x="872" y="524"/>
                      </a:lnTo>
                      <a:lnTo>
                        <a:pt x="791" y="494"/>
                      </a:lnTo>
                      <a:lnTo>
                        <a:pt x="706" y="464"/>
                      </a:lnTo>
                      <a:lnTo>
                        <a:pt x="622" y="434"/>
                      </a:lnTo>
                      <a:lnTo>
                        <a:pt x="538" y="402"/>
                      </a:lnTo>
                      <a:lnTo>
                        <a:pt x="454" y="372"/>
                      </a:lnTo>
                      <a:lnTo>
                        <a:pt x="372" y="339"/>
                      </a:lnTo>
                      <a:lnTo>
                        <a:pt x="293" y="309"/>
                      </a:lnTo>
                      <a:lnTo>
                        <a:pt x="214" y="280"/>
                      </a:lnTo>
                      <a:lnTo>
                        <a:pt x="138" y="252"/>
                      </a:lnTo>
                      <a:lnTo>
                        <a:pt x="68" y="226"/>
                      </a:lnTo>
                      <a:lnTo>
                        <a:pt x="0" y="201"/>
                      </a:lnTo>
                      <a:lnTo>
                        <a:pt x="35" y="182"/>
                      </a:lnTo>
                      <a:lnTo>
                        <a:pt x="65" y="162"/>
                      </a:lnTo>
                      <a:lnTo>
                        <a:pt x="92" y="141"/>
                      </a:lnTo>
                      <a:lnTo>
                        <a:pt x="117" y="116"/>
                      </a:lnTo>
                      <a:lnTo>
                        <a:pt x="136" y="90"/>
                      </a:lnTo>
                      <a:lnTo>
                        <a:pt x="149" y="62"/>
                      </a:lnTo>
                      <a:lnTo>
                        <a:pt x="163" y="32"/>
                      </a:lnTo>
                      <a:lnTo>
                        <a:pt x="171" y="0"/>
                      </a:lnTo>
                      <a:lnTo>
                        <a:pt x="209" y="24"/>
                      </a:lnTo>
                      <a:lnTo>
                        <a:pt x="258" y="54"/>
                      </a:lnTo>
                      <a:lnTo>
                        <a:pt x="318" y="90"/>
                      </a:lnTo>
                      <a:lnTo>
                        <a:pt x="383" y="130"/>
                      </a:lnTo>
                      <a:lnTo>
                        <a:pt x="456" y="176"/>
                      </a:lnTo>
                      <a:lnTo>
                        <a:pt x="533" y="222"/>
                      </a:lnTo>
                      <a:lnTo>
                        <a:pt x="614" y="272"/>
                      </a:lnTo>
                      <a:lnTo>
                        <a:pt x="695" y="323"/>
                      </a:lnTo>
                      <a:lnTo>
                        <a:pt x="780" y="374"/>
                      </a:lnTo>
                      <a:lnTo>
                        <a:pt x="861" y="423"/>
                      </a:lnTo>
                      <a:lnTo>
                        <a:pt x="940" y="470"/>
                      </a:lnTo>
                      <a:lnTo>
                        <a:pt x="1013" y="516"/>
                      </a:lnTo>
                      <a:lnTo>
                        <a:pt x="1084" y="557"/>
                      </a:lnTo>
                      <a:lnTo>
                        <a:pt x="1147" y="593"/>
                      </a:lnTo>
                      <a:lnTo>
                        <a:pt x="1200" y="623"/>
                      </a:lnTo>
                      <a:lnTo>
                        <a:pt x="1247" y="646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Freeform 250">
                  <a:extLst>
                    <a:ext uri="{FF2B5EF4-FFF2-40B4-BE49-F238E27FC236}">
                      <a16:creationId xmlns:a16="http://schemas.microsoft.com/office/drawing/2014/main" id="{39A94F7B-6513-4F22-B968-14E43DB5D7D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5" y="1306"/>
                  <a:ext cx="294" cy="96"/>
                </a:xfrm>
                <a:custGeom>
                  <a:avLst/>
                  <a:gdLst>
                    <a:gd name="T0" fmla="*/ 74 w 1176"/>
                    <a:gd name="T1" fmla="*/ 24 h 383"/>
                    <a:gd name="T2" fmla="*/ 70 w 1176"/>
                    <a:gd name="T3" fmla="*/ 24 h 383"/>
                    <a:gd name="T4" fmla="*/ 66 w 1176"/>
                    <a:gd name="T5" fmla="*/ 23 h 383"/>
                    <a:gd name="T6" fmla="*/ 61 w 1176"/>
                    <a:gd name="T7" fmla="*/ 22 h 383"/>
                    <a:gd name="T8" fmla="*/ 56 w 1176"/>
                    <a:gd name="T9" fmla="*/ 21 h 383"/>
                    <a:gd name="T10" fmla="*/ 52 w 1176"/>
                    <a:gd name="T11" fmla="*/ 20 h 383"/>
                    <a:gd name="T12" fmla="*/ 47 w 1176"/>
                    <a:gd name="T13" fmla="*/ 20 h 383"/>
                    <a:gd name="T14" fmla="*/ 42 w 1176"/>
                    <a:gd name="T15" fmla="*/ 19 h 383"/>
                    <a:gd name="T16" fmla="*/ 37 w 1176"/>
                    <a:gd name="T17" fmla="*/ 17 h 383"/>
                    <a:gd name="T18" fmla="*/ 32 w 1176"/>
                    <a:gd name="T19" fmla="*/ 16 h 383"/>
                    <a:gd name="T20" fmla="*/ 27 w 1176"/>
                    <a:gd name="T21" fmla="*/ 16 h 383"/>
                    <a:gd name="T22" fmla="*/ 22 w 1176"/>
                    <a:gd name="T23" fmla="*/ 15 h 383"/>
                    <a:gd name="T24" fmla="*/ 17 w 1176"/>
                    <a:gd name="T25" fmla="*/ 14 h 383"/>
                    <a:gd name="T26" fmla="*/ 12 w 1176"/>
                    <a:gd name="T27" fmla="*/ 13 h 383"/>
                    <a:gd name="T28" fmla="*/ 8 w 1176"/>
                    <a:gd name="T29" fmla="*/ 12 h 383"/>
                    <a:gd name="T30" fmla="*/ 4 w 1176"/>
                    <a:gd name="T31" fmla="*/ 11 h 383"/>
                    <a:gd name="T32" fmla="*/ 0 w 1176"/>
                    <a:gd name="T33" fmla="*/ 10 h 383"/>
                    <a:gd name="T34" fmla="*/ 2 w 1176"/>
                    <a:gd name="T35" fmla="*/ 9 h 383"/>
                    <a:gd name="T36" fmla="*/ 3 w 1176"/>
                    <a:gd name="T37" fmla="*/ 8 h 383"/>
                    <a:gd name="T38" fmla="*/ 4 w 1176"/>
                    <a:gd name="T39" fmla="*/ 7 h 383"/>
                    <a:gd name="T40" fmla="*/ 4 w 1176"/>
                    <a:gd name="T41" fmla="*/ 5 h 383"/>
                    <a:gd name="T42" fmla="*/ 5 w 1176"/>
                    <a:gd name="T43" fmla="*/ 4 h 383"/>
                    <a:gd name="T44" fmla="*/ 5 w 1176"/>
                    <a:gd name="T45" fmla="*/ 3 h 383"/>
                    <a:gd name="T46" fmla="*/ 4 w 1176"/>
                    <a:gd name="T47" fmla="*/ 2 h 383"/>
                    <a:gd name="T48" fmla="*/ 4 w 1176"/>
                    <a:gd name="T49" fmla="*/ 0 h 383"/>
                    <a:gd name="T50" fmla="*/ 8 w 1176"/>
                    <a:gd name="T51" fmla="*/ 2 h 383"/>
                    <a:gd name="T52" fmla="*/ 12 w 1176"/>
                    <a:gd name="T53" fmla="*/ 3 h 383"/>
                    <a:gd name="T54" fmla="*/ 16 w 1176"/>
                    <a:gd name="T55" fmla="*/ 4 h 383"/>
                    <a:gd name="T56" fmla="*/ 21 w 1176"/>
                    <a:gd name="T57" fmla="*/ 6 h 383"/>
                    <a:gd name="T58" fmla="*/ 25 w 1176"/>
                    <a:gd name="T59" fmla="*/ 7 h 383"/>
                    <a:gd name="T60" fmla="*/ 29 w 1176"/>
                    <a:gd name="T61" fmla="*/ 9 h 383"/>
                    <a:gd name="T62" fmla="*/ 34 w 1176"/>
                    <a:gd name="T63" fmla="*/ 11 h 383"/>
                    <a:gd name="T64" fmla="*/ 39 w 1176"/>
                    <a:gd name="T65" fmla="*/ 12 h 383"/>
                    <a:gd name="T66" fmla="*/ 43 w 1176"/>
                    <a:gd name="T67" fmla="*/ 14 h 383"/>
                    <a:gd name="T68" fmla="*/ 48 w 1176"/>
                    <a:gd name="T69" fmla="*/ 16 h 383"/>
                    <a:gd name="T70" fmla="*/ 53 w 1176"/>
                    <a:gd name="T71" fmla="*/ 17 h 383"/>
                    <a:gd name="T72" fmla="*/ 57 w 1176"/>
                    <a:gd name="T73" fmla="*/ 19 h 383"/>
                    <a:gd name="T74" fmla="*/ 61 w 1176"/>
                    <a:gd name="T75" fmla="*/ 20 h 383"/>
                    <a:gd name="T76" fmla="*/ 66 w 1176"/>
                    <a:gd name="T77" fmla="*/ 22 h 383"/>
                    <a:gd name="T78" fmla="*/ 70 w 1176"/>
                    <a:gd name="T79" fmla="*/ 23 h 383"/>
                    <a:gd name="T80" fmla="*/ 74 w 1176"/>
                    <a:gd name="T81" fmla="*/ 24 h 3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76" h="383">
                      <a:moveTo>
                        <a:pt x="1176" y="383"/>
                      </a:moveTo>
                      <a:lnTo>
                        <a:pt x="1113" y="376"/>
                      </a:lnTo>
                      <a:lnTo>
                        <a:pt x="1046" y="365"/>
                      </a:lnTo>
                      <a:lnTo>
                        <a:pt x="975" y="351"/>
                      </a:lnTo>
                      <a:lnTo>
                        <a:pt x="901" y="337"/>
                      </a:lnTo>
                      <a:lnTo>
                        <a:pt x="823" y="324"/>
                      </a:lnTo>
                      <a:lnTo>
                        <a:pt x="744" y="310"/>
                      </a:lnTo>
                      <a:lnTo>
                        <a:pt x="665" y="294"/>
                      </a:lnTo>
                      <a:lnTo>
                        <a:pt x="584" y="277"/>
                      </a:lnTo>
                      <a:lnTo>
                        <a:pt x="502" y="261"/>
                      </a:lnTo>
                      <a:lnTo>
                        <a:pt x="423" y="247"/>
                      </a:lnTo>
                      <a:lnTo>
                        <a:pt x="345" y="231"/>
                      </a:lnTo>
                      <a:lnTo>
                        <a:pt x="268" y="215"/>
                      </a:lnTo>
                      <a:lnTo>
                        <a:pt x="195" y="201"/>
                      </a:lnTo>
                      <a:lnTo>
                        <a:pt x="125" y="185"/>
                      </a:lnTo>
                      <a:lnTo>
                        <a:pt x="60" y="174"/>
                      </a:lnTo>
                      <a:lnTo>
                        <a:pt x="0" y="160"/>
                      </a:lnTo>
                      <a:lnTo>
                        <a:pt x="26" y="141"/>
                      </a:lnTo>
                      <a:lnTo>
                        <a:pt x="46" y="123"/>
                      </a:lnTo>
                      <a:lnTo>
                        <a:pt x="60" y="104"/>
                      </a:lnTo>
                      <a:lnTo>
                        <a:pt x="67" y="85"/>
                      </a:lnTo>
                      <a:lnTo>
                        <a:pt x="70" y="65"/>
                      </a:lnTo>
                      <a:lnTo>
                        <a:pt x="70" y="46"/>
                      </a:lnTo>
                      <a:lnTo>
                        <a:pt x="67" y="25"/>
                      </a:lnTo>
                      <a:lnTo>
                        <a:pt x="65" y="0"/>
                      </a:lnTo>
                      <a:lnTo>
                        <a:pt x="125" y="22"/>
                      </a:lnTo>
                      <a:lnTo>
                        <a:pt x="190" y="44"/>
                      </a:lnTo>
                      <a:lnTo>
                        <a:pt x="255" y="65"/>
                      </a:lnTo>
                      <a:lnTo>
                        <a:pt x="326" y="90"/>
                      </a:lnTo>
                      <a:lnTo>
                        <a:pt x="397" y="117"/>
                      </a:lnTo>
                      <a:lnTo>
                        <a:pt x="469" y="141"/>
                      </a:lnTo>
                      <a:lnTo>
                        <a:pt x="543" y="169"/>
                      </a:lnTo>
                      <a:lnTo>
                        <a:pt x="617" y="196"/>
                      </a:lnTo>
                      <a:lnTo>
                        <a:pt x="690" y="220"/>
                      </a:lnTo>
                      <a:lnTo>
                        <a:pt x="766" y="247"/>
                      </a:lnTo>
                      <a:lnTo>
                        <a:pt x="839" y="272"/>
                      </a:lnTo>
                      <a:lnTo>
                        <a:pt x="910" y="296"/>
                      </a:lnTo>
                      <a:lnTo>
                        <a:pt x="980" y="321"/>
                      </a:lnTo>
                      <a:lnTo>
                        <a:pt x="1048" y="342"/>
                      </a:lnTo>
                      <a:lnTo>
                        <a:pt x="1113" y="365"/>
                      </a:lnTo>
                      <a:lnTo>
                        <a:pt x="1176" y="383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Freeform 251">
                  <a:extLst>
                    <a:ext uri="{FF2B5EF4-FFF2-40B4-BE49-F238E27FC236}">
                      <a16:creationId xmlns:a16="http://schemas.microsoft.com/office/drawing/2014/main" id="{DACB5B2D-6AC0-48CD-8301-B88F17B55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66" y="1362"/>
                  <a:ext cx="244" cy="42"/>
                </a:xfrm>
                <a:custGeom>
                  <a:avLst/>
                  <a:gdLst>
                    <a:gd name="T0" fmla="*/ 61 w 978"/>
                    <a:gd name="T1" fmla="*/ 11 h 168"/>
                    <a:gd name="T2" fmla="*/ 57 w 978"/>
                    <a:gd name="T3" fmla="*/ 10 h 168"/>
                    <a:gd name="T4" fmla="*/ 53 w 978"/>
                    <a:gd name="T5" fmla="*/ 10 h 168"/>
                    <a:gd name="T6" fmla="*/ 49 w 978"/>
                    <a:gd name="T7" fmla="*/ 10 h 168"/>
                    <a:gd name="T8" fmla="*/ 46 w 978"/>
                    <a:gd name="T9" fmla="*/ 10 h 168"/>
                    <a:gd name="T10" fmla="*/ 42 w 978"/>
                    <a:gd name="T11" fmla="*/ 10 h 168"/>
                    <a:gd name="T12" fmla="*/ 38 w 978"/>
                    <a:gd name="T13" fmla="*/ 10 h 168"/>
                    <a:gd name="T14" fmla="*/ 34 w 978"/>
                    <a:gd name="T15" fmla="*/ 10 h 168"/>
                    <a:gd name="T16" fmla="*/ 30 w 978"/>
                    <a:gd name="T17" fmla="*/ 10 h 168"/>
                    <a:gd name="T18" fmla="*/ 27 w 978"/>
                    <a:gd name="T19" fmla="*/ 10 h 168"/>
                    <a:gd name="T20" fmla="*/ 23 w 978"/>
                    <a:gd name="T21" fmla="*/ 10 h 168"/>
                    <a:gd name="T22" fmla="*/ 19 w 978"/>
                    <a:gd name="T23" fmla="*/ 10 h 168"/>
                    <a:gd name="T24" fmla="*/ 15 w 978"/>
                    <a:gd name="T25" fmla="*/ 10 h 168"/>
                    <a:gd name="T26" fmla="*/ 11 w 978"/>
                    <a:gd name="T27" fmla="*/ 10 h 168"/>
                    <a:gd name="T28" fmla="*/ 7 w 978"/>
                    <a:gd name="T29" fmla="*/ 10 h 168"/>
                    <a:gd name="T30" fmla="*/ 4 w 978"/>
                    <a:gd name="T31" fmla="*/ 10 h 168"/>
                    <a:gd name="T32" fmla="*/ 0 w 978"/>
                    <a:gd name="T33" fmla="*/ 10 h 168"/>
                    <a:gd name="T34" fmla="*/ 1 w 978"/>
                    <a:gd name="T35" fmla="*/ 8 h 168"/>
                    <a:gd name="T36" fmla="*/ 1 w 978"/>
                    <a:gd name="T37" fmla="*/ 5 h 168"/>
                    <a:gd name="T38" fmla="*/ 2 w 978"/>
                    <a:gd name="T39" fmla="*/ 2 h 168"/>
                    <a:gd name="T40" fmla="*/ 2 w 978"/>
                    <a:gd name="T41" fmla="*/ 0 h 168"/>
                    <a:gd name="T42" fmla="*/ 5 w 978"/>
                    <a:gd name="T43" fmla="*/ 1 h 168"/>
                    <a:gd name="T44" fmla="*/ 9 w 978"/>
                    <a:gd name="T45" fmla="*/ 1 h 168"/>
                    <a:gd name="T46" fmla="*/ 12 w 978"/>
                    <a:gd name="T47" fmla="*/ 2 h 168"/>
                    <a:gd name="T48" fmla="*/ 16 w 978"/>
                    <a:gd name="T49" fmla="*/ 3 h 168"/>
                    <a:gd name="T50" fmla="*/ 20 w 978"/>
                    <a:gd name="T51" fmla="*/ 4 h 168"/>
                    <a:gd name="T52" fmla="*/ 23 w 978"/>
                    <a:gd name="T53" fmla="*/ 4 h 168"/>
                    <a:gd name="T54" fmla="*/ 27 w 978"/>
                    <a:gd name="T55" fmla="*/ 5 h 168"/>
                    <a:gd name="T56" fmla="*/ 31 w 978"/>
                    <a:gd name="T57" fmla="*/ 6 h 168"/>
                    <a:gd name="T58" fmla="*/ 35 w 978"/>
                    <a:gd name="T59" fmla="*/ 7 h 168"/>
                    <a:gd name="T60" fmla="*/ 39 w 978"/>
                    <a:gd name="T61" fmla="*/ 7 h 168"/>
                    <a:gd name="T62" fmla="*/ 42 w 978"/>
                    <a:gd name="T63" fmla="*/ 8 h 168"/>
                    <a:gd name="T64" fmla="*/ 46 w 978"/>
                    <a:gd name="T65" fmla="*/ 8 h 168"/>
                    <a:gd name="T66" fmla="*/ 50 w 978"/>
                    <a:gd name="T67" fmla="*/ 9 h 168"/>
                    <a:gd name="T68" fmla="*/ 54 w 978"/>
                    <a:gd name="T69" fmla="*/ 10 h 168"/>
                    <a:gd name="T70" fmla="*/ 57 w 978"/>
                    <a:gd name="T71" fmla="*/ 10 h 168"/>
                    <a:gd name="T72" fmla="*/ 61 w 978"/>
                    <a:gd name="T73" fmla="*/ 11 h 16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978" h="168">
                      <a:moveTo>
                        <a:pt x="978" y="168"/>
                      </a:moveTo>
                      <a:lnTo>
                        <a:pt x="916" y="164"/>
                      </a:lnTo>
                      <a:lnTo>
                        <a:pt x="856" y="162"/>
                      </a:lnTo>
                      <a:lnTo>
                        <a:pt x="794" y="159"/>
                      </a:lnTo>
                      <a:lnTo>
                        <a:pt x="734" y="157"/>
                      </a:lnTo>
                      <a:lnTo>
                        <a:pt x="671" y="157"/>
                      </a:lnTo>
                      <a:lnTo>
                        <a:pt x="611" y="154"/>
                      </a:lnTo>
                      <a:lnTo>
                        <a:pt x="549" y="154"/>
                      </a:lnTo>
                      <a:lnTo>
                        <a:pt x="489" y="154"/>
                      </a:lnTo>
                      <a:lnTo>
                        <a:pt x="429" y="154"/>
                      </a:lnTo>
                      <a:lnTo>
                        <a:pt x="367" y="154"/>
                      </a:lnTo>
                      <a:lnTo>
                        <a:pt x="307" y="154"/>
                      </a:lnTo>
                      <a:lnTo>
                        <a:pt x="245" y="154"/>
                      </a:lnTo>
                      <a:lnTo>
                        <a:pt x="185" y="154"/>
                      </a:lnTo>
                      <a:lnTo>
                        <a:pt x="122" y="154"/>
                      </a:lnTo>
                      <a:lnTo>
                        <a:pt x="62" y="152"/>
                      </a:lnTo>
                      <a:lnTo>
                        <a:pt x="0" y="152"/>
                      </a:lnTo>
                      <a:lnTo>
                        <a:pt x="11" y="118"/>
                      </a:lnTo>
                      <a:lnTo>
                        <a:pt x="22" y="78"/>
                      </a:lnTo>
                      <a:lnTo>
                        <a:pt x="27" y="37"/>
                      </a:lnTo>
                      <a:lnTo>
                        <a:pt x="27" y="0"/>
                      </a:lnTo>
                      <a:lnTo>
                        <a:pt x="85" y="10"/>
                      </a:lnTo>
                      <a:lnTo>
                        <a:pt x="142" y="21"/>
                      </a:lnTo>
                      <a:lnTo>
                        <a:pt x="198" y="35"/>
                      </a:lnTo>
                      <a:lnTo>
                        <a:pt x="258" y="46"/>
                      </a:lnTo>
                      <a:lnTo>
                        <a:pt x="318" y="56"/>
                      </a:lnTo>
                      <a:lnTo>
                        <a:pt x="378" y="67"/>
                      </a:lnTo>
                      <a:lnTo>
                        <a:pt x="438" y="81"/>
                      </a:lnTo>
                      <a:lnTo>
                        <a:pt x="500" y="92"/>
                      </a:lnTo>
                      <a:lnTo>
                        <a:pt x="560" y="102"/>
                      </a:lnTo>
                      <a:lnTo>
                        <a:pt x="620" y="113"/>
                      </a:lnTo>
                      <a:lnTo>
                        <a:pt x="683" y="122"/>
                      </a:lnTo>
                      <a:lnTo>
                        <a:pt x="742" y="132"/>
                      </a:lnTo>
                      <a:lnTo>
                        <a:pt x="802" y="143"/>
                      </a:lnTo>
                      <a:lnTo>
                        <a:pt x="861" y="152"/>
                      </a:lnTo>
                      <a:lnTo>
                        <a:pt x="921" y="159"/>
                      </a:lnTo>
                      <a:lnTo>
                        <a:pt x="978" y="168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Freeform 252">
                  <a:extLst>
                    <a:ext uri="{FF2B5EF4-FFF2-40B4-BE49-F238E27FC236}">
                      <a16:creationId xmlns:a16="http://schemas.microsoft.com/office/drawing/2014/main" id="{74EFF10B-28FF-4AA1-94FD-5FFCA17B3D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097" y="1414"/>
                  <a:ext cx="588" cy="148"/>
                </a:xfrm>
                <a:custGeom>
                  <a:avLst/>
                  <a:gdLst>
                    <a:gd name="T0" fmla="*/ 147 w 2352"/>
                    <a:gd name="T1" fmla="*/ 1 h 590"/>
                    <a:gd name="T2" fmla="*/ 147 w 2352"/>
                    <a:gd name="T3" fmla="*/ 37 h 590"/>
                    <a:gd name="T4" fmla="*/ 145 w 2352"/>
                    <a:gd name="T5" fmla="*/ 37 h 590"/>
                    <a:gd name="T6" fmla="*/ 144 w 2352"/>
                    <a:gd name="T7" fmla="*/ 37 h 590"/>
                    <a:gd name="T8" fmla="*/ 142 w 2352"/>
                    <a:gd name="T9" fmla="*/ 37 h 590"/>
                    <a:gd name="T10" fmla="*/ 140 w 2352"/>
                    <a:gd name="T11" fmla="*/ 37 h 590"/>
                    <a:gd name="T12" fmla="*/ 138 w 2352"/>
                    <a:gd name="T13" fmla="*/ 37 h 590"/>
                    <a:gd name="T14" fmla="*/ 136 w 2352"/>
                    <a:gd name="T15" fmla="*/ 37 h 590"/>
                    <a:gd name="T16" fmla="*/ 135 w 2352"/>
                    <a:gd name="T17" fmla="*/ 37 h 590"/>
                    <a:gd name="T18" fmla="*/ 133 w 2352"/>
                    <a:gd name="T19" fmla="*/ 37 h 590"/>
                    <a:gd name="T20" fmla="*/ 131 w 2352"/>
                    <a:gd name="T21" fmla="*/ 37 h 590"/>
                    <a:gd name="T22" fmla="*/ 130 w 2352"/>
                    <a:gd name="T23" fmla="*/ 37 h 590"/>
                    <a:gd name="T24" fmla="*/ 128 w 2352"/>
                    <a:gd name="T25" fmla="*/ 37 h 590"/>
                    <a:gd name="T26" fmla="*/ 126 w 2352"/>
                    <a:gd name="T27" fmla="*/ 37 h 590"/>
                    <a:gd name="T28" fmla="*/ 124 w 2352"/>
                    <a:gd name="T29" fmla="*/ 37 h 590"/>
                    <a:gd name="T30" fmla="*/ 123 w 2352"/>
                    <a:gd name="T31" fmla="*/ 37 h 590"/>
                    <a:gd name="T32" fmla="*/ 121 w 2352"/>
                    <a:gd name="T33" fmla="*/ 37 h 590"/>
                    <a:gd name="T34" fmla="*/ 119 w 2352"/>
                    <a:gd name="T35" fmla="*/ 37 h 590"/>
                    <a:gd name="T36" fmla="*/ 116 w 2352"/>
                    <a:gd name="T37" fmla="*/ 30 h 590"/>
                    <a:gd name="T38" fmla="*/ 111 w 2352"/>
                    <a:gd name="T39" fmla="*/ 24 h 590"/>
                    <a:gd name="T40" fmla="*/ 106 w 2352"/>
                    <a:gd name="T41" fmla="*/ 19 h 590"/>
                    <a:gd name="T42" fmla="*/ 99 w 2352"/>
                    <a:gd name="T43" fmla="*/ 15 h 590"/>
                    <a:gd name="T44" fmla="*/ 92 w 2352"/>
                    <a:gd name="T45" fmla="*/ 12 h 590"/>
                    <a:gd name="T46" fmla="*/ 84 w 2352"/>
                    <a:gd name="T47" fmla="*/ 10 h 590"/>
                    <a:gd name="T48" fmla="*/ 76 w 2352"/>
                    <a:gd name="T49" fmla="*/ 8 h 590"/>
                    <a:gd name="T50" fmla="*/ 68 w 2352"/>
                    <a:gd name="T51" fmla="*/ 8 h 590"/>
                    <a:gd name="T52" fmla="*/ 60 w 2352"/>
                    <a:gd name="T53" fmla="*/ 8 h 590"/>
                    <a:gd name="T54" fmla="*/ 52 w 2352"/>
                    <a:gd name="T55" fmla="*/ 10 h 590"/>
                    <a:gd name="T56" fmla="*/ 44 w 2352"/>
                    <a:gd name="T57" fmla="*/ 12 h 590"/>
                    <a:gd name="T58" fmla="*/ 37 w 2352"/>
                    <a:gd name="T59" fmla="*/ 15 h 590"/>
                    <a:gd name="T60" fmla="*/ 31 w 2352"/>
                    <a:gd name="T61" fmla="*/ 19 h 590"/>
                    <a:gd name="T62" fmla="*/ 25 w 2352"/>
                    <a:gd name="T63" fmla="*/ 24 h 590"/>
                    <a:gd name="T64" fmla="*/ 20 w 2352"/>
                    <a:gd name="T65" fmla="*/ 29 h 590"/>
                    <a:gd name="T66" fmla="*/ 17 w 2352"/>
                    <a:gd name="T67" fmla="*/ 35 h 590"/>
                    <a:gd name="T68" fmla="*/ 15 w 2352"/>
                    <a:gd name="T69" fmla="*/ 35 h 590"/>
                    <a:gd name="T70" fmla="*/ 13 w 2352"/>
                    <a:gd name="T71" fmla="*/ 35 h 590"/>
                    <a:gd name="T72" fmla="*/ 10 w 2352"/>
                    <a:gd name="T73" fmla="*/ 35 h 590"/>
                    <a:gd name="T74" fmla="*/ 8 w 2352"/>
                    <a:gd name="T75" fmla="*/ 35 h 590"/>
                    <a:gd name="T76" fmla="*/ 6 w 2352"/>
                    <a:gd name="T77" fmla="*/ 35 h 590"/>
                    <a:gd name="T78" fmla="*/ 4 w 2352"/>
                    <a:gd name="T79" fmla="*/ 36 h 590"/>
                    <a:gd name="T80" fmla="*/ 2 w 2352"/>
                    <a:gd name="T81" fmla="*/ 36 h 590"/>
                    <a:gd name="T82" fmla="*/ 0 w 2352"/>
                    <a:gd name="T83" fmla="*/ 36 h 590"/>
                    <a:gd name="T84" fmla="*/ 2 w 2352"/>
                    <a:gd name="T85" fmla="*/ 31 h 590"/>
                    <a:gd name="T86" fmla="*/ 4 w 2352"/>
                    <a:gd name="T87" fmla="*/ 26 h 590"/>
                    <a:gd name="T88" fmla="*/ 6 w 2352"/>
                    <a:gd name="T89" fmla="*/ 22 h 590"/>
                    <a:gd name="T90" fmla="*/ 8 w 2352"/>
                    <a:gd name="T91" fmla="*/ 18 h 590"/>
                    <a:gd name="T92" fmla="*/ 12 w 2352"/>
                    <a:gd name="T93" fmla="*/ 15 h 590"/>
                    <a:gd name="T94" fmla="*/ 15 w 2352"/>
                    <a:gd name="T95" fmla="*/ 12 h 590"/>
                    <a:gd name="T96" fmla="*/ 18 w 2352"/>
                    <a:gd name="T97" fmla="*/ 10 h 590"/>
                    <a:gd name="T98" fmla="*/ 22 w 2352"/>
                    <a:gd name="T99" fmla="*/ 8 h 590"/>
                    <a:gd name="T100" fmla="*/ 25 w 2352"/>
                    <a:gd name="T101" fmla="*/ 6 h 590"/>
                    <a:gd name="T102" fmla="*/ 29 w 2352"/>
                    <a:gd name="T103" fmla="*/ 4 h 590"/>
                    <a:gd name="T104" fmla="*/ 33 w 2352"/>
                    <a:gd name="T105" fmla="*/ 3 h 590"/>
                    <a:gd name="T106" fmla="*/ 36 w 2352"/>
                    <a:gd name="T107" fmla="*/ 2 h 590"/>
                    <a:gd name="T108" fmla="*/ 40 w 2352"/>
                    <a:gd name="T109" fmla="*/ 2 h 590"/>
                    <a:gd name="T110" fmla="*/ 44 w 2352"/>
                    <a:gd name="T111" fmla="*/ 1 h 590"/>
                    <a:gd name="T112" fmla="*/ 47 w 2352"/>
                    <a:gd name="T113" fmla="*/ 1 h 590"/>
                    <a:gd name="T114" fmla="*/ 51 w 2352"/>
                    <a:gd name="T115" fmla="*/ 0 h 590"/>
                    <a:gd name="T116" fmla="*/ 147 w 2352"/>
                    <a:gd name="T117" fmla="*/ 1 h 590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0" t="0" r="r" b="b"/>
                  <a:pathLst>
                    <a:path w="2352" h="590">
                      <a:moveTo>
                        <a:pt x="2350" y="20"/>
                      </a:moveTo>
                      <a:lnTo>
                        <a:pt x="2352" y="588"/>
                      </a:lnTo>
                      <a:lnTo>
                        <a:pt x="2322" y="588"/>
                      </a:lnTo>
                      <a:lnTo>
                        <a:pt x="2296" y="590"/>
                      </a:lnTo>
                      <a:lnTo>
                        <a:pt x="2266" y="590"/>
                      </a:lnTo>
                      <a:lnTo>
                        <a:pt x="2238" y="590"/>
                      </a:lnTo>
                      <a:lnTo>
                        <a:pt x="2209" y="590"/>
                      </a:lnTo>
                      <a:lnTo>
                        <a:pt x="2181" y="590"/>
                      </a:lnTo>
                      <a:lnTo>
                        <a:pt x="2155" y="590"/>
                      </a:lnTo>
                      <a:lnTo>
                        <a:pt x="2125" y="590"/>
                      </a:lnTo>
                      <a:lnTo>
                        <a:pt x="2097" y="590"/>
                      </a:lnTo>
                      <a:lnTo>
                        <a:pt x="2070" y="590"/>
                      </a:lnTo>
                      <a:lnTo>
                        <a:pt x="2043" y="590"/>
                      </a:lnTo>
                      <a:lnTo>
                        <a:pt x="2015" y="590"/>
                      </a:lnTo>
                      <a:lnTo>
                        <a:pt x="1986" y="588"/>
                      </a:lnTo>
                      <a:lnTo>
                        <a:pt x="1959" y="588"/>
                      </a:lnTo>
                      <a:lnTo>
                        <a:pt x="1931" y="588"/>
                      </a:lnTo>
                      <a:lnTo>
                        <a:pt x="1904" y="584"/>
                      </a:lnTo>
                      <a:lnTo>
                        <a:pt x="1850" y="473"/>
                      </a:lnTo>
                      <a:lnTo>
                        <a:pt x="1777" y="378"/>
                      </a:lnTo>
                      <a:lnTo>
                        <a:pt x="1687" y="299"/>
                      </a:lnTo>
                      <a:lnTo>
                        <a:pt x="1583" y="235"/>
                      </a:lnTo>
                      <a:lnTo>
                        <a:pt x="1470" y="185"/>
                      </a:lnTo>
                      <a:lnTo>
                        <a:pt x="1347" y="150"/>
                      </a:lnTo>
                      <a:lnTo>
                        <a:pt x="1217" y="128"/>
                      </a:lnTo>
                      <a:lnTo>
                        <a:pt x="1087" y="122"/>
                      </a:lnTo>
                      <a:lnTo>
                        <a:pt x="953" y="131"/>
                      </a:lnTo>
                      <a:lnTo>
                        <a:pt x="826" y="152"/>
                      </a:lnTo>
                      <a:lnTo>
                        <a:pt x="703" y="188"/>
                      </a:lnTo>
                      <a:lnTo>
                        <a:pt x="590" y="237"/>
                      </a:lnTo>
                      <a:lnTo>
                        <a:pt x="486" y="299"/>
                      </a:lnTo>
                      <a:lnTo>
                        <a:pt x="396" y="373"/>
                      </a:lnTo>
                      <a:lnTo>
                        <a:pt x="323" y="462"/>
                      </a:lnTo>
                      <a:lnTo>
                        <a:pt x="272" y="563"/>
                      </a:lnTo>
                      <a:lnTo>
                        <a:pt x="234" y="563"/>
                      </a:lnTo>
                      <a:lnTo>
                        <a:pt x="200" y="563"/>
                      </a:lnTo>
                      <a:lnTo>
                        <a:pt x="165" y="563"/>
                      </a:lnTo>
                      <a:lnTo>
                        <a:pt x="133" y="563"/>
                      </a:lnTo>
                      <a:lnTo>
                        <a:pt x="100" y="563"/>
                      </a:lnTo>
                      <a:lnTo>
                        <a:pt x="68" y="565"/>
                      </a:lnTo>
                      <a:lnTo>
                        <a:pt x="36" y="565"/>
                      </a:lnTo>
                      <a:lnTo>
                        <a:pt x="0" y="568"/>
                      </a:lnTo>
                      <a:lnTo>
                        <a:pt x="24" y="487"/>
                      </a:lnTo>
                      <a:lnTo>
                        <a:pt x="54" y="413"/>
                      </a:lnTo>
                      <a:lnTo>
                        <a:pt x="92" y="346"/>
                      </a:lnTo>
                      <a:lnTo>
                        <a:pt x="133" y="288"/>
                      </a:lnTo>
                      <a:lnTo>
                        <a:pt x="182" y="237"/>
                      </a:lnTo>
                      <a:lnTo>
                        <a:pt x="230" y="191"/>
                      </a:lnTo>
                      <a:lnTo>
                        <a:pt x="285" y="152"/>
                      </a:lnTo>
                      <a:lnTo>
                        <a:pt x="343" y="120"/>
                      </a:lnTo>
                      <a:lnTo>
                        <a:pt x="399" y="90"/>
                      </a:lnTo>
                      <a:lnTo>
                        <a:pt x="459" y="69"/>
                      </a:lnTo>
                      <a:lnTo>
                        <a:pt x="519" y="49"/>
                      </a:lnTo>
                      <a:lnTo>
                        <a:pt x="579" y="33"/>
                      </a:lnTo>
                      <a:lnTo>
                        <a:pt x="638" y="22"/>
                      </a:lnTo>
                      <a:lnTo>
                        <a:pt x="698" y="11"/>
                      </a:lnTo>
                      <a:lnTo>
                        <a:pt x="752" y="6"/>
                      </a:lnTo>
                      <a:lnTo>
                        <a:pt x="807" y="0"/>
                      </a:lnTo>
                      <a:lnTo>
                        <a:pt x="2350" y="20"/>
                      </a:lnTo>
                      <a:close/>
                    </a:path>
                  </a:pathLst>
                </a:custGeom>
                <a:solidFill>
                  <a:srgbClr val="AD44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Freeform 253">
                  <a:extLst>
                    <a:ext uri="{FF2B5EF4-FFF2-40B4-BE49-F238E27FC236}">
                      <a16:creationId xmlns:a16="http://schemas.microsoft.com/office/drawing/2014/main" id="{60CEE7FE-1B4A-4066-B1F6-F3CAD8E4A40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422"/>
                  <a:ext cx="286" cy="109"/>
                </a:xfrm>
                <a:custGeom>
                  <a:avLst/>
                  <a:gdLst>
                    <a:gd name="T0" fmla="*/ 2 w 1147"/>
                    <a:gd name="T1" fmla="*/ 7 h 438"/>
                    <a:gd name="T2" fmla="*/ 0 w 1147"/>
                    <a:gd name="T3" fmla="*/ 0 h 438"/>
                    <a:gd name="T4" fmla="*/ 4 w 1147"/>
                    <a:gd name="T5" fmla="*/ 0 h 438"/>
                    <a:gd name="T6" fmla="*/ 8 w 1147"/>
                    <a:gd name="T7" fmla="*/ 0 h 438"/>
                    <a:gd name="T8" fmla="*/ 12 w 1147"/>
                    <a:gd name="T9" fmla="*/ 0 h 438"/>
                    <a:gd name="T10" fmla="*/ 17 w 1147"/>
                    <a:gd name="T11" fmla="*/ 0 h 438"/>
                    <a:gd name="T12" fmla="*/ 20 w 1147"/>
                    <a:gd name="T13" fmla="*/ 1 h 438"/>
                    <a:gd name="T14" fmla="*/ 24 w 1147"/>
                    <a:gd name="T15" fmla="*/ 1 h 438"/>
                    <a:gd name="T16" fmla="*/ 28 w 1147"/>
                    <a:gd name="T17" fmla="*/ 1 h 438"/>
                    <a:gd name="T18" fmla="*/ 32 w 1147"/>
                    <a:gd name="T19" fmla="*/ 1 h 438"/>
                    <a:gd name="T20" fmla="*/ 35 w 1147"/>
                    <a:gd name="T21" fmla="*/ 2 h 438"/>
                    <a:gd name="T22" fmla="*/ 39 w 1147"/>
                    <a:gd name="T23" fmla="*/ 2 h 438"/>
                    <a:gd name="T24" fmla="*/ 42 w 1147"/>
                    <a:gd name="T25" fmla="*/ 2 h 438"/>
                    <a:gd name="T26" fmla="*/ 46 w 1147"/>
                    <a:gd name="T27" fmla="*/ 3 h 438"/>
                    <a:gd name="T28" fmla="*/ 49 w 1147"/>
                    <a:gd name="T29" fmla="*/ 3 h 438"/>
                    <a:gd name="T30" fmla="*/ 52 w 1147"/>
                    <a:gd name="T31" fmla="*/ 4 h 438"/>
                    <a:gd name="T32" fmla="*/ 54 w 1147"/>
                    <a:gd name="T33" fmla="*/ 5 h 438"/>
                    <a:gd name="T34" fmla="*/ 57 w 1147"/>
                    <a:gd name="T35" fmla="*/ 6 h 438"/>
                    <a:gd name="T36" fmla="*/ 60 w 1147"/>
                    <a:gd name="T37" fmla="*/ 8 h 438"/>
                    <a:gd name="T38" fmla="*/ 62 w 1147"/>
                    <a:gd name="T39" fmla="*/ 10 h 438"/>
                    <a:gd name="T40" fmla="*/ 64 w 1147"/>
                    <a:gd name="T41" fmla="*/ 12 h 438"/>
                    <a:gd name="T42" fmla="*/ 66 w 1147"/>
                    <a:gd name="T43" fmla="*/ 15 h 438"/>
                    <a:gd name="T44" fmla="*/ 68 w 1147"/>
                    <a:gd name="T45" fmla="*/ 18 h 438"/>
                    <a:gd name="T46" fmla="*/ 69 w 1147"/>
                    <a:gd name="T47" fmla="*/ 21 h 438"/>
                    <a:gd name="T48" fmla="*/ 71 w 1147"/>
                    <a:gd name="T49" fmla="*/ 24 h 438"/>
                    <a:gd name="T50" fmla="*/ 71 w 1147"/>
                    <a:gd name="T51" fmla="*/ 27 h 438"/>
                    <a:gd name="T52" fmla="*/ 69 w 1147"/>
                    <a:gd name="T53" fmla="*/ 27 h 438"/>
                    <a:gd name="T54" fmla="*/ 66 w 1147"/>
                    <a:gd name="T55" fmla="*/ 27 h 438"/>
                    <a:gd name="T56" fmla="*/ 63 w 1147"/>
                    <a:gd name="T57" fmla="*/ 27 h 438"/>
                    <a:gd name="T58" fmla="*/ 60 w 1147"/>
                    <a:gd name="T59" fmla="*/ 27 h 438"/>
                    <a:gd name="T60" fmla="*/ 56 w 1147"/>
                    <a:gd name="T61" fmla="*/ 27 h 438"/>
                    <a:gd name="T62" fmla="*/ 53 w 1147"/>
                    <a:gd name="T63" fmla="*/ 27 h 438"/>
                    <a:gd name="T64" fmla="*/ 50 w 1147"/>
                    <a:gd name="T65" fmla="*/ 27 h 438"/>
                    <a:gd name="T66" fmla="*/ 48 w 1147"/>
                    <a:gd name="T67" fmla="*/ 27 h 438"/>
                    <a:gd name="T68" fmla="*/ 46 w 1147"/>
                    <a:gd name="T69" fmla="*/ 24 h 438"/>
                    <a:gd name="T70" fmla="*/ 44 w 1147"/>
                    <a:gd name="T71" fmla="*/ 22 h 438"/>
                    <a:gd name="T72" fmla="*/ 42 w 1147"/>
                    <a:gd name="T73" fmla="*/ 20 h 438"/>
                    <a:gd name="T74" fmla="*/ 39 w 1147"/>
                    <a:gd name="T75" fmla="*/ 18 h 438"/>
                    <a:gd name="T76" fmla="*/ 37 w 1147"/>
                    <a:gd name="T77" fmla="*/ 16 h 438"/>
                    <a:gd name="T78" fmla="*/ 34 w 1147"/>
                    <a:gd name="T79" fmla="*/ 14 h 438"/>
                    <a:gd name="T80" fmla="*/ 31 w 1147"/>
                    <a:gd name="T81" fmla="*/ 13 h 438"/>
                    <a:gd name="T82" fmla="*/ 28 w 1147"/>
                    <a:gd name="T83" fmla="*/ 11 h 438"/>
                    <a:gd name="T84" fmla="*/ 25 w 1147"/>
                    <a:gd name="T85" fmla="*/ 10 h 438"/>
                    <a:gd name="T86" fmla="*/ 22 w 1147"/>
                    <a:gd name="T87" fmla="*/ 9 h 438"/>
                    <a:gd name="T88" fmla="*/ 19 w 1147"/>
                    <a:gd name="T89" fmla="*/ 9 h 438"/>
                    <a:gd name="T90" fmla="*/ 15 w 1147"/>
                    <a:gd name="T91" fmla="*/ 8 h 438"/>
                    <a:gd name="T92" fmla="*/ 12 w 1147"/>
                    <a:gd name="T93" fmla="*/ 7 h 438"/>
                    <a:gd name="T94" fmla="*/ 9 w 1147"/>
                    <a:gd name="T95" fmla="*/ 7 h 438"/>
                    <a:gd name="T96" fmla="*/ 5 w 1147"/>
                    <a:gd name="T97" fmla="*/ 7 h 438"/>
                    <a:gd name="T98" fmla="*/ 2 w 1147"/>
                    <a:gd name="T99" fmla="*/ 7 h 438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0" t="0" r="r" b="b"/>
                  <a:pathLst>
                    <a:path w="1147" h="438">
                      <a:moveTo>
                        <a:pt x="36" y="117"/>
                      </a:moveTo>
                      <a:lnTo>
                        <a:pt x="0" y="0"/>
                      </a:lnTo>
                      <a:lnTo>
                        <a:pt x="69" y="0"/>
                      </a:lnTo>
                      <a:lnTo>
                        <a:pt x="136" y="3"/>
                      </a:lnTo>
                      <a:lnTo>
                        <a:pt x="201" y="6"/>
                      </a:lnTo>
                      <a:lnTo>
                        <a:pt x="267" y="6"/>
                      </a:lnTo>
                      <a:lnTo>
                        <a:pt x="330" y="11"/>
                      </a:lnTo>
                      <a:lnTo>
                        <a:pt x="392" y="14"/>
                      </a:lnTo>
                      <a:lnTo>
                        <a:pt x="454" y="16"/>
                      </a:lnTo>
                      <a:lnTo>
                        <a:pt x="514" y="22"/>
                      </a:lnTo>
                      <a:lnTo>
                        <a:pt x="571" y="27"/>
                      </a:lnTo>
                      <a:lnTo>
                        <a:pt x="628" y="33"/>
                      </a:lnTo>
                      <a:lnTo>
                        <a:pt x="683" y="41"/>
                      </a:lnTo>
                      <a:lnTo>
                        <a:pt x="734" y="49"/>
                      </a:lnTo>
                      <a:lnTo>
                        <a:pt x="783" y="57"/>
                      </a:lnTo>
                      <a:lnTo>
                        <a:pt x="831" y="69"/>
                      </a:lnTo>
                      <a:lnTo>
                        <a:pt x="875" y="79"/>
                      </a:lnTo>
                      <a:lnTo>
                        <a:pt x="919" y="92"/>
                      </a:lnTo>
                      <a:lnTo>
                        <a:pt x="960" y="125"/>
                      </a:lnTo>
                      <a:lnTo>
                        <a:pt x="997" y="163"/>
                      </a:lnTo>
                      <a:lnTo>
                        <a:pt x="1032" y="201"/>
                      </a:lnTo>
                      <a:lnTo>
                        <a:pt x="1062" y="245"/>
                      </a:lnTo>
                      <a:lnTo>
                        <a:pt x="1092" y="288"/>
                      </a:lnTo>
                      <a:lnTo>
                        <a:pt x="1115" y="334"/>
                      </a:lnTo>
                      <a:lnTo>
                        <a:pt x="1133" y="383"/>
                      </a:lnTo>
                      <a:lnTo>
                        <a:pt x="1147" y="432"/>
                      </a:lnTo>
                      <a:lnTo>
                        <a:pt x="1106" y="435"/>
                      </a:lnTo>
                      <a:lnTo>
                        <a:pt x="1060" y="435"/>
                      </a:lnTo>
                      <a:lnTo>
                        <a:pt x="1011" y="435"/>
                      </a:lnTo>
                      <a:lnTo>
                        <a:pt x="960" y="435"/>
                      </a:lnTo>
                      <a:lnTo>
                        <a:pt x="905" y="435"/>
                      </a:lnTo>
                      <a:lnTo>
                        <a:pt x="856" y="435"/>
                      </a:lnTo>
                      <a:lnTo>
                        <a:pt x="808" y="435"/>
                      </a:lnTo>
                      <a:lnTo>
                        <a:pt x="764" y="438"/>
                      </a:lnTo>
                      <a:lnTo>
                        <a:pt x="737" y="394"/>
                      </a:lnTo>
                      <a:lnTo>
                        <a:pt x="704" y="357"/>
                      </a:lnTo>
                      <a:lnTo>
                        <a:pt x="669" y="318"/>
                      </a:lnTo>
                      <a:lnTo>
                        <a:pt x="631" y="286"/>
                      </a:lnTo>
                      <a:lnTo>
                        <a:pt x="590" y="256"/>
                      </a:lnTo>
                      <a:lnTo>
                        <a:pt x="547" y="228"/>
                      </a:lnTo>
                      <a:lnTo>
                        <a:pt x="503" y="207"/>
                      </a:lnTo>
                      <a:lnTo>
                        <a:pt x="454" y="185"/>
                      </a:lnTo>
                      <a:lnTo>
                        <a:pt x="406" y="166"/>
                      </a:lnTo>
                      <a:lnTo>
                        <a:pt x="356" y="152"/>
                      </a:lnTo>
                      <a:lnTo>
                        <a:pt x="305" y="139"/>
                      </a:lnTo>
                      <a:lnTo>
                        <a:pt x="250" y="131"/>
                      </a:lnTo>
                      <a:lnTo>
                        <a:pt x="199" y="122"/>
                      </a:lnTo>
                      <a:lnTo>
                        <a:pt x="145" y="117"/>
                      </a:lnTo>
                      <a:lnTo>
                        <a:pt x="90" y="117"/>
                      </a:lnTo>
                      <a:lnTo>
                        <a:pt x="36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Freeform 254">
                  <a:extLst>
                    <a:ext uri="{FF2B5EF4-FFF2-40B4-BE49-F238E27FC236}">
                      <a16:creationId xmlns:a16="http://schemas.microsoft.com/office/drawing/2014/main" id="{51253BCF-4EBB-4744-B8F5-AF711FBB8C0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9" y="1422"/>
                  <a:ext cx="30" cy="30"/>
                </a:xfrm>
                <a:custGeom>
                  <a:avLst/>
                  <a:gdLst>
                    <a:gd name="T0" fmla="*/ 6 w 119"/>
                    <a:gd name="T1" fmla="*/ 0 h 122"/>
                    <a:gd name="T2" fmla="*/ 8 w 119"/>
                    <a:gd name="T3" fmla="*/ 7 h 122"/>
                    <a:gd name="T4" fmla="*/ 7 w 119"/>
                    <a:gd name="T5" fmla="*/ 7 h 122"/>
                    <a:gd name="T6" fmla="*/ 6 w 119"/>
                    <a:gd name="T7" fmla="*/ 7 h 122"/>
                    <a:gd name="T8" fmla="*/ 5 w 119"/>
                    <a:gd name="T9" fmla="*/ 7 h 122"/>
                    <a:gd name="T10" fmla="*/ 5 w 119"/>
                    <a:gd name="T11" fmla="*/ 7 h 122"/>
                    <a:gd name="T12" fmla="*/ 4 w 119"/>
                    <a:gd name="T13" fmla="*/ 7 h 122"/>
                    <a:gd name="T14" fmla="*/ 3 w 119"/>
                    <a:gd name="T15" fmla="*/ 7 h 122"/>
                    <a:gd name="T16" fmla="*/ 3 w 119"/>
                    <a:gd name="T17" fmla="*/ 7 h 122"/>
                    <a:gd name="T18" fmla="*/ 2 w 119"/>
                    <a:gd name="T19" fmla="*/ 7 h 122"/>
                    <a:gd name="T20" fmla="*/ 0 w 119"/>
                    <a:gd name="T21" fmla="*/ 0 h 122"/>
                    <a:gd name="T22" fmla="*/ 1 w 119"/>
                    <a:gd name="T23" fmla="*/ 0 h 122"/>
                    <a:gd name="T24" fmla="*/ 1 w 119"/>
                    <a:gd name="T25" fmla="*/ 0 h 122"/>
                    <a:gd name="T26" fmla="*/ 2 w 119"/>
                    <a:gd name="T27" fmla="*/ 0 h 122"/>
                    <a:gd name="T28" fmla="*/ 3 w 119"/>
                    <a:gd name="T29" fmla="*/ 0 h 122"/>
                    <a:gd name="T30" fmla="*/ 4 w 119"/>
                    <a:gd name="T31" fmla="*/ 0 h 122"/>
                    <a:gd name="T32" fmla="*/ 4 w 119"/>
                    <a:gd name="T33" fmla="*/ 0 h 122"/>
                    <a:gd name="T34" fmla="*/ 5 w 119"/>
                    <a:gd name="T35" fmla="*/ 0 h 122"/>
                    <a:gd name="T36" fmla="*/ 6 w 119"/>
                    <a:gd name="T37" fmla="*/ 0 h 12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22">
                      <a:moveTo>
                        <a:pt x="86" y="0"/>
                      </a:moveTo>
                      <a:lnTo>
                        <a:pt x="119" y="117"/>
                      </a:lnTo>
                      <a:lnTo>
                        <a:pt x="109" y="117"/>
                      </a:lnTo>
                      <a:lnTo>
                        <a:pt x="95" y="117"/>
                      </a:lnTo>
                      <a:lnTo>
                        <a:pt x="84" y="120"/>
                      </a:lnTo>
                      <a:lnTo>
                        <a:pt x="73" y="120"/>
                      </a:lnTo>
                      <a:lnTo>
                        <a:pt x="63" y="120"/>
                      </a:lnTo>
                      <a:lnTo>
                        <a:pt x="51" y="122"/>
                      </a:lnTo>
                      <a:lnTo>
                        <a:pt x="40" y="122"/>
                      </a:lnTo>
                      <a:lnTo>
                        <a:pt x="30" y="1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Freeform 255">
                  <a:extLst>
                    <a:ext uri="{FF2B5EF4-FFF2-40B4-BE49-F238E27FC236}">
                      <a16:creationId xmlns:a16="http://schemas.microsoft.com/office/drawing/2014/main" id="{FAB37ADE-82D0-4760-ACB1-55CFDA50D7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8" y="1422"/>
                  <a:ext cx="30" cy="32"/>
                </a:xfrm>
                <a:custGeom>
                  <a:avLst/>
                  <a:gdLst>
                    <a:gd name="T0" fmla="*/ 5 w 120"/>
                    <a:gd name="T1" fmla="*/ 0 h 128"/>
                    <a:gd name="T2" fmla="*/ 8 w 120"/>
                    <a:gd name="T3" fmla="*/ 7 h 128"/>
                    <a:gd name="T4" fmla="*/ 7 w 120"/>
                    <a:gd name="T5" fmla="*/ 8 h 128"/>
                    <a:gd name="T6" fmla="*/ 6 w 120"/>
                    <a:gd name="T7" fmla="*/ 8 h 128"/>
                    <a:gd name="T8" fmla="*/ 6 w 120"/>
                    <a:gd name="T9" fmla="*/ 8 h 128"/>
                    <a:gd name="T10" fmla="*/ 5 w 120"/>
                    <a:gd name="T11" fmla="*/ 8 h 128"/>
                    <a:gd name="T12" fmla="*/ 4 w 120"/>
                    <a:gd name="T13" fmla="*/ 8 h 128"/>
                    <a:gd name="T14" fmla="*/ 4 w 120"/>
                    <a:gd name="T15" fmla="*/ 8 h 128"/>
                    <a:gd name="T16" fmla="*/ 3 w 120"/>
                    <a:gd name="T17" fmla="*/ 8 h 128"/>
                    <a:gd name="T18" fmla="*/ 2 w 120"/>
                    <a:gd name="T19" fmla="*/ 8 h 128"/>
                    <a:gd name="T20" fmla="*/ 0 w 120"/>
                    <a:gd name="T21" fmla="*/ 0 h 128"/>
                    <a:gd name="T22" fmla="*/ 1 w 120"/>
                    <a:gd name="T23" fmla="*/ 0 h 128"/>
                    <a:gd name="T24" fmla="*/ 2 w 120"/>
                    <a:gd name="T25" fmla="*/ 0 h 128"/>
                    <a:gd name="T26" fmla="*/ 2 w 120"/>
                    <a:gd name="T27" fmla="*/ 0 h 128"/>
                    <a:gd name="T28" fmla="*/ 3 w 120"/>
                    <a:gd name="T29" fmla="*/ 0 h 128"/>
                    <a:gd name="T30" fmla="*/ 3 w 120"/>
                    <a:gd name="T31" fmla="*/ 0 h 128"/>
                    <a:gd name="T32" fmla="*/ 4 w 120"/>
                    <a:gd name="T33" fmla="*/ 0 h 128"/>
                    <a:gd name="T34" fmla="*/ 5 w 120"/>
                    <a:gd name="T35" fmla="*/ 0 h 128"/>
                    <a:gd name="T36" fmla="*/ 5 w 120"/>
                    <a:gd name="T37" fmla="*/ 0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28">
                      <a:moveTo>
                        <a:pt x="84" y="0"/>
                      </a:moveTo>
                      <a:lnTo>
                        <a:pt x="120" y="117"/>
                      </a:lnTo>
                      <a:lnTo>
                        <a:pt x="109" y="120"/>
                      </a:lnTo>
                      <a:lnTo>
                        <a:pt x="98" y="120"/>
                      </a:lnTo>
                      <a:lnTo>
                        <a:pt x="87" y="122"/>
                      </a:lnTo>
                      <a:lnTo>
                        <a:pt x="77" y="122"/>
                      </a:lnTo>
                      <a:lnTo>
                        <a:pt x="65" y="122"/>
                      </a:lnTo>
                      <a:lnTo>
                        <a:pt x="54" y="125"/>
                      </a:lnTo>
                      <a:lnTo>
                        <a:pt x="41" y="125"/>
                      </a:lnTo>
                      <a:lnTo>
                        <a:pt x="30" y="12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3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Freeform 256">
                  <a:extLst>
                    <a:ext uri="{FF2B5EF4-FFF2-40B4-BE49-F238E27FC236}">
                      <a16:creationId xmlns:a16="http://schemas.microsoft.com/office/drawing/2014/main" id="{305582B1-AE71-4769-AEEC-290D7BE8A0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7" y="1422"/>
                  <a:ext cx="30" cy="32"/>
                </a:xfrm>
                <a:custGeom>
                  <a:avLst/>
                  <a:gdLst>
                    <a:gd name="T0" fmla="*/ 6 w 120"/>
                    <a:gd name="T1" fmla="*/ 0 h 131"/>
                    <a:gd name="T2" fmla="*/ 8 w 120"/>
                    <a:gd name="T3" fmla="*/ 7 h 131"/>
                    <a:gd name="T4" fmla="*/ 7 w 120"/>
                    <a:gd name="T5" fmla="*/ 7 h 131"/>
                    <a:gd name="T6" fmla="*/ 6 w 120"/>
                    <a:gd name="T7" fmla="*/ 7 h 131"/>
                    <a:gd name="T8" fmla="*/ 6 w 120"/>
                    <a:gd name="T9" fmla="*/ 8 h 131"/>
                    <a:gd name="T10" fmla="*/ 5 w 120"/>
                    <a:gd name="T11" fmla="*/ 8 h 131"/>
                    <a:gd name="T12" fmla="*/ 4 w 120"/>
                    <a:gd name="T13" fmla="*/ 8 h 131"/>
                    <a:gd name="T14" fmla="*/ 4 w 120"/>
                    <a:gd name="T15" fmla="*/ 8 h 131"/>
                    <a:gd name="T16" fmla="*/ 3 w 120"/>
                    <a:gd name="T17" fmla="*/ 8 h 131"/>
                    <a:gd name="T18" fmla="*/ 2 w 120"/>
                    <a:gd name="T19" fmla="*/ 8 h 131"/>
                    <a:gd name="T20" fmla="*/ 0 w 120"/>
                    <a:gd name="T21" fmla="*/ 0 h 131"/>
                    <a:gd name="T22" fmla="*/ 1 w 120"/>
                    <a:gd name="T23" fmla="*/ 0 h 131"/>
                    <a:gd name="T24" fmla="*/ 2 w 120"/>
                    <a:gd name="T25" fmla="*/ 0 h 131"/>
                    <a:gd name="T26" fmla="*/ 2 w 120"/>
                    <a:gd name="T27" fmla="*/ 0 h 131"/>
                    <a:gd name="T28" fmla="*/ 3 w 120"/>
                    <a:gd name="T29" fmla="*/ 0 h 131"/>
                    <a:gd name="T30" fmla="*/ 4 w 120"/>
                    <a:gd name="T31" fmla="*/ 0 h 131"/>
                    <a:gd name="T32" fmla="*/ 4 w 120"/>
                    <a:gd name="T33" fmla="*/ 0 h 131"/>
                    <a:gd name="T34" fmla="*/ 5 w 120"/>
                    <a:gd name="T35" fmla="*/ 0 h 131"/>
                    <a:gd name="T36" fmla="*/ 6 w 120"/>
                    <a:gd name="T37" fmla="*/ 0 h 13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0" h="131">
                      <a:moveTo>
                        <a:pt x="90" y="0"/>
                      </a:moveTo>
                      <a:lnTo>
                        <a:pt x="120" y="122"/>
                      </a:lnTo>
                      <a:lnTo>
                        <a:pt x="109" y="122"/>
                      </a:lnTo>
                      <a:lnTo>
                        <a:pt x="98" y="122"/>
                      </a:lnTo>
                      <a:lnTo>
                        <a:pt x="90" y="125"/>
                      </a:lnTo>
                      <a:lnTo>
                        <a:pt x="79" y="125"/>
                      </a:lnTo>
                      <a:lnTo>
                        <a:pt x="68" y="128"/>
                      </a:lnTo>
                      <a:lnTo>
                        <a:pt x="57" y="131"/>
                      </a:lnTo>
                      <a:lnTo>
                        <a:pt x="46" y="131"/>
                      </a:lnTo>
                      <a:lnTo>
                        <a:pt x="35" y="131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Freeform 257">
                  <a:extLst>
                    <a:ext uri="{FF2B5EF4-FFF2-40B4-BE49-F238E27FC236}">
                      <a16:creationId xmlns:a16="http://schemas.microsoft.com/office/drawing/2014/main" id="{2C37DA86-CEAA-4766-9D86-0BFD8A8B02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6" y="1422"/>
                  <a:ext cx="30" cy="35"/>
                </a:xfrm>
                <a:custGeom>
                  <a:avLst/>
                  <a:gdLst>
                    <a:gd name="T0" fmla="*/ 6 w 119"/>
                    <a:gd name="T1" fmla="*/ 0 h 139"/>
                    <a:gd name="T2" fmla="*/ 8 w 119"/>
                    <a:gd name="T3" fmla="*/ 8 h 139"/>
                    <a:gd name="T4" fmla="*/ 7 w 119"/>
                    <a:gd name="T5" fmla="*/ 8 h 139"/>
                    <a:gd name="T6" fmla="*/ 6 w 119"/>
                    <a:gd name="T7" fmla="*/ 8 h 139"/>
                    <a:gd name="T8" fmla="*/ 6 w 119"/>
                    <a:gd name="T9" fmla="*/ 8 h 139"/>
                    <a:gd name="T10" fmla="*/ 5 w 119"/>
                    <a:gd name="T11" fmla="*/ 8 h 139"/>
                    <a:gd name="T12" fmla="*/ 4 w 119"/>
                    <a:gd name="T13" fmla="*/ 9 h 139"/>
                    <a:gd name="T14" fmla="*/ 4 w 119"/>
                    <a:gd name="T15" fmla="*/ 9 h 139"/>
                    <a:gd name="T16" fmla="*/ 3 w 119"/>
                    <a:gd name="T17" fmla="*/ 9 h 139"/>
                    <a:gd name="T18" fmla="*/ 2 w 119"/>
                    <a:gd name="T19" fmla="*/ 9 h 139"/>
                    <a:gd name="T20" fmla="*/ 0 w 119"/>
                    <a:gd name="T21" fmla="*/ 0 h 139"/>
                    <a:gd name="T22" fmla="*/ 1 w 119"/>
                    <a:gd name="T23" fmla="*/ 0 h 139"/>
                    <a:gd name="T24" fmla="*/ 1 w 119"/>
                    <a:gd name="T25" fmla="*/ 0 h 139"/>
                    <a:gd name="T26" fmla="*/ 2 w 119"/>
                    <a:gd name="T27" fmla="*/ 0 h 139"/>
                    <a:gd name="T28" fmla="*/ 3 w 119"/>
                    <a:gd name="T29" fmla="*/ 0 h 139"/>
                    <a:gd name="T30" fmla="*/ 3 w 119"/>
                    <a:gd name="T31" fmla="*/ 0 h 139"/>
                    <a:gd name="T32" fmla="*/ 4 w 119"/>
                    <a:gd name="T33" fmla="*/ 0 h 139"/>
                    <a:gd name="T34" fmla="*/ 5 w 119"/>
                    <a:gd name="T35" fmla="*/ 0 h 139"/>
                    <a:gd name="T36" fmla="*/ 6 w 119"/>
                    <a:gd name="T37" fmla="*/ 0 h 13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19" h="139">
                      <a:moveTo>
                        <a:pt x="89" y="0"/>
                      </a:moveTo>
                      <a:lnTo>
                        <a:pt x="119" y="128"/>
                      </a:lnTo>
                      <a:lnTo>
                        <a:pt x="108" y="128"/>
                      </a:lnTo>
                      <a:lnTo>
                        <a:pt x="97" y="131"/>
                      </a:lnTo>
                      <a:lnTo>
                        <a:pt x="87" y="131"/>
                      </a:lnTo>
                      <a:lnTo>
                        <a:pt x="76" y="133"/>
                      </a:lnTo>
                      <a:lnTo>
                        <a:pt x="65" y="136"/>
                      </a:lnTo>
                      <a:lnTo>
                        <a:pt x="57" y="136"/>
                      </a:lnTo>
                      <a:lnTo>
                        <a:pt x="46" y="139"/>
                      </a:lnTo>
                      <a:lnTo>
                        <a:pt x="35" y="13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3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Freeform 258">
                  <a:extLst>
                    <a:ext uri="{FF2B5EF4-FFF2-40B4-BE49-F238E27FC236}">
                      <a16:creationId xmlns:a16="http://schemas.microsoft.com/office/drawing/2014/main" id="{1DE502B3-D4CD-4812-9C18-70555BFF9F9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4" y="1422"/>
                  <a:ext cx="32" cy="36"/>
                </a:xfrm>
                <a:custGeom>
                  <a:avLst/>
                  <a:gdLst>
                    <a:gd name="T0" fmla="*/ 6 w 125"/>
                    <a:gd name="T1" fmla="*/ 0 h 147"/>
                    <a:gd name="T2" fmla="*/ 8 w 125"/>
                    <a:gd name="T3" fmla="*/ 8 h 147"/>
                    <a:gd name="T4" fmla="*/ 7 w 125"/>
                    <a:gd name="T5" fmla="*/ 8 h 147"/>
                    <a:gd name="T6" fmla="*/ 7 w 125"/>
                    <a:gd name="T7" fmla="*/ 8 h 147"/>
                    <a:gd name="T8" fmla="*/ 6 w 125"/>
                    <a:gd name="T9" fmla="*/ 8 h 147"/>
                    <a:gd name="T10" fmla="*/ 5 w 125"/>
                    <a:gd name="T11" fmla="*/ 9 h 147"/>
                    <a:gd name="T12" fmla="*/ 5 w 125"/>
                    <a:gd name="T13" fmla="*/ 9 h 147"/>
                    <a:gd name="T14" fmla="*/ 4 w 125"/>
                    <a:gd name="T15" fmla="*/ 9 h 147"/>
                    <a:gd name="T16" fmla="*/ 3 w 125"/>
                    <a:gd name="T17" fmla="*/ 9 h 147"/>
                    <a:gd name="T18" fmla="*/ 3 w 125"/>
                    <a:gd name="T19" fmla="*/ 9 h 147"/>
                    <a:gd name="T20" fmla="*/ 0 w 125"/>
                    <a:gd name="T21" fmla="*/ 0 h 147"/>
                    <a:gd name="T22" fmla="*/ 1 w 125"/>
                    <a:gd name="T23" fmla="*/ 0 h 147"/>
                    <a:gd name="T24" fmla="*/ 2 w 125"/>
                    <a:gd name="T25" fmla="*/ 0 h 147"/>
                    <a:gd name="T26" fmla="*/ 2 w 125"/>
                    <a:gd name="T27" fmla="*/ 0 h 147"/>
                    <a:gd name="T28" fmla="*/ 3 w 125"/>
                    <a:gd name="T29" fmla="*/ 0 h 147"/>
                    <a:gd name="T30" fmla="*/ 4 w 125"/>
                    <a:gd name="T31" fmla="*/ 0 h 147"/>
                    <a:gd name="T32" fmla="*/ 4 w 125"/>
                    <a:gd name="T33" fmla="*/ 0 h 147"/>
                    <a:gd name="T34" fmla="*/ 5 w 125"/>
                    <a:gd name="T35" fmla="*/ 0 h 147"/>
                    <a:gd name="T36" fmla="*/ 6 w 125"/>
                    <a:gd name="T37" fmla="*/ 0 h 147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5" h="147">
                      <a:moveTo>
                        <a:pt x="90" y="0"/>
                      </a:moveTo>
                      <a:lnTo>
                        <a:pt x="125" y="131"/>
                      </a:lnTo>
                      <a:lnTo>
                        <a:pt x="114" y="133"/>
                      </a:lnTo>
                      <a:lnTo>
                        <a:pt x="104" y="136"/>
                      </a:lnTo>
                      <a:lnTo>
                        <a:pt x="93" y="139"/>
                      </a:lnTo>
                      <a:lnTo>
                        <a:pt x="82" y="141"/>
                      </a:lnTo>
                      <a:lnTo>
                        <a:pt x="72" y="141"/>
                      </a:lnTo>
                      <a:lnTo>
                        <a:pt x="60" y="145"/>
                      </a:lnTo>
                      <a:lnTo>
                        <a:pt x="49" y="147"/>
                      </a:lnTo>
                      <a:lnTo>
                        <a:pt x="38" y="147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Freeform 259">
                  <a:extLst>
                    <a:ext uri="{FF2B5EF4-FFF2-40B4-BE49-F238E27FC236}">
                      <a16:creationId xmlns:a16="http://schemas.microsoft.com/office/drawing/2014/main" id="{66477994-0A94-4B63-9C23-C0B6C9F074F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1422"/>
                  <a:ext cx="31" cy="40"/>
                </a:xfrm>
                <a:custGeom>
                  <a:avLst/>
                  <a:gdLst>
                    <a:gd name="T0" fmla="*/ 6 w 123"/>
                    <a:gd name="T1" fmla="*/ 0 h 161"/>
                    <a:gd name="T2" fmla="*/ 8 w 123"/>
                    <a:gd name="T3" fmla="*/ 9 h 161"/>
                    <a:gd name="T4" fmla="*/ 7 w 123"/>
                    <a:gd name="T5" fmla="*/ 9 h 161"/>
                    <a:gd name="T6" fmla="*/ 7 w 123"/>
                    <a:gd name="T7" fmla="*/ 9 h 161"/>
                    <a:gd name="T8" fmla="*/ 6 w 123"/>
                    <a:gd name="T9" fmla="*/ 9 h 161"/>
                    <a:gd name="T10" fmla="*/ 5 w 123"/>
                    <a:gd name="T11" fmla="*/ 9 h 161"/>
                    <a:gd name="T12" fmla="*/ 5 w 123"/>
                    <a:gd name="T13" fmla="*/ 9 h 161"/>
                    <a:gd name="T14" fmla="*/ 4 w 123"/>
                    <a:gd name="T15" fmla="*/ 10 h 161"/>
                    <a:gd name="T16" fmla="*/ 3 w 123"/>
                    <a:gd name="T17" fmla="*/ 10 h 161"/>
                    <a:gd name="T18" fmla="*/ 3 w 123"/>
                    <a:gd name="T19" fmla="*/ 10 h 161"/>
                    <a:gd name="T20" fmla="*/ 0 w 123"/>
                    <a:gd name="T21" fmla="*/ 0 h 161"/>
                    <a:gd name="T22" fmla="*/ 1 w 123"/>
                    <a:gd name="T23" fmla="*/ 0 h 161"/>
                    <a:gd name="T24" fmla="*/ 2 w 123"/>
                    <a:gd name="T25" fmla="*/ 0 h 161"/>
                    <a:gd name="T26" fmla="*/ 2 w 123"/>
                    <a:gd name="T27" fmla="*/ 0 h 161"/>
                    <a:gd name="T28" fmla="*/ 3 w 123"/>
                    <a:gd name="T29" fmla="*/ 0 h 161"/>
                    <a:gd name="T30" fmla="*/ 4 w 123"/>
                    <a:gd name="T31" fmla="*/ 0 h 161"/>
                    <a:gd name="T32" fmla="*/ 4 w 123"/>
                    <a:gd name="T33" fmla="*/ 0 h 161"/>
                    <a:gd name="T34" fmla="*/ 5 w 123"/>
                    <a:gd name="T35" fmla="*/ 0 h 161"/>
                    <a:gd name="T36" fmla="*/ 6 w 123"/>
                    <a:gd name="T37" fmla="*/ 0 h 16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23" h="161">
                      <a:moveTo>
                        <a:pt x="88" y="0"/>
                      </a:moveTo>
                      <a:lnTo>
                        <a:pt x="123" y="139"/>
                      </a:lnTo>
                      <a:lnTo>
                        <a:pt x="113" y="141"/>
                      </a:lnTo>
                      <a:lnTo>
                        <a:pt x="104" y="145"/>
                      </a:lnTo>
                      <a:lnTo>
                        <a:pt x="93" y="147"/>
                      </a:lnTo>
                      <a:lnTo>
                        <a:pt x="83" y="150"/>
                      </a:lnTo>
                      <a:lnTo>
                        <a:pt x="71" y="152"/>
                      </a:lnTo>
                      <a:lnTo>
                        <a:pt x="63" y="155"/>
                      </a:lnTo>
                      <a:lnTo>
                        <a:pt x="53" y="158"/>
                      </a:lnTo>
                      <a:lnTo>
                        <a:pt x="41" y="1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Freeform 260">
                  <a:extLst>
                    <a:ext uri="{FF2B5EF4-FFF2-40B4-BE49-F238E27FC236}">
                      <a16:creationId xmlns:a16="http://schemas.microsoft.com/office/drawing/2014/main" id="{08A5D200-1F4E-4596-9324-AA4572F8D7D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422"/>
                  <a:ext cx="30" cy="42"/>
                </a:xfrm>
                <a:custGeom>
                  <a:avLst/>
                  <a:gdLst>
                    <a:gd name="T0" fmla="*/ 5 w 122"/>
                    <a:gd name="T1" fmla="*/ 0 h 169"/>
                    <a:gd name="T2" fmla="*/ 7 w 122"/>
                    <a:gd name="T3" fmla="*/ 9 h 169"/>
                    <a:gd name="T4" fmla="*/ 6 w 122"/>
                    <a:gd name="T5" fmla="*/ 9 h 169"/>
                    <a:gd name="T6" fmla="*/ 5 w 122"/>
                    <a:gd name="T7" fmla="*/ 10 h 169"/>
                    <a:gd name="T8" fmla="*/ 4 w 122"/>
                    <a:gd name="T9" fmla="*/ 10 h 169"/>
                    <a:gd name="T10" fmla="*/ 3 w 122"/>
                    <a:gd name="T11" fmla="*/ 10 h 169"/>
                    <a:gd name="T12" fmla="*/ 0 w 122"/>
                    <a:gd name="T13" fmla="*/ 0 h 169"/>
                    <a:gd name="T14" fmla="*/ 1 w 122"/>
                    <a:gd name="T15" fmla="*/ 0 h 169"/>
                    <a:gd name="T16" fmla="*/ 1 w 122"/>
                    <a:gd name="T17" fmla="*/ 0 h 169"/>
                    <a:gd name="T18" fmla="*/ 2 w 122"/>
                    <a:gd name="T19" fmla="*/ 0 h 169"/>
                    <a:gd name="T20" fmla="*/ 2 w 122"/>
                    <a:gd name="T21" fmla="*/ 0 h 169"/>
                    <a:gd name="T22" fmla="*/ 3 w 122"/>
                    <a:gd name="T23" fmla="*/ 0 h 169"/>
                    <a:gd name="T24" fmla="*/ 4 w 122"/>
                    <a:gd name="T25" fmla="*/ 0 h 169"/>
                    <a:gd name="T26" fmla="*/ 4 w 122"/>
                    <a:gd name="T27" fmla="*/ 0 h 169"/>
                    <a:gd name="T28" fmla="*/ 5 w 122"/>
                    <a:gd name="T29" fmla="*/ 0 h 16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2" h="169">
                      <a:moveTo>
                        <a:pt x="84" y="0"/>
                      </a:moveTo>
                      <a:lnTo>
                        <a:pt x="122" y="147"/>
                      </a:lnTo>
                      <a:lnTo>
                        <a:pt x="103" y="152"/>
                      </a:lnTo>
                      <a:lnTo>
                        <a:pt x="82" y="158"/>
                      </a:lnTo>
                      <a:lnTo>
                        <a:pt x="62" y="163"/>
                      </a:lnTo>
                      <a:lnTo>
                        <a:pt x="43" y="169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0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Freeform 261">
                  <a:extLst>
                    <a:ext uri="{FF2B5EF4-FFF2-40B4-BE49-F238E27FC236}">
                      <a16:creationId xmlns:a16="http://schemas.microsoft.com/office/drawing/2014/main" id="{8DFAD34B-8925-467C-A6B8-4315167A51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2" y="1422"/>
                  <a:ext cx="32" cy="46"/>
                </a:xfrm>
                <a:custGeom>
                  <a:avLst/>
                  <a:gdLst>
                    <a:gd name="T0" fmla="*/ 5 w 130"/>
                    <a:gd name="T1" fmla="*/ 0 h 185"/>
                    <a:gd name="T2" fmla="*/ 8 w 130"/>
                    <a:gd name="T3" fmla="*/ 10 h 185"/>
                    <a:gd name="T4" fmla="*/ 7 w 130"/>
                    <a:gd name="T5" fmla="*/ 10 h 185"/>
                    <a:gd name="T6" fmla="*/ 7 w 130"/>
                    <a:gd name="T7" fmla="*/ 10 h 185"/>
                    <a:gd name="T8" fmla="*/ 6 w 130"/>
                    <a:gd name="T9" fmla="*/ 10 h 185"/>
                    <a:gd name="T10" fmla="*/ 5 w 130"/>
                    <a:gd name="T11" fmla="*/ 11 h 185"/>
                    <a:gd name="T12" fmla="*/ 5 w 130"/>
                    <a:gd name="T13" fmla="*/ 11 h 185"/>
                    <a:gd name="T14" fmla="*/ 4 w 130"/>
                    <a:gd name="T15" fmla="*/ 11 h 185"/>
                    <a:gd name="T16" fmla="*/ 3 w 130"/>
                    <a:gd name="T17" fmla="*/ 11 h 185"/>
                    <a:gd name="T18" fmla="*/ 3 w 130"/>
                    <a:gd name="T19" fmla="*/ 11 h 185"/>
                    <a:gd name="T20" fmla="*/ 0 w 130"/>
                    <a:gd name="T21" fmla="*/ 0 h 185"/>
                    <a:gd name="T22" fmla="*/ 1 w 130"/>
                    <a:gd name="T23" fmla="*/ 0 h 185"/>
                    <a:gd name="T24" fmla="*/ 1 w 130"/>
                    <a:gd name="T25" fmla="*/ 0 h 185"/>
                    <a:gd name="T26" fmla="*/ 2 w 130"/>
                    <a:gd name="T27" fmla="*/ 0 h 185"/>
                    <a:gd name="T28" fmla="*/ 3 w 130"/>
                    <a:gd name="T29" fmla="*/ 0 h 185"/>
                    <a:gd name="T30" fmla="*/ 3 w 130"/>
                    <a:gd name="T31" fmla="*/ 0 h 185"/>
                    <a:gd name="T32" fmla="*/ 4 w 130"/>
                    <a:gd name="T33" fmla="*/ 0 h 185"/>
                    <a:gd name="T34" fmla="*/ 5 w 130"/>
                    <a:gd name="T35" fmla="*/ 0 h 185"/>
                    <a:gd name="T36" fmla="*/ 5 w 130"/>
                    <a:gd name="T37" fmla="*/ 0 h 18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0" h="185">
                      <a:moveTo>
                        <a:pt x="89" y="0"/>
                      </a:moveTo>
                      <a:lnTo>
                        <a:pt x="130" y="161"/>
                      </a:lnTo>
                      <a:lnTo>
                        <a:pt x="119" y="163"/>
                      </a:lnTo>
                      <a:lnTo>
                        <a:pt x="108" y="166"/>
                      </a:lnTo>
                      <a:lnTo>
                        <a:pt x="98" y="169"/>
                      </a:lnTo>
                      <a:lnTo>
                        <a:pt x="87" y="171"/>
                      </a:lnTo>
                      <a:lnTo>
                        <a:pt x="76" y="177"/>
                      </a:lnTo>
                      <a:lnTo>
                        <a:pt x="68" y="180"/>
                      </a:lnTo>
                      <a:lnTo>
                        <a:pt x="57" y="182"/>
                      </a:lnTo>
                      <a:lnTo>
                        <a:pt x="46" y="185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3" y="0"/>
                      </a:lnTo>
                      <a:lnTo>
                        <a:pt x="54" y="0"/>
                      </a:lnTo>
                      <a:lnTo>
                        <a:pt x="66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Freeform 262">
                  <a:extLst>
                    <a:ext uri="{FF2B5EF4-FFF2-40B4-BE49-F238E27FC236}">
                      <a16:creationId xmlns:a16="http://schemas.microsoft.com/office/drawing/2014/main" id="{A7AC1E76-6F33-4FD8-9FFA-3B55FFE5856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0" y="1422"/>
                  <a:ext cx="34" cy="49"/>
                </a:xfrm>
                <a:custGeom>
                  <a:avLst/>
                  <a:gdLst>
                    <a:gd name="T0" fmla="*/ 6 w 136"/>
                    <a:gd name="T1" fmla="*/ 0 h 198"/>
                    <a:gd name="T2" fmla="*/ 9 w 136"/>
                    <a:gd name="T3" fmla="*/ 10 h 198"/>
                    <a:gd name="T4" fmla="*/ 8 w 136"/>
                    <a:gd name="T5" fmla="*/ 11 h 198"/>
                    <a:gd name="T6" fmla="*/ 8 w 136"/>
                    <a:gd name="T7" fmla="*/ 11 h 198"/>
                    <a:gd name="T8" fmla="*/ 7 w 136"/>
                    <a:gd name="T9" fmla="*/ 11 h 198"/>
                    <a:gd name="T10" fmla="*/ 6 w 136"/>
                    <a:gd name="T11" fmla="*/ 11 h 198"/>
                    <a:gd name="T12" fmla="*/ 5 w 136"/>
                    <a:gd name="T13" fmla="*/ 12 h 198"/>
                    <a:gd name="T14" fmla="*/ 5 w 136"/>
                    <a:gd name="T15" fmla="*/ 12 h 198"/>
                    <a:gd name="T16" fmla="*/ 4 w 136"/>
                    <a:gd name="T17" fmla="*/ 12 h 198"/>
                    <a:gd name="T18" fmla="*/ 4 w 136"/>
                    <a:gd name="T19" fmla="*/ 12 h 198"/>
                    <a:gd name="T20" fmla="*/ 0 w 136"/>
                    <a:gd name="T21" fmla="*/ 0 h 198"/>
                    <a:gd name="T22" fmla="*/ 1 w 136"/>
                    <a:gd name="T23" fmla="*/ 0 h 198"/>
                    <a:gd name="T24" fmla="*/ 2 w 136"/>
                    <a:gd name="T25" fmla="*/ 0 h 198"/>
                    <a:gd name="T26" fmla="*/ 2 w 136"/>
                    <a:gd name="T27" fmla="*/ 0 h 198"/>
                    <a:gd name="T28" fmla="*/ 3 w 136"/>
                    <a:gd name="T29" fmla="*/ 0 h 198"/>
                    <a:gd name="T30" fmla="*/ 4 w 136"/>
                    <a:gd name="T31" fmla="*/ 0 h 198"/>
                    <a:gd name="T32" fmla="*/ 5 w 136"/>
                    <a:gd name="T33" fmla="*/ 0 h 198"/>
                    <a:gd name="T34" fmla="*/ 5 w 136"/>
                    <a:gd name="T35" fmla="*/ 0 h 198"/>
                    <a:gd name="T36" fmla="*/ 6 w 136"/>
                    <a:gd name="T37" fmla="*/ 0 h 19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6" h="198">
                      <a:moveTo>
                        <a:pt x="93" y="0"/>
                      </a:moveTo>
                      <a:lnTo>
                        <a:pt x="136" y="169"/>
                      </a:lnTo>
                      <a:lnTo>
                        <a:pt x="126" y="175"/>
                      </a:lnTo>
                      <a:lnTo>
                        <a:pt x="118" y="177"/>
                      </a:lnTo>
                      <a:lnTo>
                        <a:pt x="106" y="182"/>
                      </a:lnTo>
                      <a:lnTo>
                        <a:pt x="96" y="185"/>
                      </a:lnTo>
                      <a:lnTo>
                        <a:pt x="85" y="191"/>
                      </a:lnTo>
                      <a:lnTo>
                        <a:pt x="76" y="193"/>
                      </a:lnTo>
                      <a:lnTo>
                        <a:pt x="66" y="196"/>
                      </a:lnTo>
                      <a:lnTo>
                        <a:pt x="55" y="198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3" y="0"/>
                      </a:lnTo>
                      <a:lnTo>
                        <a:pt x="36" y="0"/>
                      </a:lnTo>
                      <a:lnTo>
                        <a:pt x="47" y="0"/>
                      </a:lnTo>
                      <a:lnTo>
                        <a:pt x="58" y="0"/>
                      </a:lnTo>
                      <a:lnTo>
                        <a:pt x="71" y="0"/>
                      </a:lnTo>
                      <a:lnTo>
                        <a:pt x="83" y="0"/>
                      </a:lnTo>
                      <a:lnTo>
                        <a:pt x="93" y="0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Freeform 263">
                  <a:extLst>
                    <a:ext uri="{FF2B5EF4-FFF2-40B4-BE49-F238E27FC236}">
                      <a16:creationId xmlns:a16="http://schemas.microsoft.com/office/drawing/2014/main" id="{0BEF89B8-53C4-427F-B141-32586E5D3F2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1422"/>
                  <a:ext cx="34" cy="54"/>
                </a:xfrm>
                <a:custGeom>
                  <a:avLst/>
                  <a:gdLst>
                    <a:gd name="T0" fmla="*/ 6 w 135"/>
                    <a:gd name="T1" fmla="*/ 0 h 215"/>
                    <a:gd name="T2" fmla="*/ 9 w 135"/>
                    <a:gd name="T3" fmla="*/ 12 h 215"/>
                    <a:gd name="T4" fmla="*/ 8 w 135"/>
                    <a:gd name="T5" fmla="*/ 12 h 215"/>
                    <a:gd name="T6" fmla="*/ 7 w 135"/>
                    <a:gd name="T7" fmla="*/ 12 h 215"/>
                    <a:gd name="T8" fmla="*/ 7 w 135"/>
                    <a:gd name="T9" fmla="*/ 12 h 215"/>
                    <a:gd name="T10" fmla="*/ 6 w 135"/>
                    <a:gd name="T11" fmla="*/ 13 h 215"/>
                    <a:gd name="T12" fmla="*/ 5 w 135"/>
                    <a:gd name="T13" fmla="*/ 13 h 215"/>
                    <a:gd name="T14" fmla="*/ 5 w 135"/>
                    <a:gd name="T15" fmla="*/ 13 h 215"/>
                    <a:gd name="T16" fmla="*/ 4 w 135"/>
                    <a:gd name="T17" fmla="*/ 13 h 215"/>
                    <a:gd name="T18" fmla="*/ 4 w 135"/>
                    <a:gd name="T19" fmla="*/ 14 h 215"/>
                    <a:gd name="T20" fmla="*/ 0 w 135"/>
                    <a:gd name="T21" fmla="*/ 0 h 215"/>
                    <a:gd name="T22" fmla="*/ 1 w 135"/>
                    <a:gd name="T23" fmla="*/ 0 h 215"/>
                    <a:gd name="T24" fmla="*/ 2 w 135"/>
                    <a:gd name="T25" fmla="*/ 0 h 215"/>
                    <a:gd name="T26" fmla="*/ 2 w 135"/>
                    <a:gd name="T27" fmla="*/ 0 h 215"/>
                    <a:gd name="T28" fmla="*/ 3 w 135"/>
                    <a:gd name="T29" fmla="*/ 0 h 215"/>
                    <a:gd name="T30" fmla="*/ 4 w 135"/>
                    <a:gd name="T31" fmla="*/ 0 h 215"/>
                    <a:gd name="T32" fmla="*/ 4 w 135"/>
                    <a:gd name="T33" fmla="*/ 0 h 215"/>
                    <a:gd name="T34" fmla="*/ 5 w 135"/>
                    <a:gd name="T35" fmla="*/ 0 h 215"/>
                    <a:gd name="T36" fmla="*/ 6 w 135"/>
                    <a:gd name="T37" fmla="*/ 0 h 215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5" h="215">
                      <a:moveTo>
                        <a:pt x="89" y="0"/>
                      </a:moveTo>
                      <a:lnTo>
                        <a:pt x="135" y="185"/>
                      </a:lnTo>
                      <a:lnTo>
                        <a:pt x="125" y="187"/>
                      </a:lnTo>
                      <a:lnTo>
                        <a:pt x="116" y="193"/>
                      </a:lnTo>
                      <a:lnTo>
                        <a:pt x="106" y="196"/>
                      </a:lnTo>
                      <a:lnTo>
                        <a:pt x="95" y="198"/>
                      </a:lnTo>
                      <a:lnTo>
                        <a:pt x="83" y="205"/>
                      </a:lnTo>
                      <a:lnTo>
                        <a:pt x="76" y="207"/>
                      </a:lnTo>
                      <a:lnTo>
                        <a:pt x="65" y="212"/>
                      </a:lnTo>
                      <a:lnTo>
                        <a:pt x="54" y="215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4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6" y="0"/>
                      </a:lnTo>
                      <a:lnTo>
                        <a:pt x="67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Freeform 264">
                  <a:extLst>
                    <a:ext uri="{FF2B5EF4-FFF2-40B4-BE49-F238E27FC236}">
                      <a16:creationId xmlns:a16="http://schemas.microsoft.com/office/drawing/2014/main" id="{D3EC41BD-BFE3-4F35-8B55-A2CB7197A5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1422"/>
                  <a:ext cx="35" cy="60"/>
                </a:xfrm>
                <a:custGeom>
                  <a:avLst/>
                  <a:gdLst>
                    <a:gd name="T0" fmla="*/ 5 w 138"/>
                    <a:gd name="T1" fmla="*/ 0 h 240"/>
                    <a:gd name="T2" fmla="*/ 9 w 138"/>
                    <a:gd name="T3" fmla="*/ 13 h 240"/>
                    <a:gd name="T4" fmla="*/ 8 w 138"/>
                    <a:gd name="T5" fmla="*/ 13 h 240"/>
                    <a:gd name="T6" fmla="*/ 8 w 138"/>
                    <a:gd name="T7" fmla="*/ 13 h 240"/>
                    <a:gd name="T8" fmla="*/ 7 w 138"/>
                    <a:gd name="T9" fmla="*/ 13 h 240"/>
                    <a:gd name="T10" fmla="*/ 6 w 138"/>
                    <a:gd name="T11" fmla="*/ 14 h 240"/>
                    <a:gd name="T12" fmla="*/ 6 w 138"/>
                    <a:gd name="T13" fmla="*/ 14 h 240"/>
                    <a:gd name="T14" fmla="*/ 5 w 138"/>
                    <a:gd name="T15" fmla="*/ 14 h 240"/>
                    <a:gd name="T16" fmla="*/ 4 w 138"/>
                    <a:gd name="T17" fmla="*/ 15 h 240"/>
                    <a:gd name="T18" fmla="*/ 4 w 138"/>
                    <a:gd name="T19" fmla="*/ 15 h 240"/>
                    <a:gd name="T20" fmla="*/ 0 w 138"/>
                    <a:gd name="T21" fmla="*/ 0 h 240"/>
                    <a:gd name="T22" fmla="*/ 1 w 138"/>
                    <a:gd name="T23" fmla="*/ 0 h 240"/>
                    <a:gd name="T24" fmla="*/ 1 w 138"/>
                    <a:gd name="T25" fmla="*/ 0 h 240"/>
                    <a:gd name="T26" fmla="*/ 2 w 138"/>
                    <a:gd name="T27" fmla="*/ 0 h 240"/>
                    <a:gd name="T28" fmla="*/ 3 w 138"/>
                    <a:gd name="T29" fmla="*/ 0 h 240"/>
                    <a:gd name="T30" fmla="*/ 3 w 138"/>
                    <a:gd name="T31" fmla="*/ 0 h 240"/>
                    <a:gd name="T32" fmla="*/ 4 w 138"/>
                    <a:gd name="T33" fmla="*/ 0 h 240"/>
                    <a:gd name="T34" fmla="*/ 5 w 138"/>
                    <a:gd name="T35" fmla="*/ 0 h 240"/>
                    <a:gd name="T36" fmla="*/ 5 w 138"/>
                    <a:gd name="T37" fmla="*/ 0 h 240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38" h="240">
                      <a:moveTo>
                        <a:pt x="83" y="0"/>
                      </a:moveTo>
                      <a:lnTo>
                        <a:pt x="138" y="198"/>
                      </a:lnTo>
                      <a:lnTo>
                        <a:pt x="127" y="205"/>
                      </a:lnTo>
                      <a:lnTo>
                        <a:pt x="119" y="207"/>
                      </a:lnTo>
                      <a:lnTo>
                        <a:pt x="108" y="212"/>
                      </a:lnTo>
                      <a:lnTo>
                        <a:pt x="97" y="217"/>
                      </a:lnTo>
                      <a:lnTo>
                        <a:pt x="87" y="223"/>
                      </a:lnTo>
                      <a:lnTo>
                        <a:pt x="78" y="228"/>
                      </a:lnTo>
                      <a:lnTo>
                        <a:pt x="67" y="233"/>
                      </a:lnTo>
                      <a:lnTo>
                        <a:pt x="57" y="2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3" y="0"/>
                      </a:lnTo>
                      <a:lnTo>
                        <a:pt x="83" y="0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Freeform 265">
                  <a:extLst>
                    <a:ext uri="{FF2B5EF4-FFF2-40B4-BE49-F238E27FC236}">
                      <a16:creationId xmlns:a16="http://schemas.microsoft.com/office/drawing/2014/main" id="{F4CA9708-25AA-4B74-B091-9410197199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8" y="1422"/>
                  <a:ext cx="35" cy="65"/>
                </a:xfrm>
                <a:custGeom>
                  <a:avLst/>
                  <a:gdLst>
                    <a:gd name="T0" fmla="*/ 5 w 142"/>
                    <a:gd name="T1" fmla="*/ 0 h 261"/>
                    <a:gd name="T2" fmla="*/ 9 w 142"/>
                    <a:gd name="T3" fmla="*/ 13 h 261"/>
                    <a:gd name="T4" fmla="*/ 7 w 142"/>
                    <a:gd name="T5" fmla="*/ 14 h 261"/>
                    <a:gd name="T6" fmla="*/ 6 w 142"/>
                    <a:gd name="T7" fmla="*/ 15 h 261"/>
                    <a:gd name="T8" fmla="*/ 5 w 142"/>
                    <a:gd name="T9" fmla="*/ 16 h 261"/>
                    <a:gd name="T10" fmla="*/ 4 w 142"/>
                    <a:gd name="T11" fmla="*/ 16 h 261"/>
                    <a:gd name="T12" fmla="*/ 0 w 142"/>
                    <a:gd name="T13" fmla="*/ 0 h 261"/>
                    <a:gd name="T14" fmla="*/ 1 w 142"/>
                    <a:gd name="T15" fmla="*/ 0 h 261"/>
                    <a:gd name="T16" fmla="*/ 1 w 142"/>
                    <a:gd name="T17" fmla="*/ 0 h 261"/>
                    <a:gd name="T18" fmla="*/ 2 w 142"/>
                    <a:gd name="T19" fmla="*/ 0 h 261"/>
                    <a:gd name="T20" fmla="*/ 3 w 142"/>
                    <a:gd name="T21" fmla="*/ 0 h 261"/>
                    <a:gd name="T22" fmla="*/ 3 w 142"/>
                    <a:gd name="T23" fmla="*/ 0 h 261"/>
                    <a:gd name="T24" fmla="*/ 4 w 142"/>
                    <a:gd name="T25" fmla="*/ 0 h 261"/>
                    <a:gd name="T26" fmla="*/ 5 w 142"/>
                    <a:gd name="T27" fmla="*/ 0 h 261"/>
                    <a:gd name="T28" fmla="*/ 5 w 142"/>
                    <a:gd name="T29" fmla="*/ 0 h 2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2" h="261">
                      <a:moveTo>
                        <a:pt x="88" y="0"/>
                      </a:moveTo>
                      <a:lnTo>
                        <a:pt x="142" y="215"/>
                      </a:lnTo>
                      <a:lnTo>
                        <a:pt x="123" y="226"/>
                      </a:lnTo>
                      <a:lnTo>
                        <a:pt x="104" y="237"/>
                      </a:lnTo>
                      <a:lnTo>
                        <a:pt x="88" y="251"/>
                      </a:lnTo>
                      <a:lnTo>
                        <a:pt x="68" y="261"/>
                      </a:lnTo>
                      <a:lnTo>
                        <a:pt x="0" y="0"/>
                      </a:lnTo>
                      <a:lnTo>
                        <a:pt x="12" y="0"/>
                      </a:lnTo>
                      <a:lnTo>
                        <a:pt x="22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7" y="0"/>
                      </a:lnTo>
                      <a:lnTo>
                        <a:pt x="88" y="0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" name="Freeform 266">
                  <a:extLst>
                    <a:ext uri="{FF2B5EF4-FFF2-40B4-BE49-F238E27FC236}">
                      <a16:creationId xmlns:a16="http://schemas.microsoft.com/office/drawing/2014/main" id="{58D69A84-B6AF-4D7A-8E06-9CB1FE6BAB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7" y="1422"/>
                  <a:ext cx="37" cy="71"/>
                </a:xfrm>
                <a:custGeom>
                  <a:avLst/>
                  <a:gdLst>
                    <a:gd name="T0" fmla="*/ 6 w 147"/>
                    <a:gd name="T1" fmla="*/ 0 h 286"/>
                    <a:gd name="T2" fmla="*/ 9 w 147"/>
                    <a:gd name="T3" fmla="*/ 15 h 286"/>
                    <a:gd name="T4" fmla="*/ 8 w 147"/>
                    <a:gd name="T5" fmla="*/ 15 h 286"/>
                    <a:gd name="T6" fmla="*/ 7 w 147"/>
                    <a:gd name="T7" fmla="*/ 16 h 286"/>
                    <a:gd name="T8" fmla="*/ 6 w 147"/>
                    <a:gd name="T9" fmla="*/ 17 h 286"/>
                    <a:gd name="T10" fmla="*/ 5 w 147"/>
                    <a:gd name="T11" fmla="*/ 18 h 286"/>
                    <a:gd name="T12" fmla="*/ 0 w 147"/>
                    <a:gd name="T13" fmla="*/ 0 h 286"/>
                    <a:gd name="T14" fmla="*/ 1 w 147"/>
                    <a:gd name="T15" fmla="*/ 0 h 286"/>
                    <a:gd name="T16" fmla="*/ 2 w 147"/>
                    <a:gd name="T17" fmla="*/ 0 h 286"/>
                    <a:gd name="T18" fmla="*/ 2 w 147"/>
                    <a:gd name="T19" fmla="*/ 0 h 286"/>
                    <a:gd name="T20" fmla="*/ 3 w 147"/>
                    <a:gd name="T21" fmla="*/ 0 h 286"/>
                    <a:gd name="T22" fmla="*/ 4 w 147"/>
                    <a:gd name="T23" fmla="*/ 0 h 286"/>
                    <a:gd name="T24" fmla="*/ 4 w 147"/>
                    <a:gd name="T25" fmla="*/ 0 h 286"/>
                    <a:gd name="T26" fmla="*/ 5 w 147"/>
                    <a:gd name="T27" fmla="*/ 0 h 286"/>
                    <a:gd name="T28" fmla="*/ 6 w 147"/>
                    <a:gd name="T29" fmla="*/ 0 h 28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7" h="286">
                      <a:moveTo>
                        <a:pt x="90" y="0"/>
                      </a:moveTo>
                      <a:lnTo>
                        <a:pt x="147" y="240"/>
                      </a:lnTo>
                      <a:lnTo>
                        <a:pt x="127" y="251"/>
                      </a:lnTo>
                      <a:lnTo>
                        <a:pt x="108" y="258"/>
                      </a:lnTo>
                      <a:lnTo>
                        <a:pt x="90" y="272"/>
                      </a:lnTo>
                      <a:lnTo>
                        <a:pt x="73" y="28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3" y="0"/>
                      </a:lnTo>
                      <a:lnTo>
                        <a:pt x="55" y="0"/>
                      </a:lnTo>
                      <a:lnTo>
                        <a:pt x="65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" name="Freeform 267">
                  <a:extLst>
                    <a:ext uri="{FF2B5EF4-FFF2-40B4-BE49-F238E27FC236}">
                      <a16:creationId xmlns:a16="http://schemas.microsoft.com/office/drawing/2014/main" id="{F0E34C35-5745-488B-B4D3-3527DB5168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422"/>
                  <a:ext cx="39" cy="77"/>
                </a:xfrm>
                <a:custGeom>
                  <a:avLst/>
                  <a:gdLst>
                    <a:gd name="T0" fmla="*/ 5 w 157"/>
                    <a:gd name="T1" fmla="*/ 0 h 311"/>
                    <a:gd name="T2" fmla="*/ 10 w 157"/>
                    <a:gd name="T3" fmla="*/ 16 h 311"/>
                    <a:gd name="T4" fmla="*/ 8 w 157"/>
                    <a:gd name="T5" fmla="*/ 17 h 311"/>
                    <a:gd name="T6" fmla="*/ 7 w 157"/>
                    <a:gd name="T7" fmla="*/ 18 h 311"/>
                    <a:gd name="T8" fmla="*/ 6 w 157"/>
                    <a:gd name="T9" fmla="*/ 18 h 311"/>
                    <a:gd name="T10" fmla="*/ 5 w 157"/>
                    <a:gd name="T11" fmla="*/ 19 h 311"/>
                    <a:gd name="T12" fmla="*/ 0 w 157"/>
                    <a:gd name="T13" fmla="*/ 0 h 311"/>
                    <a:gd name="T14" fmla="*/ 1 w 157"/>
                    <a:gd name="T15" fmla="*/ 0 h 311"/>
                    <a:gd name="T16" fmla="*/ 1 w 157"/>
                    <a:gd name="T17" fmla="*/ 0 h 311"/>
                    <a:gd name="T18" fmla="*/ 2 w 157"/>
                    <a:gd name="T19" fmla="*/ 0 h 311"/>
                    <a:gd name="T20" fmla="*/ 3 w 157"/>
                    <a:gd name="T21" fmla="*/ 0 h 311"/>
                    <a:gd name="T22" fmla="*/ 3 w 157"/>
                    <a:gd name="T23" fmla="*/ 0 h 311"/>
                    <a:gd name="T24" fmla="*/ 4 w 157"/>
                    <a:gd name="T25" fmla="*/ 0 h 311"/>
                    <a:gd name="T26" fmla="*/ 5 w 157"/>
                    <a:gd name="T27" fmla="*/ 0 h 311"/>
                    <a:gd name="T28" fmla="*/ 5 w 157"/>
                    <a:gd name="T29" fmla="*/ 0 h 31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311">
                      <a:moveTo>
                        <a:pt x="89" y="0"/>
                      </a:moveTo>
                      <a:lnTo>
                        <a:pt x="157" y="261"/>
                      </a:lnTo>
                      <a:lnTo>
                        <a:pt x="138" y="272"/>
                      </a:lnTo>
                      <a:lnTo>
                        <a:pt x="117" y="286"/>
                      </a:lnTo>
                      <a:lnTo>
                        <a:pt x="97" y="297"/>
                      </a:lnTo>
                      <a:lnTo>
                        <a:pt x="81" y="311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" name="Freeform 268">
                  <a:extLst>
                    <a:ext uri="{FF2B5EF4-FFF2-40B4-BE49-F238E27FC236}">
                      <a16:creationId xmlns:a16="http://schemas.microsoft.com/office/drawing/2014/main" id="{F82BA891-8419-46B6-B39D-BA5F47A34F7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5" y="1422"/>
                  <a:ext cx="40" cy="85"/>
                </a:xfrm>
                <a:custGeom>
                  <a:avLst/>
                  <a:gdLst>
                    <a:gd name="T0" fmla="*/ 5 w 163"/>
                    <a:gd name="T1" fmla="*/ 0 h 340"/>
                    <a:gd name="T2" fmla="*/ 10 w 163"/>
                    <a:gd name="T3" fmla="*/ 18 h 340"/>
                    <a:gd name="T4" fmla="*/ 9 w 163"/>
                    <a:gd name="T5" fmla="*/ 19 h 340"/>
                    <a:gd name="T6" fmla="*/ 7 w 163"/>
                    <a:gd name="T7" fmla="*/ 20 h 340"/>
                    <a:gd name="T8" fmla="*/ 6 w 163"/>
                    <a:gd name="T9" fmla="*/ 20 h 340"/>
                    <a:gd name="T10" fmla="*/ 5 w 163"/>
                    <a:gd name="T11" fmla="*/ 21 h 340"/>
                    <a:gd name="T12" fmla="*/ 0 w 163"/>
                    <a:gd name="T13" fmla="*/ 0 h 340"/>
                    <a:gd name="T14" fmla="*/ 1 w 163"/>
                    <a:gd name="T15" fmla="*/ 0 h 340"/>
                    <a:gd name="T16" fmla="*/ 1 w 163"/>
                    <a:gd name="T17" fmla="*/ 0 h 340"/>
                    <a:gd name="T18" fmla="*/ 2 w 163"/>
                    <a:gd name="T19" fmla="*/ 0 h 340"/>
                    <a:gd name="T20" fmla="*/ 3 w 163"/>
                    <a:gd name="T21" fmla="*/ 0 h 340"/>
                    <a:gd name="T22" fmla="*/ 3 w 163"/>
                    <a:gd name="T23" fmla="*/ 0 h 340"/>
                    <a:gd name="T24" fmla="*/ 4 w 163"/>
                    <a:gd name="T25" fmla="*/ 0 h 340"/>
                    <a:gd name="T26" fmla="*/ 5 w 163"/>
                    <a:gd name="T27" fmla="*/ 0 h 340"/>
                    <a:gd name="T28" fmla="*/ 5 w 163"/>
                    <a:gd name="T29" fmla="*/ 0 h 34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63" h="340">
                      <a:moveTo>
                        <a:pt x="90" y="0"/>
                      </a:moveTo>
                      <a:lnTo>
                        <a:pt x="163" y="286"/>
                      </a:lnTo>
                      <a:lnTo>
                        <a:pt x="145" y="297"/>
                      </a:lnTo>
                      <a:lnTo>
                        <a:pt x="122" y="311"/>
                      </a:lnTo>
                      <a:lnTo>
                        <a:pt x="106" y="323"/>
                      </a:lnTo>
                      <a:lnTo>
                        <a:pt x="90" y="340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Freeform 269">
                  <a:extLst>
                    <a:ext uri="{FF2B5EF4-FFF2-40B4-BE49-F238E27FC236}">
                      <a16:creationId xmlns:a16="http://schemas.microsoft.com/office/drawing/2014/main" id="{116B4E59-CD59-4F2C-88DF-97D791657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3" y="1422"/>
                  <a:ext cx="43" cy="94"/>
                </a:xfrm>
                <a:custGeom>
                  <a:avLst/>
                  <a:gdLst>
                    <a:gd name="T0" fmla="*/ 6 w 171"/>
                    <a:gd name="T1" fmla="*/ 0 h 378"/>
                    <a:gd name="T2" fmla="*/ 11 w 171"/>
                    <a:gd name="T3" fmla="*/ 19 h 378"/>
                    <a:gd name="T4" fmla="*/ 10 w 171"/>
                    <a:gd name="T5" fmla="*/ 20 h 378"/>
                    <a:gd name="T6" fmla="*/ 8 w 171"/>
                    <a:gd name="T7" fmla="*/ 21 h 378"/>
                    <a:gd name="T8" fmla="*/ 7 w 171"/>
                    <a:gd name="T9" fmla="*/ 22 h 378"/>
                    <a:gd name="T10" fmla="*/ 6 w 171"/>
                    <a:gd name="T11" fmla="*/ 23 h 378"/>
                    <a:gd name="T12" fmla="*/ 0 w 171"/>
                    <a:gd name="T13" fmla="*/ 0 h 378"/>
                    <a:gd name="T14" fmla="*/ 1 w 171"/>
                    <a:gd name="T15" fmla="*/ 0 h 378"/>
                    <a:gd name="T16" fmla="*/ 2 w 171"/>
                    <a:gd name="T17" fmla="*/ 0 h 378"/>
                    <a:gd name="T18" fmla="*/ 2 w 171"/>
                    <a:gd name="T19" fmla="*/ 0 h 378"/>
                    <a:gd name="T20" fmla="*/ 3 w 171"/>
                    <a:gd name="T21" fmla="*/ 0 h 378"/>
                    <a:gd name="T22" fmla="*/ 4 w 171"/>
                    <a:gd name="T23" fmla="*/ 0 h 378"/>
                    <a:gd name="T24" fmla="*/ 4 w 171"/>
                    <a:gd name="T25" fmla="*/ 0 h 378"/>
                    <a:gd name="T26" fmla="*/ 5 w 171"/>
                    <a:gd name="T27" fmla="*/ 0 h 378"/>
                    <a:gd name="T28" fmla="*/ 6 w 171"/>
                    <a:gd name="T29" fmla="*/ 0 h 37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1" h="378">
                      <a:moveTo>
                        <a:pt x="90" y="0"/>
                      </a:moveTo>
                      <a:lnTo>
                        <a:pt x="171" y="311"/>
                      </a:lnTo>
                      <a:lnTo>
                        <a:pt x="152" y="327"/>
                      </a:lnTo>
                      <a:lnTo>
                        <a:pt x="133" y="343"/>
                      </a:lnTo>
                      <a:lnTo>
                        <a:pt x="117" y="359"/>
                      </a:lnTo>
                      <a:lnTo>
                        <a:pt x="101" y="37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6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8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Freeform 270">
                  <a:extLst>
                    <a:ext uri="{FF2B5EF4-FFF2-40B4-BE49-F238E27FC236}">
                      <a16:creationId xmlns:a16="http://schemas.microsoft.com/office/drawing/2014/main" id="{70B0F342-7E0A-4F1D-ACFE-732A4A6B61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13" y="1422"/>
                  <a:ext cx="44" cy="105"/>
                </a:xfrm>
                <a:custGeom>
                  <a:avLst/>
                  <a:gdLst>
                    <a:gd name="T0" fmla="*/ 6 w 176"/>
                    <a:gd name="T1" fmla="*/ 0 h 422"/>
                    <a:gd name="T2" fmla="*/ 11 w 176"/>
                    <a:gd name="T3" fmla="*/ 21 h 422"/>
                    <a:gd name="T4" fmla="*/ 10 w 176"/>
                    <a:gd name="T5" fmla="*/ 22 h 422"/>
                    <a:gd name="T6" fmla="*/ 9 w 176"/>
                    <a:gd name="T7" fmla="*/ 23 h 422"/>
                    <a:gd name="T8" fmla="*/ 8 w 176"/>
                    <a:gd name="T9" fmla="*/ 25 h 422"/>
                    <a:gd name="T10" fmla="*/ 7 w 176"/>
                    <a:gd name="T11" fmla="*/ 26 h 422"/>
                    <a:gd name="T12" fmla="*/ 0 w 176"/>
                    <a:gd name="T13" fmla="*/ 0 h 422"/>
                    <a:gd name="T14" fmla="*/ 1 w 176"/>
                    <a:gd name="T15" fmla="*/ 0 h 422"/>
                    <a:gd name="T16" fmla="*/ 1 w 176"/>
                    <a:gd name="T17" fmla="*/ 0 h 422"/>
                    <a:gd name="T18" fmla="*/ 2 w 176"/>
                    <a:gd name="T19" fmla="*/ 0 h 422"/>
                    <a:gd name="T20" fmla="*/ 3 w 176"/>
                    <a:gd name="T21" fmla="*/ 0 h 422"/>
                    <a:gd name="T22" fmla="*/ 4 w 176"/>
                    <a:gd name="T23" fmla="*/ 0 h 422"/>
                    <a:gd name="T24" fmla="*/ 4 w 176"/>
                    <a:gd name="T25" fmla="*/ 0 h 422"/>
                    <a:gd name="T26" fmla="*/ 5 w 176"/>
                    <a:gd name="T27" fmla="*/ 0 h 422"/>
                    <a:gd name="T28" fmla="*/ 6 w 176"/>
                    <a:gd name="T29" fmla="*/ 0 h 42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6" h="422">
                      <a:moveTo>
                        <a:pt x="86" y="0"/>
                      </a:moveTo>
                      <a:lnTo>
                        <a:pt x="176" y="340"/>
                      </a:lnTo>
                      <a:lnTo>
                        <a:pt x="157" y="359"/>
                      </a:lnTo>
                      <a:lnTo>
                        <a:pt x="138" y="378"/>
                      </a:lnTo>
                      <a:lnTo>
                        <a:pt x="122" y="399"/>
                      </a:lnTo>
                      <a:lnTo>
                        <a:pt x="106" y="42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2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6" y="0"/>
                      </a:lnTo>
                      <a:lnTo>
                        <a:pt x="86" y="0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" name="Freeform 271">
                  <a:extLst>
                    <a:ext uri="{FF2B5EF4-FFF2-40B4-BE49-F238E27FC236}">
                      <a16:creationId xmlns:a16="http://schemas.microsoft.com/office/drawing/2014/main" id="{34076F03-98DB-45EF-B704-83F4AC0FF78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2" y="1422"/>
                  <a:ext cx="46" cy="117"/>
                </a:xfrm>
                <a:custGeom>
                  <a:avLst/>
                  <a:gdLst>
                    <a:gd name="T0" fmla="*/ 5 w 185"/>
                    <a:gd name="T1" fmla="*/ 0 h 470"/>
                    <a:gd name="T2" fmla="*/ 11 w 185"/>
                    <a:gd name="T3" fmla="*/ 23 h 470"/>
                    <a:gd name="T4" fmla="*/ 10 w 185"/>
                    <a:gd name="T5" fmla="*/ 25 h 470"/>
                    <a:gd name="T6" fmla="*/ 9 w 185"/>
                    <a:gd name="T7" fmla="*/ 26 h 470"/>
                    <a:gd name="T8" fmla="*/ 8 w 185"/>
                    <a:gd name="T9" fmla="*/ 28 h 470"/>
                    <a:gd name="T10" fmla="*/ 7 w 185"/>
                    <a:gd name="T11" fmla="*/ 29 h 470"/>
                    <a:gd name="T12" fmla="*/ 0 w 185"/>
                    <a:gd name="T13" fmla="*/ 0 h 470"/>
                    <a:gd name="T14" fmla="*/ 0 w 185"/>
                    <a:gd name="T15" fmla="*/ 0 h 470"/>
                    <a:gd name="T16" fmla="*/ 1 w 185"/>
                    <a:gd name="T17" fmla="*/ 0 h 470"/>
                    <a:gd name="T18" fmla="*/ 2 w 185"/>
                    <a:gd name="T19" fmla="*/ 0 h 470"/>
                    <a:gd name="T20" fmla="*/ 2 w 185"/>
                    <a:gd name="T21" fmla="*/ 0 h 470"/>
                    <a:gd name="T22" fmla="*/ 3 w 185"/>
                    <a:gd name="T23" fmla="*/ 0 h 470"/>
                    <a:gd name="T24" fmla="*/ 4 w 185"/>
                    <a:gd name="T25" fmla="*/ 0 h 470"/>
                    <a:gd name="T26" fmla="*/ 4 w 185"/>
                    <a:gd name="T27" fmla="*/ 0 h 470"/>
                    <a:gd name="T28" fmla="*/ 5 w 185"/>
                    <a:gd name="T29" fmla="*/ 0 h 47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5" h="470">
                      <a:moveTo>
                        <a:pt x="84" y="0"/>
                      </a:moveTo>
                      <a:lnTo>
                        <a:pt x="185" y="378"/>
                      </a:lnTo>
                      <a:lnTo>
                        <a:pt x="166" y="399"/>
                      </a:lnTo>
                      <a:lnTo>
                        <a:pt x="150" y="424"/>
                      </a:lnTo>
                      <a:lnTo>
                        <a:pt x="133" y="449"/>
                      </a:lnTo>
                      <a:lnTo>
                        <a:pt x="120" y="470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40" y="0"/>
                      </a:lnTo>
                      <a:lnTo>
                        <a:pt x="51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" name="Freeform 272">
                  <a:extLst>
                    <a:ext uri="{FF2B5EF4-FFF2-40B4-BE49-F238E27FC236}">
                      <a16:creationId xmlns:a16="http://schemas.microsoft.com/office/drawing/2014/main" id="{5FD4E1F3-B41F-4F62-B987-B9CF61F921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90" y="1422"/>
                  <a:ext cx="49" cy="134"/>
                </a:xfrm>
                <a:custGeom>
                  <a:avLst/>
                  <a:gdLst>
                    <a:gd name="T0" fmla="*/ 6 w 196"/>
                    <a:gd name="T1" fmla="*/ 0 h 538"/>
                    <a:gd name="T2" fmla="*/ 12 w 196"/>
                    <a:gd name="T3" fmla="*/ 26 h 538"/>
                    <a:gd name="T4" fmla="*/ 11 w 196"/>
                    <a:gd name="T5" fmla="*/ 28 h 538"/>
                    <a:gd name="T6" fmla="*/ 10 w 196"/>
                    <a:gd name="T7" fmla="*/ 30 h 538"/>
                    <a:gd name="T8" fmla="*/ 10 w 196"/>
                    <a:gd name="T9" fmla="*/ 31 h 538"/>
                    <a:gd name="T10" fmla="*/ 9 w 196"/>
                    <a:gd name="T11" fmla="*/ 33 h 538"/>
                    <a:gd name="T12" fmla="*/ 0 w 196"/>
                    <a:gd name="T13" fmla="*/ 0 h 538"/>
                    <a:gd name="T14" fmla="*/ 1 w 196"/>
                    <a:gd name="T15" fmla="*/ 0 h 538"/>
                    <a:gd name="T16" fmla="*/ 1 w 196"/>
                    <a:gd name="T17" fmla="*/ 0 h 538"/>
                    <a:gd name="T18" fmla="*/ 2 w 196"/>
                    <a:gd name="T19" fmla="*/ 0 h 538"/>
                    <a:gd name="T20" fmla="*/ 3 w 196"/>
                    <a:gd name="T21" fmla="*/ 0 h 538"/>
                    <a:gd name="T22" fmla="*/ 4 w 196"/>
                    <a:gd name="T23" fmla="*/ 0 h 538"/>
                    <a:gd name="T24" fmla="*/ 4 w 196"/>
                    <a:gd name="T25" fmla="*/ 0 h 538"/>
                    <a:gd name="T26" fmla="*/ 5 w 196"/>
                    <a:gd name="T27" fmla="*/ 0 h 538"/>
                    <a:gd name="T28" fmla="*/ 6 w 196"/>
                    <a:gd name="T29" fmla="*/ 0 h 5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96" h="538">
                      <a:moveTo>
                        <a:pt x="90" y="0"/>
                      </a:moveTo>
                      <a:lnTo>
                        <a:pt x="196" y="422"/>
                      </a:lnTo>
                      <a:lnTo>
                        <a:pt x="176" y="449"/>
                      </a:lnTo>
                      <a:lnTo>
                        <a:pt x="160" y="476"/>
                      </a:lnTo>
                      <a:lnTo>
                        <a:pt x="150" y="505"/>
                      </a:lnTo>
                      <a:lnTo>
                        <a:pt x="138" y="538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5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" name="Freeform 273">
                  <a:extLst>
                    <a:ext uri="{FF2B5EF4-FFF2-40B4-BE49-F238E27FC236}">
                      <a16:creationId xmlns:a16="http://schemas.microsoft.com/office/drawing/2014/main" id="{09509FF2-0CB8-470E-AE4D-27372A987E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9" y="1422"/>
                  <a:ext cx="53" cy="138"/>
                </a:xfrm>
                <a:custGeom>
                  <a:avLst/>
                  <a:gdLst>
                    <a:gd name="T0" fmla="*/ 6 w 212"/>
                    <a:gd name="T1" fmla="*/ 0 h 554"/>
                    <a:gd name="T2" fmla="*/ 13 w 212"/>
                    <a:gd name="T3" fmla="*/ 29 h 554"/>
                    <a:gd name="T4" fmla="*/ 13 w 212"/>
                    <a:gd name="T5" fmla="*/ 31 h 554"/>
                    <a:gd name="T6" fmla="*/ 12 w 212"/>
                    <a:gd name="T7" fmla="*/ 32 h 554"/>
                    <a:gd name="T8" fmla="*/ 12 w 212"/>
                    <a:gd name="T9" fmla="*/ 33 h 554"/>
                    <a:gd name="T10" fmla="*/ 12 w 212"/>
                    <a:gd name="T11" fmla="*/ 34 h 554"/>
                    <a:gd name="T12" fmla="*/ 9 w 212"/>
                    <a:gd name="T13" fmla="*/ 34 h 554"/>
                    <a:gd name="T14" fmla="*/ 0 w 212"/>
                    <a:gd name="T15" fmla="*/ 0 h 554"/>
                    <a:gd name="T16" fmla="*/ 1 w 212"/>
                    <a:gd name="T17" fmla="*/ 0 h 554"/>
                    <a:gd name="T18" fmla="*/ 1 w 212"/>
                    <a:gd name="T19" fmla="*/ 0 h 554"/>
                    <a:gd name="T20" fmla="*/ 2 w 212"/>
                    <a:gd name="T21" fmla="*/ 0 h 554"/>
                    <a:gd name="T22" fmla="*/ 3 w 212"/>
                    <a:gd name="T23" fmla="*/ 0 h 554"/>
                    <a:gd name="T24" fmla="*/ 4 w 212"/>
                    <a:gd name="T25" fmla="*/ 0 h 554"/>
                    <a:gd name="T26" fmla="*/ 5 w 212"/>
                    <a:gd name="T27" fmla="*/ 0 h 554"/>
                    <a:gd name="T28" fmla="*/ 5 w 212"/>
                    <a:gd name="T29" fmla="*/ 0 h 554"/>
                    <a:gd name="T30" fmla="*/ 6 w 212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12" h="554">
                      <a:moveTo>
                        <a:pt x="92" y="0"/>
                      </a:moveTo>
                      <a:lnTo>
                        <a:pt x="212" y="470"/>
                      </a:lnTo>
                      <a:lnTo>
                        <a:pt x="201" y="492"/>
                      </a:lnTo>
                      <a:lnTo>
                        <a:pt x="192" y="512"/>
                      </a:lnTo>
                      <a:lnTo>
                        <a:pt x="187" y="533"/>
                      </a:lnTo>
                      <a:lnTo>
                        <a:pt x="182" y="554"/>
                      </a:lnTo>
                      <a:lnTo>
                        <a:pt x="146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70" y="0"/>
                      </a:lnTo>
                      <a:lnTo>
                        <a:pt x="81" y="0"/>
                      </a:lnTo>
                      <a:lnTo>
                        <a:pt x="92" y="0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" name="Freeform 274">
                  <a:extLst>
                    <a:ext uri="{FF2B5EF4-FFF2-40B4-BE49-F238E27FC236}">
                      <a16:creationId xmlns:a16="http://schemas.microsoft.com/office/drawing/2014/main" id="{31AB5591-1DA7-4639-8F26-0DA69CE79FC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8" y="1422"/>
                  <a:ext cx="57" cy="138"/>
                </a:xfrm>
                <a:custGeom>
                  <a:avLst/>
                  <a:gdLst>
                    <a:gd name="T0" fmla="*/ 6 w 228"/>
                    <a:gd name="T1" fmla="*/ 0 h 554"/>
                    <a:gd name="T2" fmla="*/ 14 w 228"/>
                    <a:gd name="T3" fmla="*/ 33 h 554"/>
                    <a:gd name="T4" fmla="*/ 14 w 228"/>
                    <a:gd name="T5" fmla="*/ 34 h 554"/>
                    <a:gd name="T6" fmla="*/ 14 w 228"/>
                    <a:gd name="T7" fmla="*/ 34 h 554"/>
                    <a:gd name="T8" fmla="*/ 14 w 228"/>
                    <a:gd name="T9" fmla="*/ 34 h 554"/>
                    <a:gd name="T10" fmla="*/ 14 w 228"/>
                    <a:gd name="T11" fmla="*/ 34 h 554"/>
                    <a:gd name="T12" fmla="*/ 9 w 228"/>
                    <a:gd name="T13" fmla="*/ 34 h 554"/>
                    <a:gd name="T14" fmla="*/ 0 w 228"/>
                    <a:gd name="T15" fmla="*/ 0 h 554"/>
                    <a:gd name="T16" fmla="*/ 1 w 228"/>
                    <a:gd name="T17" fmla="*/ 0 h 554"/>
                    <a:gd name="T18" fmla="*/ 2 w 228"/>
                    <a:gd name="T19" fmla="*/ 0 h 554"/>
                    <a:gd name="T20" fmla="*/ 2 w 228"/>
                    <a:gd name="T21" fmla="*/ 0 h 554"/>
                    <a:gd name="T22" fmla="*/ 3 w 228"/>
                    <a:gd name="T23" fmla="*/ 0 h 554"/>
                    <a:gd name="T24" fmla="*/ 4 w 228"/>
                    <a:gd name="T25" fmla="*/ 0 h 554"/>
                    <a:gd name="T26" fmla="*/ 4 w 228"/>
                    <a:gd name="T27" fmla="*/ 0 h 554"/>
                    <a:gd name="T28" fmla="*/ 5 w 228"/>
                    <a:gd name="T29" fmla="*/ 0 h 554"/>
                    <a:gd name="T30" fmla="*/ 6 w 228"/>
                    <a:gd name="T31" fmla="*/ 0 h 55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228" h="554">
                      <a:moveTo>
                        <a:pt x="90" y="0"/>
                      </a:moveTo>
                      <a:lnTo>
                        <a:pt x="228" y="538"/>
                      </a:lnTo>
                      <a:lnTo>
                        <a:pt x="228" y="544"/>
                      </a:lnTo>
                      <a:lnTo>
                        <a:pt x="228" y="547"/>
                      </a:lnTo>
                      <a:lnTo>
                        <a:pt x="228" y="552"/>
                      </a:lnTo>
                      <a:lnTo>
                        <a:pt x="226" y="554"/>
                      </a:lnTo>
                      <a:lnTo>
                        <a:pt x="144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5" y="0"/>
                      </a:lnTo>
                      <a:lnTo>
                        <a:pt x="35" y="0"/>
                      </a:lnTo>
                      <a:lnTo>
                        <a:pt x="46" y="0"/>
                      </a:lnTo>
                      <a:lnTo>
                        <a:pt x="57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90" y="0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" name="Freeform 275">
                  <a:extLst>
                    <a:ext uri="{FF2B5EF4-FFF2-40B4-BE49-F238E27FC236}">
                      <a16:creationId xmlns:a16="http://schemas.microsoft.com/office/drawing/2014/main" id="{C96A1CC7-F1DB-4754-B3EA-C9844481A8F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8" y="1422"/>
                  <a:ext cx="58" cy="138"/>
                </a:xfrm>
                <a:custGeom>
                  <a:avLst/>
                  <a:gdLst>
                    <a:gd name="T0" fmla="*/ 5 w 231"/>
                    <a:gd name="T1" fmla="*/ 0 h 554"/>
                    <a:gd name="T2" fmla="*/ 15 w 231"/>
                    <a:gd name="T3" fmla="*/ 34 h 554"/>
                    <a:gd name="T4" fmla="*/ 9 w 231"/>
                    <a:gd name="T5" fmla="*/ 34 h 554"/>
                    <a:gd name="T6" fmla="*/ 0 w 231"/>
                    <a:gd name="T7" fmla="*/ 0 h 554"/>
                    <a:gd name="T8" fmla="*/ 1 w 231"/>
                    <a:gd name="T9" fmla="*/ 0 h 554"/>
                    <a:gd name="T10" fmla="*/ 2 w 231"/>
                    <a:gd name="T11" fmla="*/ 0 h 554"/>
                    <a:gd name="T12" fmla="*/ 2 w 231"/>
                    <a:gd name="T13" fmla="*/ 0 h 554"/>
                    <a:gd name="T14" fmla="*/ 3 w 231"/>
                    <a:gd name="T15" fmla="*/ 0 h 554"/>
                    <a:gd name="T16" fmla="*/ 3 w 231"/>
                    <a:gd name="T17" fmla="*/ 0 h 554"/>
                    <a:gd name="T18" fmla="*/ 4 w 231"/>
                    <a:gd name="T19" fmla="*/ 0 h 554"/>
                    <a:gd name="T20" fmla="*/ 5 w 231"/>
                    <a:gd name="T21" fmla="*/ 0 h 554"/>
                    <a:gd name="T22" fmla="*/ 5 w 231"/>
                    <a:gd name="T23" fmla="*/ 0 h 55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4">
                      <a:moveTo>
                        <a:pt x="85" y="0"/>
                      </a:moveTo>
                      <a:lnTo>
                        <a:pt x="231" y="554"/>
                      </a:lnTo>
                      <a:lnTo>
                        <a:pt x="142" y="554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2" y="0"/>
                      </a:lnTo>
                      <a:lnTo>
                        <a:pt x="44" y="0"/>
                      </a:lnTo>
                      <a:lnTo>
                        <a:pt x="52" y="0"/>
                      </a:lnTo>
                      <a:lnTo>
                        <a:pt x="62" y="0"/>
                      </a:lnTo>
                      <a:lnTo>
                        <a:pt x="74" y="0"/>
                      </a:lnTo>
                      <a:lnTo>
                        <a:pt x="85" y="0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" name="Freeform 276">
                  <a:extLst>
                    <a:ext uri="{FF2B5EF4-FFF2-40B4-BE49-F238E27FC236}">
                      <a16:creationId xmlns:a16="http://schemas.microsoft.com/office/drawing/2014/main" id="{92C9CA25-9260-4CE0-89D9-9B04BFF27B6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46" y="1421"/>
                  <a:ext cx="58" cy="139"/>
                </a:xfrm>
                <a:custGeom>
                  <a:avLst/>
                  <a:gdLst>
                    <a:gd name="T0" fmla="*/ 6 w 231"/>
                    <a:gd name="T1" fmla="*/ 0 h 556"/>
                    <a:gd name="T2" fmla="*/ 15 w 231"/>
                    <a:gd name="T3" fmla="*/ 35 h 556"/>
                    <a:gd name="T4" fmla="*/ 9 w 231"/>
                    <a:gd name="T5" fmla="*/ 35 h 556"/>
                    <a:gd name="T6" fmla="*/ 0 w 231"/>
                    <a:gd name="T7" fmla="*/ 0 h 556"/>
                    <a:gd name="T8" fmla="*/ 1 w 231"/>
                    <a:gd name="T9" fmla="*/ 0 h 556"/>
                    <a:gd name="T10" fmla="*/ 2 w 231"/>
                    <a:gd name="T11" fmla="*/ 0 h 556"/>
                    <a:gd name="T12" fmla="*/ 2 w 231"/>
                    <a:gd name="T13" fmla="*/ 0 h 556"/>
                    <a:gd name="T14" fmla="*/ 3 w 231"/>
                    <a:gd name="T15" fmla="*/ 0 h 556"/>
                    <a:gd name="T16" fmla="*/ 4 w 231"/>
                    <a:gd name="T17" fmla="*/ 0 h 556"/>
                    <a:gd name="T18" fmla="*/ 4 w 231"/>
                    <a:gd name="T19" fmla="*/ 0 h 556"/>
                    <a:gd name="T20" fmla="*/ 5 w 231"/>
                    <a:gd name="T21" fmla="*/ 0 h 556"/>
                    <a:gd name="T22" fmla="*/ 6 w 231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56">
                      <a:moveTo>
                        <a:pt x="87" y="2"/>
                      </a:moveTo>
                      <a:lnTo>
                        <a:pt x="231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2"/>
                      </a:lnTo>
                      <a:lnTo>
                        <a:pt x="32" y="2"/>
                      </a:lnTo>
                      <a:lnTo>
                        <a:pt x="43" y="2"/>
                      </a:lnTo>
                      <a:lnTo>
                        <a:pt x="55" y="2"/>
                      </a:lnTo>
                      <a:lnTo>
                        <a:pt x="66" y="2"/>
                      </a:lnTo>
                      <a:lnTo>
                        <a:pt x="76" y="2"/>
                      </a:lnTo>
                      <a:lnTo>
                        <a:pt x="87" y="2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Freeform 277">
                  <a:extLst>
                    <a:ext uri="{FF2B5EF4-FFF2-40B4-BE49-F238E27FC236}">
                      <a16:creationId xmlns:a16="http://schemas.microsoft.com/office/drawing/2014/main" id="{269B4EB2-09A5-42B0-AA5C-8ED1D4954B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5" y="1421"/>
                  <a:ext cx="58" cy="139"/>
                </a:xfrm>
                <a:custGeom>
                  <a:avLst/>
                  <a:gdLst>
                    <a:gd name="T0" fmla="*/ 6 w 232"/>
                    <a:gd name="T1" fmla="*/ 0 h 556"/>
                    <a:gd name="T2" fmla="*/ 15 w 232"/>
                    <a:gd name="T3" fmla="*/ 35 h 556"/>
                    <a:gd name="T4" fmla="*/ 9 w 232"/>
                    <a:gd name="T5" fmla="*/ 35 h 556"/>
                    <a:gd name="T6" fmla="*/ 0 w 232"/>
                    <a:gd name="T7" fmla="*/ 0 h 556"/>
                    <a:gd name="T8" fmla="*/ 1 w 232"/>
                    <a:gd name="T9" fmla="*/ 0 h 556"/>
                    <a:gd name="T10" fmla="*/ 2 w 232"/>
                    <a:gd name="T11" fmla="*/ 0 h 556"/>
                    <a:gd name="T12" fmla="*/ 2 w 232"/>
                    <a:gd name="T13" fmla="*/ 0 h 556"/>
                    <a:gd name="T14" fmla="*/ 3 w 232"/>
                    <a:gd name="T15" fmla="*/ 0 h 556"/>
                    <a:gd name="T16" fmla="*/ 4 w 232"/>
                    <a:gd name="T17" fmla="*/ 0 h 556"/>
                    <a:gd name="T18" fmla="*/ 4 w 232"/>
                    <a:gd name="T19" fmla="*/ 0 h 556"/>
                    <a:gd name="T20" fmla="*/ 5 w 232"/>
                    <a:gd name="T21" fmla="*/ 0 h 556"/>
                    <a:gd name="T22" fmla="*/ 6 w 232"/>
                    <a:gd name="T23" fmla="*/ 0 h 5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56">
                      <a:moveTo>
                        <a:pt x="90" y="2"/>
                      </a:moveTo>
                      <a:lnTo>
                        <a:pt x="232" y="556"/>
                      </a:lnTo>
                      <a:lnTo>
                        <a:pt x="142" y="556"/>
                      </a:ln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22" y="0"/>
                      </a:lnTo>
                      <a:lnTo>
                        <a:pt x="34" y="0"/>
                      </a:lnTo>
                      <a:lnTo>
                        <a:pt x="44" y="0"/>
                      </a:lnTo>
                      <a:lnTo>
                        <a:pt x="55" y="0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0" y="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Freeform 278">
                  <a:extLst>
                    <a:ext uri="{FF2B5EF4-FFF2-40B4-BE49-F238E27FC236}">
                      <a16:creationId xmlns:a16="http://schemas.microsoft.com/office/drawing/2014/main" id="{6D6A4E43-E425-4EF8-84F7-66B6BCD320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4" y="1420"/>
                  <a:ext cx="58" cy="140"/>
                </a:xfrm>
                <a:custGeom>
                  <a:avLst/>
                  <a:gdLst>
                    <a:gd name="T0" fmla="*/ 6 w 232"/>
                    <a:gd name="T1" fmla="*/ 0 h 562"/>
                    <a:gd name="T2" fmla="*/ 15 w 232"/>
                    <a:gd name="T3" fmla="*/ 35 h 562"/>
                    <a:gd name="T4" fmla="*/ 9 w 232"/>
                    <a:gd name="T5" fmla="*/ 35 h 562"/>
                    <a:gd name="T6" fmla="*/ 0 w 232"/>
                    <a:gd name="T7" fmla="*/ 0 h 562"/>
                    <a:gd name="T8" fmla="*/ 1 w 232"/>
                    <a:gd name="T9" fmla="*/ 0 h 562"/>
                    <a:gd name="T10" fmla="*/ 2 w 232"/>
                    <a:gd name="T11" fmla="*/ 0 h 562"/>
                    <a:gd name="T12" fmla="*/ 2 w 232"/>
                    <a:gd name="T13" fmla="*/ 0 h 562"/>
                    <a:gd name="T14" fmla="*/ 3 w 232"/>
                    <a:gd name="T15" fmla="*/ 0 h 562"/>
                    <a:gd name="T16" fmla="*/ 4 w 232"/>
                    <a:gd name="T17" fmla="*/ 0 h 562"/>
                    <a:gd name="T18" fmla="*/ 4 w 232"/>
                    <a:gd name="T19" fmla="*/ 0 h 562"/>
                    <a:gd name="T20" fmla="*/ 5 w 232"/>
                    <a:gd name="T21" fmla="*/ 0 h 562"/>
                    <a:gd name="T22" fmla="*/ 6 w 232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2" h="562">
                      <a:moveTo>
                        <a:pt x="90" y="6"/>
                      </a:moveTo>
                      <a:lnTo>
                        <a:pt x="232" y="562"/>
                      </a:lnTo>
                      <a:lnTo>
                        <a:pt x="142" y="562"/>
                      </a:ln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3"/>
                      </a:lnTo>
                      <a:lnTo>
                        <a:pt x="33" y="6"/>
                      </a:lnTo>
                      <a:lnTo>
                        <a:pt x="44" y="6"/>
                      </a:lnTo>
                      <a:lnTo>
                        <a:pt x="55" y="6"/>
                      </a:lnTo>
                      <a:lnTo>
                        <a:pt x="66" y="6"/>
                      </a:lnTo>
                      <a:lnTo>
                        <a:pt x="80" y="6"/>
                      </a:lnTo>
                      <a:lnTo>
                        <a:pt x="90" y="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Freeform 279">
                  <a:extLst>
                    <a:ext uri="{FF2B5EF4-FFF2-40B4-BE49-F238E27FC236}">
                      <a16:creationId xmlns:a16="http://schemas.microsoft.com/office/drawing/2014/main" id="{2C26FBC6-021D-415C-9889-524F7060B7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12" y="1420"/>
                  <a:ext cx="59" cy="140"/>
                </a:xfrm>
                <a:custGeom>
                  <a:avLst/>
                  <a:gdLst>
                    <a:gd name="T0" fmla="*/ 6 w 233"/>
                    <a:gd name="T1" fmla="*/ 0 h 562"/>
                    <a:gd name="T2" fmla="*/ 15 w 233"/>
                    <a:gd name="T3" fmla="*/ 35 h 562"/>
                    <a:gd name="T4" fmla="*/ 9 w 233"/>
                    <a:gd name="T5" fmla="*/ 35 h 562"/>
                    <a:gd name="T6" fmla="*/ 0 w 233"/>
                    <a:gd name="T7" fmla="*/ 0 h 562"/>
                    <a:gd name="T8" fmla="*/ 1 w 233"/>
                    <a:gd name="T9" fmla="*/ 0 h 562"/>
                    <a:gd name="T10" fmla="*/ 1 w 233"/>
                    <a:gd name="T11" fmla="*/ 0 h 562"/>
                    <a:gd name="T12" fmla="*/ 2 w 233"/>
                    <a:gd name="T13" fmla="*/ 0 h 562"/>
                    <a:gd name="T14" fmla="*/ 3 w 233"/>
                    <a:gd name="T15" fmla="*/ 0 h 562"/>
                    <a:gd name="T16" fmla="*/ 4 w 233"/>
                    <a:gd name="T17" fmla="*/ 0 h 562"/>
                    <a:gd name="T18" fmla="*/ 5 w 233"/>
                    <a:gd name="T19" fmla="*/ 0 h 562"/>
                    <a:gd name="T20" fmla="*/ 5 w 233"/>
                    <a:gd name="T21" fmla="*/ 0 h 562"/>
                    <a:gd name="T22" fmla="*/ 6 w 233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3" h="562">
                      <a:moveTo>
                        <a:pt x="91" y="6"/>
                      </a:moveTo>
                      <a:lnTo>
                        <a:pt x="233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5" y="0"/>
                      </a:lnTo>
                      <a:lnTo>
                        <a:pt x="45" y="0"/>
                      </a:lnTo>
                      <a:lnTo>
                        <a:pt x="56" y="0"/>
                      </a:lnTo>
                      <a:lnTo>
                        <a:pt x="70" y="3"/>
                      </a:lnTo>
                      <a:lnTo>
                        <a:pt x="81" y="3"/>
                      </a:lnTo>
                      <a:lnTo>
                        <a:pt x="91" y="6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Freeform 280">
                  <a:extLst>
                    <a:ext uri="{FF2B5EF4-FFF2-40B4-BE49-F238E27FC236}">
                      <a16:creationId xmlns:a16="http://schemas.microsoft.com/office/drawing/2014/main" id="{B777B629-FC58-4360-83C2-F7BFEF01712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1" y="1420"/>
                  <a:ext cx="58" cy="140"/>
                </a:xfrm>
                <a:custGeom>
                  <a:avLst/>
                  <a:gdLst>
                    <a:gd name="T0" fmla="*/ 6 w 231"/>
                    <a:gd name="T1" fmla="*/ 0 h 562"/>
                    <a:gd name="T2" fmla="*/ 15 w 231"/>
                    <a:gd name="T3" fmla="*/ 35 h 562"/>
                    <a:gd name="T4" fmla="*/ 9 w 231"/>
                    <a:gd name="T5" fmla="*/ 35 h 562"/>
                    <a:gd name="T6" fmla="*/ 0 w 231"/>
                    <a:gd name="T7" fmla="*/ 0 h 562"/>
                    <a:gd name="T8" fmla="*/ 1 w 231"/>
                    <a:gd name="T9" fmla="*/ 0 h 562"/>
                    <a:gd name="T10" fmla="*/ 1 w 231"/>
                    <a:gd name="T11" fmla="*/ 0 h 562"/>
                    <a:gd name="T12" fmla="*/ 2 w 231"/>
                    <a:gd name="T13" fmla="*/ 0 h 562"/>
                    <a:gd name="T14" fmla="*/ 3 w 231"/>
                    <a:gd name="T15" fmla="*/ 0 h 562"/>
                    <a:gd name="T16" fmla="*/ 4 w 231"/>
                    <a:gd name="T17" fmla="*/ 0 h 562"/>
                    <a:gd name="T18" fmla="*/ 4 w 231"/>
                    <a:gd name="T19" fmla="*/ 0 h 562"/>
                    <a:gd name="T20" fmla="*/ 5 w 231"/>
                    <a:gd name="T21" fmla="*/ 0 h 562"/>
                    <a:gd name="T22" fmla="*/ 6 w 231"/>
                    <a:gd name="T23" fmla="*/ 0 h 56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31" h="562">
                      <a:moveTo>
                        <a:pt x="89" y="0"/>
                      </a:moveTo>
                      <a:lnTo>
                        <a:pt x="231" y="562"/>
                      </a:lnTo>
                      <a:lnTo>
                        <a:pt x="146" y="562"/>
                      </a:lnTo>
                      <a:lnTo>
                        <a:pt x="0" y="0"/>
                      </a:lnTo>
                      <a:lnTo>
                        <a:pt x="10" y="0"/>
                      </a:lnTo>
                      <a:lnTo>
                        <a:pt x="21" y="0"/>
                      </a:lnTo>
                      <a:lnTo>
                        <a:pt x="33" y="0"/>
                      </a:lnTo>
                      <a:lnTo>
                        <a:pt x="44" y="0"/>
                      </a:lnTo>
                      <a:lnTo>
                        <a:pt x="54" y="0"/>
                      </a:lnTo>
                      <a:lnTo>
                        <a:pt x="68" y="0"/>
                      </a:lnTo>
                      <a:lnTo>
                        <a:pt x="79" y="0"/>
                      </a:lnTo>
                      <a:lnTo>
                        <a:pt x="89" y="0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Freeform 281">
                  <a:extLst>
                    <a:ext uri="{FF2B5EF4-FFF2-40B4-BE49-F238E27FC236}">
                      <a16:creationId xmlns:a16="http://schemas.microsoft.com/office/drawing/2014/main" id="{76184F6C-4BD3-4D50-BFA3-D477E46BE37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20"/>
                  <a:ext cx="49" cy="140"/>
                </a:xfrm>
                <a:custGeom>
                  <a:avLst/>
                  <a:gdLst>
                    <a:gd name="T0" fmla="*/ 3 w 198"/>
                    <a:gd name="T1" fmla="*/ 0 h 562"/>
                    <a:gd name="T2" fmla="*/ 12 w 198"/>
                    <a:gd name="T3" fmla="*/ 35 h 562"/>
                    <a:gd name="T4" fmla="*/ 7 w 198"/>
                    <a:gd name="T5" fmla="*/ 35 h 562"/>
                    <a:gd name="T6" fmla="*/ 0 w 198"/>
                    <a:gd name="T7" fmla="*/ 9 h 562"/>
                    <a:gd name="T8" fmla="*/ 0 w 198"/>
                    <a:gd name="T9" fmla="*/ 0 h 562"/>
                    <a:gd name="T10" fmla="*/ 1 w 198"/>
                    <a:gd name="T11" fmla="*/ 0 h 562"/>
                    <a:gd name="T12" fmla="*/ 2 w 198"/>
                    <a:gd name="T13" fmla="*/ 0 h 562"/>
                    <a:gd name="T14" fmla="*/ 2 w 198"/>
                    <a:gd name="T15" fmla="*/ 0 h 562"/>
                    <a:gd name="T16" fmla="*/ 3 w 198"/>
                    <a:gd name="T17" fmla="*/ 0 h 562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98" h="562">
                      <a:moveTo>
                        <a:pt x="52" y="0"/>
                      </a:moveTo>
                      <a:lnTo>
                        <a:pt x="198" y="562"/>
                      </a:lnTo>
                      <a:lnTo>
                        <a:pt x="108" y="562"/>
                      </a:lnTo>
                      <a:lnTo>
                        <a:pt x="0" y="147"/>
                      </a:lnTo>
                      <a:lnTo>
                        <a:pt x="6" y="0"/>
                      </a:lnTo>
                      <a:lnTo>
                        <a:pt x="16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2" y="0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Freeform 282">
                  <a:extLst>
                    <a:ext uri="{FF2B5EF4-FFF2-40B4-BE49-F238E27FC236}">
                      <a16:creationId xmlns:a16="http://schemas.microsoft.com/office/drawing/2014/main" id="{099CD8B4-ABD8-4C0A-AD62-24D54691AF1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20"/>
                  <a:ext cx="38" cy="140"/>
                </a:xfrm>
                <a:custGeom>
                  <a:avLst/>
                  <a:gdLst>
                    <a:gd name="T0" fmla="*/ 0 w 154"/>
                    <a:gd name="T1" fmla="*/ 0 h 562"/>
                    <a:gd name="T2" fmla="*/ 9 w 154"/>
                    <a:gd name="T3" fmla="*/ 35 h 562"/>
                    <a:gd name="T4" fmla="*/ 4 w 154"/>
                    <a:gd name="T5" fmla="*/ 35 h 562"/>
                    <a:gd name="T6" fmla="*/ 0 w 154"/>
                    <a:gd name="T7" fmla="*/ 20 h 562"/>
                    <a:gd name="T8" fmla="*/ 0 w 154"/>
                    <a:gd name="T9" fmla="*/ 0 h 562"/>
                    <a:gd name="T10" fmla="*/ 0 w 154"/>
                    <a:gd name="T11" fmla="*/ 0 h 56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154" h="562">
                      <a:moveTo>
                        <a:pt x="8" y="0"/>
                      </a:moveTo>
                      <a:lnTo>
                        <a:pt x="154" y="562"/>
                      </a:lnTo>
                      <a:lnTo>
                        <a:pt x="62" y="562"/>
                      </a:lnTo>
                      <a:lnTo>
                        <a:pt x="0" y="319"/>
                      </a:lnTo>
                      <a:lnTo>
                        <a:pt x="6" y="0"/>
                      </a:lnTo>
                      <a:lnTo>
                        <a:pt x="8" y="0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" name="Freeform 283">
                  <a:extLst>
                    <a:ext uri="{FF2B5EF4-FFF2-40B4-BE49-F238E27FC236}">
                      <a16:creationId xmlns:a16="http://schemas.microsoft.com/office/drawing/2014/main" id="{5843ADD9-DF63-48B3-A4B2-158E962609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57"/>
                  <a:ext cx="27" cy="103"/>
                </a:xfrm>
                <a:custGeom>
                  <a:avLst/>
                  <a:gdLst>
                    <a:gd name="T0" fmla="*/ 0 w 108"/>
                    <a:gd name="T1" fmla="*/ 0 h 415"/>
                    <a:gd name="T2" fmla="*/ 7 w 108"/>
                    <a:gd name="T3" fmla="*/ 26 h 415"/>
                    <a:gd name="T4" fmla="*/ 1 w 108"/>
                    <a:gd name="T5" fmla="*/ 26 h 415"/>
                    <a:gd name="T6" fmla="*/ 0 w 108"/>
                    <a:gd name="T7" fmla="*/ 21 h 415"/>
                    <a:gd name="T8" fmla="*/ 0 w 108"/>
                    <a:gd name="T9" fmla="*/ 0 h 415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08" h="415">
                      <a:moveTo>
                        <a:pt x="0" y="0"/>
                      </a:moveTo>
                      <a:lnTo>
                        <a:pt x="108" y="415"/>
                      </a:lnTo>
                      <a:lnTo>
                        <a:pt x="18" y="415"/>
                      </a:lnTo>
                      <a:lnTo>
                        <a:pt x="0" y="34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" name="Freeform 284">
                  <a:extLst>
                    <a:ext uri="{FF2B5EF4-FFF2-40B4-BE49-F238E27FC236}">
                      <a16:creationId xmlns:a16="http://schemas.microsoft.com/office/drawing/2014/main" id="{C6DD7423-0875-4EE1-9448-12C3E63FF6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499"/>
                  <a:ext cx="15" cy="61"/>
                </a:xfrm>
                <a:custGeom>
                  <a:avLst/>
                  <a:gdLst>
                    <a:gd name="T0" fmla="*/ 0 w 62"/>
                    <a:gd name="T1" fmla="*/ 0 h 243"/>
                    <a:gd name="T2" fmla="*/ 4 w 62"/>
                    <a:gd name="T3" fmla="*/ 15 h 243"/>
                    <a:gd name="T4" fmla="*/ 0 w 62"/>
                    <a:gd name="T5" fmla="*/ 15 h 243"/>
                    <a:gd name="T6" fmla="*/ 0 w 62"/>
                    <a:gd name="T7" fmla="*/ 0 h 243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62" h="243">
                      <a:moveTo>
                        <a:pt x="0" y="0"/>
                      </a:moveTo>
                      <a:lnTo>
                        <a:pt x="62" y="243"/>
                      </a:lnTo>
                      <a:lnTo>
                        <a:pt x="0" y="2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" name="Freeform 285">
                  <a:extLst>
                    <a:ext uri="{FF2B5EF4-FFF2-40B4-BE49-F238E27FC236}">
                      <a16:creationId xmlns:a16="http://schemas.microsoft.com/office/drawing/2014/main" id="{9DE7E72C-E7CC-44C0-B3A6-F7E5266993D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0" y="1543"/>
                  <a:ext cx="4" cy="17"/>
                </a:xfrm>
                <a:custGeom>
                  <a:avLst/>
                  <a:gdLst>
                    <a:gd name="T0" fmla="*/ 0 w 18"/>
                    <a:gd name="T1" fmla="*/ 0 h 70"/>
                    <a:gd name="T2" fmla="*/ 1 w 18"/>
                    <a:gd name="T3" fmla="*/ 4 h 70"/>
                    <a:gd name="T4" fmla="*/ 0 w 18"/>
                    <a:gd name="T5" fmla="*/ 4 h 70"/>
                    <a:gd name="T6" fmla="*/ 0 w 18"/>
                    <a:gd name="T7" fmla="*/ 0 h 7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" h="70">
                      <a:moveTo>
                        <a:pt x="0" y="0"/>
                      </a:moveTo>
                      <a:lnTo>
                        <a:pt x="18" y="70"/>
                      </a:lnTo>
                      <a:lnTo>
                        <a:pt x="0" y="7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" name="Freeform 286">
                  <a:extLst>
                    <a:ext uri="{FF2B5EF4-FFF2-40B4-BE49-F238E27FC236}">
                      <a16:creationId xmlns:a16="http://schemas.microsoft.com/office/drawing/2014/main" id="{6FC15CC6-BD4A-4170-B790-866A6DDA76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88" y="1470"/>
                  <a:ext cx="119" cy="100"/>
                </a:xfrm>
                <a:custGeom>
                  <a:avLst/>
                  <a:gdLst>
                    <a:gd name="T0" fmla="*/ 28 w 475"/>
                    <a:gd name="T1" fmla="*/ 0 h 400"/>
                    <a:gd name="T2" fmla="*/ 30 w 475"/>
                    <a:gd name="T3" fmla="*/ 6 h 400"/>
                    <a:gd name="T4" fmla="*/ 27 w 475"/>
                    <a:gd name="T5" fmla="*/ 8 h 400"/>
                    <a:gd name="T6" fmla="*/ 24 w 475"/>
                    <a:gd name="T7" fmla="*/ 10 h 400"/>
                    <a:gd name="T8" fmla="*/ 21 w 475"/>
                    <a:gd name="T9" fmla="*/ 11 h 400"/>
                    <a:gd name="T10" fmla="*/ 19 w 475"/>
                    <a:gd name="T11" fmla="*/ 13 h 400"/>
                    <a:gd name="T12" fmla="*/ 16 w 475"/>
                    <a:gd name="T13" fmla="*/ 16 h 400"/>
                    <a:gd name="T14" fmla="*/ 15 w 475"/>
                    <a:gd name="T15" fmla="*/ 19 h 400"/>
                    <a:gd name="T16" fmla="*/ 13 w 475"/>
                    <a:gd name="T17" fmla="*/ 22 h 400"/>
                    <a:gd name="T18" fmla="*/ 12 w 475"/>
                    <a:gd name="T19" fmla="*/ 25 h 400"/>
                    <a:gd name="T20" fmla="*/ 10 w 475"/>
                    <a:gd name="T21" fmla="*/ 25 h 400"/>
                    <a:gd name="T22" fmla="*/ 9 w 475"/>
                    <a:gd name="T23" fmla="*/ 25 h 400"/>
                    <a:gd name="T24" fmla="*/ 7 w 475"/>
                    <a:gd name="T25" fmla="*/ 25 h 400"/>
                    <a:gd name="T26" fmla="*/ 6 w 475"/>
                    <a:gd name="T27" fmla="*/ 25 h 400"/>
                    <a:gd name="T28" fmla="*/ 4 w 475"/>
                    <a:gd name="T29" fmla="*/ 25 h 400"/>
                    <a:gd name="T30" fmla="*/ 3 w 475"/>
                    <a:gd name="T31" fmla="*/ 25 h 400"/>
                    <a:gd name="T32" fmla="*/ 1 w 475"/>
                    <a:gd name="T33" fmla="*/ 25 h 400"/>
                    <a:gd name="T34" fmla="*/ 0 w 475"/>
                    <a:gd name="T35" fmla="*/ 25 h 400"/>
                    <a:gd name="T36" fmla="*/ 1 w 475"/>
                    <a:gd name="T37" fmla="*/ 23 h 400"/>
                    <a:gd name="T38" fmla="*/ 1 w 475"/>
                    <a:gd name="T39" fmla="*/ 21 h 400"/>
                    <a:gd name="T40" fmla="*/ 2 w 475"/>
                    <a:gd name="T41" fmla="*/ 19 h 400"/>
                    <a:gd name="T42" fmla="*/ 3 w 475"/>
                    <a:gd name="T43" fmla="*/ 16 h 400"/>
                    <a:gd name="T44" fmla="*/ 4 w 475"/>
                    <a:gd name="T45" fmla="*/ 15 h 400"/>
                    <a:gd name="T46" fmla="*/ 6 w 475"/>
                    <a:gd name="T47" fmla="*/ 13 h 400"/>
                    <a:gd name="T48" fmla="*/ 7 w 475"/>
                    <a:gd name="T49" fmla="*/ 11 h 400"/>
                    <a:gd name="T50" fmla="*/ 9 w 475"/>
                    <a:gd name="T51" fmla="*/ 9 h 400"/>
                    <a:gd name="T52" fmla="*/ 11 w 475"/>
                    <a:gd name="T53" fmla="*/ 8 h 400"/>
                    <a:gd name="T54" fmla="*/ 13 w 475"/>
                    <a:gd name="T55" fmla="*/ 6 h 400"/>
                    <a:gd name="T56" fmla="*/ 15 w 475"/>
                    <a:gd name="T57" fmla="*/ 5 h 400"/>
                    <a:gd name="T58" fmla="*/ 18 w 475"/>
                    <a:gd name="T59" fmla="*/ 4 h 400"/>
                    <a:gd name="T60" fmla="*/ 20 w 475"/>
                    <a:gd name="T61" fmla="*/ 3 h 400"/>
                    <a:gd name="T62" fmla="*/ 23 w 475"/>
                    <a:gd name="T63" fmla="*/ 2 h 400"/>
                    <a:gd name="T64" fmla="*/ 25 w 475"/>
                    <a:gd name="T65" fmla="*/ 1 h 400"/>
                    <a:gd name="T66" fmla="*/ 28 w 475"/>
                    <a:gd name="T67" fmla="*/ 0 h 400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475" h="400">
                      <a:moveTo>
                        <a:pt x="443" y="0"/>
                      </a:moveTo>
                      <a:lnTo>
                        <a:pt x="475" y="100"/>
                      </a:lnTo>
                      <a:lnTo>
                        <a:pt x="427" y="123"/>
                      </a:lnTo>
                      <a:lnTo>
                        <a:pt x="380" y="150"/>
                      </a:lnTo>
                      <a:lnTo>
                        <a:pt x="337" y="180"/>
                      </a:lnTo>
                      <a:lnTo>
                        <a:pt x="299" y="212"/>
                      </a:lnTo>
                      <a:lnTo>
                        <a:pt x="261" y="253"/>
                      </a:lnTo>
                      <a:lnTo>
                        <a:pt x="231" y="294"/>
                      </a:lnTo>
                      <a:lnTo>
                        <a:pt x="203" y="342"/>
                      </a:lnTo>
                      <a:lnTo>
                        <a:pt x="182" y="391"/>
                      </a:lnTo>
                      <a:lnTo>
                        <a:pt x="161" y="395"/>
                      </a:lnTo>
                      <a:lnTo>
                        <a:pt x="138" y="397"/>
                      </a:lnTo>
                      <a:lnTo>
                        <a:pt x="117" y="397"/>
                      </a:lnTo>
                      <a:lnTo>
                        <a:pt x="92" y="400"/>
                      </a:lnTo>
                      <a:lnTo>
                        <a:pt x="67" y="400"/>
                      </a:lnTo>
                      <a:lnTo>
                        <a:pt x="44" y="400"/>
                      </a:lnTo>
                      <a:lnTo>
                        <a:pt x="21" y="400"/>
                      </a:lnTo>
                      <a:lnTo>
                        <a:pt x="0" y="400"/>
                      </a:lnTo>
                      <a:lnTo>
                        <a:pt x="8" y="361"/>
                      </a:lnTo>
                      <a:lnTo>
                        <a:pt x="16" y="326"/>
                      </a:lnTo>
                      <a:lnTo>
                        <a:pt x="30" y="294"/>
                      </a:lnTo>
                      <a:lnTo>
                        <a:pt x="49" y="261"/>
                      </a:lnTo>
                      <a:lnTo>
                        <a:pt x="67" y="231"/>
                      </a:lnTo>
                      <a:lnTo>
                        <a:pt x="92" y="201"/>
                      </a:lnTo>
                      <a:lnTo>
                        <a:pt x="117" y="174"/>
                      </a:lnTo>
                      <a:lnTo>
                        <a:pt x="143" y="147"/>
                      </a:lnTo>
                      <a:lnTo>
                        <a:pt x="177" y="123"/>
                      </a:lnTo>
                      <a:lnTo>
                        <a:pt x="209" y="100"/>
                      </a:lnTo>
                      <a:lnTo>
                        <a:pt x="244" y="79"/>
                      </a:lnTo>
                      <a:lnTo>
                        <a:pt x="279" y="60"/>
                      </a:lnTo>
                      <a:lnTo>
                        <a:pt x="318" y="40"/>
                      </a:lnTo>
                      <a:lnTo>
                        <a:pt x="358" y="28"/>
                      </a:lnTo>
                      <a:lnTo>
                        <a:pt x="399" y="12"/>
                      </a:lnTo>
                      <a:lnTo>
                        <a:pt x="443" y="0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" name="Freeform 287">
                  <a:extLst>
                    <a:ext uri="{FF2B5EF4-FFF2-40B4-BE49-F238E27FC236}">
                      <a16:creationId xmlns:a16="http://schemas.microsoft.com/office/drawing/2014/main" id="{C3D77EA6-7FB3-4D35-8A6A-F0BAA39C6E0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3" y="1468"/>
                  <a:ext cx="21" cy="29"/>
                </a:xfrm>
                <a:custGeom>
                  <a:avLst/>
                  <a:gdLst>
                    <a:gd name="T0" fmla="*/ 2 w 81"/>
                    <a:gd name="T1" fmla="*/ 7 h 117"/>
                    <a:gd name="T2" fmla="*/ 0 w 81"/>
                    <a:gd name="T3" fmla="*/ 1 h 117"/>
                    <a:gd name="T4" fmla="*/ 1 w 81"/>
                    <a:gd name="T5" fmla="*/ 1 h 117"/>
                    <a:gd name="T6" fmla="*/ 2 w 81"/>
                    <a:gd name="T7" fmla="*/ 1 h 117"/>
                    <a:gd name="T8" fmla="*/ 2 w 81"/>
                    <a:gd name="T9" fmla="*/ 0 h 117"/>
                    <a:gd name="T10" fmla="*/ 3 w 81"/>
                    <a:gd name="T11" fmla="*/ 0 h 117"/>
                    <a:gd name="T12" fmla="*/ 5 w 81"/>
                    <a:gd name="T13" fmla="*/ 6 h 117"/>
                    <a:gd name="T14" fmla="*/ 4 w 81"/>
                    <a:gd name="T15" fmla="*/ 6 h 117"/>
                    <a:gd name="T16" fmla="*/ 4 w 81"/>
                    <a:gd name="T17" fmla="*/ 7 h 117"/>
                    <a:gd name="T18" fmla="*/ 3 w 81"/>
                    <a:gd name="T19" fmla="*/ 7 h 117"/>
                    <a:gd name="T20" fmla="*/ 2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29" y="117"/>
                      </a:moveTo>
                      <a:lnTo>
                        <a:pt x="0" y="13"/>
                      </a:lnTo>
                      <a:lnTo>
                        <a:pt x="10" y="13"/>
                      </a:lnTo>
                      <a:lnTo>
                        <a:pt x="23" y="11"/>
                      </a:lnTo>
                      <a:lnTo>
                        <a:pt x="35" y="6"/>
                      </a:lnTo>
                      <a:lnTo>
                        <a:pt x="48" y="0"/>
                      </a:lnTo>
                      <a:lnTo>
                        <a:pt x="81" y="101"/>
                      </a:lnTo>
                      <a:lnTo>
                        <a:pt x="67" y="106"/>
                      </a:lnTo>
                      <a:lnTo>
                        <a:pt x="56" y="108"/>
                      </a:lnTo>
                      <a:lnTo>
                        <a:pt x="42" y="114"/>
                      </a:lnTo>
                      <a:lnTo>
                        <a:pt x="29" y="117"/>
                      </a:lnTo>
                      <a:close/>
                    </a:path>
                  </a:pathLst>
                </a:custGeom>
                <a:solidFill>
                  <a:srgbClr val="CC562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" name="Freeform 288">
                  <a:extLst>
                    <a:ext uri="{FF2B5EF4-FFF2-40B4-BE49-F238E27FC236}">
                      <a16:creationId xmlns:a16="http://schemas.microsoft.com/office/drawing/2014/main" id="{A123F468-B414-4453-9D2E-6444B5DADE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9" y="1467"/>
                  <a:ext cx="20" cy="28"/>
                </a:xfrm>
                <a:custGeom>
                  <a:avLst/>
                  <a:gdLst>
                    <a:gd name="T0" fmla="*/ 2 w 81"/>
                    <a:gd name="T1" fmla="*/ 7 h 111"/>
                    <a:gd name="T2" fmla="*/ 0 w 81"/>
                    <a:gd name="T3" fmla="*/ 1 h 111"/>
                    <a:gd name="T4" fmla="*/ 1 w 81"/>
                    <a:gd name="T5" fmla="*/ 1 h 111"/>
                    <a:gd name="T6" fmla="*/ 2 w 81"/>
                    <a:gd name="T7" fmla="*/ 0 h 111"/>
                    <a:gd name="T8" fmla="*/ 2 w 81"/>
                    <a:gd name="T9" fmla="*/ 0 h 111"/>
                    <a:gd name="T10" fmla="*/ 3 w 81"/>
                    <a:gd name="T11" fmla="*/ 0 h 111"/>
                    <a:gd name="T12" fmla="*/ 5 w 81"/>
                    <a:gd name="T13" fmla="*/ 6 h 111"/>
                    <a:gd name="T14" fmla="*/ 4 w 81"/>
                    <a:gd name="T15" fmla="*/ 6 h 111"/>
                    <a:gd name="T16" fmla="*/ 4 w 81"/>
                    <a:gd name="T17" fmla="*/ 7 h 111"/>
                    <a:gd name="T18" fmla="*/ 3 w 81"/>
                    <a:gd name="T19" fmla="*/ 7 h 111"/>
                    <a:gd name="T20" fmla="*/ 2 w 81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1">
                      <a:moveTo>
                        <a:pt x="32" y="111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7" y="5"/>
                      </a:lnTo>
                      <a:lnTo>
                        <a:pt x="37" y="3"/>
                      </a:lnTo>
                      <a:lnTo>
                        <a:pt x="51" y="0"/>
                      </a:lnTo>
                      <a:lnTo>
                        <a:pt x="81" y="95"/>
                      </a:lnTo>
                      <a:lnTo>
                        <a:pt x="70" y="99"/>
                      </a:lnTo>
                      <a:lnTo>
                        <a:pt x="60" y="104"/>
                      </a:lnTo>
                      <a:lnTo>
                        <a:pt x="46" y="106"/>
                      </a:lnTo>
                      <a:lnTo>
                        <a:pt x="32" y="111"/>
                      </a:lnTo>
                      <a:close/>
                    </a:path>
                  </a:pathLst>
                </a:custGeom>
                <a:solidFill>
                  <a:srgbClr val="CC56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" name="Freeform 289">
                  <a:extLst>
                    <a:ext uri="{FF2B5EF4-FFF2-40B4-BE49-F238E27FC236}">
                      <a16:creationId xmlns:a16="http://schemas.microsoft.com/office/drawing/2014/main" id="{9009B4BF-F48E-47A2-AD36-066BF1D06C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05" y="1466"/>
                  <a:ext cx="21" cy="27"/>
                </a:xfrm>
                <a:custGeom>
                  <a:avLst/>
                  <a:gdLst>
                    <a:gd name="T0" fmla="*/ 2 w 81"/>
                    <a:gd name="T1" fmla="*/ 7 h 109"/>
                    <a:gd name="T2" fmla="*/ 0 w 81"/>
                    <a:gd name="T3" fmla="*/ 0 h 109"/>
                    <a:gd name="T4" fmla="*/ 1 w 81"/>
                    <a:gd name="T5" fmla="*/ 0 h 109"/>
                    <a:gd name="T6" fmla="*/ 2 w 81"/>
                    <a:gd name="T7" fmla="*/ 0 h 109"/>
                    <a:gd name="T8" fmla="*/ 3 w 81"/>
                    <a:gd name="T9" fmla="*/ 0 h 109"/>
                    <a:gd name="T10" fmla="*/ 3 w 81"/>
                    <a:gd name="T11" fmla="*/ 0 h 109"/>
                    <a:gd name="T12" fmla="*/ 5 w 81"/>
                    <a:gd name="T13" fmla="*/ 6 h 109"/>
                    <a:gd name="T14" fmla="*/ 5 w 81"/>
                    <a:gd name="T15" fmla="*/ 6 h 109"/>
                    <a:gd name="T16" fmla="*/ 4 w 81"/>
                    <a:gd name="T17" fmla="*/ 6 h 109"/>
                    <a:gd name="T18" fmla="*/ 3 w 81"/>
                    <a:gd name="T19" fmla="*/ 6 h 109"/>
                    <a:gd name="T20" fmla="*/ 2 w 81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9">
                      <a:moveTo>
                        <a:pt x="33" y="109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7" y="5"/>
                      </a:lnTo>
                      <a:lnTo>
                        <a:pt x="38" y="3"/>
                      </a:lnTo>
                      <a:lnTo>
                        <a:pt x="52" y="0"/>
                      </a:lnTo>
                      <a:lnTo>
                        <a:pt x="81" y="92"/>
                      </a:lnTo>
                      <a:lnTo>
                        <a:pt x="70" y="95"/>
                      </a:lnTo>
                      <a:lnTo>
                        <a:pt x="57" y="100"/>
                      </a:lnTo>
                      <a:lnTo>
                        <a:pt x="43" y="104"/>
                      </a:lnTo>
                      <a:lnTo>
                        <a:pt x="33" y="109"/>
                      </a:lnTo>
                      <a:close/>
                    </a:path>
                  </a:pathLst>
                </a:custGeom>
                <a:solidFill>
                  <a:srgbClr val="CC592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Freeform 290">
                  <a:extLst>
                    <a:ext uri="{FF2B5EF4-FFF2-40B4-BE49-F238E27FC236}">
                      <a16:creationId xmlns:a16="http://schemas.microsoft.com/office/drawing/2014/main" id="{67F88330-6335-4A0D-89A3-CFE4F42587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2" y="1465"/>
                  <a:ext cx="21" cy="26"/>
                </a:xfrm>
                <a:custGeom>
                  <a:avLst/>
                  <a:gdLst>
                    <a:gd name="T0" fmla="*/ 2 w 85"/>
                    <a:gd name="T1" fmla="*/ 6 h 106"/>
                    <a:gd name="T2" fmla="*/ 0 w 85"/>
                    <a:gd name="T3" fmla="*/ 1 h 106"/>
                    <a:gd name="T4" fmla="*/ 1 w 85"/>
                    <a:gd name="T5" fmla="*/ 0 h 106"/>
                    <a:gd name="T6" fmla="*/ 2 w 85"/>
                    <a:gd name="T7" fmla="*/ 0 h 106"/>
                    <a:gd name="T8" fmla="*/ 2 w 85"/>
                    <a:gd name="T9" fmla="*/ 0 h 106"/>
                    <a:gd name="T10" fmla="*/ 3 w 85"/>
                    <a:gd name="T11" fmla="*/ 0 h 106"/>
                    <a:gd name="T12" fmla="*/ 5 w 85"/>
                    <a:gd name="T13" fmla="*/ 6 h 106"/>
                    <a:gd name="T14" fmla="*/ 4 w 85"/>
                    <a:gd name="T15" fmla="*/ 6 h 106"/>
                    <a:gd name="T16" fmla="*/ 3 w 85"/>
                    <a:gd name="T17" fmla="*/ 6 h 106"/>
                    <a:gd name="T18" fmla="*/ 3 w 85"/>
                    <a:gd name="T19" fmla="*/ 6 h 106"/>
                    <a:gd name="T20" fmla="*/ 2 w 85"/>
                    <a:gd name="T21" fmla="*/ 6 h 10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106">
                      <a:moveTo>
                        <a:pt x="30" y="106"/>
                      </a:moveTo>
                      <a:lnTo>
                        <a:pt x="0" y="11"/>
                      </a:lnTo>
                      <a:lnTo>
                        <a:pt x="14" y="9"/>
                      </a:lnTo>
                      <a:lnTo>
                        <a:pt x="28" y="6"/>
                      </a:lnTo>
                      <a:lnTo>
                        <a:pt x="41" y="4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6"/>
                      </a:lnTo>
                      <a:lnTo>
                        <a:pt x="57" y="101"/>
                      </a:lnTo>
                      <a:lnTo>
                        <a:pt x="44" y="104"/>
                      </a:lnTo>
                      <a:lnTo>
                        <a:pt x="30" y="106"/>
                      </a:lnTo>
                      <a:close/>
                    </a:path>
                  </a:pathLst>
                </a:custGeom>
                <a:solidFill>
                  <a:srgbClr val="CC592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" name="Freeform 291">
                  <a:extLst>
                    <a:ext uri="{FF2B5EF4-FFF2-40B4-BE49-F238E27FC236}">
                      <a16:creationId xmlns:a16="http://schemas.microsoft.com/office/drawing/2014/main" id="{2B4A3950-F588-40C9-98B7-67C58CAEDB8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19" y="1464"/>
                  <a:ext cx="20" cy="25"/>
                </a:xfrm>
                <a:custGeom>
                  <a:avLst/>
                  <a:gdLst>
                    <a:gd name="T0" fmla="*/ 2 w 83"/>
                    <a:gd name="T1" fmla="*/ 6 h 100"/>
                    <a:gd name="T2" fmla="*/ 0 w 83"/>
                    <a:gd name="T3" fmla="*/ 1 h 100"/>
                    <a:gd name="T4" fmla="*/ 1 w 83"/>
                    <a:gd name="T5" fmla="*/ 1 h 100"/>
                    <a:gd name="T6" fmla="*/ 2 w 83"/>
                    <a:gd name="T7" fmla="*/ 0 h 100"/>
                    <a:gd name="T8" fmla="*/ 2 w 83"/>
                    <a:gd name="T9" fmla="*/ 0 h 100"/>
                    <a:gd name="T10" fmla="*/ 3 w 83"/>
                    <a:gd name="T11" fmla="*/ 0 h 100"/>
                    <a:gd name="T12" fmla="*/ 5 w 83"/>
                    <a:gd name="T13" fmla="*/ 6 h 100"/>
                    <a:gd name="T14" fmla="*/ 4 w 83"/>
                    <a:gd name="T15" fmla="*/ 6 h 100"/>
                    <a:gd name="T16" fmla="*/ 3 w 83"/>
                    <a:gd name="T17" fmla="*/ 6 h 100"/>
                    <a:gd name="T18" fmla="*/ 2 w 83"/>
                    <a:gd name="T19" fmla="*/ 6 h 100"/>
                    <a:gd name="T20" fmla="*/ 2 w 83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3" h="100">
                      <a:moveTo>
                        <a:pt x="29" y="100"/>
                      </a:moveTo>
                      <a:lnTo>
                        <a:pt x="0" y="8"/>
                      </a:lnTo>
                      <a:lnTo>
                        <a:pt x="13" y="6"/>
                      </a:lnTo>
                      <a:lnTo>
                        <a:pt x="29" y="2"/>
                      </a:lnTo>
                      <a:lnTo>
                        <a:pt x="43" y="0"/>
                      </a:lnTo>
                      <a:lnTo>
                        <a:pt x="57" y="0"/>
                      </a:lnTo>
                      <a:lnTo>
                        <a:pt x="83" y="92"/>
                      </a:lnTo>
                      <a:lnTo>
                        <a:pt x="71" y="92"/>
                      </a:lnTo>
                      <a:lnTo>
                        <a:pt x="57" y="94"/>
                      </a:lnTo>
                      <a:lnTo>
                        <a:pt x="43" y="98"/>
                      </a:lnTo>
                      <a:lnTo>
                        <a:pt x="29" y="100"/>
                      </a:lnTo>
                      <a:close/>
                    </a:path>
                  </a:pathLst>
                </a:custGeom>
                <a:solidFill>
                  <a:srgbClr val="CC5B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Freeform 292">
                  <a:extLst>
                    <a:ext uri="{FF2B5EF4-FFF2-40B4-BE49-F238E27FC236}">
                      <a16:creationId xmlns:a16="http://schemas.microsoft.com/office/drawing/2014/main" id="{F78B7B29-5651-4C98-9AE5-53DECE80BE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25" y="1462"/>
                  <a:ext cx="21" cy="26"/>
                </a:xfrm>
                <a:custGeom>
                  <a:avLst/>
                  <a:gdLst>
                    <a:gd name="T0" fmla="*/ 2 w 84"/>
                    <a:gd name="T1" fmla="*/ 7 h 100"/>
                    <a:gd name="T2" fmla="*/ 0 w 84"/>
                    <a:gd name="T3" fmla="*/ 1 h 100"/>
                    <a:gd name="T4" fmla="*/ 1 w 84"/>
                    <a:gd name="T5" fmla="*/ 1 h 100"/>
                    <a:gd name="T6" fmla="*/ 2 w 84"/>
                    <a:gd name="T7" fmla="*/ 1 h 100"/>
                    <a:gd name="T8" fmla="*/ 3 w 84"/>
                    <a:gd name="T9" fmla="*/ 0 h 100"/>
                    <a:gd name="T10" fmla="*/ 4 w 84"/>
                    <a:gd name="T11" fmla="*/ 0 h 100"/>
                    <a:gd name="T12" fmla="*/ 5 w 84"/>
                    <a:gd name="T13" fmla="*/ 6 h 100"/>
                    <a:gd name="T14" fmla="*/ 5 w 84"/>
                    <a:gd name="T15" fmla="*/ 6 h 100"/>
                    <a:gd name="T16" fmla="*/ 4 w 84"/>
                    <a:gd name="T17" fmla="*/ 7 h 100"/>
                    <a:gd name="T18" fmla="*/ 3 w 84"/>
                    <a:gd name="T19" fmla="*/ 7 h 100"/>
                    <a:gd name="T20" fmla="*/ 2 w 84"/>
                    <a:gd name="T21" fmla="*/ 7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100">
                      <a:moveTo>
                        <a:pt x="30" y="100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6"/>
                      </a:lnTo>
                      <a:lnTo>
                        <a:pt x="44" y="3"/>
                      </a:lnTo>
                      <a:lnTo>
                        <a:pt x="56" y="0"/>
                      </a:lnTo>
                      <a:lnTo>
                        <a:pt x="84" y="93"/>
                      </a:lnTo>
                      <a:lnTo>
                        <a:pt x="70" y="93"/>
                      </a:lnTo>
                      <a:lnTo>
                        <a:pt x="56" y="95"/>
                      </a:lnTo>
                      <a:lnTo>
                        <a:pt x="44" y="98"/>
                      </a:lnTo>
                      <a:lnTo>
                        <a:pt x="30" y="100"/>
                      </a:lnTo>
                      <a:close/>
                    </a:path>
                  </a:pathLst>
                </a:custGeom>
                <a:solidFill>
                  <a:srgbClr val="CE60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" name="Freeform 293">
                  <a:extLst>
                    <a:ext uri="{FF2B5EF4-FFF2-40B4-BE49-F238E27FC236}">
                      <a16:creationId xmlns:a16="http://schemas.microsoft.com/office/drawing/2014/main" id="{2B43E4F0-A1D5-4AA0-A2B7-E7A3153F31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3" y="1462"/>
                  <a:ext cx="20" cy="25"/>
                </a:xfrm>
                <a:custGeom>
                  <a:avLst/>
                  <a:gdLst>
                    <a:gd name="T0" fmla="*/ 1 w 81"/>
                    <a:gd name="T1" fmla="*/ 6 h 100"/>
                    <a:gd name="T2" fmla="*/ 0 w 81"/>
                    <a:gd name="T3" fmla="*/ 1 h 100"/>
                    <a:gd name="T4" fmla="*/ 1 w 81"/>
                    <a:gd name="T5" fmla="*/ 1 h 100"/>
                    <a:gd name="T6" fmla="*/ 1 w 81"/>
                    <a:gd name="T7" fmla="*/ 0 h 100"/>
                    <a:gd name="T8" fmla="*/ 2 w 81"/>
                    <a:gd name="T9" fmla="*/ 0 h 100"/>
                    <a:gd name="T10" fmla="*/ 3 w 81"/>
                    <a:gd name="T11" fmla="*/ 0 h 100"/>
                    <a:gd name="T12" fmla="*/ 5 w 81"/>
                    <a:gd name="T13" fmla="*/ 6 h 100"/>
                    <a:gd name="T14" fmla="*/ 4 w 81"/>
                    <a:gd name="T15" fmla="*/ 6 h 100"/>
                    <a:gd name="T16" fmla="*/ 3 w 81"/>
                    <a:gd name="T17" fmla="*/ 6 h 100"/>
                    <a:gd name="T18" fmla="*/ 2 w 81"/>
                    <a:gd name="T19" fmla="*/ 6 h 100"/>
                    <a:gd name="T20" fmla="*/ 1 w 81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00">
                      <a:moveTo>
                        <a:pt x="26" y="100"/>
                      </a:moveTo>
                      <a:lnTo>
                        <a:pt x="0" y="8"/>
                      </a:lnTo>
                      <a:lnTo>
                        <a:pt x="14" y="8"/>
                      </a:lnTo>
                      <a:lnTo>
                        <a:pt x="26" y="5"/>
                      </a:lnTo>
                      <a:lnTo>
                        <a:pt x="40" y="2"/>
                      </a:lnTo>
                      <a:lnTo>
                        <a:pt x="54" y="0"/>
                      </a:lnTo>
                      <a:lnTo>
                        <a:pt x="81" y="92"/>
                      </a:lnTo>
                      <a:lnTo>
                        <a:pt x="67" y="92"/>
                      </a:lnTo>
                      <a:lnTo>
                        <a:pt x="54" y="95"/>
                      </a:lnTo>
                      <a:lnTo>
                        <a:pt x="40" y="97"/>
                      </a:lnTo>
                      <a:lnTo>
                        <a:pt x="26" y="100"/>
                      </a:lnTo>
                      <a:close/>
                    </a:path>
                  </a:pathLst>
                </a:custGeom>
                <a:solidFill>
                  <a:srgbClr val="D163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" name="Freeform 294">
                  <a:extLst>
                    <a:ext uri="{FF2B5EF4-FFF2-40B4-BE49-F238E27FC236}">
                      <a16:creationId xmlns:a16="http://schemas.microsoft.com/office/drawing/2014/main" id="{6F3DFF9D-AE9E-4E99-87E3-4DFC7CDE3B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9" y="1462"/>
                  <a:ext cx="21" cy="24"/>
                </a:xfrm>
                <a:custGeom>
                  <a:avLst/>
                  <a:gdLst>
                    <a:gd name="T0" fmla="*/ 2 w 82"/>
                    <a:gd name="T1" fmla="*/ 6 h 95"/>
                    <a:gd name="T2" fmla="*/ 0 w 82"/>
                    <a:gd name="T3" fmla="*/ 0 h 95"/>
                    <a:gd name="T4" fmla="*/ 1 w 82"/>
                    <a:gd name="T5" fmla="*/ 0 h 95"/>
                    <a:gd name="T6" fmla="*/ 2 w 82"/>
                    <a:gd name="T7" fmla="*/ 0 h 95"/>
                    <a:gd name="T8" fmla="*/ 3 w 82"/>
                    <a:gd name="T9" fmla="*/ 0 h 95"/>
                    <a:gd name="T10" fmla="*/ 4 w 82"/>
                    <a:gd name="T11" fmla="*/ 0 h 95"/>
                    <a:gd name="T12" fmla="*/ 5 w 82"/>
                    <a:gd name="T13" fmla="*/ 6 h 95"/>
                    <a:gd name="T14" fmla="*/ 5 w 82"/>
                    <a:gd name="T15" fmla="*/ 6 h 95"/>
                    <a:gd name="T16" fmla="*/ 4 w 82"/>
                    <a:gd name="T17" fmla="*/ 6 h 95"/>
                    <a:gd name="T18" fmla="*/ 3 w 82"/>
                    <a:gd name="T19" fmla="*/ 6 h 95"/>
                    <a:gd name="T20" fmla="*/ 2 w 82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5">
                      <a:moveTo>
                        <a:pt x="28" y="95"/>
                      </a:moveTo>
                      <a:lnTo>
                        <a:pt x="0" y="2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2" y="92"/>
                      </a:lnTo>
                      <a:lnTo>
                        <a:pt x="69" y="92"/>
                      </a:lnTo>
                      <a:lnTo>
                        <a:pt x="55" y="92"/>
                      </a:lnTo>
                      <a:lnTo>
                        <a:pt x="41" y="92"/>
                      </a:lnTo>
                      <a:lnTo>
                        <a:pt x="28" y="95"/>
                      </a:lnTo>
                      <a:close/>
                    </a:path>
                  </a:pathLst>
                </a:custGeom>
                <a:solidFill>
                  <a:srgbClr val="D16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" name="Freeform 295">
                  <a:extLst>
                    <a:ext uri="{FF2B5EF4-FFF2-40B4-BE49-F238E27FC236}">
                      <a16:creationId xmlns:a16="http://schemas.microsoft.com/office/drawing/2014/main" id="{D24D627E-AA03-43B5-80B2-91EC1A1AA9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" y="1462"/>
                  <a:ext cx="21" cy="23"/>
                </a:xfrm>
                <a:custGeom>
                  <a:avLst/>
                  <a:gdLst>
                    <a:gd name="T0" fmla="*/ 2 w 82"/>
                    <a:gd name="T1" fmla="*/ 6 h 92"/>
                    <a:gd name="T2" fmla="*/ 0 w 82"/>
                    <a:gd name="T3" fmla="*/ 0 h 92"/>
                    <a:gd name="T4" fmla="*/ 1 w 82"/>
                    <a:gd name="T5" fmla="*/ 0 h 92"/>
                    <a:gd name="T6" fmla="*/ 2 w 82"/>
                    <a:gd name="T7" fmla="*/ 0 h 92"/>
                    <a:gd name="T8" fmla="*/ 3 w 82"/>
                    <a:gd name="T9" fmla="*/ 0 h 92"/>
                    <a:gd name="T10" fmla="*/ 4 w 82"/>
                    <a:gd name="T11" fmla="*/ 0 h 92"/>
                    <a:gd name="T12" fmla="*/ 5 w 82"/>
                    <a:gd name="T13" fmla="*/ 6 h 92"/>
                    <a:gd name="T14" fmla="*/ 4 w 82"/>
                    <a:gd name="T15" fmla="*/ 6 h 92"/>
                    <a:gd name="T16" fmla="*/ 4 w 82"/>
                    <a:gd name="T17" fmla="*/ 6 h 92"/>
                    <a:gd name="T18" fmla="*/ 3 w 82"/>
                    <a:gd name="T19" fmla="*/ 6 h 92"/>
                    <a:gd name="T20" fmla="*/ 2 w 82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2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2" y="92"/>
                      </a:lnTo>
                      <a:lnTo>
                        <a:pt x="68" y="92"/>
                      </a:lnTo>
                      <a:lnTo>
                        <a:pt x="54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168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" name="Freeform 296">
                  <a:extLst>
                    <a:ext uri="{FF2B5EF4-FFF2-40B4-BE49-F238E27FC236}">
                      <a16:creationId xmlns:a16="http://schemas.microsoft.com/office/drawing/2014/main" id="{53E4005C-DC46-4959-9AE8-063078F4F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53" y="1462"/>
                  <a:ext cx="21" cy="23"/>
                </a:xfrm>
                <a:custGeom>
                  <a:avLst/>
                  <a:gdLst>
                    <a:gd name="T0" fmla="*/ 2 w 85"/>
                    <a:gd name="T1" fmla="*/ 6 h 92"/>
                    <a:gd name="T2" fmla="*/ 0 w 85"/>
                    <a:gd name="T3" fmla="*/ 0 h 92"/>
                    <a:gd name="T4" fmla="*/ 1 w 85"/>
                    <a:gd name="T5" fmla="*/ 0 h 92"/>
                    <a:gd name="T6" fmla="*/ 2 w 85"/>
                    <a:gd name="T7" fmla="*/ 0 h 92"/>
                    <a:gd name="T8" fmla="*/ 2 w 85"/>
                    <a:gd name="T9" fmla="*/ 0 h 92"/>
                    <a:gd name="T10" fmla="*/ 3 w 85"/>
                    <a:gd name="T11" fmla="*/ 0 h 92"/>
                    <a:gd name="T12" fmla="*/ 5 w 85"/>
                    <a:gd name="T13" fmla="*/ 6 h 92"/>
                    <a:gd name="T14" fmla="*/ 4 w 85"/>
                    <a:gd name="T15" fmla="*/ 6 h 92"/>
                    <a:gd name="T16" fmla="*/ 3 w 85"/>
                    <a:gd name="T17" fmla="*/ 6 h 92"/>
                    <a:gd name="T18" fmla="*/ 2 w 85"/>
                    <a:gd name="T19" fmla="*/ 6 h 92"/>
                    <a:gd name="T20" fmla="*/ 2 w 85"/>
                    <a:gd name="T21" fmla="*/ 6 h 9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5" h="92">
                      <a:moveTo>
                        <a:pt x="27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7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85" y="92"/>
                      </a:lnTo>
                      <a:lnTo>
                        <a:pt x="71" y="92"/>
                      </a:lnTo>
                      <a:lnTo>
                        <a:pt x="57" y="92"/>
                      </a:lnTo>
                      <a:lnTo>
                        <a:pt x="41" y="92"/>
                      </a:lnTo>
                      <a:lnTo>
                        <a:pt x="27" y="92"/>
                      </a:lnTo>
                      <a:close/>
                    </a:path>
                  </a:pathLst>
                </a:custGeom>
                <a:solidFill>
                  <a:srgbClr val="D36D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" name="Freeform 297">
                  <a:extLst>
                    <a:ext uri="{FF2B5EF4-FFF2-40B4-BE49-F238E27FC236}">
                      <a16:creationId xmlns:a16="http://schemas.microsoft.com/office/drawing/2014/main" id="{9219A359-BB22-4A9B-BE8D-2181CB2054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0" y="1462"/>
                  <a:ext cx="21" cy="24"/>
                </a:xfrm>
                <a:custGeom>
                  <a:avLst/>
                  <a:gdLst>
                    <a:gd name="T0" fmla="*/ 2 w 84"/>
                    <a:gd name="T1" fmla="*/ 6 h 95"/>
                    <a:gd name="T2" fmla="*/ 0 w 84"/>
                    <a:gd name="T3" fmla="*/ 0 h 95"/>
                    <a:gd name="T4" fmla="*/ 1 w 84"/>
                    <a:gd name="T5" fmla="*/ 0 h 95"/>
                    <a:gd name="T6" fmla="*/ 2 w 84"/>
                    <a:gd name="T7" fmla="*/ 0 h 95"/>
                    <a:gd name="T8" fmla="*/ 3 w 84"/>
                    <a:gd name="T9" fmla="*/ 0 h 95"/>
                    <a:gd name="T10" fmla="*/ 4 w 84"/>
                    <a:gd name="T11" fmla="*/ 0 h 95"/>
                    <a:gd name="T12" fmla="*/ 5 w 84"/>
                    <a:gd name="T13" fmla="*/ 6 h 95"/>
                    <a:gd name="T14" fmla="*/ 5 w 84"/>
                    <a:gd name="T15" fmla="*/ 6 h 95"/>
                    <a:gd name="T16" fmla="*/ 4 w 84"/>
                    <a:gd name="T17" fmla="*/ 6 h 95"/>
                    <a:gd name="T18" fmla="*/ 3 w 84"/>
                    <a:gd name="T19" fmla="*/ 6 h 95"/>
                    <a:gd name="T20" fmla="*/ 2 w 84"/>
                    <a:gd name="T21" fmla="*/ 6 h 9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4" h="95">
                      <a:moveTo>
                        <a:pt x="28" y="92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4" y="0"/>
                      </a:lnTo>
                      <a:lnTo>
                        <a:pt x="84" y="95"/>
                      </a:lnTo>
                      <a:lnTo>
                        <a:pt x="71" y="92"/>
                      </a:lnTo>
                      <a:lnTo>
                        <a:pt x="58" y="92"/>
                      </a:lnTo>
                      <a:lnTo>
                        <a:pt x="41" y="92"/>
                      </a:lnTo>
                      <a:lnTo>
                        <a:pt x="28" y="92"/>
                      </a:lnTo>
                      <a:close/>
                    </a:path>
                  </a:pathLst>
                </a:custGeom>
                <a:solidFill>
                  <a:srgbClr val="D37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" name="Freeform 298">
                  <a:extLst>
                    <a:ext uri="{FF2B5EF4-FFF2-40B4-BE49-F238E27FC236}">
                      <a16:creationId xmlns:a16="http://schemas.microsoft.com/office/drawing/2014/main" id="{5257F53B-0AC0-4529-8392-EE6E08F5F43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67" y="1462"/>
                  <a:ext cx="22" cy="25"/>
                </a:xfrm>
                <a:custGeom>
                  <a:avLst/>
                  <a:gdLst>
                    <a:gd name="T0" fmla="*/ 2 w 89"/>
                    <a:gd name="T1" fmla="*/ 6 h 100"/>
                    <a:gd name="T2" fmla="*/ 0 w 89"/>
                    <a:gd name="T3" fmla="*/ 0 h 100"/>
                    <a:gd name="T4" fmla="*/ 1 w 89"/>
                    <a:gd name="T5" fmla="*/ 0 h 100"/>
                    <a:gd name="T6" fmla="*/ 2 w 89"/>
                    <a:gd name="T7" fmla="*/ 0 h 100"/>
                    <a:gd name="T8" fmla="*/ 3 w 89"/>
                    <a:gd name="T9" fmla="*/ 0 h 100"/>
                    <a:gd name="T10" fmla="*/ 3 w 89"/>
                    <a:gd name="T11" fmla="*/ 0 h 100"/>
                    <a:gd name="T12" fmla="*/ 5 w 89"/>
                    <a:gd name="T13" fmla="*/ 6 h 100"/>
                    <a:gd name="T14" fmla="*/ 4 w 89"/>
                    <a:gd name="T15" fmla="*/ 6 h 100"/>
                    <a:gd name="T16" fmla="*/ 4 w 89"/>
                    <a:gd name="T17" fmla="*/ 6 h 100"/>
                    <a:gd name="T18" fmla="*/ 3 w 89"/>
                    <a:gd name="T19" fmla="*/ 6 h 100"/>
                    <a:gd name="T20" fmla="*/ 2 w 89"/>
                    <a:gd name="T21" fmla="*/ 6 h 10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9" h="100">
                      <a:moveTo>
                        <a:pt x="30" y="92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6" y="0"/>
                      </a:lnTo>
                      <a:lnTo>
                        <a:pt x="89" y="100"/>
                      </a:lnTo>
                      <a:lnTo>
                        <a:pt x="72" y="97"/>
                      </a:lnTo>
                      <a:lnTo>
                        <a:pt x="59" y="95"/>
                      </a:lnTo>
                      <a:lnTo>
                        <a:pt x="43" y="95"/>
                      </a:lnTo>
                      <a:lnTo>
                        <a:pt x="30" y="92"/>
                      </a:lnTo>
                      <a:close/>
                    </a:path>
                  </a:pathLst>
                </a:custGeom>
                <a:solidFill>
                  <a:srgbClr val="D672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" name="Freeform 299">
                  <a:extLst>
                    <a:ext uri="{FF2B5EF4-FFF2-40B4-BE49-F238E27FC236}">
                      <a16:creationId xmlns:a16="http://schemas.microsoft.com/office/drawing/2014/main" id="{DE2019BF-F55A-497B-BE26-A4FB7ABDB4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73" y="1462"/>
                  <a:ext cx="24" cy="27"/>
                </a:xfrm>
                <a:custGeom>
                  <a:avLst/>
                  <a:gdLst>
                    <a:gd name="T0" fmla="*/ 2 w 93"/>
                    <a:gd name="T1" fmla="*/ 6 h 108"/>
                    <a:gd name="T2" fmla="*/ 0 w 93"/>
                    <a:gd name="T3" fmla="*/ 0 h 108"/>
                    <a:gd name="T4" fmla="*/ 1 w 93"/>
                    <a:gd name="T5" fmla="*/ 0 h 108"/>
                    <a:gd name="T6" fmla="*/ 2 w 93"/>
                    <a:gd name="T7" fmla="*/ 0 h 108"/>
                    <a:gd name="T8" fmla="*/ 3 w 93"/>
                    <a:gd name="T9" fmla="*/ 0 h 108"/>
                    <a:gd name="T10" fmla="*/ 4 w 93"/>
                    <a:gd name="T11" fmla="*/ 0 h 108"/>
                    <a:gd name="T12" fmla="*/ 6 w 93"/>
                    <a:gd name="T13" fmla="*/ 7 h 108"/>
                    <a:gd name="T14" fmla="*/ 5 w 93"/>
                    <a:gd name="T15" fmla="*/ 7 h 108"/>
                    <a:gd name="T16" fmla="*/ 4 w 93"/>
                    <a:gd name="T17" fmla="*/ 6 h 108"/>
                    <a:gd name="T18" fmla="*/ 3 w 93"/>
                    <a:gd name="T19" fmla="*/ 6 h 108"/>
                    <a:gd name="T20" fmla="*/ 2 w 93"/>
                    <a:gd name="T21" fmla="*/ 6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3" h="108">
                      <a:moveTo>
                        <a:pt x="30" y="95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58" y="0"/>
                      </a:lnTo>
                      <a:lnTo>
                        <a:pt x="93" y="108"/>
                      </a:lnTo>
                      <a:lnTo>
                        <a:pt x="79" y="102"/>
                      </a:lnTo>
                      <a:lnTo>
                        <a:pt x="63" y="100"/>
                      </a:lnTo>
                      <a:lnTo>
                        <a:pt x="46" y="97"/>
                      </a:lnTo>
                      <a:lnTo>
                        <a:pt x="30" y="95"/>
                      </a:lnTo>
                      <a:close/>
                    </a:path>
                  </a:pathLst>
                </a:custGeom>
                <a:solidFill>
                  <a:srgbClr val="D675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" name="Freeform 300">
                  <a:extLst>
                    <a:ext uri="{FF2B5EF4-FFF2-40B4-BE49-F238E27FC236}">
                      <a16:creationId xmlns:a16="http://schemas.microsoft.com/office/drawing/2014/main" id="{F0C99E12-1A13-4D0A-B2E0-C9999E39C3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1" y="1462"/>
                  <a:ext cx="22" cy="29"/>
                </a:xfrm>
                <a:custGeom>
                  <a:avLst/>
                  <a:gdLst>
                    <a:gd name="T0" fmla="*/ 2 w 90"/>
                    <a:gd name="T1" fmla="*/ 6 h 116"/>
                    <a:gd name="T2" fmla="*/ 0 w 90"/>
                    <a:gd name="T3" fmla="*/ 0 h 116"/>
                    <a:gd name="T4" fmla="*/ 1 w 90"/>
                    <a:gd name="T5" fmla="*/ 0 h 116"/>
                    <a:gd name="T6" fmla="*/ 2 w 90"/>
                    <a:gd name="T7" fmla="*/ 0 h 116"/>
                    <a:gd name="T8" fmla="*/ 2 w 90"/>
                    <a:gd name="T9" fmla="*/ 0 h 116"/>
                    <a:gd name="T10" fmla="*/ 3 w 90"/>
                    <a:gd name="T11" fmla="*/ 0 h 116"/>
                    <a:gd name="T12" fmla="*/ 5 w 90"/>
                    <a:gd name="T13" fmla="*/ 7 h 116"/>
                    <a:gd name="T14" fmla="*/ 5 w 90"/>
                    <a:gd name="T15" fmla="*/ 7 h 116"/>
                    <a:gd name="T16" fmla="*/ 4 w 90"/>
                    <a:gd name="T17" fmla="*/ 7 h 116"/>
                    <a:gd name="T18" fmla="*/ 3 w 90"/>
                    <a:gd name="T19" fmla="*/ 7 h 116"/>
                    <a:gd name="T20" fmla="*/ 2 w 90"/>
                    <a:gd name="T21" fmla="*/ 6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116">
                      <a:moveTo>
                        <a:pt x="33" y="100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0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90" y="116"/>
                      </a:lnTo>
                      <a:lnTo>
                        <a:pt x="76" y="111"/>
                      </a:lnTo>
                      <a:lnTo>
                        <a:pt x="63" y="106"/>
                      </a:lnTo>
                      <a:lnTo>
                        <a:pt x="49" y="102"/>
                      </a:lnTo>
                      <a:lnTo>
                        <a:pt x="33" y="100"/>
                      </a:lnTo>
                      <a:close/>
                    </a:path>
                  </a:pathLst>
                </a:custGeom>
                <a:solidFill>
                  <a:srgbClr val="D675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" name="Freeform 301">
                  <a:extLst>
                    <a:ext uri="{FF2B5EF4-FFF2-40B4-BE49-F238E27FC236}">
                      <a16:creationId xmlns:a16="http://schemas.microsoft.com/office/drawing/2014/main" id="{7D989895-3914-4C61-878F-8C91DE79DDA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88" y="1462"/>
                  <a:ext cx="24" cy="31"/>
                </a:xfrm>
                <a:custGeom>
                  <a:avLst/>
                  <a:gdLst>
                    <a:gd name="T0" fmla="*/ 2 w 97"/>
                    <a:gd name="T1" fmla="*/ 7 h 125"/>
                    <a:gd name="T2" fmla="*/ 0 w 97"/>
                    <a:gd name="T3" fmla="*/ 0 h 125"/>
                    <a:gd name="T4" fmla="*/ 1 w 97"/>
                    <a:gd name="T5" fmla="*/ 0 h 125"/>
                    <a:gd name="T6" fmla="*/ 2 w 97"/>
                    <a:gd name="T7" fmla="*/ 0 h 125"/>
                    <a:gd name="T8" fmla="*/ 3 w 97"/>
                    <a:gd name="T9" fmla="*/ 0 h 125"/>
                    <a:gd name="T10" fmla="*/ 3 w 97"/>
                    <a:gd name="T11" fmla="*/ 0 h 125"/>
                    <a:gd name="T12" fmla="*/ 6 w 97"/>
                    <a:gd name="T13" fmla="*/ 8 h 125"/>
                    <a:gd name="T14" fmla="*/ 5 w 97"/>
                    <a:gd name="T15" fmla="*/ 7 h 125"/>
                    <a:gd name="T16" fmla="*/ 4 w 97"/>
                    <a:gd name="T17" fmla="*/ 7 h 125"/>
                    <a:gd name="T18" fmla="*/ 3 w 97"/>
                    <a:gd name="T19" fmla="*/ 7 h 125"/>
                    <a:gd name="T20" fmla="*/ 2 w 97"/>
                    <a:gd name="T21" fmla="*/ 7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7" h="125">
                      <a:moveTo>
                        <a:pt x="35" y="10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30" y="0"/>
                      </a:lnTo>
                      <a:lnTo>
                        <a:pt x="43" y="0"/>
                      </a:lnTo>
                      <a:lnTo>
                        <a:pt x="57" y="2"/>
                      </a:lnTo>
                      <a:lnTo>
                        <a:pt x="97" y="125"/>
                      </a:lnTo>
                      <a:lnTo>
                        <a:pt x="81" y="120"/>
                      </a:lnTo>
                      <a:lnTo>
                        <a:pt x="65" y="116"/>
                      </a:lnTo>
                      <a:lnTo>
                        <a:pt x="48" y="111"/>
                      </a:lnTo>
                      <a:lnTo>
                        <a:pt x="35" y="108"/>
                      </a:lnTo>
                      <a:close/>
                    </a:path>
                  </a:pathLst>
                </a:custGeom>
                <a:solidFill>
                  <a:srgbClr val="D677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" name="Freeform 302">
                  <a:extLst>
                    <a:ext uri="{FF2B5EF4-FFF2-40B4-BE49-F238E27FC236}">
                      <a16:creationId xmlns:a16="http://schemas.microsoft.com/office/drawing/2014/main" id="{B6930B4A-97DB-4AA2-BD12-E6E7FB9817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94" y="1462"/>
                  <a:ext cx="26" cy="34"/>
                </a:xfrm>
                <a:custGeom>
                  <a:avLst/>
                  <a:gdLst>
                    <a:gd name="T0" fmla="*/ 2 w 100"/>
                    <a:gd name="T1" fmla="*/ 7 h 138"/>
                    <a:gd name="T2" fmla="*/ 0 w 100"/>
                    <a:gd name="T3" fmla="*/ 0 h 138"/>
                    <a:gd name="T4" fmla="*/ 1 w 100"/>
                    <a:gd name="T5" fmla="*/ 0 h 138"/>
                    <a:gd name="T6" fmla="*/ 2 w 100"/>
                    <a:gd name="T7" fmla="*/ 0 h 138"/>
                    <a:gd name="T8" fmla="*/ 3 w 100"/>
                    <a:gd name="T9" fmla="*/ 0 h 138"/>
                    <a:gd name="T10" fmla="*/ 4 w 100"/>
                    <a:gd name="T11" fmla="*/ 0 h 138"/>
                    <a:gd name="T12" fmla="*/ 7 w 100"/>
                    <a:gd name="T13" fmla="*/ 8 h 138"/>
                    <a:gd name="T14" fmla="*/ 6 w 100"/>
                    <a:gd name="T15" fmla="*/ 8 h 138"/>
                    <a:gd name="T16" fmla="*/ 5 w 100"/>
                    <a:gd name="T17" fmla="*/ 8 h 138"/>
                    <a:gd name="T18" fmla="*/ 3 w 100"/>
                    <a:gd name="T19" fmla="*/ 7 h 138"/>
                    <a:gd name="T20" fmla="*/ 2 w 100"/>
                    <a:gd name="T21" fmla="*/ 7 h 13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0" h="138">
                      <a:moveTo>
                        <a:pt x="35" y="116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5"/>
                      </a:lnTo>
                      <a:lnTo>
                        <a:pt x="46" y="8"/>
                      </a:lnTo>
                      <a:lnTo>
                        <a:pt x="62" y="8"/>
                      </a:lnTo>
                      <a:lnTo>
                        <a:pt x="100" y="138"/>
                      </a:lnTo>
                      <a:lnTo>
                        <a:pt x="84" y="132"/>
                      </a:lnTo>
                      <a:lnTo>
                        <a:pt x="68" y="127"/>
                      </a:lnTo>
                      <a:lnTo>
                        <a:pt x="51" y="122"/>
                      </a:lnTo>
                      <a:lnTo>
                        <a:pt x="35" y="116"/>
                      </a:lnTo>
                      <a:close/>
                    </a:path>
                  </a:pathLst>
                </a:custGeom>
                <a:solidFill>
                  <a:srgbClr val="D67A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" name="Freeform 303">
                  <a:extLst>
                    <a:ext uri="{FF2B5EF4-FFF2-40B4-BE49-F238E27FC236}">
                      <a16:creationId xmlns:a16="http://schemas.microsoft.com/office/drawing/2014/main" id="{7AB6F875-B0D6-4BEB-BF62-F7EA57C1C8C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02" y="1462"/>
                  <a:ext cx="26" cy="39"/>
                </a:xfrm>
                <a:custGeom>
                  <a:avLst/>
                  <a:gdLst>
                    <a:gd name="T0" fmla="*/ 2 w 106"/>
                    <a:gd name="T1" fmla="*/ 8 h 153"/>
                    <a:gd name="T2" fmla="*/ 0 w 106"/>
                    <a:gd name="T3" fmla="*/ 0 h 153"/>
                    <a:gd name="T4" fmla="*/ 1 w 106"/>
                    <a:gd name="T5" fmla="*/ 0 h 153"/>
                    <a:gd name="T6" fmla="*/ 2 w 106"/>
                    <a:gd name="T7" fmla="*/ 1 h 153"/>
                    <a:gd name="T8" fmla="*/ 3 w 106"/>
                    <a:gd name="T9" fmla="*/ 1 h 153"/>
                    <a:gd name="T10" fmla="*/ 4 w 106"/>
                    <a:gd name="T11" fmla="*/ 1 h 153"/>
                    <a:gd name="T12" fmla="*/ 6 w 106"/>
                    <a:gd name="T13" fmla="*/ 10 h 153"/>
                    <a:gd name="T14" fmla="*/ 5 w 106"/>
                    <a:gd name="T15" fmla="*/ 9 h 153"/>
                    <a:gd name="T16" fmla="*/ 4 w 106"/>
                    <a:gd name="T17" fmla="*/ 9 h 153"/>
                    <a:gd name="T18" fmla="*/ 3 w 106"/>
                    <a:gd name="T19" fmla="*/ 8 h 153"/>
                    <a:gd name="T20" fmla="*/ 2 w 106"/>
                    <a:gd name="T21" fmla="*/ 8 h 1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6" h="153">
                      <a:moveTo>
                        <a:pt x="40" y="123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0" y="6"/>
                      </a:lnTo>
                      <a:lnTo>
                        <a:pt x="46" y="6"/>
                      </a:lnTo>
                      <a:lnTo>
                        <a:pt x="60" y="8"/>
                      </a:lnTo>
                      <a:lnTo>
                        <a:pt x="106" y="153"/>
                      </a:lnTo>
                      <a:lnTo>
                        <a:pt x="90" y="144"/>
                      </a:lnTo>
                      <a:lnTo>
                        <a:pt x="74" y="136"/>
                      </a:lnTo>
                      <a:lnTo>
                        <a:pt x="56" y="128"/>
                      </a:lnTo>
                      <a:lnTo>
                        <a:pt x="40" y="123"/>
                      </a:lnTo>
                      <a:close/>
                    </a:path>
                  </a:pathLst>
                </a:custGeom>
                <a:solidFill>
                  <a:srgbClr val="D87C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" name="Freeform 304">
                  <a:extLst>
                    <a:ext uri="{FF2B5EF4-FFF2-40B4-BE49-F238E27FC236}">
                      <a16:creationId xmlns:a16="http://schemas.microsoft.com/office/drawing/2014/main" id="{94A5A5C6-A084-43B4-B2F8-F5759CA39C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0" y="1464"/>
                  <a:ext cx="26" cy="41"/>
                </a:xfrm>
                <a:custGeom>
                  <a:avLst/>
                  <a:gdLst>
                    <a:gd name="T0" fmla="*/ 3 w 104"/>
                    <a:gd name="T1" fmla="*/ 8 h 163"/>
                    <a:gd name="T2" fmla="*/ 0 w 104"/>
                    <a:gd name="T3" fmla="*/ 0 h 163"/>
                    <a:gd name="T4" fmla="*/ 1 w 104"/>
                    <a:gd name="T5" fmla="*/ 0 h 163"/>
                    <a:gd name="T6" fmla="*/ 2 w 104"/>
                    <a:gd name="T7" fmla="*/ 1 h 163"/>
                    <a:gd name="T8" fmla="*/ 3 w 104"/>
                    <a:gd name="T9" fmla="*/ 1 h 163"/>
                    <a:gd name="T10" fmla="*/ 4 w 104"/>
                    <a:gd name="T11" fmla="*/ 1 h 163"/>
                    <a:gd name="T12" fmla="*/ 7 w 104"/>
                    <a:gd name="T13" fmla="*/ 10 h 163"/>
                    <a:gd name="T14" fmla="*/ 6 w 104"/>
                    <a:gd name="T15" fmla="*/ 10 h 163"/>
                    <a:gd name="T16" fmla="*/ 5 w 104"/>
                    <a:gd name="T17" fmla="*/ 9 h 163"/>
                    <a:gd name="T18" fmla="*/ 4 w 104"/>
                    <a:gd name="T19" fmla="*/ 9 h 163"/>
                    <a:gd name="T20" fmla="*/ 3 w 104"/>
                    <a:gd name="T21" fmla="*/ 8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4" h="163">
                      <a:moveTo>
                        <a:pt x="38" y="130"/>
                      </a:moveTo>
                      <a:lnTo>
                        <a:pt x="0" y="0"/>
                      </a:lnTo>
                      <a:lnTo>
                        <a:pt x="14" y="2"/>
                      </a:lnTo>
                      <a:lnTo>
                        <a:pt x="30" y="6"/>
                      </a:lnTo>
                      <a:lnTo>
                        <a:pt x="44" y="8"/>
                      </a:lnTo>
                      <a:lnTo>
                        <a:pt x="58" y="8"/>
                      </a:lnTo>
                      <a:lnTo>
                        <a:pt x="104" y="163"/>
                      </a:lnTo>
                      <a:lnTo>
                        <a:pt x="90" y="152"/>
                      </a:lnTo>
                      <a:lnTo>
                        <a:pt x="74" y="144"/>
                      </a:lnTo>
                      <a:lnTo>
                        <a:pt x="58" y="136"/>
                      </a:lnTo>
                      <a:lnTo>
                        <a:pt x="38" y="130"/>
                      </a:lnTo>
                      <a:close/>
                    </a:path>
                  </a:pathLst>
                </a:custGeom>
                <a:solidFill>
                  <a:srgbClr val="DB82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" name="Freeform 305">
                  <a:extLst>
                    <a:ext uri="{FF2B5EF4-FFF2-40B4-BE49-F238E27FC236}">
                      <a16:creationId xmlns:a16="http://schemas.microsoft.com/office/drawing/2014/main" id="{EEE9F7F3-AAA5-43E8-910F-67926ABC911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17" y="1465"/>
                  <a:ext cx="29" cy="46"/>
                </a:xfrm>
                <a:custGeom>
                  <a:avLst/>
                  <a:gdLst>
                    <a:gd name="T0" fmla="*/ 3 w 114"/>
                    <a:gd name="T1" fmla="*/ 9 h 186"/>
                    <a:gd name="T2" fmla="*/ 0 w 114"/>
                    <a:gd name="T3" fmla="*/ 0 h 186"/>
                    <a:gd name="T4" fmla="*/ 1 w 114"/>
                    <a:gd name="T5" fmla="*/ 0 h 186"/>
                    <a:gd name="T6" fmla="*/ 2 w 114"/>
                    <a:gd name="T7" fmla="*/ 0 h 186"/>
                    <a:gd name="T8" fmla="*/ 3 w 114"/>
                    <a:gd name="T9" fmla="*/ 1 h 186"/>
                    <a:gd name="T10" fmla="*/ 4 w 114"/>
                    <a:gd name="T11" fmla="*/ 1 h 186"/>
                    <a:gd name="T12" fmla="*/ 7 w 114"/>
                    <a:gd name="T13" fmla="*/ 11 h 186"/>
                    <a:gd name="T14" fmla="*/ 6 w 114"/>
                    <a:gd name="T15" fmla="*/ 11 h 186"/>
                    <a:gd name="T16" fmla="*/ 5 w 114"/>
                    <a:gd name="T17" fmla="*/ 10 h 186"/>
                    <a:gd name="T18" fmla="*/ 4 w 114"/>
                    <a:gd name="T19" fmla="*/ 10 h 186"/>
                    <a:gd name="T20" fmla="*/ 3 w 114"/>
                    <a:gd name="T21" fmla="*/ 9 h 18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4" h="186">
                      <a:moveTo>
                        <a:pt x="46" y="145"/>
                      </a:moveTo>
                      <a:lnTo>
                        <a:pt x="0" y="0"/>
                      </a:lnTo>
                      <a:lnTo>
                        <a:pt x="14" y="4"/>
                      </a:lnTo>
                      <a:lnTo>
                        <a:pt x="30" y="9"/>
                      </a:lnTo>
                      <a:lnTo>
                        <a:pt x="43" y="11"/>
                      </a:lnTo>
                      <a:lnTo>
                        <a:pt x="56" y="14"/>
                      </a:lnTo>
                      <a:lnTo>
                        <a:pt x="114" y="186"/>
                      </a:lnTo>
                      <a:lnTo>
                        <a:pt x="97" y="175"/>
                      </a:lnTo>
                      <a:lnTo>
                        <a:pt x="81" y="163"/>
                      </a:lnTo>
                      <a:lnTo>
                        <a:pt x="62" y="156"/>
                      </a:lnTo>
                      <a:lnTo>
                        <a:pt x="46" y="145"/>
                      </a:lnTo>
                      <a:close/>
                    </a:path>
                  </a:pathLst>
                </a:custGeom>
                <a:solidFill>
                  <a:srgbClr val="DB84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" name="Freeform 306">
                  <a:extLst>
                    <a:ext uri="{FF2B5EF4-FFF2-40B4-BE49-F238E27FC236}">
                      <a16:creationId xmlns:a16="http://schemas.microsoft.com/office/drawing/2014/main" id="{9FA4169F-DCED-4F22-A5BB-96AD013D18E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24" y="1466"/>
                  <a:ext cx="32" cy="54"/>
                </a:xfrm>
                <a:custGeom>
                  <a:avLst/>
                  <a:gdLst>
                    <a:gd name="T0" fmla="*/ 3 w 125"/>
                    <a:gd name="T1" fmla="*/ 10 h 215"/>
                    <a:gd name="T2" fmla="*/ 0 w 125"/>
                    <a:gd name="T3" fmla="*/ 0 h 215"/>
                    <a:gd name="T4" fmla="*/ 1 w 125"/>
                    <a:gd name="T5" fmla="*/ 0 h 215"/>
                    <a:gd name="T6" fmla="*/ 2 w 125"/>
                    <a:gd name="T7" fmla="*/ 1 h 215"/>
                    <a:gd name="T8" fmla="*/ 3 w 125"/>
                    <a:gd name="T9" fmla="*/ 1 h 215"/>
                    <a:gd name="T10" fmla="*/ 4 w 125"/>
                    <a:gd name="T11" fmla="*/ 1 h 215"/>
                    <a:gd name="T12" fmla="*/ 8 w 125"/>
                    <a:gd name="T13" fmla="*/ 14 h 215"/>
                    <a:gd name="T14" fmla="*/ 7 w 125"/>
                    <a:gd name="T15" fmla="*/ 13 h 215"/>
                    <a:gd name="T16" fmla="*/ 6 w 125"/>
                    <a:gd name="T17" fmla="*/ 12 h 215"/>
                    <a:gd name="T18" fmla="*/ 4 w 125"/>
                    <a:gd name="T19" fmla="*/ 11 h 215"/>
                    <a:gd name="T20" fmla="*/ 3 w 125"/>
                    <a:gd name="T21" fmla="*/ 10 h 2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215">
                      <a:moveTo>
                        <a:pt x="46" y="155"/>
                      </a:moveTo>
                      <a:lnTo>
                        <a:pt x="0" y="0"/>
                      </a:lnTo>
                      <a:lnTo>
                        <a:pt x="13" y="5"/>
                      </a:lnTo>
                      <a:lnTo>
                        <a:pt x="30" y="8"/>
                      </a:lnTo>
                      <a:lnTo>
                        <a:pt x="46" y="10"/>
                      </a:lnTo>
                      <a:lnTo>
                        <a:pt x="62" y="16"/>
                      </a:lnTo>
                      <a:lnTo>
                        <a:pt x="125" y="215"/>
                      </a:lnTo>
                      <a:lnTo>
                        <a:pt x="105" y="199"/>
                      </a:lnTo>
                      <a:lnTo>
                        <a:pt x="86" y="182"/>
                      </a:lnTo>
                      <a:lnTo>
                        <a:pt x="65" y="169"/>
                      </a:lnTo>
                      <a:lnTo>
                        <a:pt x="46" y="155"/>
                      </a:lnTo>
                      <a:close/>
                    </a:path>
                  </a:pathLst>
                </a:custGeom>
                <a:solidFill>
                  <a:srgbClr val="DB87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" name="Freeform 307">
                  <a:extLst>
                    <a:ext uri="{FF2B5EF4-FFF2-40B4-BE49-F238E27FC236}">
                      <a16:creationId xmlns:a16="http://schemas.microsoft.com/office/drawing/2014/main" id="{8E2962EC-F101-4CE8-8FA5-17C8A1448C3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31" y="1468"/>
                  <a:ext cx="35" cy="63"/>
                </a:xfrm>
                <a:custGeom>
                  <a:avLst/>
                  <a:gdLst>
                    <a:gd name="T0" fmla="*/ 4 w 139"/>
                    <a:gd name="T1" fmla="*/ 11 h 253"/>
                    <a:gd name="T2" fmla="*/ 0 w 139"/>
                    <a:gd name="T3" fmla="*/ 0 h 253"/>
                    <a:gd name="T4" fmla="*/ 1 w 139"/>
                    <a:gd name="T5" fmla="*/ 0 h 253"/>
                    <a:gd name="T6" fmla="*/ 2 w 139"/>
                    <a:gd name="T7" fmla="*/ 0 h 253"/>
                    <a:gd name="T8" fmla="*/ 3 w 139"/>
                    <a:gd name="T9" fmla="*/ 1 h 253"/>
                    <a:gd name="T10" fmla="*/ 4 w 139"/>
                    <a:gd name="T11" fmla="*/ 1 h 253"/>
                    <a:gd name="T12" fmla="*/ 9 w 139"/>
                    <a:gd name="T13" fmla="*/ 16 h 253"/>
                    <a:gd name="T14" fmla="*/ 8 w 139"/>
                    <a:gd name="T15" fmla="*/ 15 h 253"/>
                    <a:gd name="T16" fmla="*/ 8 w 139"/>
                    <a:gd name="T17" fmla="*/ 14 h 253"/>
                    <a:gd name="T18" fmla="*/ 7 w 139"/>
                    <a:gd name="T19" fmla="*/ 14 h 253"/>
                    <a:gd name="T20" fmla="*/ 7 w 139"/>
                    <a:gd name="T21" fmla="*/ 13 h 253"/>
                    <a:gd name="T22" fmla="*/ 6 w 139"/>
                    <a:gd name="T23" fmla="*/ 12 h 253"/>
                    <a:gd name="T24" fmla="*/ 5 w 139"/>
                    <a:gd name="T25" fmla="*/ 12 h 253"/>
                    <a:gd name="T26" fmla="*/ 4 w 139"/>
                    <a:gd name="T27" fmla="*/ 11 h 253"/>
                    <a:gd name="T28" fmla="*/ 4 w 139"/>
                    <a:gd name="T29" fmla="*/ 11 h 25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39" h="253">
                      <a:moveTo>
                        <a:pt x="58" y="172"/>
                      </a:moveTo>
                      <a:lnTo>
                        <a:pt x="0" y="0"/>
                      </a:lnTo>
                      <a:lnTo>
                        <a:pt x="20" y="2"/>
                      </a:lnTo>
                      <a:lnTo>
                        <a:pt x="36" y="6"/>
                      </a:lnTo>
                      <a:lnTo>
                        <a:pt x="50" y="11"/>
                      </a:lnTo>
                      <a:lnTo>
                        <a:pt x="63" y="13"/>
                      </a:lnTo>
                      <a:lnTo>
                        <a:pt x="139" y="253"/>
                      </a:lnTo>
                      <a:lnTo>
                        <a:pt x="131" y="242"/>
                      </a:lnTo>
                      <a:lnTo>
                        <a:pt x="123" y="231"/>
                      </a:lnTo>
                      <a:lnTo>
                        <a:pt x="112" y="220"/>
                      </a:lnTo>
                      <a:lnTo>
                        <a:pt x="104" y="209"/>
                      </a:lnTo>
                      <a:lnTo>
                        <a:pt x="93" y="198"/>
                      </a:lnTo>
                      <a:lnTo>
                        <a:pt x="82" y="191"/>
                      </a:lnTo>
                      <a:lnTo>
                        <a:pt x="69" y="179"/>
                      </a:lnTo>
                      <a:lnTo>
                        <a:pt x="58" y="172"/>
                      </a:lnTo>
                      <a:close/>
                    </a:path>
                  </a:pathLst>
                </a:custGeom>
                <a:solidFill>
                  <a:srgbClr val="DD89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" name="Freeform 308">
                  <a:extLst>
                    <a:ext uri="{FF2B5EF4-FFF2-40B4-BE49-F238E27FC236}">
                      <a16:creationId xmlns:a16="http://schemas.microsoft.com/office/drawing/2014/main" id="{D10F9FDF-A084-41D1-A1B3-692B50C5CD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0" y="1470"/>
                  <a:ext cx="39" cy="82"/>
                </a:xfrm>
                <a:custGeom>
                  <a:avLst/>
                  <a:gdLst>
                    <a:gd name="T0" fmla="*/ 4 w 158"/>
                    <a:gd name="T1" fmla="*/ 12 h 329"/>
                    <a:gd name="T2" fmla="*/ 0 w 158"/>
                    <a:gd name="T3" fmla="*/ 0 h 329"/>
                    <a:gd name="T4" fmla="*/ 1 w 158"/>
                    <a:gd name="T5" fmla="*/ 0 h 329"/>
                    <a:gd name="T6" fmla="*/ 2 w 158"/>
                    <a:gd name="T7" fmla="*/ 0 h 329"/>
                    <a:gd name="T8" fmla="*/ 3 w 158"/>
                    <a:gd name="T9" fmla="*/ 1 h 329"/>
                    <a:gd name="T10" fmla="*/ 3 w 158"/>
                    <a:gd name="T11" fmla="*/ 1 h 329"/>
                    <a:gd name="T12" fmla="*/ 10 w 158"/>
                    <a:gd name="T13" fmla="*/ 20 h 329"/>
                    <a:gd name="T14" fmla="*/ 9 w 158"/>
                    <a:gd name="T15" fmla="*/ 19 h 329"/>
                    <a:gd name="T16" fmla="*/ 8 w 158"/>
                    <a:gd name="T17" fmla="*/ 18 h 329"/>
                    <a:gd name="T18" fmla="*/ 8 w 158"/>
                    <a:gd name="T19" fmla="*/ 17 h 329"/>
                    <a:gd name="T20" fmla="*/ 7 w 158"/>
                    <a:gd name="T21" fmla="*/ 16 h 329"/>
                    <a:gd name="T22" fmla="*/ 6 w 158"/>
                    <a:gd name="T23" fmla="*/ 15 h 329"/>
                    <a:gd name="T24" fmla="*/ 5 w 158"/>
                    <a:gd name="T25" fmla="*/ 14 h 329"/>
                    <a:gd name="T26" fmla="*/ 5 w 158"/>
                    <a:gd name="T27" fmla="*/ 13 h 329"/>
                    <a:gd name="T28" fmla="*/ 4 w 158"/>
                    <a:gd name="T29" fmla="*/ 12 h 32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8" h="329">
                      <a:moveTo>
                        <a:pt x="63" y="199"/>
                      </a:moveTo>
                      <a:lnTo>
                        <a:pt x="0" y="0"/>
                      </a:lnTo>
                      <a:lnTo>
                        <a:pt x="14" y="3"/>
                      </a:lnTo>
                      <a:lnTo>
                        <a:pt x="30" y="8"/>
                      </a:lnTo>
                      <a:lnTo>
                        <a:pt x="43" y="12"/>
                      </a:lnTo>
                      <a:lnTo>
                        <a:pt x="57" y="17"/>
                      </a:lnTo>
                      <a:lnTo>
                        <a:pt x="158" y="329"/>
                      </a:lnTo>
                      <a:lnTo>
                        <a:pt x="146" y="310"/>
                      </a:lnTo>
                      <a:lnTo>
                        <a:pt x="135" y="291"/>
                      </a:lnTo>
                      <a:lnTo>
                        <a:pt x="125" y="275"/>
                      </a:lnTo>
                      <a:lnTo>
                        <a:pt x="114" y="256"/>
                      </a:lnTo>
                      <a:lnTo>
                        <a:pt x="103" y="239"/>
                      </a:lnTo>
                      <a:lnTo>
                        <a:pt x="89" y="226"/>
                      </a:lnTo>
                      <a:lnTo>
                        <a:pt x="76" y="212"/>
                      </a:lnTo>
                      <a:lnTo>
                        <a:pt x="63" y="199"/>
                      </a:lnTo>
                      <a:close/>
                    </a:path>
                  </a:pathLst>
                </a:custGeom>
                <a:solidFill>
                  <a:srgbClr val="DD8C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" name="Freeform 309">
                  <a:extLst>
                    <a:ext uri="{FF2B5EF4-FFF2-40B4-BE49-F238E27FC236}">
                      <a16:creationId xmlns:a16="http://schemas.microsoft.com/office/drawing/2014/main" id="{F52303DF-8F1E-49B8-B289-2830D321A8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7" y="1471"/>
                  <a:ext cx="46" cy="103"/>
                </a:xfrm>
                <a:custGeom>
                  <a:avLst/>
                  <a:gdLst>
                    <a:gd name="T0" fmla="*/ 5 w 184"/>
                    <a:gd name="T1" fmla="*/ 15 h 411"/>
                    <a:gd name="T2" fmla="*/ 0 w 184"/>
                    <a:gd name="T3" fmla="*/ 0 h 411"/>
                    <a:gd name="T4" fmla="*/ 1 w 184"/>
                    <a:gd name="T5" fmla="*/ 1 h 411"/>
                    <a:gd name="T6" fmla="*/ 2 w 184"/>
                    <a:gd name="T7" fmla="*/ 1 h 411"/>
                    <a:gd name="T8" fmla="*/ 3 w 184"/>
                    <a:gd name="T9" fmla="*/ 1 h 411"/>
                    <a:gd name="T10" fmla="*/ 4 w 184"/>
                    <a:gd name="T11" fmla="*/ 2 h 411"/>
                    <a:gd name="T12" fmla="*/ 12 w 184"/>
                    <a:gd name="T13" fmla="*/ 26 h 411"/>
                    <a:gd name="T14" fmla="*/ 12 w 184"/>
                    <a:gd name="T15" fmla="*/ 26 h 411"/>
                    <a:gd name="T16" fmla="*/ 11 w 184"/>
                    <a:gd name="T17" fmla="*/ 26 h 411"/>
                    <a:gd name="T18" fmla="*/ 11 w 184"/>
                    <a:gd name="T19" fmla="*/ 26 h 411"/>
                    <a:gd name="T20" fmla="*/ 11 w 184"/>
                    <a:gd name="T21" fmla="*/ 26 h 411"/>
                    <a:gd name="T22" fmla="*/ 10 w 184"/>
                    <a:gd name="T23" fmla="*/ 24 h 411"/>
                    <a:gd name="T24" fmla="*/ 9 w 184"/>
                    <a:gd name="T25" fmla="*/ 23 h 411"/>
                    <a:gd name="T26" fmla="*/ 9 w 184"/>
                    <a:gd name="T27" fmla="*/ 21 h 411"/>
                    <a:gd name="T28" fmla="*/ 8 w 184"/>
                    <a:gd name="T29" fmla="*/ 20 h 411"/>
                    <a:gd name="T30" fmla="*/ 7 w 184"/>
                    <a:gd name="T31" fmla="*/ 19 h 411"/>
                    <a:gd name="T32" fmla="*/ 7 w 184"/>
                    <a:gd name="T33" fmla="*/ 17 h 411"/>
                    <a:gd name="T34" fmla="*/ 6 w 184"/>
                    <a:gd name="T35" fmla="*/ 16 h 411"/>
                    <a:gd name="T36" fmla="*/ 5 w 184"/>
                    <a:gd name="T37" fmla="*/ 15 h 411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184" h="411">
                      <a:moveTo>
                        <a:pt x="76" y="240"/>
                      </a:moveTo>
                      <a:lnTo>
                        <a:pt x="0" y="0"/>
                      </a:lnTo>
                      <a:lnTo>
                        <a:pt x="16" y="7"/>
                      </a:lnTo>
                      <a:lnTo>
                        <a:pt x="33" y="12"/>
                      </a:lnTo>
                      <a:lnTo>
                        <a:pt x="49" y="19"/>
                      </a:lnTo>
                      <a:lnTo>
                        <a:pt x="66" y="25"/>
                      </a:lnTo>
                      <a:lnTo>
                        <a:pt x="184" y="411"/>
                      </a:lnTo>
                      <a:lnTo>
                        <a:pt x="182" y="411"/>
                      </a:lnTo>
                      <a:lnTo>
                        <a:pt x="177" y="411"/>
                      </a:lnTo>
                      <a:lnTo>
                        <a:pt x="172" y="411"/>
                      </a:lnTo>
                      <a:lnTo>
                        <a:pt x="166" y="411"/>
                      </a:lnTo>
                      <a:lnTo>
                        <a:pt x="158" y="386"/>
                      </a:lnTo>
                      <a:lnTo>
                        <a:pt x="149" y="362"/>
                      </a:lnTo>
                      <a:lnTo>
                        <a:pt x="138" y="340"/>
                      </a:lnTo>
                      <a:lnTo>
                        <a:pt x="128" y="316"/>
                      </a:lnTo>
                      <a:lnTo>
                        <a:pt x="117" y="297"/>
                      </a:lnTo>
                      <a:lnTo>
                        <a:pt x="103" y="275"/>
                      </a:lnTo>
                      <a:lnTo>
                        <a:pt x="89" y="259"/>
                      </a:lnTo>
                      <a:lnTo>
                        <a:pt x="76" y="240"/>
                      </a:lnTo>
                      <a:close/>
                    </a:path>
                  </a:pathLst>
                </a:custGeom>
                <a:solidFill>
                  <a:srgbClr val="DD8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" name="Freeform 310">
                  <a:extLst>
                    <a:ext uri="{FF2B5EF4-FFF2-40B4-BE49-F238E27FC236}">
                      <a16:creationId xmlns:a16="http://schemas.microsoft.com/office/drawing/2014/main" id="{84A1CE9E-2BDE-4BCA-9656-6CF49A9DE98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54" y="1474"/>
                  <a:ext cx="46" cy="101"/>
                </a:xfrm>
                <a:custGeom>
                  <a:avLst/>
                  <a:gdLst>
                    <a:gd name="T0" fmla="*/ 6 w 184"/>
                    <a:gd name="T1" fmla="*/ 20 h 404"/>
                    <a:gd name="T2" fmla="*/ 0 w 184"/>
                    <a:gd name="T3" fmla="*/ 0 h 404"/>
                    <a:gd name="T4" fmla="*/ 1 w 184"/>
                    <a:gd name="T5" fmla="*/ 0 h 404"/>
                    <a:gd name="T6" fmla="*/ 2 w 184"/>
                    <a:gd name="T7" fmla="*/ 1 h 404"/>
                    <a:gd name="T8" fmla="*/ 3 w 184"/>
                    <a:gd name="T9" fmla="*/ 1 h 404"/>
                    <a:gd name="T10" fmla="*/ 4 w 184"/>
                    <a:gd name="T11" fmla="*/ 2 h 404"/>
                    <a:gd name="T12" fmla="*/ 12 w 184"/>
                    <a:gd name="T13" fmla="*/ 25 h 404"/>
                    <a:gd name="T14" fmla="*/ 11 w 184"/>
                    <a:gd name="T15" fmla="*/ 25 h 404"/>
                    <a:gd name="T16" fmla="*/ 10 w 184"/>
                    <a:gd name="T17" fmla="*/ 25 h 404"/>
                    <a:gd name="T18" fmla="*/ 9 w 184"/>
                    <a:gd name="T19" fmla="*/ 25 h 404"/>
                    <a:gd name="T20" fmla="*/ 9 w 184"/>
                    <a:gd name="T21" fmla="*/ 25 h 404"/>
                    <a:gd name="T22" fmla="*/ 8 w 184"/>
                    <a:gd name="T23" fmla="*/ 24 h 404"/>
                    <a:gd name="T24" fmla="*/ 8 w 184"/>
                    <a:gd name="T25" fmla="*/ 22 h 404"/>
                    <a:gd name="T26" fmla="*/ 7 w 184"/>
                    <a:gd name="T27" fmla="*/ 21 h 404"/>
                    <a:gd name="T28" fmla="*/ 6 w 184"/>
                    <a:gd name="T29" fmla="*/ 20 h 40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84" h="404">
                      <a:moveTo>
                        <a:pt x="101" y="312"/>
                      </a:moveTo>
                      <a:lnTo>
                        <a:pt x="0" y="0"/>
                      </a:lnTo>
                      <a:lnTo>
                        <a:pt x="19" y="5"/>
                      </a:lnTo>
                      <a:lnTo>
                        <a:pt x="36" y="13"/>
                      </a:lnTo>
                      <a:lnTo>
                        <a:pt x="52" y="21"/>
                      </a:lnTo>
                      <a:lnTo>
                        <a:pt x="66" y="27"/>
                      </a:lnTo>
                      <a:lnTo>
                        <a:pt x="184" y="404"/>
                      </a:lnTo>
                      <a:lnTo>
                        <a:pt x="172" y="402"/>
                      </a:lnTo>
                      <a:lnTo>
                        <a:pt x="160" y="399"/>
                      </a:lnTo>
                      <a:lnTo>
                        <a:pt x="147" y="399"/>
                      </a:lnTo>
                      <a:lnTo>
                        <a:pt x="136" y="399"/>
                      </a:lnTo>
                      <a:lnTo>
                        <a:pt x="130" y="378"/>
                      </a:lnTo>
                      <a:lnTo>
                        <a:pt x="122" y="353"/>
                      </a:lnTo>
                      <a:lnTo>
                        <a:pt x="112" y="331"/>
                      </a:lnTo>
                      <a:lnTo>
                        <a:pt x="101" y="312"/>
                      </a:lnTo>
                      <a:close/>
                    </a:path>
                  </a:pathLst>
                </a:custGeom>
                <a:solidFill>
                  <a:srgbClr val="E0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" name="Freeform 311">
                  <a:extLst>
                    <a:ext uri="{FF2B5EF4-FFF2-40B4-BE49-F238E27FC236}">
                      <a16:creationId xmlns:a16="http://schemas.microsoft.com/office/drawing/2014/main" id="{C990C4D5-8560-40A1-B3D1-C3823C5F9B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63" y="1477"/>
                  <a:ext cx="44" cy="98"/>
                </a:xfrm>
                <a:custGeom>
                  <a:avLst/>
                  <a:gdLst>
                    <a:gd name="T0" fmla="*/ 8 w 176"/>
                    <a:gd name="T1" fmla="*/ 24 h 391"/>
                    <a:gd name="T2" fmla="*/ 0 w 176"/>
                    <a:gd name="T3" fmla="*/ 0 h 391"/>
                    <a:gd name="T4" fmla="*/ 1 w 176"/>
                    <a:gd name="T5" fmla="*/ 0 h 391"/>
                    <a:gd name="T6" fmla="*/ 2 w 176"/>
                    <a:gd name="T7" fmla="*/ 1 h 391"/>
                    <a:gd name="T8" fmla="*/ 3 w 176"/>
                    <a:gd name="T9" fmla="*/ 1 h 391"/>
                    <a:gd name="T10" fmla="*/ 4 w 176"/>
                    <a:gd name="T11" fmla="*/ 2 h 391"/>
                    <a:gd name="T12" fmla="*/ 11 w 176"/>
                    <a:gd name="T13" fmla="*/ 25 h 391"/>
                    <a:gd name="T14" fmla="*/ 10 w 176"/>
                    <a:gd name="T15" fmla="*/ 25 h 391"/>
                    <a:gd name="T16" fmla="*/ 9 w 176"/>
                    <a:gd name="T17" fmla="*/ 24 h 391"/>
                    <a:gd name="T18" fmla="*/ 8 w 176"/>
                    <a:gd name="T19" fmla="*/ 24 h 391"/>
                    <a:gd name="T20" fmla="*/ 8 w 176"/>
                    <a:gd name="T21" fmla="*/ 24 h 39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6" h="391">
                      <a:moveTo>
                        <a:pt x="118" y="386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0"/>
                      </a:lnTo>
                      <a:lnTo>
                        <a:pt x="48" y="19"/>
                      </a:lnTo>
                      <a:lnTo>
                        <a:pt x="65" y="24"/>
                      </a:lnTo>
                      <a:lnTo>
                        <a:pt x="176" y="391"/>
                      </a:lnTo>
                      <a:lnTo>
                        <a:pt x="162" y="391"/>
                      </a:lnTo>
                      <a:lnTo>
                        <a:pt x="148" y="389"/>
                      </a:lnTo>
                      <a:lnTo>
                        <a:pt x="132" y="386"/>
                      </a:lnTo>
                      <a:lnTo>
                        <a:pt x="118" y="386"/>
                      </a:lnTo>
                      <a:close/>
                    </a:path>
                  </a:pathLst>
                </a:custGeom>
                <a:solidFill>
                  <a:srgbClr val="E09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" name="Freeform 312">
                  <a:extLst>
                    <a:ext uri="{FF2B5EF4-FFF2-40B4-BE49-F238E27FC236}">
                      <a16:creationId xmlns:a16="http://schemas.microsoft.com/office/drawing/2014/main" id="{F09036DF-CC34-4600-8FB7-A60425E04A6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1" y="1481"/>
                  <a:ext cx="44" cy="95"/>
                </a:xfrm>
                <a:custGeom>
                  <a:avLst/>
                  <a:gdLst>
                    <a:gd name="T0" fmla="*/ 7 w 178"/>
                    <a:gd name="T1" fmla="*/ 23 h 381"/>
                    <a:gd name="T2" fmla="*/ 0 w 178"/>
                    <a:gd name="T3" fmla="*/ 0 h 381"/>
                    <a:gd name="T4" fmla="*/ 1 w 178"/>
                    <a:gd name="T5" fmla="*/ 0 h 381"/>
                    <a:gd name="T6" fmla="*/ 2 w 178"/>
                    <a:gd name="T7" fmla="*/ 1 h 381"/>
                    <a:gd name="T8" fmla="*/ 3 w 178"/>
                    <a:gd name="T9" fmla="*/ 1 h 381"/>
                    <a:gd name="T10" fmla="*/ 4 w 178"/>
                    <a:gd name="T11" fmla="*/ 2 h 381"/>
                    <a:gd name="T12" fmla="*/ 11 w 178"/>
                    <a:gd name="T13" fmla="*/ 24 h 381"/>
                    <a:gd name="T14" fmla="*/ 10 w 178"/>
                    <a:gd name="T15" fmla="*/ 23 h 381"/>
                    <a:gd name="T16" fmla="*/ 9 w 178"/>
                    <a:gd name="T17" fmla="*/ 23 h 381"/>
                    <a:gd name="T18" fmla="*/ 8 w 178"/>
                    <a:gd name="T19" fmla="*/ 23 h 381"/>
                    <a:gd name="T20" fmla="*/ 7 w 178"/>
                    <a:gd name="T21" fmla="*/ 23 h 38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8" h="381">
                      <a:moveTo>
                        <a:pt x="118" y="377"/>
                      </a:moveTo>
                      <a:lnTo>
                        <a:pt x="0" y="0"/>
                      </a:lnTo>
                      <a:lnTo>
                        <a:pt x="16" y="5"/>
                      </a:lnTo>
                      <a:lnTo>
                        <a:pt x="32" y="14"/>
                      </a:lnTo>
                      <a:lnTo>
                        <a:pt x="48" y="21"/>
                      </a:lnTo>
                      <a:lnTo>
                        <a:pt x="64" y="32"/>
                      </a:lnTo>
                      <a:lnTo>
                        <a:pt x="178" y="381"/>
                      </a:lnTo>
                      <a:lnTo>
                        <a:pt x="164" y="377"/>
                      </a:lnTo>
                      <a:lnTo>
                        <a:pt x="148" y="377"/>
                      </a:lnTo>
                      <a:lnTo>
                        <a:pt x="132" y="377"/>
                      </a:lnTo>
                      <a:lnTo>
                        <a:pt x="118" y="377"/>
                      </a:lnTo>
                      <a:close/>
                    </a:path>
                  </a:pathLst>
                </a:custGeom>
                <a:solidFill>
                  <a:srgbClr val="E096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" name="Freeform 313">
                  <a:extLst>
                    <a:ext uri="{FF2B5EF4-FFF2-40B4-BE49-F238E27FC236}">
                      <a16:creationId xmlns:a16="http://schemas.microsoft.com/office/drawing/2014/main" id="{E911EBC0-D1F6-4879-9264-B93C3D3F57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9" y="1484"/>
                  <a:ext cx="44" cy="92"/>
                </a:xfrm>
                <a:custGeom>
                  <a:avLst/>
                  <a:gdLst>
                    <a:gd name="T0" fmla="*/ 7 w 173"/>
                    <a:gd name="T1" fmla="*/ 23 h 371"/>
                    <a:gd name="T2" fmla="*/ 0 w 173"/>
                    <a:gd name="T3" fmla="*/ 0 h 371"/>
                    <a:gd name="T4" fmla="*/ 1 w 173"/>
                    <a:gd name="T5" fmla="*/ 1 h 371"/>
                    <a:gd name="T6" fmla="*/ 2 w 173"/>
                    <a:gd name="T7" fmla="*/ 1 h 371"/>
                    <a:gd name="T8" fmla="*/ 3 w 173"/>
                    <a:gd name="T9" fmla="*/ 2 h 371"/>
                    <a:gd name="T10" fmla="*/ 4 w 173"/>
                    <a:gd name="T11" fmla="*/ 2 h 371"/>
                    <a:gd name="T12" fmla="*/ 11 w 173"/>
                    <a:gd name="T13" fmla="*/ 23 h 371"/>
                    <a:gd name="T14" fmla="*/ 10 w 173"/>
                    <a:gd name="T15" fmla="*/ 23 h 371"/>
                    <a:gd name="T16" fmla="*/ 9 w 173"/>
                    <a:gd name="T17" fmla="*/ 23 h 371"/>
                    <a:gd name="T18" fmla="*/ 8 w 173"/>
                    <a:gd name="T19" fmla="*/ 23 h 371"/>
                    <a:gd name="T20" fmla="*/ 7 w 173"/>
                    <a:gd name="T21" fmla="*/ 23 h 3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3" h="371">
                      <a:moveTo>
                        <a:pt x="111" y="367"/>
                      </a:moveTo>
                      <a:lnTo>
                        <a:pt x="0" y="0"/>
                      </a:lnTo>
                      <a:lnTo>
                        <a:pt x="18" y="11"/>
                      </a:lnTo>
                      <a:lnTo>
                        <a:pt x="35" y="20"/>
                      </a:lnTo>
                      <a:lnTo>
                        <a:pt x="51" y="30"/>
                      </a:lnTo>
                      <a:lnTo>
                        <a:pt x="65" y="39"/>
                      </a:lnTo>
                      <a:lnTo>
                        <a:pt x="173" y="371"/>
                      </a:lnTo>
                      <a:lnTo>
                        <a:pt x="157" y="371"/>
                      </a:lnTo>
                      <a:lnTo>
                        <a:pt x="141" y="371"/>
                      </a:lnTo>
                      <a:lnTo>
                        <a:pt x="124" y="371"/>
                      </a:lnTo>
                      <a:lnTo>
                        <a:pt x="111" y="367"/>
                      </a:lnTo>
                      <a:close/>
                    </a:path>
                  </a:pathLst>
                </a:custGeom>
                <a:solidFill>
                  <a:srgbClr val="E099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" name="Freeform 314">
                  <a:extLst>
                    <a:ext uri="{FF2B5EF4-FFF2-40B4-BE49-F238E27FC236}">
                      <a16:creationId xmlns:a16="http://schemas.microsoft.com/office/drawing/2014/main" id="{E0D63926-6CB1-4A32-9BC1-1DD4826CEF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87" y="1489"/>
                  <a:ext cx="43" cy="87"/>
                </a:xfrm>
                <a:custGeom>
                  <a:avLst/>
                  <a:gdLst>
                    <a:gd name="T0" fmla="*/ 7 w 172"/>
                    <a:gd name="T1" fmla="*/ 22 h 349"/>
                    <a:gd name="T2" fmla="*/ 0 w 172"/>
                    <a:gd name="T3" fmla="*/ 0 h 349"/>
                    <a:gd name="T4" fmla="*/ 1 w 172"/>
                    <a:gd name="T5" fmla="*/ 0 h 349"/>
                    <a:gd name="T6" fmla="*/ 3 w 172"/>
                    <a:gd name="T7" fmla="*/ 1 h 349"/>
                    <a:gd name="T8" fmla="*/ 4 w 172"/>
                    <a:gd name="T9" fmla="*/ 2 h 349"/>
                    <a:gd name="T10" fmla="*/ 5 w 172"/>
                    <a:gd name="T11" fmla="*/ 2 h 349"/>
                    <a:gd name="T12" fmla="*/ 11 w 172"/>
                    <a:gd name="T13" fmla="*/ 22 h 349"/>
                    <a:gd name="T14" fmla="*/ 10 w 172"/>
                    <a:gd name="T15" fmla="*/ 22 h 349"/>
                    <a:gd name="T16" fmla="*/ 9 w 172"/>
                    <a:gd name="T17" fmla="*/ 22 h 349"/>
                    <a:gd name="T18" fmla="*/ 8 w 172"/>
                    <a:gd name="T19" fmla="*/ 22 h 349"/>
                    <a:gd name="T20" fmla="*/ 7 w 172"/>
                    <a:gd name="T21" fmla="*/ 22 h 34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72" h="349">
                      <a:moveTo>
                        <a:pt x="114" y="349"/>
                      </a:moveTo>
                      <a:lnTo>
                        <a:pt x="0" y="0"/>
                      </a:lnTo>
                      <a:lnTo>
                        <a:pt x="19" y="8"/>
                      </a:lnTo>
                      <a:lnTo>
                        <a:pt x="38" y="17"/>
                      </a:lnTo>
                      <a:lnTo>
                        <a:pt x="54" y="30"/>
                      </a:lnTo>
                      <a:lnTo>
                        <a:pt x="71" y="42"/>
                      </a:lnTo>
                      <a:lnTo>
                        <a:pt x="172" y="349"/>
                      </a:lnTo>
                      <a:lnTo>
                        <a:pt x="158" y="349"/>
                      </a:lnTo>
                      <a:lnTo>
                        <a:pt x="144" y="349"/>
                      </a:lnTo>
                      <a:lnTo>
                        <a:pt x="128" y="349"/>
                      </a:lnTo>
                      <a:lnTo>
                        <a:pt x="114" y="349"/>
                      </a:lnTo>
                      <a:close/>
                    </a:path>
                  </a:pathLst>
                </a:custGeom>
                <a:solidFill>
                  <a:srgbClr val="E2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" name="Freeform 315">
                  <a:extLst>
                    <a:ext uri="{FF2B5EF4-FFF2-40B4-BE49-F238E27FC236}">
                      <a16:creationId xmlns:a16="http://schemas.microsoft.com/office/drawing/2014/main" id="{5EC9EE18-40B7-4957-A165-3413CB86499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96" y="1493"/>
                  <a:ext cx="40" cy="83"/>
                </a:xfrm>
                <a:custGeom>
                  <a:avLst/>
                  <a:gdLst>
                    <a:gd name="T0" fmla="*/ 7 w 163"/>
                    <a:gd name="T1" fmla="*/ 21 h 332"/>
                    <a:gd name="T2" fmla="*/ 0 w 163"/>
                    <a:gd name="T3" fmla="*/ 0 h 332"/>
                    <a:gd name="T4" fmla="*/ 1 w 163"/>
                    <a:gd name="T5" fmla="*/ 1 h 332"/>
                    <a:gd name="T6" fmla="*/ 2 w 163"/>
                    <a:gd name="T7" fmla="*/ 2 h 332"/>
                    <a:gd name="T8" fmla="*/ 3 w 163"/>
                    <a:gd name="T9" fmla="*/ 2 h 332"/>
                    <a:gd name="T10" fmla="*/ 4 w 163"/>
                    <a:gd name="T11" fmla="*/ 4 h 332"/>
                    <a:gd name="T12" fmla="*/ 10 w 163"/>
                    <a:gd name="T13" fmla="*/ 21 h 332"/>
                    <a:gd name="T14" fmla="*/ 9 w 163"/>
                    <a:gd name="T15" fmla="*/ 21 h 332"/>
                    <a:gd name="T16" fmla="*/ 8 w 163"/>
                    <a:gd name="T17" fmla="*/ 21 h 332"/>
                    <a:gd name="T18" fmla="*/ 7 w 163"/>
                    <a:gd name="T19" fmla="*/ 21 h 332"/>
                    <a:gd name="T20" fmla="*/ 7 w 163"/>
                    <a:gd name="T21" fmla="*/ 21 h 3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63" h="332">
                      <a:moveTo>
                        <a:pt x="108" y="332"/>
                      </a:moveTo>
                      <a:lnTo>
                        <a:pt x="0" y="0"/>
                      </a:lnTo>
                      <a:lnTo>
                        <a:pt x="18" y="13"/>
                      </a:lnTo>
                      <a:lnTo>
                        <a:pt x="38" y="25"/>
                      </a:lnTo>
                      <a:lnTo>
                        <a:pt x="57" y="37"/>
                      </a:lnTo>
                      <a:lnTo>
                        <a:pt x="73" y="54"/>
                      </a:lnTo>
                      <a:lnTo>
                        <a:pt x="163" y="332"/>
                      </a:lnTo>
                      <a:lnTo>
                        <a:pt x="149" y="332"/>
                      </a:lnTo>
                      <a:lnTo>
                        <a:pt x="136" y="332"/>
                      </a:lnTo>
                      <a:lnTo>
                        <a:pt x="122" y="332"/>
                      </a:lnTo>
                      <a:lnTo>
                        <a:pt x="108" y="332"/>
                      </a:lnTo>
                      <a:close/>
                    </a:path>
                  </a:pathLst>
                </a:custGeom>
                <a:solidFill>
                  <a:srgbClr val="E5A3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3" name="Freeform 316">
                  <a:extLst>
                    <a:ext uri="{FF2B5EF4-FFF2-40B4-BE49-F238E27FC236}">
                      <a16:creationId xmlns:a16="http://schemas.microsoft.com/office/drawing/2014/main" id="{C8A328C5-F988-4860-8B87-1B9E5A164D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05" y="1499"/>
                  <a:ext cx="38" cy="77"/>
                </a:xfrm>
                <a:custGeom>
                  <a:avLst/>
                  <a:gdLst>
                    <a:gd name="T0" fmla="*/ 6 w 154"/>
                    <a:gd name="T1" fmla="*/ 19 h 307"/>
                    <a:gd name="T2" fmla="*/ 0 w 154"/>
                    <a:gd name="T3" fmla="*/ 0 h 307"/>
                    <a:gd name="T4" fmla="*/ 1 w 154"/>
                    <a:gd name="T5" fmla="*/ 1 h 307"/>
                    <a:gd name="T6" fmla="*/ 2 w 154"/>
                    <a:gd name="T7" fmla="*/ 2 h 307"/>
                    <a:gd name="T8" fmla="*/ 4 w 154"/>
                    <a:gd name="T9" fmla="*/ 3 h 307"/>
                    <a:gd name="T10" fmla="*/ 5 w 154"/>
                    <a:gd name="T11" fmla="*/ 4 h 307"/>
                    <a:gd name="T12" fmla="*/ 9 w 154"/>
                    <a:gd name="T13" fmla="*/ 19 h 307"/>
                    <a:gd name="T14" fmla="*/ 9 w 154"/>
                    <a:gd name="T15" fmla="*/ 19 h 307"/>
                    <a:gd name="T16" fmla="*/ 8 w 154"/>
                    <a:gd name="T17" fmla="*/ 19 h 307"/>
                    <a:gd name="T18" fmla="*/ 7 w 154"/>
                    <a:gd name="T19" fmla="*/ 19 h 307"/>
                    <a:gd name="T20" fmla="*/ 6 w 154"/>
                    <a:gd name="T21" fmla="*/ 19 h 30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307">
                      <a:moveTo>
                        <a:pt x="101" y="307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41" y="32"/>
                      </a:lnTo>
                      <a:lnTo>
                        <a:pt x="59" y="48"/>
                      </a:lnTo>
                      <a:lnTo>
                        <a:pt x="76" y="67"/>
                      </a:lnTo>
                      <a:lnTo>
                        <a:pt x="154" y="307"/>
                      </a:lnTo>
                      <a:lnTo>
                        <a:pt x="142" y="307"/>
                      </a:lnTo>
                      <a:lnTo>
                        <a:pt x="128" y="307"/>
                      </a:lnTo>
                      <a:lnTo>
                        <a:pt x="114" y="307"/>
                      </a:lnTo>
                      <a:lnTo>
                        <a:pt x="101" y="307"/>
                      </a:lnTo>
                      <a:close/>
                    </a:path>
                  </a:pathLst>
                </a:custGeom>
                <a:solidFill>
                  <a:srgbClr val="E5A5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4" name="Freeform 317">
                  <a:extLst>
                    <a:ext uri="{FF2B5EF4-FFF2-40B4-BE49-F238E27FC236}">
                      <a16:creationId xmlns:a16="http://schemas.microsoft.com/office/drawing/2014/main" id="{A2ADF7FB-7534-4E38-9ACF-49FD6C1E4D9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14" y="1507"/>
                  <a:ext cx="37" cy="70"/>
                </a:xfrm>
                <a:custGeom>
                  <a:avLst/>
                  <a:gdLst>
                    <a:gd name="T0" fmla="*/ 6 w 146"/>
                    <a:gd name="T1" fmla="*/ 17 h 283"/>
                    <a:gd name="T2" fmla="*/ 0 w 146"/>
                    <a:gd name="T3" fmla="*/ 0 h 283"/>
                    <a:gd name="T4" fmla="*/ 1 w 146"/>
                    <a:gd name="T5" fmla="*/ 0 h 283"/>
                    <a:gd name="T6" fmla="*/ 2 w 146"/>
                    <a:gd name="T7" fmla="*/ 1 h 283"/>
                    <a:gd name="T8" fmla="*/ 2 w 146"/>
                    <a:gd name="T9" fmla="*/ 2 h 283"/>
                    <a:gd name="T10" fmla="*/ 3 w 146"/>
                    <a:gd name="T11" fmla="*/ 2 h 283"/>
                    <a:gd name="T12" fmla="*/ 4 w 146"/>
                    <a:gd name="T13" fmla="*/ 3 h 283"/>
                    <a:gd name="T14" fmla="*/ 4 w 146"/>
                    <a:gd name="T15" fmla="*/ 4 h 283"/>
                    <a:gd name="T16" fmla="*/ 5 w 146"/>
                    <a:gd name="T17" fmla="*/ 5 h 283"/>
                    <a:gd name="T18" fmla="*/ 5 w 146"/>
                    <a:gd name="T19" fmla="*/ 5 h 283"/>
                    <a:gd name="T20" fmla="*/ 9 w 146"/>
                    <a:gd name="T21" fmla="*/ 17 h 283"/>
                    <a:gd name="T22" fmla="*/ 9 w 146"/>
                    <a:gd name="T23" fmla="*/ 17 h 283"/>
                    <a:gd name="T24" fmla="*/ 8 w 146"/>
                    <a:gd name="T25" fmla="*/ 17 h 283"/>
                    <a:gd name="T26" fmla="*/ 7 w 146"/>
                    <a:gd name="T27" fmla="*/ 17 h 283"/>
                    <a:gd name="T28" fmla="*/ 6 w 146"/>
                    <a:gd name="T29" fmla="*/ 17 h 283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46" h="283">
                      <a:moveTo>
                        <a:pt x="90" y="278"/>
                      </a:moveTo>
                      <a:lnTo>
                        <a:pt x="0" y="0"/>
                      </a:lnTo>
                      <a:lnTo>
                        <a:pt x="11" y="8"/>
                      </a:lnTo>
                      <a:lnTo>
                        <a:pt x="24" y="19"/>
                      </a:lnTo>
                      <a:lnTo>
                        <a:pt x="35" y="29"/>
                      </a:lnTo>
                      <a:lnTo>
                        <a:pt x="46" y="41"/>
                      </a:lnTo>
                      <a:lnTo>
                        <a:pt x="57" y="52"/>
                      </a:lnTo>
                      <a:lnTo>
                        <a:pt x="65" y="65"/>
                      </a:lnTo>
                      <a:lnTo>
                        <a:pt x="76" y="76"/>
                      </a:lnTo>
                      <a:lnTo>
                        <a:pt x="84" y="89"/>
                      </a:lnTo>
                      <a:lnTo>
                        <a:pt x="146" y="283"/>
                      </a:lnTo>
                      <a:lnTo>
                        <a:pt x="134" y="283"/>
                      </a:lnTo>
                      <a:lnTo>
                        <a:pt x="120" y="280"/>
                      </a:lnTo>
                      <a:lnTo>
                        <a:pt x="104" y="278"/>
                      </a:lnTo>
                      <a:lnTo>
                        <a:pt x="90" y="278"/>
                      </a:lnTo>
                      <a:close/>
                    </a:path>
                  </a:pathLst>
                </a:custGeom>
                <a:solidFill>
                  <a:srgbClr val="E8A8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5" name="Freeform 318">
                  <a:extLst>
                    <a:ext uri="{FF2B5EF4-FFF2-40B4-BE49-F238E27FC236}">
                      <a16:creationId xmlns:a16="http://schemas.microsoft.com/office/drawing/2014/main" id="{E9ADC29F-7C94-45A1-8750-E0D934DE7A7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24" y="1516"/>
                  <a:ext cx="31" cy="61"/>
                </a:xfrm>
                <a:custGeom>
                  <a:avLst/>
                  <a:gdLst>
                    <a:gd name="T0" fmla="*/ 5 w 128"/>
                    <a:gd name="T1" fmla="*/ 15 h 245"/>
                    <a:gd name="T2" fmla="*/ 0 w 128"/>
                    <a:gd name="T3" fmla="*/ 0 h 245"/>
                    <a:gd name="T4" fmla="*/ 1 w 128"/>
                    <a:gd name="T5" fmla="*/ 1 h 245"/>
                    <a:gd name="T6" fmla="*/ 2 w 128"/>
                    <a:gd name="T7" fmla="*/ 2 h 245"/>
                    <a:gd name="T8" fmla="*/ 3 w 128"/>
                    <a:gd name="T9" fmla="*/ 3 h 245"/>
                    <a:gd name="T10" fmla="*/ 4 w 128"/>
                    <a:gd name="T11" fmla="*/ 5 h 245"/>
                    <a:gd name="T12" fmla="*/ 5 w 128"/>
                    <a:gd name="T13" fmla="*/ 6 h 245"/>
                    <a:gd name="T14" fmla="*/ 5 w 128"/>
                    <a:gd name="T15" fmla="*/ 7 h 245"/>
                    <a:gd name="T16" fmla="*/ 6 w 128"/>
                    <a:gd name="T17" fmla="*/ 9 h 245"/>
                    <a:gd name="T18" fmla="*/ 7 w 128"/>
                    <a:gd name="T19" fmla="*/ 11 h 245"/>
                    <a:gd name="T20" fmla="*/ 7 w 128"/>
                    <a:gd name="T21" fmla="*/ 11 h 245"/>
                    <a:gd name="T22" fmla="*/ 7 w 128"/>
                    <a:gd name="T23" fmla="*/ 11 h 245"/>
                    <a:gd name="T24" fmla="*/ 7 w 128"/>
                    <a:gd name="T25" fmla="*/ 13 h 245"/>
                    <a:gd name="T26" fmla="*/ 7 w 128"/>
                    <a:gd name="T27" fmla="*/ 13 h 245"/>
                    <a:gd name="T28" fmla="*/ 8 w 128"/>
                    <a:gd name="T29" fmla="*/ 14 h 245"/>
                    <a:gd name="T30" fmla="*/ 8 w 128"/>
                    <a:gd name="T31" fmla="*/ 14 h 245"/>
                    <a:gd name="T32" fmla="*/ 8 w 128"/>
                    <a:gd name="T33" fmla="*/ 15 h 245"/>
                    <a:gd name="T34" fmla="*/ 7 w 128"/>
                    <a:gd name="T35" fmla="*/ 15 h 245"/>
                    <a:gd name="T36" fmla="*/ 6 w 128"/>
                    <a:gd name="T37" fmla="*/ 15 h 245"/>
                    <a:gd name="T38" fmla="*/ 5 w 128"/>
                    <a:gd name="T39" fmla="*/ 15 h 245"/>
                    <a:gd name="T40" fmla="*/ 5 w 128"/>
                    <a:gd name="T41" fmla="*/ 15 h 245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8" h="245">
                      <a:moveTo>
                        <a:pt x="78" y="240"/>
                      </a:moveTo>
                      <a:lnTo>
                        <a:pt x="0" y="0"/>
                      </a:lnTo>
                      <a:lnTo>
                        <a:pt x="19" y="19"/>
                      </a:lnTo>
                      <a:lnTo>
                        <a:pt x="36" y="38"/>
                      </a:lnTo>
                      <a:lnTo>
                        <a:pt x="52" y="57"/>
                      </a:lnTo>
                      <a:lnTo>
                        <a:pt x="68" y="79"/>
                      </a:lnTo>
                      <a:lnTo>
                        <a:pt x="82" y="100"/>
                      </a:lnTo>
                      <a:lnTo>
                        <a:pt x="92" y="122"/>
                      </a:lnTo>
                      <a:lnTo>
                        <a:pt x="103" y="147"/>
                      </a:lnTo>
                      <a:lnTo>
                        <a:pt x="114" y="171"/>
                      </a:lnTo>
                      <a:lnTo>
                        <a:pt x="117" y="174"/>
                      </a:lnTo>
                      <a:lnTo>
                        <a:pt x="117" y="176"/>
                      </a:lnTo>
                      <a:lnTo>
                        <a:pt x="124" y="206"/>
                      </a:lnTo>
                      <a:lnTo>
                        <a:pt x="124" y="215"/>
                      </a:lnTo>
                      <a:lnTo>
                        <a:pt x="128" y="222"/>
                      </a:lnTo>
                      <a:lnTo>
                        <a:pt x="128" y="234"/>
                      </a:lnTo>
                      <a:lnTo>
                        <a:pt x="128" y="245"/>
                      </a:lnTo>
                      <a:lnTo>
                        <a:pt x="117" y="245"/>
                      </a:lnTo>
                      <a:lnTo>
                        <a:pt x="106" y="245"/>
                      </a:lnTo>
                      <a:lnTo>
                        <a:pt x="92" y="242"/>
                      </a:lnTo>
                      <a:lnTo>
                        <a:pt x="78" y="240"/>
                      </a:lnTo>
                      <a:close/>
                    </a:path>
                  </a:pathLst>
                </a:custGeom>
                <a:solidFill>
                  <a:srgbClr val="E8AA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6" name="Freeform 319">
                  <a:extLst>
                    <a:ext uri="{FF2B5EF4-FFF2-40B4-BE49-F238E27FC236}">
                      <a16:creationId xmlns:a16="http://schemas.microsoft.com/office/drawing/2014/main" id="{984F9474-CA73-42BE-B512-B30349D94A1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35" y="1529"/>
                  <a:ext cx="20" cy="48"/>
                </a:xfrm>
                <a:custGeom>
                  <a:avLst/>
                  <a:gdLst>
                    <a:gd name="T0" fmla="*/ 4 w 82"/>
                    <a:gd name="T1" fmla="*/ 12 h 194"/>
                    <a:gd name="T2" fmla="*/ 0 w 82"/>
                    <a:gd name="T3" fmla="*/ 0 h 194"/>
                    <a:gd name="T4" fmla="*/ 1 w 82"/>
                    <a:gd name="T5" fmla="*/ 2 h 194"/>
                    <a:gd name="T6" fmla="*/ 2 w 82"/>
                    <a:gd name="T7" fmla="*/ 4 h 194"/>
                    <a:gd name="T8" fmla="*/ 3 w 82"/>
                    <a:gd name="T9" fmla="*/ 5 h 194"/>
                    <a:gd name="T10" fmla="*/ 4 w 82"/>
                    <a:gd name="T11" fmla="*/ 7 h 194"/>
                    <a:gd name="T12" fmla="*/ 4 w 82"/>
                    <a:gd name="T13" fmla="*/ 8 h 194"/>
                    <a:gd name="T14" fmla="*/ 5 w 82"/>
                    <a:gd name="T15" fmla="*/ 9 h 194"/>
                    <a:gd name="T16" fmla="*/ 5 w 82"/>
                    <a:gd name="T17" fmla="*/ 11 h 194"/>
                    <a:gd name="T18" fmla="*/ 5 w 82"/>
                    <a:gd name="T19" fmla="*/ 12 h 194"/>
                    <a:gd name="T20" fmla="*/ 5 w 82"/>
                    <a:gd name="T21" fmla="*/ 12 h 194"/>
                    <a:gd name="T22" fmla="*/ 4 w 82"/>
                    <a:gd name="T23" fmla="*/ 12 h 194"/>
                    <a:gd name="T24" fmla="*/ 4 w 82"/>
                    <a:gd name="T25" fmla="*/ 12 h 194"/>
                    <a:gd name="T26" fmla="*/ 4 w 82"/>
                    <a:gd name="T27" fmla="*/ 12 h 194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82" h="194">
                      <a:moveTo>
                        <a:pt x="62" y="194"/>
                      </a:moveTo>
                      <a:lnTo>
                        <a:pt x="0" y="0"/>
                      </a:lnTo>
                      <a:lnTo>
                        <a:pt x="20" y="30"/>
                      </a:lnTo>
                      <a:lnTo>
                        <a:pt x="38" y="60"/>
                      </a:lnTo>
                      <a:lnTo>
                        <a:pt x="55" y="90"/>
                      </a:lnTo>
                      <a:lnTo>
                        <a:pt x="68" y="120"/>
                      </a:lnTo>
                      <a:lnTo>
                        <a:pt x="73" y="136"/>
                      </a:lnTo>
                      <a:lnTo>
                        <a:pt x="78" y="155"/>
                      </a:lnTo>
                      <a:lnTo>
                        <a:pt x="82" y="175"/>
                      </a:lnTo>
                      <a:lnTo>
                        <a:pt x="82" y="194"/>
                      </a:lnTo>
                      <a:lnTo>
                        <a:pt x="78" y="194"/>
                      </a:lnTo>
                      <a:lnTo>
                        <a:pt x="73" y="194"/>
                      </a:lnTo>
                      <a:lnTo>
                        <a:pt x="68" y="194"/>
                      </a:lnTo>
                      <a:lnTo>
                        <a:pt x="62" y="194"/>
                      </a:lnTo>
                      <a:close/>
                    </a:path>
                  </a:pathLst>
                </a:custGeom>
                <a:solidFill>
                  <a:srgbClr val="E8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7" name="Freeform 320">
                  <a:extLst>
                    <a:ext uri="{FF2B5EF4-FFF2-40B4-BE49-F238E27FC236}">
                      <a16:creationId xmlns:a16="http://schemas.microsoft.com/office/drawing/2014/main" id="{9EAEF0AE-C427-46DE-B448-C0C42D91041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3" y="1560"/>
                  <a:ext cx="2" cy="8"/>
                </a:xfrm>
                <a:custGeom>
                  <a:avLst/>
                  <a:gdLst>
                    <a:gd name="T0" fmla="*/ 1 w 7"/>
                    <a:gd name="T1" fmla="*/ 2 h 30"/>
                    <a:gd name="T2" fmla="*/ 0 w 7"/>
                    <a:gd name="T3" fmla="*/ 0 h 30"/>
                    <a:gd name="T4" fmla="*/ 0 w 7"/>
                    <a:gd name="T5" fmla="*/ 1 h 30"/>
                    <a:gd name="T6" fmla="*/ 0 w 7"/>
                    <a:gd name="T7" fmla="*/ 1 h 30"/>
                    <a:gd name="T8" fmla="*/ 0 w 7"/>
                    <a:gd name="T9" fmla="*/ 2 h 30"/>
                    <a:gd name="T10" fmla="*/ 1 w 7"/>
                    <a:gd name="T11" fmla="*/ 2 h 3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7" h="30">
                      <a:moveTo>
                        <a:pt x="7" y="30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2" y="14"/>
                      </a:lnTo>
                      <a:lnTo>
                        <a:pt x="5" y="22"/>
                      </a:lnTo>
                      <a:lnTo>
                        <a:pt x="7" y="30"/>
                      </a:lnTo>
                      <a:close/>
                    </a:path>
                  </a:pathLst>
                </a:custGeom>
                <a:solidFill>
                  <a:srgbClr val="EAB2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8" name="Freeform 321">
                  <a:extLst>
                    <a:ext uri="{FF2B5EF4-FFF2-40B4-BE49-F238E27FC236}">
                      <a16:creationId xmlns:a16="http://schemas.microsoft.com/office/drawing/2014/main" id="{6A16A40E-4E01-4BB3-BB84-B5BEF8F6E9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3" y="1572"/>
                  <a:ext cx="9" cy="12"/>
                </a:xfrm>
                <a:custGeom>
                  <a:avLst/>
                  <a:gdLst>
                    <a:gd name="T0" fmla="*/ 1 w 35"/>
                    <a:gd name="T1" fmla="*/ 0 h 48"/>
                    <a:gd name="T2" fmla="*/ 2 w 35"/>
                    <a:gd name="T3" fmla="*/ 3 h 48"/>
                    <a:gd name="T4" fmla="*/ 0 w 35"/>
                    <a:gd name="T5" fmla="*/ 3 h 48"/>
                    <a:gd name="T6" fmla="*/ 0 w 35"/>
                    <a:gd name="T7" fmla="*/ 2 h 48"/>
                    <a:gd name="T8" fmla="*/ 0 w 35"/>
                    <a:gd name="T9" fmla="*/ 2 h 48"/>
                    <a:gd name="T10" fmla="*/ 1 w 35"/>
                    <a:gd name="T11" fmla="*/ 1 h 48"/>
                    <a:gd name="T12" fmla="*/ 1 w 35"/>
                    <a:gd name="T13" fmla="*/ 0 h 4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35" h="48">
                      <a:moveTo>
                        <a:pt x="10" y="0"/>
                      </a:moveTo>
                      <a:lnTo>
                        <a:pt x="35" y="48"/>
                      </a:lnTo>
                      <a:lnTo>
                        <a:pt x="0" y="48"/>
                      </a:lnTo>
                      <a:lnTo>
                        <a:pt x="3" y="36"/>
                      </a:lnTo>
                      <a:lnTo>
                        <a:pt x="5" y="23"/>
                      </a:lnTo>
                      <a:lnTo>
                        <a:pt x="8" y="12"/>
                      </a:lnTo>
                      <a:lnTo>
                        <a:pt x="10" y="0"/>
                      </a:lnTo>
                      <a:close/>
                    </a:path>
                  </a:pathLst>
                </a:custGeom>
                <a:solidFill>
                  <a:srgbClr val="B554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9" name="Freeform 322">
                  <a:extLst>
                    <a:ext uri="{FF2B5EF4-FFF2-40B4-BE49-F238E27FC236}">
                      <a16:creationId xmlns:a16="http://schemas.microsoft.com/office/drawing/2014/main" id="{16756DA0-6AD7-4E6F-B001-0E0C63C3A8A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3" y="1563"/>
                  <a:ext cx="18" cy="21"/>
                </a:xfrm>
                <a:custGeom>
                  <a:avLst/>
                  <a:gdLst>
                    <a:gd name="T0" fmla="*/ 0 w 70"/>
                    <a:gd name="T1" fmla="*/ 5 h 85"/>
                    <a:gd name="T2" fmla="*/ 0 w 70"/>
                    <a:gd name="T3" fmla="*/ 5 h 85"/>
                    <a:gd name="T4" fmla="*/ 0 w 70"/>
                    <a:gd name="T5" fmla="*/ 4 h 85"/>
                    <a:gd name="T6" fmla="*/ 1 w 70"/>
                    <a:gd name="T7" fmla="*/ 2 h 85"/>
                    <a:gd name="T8" fmla="*/ 1 w 70"/>
                    <a:gd name="T9" fmla="*/ 1 h 85"/>
                    <a:gd name="T10" fmla="*/ 2 w 70"/>
                    <a:gd name="T11" fmla="*/ 0 h 85"/>
                    <a:gd name="T12" fmla="*/ 5 w 70"/>
                    <a:gd name="T13" fmla="*/ 5 h 85"/>
                    <a:gd name="T14" fmla="*/ 0 w 70"/>
                    <a:gd name="T15" fmla="*/ 5 h 8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" h="85">
                      <a:moveTo>
                        <a:pt x="3" y="85"/>
                      </a:moveTo>
                      <a:lnTo>
                        <a:pt x="0" y="78"/>
                      </a:lnTo>
                      <a:lnTo>
                        <a:pt x="5" y="60"/>
                      </a:lnTo>
                      <a:lnTo>
                        <a:pt x="13" y="37"/>
                      </a:lnTo>
                      <a:lnTo>
                        <a:pt x="19" y="19"/>
                      </a:lnTo>
                      <a:lnTo>
                        <a:pt x="24" y="0"/>
                      </a:lnTo>
                      <a:lnTo>
                        <a:pt x="70" y="85"/>
                      </a:lnTo>
                      <a:lnTo>
                        <a:pt x="3" y="85"/>
                      </a:lnTo>
                      <a:close/>
                    </a:path>
                  </a:pathLst>
                </a:custGeom>
                <a:solidFill>
                  <a:srgbClr val="B554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0" name="Freeform 323">
                  <a:extLst>
                    <a:ext uri="{FF2B5EF4-FFF2-40B4-BE49-F238E27FC236}">
                      <a16:creationId xmlns:a16="http://schemas.microsoft.com/office/drawing/2014/main" id="{F2C40A22-FED1-4AF2-836B-52F41C7E00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46" y="1555"/>
                  <a:ext cx="23" cy="29"/>
                </a:xfrm>
                <a:custGeom>
                  <a:avLst/>
                  <a:gdLst>
                    <a:gd name="T0" fmla="*/ 2 w 90"/>
                    <a:gd name="T1" fmla="*/ 7 h 115"/>
                    <a:gd name="T2" fmla="*/ 0 w 90"/>
                    <a:gd name="T3" fmla="*/ 4 h 115"/>
                    <a:gd name="T4" fmla="*/ 1 w 90"/>
                    <a:gd name="T5" fmla="*/ 3 h 115"/>
                    <a:gd name="T6" fmla="*/ 1 w 90"/>
                    <a:gd name="T7" fmla="*/ 2 h 115"/>
                    <a:gd name="T8" fmla="*/ 1 w 90"/>
                    <a:gd name="T9" fmla="*/ 1 h 115"/>
                    <a:gd name="T10" fmla="*/ 2 w 90"/>
                    <a:gd name="T11" fmla="*/ 0 h 115"/>
                    <a:gd name="T12" fmla="*/ 6 w 90"/>
                    <a:gd name="T13" fmla="*/ 7 h 115"/>
                    <a:gd name="T14" fmla="*/ 2 w 90"/>
                    <a:gd name="T15" fmla="*/ 7 h 11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90" h="115">
                      <a:moveTo>
                        <a:pt x="25" y="115"/>
                      </a:moveTo>
                      <a:lnTo>
                        <a:pt x="0" y="67"/>
                      </a:lnTo>
                      <a:lnTo>
                        <a:pt x="6" y="51"/>
                      </a:lnTo>
                      <a:lnTo>
                        <a:pt x="14" y="32"/>
                      </a:lnTo>
                      <a:lnTo>
                        <a:pt x="20" y="16"/>
                      </a:lnTo>
                      <a:lnTo>
                        <a:pt x="25" y="0"/>
                      </a:lnTo>
                      <a:lnTo>
                        <a:pt x="90" y="115"/>
                      </a:lnTo>
                      <a:lnTo>
                        <a:pt x="25" y="115"/>
                      </a:lnTo>
                      <a:close/>
                    </a:path>
                  </a:pathLst>
                </a:custGeom>
                <a:solidFill>
                  <a:srgbClr val="B556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1" name="Freeform 324">
                  <a:extLst>
                    <a:ext uri="{FF2B5EF4-FFF2-40B4-BE49-F238E27FC236}">
                      <a16:creationId xmlns:a16="http://schemas.microsoft.com/office/drawing/2014/main" id="{E70CFA0B-D0B4-4DCF-9977-6BFE5C7C1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0" y="1547"/>
                  <a:ext cx="28" cy="37"/>
                </a:xfrm>
                <a:custGeom>
                  <a:avLst/>
                  <a:gdLst>
                    <a:gd name="T0" fmla="*/ 3 w 115"/>
                    <a:gd name="T1" fmla="*/ 9 h 148"/>
                    <a:gd name="T2" fmla="*/ 0 w 115"/>
                    <a:gd name="T3" fmla="*/ 4 h 148"/>
                    <a:gd name="T4" fmla="*/ 0 w 115"/>
                    <a:gd name="T5" fmla="*/ 3 h 148"/>
                    <a:gd name="T6" fmla="*/ 1 w 115"/>
                    <a:gd name="T7" fmla="*/ 2 h 148"/>
                    <a:gd name="T8" fmla="*/ 1 w 115"/>
                    <a:gd name="T9" fmla="*/ 1 h 148"/>
                    <a:gd name="T10" fmla="*/ 1 w 115"/>
                    <a:gd name="T11" fmla="*/ 0 h 148"/>
                    <a:gd name="T12" fmla="*/ 7 w 115"/>
                    <a:gd name="T13" fmla="*/ 9 h 148"/>
                    <a:gd name="T14" fmla="*/ 3 w 115"/>
                    <a:gd name="T15" fmla="*/ 9 h 14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15" h="148">
                      <a:moveTo>
                        <a:pt x="46" y="148"/>
                      </a:moveTo>
                      <a:lnTo>
                        <a:pt x="0" y="63"/>
                      </a:lnTo>
                      <a:lnTo>
                        <a:pt x="6" y="47"/>
                      </a:lnTo>
                      <a:lnTo>
                        <a:pt x="11" y="30"/>
                      </a:lnTo>
                      <a:lnTo>
                        <a:pt x="16" y="17"/>
                      </a:lnTo>
                      <a:lnTo>
                        <a:pt x="25" y="0"/>
                      </a:lnTo>
                      <a:lnTo>
                        <a:pt x="115" y="148"/>
                      </a:lnTo>
                      <a:lnTo>
                        <a:pt x="46" y="148"/>
                      </a:lnTo>
                      <a:close/>
                    </a:path>
                  </a:pathLst>
                </a:custGeom>
                <a:solidFill>
                  <a:srgbClr val="B7593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2" name="Freeform 325">
                  <a:extLst>
                    <a:ext uri="{FF2B5EF4-FFF2-40B4-BE49-F238E27FC236}">
                      <a16:creationId xmlns:a16="http://schemas.microsoft.com/office/drawing/2014/main" id="{08A30FCB-64F3-442E-8B12-CA6EE576D9A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2" y="1539"/>
                  <a:ext cx="34" cy="45"/>
                </a:xfrm>
                <a:custGeom>
                  <a:avLst/>
                  <a:gdLst>
                    <a:gd name="T0" fmla="*/ 4 w 136"/>
                    <a:gd name="T1" fmla="*/ 11 h 178"/>
                    <a:gd name="T2" fmla="*/ 0 w 136"/>
                    <a:gd name="T3" fmla="*/ 4 h 178"/>
                    <a:gd name="T4" fmla="*/ 1 w 136"/>
                    <a:gd name="T5" fmla="*/ 3 h 178"/>
                    <a:gd name="T6" fmla="*/ 1 w 136"/>
                    <a:gd name="T7" fmla="*/ 2 h 178"/>
                    <a:gd name="T8" fmla="*/ 1 w 136"/>
                    <a:gd name="T9" fmla="*/ 1 h 178"/>
                    <a:gd name="T10" fmla="*/ 2 w 136"/>
                    <a:gd name="T11" fmla="*/ 0 h 178"/>
                    <a:gd name="T12" fmla="*/ 9 w 136"/>
                    <a:gd name="T13" fmla="*/ 11 h 178"/>
                    <a:gd name="T14" fmla="*/ 4 w 136"/>
                    <a:gd name="T15" fmla="*/ 11 h 17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36" h="178">
                      <a:moveTo>
                        <a:pt x="65" y="178"/>
                      </a:moveTo>
                      <a:lnTo>
                        <a:pt x="0" y="63"/>
                      </a:lnTo>
                      <a:lnTo>
                        <a:pt x="8" y="44"/>
                      </a:lnTo>
                      <a:lnTo>
                        <a:pt x="16" y="28"/>
                      </a:lnTo>
                      <a:lnTo>
                        <a:pt x="21" y="14"/>
                      </a:lnTo>
                      <a:lnTo>
                        <a:pt x="30" y="0"/>
                      </a:lnTo>
                      <a:lnTo>
                        <a:pt x="136" y="178"/>
                      </a:lnTo>
                      <a:lnTo>
                        <a:pt x="65" y="178"/>
                      </a:lnTo>
                      <a:close/>
                    </a:path>
                  </a:pathLst>
                </a:custGeom>
                <a:solidFill>
                  <a:srgbClr val="B75B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326">
                  <a:extLst>
                    <a:ext uri="{FF2B5EF4-FFF2-40B4-BE49-F238E27FC236}">
                      <a16:creationId xmlns:a16="http://schemas.microsoft.com/office/drawing/2014/main" id="{C4B012D7-1708-406A-9223-D5CF530BF9E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56" y="1532"/>
                  <a:ext cx="36" cy="52"/>
                </a:xfrm>
                <a:custGeom>
                  <a:avLst/>
                  <a:gdLst>
                    <a:gd name="T0" fmla="*/ 6 w 143"/>
                    <a:gd name="T1" fmla="*/ 13 h 208"/>
                    <a:gd name="T2" fmla="*/ 0 w 143"/>
                    <a:gd name="T3" fmla="*/ 4 h 208"/>
                    <a:gd name="T4" fmla="*/ 1 w 143"/>
                    <a:gd name="T5" fmla="*/ 3 h 208"/>
                    <a:gd name="T6" fmla="*/ 1 w 143"/>
                    <a:gd name="T7" fmla="*/ 2 h 208"/>
                    <a:gd name="T8" fmla="*/ 2 w 143"/>
                    <a:gd name="T9" fmla="*/ 1 h 208"/>
                    <a:gd name="T10" fmla="*/ 2 w 143"/>
                    <a:gd name="T11" fmla="*/ 0 h 208"/>
                    <a:gd name="T12" fmla="*/ 9 w 143"/>
                    <a:gd name="T13" fmla="*/ 12 h 208"/>
                    <a:gd name="T14" fmla="*/ 9 w 143"/>
                    <a:gd name="T15" fmla="*/ 12 h 208"/>
                    <a:gd name="T16" fmla="*/ 9 w 143"/>
                    <a:gd name="T17" fmla="*/ 12 h 208"/>
                    <a:gd name="T18" fmla="*/ 9 w 143"/>
                    <a:gd name="T19" fmla="*/ 13 h 208"/>
                    <a:gd name="T20" fmla="*/ 9 w 143"/>
                    <a:gd name="T21" fmla="*/ 13 h 208"/>
                    <a:gd name="T22" fmla="*/ 6 w 143"/>
                    <a:gd name="T23" fmla="*/ 13 h 208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43" h="208">
                      <a:moveTo>
                        <a:pt x="90" y="208"/>
                      </a:moveTo>
                      <a:lnTo>
                        <a:pt x="0" y="60"/>
                      </a:lnTo>
                      <a:lnTo>
                        <a:pt x="10" y="44"/>
                      </a:lnTo>
                      <a:lnTo>
                        <a:pt x="19" y="30"/>
                      </a:lnTo>
                      <a:lnTo>
                        <a:pt x="27" y="17"/>
                      </a:lnTo>
                      <a:lnTo>
                        <a:pt x="32" y="0"/>
                      </a:lnTo>
                      <a:lnTo>
                        <a:pt x="143" y="185"/>
                      </a:lnTo>
                      <a:lnTo>
                        <a:pt x="141" y="190"/>
                      </a:lnTo>
                      <a:lnTo>
                        <a:pt x="138" y="196"/>
                      </a:lnTo>
                      <a:lnTo>
                        <a:pt x="136" y="201"/>
                      </a:lnTo>
                      <a:lnTo>
                        <a:pt x="136" y="208"/>
                      </a:lnTo>
                      <a:lnTo>
                        <a:pt x="90" y="208"/>
                      </a:lnTo>
                      <a:close/>
                    </a:path>
                  </a:pathLst>
                </a:custGeom>
                <a:solidFill>
                  <a:srgbClr val="BA5E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327">
                  <a:extLst>
                    <a:ext uri="{FF2B5EF4-FFF2-40B4-BE49-F238E27FC236}">
                      <a16:creationId xmlns:a16="http://schemas.microsoft.com/office/drawing/2014/main" id="{3F87D0B1-B2A6-4285-BCA4-9A412061F85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0" y="1526"/>
                  <a:ext cx="34" cy="58"/>
                </a:xfrm>
                <a:custGeom>
                  <a:avLst/>
                  <a:gdLst>
                    <a:gd name="T0" fmla="*/ 6 w 139"/>
                    <a:gd name="T1" fmla="*/ 15 h 232"/>
                    <a:gd name="T2" fmla="*/ 0 w 139"/>
                    <a:gd name="T3" fmla="*/ 4 h 232"/>
                    <a:gd name="T4" fmla="*/ 0 w 139"/>
                    <a:gd name="T5" fmla="*/ 3 h 232"/>
                    <a:gd name="T6" fmla="*/ 1 w 139"/>
                    <a:gd name="T7" fmla="*/ 2 h 232"/>
                    <a:gd name="T8" fmla="*/ 2 w 139"/>
                    <a:gd name="T9" fmla="*/ 1 h 232"/>
                    <a:gd name="T10" fmla="*/ 2 w 139"/>
                    <a:gd name="T11" fmla="*/ 0 h 232"/>
                    <a:gd name="T12" fmla="*/ 8 w 139"/>
                    <a:gd name="T13" fmla="*/ 11 h 232"/>
                    <a:gd name="T14" fmla="*/ 8 w 139"/>
                    <a:gd name="T15" fmla="*/ 12 h 232"/>
                    <a:gd name="T16" fmla="*/ 8 w 139"/>
                    <a:gd name="T17" fmla="*/ 13 h 232"/>
                    <a:gd name="T18" fmla="*/ 8 w 139"/>
                    <a:gd name="T19" fmla="*/ 14 h 232"/>
                    <a:gd name="T20" fmla="*/ 7 w 139"/>
                    <a:gd name="T21" fmla="*/ 15 h 232"/>
                    <a:gd name="T22" fmla="*/ 6 w 139"/>
                    <a:gd name="T23" fmla="*/ 15 h 232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139" h="232">
                      <a:moveTo>
                        <a:pt x="106" y="232"/>
                      </a:moveTo>
                      <a:lnTo>
                        <a:pt x="0" y="54"/>
                      </a:lnTo>
                      <a:lnTo>
                        <a:pt x="8" y="41"/>
                      </a:lnTo>
                      <a:lnTo>
                        <a:pt x="19" y="27"/>
                      </a:lnTo>
                      <a:lnTo>
                        <a:pt x="27" y="13"/>
                      </a:lnTo>
                      <a:lnTo>
                        <a:pt x="35" y="0"/>
                      </a:lnTo>
                      <a:lnTo>
                        <a:pt x="139" y="177"/>
                      </a:lnTo>
                      <a:lnTo>
                        <a:pt x="132" y="190"/>
                      </a:lnTo>
                      <a:lnTo>
                        <a:pt x="130" y="202"/>
                      </a:lnTo>
                      <a:lnTo>
                        <a:pt x="125" y="214"/>
                      </a:lnTo>
                      <a:lnTo>
                        <a:pt x="120" y="232"/>
                      </a:lnTo>
                      <a:lnTo>
                        <a:pt x="106" y="232"/>
                      </a:lnTo>
                      <a:close/>
                    </a:path>
                  </a:pathLst>
                </a:custGeom>
                <a:solidFill>
                  <a:srgbClr val="BA603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328">
                  <a:extLst>
                    <a:ext uri="{FF2B5EF4-FFF2-40B4-BE49-F238E27FC236}">
                      <a16:creationId xmlns:a16="http://schemas.microsoft.com/office/drawing/2014/main" id="{95536DCF-8EFC-475B-8FD7-E3E5F21E5F2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4" y="1520"/>
                  <a:ext cx="34" cy="58"/>
                </a:xfrm>
                <a:custGeom>
                  <a:avLst/>
                  <a:gdLst>
                    <a:gd name="T0" fmla="*/ 7 w 139"/>
                    <a:gd name="T1" fmla="*/ 15 h 231"/>
                    <a:gd name="T2" fmla="*/ 0 w 139"/>
                    <a:gd name="T3" fmla="*/ 3 h 231"/>
                    <a:gd name="T4" fmla="*/ 0 w 139"/>
                    <a:gd name="T5" fmla="*/ 2 h 231"/>
                    <a:gd name="T6" fmla="*/ 1 w 139"/>
                    <a:gd name="T7" fmla="*/ 2 h 231"/>
                    <a:gd name="T8" fmla="*/ 2 w 139"/>
                    <a:gd name="T9" fmla="*/ 1 h 231"/>
                    <a:gd name="T10" fmla="*/ 2 w 139"/>
                    <a:gd name="T11" fmla="*/ 0 h 231"/>
                    <a:gd name="T12" fmla="*/ 8 w 139"/>
                    <a:gd name="T13" fmla="*/ 11 h 231"/>
                    <a:gd name="T14" fmla="*/ 8 w 139"/>
                    <a:gd name="T15" fmla="*/ 12 h 231"/>
                    <a:gd name="T16" fmla="*/ 8 w 139"/>
                    <a:gd name="T17" fmla="*/ 13 h 231"/>
                    <a:gd name="T18" fmla="*/ 7 w 139"/>
                    <a:gd name="T19" fmla="*/ 14 h 231"/>
                    <a:gd name="T20" fmla="*/ 7 w 139"/>
                    <a:gd name="T21" fmla="*/ 15 h 2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31">
                      <a:moveTo>
                        <a:pt x="111" y="231"/>
                      </a:moveTo>
                      <a:lnTo>
                        <a:pt x="0" y="46"/>
                      </a:lnTo>
                      <a:lnTo>
                        <a:pt x="8" y="35"/>
                      </a:lnTo>
                      <a:lnTo>
                        <a:pt x="19" y="22"/>
                      </a:lnTo>
                      <a:lnTo>
                        <a:pt x="30" y="11"/>
                      </a:lnTo>
                      <a:lnTo>
                        <a:pt x="38" y="0"/>
                      </a:lnTo>
                      <a:lnTo>
                        <a:pt x="139" y="169"/>
                      </a:lnTo>
                      <a:lnTo>
                        <a:pt x="134" y="185"/>
                      </a:lnTo>
                      <a:lnTo>
                        <a:pt x="125" y="201"/>
                      </a:lnTo>
                      <a:lnTo>
                        <a:pt x="116" y="215"/>
                      </a:lnTo>
                      <a:lnTo>
                        <a:pt x="111" y="231"/>
                      </a:lnTo>
                      <a:close/>
                    </a:path>
                  </a:pathLst>
                </a:custGeom>
                <a:solidFill>
                  <a:srgbClr val="BA60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329">
                  <a:extLst>
                    <a:ext uri="{FF2B5EF4-FFF2-40B4-BE49-F238E27FC236}">
                      <a16:creationId xmlns:a16="http://schemas.microsoft.com/office/drawing/2014/main" id="{052AAB80-2F4D-488B-A6D6-BE44959FB3E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9" y="1516"/>
                  <a:ext cx="34" cy="54"/>
                </a:xfrm>
                <a:custGeom>
                  <a:avLst/>
                  <a:gdLst>
                    <a:gd name="T0" fmla="*/ 6 w 139"/>
                    <a:gd name="T1" fmla="*/ 13 h 217"/>
                    <a:gd name="T2" fmla="*/ 0 w 139"/>
                    <a:gd name="T3" fmla="*/ 2 h 217"/>
                    <a:gd name="T4" fmla="*/ 1 w 139"/>
                    <a:gd name="T5" fmla="*/ 2 h 217"/>
                    <a:gd name="T6" fmla="*/ 1 w 139"/>
                    <a:gd name="T7" fmla="*/ 1 h 217"/>
                    <a:gd name="T8" fmla="*/ 2 w 139"/>
                    <a:gd name="T9" fmla="*/ 0 h 217"/>
                    <a:gd name="T10" fmla="*/ 3 w 139"/>
                    <a:gd name="T11" fmla="*/ 0 h 217"/>
                    <a:gd name="T12" fmla="*/ 8 w 139"/>
                    <a:gd name="T13" fmla="*/ 10 h 217"/>
                    <a:gd name="T14" fmla="*/ 8 w 139"/>
                    <a:gd name="T15" fmla="*/ 11 h 217"/>
                    <a:gd name="T16" fmla="*/ 7 w 139"/>
                    <a:gd name="T17" fmla="*/ 12 h 217"/>
                    <a:gd name="T18" fmla="*/ 7 w 139"/>
                    <a:gd name="T19" fmla="*/ 13 h 217"/>
                    <a:gd name="T20" fmla="*/ 6 w 139"/>
                    <a:gd name="T21" fmla="*/ 13 h 2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217">
                      <a:moveTo>
                        <a:pt x="104" y="217"/>
                      </a:moveTo>
                      <a:lnTo>
                        <a:pt x="0" y="40"/>
                      </a:lnTo>
                      <a:lnTo>
                        <a:pt x="11" y="29"/>
                      </a:lnTo>
                      <a:lnTo>
                        <a:pt x="22" y="18"/>
                      </a:lnTo>
                      <a:lnTo>
                        <a:pt x="32" y="7"/>
                      </a:lnTo>
                      <a:lnTo>
                        <a:pt x="44" y="0"/>
                      </a:lnTo>
                      <a:lnTo>
                        <a:pt x="139" y="162"/>
                      </a:lnTo>
                      <a:lnTo>
                        <a:pt x="131" y="176"/>
                      </a:lnTo>
                      <a:lnTo>
                        <a:pt x="122" y="189"/>
                      </a:lnTo>
                      <a:lnTo>
                        <a:pt x="115" y="203"/>
                      </a:lnTo>
                      <a:lnTo>
                        <a:pt x="104" y="217"/>
                      </a:lnTo>
                      <a:close/>
                    </a:path>
                  </a:pathLst>
                </a:custGeom>
                <a:solidFill>
                  <a:srgbClr val="BC63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330">
                  <a:extLst>
                    <a:ext uri="{FF2B5EF4-FFF2-40B4-BE49-F238E27FC236}">
                      <a16:creationId xmlns:a16="http://schemas.microsoft.com/office/drawing/2014/main" id="{B1069C87-CBDB-42F5-995C-36B8A46B68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3" y="1510"/>
                  <a:ext cx="35" cy="53"/>
                </a:xfrm>
                <a:custGeom>
                  <a:avLst/>
                  <a:gdLst>
                    <a:gd name="T0" fmla="*/ 7 w 138"/>
                    <a:gd name="T1" fmla="*/ 13 h 210"/>
                    <a:gd name="T2" fmla="*/ 0 w 138"/>
                    <a:gd name="T3" fmla="*/ 3 h 210"/>
                    <a:gd name="T4" fmla="*/ 1 w 138"/>
                    <a:gd name="T5" fmla="*/ 2 h 210"/>
                    <a:gd name="T6" fmla="*/ 2 w 138"/>
                    <a:gd name="T7" fmla="*/ 1 h 210"/>
                    <a:gd name="T8" fmla="*/ 2 w 138"/>
                    <a:gd name="T9" fmla="*/ 1 h 210"/>
                    <a:gd name="T10" fmla="*/ 3 w 138"/>
                    <a:gd name="T11" fmla="*/ 0 h 210"/>
                    <a:gd name="T12" fmla="*/ 9 w 138"/>
                    <a:gd name="T13" fmla="*/ 10 h 210"/>
                    <a:gd name="T14" fmla="*/ 8 w 138"/>
                    <a:gd name="T15" fmla="*/ 11 h 210"/>
                    <a:gd name="T16" fmla="*/ 8 w 138"/>
                    <a:gd name="T17" fmla="*/ 12 h 210"/>
                    <a:gd name="T18" fmla="*/ 7 w 138"/>
                    <a:gd name="T19" fmla="*/ 12 h 210"/>
                    <a:gd name="T20" fmla="*/ 7 w 138"/>
                    <a:gd name="T21" fmla="*/ 13 h 21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210">
                      <a:moveTo>
                        <a:pt x="101" y="210"/>
                      </a:moveTo>
                      <a:lnTo>
                        <a:pt x="0" y="41"/>
                      </a:lnTo>
                      <a:lnTo>
                        <a:pt x="11" y="30"/>
                      </a:lnTo>
                      <a:lnTo>
                        <a:pt x="22" y="20"/>
                      </a:lnTo>
                      <a:lnTo>
                        <a:pt x="32" y="9"/>
                      </a:lnTo>
                      <a:lnTo>
                        <a:pt x="43" y="0"/>
                      </a:lnTo>
                      <a:lnTo>
                        <a:pt x="138" y="159"/>
                      </a:lnTo>
                      <a:lnTo>
                        <a:pt x="128" y="172"/>
                      </a:lnTo>
                      <a:lnTo>
                        <a:pt x="120" y="185"/>
                      </a:lnTo>
                      <a:lnTo>
                        <a:pt x="108" y="196"/>
                      </a:lnTo>
                      <a:lnTo>
                        <a:pt x="101" y="210"/>
                      </a:lnTo>
                      <a:close/>
                    </a:path>
                  </a:pathLst>
                </a:custGeom>
                <a:solidFill>
                  <a:srgbClr val="BC66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331">
                  <a:extLst>
                    <a:ext uri="{FF2B5EF4-FFF2-40B4-BE49-F238E27FC236}">
                      <a16:creationId xmlns:a16="http://schemas.microsoft.com/office/drawing/2014/main" id="{2D0B65C0-F777-4FCD-9078-B6A85863C1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79" y="1506"/>
                  <a:ext cx="33" cy="50"/>
                </a:xfrm>
                <a:custGeom>
                  <a:avLst/>
                  <a:gdLst>
                    <a:gd name="T0" fmla="*/ 6 w 130"/>
                    <a:gd name="T1" fmla="*/ 12 h 201"/>
                    <a:gd name="T2" fmla="*/ 0 w 130"/>
                    <a:gd name="T3" fmla="*/ 2 h 201"/>
                    <a:gd name="T4" fmla="*/ 1 w 130"/>
                    <a:gd name="T5" fmla="*/ 2 h 201"/>
                    <a:gd name="T6" fmla="*/ 1 w 130"/>
                    <a:gd name="T7" fmla="*/ 1 h 201"/>
                    <a:gd name="T8" fmla="*/ 2 w 130"/>
                    <a:gd name="T9" fmla="*/ 0 h 201"/>
                    <a:gd name="T10" fmla="*/ 3 w 130"/>
                    <a:gd name="T11" fmla="*/ 0 h 201"/>
                    <a:gd name="T12" fmla="*/ 8 w 130"/>
                    <a:gd name="T13" fmla="*/ 9 h 201"/>
                    <a:gd name="T14" fmla="*/ 8 w 130"/>
                    <a:gd name="T15" fmla="*/ 10 h 201"/>
                    <a:gd name="T16" fmla="*/ 7 w 130"/>
                    <a:gd name="T17" fmla="*/ 11 h 201"/>
                    <a:gd name="T18" fmla="*/ 7 w 130"/>
                    <a:gd name="T19" fmla="*/ 12 h 201"/>
                    <a:gd name="T20" fmla="*/ 6 w 130"/>
                    <a:gd name="T21" fmla="*/ 12 h 20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0" h="201">
                      <a:moveTo>
                        <a:pt x="95" y="201"/>
                      </a:moveTo>
                      <a:lnTo>
                        <a:pt x="0" y="39"/>
                      </a:lnTo>
                      <a:lnTo>
                        <a:pt x="7" y="27"/>
                      </a:lnTo>
                      <a:lnTo>
                        <a:pt x="18" y="16"/>
                      </a:lnTo>
                      <a:lnTo>
                        <a:pt x="30" y="9"/>
                      </a:lnTo>
                      <a:lnTo>
                        <a:pt x="41" y="0"/>
                      </a:lnTo>
                      <a:lnTo>
                        <a:pt x="130" y="150"/>
                      </a:lnTo>
                      <a:lnTo>
                        <a:pt x="122" y="163"/>
                      </a:lnTo>
                      <a:lnTo>
                        <a:pt x="113" y="175"/>
                      </a:lnTo>
                      <a:lnTo>
                        <a:pt x="103" y="188"/>
                      </a:lnTo>
                      <a:lnTo>
                        <a:pt x="95" y="201"/>
                      </a:lnTo>
                      <a:close/>
                    </a:path>
                  </a:pathLst>
                </a:custGeom>
                <a:solidFill>
                  <a:srgbClr val="BC684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332">
                  <a:extLst>
                    <a:ext uri="{FF2B5EF4-FFF2-40B4-BE49-F238E27FC236}">
                      <a16:creationId xmlns:a16="http://schemas.microsoft.com/office/drawing/2014/main" id="{D1FE1493-0334-4757-A64B-AC960D4CD64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501"/>
                  <a:ext cx="33" cy="49"/>
                </a:xfrm>
                <a:custGeom>
                  <a:avLst/>
                  <a:gdLst>
                    <a:gd name="T0" fmla="*/ 6 w 131"/>
                    <a:gd name="T1" fmla="*/ 12 h 196"/>
                    <a:gd name="T2" fmla="*/ 0 w 131"/>
                    <a:gd name="T3" fmla="*/ 2 h 196"/>
                    <a:gd name="T4" fmla="*/ 1 w 131"/>
                    <a:gd name="T5" fmla="*/ 2 h 196"/>
                    <a:gd name="T6" fmla="*/ 2 w 131"/>
                    <a:gd name="T7" fmla="*/ 1 h 196"/>
                    <a:gd name="T8" fmla="*/ 2 w 131"/>
                    <a:gd name="T9" fmla="*/ 1 h 196"/>
                    <a:gd name="T10" fmla="*/ 3 w 131"/>
                    <a:gd name="T11" fmla="*/ 0 h 196"/>
                    <a:gd name="T12" fmla="*/ 8 w 131"/>
                    <a:gd name="T13" fmla="*/ 9 h 196"/>
                    <a:gd name="T14" fmla="*/ 8 w 131"/>
                    <a:gd name="T15" fmla="*/ 10 h 196"/>
                    <a:gd name="T16" fmla="*/ 7 w 131"/>
                    <a:gd name="T17" fmla="*/ 11 h 196"/>
                    <a:gd name="T18" fmla="*/ 7 w 131"/>
                    <a:gd name="T19" fmla="*/ 12 h 196"/>
                    <a:gd name="T20" fmla="*/ 6 w 131"/>
                    <a:gd name="T21" fmla="*/ 12 h 19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1" h="196">
                      <a:moveTo>
                        <a:pt x="95" y="196"/>
                      </a:moveTo>
                      <a:lnTo>
                        <a:pt x="0" y="37"/>
                      </a:lnTo>
                      <a:lnTo>
                        <a:pt x="12" y="27"/>
                      </a:lnTo>
                      <a:lnTo>
                        <a:pt x="23" y="18"/>
                      </a:lnTo>
                      <a:lnTo>
                        <a:pt x="35" y="11"/>
                      </a:lnTo>
                      <a:lnTo>
                        <a:pt x="47" y="0"/>
                      </a:lnTo>
                      <a:lnTo>
                        <a:pt x="131" y="146"/>
                      </a:lnTo>
                      <a:lnTo>
                        <a:pt x="123" y="157"/>
                      </a:lnTo>
                      <a:lnTo>
                        <a:pt x="112" y="171"/>
                      </a:lnTo>
                      <a:lnTo>
                        <a:pt x="104" y="182"/>
                      </a:lnTo>
                      <a:lnTo>
                        <a:pt x="95" y="196"/>
                      </a:lnTo>
                      <a:close/>
                    </a:path>
                  </a:pathLst>
                </a:custGeom>
                <a:solidFill>
                  <a:srgbClr val="BF6B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333">
                  <a:extLst>
                    <a:ext uri="{FF2B5EF4-FFF2-40B4-BE49-F238E27FC236}">
                      <a16:creationId xmlns:a16="http://schemas.microsoft.com/office/drawing/2014/main" id="{E41011DF-79A2-448F-99DD-315F8CE288A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0" y="1496"/>
                  <a:ext cx="31" cy="48"/>
                </a:xfrm>
                <a:custGeom>
                  <a:avLst/>
                  <a:gdLst>
                    <a:gd name="T0" fmla="*/ 5 w 127"/>
                    <a:gd name="T1" fmla="*/ 12 h 188"/>
                    <a:gd name="T2" fmla="*/ 0 w 127"/>
                    <a:gd name="T3" fmla="*/ 3 h 188"/>
                    <a:gd name="T4" fmla="*/ 0 w 127"/>
                    <a:gd name="T5" fmla="*/ 2 h 188"/>
                    <a:gd name="T6" fmla="*/ 1 w 127"/>
                    <a:gd name="T7" fmla="*/ 1 h 188"/>
                    <a:gd name="T8" fmla="*/ 2 w 127"/>
                    <a:gd name="T9" fmla="*/ 1 h 188"/>
                    <a:gd name="T10" fmla="*/ 3 w 127"/>
                    <a:gd name="T11" fmla="*/ 0 h 188"/>
                    <a:gd name="T12" fmla="*/ 8 w 127"/>
                    <a:gd name="T13" fmla="*/ 10 h 188"/>
                    <a:gd name="T14" fmla="*/ 7 w 127"/>
                    <a:gd name="T15" fmla="*/ 10 h 188"/>
                    <a:gd name="T16" fmla="*/ 6 w 127"/>
                    <a:gd name="T17" fmla="*/ 11 h 188"/>
                    <a:gd name="T18" fmla="*/ 6 w 127"/>
                    <a:gd name="T19" fmla="*/ 11 h 188"/>
                    <a:gd name="T20" fmla="*/ 5 w 12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88">
                      <a:moveTo>
                        <a:pt x="89" y="188"/>
                      </a:moveTo>
                      <a:lnTo>
                        <a:pt x="0" y="38"/>
                      </a:lnTo>
                      <a:lnTo>
                        <a:pt x="10" y="28"/>
                      </a:lnTo>
                      <a:lnTo>
                        <a:pt x="24" y="19"/>
                      </a:lnTo>
                      <a:lnTo>
                        <a:pt x="35" y="8"/>
                      </a:lnTo>
                      <a:lnTo>
                        <a:pt x="46" y="0"/>
                      </a:lnTo>
                      <a:lnTo>
                        <a:pt x="127" y="147"/>
                      </a:lnTo>
                      <a:lnTo>
                        <a:pt x="118" y="155"/>
                      </a:lnTo>
                      <a:lnTo>
                        <a:pt x="108" y="166"/>
                      </a:lnTo>
                      <a:lnTo>
                        <a:pt x="97" y="177"/>
                      </a:lnTo>
                      <a:lnTo>
                        <a:pt x="89" y="188"/>
                      </a:lnTo>
                      <a:close/>
                    </a:path>
                  </a:pathLst>
                </a:custGeom>
                <a:solidFill>
                  <a:srgbClr val="BF6D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334">
                  <a:extLst>
                    <a:ext uri="{FF2B5EF4-FFF2-40B4-BE49-F238E27FC236}">
                      <a16:creationId xmlns:a16="http://schemas.microsoft.com/office/drawing/2014/main" id="{D0A0B129-7552-4DA4-BE63-F4989E300D4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6" y="1493"/>
                  <a:ext cx="32" cy="44"/>
                </a:xfrm>
                <a:custGeom>
                  <a:avLst/>
                  <a:gdLst>
                    <a:gd name="T0" fmla="*/ 5 w 127"/>
                    <a:gd name="T1" fmla="*/ 11 h 176"/>
                    <a:gd name="T2" fmla="*/ 0 w 127"/>
                    <a:gd name="T3" fmla="*/ 2 h 176"/>
                    <a:gd name="T4" fmla="*/ 1 w 127"/>
                    <a:gd name="T5" fmla="*/ 1 h 176"/>
                    <a:gd name="T6" fmla="*/ 2 w 127"/>
                    <a:gd name="T7" fmla="*/ 1 h 176"/>
                    <a:gd name="T8" fmla="*/ 2 w 127"/>
                    <a:gd name="T9" fmla="*/ 1 h 176"/>
                    <a:gd name="T10" fmla="*/ 3 w 127"/>
                    <a:gd name="T11" fmla="*/ 0 h 176"/>
                    <a:gd name="T12" fmla="*/ 8 w 127"/>
                    <a:gd name="T13" fmla="*/ 9 h 176"/>
                    <a:gd name="T14" fmla="*/ 7 w 127"/>
                    <a:gd name="T15" fmla="*/ 9 h 176"/>
                    <a:gd name="T16" fmla="*/ 7 w 127"/>
                    <a:gd name="T17" fmla="*/ 10 h 176"/>
                    <a:gd name="T18" fmla="*/ 6 w 127"/>
                    <a:gd name="T19" fmla="*/ 11 h 176"/>
                    <a:gd name="T20" fmla="*/ 5 w 127"/>
                    <a:gd name="T21" fmla="*/ 11 h 17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6">
                      <a:moveTo>
                        <a:pt x="84" y="176"/>
                      </a:moveTo>
                      <a:lnTo>
                        <a:pt x="0" y="30"/>
                      </a:lnTo>
                      <a:lnTo>
                        <a:pt x="11" y="21"/>
                      </a:lnTo>
                      <a:lnTo>
                        <a:pt x="22" y="13"/>
                      </a:lnTo>
                      <a:lnTo>
                        <a:pt x="36" y="7"/>
                      </a:lnTo>
                      <a:lnTo>
                        <a:pt x="48" y="0"/>
                      </a:lnTo>
                      <a:lnTo>
                        <a:pt x="127" y="138"/>
                      </a:lnTo>
                      <a:lnTo>
                        <a:pt x="117" y="149"/>
                      </a:lnTo>
                      <a:lnTo>
                        <a:pt x="106" y="157"/>
                      </a:lnTo>
                      <a:lnTo>
                        <a:pt x="94" y="166"/>
                      </a:lnTo>
                      <a:lnTo>
                        <a:pt x="84" y="176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335">
                  <a:extLst>
                    <a:ext uri="{FF2B5EF4-FFF2-40B4-BE49-F238E27FC236}">
                      <a16:creationId xmlns:a16="http://schemas.microsoft.com/office/drawing/2014/main" id="{A025CFD7-13C4-4B0F-AC37-EE56BD736DD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1" y="1491"/>
                  <a:ext cx="32" cy="42"/>
                </a:xfrm>
                <a:custGeom>
                  <a:avLst/>
                  <a:gdLst>
                    <a:gd name="T0" fmla="*/ 5 w 127"/>
                    <a:gd name="T1" fmla="*/ 10 h 171"/>
                    <a:gd name="T2" fmla="*/ 0 w 127"/>
                    <a:gd name="T3" fmla="*/ 1 h 171"/>
                    <a:gd name="T4" fmla="*/ 1 w 127"/>
                    <a:gd name="T5" fmla="*/ 1 h 171"/>
                    <a:gd name="T6" fmla="*/ 2 w 127"/>
                    <a:gd name="T7" fmla="*/ 1 h 171"/>
                    <a:gd name="T8" fmla="*/ 2 w 127"/>
                    <a:gd name="T9" fmla="*/ 0 h 171"/>
                    <a:gd name="T10" fmla="*/ 3 w 127"/>
                    <a:gd name="T11" fmla="*/ 0 h 171"/>
                    <a:gd name="T12" fmla="*/ 8 w 127"/>
                    <a:gd name="T13" fmla="*/ 8 h 171"/>
                    <a:gd name="T14" fmla="*/ 7 w 127"/>
                    <a:gd name="T15" fmla="*/ 8 h 171"/>
                    <a:gd name="T16" fmla="*/ 7 w 127"/>
                    <a:gd name="T17" fmla="*/ 9 h 171"/>
                    <a:gd name="T18" fmla="*/ 6 w 127"/>
                    <a:gd name="T19" fmla="*/ 10 h 171"/>
                    <a:gd name="T20" fmla="*/ 5 w 127"/>
                    <a:gd name="T21" fmla="*/ 10 h 1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7" h="171">
                      <a:moveTo>
                        <a:pt x="81" y="171"/>
                      </a:moveTo>
                      <a:lnTo>
                        <a:pt x="0" y="24"/>
                      </a:lnTo>
                      <a:lnTo>
                        <a:pt x="14" y="18"/>
                      </a:lnTo>
                      <a:lnTo>
                        <a:pt x="24" y="11"/>
                      </a:lnTo>
                      <a:lnTo>
                        <a:pt x="37" y="6"/>
                      </a:lnTo>
                      <a:lnTo>
                        <a:pt x="51" y="0"/>
                      </a:lnTo>
                      <a:lnTo>
                        <a:pt x="127" y="128"/>
                      </a:lnTo>
                      <a:lnTo>
                        <a:pt x="116" y="138"/>
                      </a:lnTo>
                      <a:lnTo>
                        <a:pt x="105" y="149"/>
                      </a:lnTo>
                      <a:lnTo>
                        <a:pt x="95" y="160"/>
                      </a:lnTo>
                      <a:lnTo>
                        <a:pt x="81" y="171"/>
                      </a:lnTo>
                      <a:close/>
                    </a:path>
                  </a:pathLst>
                </a:custGeom>
                <a:solidFill>
                  <a:srgbClr val="C170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336">
                  <a:extLst>
                    <a:ext uri="{FF2B5EF4-FFF2-40B4-BE49-F238E27FC236}">
                      <a16:creationId xmlns:a16="http://schemas.microsoft.com/office/drawing/2014/main" id="{C00DB942-131C-4518-B050-29E23B3D438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8" y="1487"/>
                  <a:ext cx="31" cy="41"/>
                </a:xfrm>
                <a:custGeom>
                  <a:avLst/>
                  <a:gdLst>
                    <a:gd name="T0" fmla="*/ 5 w 125"/>
                    <a:gd name="T1" fmla="*/ 10 h 163"/>
                    <a:gd name="T2" fmla="*/ 0 w 125"/>
                    <a:gd name="T3" fmla="*/ 2 h 163"/>
                    <a:gd name="T4" fmla="*/ 1 w 125"/>
                    <a:gd name="T5" fmla="*/ 1 h 163"/>
                    <a:gd name="T6" fmla="*/ 1 w 125"/>
                    <a:gd name="T7" fmla="*/ 1 h 163"/>
                    <a:gd name="T8" fmla="*/ 2 w 125"/>
                    <a:gd name="T9" fmla="*/ 1 h 163"/>
                    <a:gd name="T10" fmla="*/ 3 w 125"/>
                    <a:gd name="T11" fmla="*/ 0 h 163"/>
                    <a:gd name="T12" fmla="*/ 8 w 125"/>
                    <a:gd name="T13" fmla="*/ 8 h 163"/>
                    <a:gd name="T14" fmla="*/ 7 w 125"/>
                    <a:gd name="T15" fmla="*/ 8 h 163"/>
                    <a:gd name="T16" fmla="*/ 6 w 125"/>
                    <a:gd name="T17" fmla="*/ 9 h 163"/>
                    <a:gd name="T18" fmla="*/ 5 w 125"/>
                    <a:gd name="T19" fmla="*/ 10 h 163"/>
                    <a:gd name="T20" fmla="*/ 5 w 125"/>
                    <a:gd name="T21" fmla="*/ 10 h 16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63">
                      <a:moveTo>
                        <a:pt x="79" y="163"/>
                      </a:moveTo>
                      <a:lnTo>
                        <a:pt x="0" y="25"/>
                      </a:lnTo>
                      <a:lnTo>
                        <a:pt x="11" y="20"/>
                      </a:lnTo>
                      <a:lnTo>
                        <a:pt x="25" y="11"/>
                      </a:lnTo>
                      <a:lnTo>
                        <a:pt x="36" y="6"/>
                      </a:lnTo>
                      <a:lnTo>
                        <a:pt x="46" y="0"/>
                      </a:lnTo>
                      <a:lnTo>
                        <a:pt x="125" y="125"/>
                      </a:lnTo>
                      <a:lnTo>
                        <a:pt x="115" y="133"/>
                      </a:lnTo>
                      <a:lnTo>
                        <a:pt x="101" y="144"/>
                      </a:lnTo>
                      <a:lnTo>
                        <a:pt x="90" y="152"/>
                      </a:lnTo>
                      <a:lnTo>
                        <a:pt x="79" y="163"/>
                      </a:lnTo>
                      <a:close/>
                    </a:path>
                  </a:pathLst>
                </a:custGeom>
                <a:solidFill>
                  <a:srgbClr val="C172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337">
                  <a:extLst>
                    <a:ext uri="{FF2B5EF4-FFF2-40B4-BE49-F238E27FC236}">
                      <a16:creationId xmlns:a16="http://schemas.microsoft.com/office/drawing/2014/main" id="{BEA9DE6C-2F0B-4379-B9A0-DCF52FE7B2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4" y="1484"/>
                  <a:ext cx="30" cy="38"/>
                </a:xfrm>
                <a:custGeom>
                  <a:avLst/>
                  <a:gdLst>
                    <a:gd name="T0" fmla="*/ 5 w 122"/>
                    <a:gd name="T1" fmla="*/ 9 h 156"/>
                    <a:gd name="T2" fmla="*/ 0 w 122"/>
                    <a:gd name="T3" fmla="*/ 2 h 156"/>
                    <a:gd name="T4" fmla="*/ 1 w 122"/>
                    <a:gd name="T5" fmla="*/ 1 h 156"/>
                    <a:gd name="T6" fmla="*/ 1 w 122"/>
                    <a:gd name="T7" fmla="*/ 1 h 156"/>
                    <a:gd name="T8" fmla="*/ 2 w 122"/>
                    <a:gd name="T9" fmla="*/ 0 h 156"/>
                    <a:gd name="T10" fmla="*/ 3 w 122"/>
                    <a:gd name="T11" fmla="*/ 0 h 156"/>
                    <a:gd name="T12" fmla="*/ 7 w 122"/>
                    <a:gd name="T13" fmla="*/ 7 h 156"/>
                    <a:gd name="T14" fmla="*/ 7 w 122"/>
                    <a:gd name="T15" fmla="*/ 8 h 156"/>
                    <a:gd name="T16" fmla="*/ 6 w 122"/>
                    <a:gd name="T17" fmla="*/ 8 h 156"/>
                    <a:gd name="T18" fmla="*/ 5 w 122"/>
                    <a:gd name="T19" fmla="*/ 9 h 156"/>
                    <a:gd name="T20" fmla="*/ 5 w 122"/>
                    <a:gd name="T21" fmla="*/ 9 h 15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56">
                      <a:moveTo>
                        <a:pt x="76" y="156"/>
                      </a:moveTo>
                      <a:lnTo>
                        <a:pt x="0" y="28"/>
                      </a:lnTo>
                      <a:lnTo>
                        <a:pt x="11" y="20"/>
                      </a:lnTo>
                      <a:lnTo>
                        <a:pt x="21" y="11"/>
                      </a:lnTo>
                      <a:lnTo>
                        <a:pt x="35" y="6"/>
                      </a:lnTo>
                      <a:lnTo>
                        <a:pt x="49" y="0"/>
                      </a:lnTo>
                      <a:lnTo>
                        <a:pt x="122" y="122"/>
                      </a:lnTo>
                      <a:lnTo>
                        <a:pt x="111" y="131"/>
                      </a:lnTo>
                      <a:lnTo>
                        <a:pt x="100" y="139"/>
                      </a:lnTo>
                      <a:lnTo>
                        <a:pt x="87" y="147"/>
                      </a:lnTo>
                      <a:lnTo>
                        <a:pt x="76" y="156"/>
                      </a:lnTo>
                      <a:close/>
                    </a:path>
                  </a:pathLst>
                </a:custGeom>
                <a:solidFill>
                  <a:srgbClr val="C477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338">
                  <a:extLst>
                    <a:ext uri="{FF2B5EF4-FFF2-40B4-BE49-F238E27FC236}">
                      <a16:creationId xmlns:a16="http://schemas.microsoft.com/office/drawing/2014/main" id="{FEBF2B24-E3E1-4003-8456-EE60E2A292C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482"/>
                  <a:ext cx="32" cy="36"/>
                </a:xfrm>
                <a:custGeom>
                  <a:avLst/>
                  <a:gdLst>
                    <a:gd name="T0" fmla="*/ 5 w 129"/>
                    <a:gd name="T1" fmla="*/ 9 h 146"/>
                    <a:gd name="T2" fmla="*/ 0 w 129"/>
                    <a:gd name="T3" fmla="*/ 1 h 146"/>
                    <a:gd name="T4" fmla="*/ 1 w 129"/>
                    <a:gd name="T5" fmla="*/ 1 h 146"/>
                    <a:gd name="T6" fmla="*/ 2 w 129"/>
                    <a:gd name="T7" fmla="*/ 1 h 146"/>
                    <a:gd name="T8" fmla="*/ 2 w 129"/>
                    <a:gd name="T9" fmla="*/ 0 h 146"/>
                    <a:gd name="T10" fmla="*/ 3 w 129"/>
                    <a:gd name="T11" fmla="*/ 0 h 146"/>
                    <a:gd name="T12" fmla="*/ 8 w 129"/>
                    <a:gd name="T13" fmla="*/ 7 h 146"/>
                    <a:gd name="T14" fmla="*/ 7 w 129"/>
                    <a:gd name="T15" fmla="*/ 8 h 146"/>
                    <a:gd name="T16" fmla="*/ 6 w 129"/>
                    <a:gd name="T17" fmla="*/ 8 h 146"/>
                    <a:gd name="T18" fmla="*/ 5 w 129"/>
                    <a:gd name="T19" fmla="*/ 8 h 146"/>
                    <a:gd name="T20" fmla="*/ 5 w 129"/>
                    <a:gd name="T21" fmla="*/ 9 h 1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46">
                      <a:moveTo>
                        <a:pt x="79" y="146"/>
                      </a:moveTo>
                      <a:lnTo>
                        <a:pt x="0" y="21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2" y="5"/>
                      </a:lnTo>
                      <a:lnTo>
                        <a:pt x="55" y="0"/>
                      </a:lnTo>
                      <a:lnTo>
                        <a:pt x="129" y="117"/>
                      </a:lnTo>
                      <a:lnTo>
                        <a:pt x="115" y="124"/>
                      </a:lnTo>
                      <a:lnTo>
                        <a:pt x="101" y="129"/>
                      </a:lnTo>
                      <a:lnTo>
                        <a:pt x="90" y="138"/>
                      </a:lnTo>
                      <a:lnTo>
                        <a:pt x="79" y="146"/>
                      </a:lnTo>
                      <a:close/>
                    </a:path>
                  </a:pathLst>
                </a:custGeom>
                <a:solidFill>
                  <a:srgbClr val="C477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339">
                  <a:extLst>
                    <a:ext uri="{FF2B5EF4-FFF2-40B4-BE49-F238E27FC236}">
                      <a16:creationId xmlns:a16="http://schemas.microsoft.com/office/drawing/2014/main" id="{2AF837FD-EC8F-4633-8113-795DFDC8E8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6" y="1479"/>
                  <a:ext cx="32" cy="35"/>
                </a:xfrm>
                <a:custGeom>
                  <a:avLst/>
                  <a:gdLst>
                    <a:gd name="T0" fmla="*/ 5 w 125"/>
                    <a:gd name="T1" fmla="*/ 9 h 141"/>
                    <a:gd name="T2" fmla="*/ 0 w 125"/>
                    <a:gd name="T3" fmla="*/ 1 h 141"/>
                    <a:gd name="T4" fmla="*/ 1 w 125"/>
                    <a:gd name="T5" fmla="*/ 1 h 141"/>
                    <a:gd name="T6" fmla="*/ 2 w 125"/>
                    <a:gd name="T7" fmla="*/ 0 h 141"/>
                    <a:gd name="T8" fmla="*/ 3 w 125"/>
                    <a:gd name="T9" fmla="*/ 0 h 141"/>
                    <a:gd name="T10" fmla="*/ 4 w 125"/>
                    <a:gd name="T11" fmla="*/ 0 h 141"/>
                    <a:gd name="T12" fmla="*/ 8 w 125"/>
                    <a:gd name="T13" fmla="*/ 7 h 141"/>
                    <a:gd name="T14" fmla="*/ 7 w 125"/>
                    <a:gd name="T15" fmla="*/ 8 h 141"/>
                    <a:gd name="T16" fmla="*/ 7 w 125"/>
                    <a:gd name="T17" fmla="*/ 8 h 141"/>
                    <a:gd name="T18" fmla="*/ 6 w 125"/>
                    <a:gd name="T19" fmla="*/ 8 h 141"/>
                    <a:gd name="T20" fmla="*/ 5 w 125"/>
                    <a:gd name="T21" fmla="*/ 9 h 14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1">
                      <a:moveTo>
                        <a:pt x="73" y="141"/>
                      </a:moveTo>
                      <a:lnTo>
                        <a:pt x="0" y="19"/>
                      </a:lnTo>
                      <a:lnTo>
                        <a:pt x="14" y="14"/>
                      </a:lnTo>
                      <a:lnTo>
                        <a:pt x="27" y="9"/>
                      </a:lnTo>
                      <a:lnTo>
                        <a:pt x="41" y="3"/>
                      </a:lnTo>
                      <a:lnTo>
                        <a:pt x="55" y="0"/>
                      </a:lnTo>
                      <a:lnTo>
                        <a:pt x="125" y="118"/>
                      </a:lnTo>
                      <a:lnTo>
                        <a:pt x="111" y="123"/>
                      </a:lnTo>
                      <a:lnTo>
                        <a:pt x="101" y="129"/>
                      </a:lnTo>
                      <a:lnTo>
                        <a:pt x="87" y="136"/>
                      </a:lnTo>
                      <a:lnTo>
                        <a:pt x="73" y="141"/>
                      </a:lnTo>
                      <a:close/>
                    </a:path>
                  </a:pathLst>
                </a:custGeom>
                <a:solidFill>
                  <a:srgbClr val="C67C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340">
                  <a:extLst>
                    <a:ext uri="{FF2B5EF4-FFF2-40B4-BE49-F238E27FC236}">
                      <a16:creationId xmlns:a16="http://schemas.microsoft.com/office/drawing/2014/main" id="{B22B95A2-D852-400A-9E12-C2BF621A796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3" y="1476"/>
                  <a:ext cx="31" cy="35"/>
                </a:xfrm>
                <a:custGeom>
                  <a:avLst/>
                  <a:gdLst>
                    <a:gd name="T0" fmla="*/ 4 w 125"/>
                    <a:gd name="T1" fmla="*/ 9 h 140"/>
                    <a:gd name="T2" fmla="*/ 0 w 125"/>
                    <a:gd name="T3" fmla="*/ 2 h 140"/>
                    <a:gd name="T4" fmla="*/ 1 w 125"/>
                    <a:gd name="T5" fmla="*/ 1 h 140"/>
                    <a:gd name="T6" fmla="*/ 2 w 125"/>
                    <a:gd name="T7" fmla="*/ 1 h 140"/>
                    <a:gd name="T8" fmla="*/ 2 w 125"/>
                    <a:gd name="T9" fmla="*/ 1 h 140"/>
                    <a:gd name="T10" fmla="*/ 3 w 125"/>
                    <a:gd name="T11" fmla="*/ 0 h 140"/>
                    <a:gd name="T12" fmla="*/ 8 w 125"/>
                    <a:gd name="T13" fmla="*/ 7 h 140"/>
                    <a:gd name="T14" fmla="*/ 7 w 125"/>
                    <a:gd name="T15" fmla="*/ 8 h 140"/>
                    <a:gd name="T16" fmla="*/ 6 w 125"/>
                    <a:gd name="T17" fmla="*/ 8 h 140"/>
                    <a:gd name="T18" fmla="*/ 5 w 125"/>
                    <a:gd name="T19" fmla="*/ 9 h 140"/>
                    <a:gd name="T20" fmla="*/ 4 w 125"/>
                    <a:gd name="T21" fmla="*/ 9 h 140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40">
                      <a:moveTo>
                        <a:pt x="74" y="140"/>
                      </a:moveTo>
                      <a:lnTo>
                        <a:pt x="0" y="23"/>
                      </a:lnTo>
                      <a:lnTo>
                        <a:pt x="14" y="16"/>
                      </a:lnTo>
                      <a:lnTo>
                        <a:pt x="28" y="11"/>
                      </a:lnTo>
                      <a:lnTo>
                        <a:pt x="41" y="6"/>
                      </a:lnTo>
                      <a:lnTo>
                        <a:pt x="54" y="0"/>
                      </a:lnTo>
                      <a:lnTo>
                        <a:pt x="125" y="115"/>
                      </a:lnTo>
                      <a:lnTo>
                        <a:pt x="111" y="120"/>
                      </a:lnTo>
                      <a:lnTo>
                        <a:pt x="98" y="126"/>
                      </a:lnTo>
                      <a:lnTo>
                        <a:pt x="84" y="134"/>
                      </a:lnTo>
                      <a:lnTo>
                        <a:pt x="74" y="140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341">
                  <a:extLst>
                    <a:ext uri="{FF2B5EF4-FFF2-40B4-BE49-F238E27FC236}">
                      <a16:creationId xmlns:a16="http://schemas.microsoft.com/office/drawing/2014/main" id="{69AC8154-1111-4320-9F6F-51D4110398E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0" y="1474"/>
                  <a:ext cx="31" cy="34"/>
                </a:xfrm>
                <a:custGeom>
                  <a:avLst/>
                  <a:gdLst>
                    <a:gd name="T0" fmla="*/ 4 w 125"/>
                    <a:gd name="T1" fmla="*/ 9 h 136"/>
                    <a:gd name="T2" fmla="*/ 0 w 125"/>
                    <a:gd name="T3" fmla="*/ 1 h 136"/>
                    <a:gd name="T4" fmla="*/ 1 w 125"/>
                    <a:gd name="T5" fmla="*/ 1 h 136"/>
                    <a:gd name="T6" fmla="*/ 1 w 125"/>
                    <a:gd name="T7" fmla="*/ 1 h 136"/>
                    <a:gd name="T8" fmla="*/ 2 w 125"/>
                    <a:gd name="T9" fmla="*/ 0 h 136"/>
                    <a:gd name="T10" fmla="*/ 3 w 125"/>
                    <a:gd name="T11" fmla="*/ 0 h 136"/>
                    <a:gd name="T12" fmla="*/ 8 w 125"/>
                    <a:gd name="T13" fmla="*/ 7 h 136"/>
                    <a:gd name="T14" fmla="*/ 7 w 125"/>
                    <a:gd name="T15" fmla="*/ 8 h 136"/>
                    <a:gd name="T16" fmla="*/ 6 w 125"/>
                    <a:gd name="T17" fmla="*/ 8 h 136"/>
                    <a:gd name="T18" fmla="*/ 5 w 125"/>
                    <a:gd name="T19" fmla="*/ 8 h 136"/>
                    <a:gd name="T20" fmla="*/ 4 w 125"/>
                    <a:gd name="T21" fmla="*/ 9 h 1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36">
                      <a:moveTo>
                        <a:pt x="70" y="136"/>
                      </a:moveTo>
                      <a:lnTo>
                        <a:pt x="0" y="18"/>
                      </a:lnTo>
                      <a:lnTo>
                        <a:pt x="13" y="13"/>
                      </a:lnTo>
                      <a:lnTo>
                        <a:pt x="26" y="7"/>
                      </a:lnTo>
                      <a:lnTo>
                        <a:pt x="40" y="5"/>
                      </a:lnTo>
                      <a:lnTo>
                        <a:pt x="53" y="0"/>
                      </a:lnTo>
                      <a:lnTo>
                        <a:pt x="125" y="113"/>
                      </a:lnTo>
                      <a:lnTo>
                        <a:pt x="108" y="119"/>
                      </a:lnTo>
                      <a:lnTo>
                        <a:pt x="95" y="124"/>
                      </a:lnTo>
                      <a:lnTo>
                        <a:pt x="81" y="130"/>
                      </a:lnTo>
                      <a:lnTo>
                        <a:pt x="70" y="136"/>
                      </a:lnTo>
                      <a:close/>
                    </a:path>
                  </a:pathLst>
                </a:custGeom>
                <a:solidFill>
                  <a:srgbClr val="C97F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342">
                  <a:extLst>
                    <a:ext uri="{FF2B5EF4-FFF2-40B4-BE49-F238E27FC236}">
                      <a16:creationId xmlns:a16="http://schemas.microsoft.com/office/drawing/2014/main" id="{D5D16960-AE5E-4709-9B5E-31917341D1B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" y="1472"/>
                  <a:ext cx="30" cy="33"/>
                </a:xfrm>
                <a:custGeom>
                  <a:avLst/>
                  <a:gdLst>
                    <a:gd name="T0" fmla="*/ 4 w 122"/>
                    <a:gd name="T1" fmla="*/ 8 h 131"/>
                    <a:gd name="T2" fmla="*/ 0 w 122"/>
                    <a:gd name="T3" fmla="*/ 1 h 131"/>
                    <a:gd name="T4" fmla="*/ 1 w 122"/>
                    <a:gd name="T5" fmla="*/ 1 h 131"/>
                    <a:gd name="T6" fmla="*/ 2 w 122"/>
                    <a:gd name="T7" fmla="*/ 1 h 131"/>
                    <a:gd name="T8" fmla="*/ 3 w 122"/>
                    <a:gd name="T9" fmla="*/ 1 h 131"/>
                    <a:gd name="T10" fmla="*/ 3 w 122"/>
                    <a:gd name="T11" fmla="*/ 0 h 131"/>
                    <a:gd name="T12" fmla="*/ 7 w 122"/>
                    <a:gd name="T13" fmla="*/ 7 h 131"/>
                    <a:gd name="T14" fmla="*/ 7 w 122"/>
                    <a:gd name="T15" fmla="*/ 7 h 131"/>
                    <a:gd name="T16" fmla="*/ 6 w 122"/>
                    <a:gd name="T17" fmla="*/ 8 h 131"/>
                    <a:gd name="T18" fmla="*/ 5 w 122"/>
                    <a:gd name="T19" fmla="*/ 8 h 131"/>
                    <a:gd name="T20" fmla="*/ 4 w 122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31">
                      <a:moveTo>
                        <a:pt x="71" y="131"/>
                      </a:moveTo>
                      <a:lnTo>
                        <a:pt x="0" y="16"/>
                      </a:lnTo>
                      <a:lnTo>
                        <a:pt x="14" y="14"/>
                      </a:lnTo>
                      <a:lnTo>
                        <a:pt x="30" y="9"/>
                      </a:lnTo>
                      <a:lnTo>
                        <a:pt x="44" y="6"/>
                      </a:lnTo>
                      <a:lnTo>
                        <a:pt x="57" y="0"/>
                      </a:lnTo>
                      <a:lnTo>
                        <a:pt x="122" y="115"/>
                      </a:lnTo>
                      <a:lnTo>
                        <a:pt x="110" y="117"/>
                      </a:lnTo>
                      <a:lnTo>
                        <a:pt x="96" y="120"/>
                      </a:lnTo>
                      <a:lnTo>
                        <a:pt x="82" y="126"/>
                      </a:lnTo>
                      <a:lnTo>
                        <a:pt x="71" y="131"/>
                      </a:lnTo>
                      <a:close/>
                    </a:path>
                  </a:pathLst>
                </a:custGeom>
                <a:solidFill>
                  <a:srgbClr val="CC84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0" name="Freeform 343">
                  <a:extLst>
                    <a:ext uri="{FF2B5EF4-FFF2-40B4-BE49-F238E27FC236}">
                      <a16:creationId xmlns:a16="http://schemas.microsoft.com/office/drawing/2014/main" id="{02817D0E-CD9D-4EF1-A217-E0149301127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3" y="1471"/>
                  <a:ext cx="31" cy="32"/>
                </a:xfrm>
                <a:custGeom>
                  <a:avLst/>
                  <a:gdLst>
                    <a:gd name="T0" fmla="*/ 5 w 123"/>
                    <a:gd name="T1" fmla="*/ 8 h 125"/>
                    <a:gd name="T2" fmla="*/ 0 w 123"/>
                    <a:gd name="T3" fmla="*/ 1 h 125"/>
                    <a:gd name="T4" fmla="*/ 1 w 123"/>
                    <a:gd name="T5" fmla="*/ 1 h 125"/>
                    <a:gd name="T6" fmla="*/ 2 w 123"/>
                    <a:gd name="T7" fmla="*/ 1 h 125"/>
                    <a:gd name="T8" fmla="*/ 3 w 123"/>
                    <a:gd name="T9" fmla="*/ 0 h 125"/>
                    <a:gd name="T10" fmla="*/ 4 w 123"/>
                    <a:gd name="T11" fmla="*/ 0 h 125"/>
                    <a:gd name="T12" fmla="*/ 8 w 123"/>
                    <a:gd name="T13" fmla="*/ 7 h 125"/>
                    <a:gd name="T14" fmla="*/ 7 w 123"/>
                    <a:gd name="T15" fmla="*/ 7 h 125"/>
                    <a:gd name="T16" fmla="*/ 6 w 123"/>
                    <a:gd name="T17" fmla="*/ 7 h 125"/>
                    <a:gd name="T18" fmla="*/ 5 w 123"/>
                    <a:gd name="T19" fmla="*/ 8 h 125"/>
                    <a:gd name="T20" fmla="*/ 5 w 123"/>
                    <a:gd name="T21" fmla="*/ 8 h 12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25">
                      <a:moveTo>
                        <a:pt x="72" y="125"/>
                      </a:moveTo>
                      <a:lnTo>
                        <a:pt x="0" y="12"/>
                      </a:lnTo>
                      <a:lnTo>
                        <a:pt x="17" y="9"/>
                      </a:lnTo>
                      <a:lnTo>
                        <a:pt x="33" y="7"/>
                      </a:lnTo>
                      <a:lnTo>
                        <a:pt x="47" y="3"/>
                      </a:lnTo>
                      <a:lnTo>
                        <a:pt x="63" y="0"/>
                      </a:lnTo>
                      <a:lnTo>
                        <a:pt x="123" y="109"/>
                      </a:lnTo>
                      <a:lnTo>
                        <a:pt x="109" y="113"/>
                      </a:lnTo>
                      <a:lnTo>
                        <a:pt x="95" y="115"/>
                      </a:lnTo>
                      <a:lnTo>
                        <a:pt x="83" y="120"/>
                      </a:lnTo>
                      <a:lnTo>
                        <a:pt x="72" y="125"/>
                      </a:lnTo>
                      <a:close/>
                    </a:path>
                  </a:pathLst>
                </a:custGeom>
                <a:solidFill>
                  <a:srgbClr val="CC84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1" name="Freeform 344">
                  <a:extLst>
                    <a:ext uri="{FF2B5EF4-FFF2-40B4-BE49-F238E27FC236}">
                      <a16:creationId xmlns:a16="http://schemas.microsoft.com/office/drawing/2014/main" id="{5B7723CF-486B-4754-B171-4C95B4B93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1" y="1470"/>
                  <a:ext cx="31" cy="31"/>
                </a:xfrm>
                <a:custGeom>
                  <a:avLst/>
                  <a:gdLst>
                    <a:gd name="T0" fmla="*/ 4 w 125"/>
                    <a:gd name="T1" fmla="*/ 8 h 123"/>
                    <a:gd name="T2" fmla="*/ 0 w 125"/>
                    <a:gd name="T3" fmla="*/ 1 h 123"/>
                    <a:gd name="T4" fmla="*/ 1 w 125"/>
                    <a:gd name="T5" fmla="*/ 0 h 123"/>
                    <a:gd name="T6" fmla="*/ 2 w 125"/>
                    <a:gd name="T7" fmla="*/ 0 h 123"/>
                    <a:gd name="T8" fmla="*/ 3 w 125"/>
                    <a:gd name="T9" fmla="*/ 0 h 123"/>
                    <a:gd name="T10" fmla="*/ 4 w 125"/>
                    <a:gd name="T11" fmla="*/ 0 h 123"/>
                    <a:gd name="T12" fmla="*/ 8 w 125"/>
                    <a:gd name="T13" fmla="*/ 7 h 123"/>
                    <a:gd name="T14" fmla="*/ 7 w 125"/>
                    <a:gd name="T15" fmla="*/ 7 h 123"/>
                    <a:gd name="T16" fmla="*/ 6 w 125"/>
                    <a:gd name="T17" fmla="*/ 7 h 123"/>
                    <a:gd name="T18" fmla="*/ 5 w 125"/>
                    <a:gd name="T19" fmla="*/ 8 h 123"/>
                    <a:gd name="T20" fmla="*/ 4 w 125"/>
                    <a:gd name="T21" fmla="*/ 8 h 12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5" h="123">
                      <a:moveTo>
                        <a:pt x="65" y="123"/>
                      </a:moveTo>
                      <a:lnTo>
                        <a:pt x="0" y="8"/>
                      </a:lnTo>
                      <a:lnTo>
                        <a:pt x="17" y="5"/>
                      </a:lnTo>
                      <a:lnTo>
                        <a:pt x="33" y="3"/>
                      </a:lnTo>
                      <a:lnTo>
                        <a:pt x="47" y="0"/>
                      </a:lnTo>
                      <a:lnTo>
                        <a:pt x="63" y="0"/>
                      </a:lnTo>
                      <a:lnTo>
                        <a:pt x="125" y="106"/>
                      </a:lnTo>
                      <a:lnTo>
                        <a:pt x="112" y="109"/>
                      </a:lnTo>
                      <a:lnTo>
                        <a:pt x="95" y="112"/>
                      </a:lnTo>
                      <a:lnTo>
                        <a:pt x="82" y="118"/>
                      </a:lnTo>
                      <a:lnTo>
                        <a:pt x="65" y="123"/>
                      </a:lnTo>
                      <a:close/>
                    </a:path>
                  </a:pathLst>
                </a:custGeom>
                <a:solidFill>
                  <a:srgbClr val="CC875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2" name="Freeform 345">
                  <a:extLst>
                    <a:ext uri="{FF2B5EF4-FFF2-40B4-BE49-F238E27FC236}">
                      <a16:creationId xmlns:a16="http://schemas.microsoft.com/office/drawing/2014/main" id="{1800A2BA-B6E0-4DAF-BB07-EBB9E2E0514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9" y="1469"/>
                  <a:ext cx="31" cy="30"/>
                </a:xfrm>
                <a:custGeom>
                  <a:avLst/>
                  <a:gdLst>
                    <a:gd name="T0" fmla="*/ 4 w 122"/>
                    <a:gd name="T1" fmla="*/ 8 h 116"/>
                    <a:gd name="T2" fmla="*/ 0 w 122"/>
                    <a:gd name="T3" fmla="*/ 1 h 116"/>
                    <a:gd name="T4" fmla="*/ 1 w 122"/>
                    <a:gd name="T5" fmla="*/ 0 h 116"/>
                    <a:gd name="T6" fmla="*/ 2 w 122"/>
                    <a:gd name="T7" fmla="*/ 0 h 116"/>
                    <a:gd name="T8" fmla="*/ 3 w 122"/>
                    <a:gd name="T9" fmla="*/ 0 h 116"/>
                    <a:gd name="T10" fmla="*/ 4 w 122"/>
                    <a:gd name="T11" fmla="*/ 0 h 116"/>
                    <a:gd name="T12" fmla="*/ 8 w 122"/>
                    <a:gd name="T13" fmla="*/ 7 h 116"/>
                    <a:gd name="T14" fmla="*/ 7 w 122"/>
                    <a:gd name="T15" fmla="*/ 7 h 116"/>
                    <a:gd name="T16" fmla="*/ 6 w 122"/>
                    <a:gd name="T17" fmla="*/ 7 h 116"/>
                    <a:gd name="T18" fmla="*/ 5 w 122"/>
                    <a:gd name="T19" fmla="*/ 8 h 116"/>
                    <a:gd name="T20" fmla="*/ 4 w 122"/>
                    <a:gd name="T21" fmla="*/ 8 h 11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6">
                      <a:moveTo>
                        <a:pt x="60" y="116"/>
                      </a:moveTo>
                      <a:lnTo>
                        <a:pt x="0" y="7"/>
                      </a:lnTo>
                      <a:lnTo>
                        <a:pt x="14" y="5"/>
                      </a:lnTo>
                      <a:lnTo>
                        <a:pt x="30" y="2"/>
                      </a:lnTo>
                      <a:lnTo>
                        <a:pt x="44" y="2"/>
                      </a:lnTo>
                      <a:lnTo>
                        <a:pt x="57" y="0"/>
                      </a:lnTo>
                      <a:lnTo>
                        <a:pt x="122" y="102"/>
                      </a:lnTo>
                      <a:lnTo>
                        <a:pt x="109" y="102"/>
                      </a:lnTo>
                      <a:lnTo>
                        <a:pt x="92" y="106"/>
                      </a:lnTo>
                      <a:lnTo>
                        <a:pt x="76" y="111"/>
                      </a:lnTo>
                      <a:lnTo>
                        <a:pt x="60" y="116"/>
                      </a:lnTo>
                      <a:close/>
                    </a:path>
                  </a:pathLst>
                </a:custGeom>
                <a:solidFill>
                  <a:srgbClr val="D18C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3" name="Freeform 346">
                  <a:extLst>
                    <a:ext uri="{FF2B5EF4-FFF2-40B4-BE49-F238E27FC236}">
                      <a16:creationId xmlns:a16="http://schemas.microsoft.com/office/drawing/2014/main" id="{AFDCF8AE-D015-4515-B71B-F9176023E6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7" y="1468"/>
                  <a:ext cx="30" cy="28"/>
                </a:xfrm>
                <a:custGeom>
                  <a:avLst/>
                  <a:gdLst>
                    <a:gd name="T0" fmla="*/ 4 w 122"/>
                    <a:gd name="T1" fmla="*/ 7 h 114"/>
                    <a:gd name="T2" fmla="*/ 0 w 122"/>
                    <a:gd name="T3" fmla="*/ 0 h 114"/>
                    <a:gd name="T4" fmla="*/ 1 w 122"/>
                    <a:gd name="T5" fmla="*/ 0 h 114"/>
                    <a:gd name="T6" fmla="*/ 2 w 122"/>
                    <a:gd name="T7" fmla="*/ 0 h 114"/>
                    <a:gd name="T8" fmla="*/ 3 w 122"/>
                    <a:gd name="T9" fmla="*/ 0 h 114"/>
                    <a:gd name="T10" fmla="*/ 4 w 122"/>
                    <a:gd name="T11" fmla="*/ 0 h 114"/>
                    <a:gd name="T12" fmla="*/ 7 w 122"/>
                    <a:gd name="T13" fmla="*/ 6 h 114"/>
                    <a:gd name="T14" fmla="*/ 6 w 122"/>
                    <a:gd name="T15" fmla="*/ 7 h 114"/>
                    <a:gd name="T16" fmla="*/ 6 w 122"/>
                    <a:gd name="T17" fmla="*/ 7 h 114"/>
                    <a:gd name="T18" fmla="*/ 5 w 122"/>
                    <a:gd name="T19" fmla="*/ 7 h 114"/>
                    <a:gd name="T20" fmla="*/ 4 w 122"/>
                    <a:gd name="T21" fmla="*/ 7 h 11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2" h="114">
                      <a:moveTo>
                        <a:pt x="62" y="114"/>
                      </a:moveTo>
                      <a:lnTo>
                        <a:pt x="0" y="8"/>
                      </a:lnTo>
                      <a:lnTo>
                        <a:pt x="14" y="6"/>
                      </a:lnTo>
                      <a:lnTo>
                        <a:pt x="30" y="2"/>
                      </a:lnTo>
                      <a:lnTo>
                        <a:pt x="46" y="0"/>
                      </a:lnTo>
                      <a:lnTo>
                        <a:pt x="62" y="0"/>
                      </a:lnTo>
                      <a:lnTo>
                        <a:pt x="122" y="106"/>
                      </a:lnTo>
                      <a:lnTo>
                        <a:pt x="106" y="108"/>
                      </a:lnTo>
                      <a:lnTo>
                        <a:pt x="92" y="108"/>
                      </a:lnTo>
                      <a:lnTo>
                        <a:pt x="76" y="112"/>
                      </a:lnTo>
                      <a:lnTo>
                        <a:pt x="62" y="114"/>
                      </a:lnTo>
                      <a:close/>
                    </a:path>
                  </a:pathLst>
                </a:custGeom>
                <a:solidFill>
                  <a:srgbClr val="D18E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4" name="Freeform 347">
                  <a:extLst>
                    <a:ext uri="{FF2B5EF4-FFF2-40B4-BE49-F238E27FC236}">
                      <a16:creationId xmlns:a16="http://schemas.microsoft.com/office/drawing/2014/main" id="{B51C7D73-0857-49BF-98B7-450D18E43A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" y="1468"/>
                  <a:ext cx="32" cy="27"/>
                </a:xfrm>
                <a:custGeom>
                  <a:avLst/>
                  <a:gdLst>
                    <a:gd name="T0" fmla="*/ 4 w 128"/>
                    <a:gd name="T1" fmla="*/ 7 h 108"/>
                    <a:gd name="T2" fmla="*/ 0 w 128"/>
                    <a:gd name="T3" fmla="*/ 1 h 108"/>
                    <a:gd name="T4" fmla="*/ 1 w 128"/>
                    <a:gd name="T5" fmla="*/ 0 h 108"/>
                    <a:gd name="T6" fmla="*/ 2 w 128"/>
                    <a:gd name="T7" fmla="*/ 0 h 108"/>
                    <a:gd name="T8" fmla="*/ 3 w 128"/>
                    <a:gd name="T9" fmla="*/ 0 h 108"/>
                    <a:gd name="T10" fmla="*/ 4 w 128"/>
                    <a:gd name="T11" fmla="*/ 0 h 108"/>
                    <a:gd name="T12" fmla="*/ 8 w 128"/>
                    <a:gd name="T13" fmla="*/ 7 h 108"/>
                    <a:gd name="T14" fmla="*/ 7 w 128"/>
                    <a:gd name="T15" fmla="*/ 7 h 108"/>
                    <a:gd name="T16" fmla="*/ 6 w 128"/>
                    <a:gd name="T17" fmla="*/ 7 h 108"/>
                    <a:gd name="T18" fmla="*/ 5 w 128"/>
                    <a:gd name="T19" fmla="*/ 7 h 108"/>
                    <a:gd name="T20" fmla="*/ 4 w 128"/>
                    <a:gd name="T21" fmla="*/ 7 h 10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8" h="108">
                      <a:moveTo>
                        <a:pt x="65" y="108"/>
                      </a:moveTo>
                      <a:lnTo>
                        <a:pt x="0" y="6"/>
                      </a:lnTo>
                      <a:lnTo>
                        <a:pt x="19" y="2"/>
                      </a:lnTo>
                      <a:lnTo>
                        <a:pt x="35" y="0"/>
                      </a:lnTo>
                      <a:lnTo>
                        <a:pt x="52" y="0"/>
                      </a:lnTo>
                      <a:lnTo>
                        <a:pt x="65" y="0"/>
                      </a:lnTo>
                      <a:lnTo>
                        <a:pt x="128" y="106"/>
                      </a:lnTo>
                      <a:lnTo>
                        <a:pt x="111" y="106"/>
                      </a:lnTo>
                      <a:lnTo>
                        <a:pt x="98" y="106"/>
                      </a:lnTo>
                      <a:lnTo>
                        <a:pt x="81" y="106"/>
                      </a:lnTo>
                      <a:lnTo>
                        <a:pt x="65" y="108"/>
                      </a:lnTo>
                      <a:close/>
                    </a:path>
                  </a:pathLst>
                </a:custGeom>
                <a:solidFill>
                  <a:srgbClr val="D191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5" name="Freeform 348">
                  <a:extLst>
                    <a:ext uri="{FF2B5EF4-FFF2-40B4-BE49-F238E27FC236}">
                      <a16:creationId xmlns:a16="http://schemas.microsoft.com/office/drawing/2014/main" id="{22878E1A-EB74-4BBF-A67F-ACEE2D5A19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92" y="1467"/>
                  <a:ext cx="31" cy="28"/>
                </a:xfrm>
                <a:custGeom>
                  <a:avLst/>
                  <a:gdLst>
                    <a:gd name="T0" fmla="*/ 4 w 123"/>
                    <a:gd name="T1" fmla="*/ 7 h 109"/>
                    <a:gd name="T2" fmla="*/ 0 w 123"/>
                    <a:gd name="T3" fmla="*/ 0 h 109"/>
                    <a:gd name="T4" fmla="*/ 1 w 123"/>
                    <a:gd name="T5" fmla="*/ 0 h 109"/>
                    <a:gd name="T6" fmla="*/ 2 w 123"/>
                    <a:gd name="T7" fmla="*/ 0 h 109"/>
                    <a:gd name="T8" fmla="*/ 3 w 123"/>
                    <a:gd name="T9" fmla="*/ 0 h 109"/>
                    <a:gd name="T10" fmla="*/ 4 w 123"/>
                    <a:gd name="T11" fmla="*/ 0 h 109"/>
                    <a:gd name="T12" fmla="*/ 8 w 123"/>
                    <a:gd name="T13" fmla="*/ 7 h 109"/>
                    <a:gd name="T14" fmla="*/ 7 w 123"/>
                    <a:gd name="T15" fmla="*/ 7 h 109"/>
                    <a:gd name="T16" fmla="*/ 6 w 123"/>
                    <a:gd name="T17" fmla="*/ 7 h 109"/>
                    <a:gd name="T18" fmla="*/ 5 w 123"/>
                    <a:gd name="T19" fmla="*/ 7 h 109"/>
                    <a:gd name="T20" fmla="*/ 4 w 123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3" h="109">
                      <a:moveTo>
                        <a:pt x="60" y="109"/>
                      </a:moveTo>
                      <a:lnTo>
                        <a:pt x="0" y="3"/>
                      </a:lnTo>
                      <a:lnTo>
                        <a:pt x="14" y="3"/>
                      </a:lnTo>
                      <a:lnTo>
                        <a:pt x="30" y="0"/>
                      </a:lnTo>
                      <a:lnTo>
                        <a:pt x="44" y="0"/>
                      </a:lnTo>
                      <a:lnTo>
                        <a:pt x="60" y="0"/>
                      </a:lnTo>
                      <a:lnTo>
                        <a:pt x="123" y="109"/>
                      </a:lnTo>
                      <a:lnTo>
                        <a:pt x="109" y="106"/>
                      </a:lnTo>
                      <a:lnTo>
                        <a:pt x="93" y="106"/>
                      </a:lnTo>
                      <a:lnTo>
                        <a:pt x="76" y="109"/>
                      </a:lnTo>
                      <a:lnTo>
                        <a:pt x="60" y="109"/>
                      </a:lnTo>
                      <a:close/>
                    </a:path>
                  </a:pathLst>
                </a:custGeom>
                <a:solidFill>
                  <a:srgbClr val="D393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Freeform 349">
                  <a:extLst>
                    <a:ext uri="{FF2B5EF4-FFF2-40B4-BE49-F238E27FC236}">
                      <a16:creationId xmlns:a16="http://schemas.microsoft.com/office/drawing/2014/main" id="{7F1FCBC1-FFC4-44B2-ABB8-EC1D1EB24D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467"/>
                  <a:ext cx="32" cy="28"/>
                </a:xfrm>
                <a:custGeom>
                  <a:avLst/>
                  <a:gdLst>
                    <a:gd name="T0" fmla="*/ 4 w 129"/>
                    <a:gd name="T1" fmla="*/ 7 h 109"/>
                    <a:gd name="T2" fmla="*/ 0 w 129"/>
                    <a:gd name="T3" fmla="*/ 0 h 109"/>
                    <a:gd name="T4" fmla="*/ 1 w 129"/>
                    <a:gd name="T5" fmla="*/ 0 h 109"/>
                    <a:gd name="T6" fmla="*/ 2 w 129"/>
                    <a:gd name="T7" fmla="*/ 0 h 109"/>
                    <a:gd name="T8" fmla="*/ 3 w 129"/>
                    <a:gd name="T9" fmla="*/ 0 h 109"/>
                    <a:gd name="T10" fmla="*/ 4 w 129"/>
                    <a:gd name="T11" fmla="*/ 0 h 109"/>
                    <a:gd name="T12" fmla="*/ 8 w 129"/>
                    <a:gd name="T13" fmla="*/ 7 h 109"/>
                    <a:gd name="T14" fmla="*/ 7 w 129"/>
                    <a:gd name="T15" fmla="*/ 7 h 109"/>
                    <a:gd name="T16" fmla="*/ 6 w 129"/>
                    <a:gd name="T17" fmla="*/ 7 h 109"/>
                    <a:gd name="T18" fmla="*/ 5 w 129"/>
                    <a:gd name="T19" fmla="*/ 7 h 109"/>
                    <a:gd name="T20" fmla="*/ 4 w 129"/>
                    <a:gd name="T21" fmla="*/ 7 h 10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29" h="109">
                      <a:moveTo>
                        <a:pt x="63" y="109"/>
                      </a:moveTo>
                      <a:lnTo>
                        <a:pt x="0" y="3"/>
                      </a:lnTo>
                      <a:lnTo>
                        <a:pt x="16" y="0"/>
                      </a:lnTo>
                      <a:lnTo>
                        <a:pt x="33" y="0"/>
                      </a:lnTo>
                      <a:lnTo>
                        <a:pt x="46" y="0"/>
                      </a:lnTo>
                      <a:lnTo>
                        <a:pt x="63" y="0"/>
                      </a:lnTo>
                      <a:lnTo>
                        <a:pt x="129" y="109"/>
                      </a:lnTo>
                      <a:lnTo>
                        <a:pt x="111" y="109"/>
                      </a:lnTo>
                      <a:lnTo>
                        <a:pt x="95" y="106"/>
                      </a:lnTo>
                      <a:lnTo>
                        <a:pt x="79" y="106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396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350">
                  <a:extLst>
                    <a:ext uri="{FF2B5EF4-FFF2-40B4-BE49-F238E27FC236}">
                      <a16:creationId xmlns:a16="http://schemas.microsoft.com/office/drawing/2014/main" id="{9E625825-28D6-462F-A7DF-2C2E48EE54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7" y="1467"/>
                  <a:ext cx="34" cy="28"/>
                </a:xfrm>
                <a:custGeom>
                  <a:avLst/>
                  <a:gdLst>
                    <a:gd name="T0" fmla="*/ 4 w 136"/>
                    <a:gd name="T1" fmla="*/ 7 h 111"/>
                    <a:gd name="T2" fmla="*/ 0 w 136"/>
                    <a:gd name="T3" fmla="*/ 0 h 111"/>
                    <a:gd name="T4" fmla="*/ 1 w 136"/>
                    <a:gd name="T5" fmla="*/ 0 h 111"/>
                    <a:gd name="T6" fmla="*/ 2 w 136"/>
                    <a:gd name="T7" fmla="*/ 0 h 111"/>
                    <a:gd name="T8" fmla="*/ 4 w 136"/>
                    <a:gd name="T9" fmla="*/ 0 h 111"/>
                    <a:gd name="T10" fmla="*/ 5 w 136"/>
                    <a:gd name="T11" fmla="*/ 0 h 111"/>
                    <a:gd name="T12" fmla="*/ 9 w 136"/>
                    <a:gd name="T13" fmla="*/ 7 h 111"/>
                    <a:gd name="T14" fmla="*/ 8 w 136"/>
                    <a:gd name="T15" fmla="*/ 7 h 111"/>
                    <a:gd name="T16" fmla="*/ 6 w 136"/>
                    <a:gd name="T17" fmla="*/ 7 h 111"/>
                    <a:gd name="T18" fmla="*/ 5 w 136"/>
                    <a:gd name="T19" fmla="*/ 7 h 111"/>
                    <a:gd name="T20" fmla="*/ 4 w 136"/>
                    <a:gd name="T21" fmla="*/ 7 h 11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6" h="111">
                      <a:moveTo>
                        <a:pt x="63" y="109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5" y="0"/>
                      </a:lnTo>
                      <a:lnTo>
                        <a:pt x="55" y="0"/>
                      </a:lnTo>
                      <a:lnTo>
                        <a:pt x="71" y="0"/>
                      </a:lnTo>
                      <a:lnTo>
                        <a:pt x="136" y="111"/>
                      </a:lnTo>
                      <a:lnTo>
                        <a:pt x="120" y="111"/>
                      </a:lnTo>
                      <a:lnTo>
                        <a:pt x="101" y="109"/>
                      </a:lnTo>
                      <a:lnTo>
                        <a:pt x="81" y="109"/>
                      </a:lnTo>
                      <a:lnTo>
                        <a:pt x="63" y="109"/>
                      </a:lnTo>
                      <a:close/>
                    </a:path>
                  </a:pathLst>
                </a:custGeom>
                <a:solidFill>
                  <a:srgbClr val="D89B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351">
                  <a:extLst>
                    <a:ext uri="{FF2B5EF4-FFF2-40B4-BE49-F238E27FC236}">
                      <a16:creationId xmlns:a16="http://schemas.microsoft.com/office/drawing/2014/main" id="{F7760566-C9F0-4AAC-AB51-795C7E8273C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15" y="1467"/>
                  <a:ext cx="35" cy="29"/>
                </a:xfrm>
                <a:custGeom>
                  <a:avLst/>
                  <a:gdLst>
                    <a:gd name="T0" fmla="*/ 4 w 138"/>
                    <a:gd name="T1" fmla="*/ 7 h 117"/>
                    <a:gd name="T2" fmla="*/ 0 w 138"/>
                    <a:gd name="T3" fmla="*/ 0 h 117"/>
                    <a:gd name="T4" fmla="*/ 1 w 138"/>
                    <a:gd name="T5" fmla="*/ 0 h 117"/>
                    <a:gd name="T6" fmla="*/ 2 w 138"/>
                    <a:gd name="T7" fmla="*/ 0 h 117"/>
                    <a:gd name="T8" fmla="*/ 3 w 138"/>
                    <a:gd name="T9" fmla="*/ 0 h 117"/>
                    <a:gd name="T10" fmla="*/ 4 w 138"/>
                    <a:gd name="T11" fmla="*/ 0 h 117"/>
                    <a:gd name="T12" fmla="*/ 9 w 138"/>
                    <a:gd name="T13" fmla="*/ 7 h 117"/>
                    <a:gd name="T14" fmla="*/ 8 w 138"/>
                    <a:gd name="T15" fmla="*/ 7 h 117"/>
                    <a:gd name="T16" fmla="*/ 7 w 138"/>
                    <a:gd name="T17" fmla="*/ 7 h 117"/>
                    <a:gd name="T18" fmla="*/ 5 w 138"/>
                    <a:gd name="T19" fmla="*/ 7 h 117"/>
                    <a:gd name="T20" fmla="*/ 4 w 138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8" h="117">
                      <a:moveTo>
                        <a:pt x="66" y="109"/>
                      </a:move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52" y="3"/>
                      </a:lnTo>
                      <a:lnTo>
                        <a:pt x="68" y="3"/>
                      </a:lnTo>
                      <a:lnTo>
                        <a:pt x="138" y="117"/>
                      </a:lnTo>
                      <a:lnTo>
                        <a:pt x="119" y="115"/>
                      </a:lnTo>
                      <a:lnTo>
                        <a:pt x="103" y="111"/>
                      </a:lnTo>
                      <a:lnTo>
                        <a:pt x="84" y="111"/>
                      </a:lnTo>
                      <a:lnTo>
                        <a:pt x="66" y="109"/>
                      </a:lnTo>
                      <a:close/>
                    </a:path>
                  </a:pathLst>
                </a:custGeom>
                <a:solidFill>
                  <a:srgbClr val="D89E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352">
                  <a:extLst>
                    <a:ext uri="{FF2B5EF4-FFF2-40B4-BE49-F238E27FC236}">
                      <a16:creationId xmlns:a16="http://schemas.microsoft.com/office/drawing/2014/main" id="{CA3B059E-56E5-46B8-AD0F-E464B202B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5" y="1467"/>
                  <a:ext cx="34" cy="32"/>
                </a:xfrm>
                <a:custGeom>
                  <a:avLst/>
                  <a:gdLst>
                    <a:gd name="T0" fmla="*/ 4 w 139"/>
                    <a:gd name="T1" fmla="*/ 7 h 129"/>
                    <a:gd name="T2" fmla="*/ 0 w 139"/>
                    <a:gd name="T3" fmla="*/ 0 h 129"/>
                    <a:gd name="T4" fmla="*/ 1 w 139"/>
                    <a:gd name="T5" fmla="*/ 0 h 129"/>
                    <a:gd name="T6" fmla="*/ 2 w 139"/>
                    <a:gd name="T7" fmla="*/ 0 h 129"/>
                    <a:gd name="T8" fmla="*/ 3 w 139"/>
                    <a:gd name="T9" fmla="*/ 0 h 129"/>
                    <a:gd name="T10" fmla="*/ 4 w 139"/>
                    <a:gd name="T11" fmla="*/ 0 h 129"/>
                    <a:gd name="T12" fmla="*/ 8 w 139"/>
                    <a:gd name="T13" fmla="*/ 8 h 129"/>
                    <a:gd name="T14" fmla="*/ 7 w 139"/>
                    <a:gd name="T15" fmla="*/ 8 h 129"/>
                    <a:gd name="T16" fmla="*/ 6 w 139"/>
                    <a:gd name="T17" fmla="*/ 7 h 129"/>
                    <a:gd name="T18" fmla="*/ 5 w 139"/>
                    <a:gd name="T19" fmla="*/ 7 h 129"/>
                    <a:gd name="T20" fmla="*/ 4 w 139"/>
                    <a:gd name="T21" fmla="*/ 7 h 12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39" h="129">
                      <a:moveTo>
                        <a:pt x="65" y="111"/>
                      </a:moveTo>
                      <a:lnTo>
                        <a:pt x="0" y="0"/>
                      </a:lnTo>
                      <a:lnTo>
                        <a:pt x="16" y="3"/>
                      </a:lnTo>
                      <a:lnTo>
                        <a:pt x="33" y="3"/>
                      </a:lnTo>
                      <a:lnTo>
                        <a:pt x="49" y="3"/>
                      </a:lnTo>
                      <a:lnTo>
                        <a:pt x="65" y="3"/>
                      </a:lnTo>
                      <a:lnTo>
                        <a:pt x="139" y="129"/>
                      </a:lnTo>
                      <a:lnTo>
                        <a:pt x="122" y="123"/>
                      </a:lnTo>
                      <a:lnTo>
                        <a:pt x="103" y="120"/>
                      </a:lnTo>
                      <a:lnTo>
                        <a:pt x="84" y="115"/>
                      </a:lnTo>
                      <a:lnTo>
                        <a:pt x="65" y="111"/>
                      </a:lnTo>
                      <a:close/>
                    </a:path>
                  </a:pathLst>
                </a:custGeom>
                <a:solidFill>
                  <a:srgbClr val="D89E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353">
                  <a:extLst>
                    <a:ext uri="{FF2B5EF4-FFF2-40B4-BE49-F238E27FC236}">
                      <a16:creationId xmlns:a16="http://schemas.microsoft.com/office/drawing/2014/main" id="{FC81BBB3-66E8-45D7-B947-4BE83455D9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32" y="1468"/>
                  <a:ext cx="38" cy="35"/>
                </a:xfrm>
                <a:custGeom>
                  <a:avLst/>
                  <a:gdLst>
                    <a:gd name="T0" fmla="*/ 5 w 152"/>
                    <a:gd name="T1" fmla="*/ 7 h 138"/>
                    <a:gd name="T2" fmla="*/ 0 w 152"/>
                    <a:gd name="T3" fmla="*/ 0 h 138"/>
                    <a:gd name="T4" fmla="*/ 1 w 152"/>
                    <a:gd name="T5" fmla="*/ 0 h 138"/>
                    <a:gd name="T6" fmla="*/ 3 w 152"/>
                    <a:gd name="T7" fmla="*/ 0 h 138"/>
                    <a:gd name="T8" fmla="*/ 4 w 152"/>
                    <a:gd name="T9" fmla="*/ 1 h 138"/>
                    <a:gd name="T10" fmla="*/ 5 w 152"/>
                    <a:gd name="T11" fmla="*/ 1 h 138"/>
                    <a:gd name="T12" fmla="*/ 10 w 152"/>
                    <a:gd name="T13" fmla="*/ 9 h 138"/>
                    <a:gd name="T14" fmla="*/ 9 w 152"/>
                    <a:gd name="T15" fmla="*/ 9 h 138"/>
                    <a:gd name="T16" fmla="*/ 8 w 152"/>
                    <a:gd name="T17" fmla="*/ 9 h 138"/>
                    <a:gd name="T18" fmla="*/ 8 w 152"/>
                    <a:gd name="T19" fmla="*/ 8 h 138"/>
                    <a:gd name="T20" fmla="*/ 7 w 152"/>
                    <a:gd name="T21" fmla="*/ 8 h 138"/>
                    <a:gd name="T22" fmla="*/ 6 w 152"/>
                    <a:gd name="T23" fmla="*/ 8 h 138"/>
                    <a:gd name="T24" fmla="*/ 6 w 152"/>
                    <a:gd name="T25" fmla="*/ 8 h 138"/>
                    <a:gd name="T26" fmla="*/ 5 w 152"/>
                    <a:gd name="T27" fmla="*/ 8 h 138"/>
                    <a:gd name="T28" fmla="*/ 5 w 152"/>
                    <a:gd name="T29" fmla="*/ 7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2" h="138">
                      <a:moveTo>
                        <a:pt x="70" y="114"/>
                      </a:moveTo>
                      <a:lnTo>
                        <a:pt x="0" y="0"/>
                      </a:lnTo>
                      <a:lnTo>
                        <a:pt x="19" y="0"/>
                      </a:lnTo>
                      <a:lnTo>
                        <a:pt x="38" y="2"/>
                      </a:lnTo>
                      <a:lnTo>
                        <a:pt x="54" y="6"/>
                      </a:lnTo>
                      <a:lnTo>
                        <a:pt x="70" y="8"/>
                      </a:lnTo>
                      <a:lnTo>
                        <a:pt x="152" y="138"/>
                      </a:lnTo>
                      <a:lnTo>
                        <a:pt x="141" y="136"/>
                      </a:lnTo>
                      <a:lnTo>
                        <a:pt x="133" y="133"/>
                      </a:lnTo>
                      <a:lnTo>
                        <a:pt x="122" y="131"/>
                      </a:lnTo>
                      <a:lnTo>
                        <a:pt x="111" y="126"/>
                      </a:lnTo>
                      <a:lnTo>
                        <a:pt x="100" y="122"/>
                      </a:lnTo>
                      <a:lnTo>
                        <a:pt x="92" y="120"/>
                      </a:lnTo>
                      <a:lnTo>
                        <a:pt x="81" y="117"/>
                      </a:lnTo>
                      <a:lnTo>
                        <a:pt x="70" y="114"/>
                      </a:lnTo>
                      <a:close/>
                    </a:path>
                  </a:pathLst>
                </a:custGeom>
                <a:solidFill>
                  <a:srgbClr val="DBA3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354">
                  <a:extLst>
                    <a:ext uri="{FF2B5EF4-FFF2-40B4-BE49-F238E27FC236}">
                      <a16:creationId xmlns:a16="http://schemas.microsoft.com/office/drawing/2014/main" id="{2A3B404B-F80A-4C28-8CCB-FC58E5B39C1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1" y="1468"/>
                  <a:ext cx="39" cy="40"/>
                </a:xfrm>
                <a:custGeom>
                  <a:avLst/>
                  <a:gdLst>
                    <a:gd name="T0" fmla="*/ 4 w 157"/>
                    <a:gd name="T1" fmla="*/ 8 h 161"/>
                    <a:gd name="T2" fmla="*/ 0 w 157"/>
                    <a:gd name="T3" fmla="*/ 0 h 161"/>
                    <a:gd name="T4" fmla="*/ 1 w 157"/>
                    <a:gd name="T5" fmla="*/ 0 h 161"/>
                    <a:gd name="T6" fmla="*/ 2 w 157"/>
                    <a:gd name="T7" fmla="*/ 0 h 161"/>
                    <a:gd name="T8" fmla="*/ 3 w 157"/>
                    <a:gd name="T9" fmla="*/ 1 h 161"/>
                    <a:gd name="T10" fmla="*/ 4 w 157"/>
                    <a:gd name="T11" fmla="*/ 1 h 161"/>
                    <a:gd name="T12" fmla="*/ 10 w 157"/>
                    <a:gd name="T13" fmla="*/ 10 h 161"/>
                    <a:gd name="T14" fmla="*/ 9 w 157"/>
                    <a:gd name="T15" fmla="*/ 10 h 161"/>
                    <a:gd name="T16" fmla="*/ 9 w 157"/>
                    <a:gd name="T17" fmla="*/ 9 h 161"/>
                    <a:gd name="T18" fmla="*/ 8 w 157"/>
                    <a:gd name="T19" fmla="*/ 9 h 161"/>
                    <a:gd name="T20" fmla="*/ 7 w 157"/>
                    <a:gd name="T21" fmla="*/ 9 h 161"/>
                    <a:gd name="T22" fmla="*/ 7 w 157"/>
                    <a:gd name="T23" fmla="*/ 8 h 161"/>
                    <a:gd name="T24" fmla="*/ 6 w 157"/>
                    <a:gd name="T25" fmla="*/ 8 h 161"/>
                    <a:gd name="T26" fmla="*/ 5 w 157"/>
                    <a:gd name="T27" fmla="*/ 8 h 161"/>
                    <a:gd name="T28" fmla="*/ 4 w 157"/>
                    <a:gd name="T29" fmla="*/ 8 h 161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57" h="161">
                      <a:moveTo>
                        <a:pt x="74" y="126"/>
                      </a:moveTo>
                      <a:lnTo>
                        <a:pt x="0" y="0"/>
                      </a:lnTo>
                      <a:lnTo>
                        <a:pt x="19" y="2"/>
                      </a:lnTo>
                      <a:lnTo>
                        <a:pt x="38" y="6"/>
                      </a:lnTo>
                      <a:lnTo>
                        <a:pt x="57" y="11"/>
                      </a:lnTo>
                      <a:lnTo>
                        <a:pt x="74" y="13"/>
                      </a:lnTo>
                      <a:lnTo>
                        <a:pt x="157" y="161"/>
                      </a:lnTo>
                      <a:lnTo>
                        <a:pt x="150" y="155"/>
                      </a:lnTo>
                      <a:lnTo>
                        <a:pt x="139" y="149"/>
                      </a:lnTo>
                      <a:lnTo>
                        <a:pt x="128" y="144"/>
                      </a:lnTo>
                      <a:lnTo>
                        <a:pt x="120" y="142"/>
                      </a:lnTo>
                      <a:lnTo>
                        <a:pt x="109" y="136"/>
                      </a:lnTo>
                      <a:lnTo>
                        <a:pt x="98" y="133"/>
                      </a:lnTo>
                      <a:lnTo>
                        <a:pt x="84" y="128"/>
                      </a:lnTo>
                      <a:lnTo>
                        <a:pt x="74" y="126"/>
                      </a:lnTo>
                      <a:close/>
                    </a:path>
                  </a:pathLst>
                </a:custGeom>
                <a:solidFill>
                  <a:srgbClr val="DBA3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355">
                  <a:extLst>
                    <a:ext uri="{FF2B5EF4-FFF2-40B4-BE49-F238E27FC236}">
                      <a16:creationId xmlns:a16="http://schemas.microsoft.com/office/drawing/2014/main" id="{9E3166DD-B8D3-4F81-9EAC-FA100BD9197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50" y="1470"/>
                  <a:ext cx="43" cy="44"/>
                </a:xfrm>
                <a:custGeom>
                  <a:avLst/>
                  <a:gdLst>
                    <a:gd name="T0" fmla="*/ 5 w 175"/>
                    <a:gd name="T1" fmla="*/ 8 h 176"/>
                    <a:gd name="T2" fmla="*/ 0 w 175"/>
                    <a:gd name="T3" fmla="*/ 0 h 176"/>
                    <a:gd name="T4" fmla="*/ 1 w 175"/>
                    <a:gd name="T5" fmla="*/ 0 h 176"/>
                    <a:gd name="T6" fmla="*/ 2 w 175"/>
                    <a:gd name="T7" fmla="*/ 0 h 176"/>
                    <a:gd name="T8" fmla="*/ 3 w 175"/>
                    <a:gd name="T9" fmla="*/ 0 h 176"/>
                    <a:gd name="T10" fmla="*/ 4 w 175"/>
                    <a:gd name="T11" fmla="*/ 1 h 176"/>
                    <a:gd name="T12" fmla="*/ 11 w 175"/>
                    <a:gd name="T13" fmla="*/ 11 h 176"/>
                    <a:gd name="T14" fmla="*/ 10 w 175"/>
                    <a:gd name="T15" fmla="*/ 11 h 176"/>
                    <a:gd name="T16" fmla="*/ 9 w 175"/>
                    <a:gd name="T17" fmla="*/ 11 h 176"/>
                    <a:gd name="T18" fmla="*/ 9 w 175"/>
                    <a:gd name="T19" fmla="*/ 10 h 176"/>
                    <a:gd name="T20" fmla="*/ 8 w 175"/>
                    <a:gd name="T21" fmla="*/ 10 h 176"/>
                    <a:gd name="T22" fmla="*/ 7 w 175"/>
                    <a:gd name="T23" fmla="*/ 9 h 176"/>
                    <a:gd name="T24" fmla="*/ 6 w 175"/>
                    <a:gd name="T25" fmla="*/ 9 h 176"/>
                    <a:gd name="T26" fmla="*/ 6 w 175"/>
                    <a:gd name="T27" fmla="*/ 9 h 176"/>
                    <a:gd name="T28" fmla="*/ 5 w 175"/>
                    <a:gd name="T29" fmla="*/ 8 h 17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75" h="176">
                      <a:moveTo>
                        <a:pt x="82" y="130"/>
                      </a:moveTo>
                      <a:lnTo>
                        <a:pt x="0" y="0"/>
                      </a:lnTo>
                      <a:lnTo>
                        <a:pt x="20" y="0"/>
                      </a:lnTo>
                      <a:lnTo>
                        <a:pt x="39" y="3"/>
                      </a:lnTo>
                      <a:lnTo>
                        <a:pt x="55" y="5"/>
                      </a:lnTo>
                      <a:lnTo>
                        <a:pt x="74" y="8"/>
                      </a:lnTo>
                      <a:lnTo>
                        <a:pt x="175" y="176"/>
                      </a:lnTo>
                      <a:lnTo>
                        <a:pt x="164" y="171"/>
                      </a:lnTo>
                      <a:lnTo>
                        <a:pt x="152" y="166"/>
                      </a:lnTo>
                      <a:lnTo>
                        <a:pt x="141" y="158"/>
                      </a:lnTo>
                      <a:lnTo>
                        <a:pt x="129" y="153"/>
                      </a:lnTo>
                      <a:lnTo>
                        <a:pt x="117" y="147"/>
                      </a:lnTo>
                      <a:lnTo>
                        <a:pt x="106" y="141"/>
                      </a:lnTo>
                      <a:lnTo>
                        <a:pt x="93" y="136"/>
                      </a:lnTo>
                      <a:lnTo>
                        <a:pt x="82" y="130"/>
                      </a:lnTo>
                      <a:close/>
                    </a:path>
                  </a:pathLst>
                </a:custGeom>
                <a:solidFill>
                  <a:srgbClr val="DBA57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356">
                  <a:extLst>
                    <a:ext uri="{FF2B5EF4-FFF2-40B4-BE49-F238E27FC236}">
                      <a16:creationId xmlns:a16="http://schemas.microsoft.com/office/drawing/2014/main" id="{BC7148A3-EB32-4799-9A35-C150798E955E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5059" y="1471"/>
                  <a:ext cx="85" cy="117"/>
                </a:xfrm>
                <a:custGeom>
                  <a:avLst/>
                  <a:gdLst>
                    <a:gd name="T0" fmla="*/ 5 w 339"/>
                    <a:gd name="T1" fmla="*/ 9 h 466"/>
                    <a:gd name="T2" fmla="*/ 0 w 339"/>
                    <a:gd name="T3" fmla="*/ 0 h 466"/>
                    <a:gd name="T4" fmla="*/ 1 w 339"/>
                    <a:gd name="T5" fmla="*/ 0 h 466"/>
                    <a:gd name="T6" fmla="*/ 2 w 339"/>
                    <a:gd name="T7" fmla="*/ 1 h 466"/>
                    <a:gd name="T8" fmla="*/ 4 w 339"/>
                    <a:gd name="T9" fmla="*/ 1 h 466"/>
                    <a:gd name="T10" fmla="*/ 5 w 339"/>
                    <a:gd name="T11" fmla="*/ 1 h 466"/>
                    <a:gd name="T12" fmla="*/ 12 w 339"/>
                    <a:gd name="T13" fmla="*/ 13 h 466"/>
                    <a:gd name="T14" fmla="*/ 11 w 339"/>
                    <a:gd name="T15" fmla="*/ 13 h 466"/>
                    <a:gd name="T16" fmla="*/ 11 w 339"/>
                    <a:gd name="T17" fmla="*/ 12 h 466"/>
                    <a:gd name="T18" fmla="*/ 10 w 339"/>
                    <a:gd name="T19" fmla="*/ 12 h 466"/>
                    <a:gd name="T20" fmla="*/ 9 w 339"/>
                    <a:gd name="T21" fmla="*/ 11 h 466"/>
                    <a:gd name="T22" fmla="*/ 8 w 339"/>
                    <a:gd name="T23" fmla="*/ 11 h 466"/>
                    <a:gd name="T24" fmla="*/ 7 w 339"/>
                    <a:gd name="T25" fmla="*/ 10 h 466"/>
                    <a:gd name="T26" fmla="*/ 6 w 339"/>
                    <a:gd name="T27" fmla="*/ 10 h 466"/>
                    <a:gd name="T28" fmla="*/ 5 w 339"/>
                    <a:gd name="T29" fmla="*/ 9 h 466"/>
                    <a:gd name="T30" fmla="*/ 21 w 339"/>
                    <a:gd name="T31" fmla="*/ 27 h 466"/>
                    <a:gd name="T32" fmla="*/ 21 w 339"/>
                    <a:gd name="T33" fmla="*/ 29 h 466"/>
                    <a:gd name="T34" fmla="*/ 21 w 339"/>
                    <a:gd name="T35" fmla="*/ 29 h 466"/>
                    <a:gd name="T36" fmla="*/ 21 w 339"/>
                    <a:gd name="T37" fmla="*/ 29 h 466"/>
                    <a:gd name="T38" fmla="*/ 21 w 339"/>
                    <a:gd name="T39" fmla="*/ 29 h 466"/>
                    <a:gd name="T40" fmla="*/ 21 w 339"/>
                    <a:gd name="T41" fmla="*/ 29 h 466"/>
                    <a:gd name="T42" fmla="*/ 21 w 339"/>
                    <a:gd name="T43" fmla="*/ 29 h 466"/>
                    <a:gd name="T44" fmla="*/ 21 w 339"/>
                    <a:gd name="T45" fmla="*/ 28 h 466"/>
                    <a:gd name="T46" fmla="*/ 21 w 339"/>
                    <a:gd name="T47" fmla="*/ 28 h 466"/>
                    <a:gd name="T48" fmla="*/ 21 w 339"/>
                    <a:gd name="T49" fmla="*/ 27 h 46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339" h="466">
                      <a:moveTo>
                        <a:pt x="83" y="148"/>
                      </a:moveTo>
                      <a:lnTo>
                        <a:pt x="0" y="0"/>
                      </a:lnTo>
                      <a:lnTo>
                        <a:pt x="19" y="3"/>
                      </a:lnTo>
                      <a:lnTo>
                        <a:pt x="37" y="7"/>
                      </a:lnTo>
                      <a:lnTo>
                        <a:pt x="56" y="12"/>
                      </a:lnTo>
                      <a:lnTo>
                        <a:pt x="73" y="17"/>
                      </a:lnTo>
                      <a:lnTo>
                        <a:pt x="190" y="213"/>
                      </a:lnTo>
                      <a:lnTo>
                        <a:pt x="178" y="205"/>
                      </a:lnTo>
                      <a:lnTo>
                        <a:pt x="168" y="194"/>
                      </a:lnTo>
                      <a:lnTo>
                        <a:pt x="155" y="185"/>
                      </a:lnTo>
                      <a:lnTo>
                        <a:pt x="143" y="178"/>
                      </a:lnTo>
                      <a:lnTo>
                        <a:pt x="130" y="169"/>
                      </a:lnTo>
                      <a:lnTo>
                        <a:pt x="113" y="161"/>
                      </a:lnTo>
                      <a:lnTo>
                        <a:pt x="100" y="153"/>
                      </a:lnTo>
                      <a:lnTo>
                        <a:pt x="83" y="148"/>
                      </a:lnTo>
                      <a:close/>
                      <a:moveTo>
                        <a:pt x="326" y="436"/>
                      </a:moveTo>
                      <a:lnTo>
                        <a:pt x="339" y="466"/>
                      </a:lnTo>
                      <a:lnTo>
                        <a:pt x="337" y="466"/>
                      </a:lnTo>
                      <a:lnTo>
                        <a:pt x="333" y="466"/>
                      </a:lnTo>
                      <a:lnTo>
                        <a:pt x="331" y="466"/>
                      </a:lnTo>
                      <a:lnTo>
                        <a:pt x="328" y="466"/>
                      </a:lnTo>
                      <a:lnTo>
                        <a:pt x="328" y="457"/>
                      </a:lnTo>
                      <a:lnTo>
                        <a:pt x="328" y="450"/>
                      </a:lnTo>
                      <a:lnTo>
                        <a:pt x="328" y="441"/>
                      </a:lnTo>
                      <a:lnTo>
                        <a:pt x="326" y="436"/>
                      </a:lnTo>
                      <a:close/>
                    </a:path>
                  </a:pathLst>
                </a:custGeom>
                <a:solidFill>
                  <a:srgbClr val="DDAA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357">
                  <a:extLst>
                    <a:ext uri="{FF2B5EF4-FFF2-40B4-BE49-F238E27FC236}">
                      <a16:creationId xmlns:a16="http://schemas.microsoft.com/office/drawing/2014/main" id="{D29EA4BD-F4E2-4B60-AD72-7603408B5A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68" y="1472"/>
                  <a:ext cx="85" cy="116"/>
                </a:xfrm>
                <a:custGeom>
                  <a:avLst/>
                  <a:gdLst>
                    <a:gd name="T0" fmla="*/ 6 w 339"/>
                    <a:gd name="T1" fmla="*/ 11 h 463"/>
                    <a:gd name="T2" fmla="*/ 0 w 339"/>
                    <a:gd name="T3" fmla="*/ 0 h 463"/>
                    <a:gd name="T4" fmla="*/ 1 w 339"/>
                    <a:gd name="T5" fmla="*/ 0 h 463"/>
                    <a:gd name="T6" fmla="*/ 1 w 339"/>
                    <a:gd name="T7" fmla="*/ 1 h 463"/>
                    <a:gd name="T8" fmla="*/ 2 w 339"/>
                    <a:gd name="T9" fmla="*/ 1 h 463"/>
                    <a:gd name="T10" fmla="*/ 3 w 339"/>
                    <a:gd name="T11" fmla="*/ 1 h 463"/>
                    <a:gd name="T12" fmla="*/ 3 w 339"/>
                    <a:gd name="T13" fmla="*/ 1 h 463"/>
                    <a:gd name="T14" fmla="*/ 4 w 339"/>
                    <a:gd name="T15" fmla="*/ 1 h 463"/>
                    <a:gd name="T16" fmla="*/ 5 w 339"/>
                    <a:gd name="T17" fmla="*/ 1 h 463"/>
                    <a:gd name="T18" fmla="*/ 5 w 339"/>
                    <a:gd name="T19" fmla="*/ 2 h 463"/>
                    <a:gd name="T20" fmla="*/ 21 w 339"/>
                    <a:gd name="T21" fmla="*/ 29 h 463"/>
                    <a:gd name="T22" fmla="*/ 21 w 339"/>
                    <a:gd name="T23" fmla="*/ 29 h 463"/>
                    <a:gd name="T24" fmla="*/ 20 w 339"/>
                    <a:gd name="T25" fmla="*/ 29 h 463"/>
                    <a:gd name="T26" fmla="*/ 19 w 339"/>
                    <a:gd name="T27" fmla="*/ 29 h 463"/>
                    <a:gd name="T28" fmla="*/ 18 w 339"/>
                    <a:gd name="T29" fmla="*/ 29 h 463"/>
                    <a:gd name="T30" fmla="*/ 18 w 339"/>
                    <a:gd name="T31" fmla="*/ 26 h 463"/>
                    <a:gd name="T32" fmla="*/ 17 w 339"/>
                    <a:gd name="T33" fmla="*/ 23 h 463"/>
                    <a:gd name="T34" fmla="*/ 16 w 339"/>
                    <a:gd name="T35" fmla="*/ 21 h 463"/>
                    <a:gd name="T36" fmla="*/ 15 w 339"/>
                    <a:gd name="T37" fmla="*/ 18 h 463"/>
                    <a:gd name="T38" fmla="*/ 13 w 339"/>
                    <a:gd name="T39" fmla="*/ 16 h 463"/>
                    <a:gd name="T40" fmla="*/ 11 w 339"/>
                    <a:gd name="T41" fmla="*/ 14 h 463"/>
                    <a:gd name="T42" fmla="*/ 9 w 339"/>
                    <a:gd name="T43" fmla="*/ 12 h 463"/>
                    <a:gd name="T44" fmla="*/ 6 w 339"/>
                    <a:gd name="T45" fmla="*/ 11 h 463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339" h="463">
                      <a:moveTo>
                        <a:pt x="101" y="168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1" y="11"/>
                      </a:lnTo>
                      <a:lnTo>
                        <a:pt x="51" y="14"/>
                      </a:lnTo>
                      <a:lnTo>
                        <a:pt x="62" y="16"/>
                      </a:lnTo>
                      <a:lnTo>
                        <a:pt x="71" y="20"/>
                      </a:lnTo>
                      <a:lnTo>
                        <a:pt x="81" y="22"/>
                      </a:lnTo>
                      <a:lnTo>
                        <a:pt x="339" y="463"/>
                      </a:lnTo>
                      <a:lnTo>
                        <a:pt x="328" y="463"/>
                      </a:lnTo>
                      <a:lnTo>
                        <a:pt x="318" y="459"/>
                      </a:lnTo>
                      <a:lnTo>
                        <a:pt x="307" y="459"/>
                      </a:lnTo>
                      <a:lnTo>
                        <a:pt x="293" y="463"/>
                      </a:lnTo>
                      <a:lnTo>
                        <a:pt x="285" y="417"/>
                      </a:lnTo>
                      <a:lnTo>
                        <a:pt x="274" y="370"/>
                      </a:lnTo>
                      <a:lnTo>
                        <a:pt x="256" y="329"/>
                      </a:lnTo>
                      <a:lnTo>
                        <a:pt x="231" y="291"/>
                      </a:lnTo>
                      <a:lnTo>
                        <a:pt x="203" y="256"/>
                      </a:lnTo>
                      <a:lnTo>
                        <a:pt x="173" y="223"/>
                      </a:lnTo>
                      <a:lnTo>
                        <a:pt x="138" y="193"/>
                      </a:lnTo>
                      <a:lnTo>
                        <a:pt x="101" y="168"/>
                      </a:lnTo>
                      <a:close/>
                    </a:path>
                  </a:pathLst>
                </a:custGeom>
                <a:solidFill>
                  <a:srgbClr val="E0AF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358">
                  <a:extLst>
                    <a:ext uri="{FF2B5EF4-FFF2-40B4-BE49-F238E27FC236}">
                      <a16:creationId xmlns:a16="http://schemas.microsoft.com/office/drawing/2014/main" id="{954DB50D-ECCF-4383-8B0E-19FB418D7A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78" y="1476"/>
                  <a:ext cx="84" cy="112"/>
                </a:xfrm>
                <a:custGeom>
                  <a:avLst/>
                  <a:gdLst>
                    <a:gd name="T0" fmla="*/ 17 w 336"/>
                    <a:gd name="T1" fmla="*/ 28 h 449"/>
                    <a:gd name="T2" fmla="*/ 16 w 336"/>
                    <a:gd name="T3" fmla="*/ 26 h 449"/>
                    <a:gd name="T4" fmla="*/ 15 w 336"/>
                    <a:gd name="T5" fmla="*/ 24 h 449"/>
                    <a:gd name="T6" fmla="*/ 15 w 336"/>
                    <a:gd name="T7" fmla="*/ 22 h 449"/>
                    <a:gd name="T8" fmla="*/ 14 w 336"/>
                    <a:gd name="T9" fmla="*/ 20 h 449"/>
                    <a:gd name="T10" fmla="*/ 13 w 336"/>
                    <a:gd name="T11" fmla="*/ 18 h 449"/>
                    <a:gd name="T12" fmla="*/ 12 w 336"/>
                    <a:gd name="T13" fmla="*/ 17 h 449"/>
                    <a:gd name="T14" fmla="*/ 10 w 336"/>
                    <a:gd name="T15" fmla="*/ 15 h 449"/>
                    <a:gd name="T16" fmla="*/ 9 w 336"/>
                    <a:gd name="T17" fmla="*/ 14 h 449"/>
                    <a:gd name="T18" fmla="*/ 7 w 336"/>
                    <a:gd name="T19" fmla="*/ 12 h 449"/>
                    <a:gd name="T20" fmla="*/ 0 w 336"/>
                    <a:gd name="T21" fmla="*/ 0 h 449"/>
                    <a:gd name="T22" fmla="*/ 1 w 336"/>
                    <a:gd name="T23" fmla="*/ 0 h 449"/>
                    <a:gd name="T24" fmla="*/ 2 w 336"/>
                    <a:gd name="T25" fmla="*/ 0 h 449"/>
                    <a:gd name="T26" fmla="*/ 2 w 336"/>
                    <a:gd name="T27" fmla="*/ 0 h 449"/>
                    <a:gd name="T28" fmla="*/ 3 w 336"/>
                    <a:gd name="T29" fmla="*/ 0 h 449"/>
                    <a:gd name="T30" fmla="*/ 3 w 336"/>
                    <a:gd name="T31" fmla="*/ 1 h 449"/>
                    <a:gd name="T32" fmla="*/ 4 w 336"/>
                    <a:gd name="T33" fmla="*/ 1 h 449"/>
                    <a:gd name="T34" fmla="*/ 5 w 336"/>
                    <a:gd name="T35" fmla="*/ 1 h 449"/>
                    <a:gd name="T36" fmla="*/ 5 w 336"/>
                    <a:gd name="T37" fmla="*/ 1 h 449"/>
                    <a:gd name="T38" fmla="*/ 21 w 336"/>
                    <a:gd name="T39" fmla="*/ 28 h 449"/>
                    <a:gd name="T40" fmla="*/ 20 w 336"/>
                    <a:gd name="T41" fmla="*/ 28 h 449"/>
                    <a:gd name="T42" fmla="*/ 19 w 336"/>
                    <a:gd name="T43" fmla="*/ 28 h 449"/>
                    <a:gd name="T44" fmla="*/ 18 w 336"/>
                    <a:gd name="T45" fmla="*/ 28 h 449"/>
                    <a:gd name="T46" fmla="*/ 17 w 336"/>
                    <a:gd name="T47" fmla="*/ 28 h 44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36" h="449">
                      <a:moveTo>
                        <a:pt x="266" y="449"/>
                      </a:moveTo>
                      <a:lnTo>
                        <a:pt x="253" y="419"/>
                      </a:lnTo>
                      <a:lnTo>
                        <a:pt x="244" y="385"/>
                      </a:lnTo>
                      <a:lnTo>
                        <a:pt x="234" y="356"/>
                      </a:lnTo>
                      <a:lnTo>
                        <a:pt x="220" y="326"/>
                      </a:lnTo>
                      <a:lnTo>
                        <a:pt x="204" y="297"/>
                      </a:lnTo>
                      <a:lnTo>
                        <a:pt x="185" y="269"/>
                      </a:lnTo>
                      <a:lnTo>
                        <a:pt x="165" y="244"/>
                      </a:lnTo>
                      <a:lnTo>
                        <a:pt x="141" y="220"/>
                      </a:lnTo>
                      <a:lnTo>
                        <a:pt x="117" y="196"/>
                      </a:ln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2"/>
                      </a:lnTo>
                      <a:lnTo>
                        <a:pt x="29" y="6"/>
                      </a:lnTo>
                      <a:lnTo>
                        <a:pt x="40" y="8"/>
                      </a:lnTo>
                      <a:lnTo>
                        <a:pt x="52" y="11"/>
                      </a:lnTo>
                      <a:lnTo>
                        <a:pt x="63" y="16"/>
                      </a:lnTo>
                      <a:lnTo>
                        <a:pt x="70" y="18"/>
                      </a:lnTo>
                      <a:lnTo>
                        <a:pt x="82" y="22"/>
                      </a:lnTo>
                      <a:lnTo>
                        <a:pt x="336" y="449"/>
                      </a:lnTo>
                      <a:lnTo>
                        <a:pt x="320" y="449"/>
                      </a:lnTo>
                      <a:lnTo>
                        <a:pt x="301" y="445"/>
                      </a:lnTo>
                      <a:lnTo>
                        <a:pt x="285" y="445"/>
                      </a:lnTo>
                      <a:lnTo>
                        <a:pt x="266" y="449"/>
                      </a:lnTo>
                      <a:close/>
                    </a:path>
                  </a:pathLst>
                </a:custGeom>
                <a:solidFill>
                  <a:srgbClr val="E2B5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359">
                  <a:extLst>
                    <a:ext uri="{FF2B5EF4-FFF2-40B4-BE49-F238E27FC236}">
                      <a16:creationId xmlns:a16="http://schemas.microsoft.com/office/drawing/2014/main" id="{7DCACC3F-206D-4621-829C-BB47C732E9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89" y="1477"/>
                  <a:ext cx="82" cy="112"/>
                </a:xfrm>
                <a:custGeom>
                  <a:avLst/>
                  <a:gdLst>
                    <a:gd name="T0" fmla="*/ 16 w 329"/>
                    <a:gd name="T1" fmla="*/ 28 h 446"/>
                    <a:gd name="T2" fmla="*/ 0 w 329"/>
                    <a:gd name="T3" fmla="*/ 0 h 446"/>
                    <a:gd name="T4" fmla="*/ 1 w 329"/>
                    <a:gd name="T5" fmla="*/ 0 h 446"/>
                    <a:gd name="T6" fmla="*/ 1 w 329"/>
                    <a:gd name="T7" fmla="*/ 0 h 446"/>
                    <a:gd name="T8" fmla="*/ 2 w 329"/>
                    <a:gd name="T9" fmla="*/ 1 h 446"/>
                    <a:gd name="T10" fmla="*/ 2 w 329"/>
                    <a:gd name="T11" fmla="*/ 1 h 446"/>
                    <a:gd name="T12" fmla="*/ 3 w 329"/>
                    <a:gd name="T13" fmla="*/ 1 h 446"/>
                    <a:gd name="T14" fmla="*/ 4 w 329"/>
                    <a:gd name="T15" fmla="*/ 2 h 446"/>
                    <a:gd name="T16" fmla="*/ 4 w 329"/>
                    <a:gd name="T17" fmla="*/ 2 h 446"/>
                    <a:gd name="T18" fmla="*/ 5 w 329"/>
                    <a:gd name="T19" fmla="*/ 2 h 446"/>
                    <a:gd name="T20" fmla="*/ 20 w 329"/>
                    <a:gd name="T21" fmla="*/ 28 h 446"/>
                    <a:gd name="T22" fmla="*/ 19 w 329"/>
                    <a:gd name="T23" fmla="*/ 28 h 446"/>
                    <a:gd name="T24" fmla="*/ 18 w 329"/>
                    <a:gd name="T25" fmla="*/ 28 h 446"/>
                    <a:gd name="T26" fmla="*/ 17 w 329"/>
                    <a:gd name="T27" fmla="*/ 28 h 446"/>
                    <a:gd name="T28" fmla="*/ 16 w 329"/>
                    <a:gd name="T29" fmla="*/ 28 h 44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9" h="446">
                      <a:moveTo>
                        <a:pt x="258" y="441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5"/>
                      </a:lnTo>
                      <a:lnTo>
                        <a:pt x="32" y="8"/>
                      </a:lnTo>
                      <a:lnTo>
                        <a:pt x="41" y="14"/>
                      </a:lnTo>
                      <a:lnTo>
                        <a:pt x="52" y="17"/>
                      </a:lnTo>
                      <a:lnTo>
                        <a:pt x="62" y="22"/>
                      </a:lnTo>
                      <a:lnTo>
                        <a:pt x="74" y="24"/>
                      </a:lnTo>
                      <a:lnTo>
                        <a:pt x="82" y="30"/>
                      </a:lnTo>
                      <a:lnTo>
                        <a:pt x="329" y="446"/>
                      </a:lnTo>
                      <a:lnTo>
                        <a:pt x="311" y="443"/>
                      </a:lnTo>
                      <a:lnTo>
                        <a:pt x="293" y="441"/>
                      </a:lnTo>
                      <a:lnTo>
                        <a:pt x="277" y="441"/>
                      </a:lnTo>
                      <a:lnTo>
                        <a:pt x="258" y="441"/>
                      </a:lnTo>
                      <a:close/>
                    </a:path>
                  </a:pathLst>
                </a:custGeom>
                <a:solidFill>
                  <a:srgbClr val="E2B77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360">
                  <a:extLst>
                    <a:ext uri="{FF2B5EF4-FFF2-40B4-BE49-F238E27FC236}">
                      <a16:creationId xmlns:a16="http://schemas.microsoft.com/office/drawing/2014/main" id="{D08D166F-C9D8-4F41-92DC-69A70E246A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98" y="1481"/>
                  <a:ext cx="80" cy="109"/>
                </a:xfrm>
                <a:custGeom>
                  <a:avLst/>
                  <a:gdLst>
                    <a:gd name="T0" fmla="*/ 16 w 320"/>
                    <a:gd name="T1" fmla="*/ 27 h 434"/>
                    <a:gd name="T2" fmla="*/ 0 w 320"/>
                    <a:gd name="T3" fmla="*/ 0 h 434"/>
                    <a:gd name="T4" fmla="*/ 1 w 320"/>
                    <a:gd name="T5" fmla="*/ 0 h 434"/>
                    <a:gd name="T6" fmla="*/ 1 w 320"/>
                    <a:gd name="T7" fmla="*/ 1 h 434"/>
                    <a:gd name="T8" fmla="*/ 2 w 320"/>
                    <a:gd name="T9" fmla="*/ 1 h 434"/>
                    <a:gd name="T10" fmla="*/ 3 w 320"/>
                    <a:gd name="T11" fmla="*/ 1 h 434"/>
                    <a:gd name="T12" fmla="*/ 4 w 320"/>
                    <a:gd name="T13" fmla="*/ 1 h 434"/>
                    <a:gd name="T14" fmla="*/ 4 w 320"/>
                    <a:gd name="T15" fmla="*/ 2 h 434"/>
                    <a:gd name="T16" fmla="*/ 5 w 320"/>
                    <a:gd name="T17" fmla="*/ 2 h 434"/>
                    <a:gd name="T18" fmla="*/ 6 w 320"/>
                    <a:gd name="T19" fmla="*/ 2 h 434"/>
                    <a:gd name="T20" fmla="*/ 20 w 320"/>
                    <a:gd name="T21" fmla="*/ 27 h 434"/>
                    <a:gd name="T22" fmla="*/ 19 w 320"/>
                    <a:gd name="T23" fmla="*/ 27 h 434"/>
                    <a:gd name="T24" fmla="*/ 18 w 320"/>
                    <a:gd name="T25" fmla="*/ 27 h 434"/>
                    <a:gd name="T26" fmla="*/ 17 w 320"/>
                    <a:gd name="T27" fmla="*/ 27 h 434"/>
                    <a:gd name="T28" fmla="*/ 16 w 320"/>
                    <a:gd name="T29" fmla="*/ 27 h 43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20" h="434">
                      <a:moveTo>
                        <a:pt x="254" y="427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1" y="8"/>
                      </a:lnTo>
                      <a:lnTo>
                        <a:pt x="35" y="10"/>
                      </a:lnTo>
                      <a:lnTo>
                        <a:pt x="46" y="16"/>
                      </a:lnTo>
                      <a:lnTo>
                        <a:pt x="57" y="19"/>
                      </a:lnTo>
                      <a:lnTo>
                        <a:pt x="67" y="24"/>
                      </a:lnTo>
                      <a:lnTo>
                        <a:pt x="78" y="26"/>
                      </a:lnTo>
                      <a:lnTo>
                        <a:pt x="89" y="32"/>
                      </a:lnTo>
                      <a:lnTo>
                        <a:pt x="320" y="434"/>
                      </a:lnTo>
                      <a:lnTo>
                        <a:pt x="300" y="432"/>
                      </a:lnTo>
                      <a:lnTo>
                        <a:pt x="284" y="429"/>
                      </a:lnTo>
                      <a:lnTo>
                        <a:pt x="268" y="427"/>
                      </a:lnTo>
                      <a:lnTo>
                        <a:pt x="254" y="427"/>
                      </a:lnTo>
                      <a:close/>
                    </a:path>
                  </a:pathLst>
                </a:custGeom>
                <a:solidFill>
                  <a:srgbClr val="E5BC8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361">
                  <a:extLst>
                    <a:ext uri="{FF2B5EF4-FFF2-40B4-BE49-F238E27FC236}">
                      <a16:creationId xmlns:a16="http://schemas.microsoft.com/office/drawing/2014/main" id="{CB9C0AAC-F49B-4446-B7DC-F9F7EC27B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09" y="1485"/>
                  <a:ext cx="78" cy="104"/>
                </a:xfrm>
                <a:custGeom>
                  <a:avLst/>
                  <a:gdLst>
                    <a:gd name="T0" fmla="*/ 16 w 312"/>
                    <a:gd name="T1" fmla="*/ 26 h 416"/>
                    <a:gd name="T2" fmla="*/ 0 w 312"/>
                    <a:gd name="T3" fmla="*/ 0 h 416"/>
                    <a:gd name="T4" fmla="*/ 1 w 312"/>
                    <a:gd name="T5" fmla="*/ 0 h 416"/>
                    <a:gd name="T6" fmla="*/ 2 w 312"/>
                    <a:gd name="T7" fmla="*/ 1 h 416"/>
                    <a:gd name="T8" fmla="*/ 2 w 312"/>
                    <a:gd name="T9" fmla="*/ 1 h 416"/>
                    <a:gd name="T10" fmla="*/ 3 w 312"/>
                    <a:gd name="T11" fmla="*/ 1 h 416"/>
                    <a:gd name="T12" fmla="*/ 4 w 312"/>
                    <a:gd name="T13" fmla="*/ 2 h 416"/>
                    <a:gd name="T14" fmla="*/ 5 w 312"/>
                    <a:gd name="T15" fmla="*/ 2 h 416"/>
                    <a:gd name="T16" fmla="*/ 5 w 312"/>
                    <a:gd name="T17" fmla="*/ 2 h 416"/>
                    <a:gd name="T18" fmla="*/ 6 w 312"/>
                    <a:gd name="T19" fmla="*/ 3 h 416"/>
                    <a:gd name="T20" fmla="*/ 20 w 312"/>
                    <a:gd name="T21" fmla="*/ 26 h 416"/>
                    <a:gd name="T22" fmla="*/ 18 w 312"/>
                    <a:gd name="T23" fmla="*/ 26 h 416"/>
                    <a:gd name="T24" fmla="*/ 17 w 312"/>
                    <a:gd name="T25" fmla="*/ 26 h 416"/>
                    <a:gd name="T26" fmla="*/ 16 w 312"/>
                    <a:gd name="T27" fmla="*/ 26 h 416"/>
                    <a:gd name="T28" fmla="*/ 16 w 312"/>
                    <a:gd name="T29" fmla="*/ 26 h 41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12" h="416">
                      <a:moveTo>
                        <a:pt x="247" y="416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24" y="8"/>
                      </a:lnTo>
                      <a:lnTo>
                        <a:pt x="35" y="14"/>
                      </a:lnTo>
                      <a:lnTo>
                        <a:pt x="46" y="19"/>
                      </a:lnTo>
                      <a:lnTo>
                        <a:pt x="60" y="24"/>
                      </a:lnTo>
                      <a:lnTo>
                        <a:pt x="70" y="30"/>
                      </a:lnTo>
                      <a:lnTo>
                        <a:pt x="81" y="35"/>
                      </a:lnTo>
                      <a:lnTo>
                        <a:pt x="93" y="40"/>
                      </a:lnTo>
                      <a:lnTo>
                        <a:pt x="312" y="416"/>
                      </a:lnTo>
                      <a:lnTo>
                        <a:pt x="293" y="416"/>
                      </a:lnTo>
                      <a:lnTo>
                        <a:pt x="277" y="416"/>
                      </a:lnTo>
                      <a:lnTo>
                        <a:pt x="261" y="416"/>
                      </a:lnTo>
                      <a:lnTo>
                        <a:pt x="247" y="416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362">
                  <a:extLst>
                    <a:ext uri="{FF2B5EF4-FFF2-40B4-BE49-F238E27FC236}">
                      <a16:creationId xmlns:a16="http://schemas.microsoft.com/office/drawing/2014/main" id="{B86A2849-CBE9-4658-B192-DF9A2BCBBA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20" y="1489"/>
                  <a:ext cx="72" cy="101"/>
                </a:xfrm>
                <a:custGeom>
                  <a:avLst/>
                  <a:gdLst>
                    <a:gd name="T0" fmla="*/ 15 w 285"/>
                    <a:gd name="T1" fmla="*/ 25 h 402"/>
                    <a:gd name="T2" fmla="*/ 0 w 285"/>
                    <a:gd name="T3" fmla="*/ 0 h 402"/>
                    <a:gd name="T4" fmla="*/ 1 w 285"/>
                    <a:gd name="T5" fmla="*/ 1 h 402"/>
                    <a:gd name="T6" fmla="*/ 2 w 285"/>
                    <a:gd name="T7" fmla="*/ 1 h 402"/>
                    <a:gd name="T8" fmla="*/ 3 w 285"/>
                    <a:gd name="T9" fmla="*/ 2 h 402"/>
                    <a:gd name="T10" fmla="*/ 3 w 285"/>
                    <a:gd name="T11" fmla="*/ 2 h 402"/>
                    <a:gd name="T12" fmla="*/ 4 w 285"/>
                    <a:gd name="T13" fmla="*/ 3 h 402"/>
                    <a:gd name="T14" fmla="*/ 5 w 285"/>
                    <a:gd name="T15" fmla="*/ 3 h 402"/>
                    <a:gd name="T16" fmla="*/ 6 w 285"/>
                    <a:gd name="T17" fmla="*/ 3 h 402"/>
                    <a:gd name="T18" fmla="*/ 6 w 285"/>
                    <a:gd name="T19" fmla="*/ 4 h 402"/>
                    <a:gd name="T20" fmla="*/ 18 w 285"/>
                    <a:gd name="T21" fmla="*/ 23 h 402"/>
                    <a:gd name="T22" fmla="*/ 18 w 285"/>
                    <a:gd name="T23" fmla="*/ 24 h 402"/>
                    <a:gd name="T24" fmla="*/ 18 w 285"/>
                    <a:gd name="T25" fmla="*/ 24 h 402"/>
                    <a:gd name="T26" fmla="*/ 18 w 285"/>
                    <a:gd name="T27" fmla="*/ 25 h 402"/>
                    <a:gd name="T28" fmla="*/ 18 w 285"/>
                    <a:gd name="T29" fmla="*/ 25 h 402"/>
                    <a:gd name="T30" fmla="*/ 17 w 285"/>
                    <a:gd name="T31" fmla="*/ 25 h 402"/>
                    <a:gd name="T32" fmla="*/ 16 w 285"/>
                    <a:gd name="T33" fmla="*/ 25 h 402"/>
                    <a:gd name="T34" fmla="*/ 16 w 285"/>
                    <a:gd name="T35" fmla="*/ 25 h 402"/>
                    <a:gd name="T36" fmla="*/ 15 w 285"/>
                    <a:gd name="T37" fmla="*/ 25 h 402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85" h="402">
                      <a:moveTo>
                        <a:pt x="231" y="402"/>
                      </a:moveTo>
                      <a:lnTo>
                        <a:pt x="0" y="0"/>
                      </a:lnTo>
                      <a:lnTo>
                        <a:pt x="14" y="8"/>
                      </a:lnTo>
                      <a:lnTo>
                        <a:pt x="24" y="17"/>
                      </a:lnTo>
                      <a:lnTo>
                        <a:pt x="38" y="22"/>
                      </a:lnTo>
                      <a:lnTo>
                        <a:pt x="49" y="30"/>
                      </a:lnTo>
                      <a:lnTo>
                        <a:pt x="63" y="38"/>
                      </a:lnTo>
                      <a:lnTo>
                        <a:pt x="73" y="44"/>
                      </a:lnTo>
                      <a:lnTo>
                        <a:pt x="87" y="52"/>
                      </a:lnTo>
                      <a:lnTo>
                        <a:pt x="100" y="60"/>
                      </a:lnTo>
                      <a:lnTo>
                        <a:pt x="285" y="370"/>
                      </a:lnTo>
                      <a:lnTo>
                        <a:pt x="285" y="379"/>
                      </a:lnTo>
                      <a:lnTo>
                        <a:pt x="283" y="384"/>
                      </a:lnTo>
                      <a:lnTo>
                        <a:pt x="280" y="391"/>
                      </a:lnTo>
                      <a:lnTo>
                        <a:pt x="280" y="400"/>
                      </a:lnTo>
                      <a:lnTo>
                        <a:pt x="269" y="402"/>
                      </a:lnTo>
                      <a:lnTo>
                        <a:pt x="258" y="402"/>
                      </a:lnTo>
                      <a:lnTo>
                        <a:pt x="245" y="402"/>
                      </a:lnTo>
                      <a:lnTo>
                        <a:pt x="231" y="402"/>
                      </a:lnTo>
                      <a:close/>
                    </a:path>
                  </a:pathLst>
                </a:custGeom>
                <a:solidFill>
                  <a:srgbClr val="E8C1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363">
                  <a:extLst>
                    <a:ext uri="{FF2B5EF4-FFF2-40B4-BE49-F238E27FC236}">
                      <a16:creationId xmlns:a16="http://schemas.microsoft.com/office/drawing/2014/main" id="{D9C7F80A-E345-48B6-997A-0EAA7C4421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32" y="1495"/>
                  <a:ext cx="59" cy="94"/>
                </a:xfrm>
                <a:custGeom>
                  <a:avLst/>
                  <a:gdLst>
                    <a:gd name="T0" fmla="*/ 14 w 236"/>
                    <a:gd name="T1" fmla="*/ 24 h 376"/>
                    <a:gd name="T2" fmla="*/ 0 w 236"/>
                    <a:gd name="T3" fmla="*/ 0 h 376"/>
                    <a:gd name="T4" fmla="*/ 1 w 236"/>
                    <a:gd name="T5" fmla="*/ 1 h 376"/>
                    <a:gd name="T6" fmla="*/ 2 w 236"/>
                    <a:gd name="T7" fmla="*/ 1 h 376"/>
                    <a:gd name="T8" fmla="*/ 3 w 236"/>
                    <a:gd name="T9" fmla="*/ 2 h 376"/>
                    <a:gd name="T10" fmla="*/ 4 w 236"/>
                    <a:gd name="T11" fmla="*/ 3 h 376"/>
                    <a:gd name="T12" fmla="*/ 5 w 236"/>
                    <a:gd name="T13" fmla="*/ 3 h 376"/>
                    <a:gd name="T14" fmla="*/ 6 w 236"/>
                    <a:gd name="T15" fmla="*/ 4 h 376"/>
                    <a:gd name="T16" fmla="*/ 7 w 236"/>
                    <a:gd name="T17" fmla="*/ 5 h 376"/>
                    <a:gd name="T18" fmla="*/ 7 w 236"/>
                    <a:gd name="T19" fmla="*/ 5 h 376"/>
                    <a:gd name="T20" fmla="*/ 15 w 236"/>
                    <a:gd name="T21" fmla="*/ 18 h 376"/>
                    <a:gd name="T22" fmla="*/ 15 w 236"/>
                    <a:gd name="T23" fmla="*/ 19 h 376"/>
                    <a:gd name="T24" fmla="*/ 15 w 236"/>
                    <a:gd name="T25" fmla="*/ 20 h 376"/>
                    <a:gd name="T26" fmla="*/ 15 w 236"/>
                    <a:gd name="T27" fmla="*/ 22 h 376"/>
                    <a:gd name="T28" fmla="*/ 15 w 236"/>
                    <a:gd name="T29" fmla="*/ 24 h 376"/>
                    <a:gd name="T30" fmla="*/ 15 w 236"/>
                    <a:gd name="T31" fmla="*/ 24 h 376"/>
                    <a:gd name="T32" fmla="*/ 14 w 236"/>
                    <a:gd name="T33" fmla="*/ 24 h 376"/>
                    <a:gd name="T34" fmla="*/ 14 w 236"/>
                    <a:gd name="T35" fmla="*/ 24 h 376"/>
                    <a:gd name="T36" fmla="*/ 14 w 236"/>
                    <a:gd name="T37" fmla="*/ 24 h 37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36" h="376">
                      <a:moveTo>
                        <a:pt x="219" y="376"/>
                      </a:moveTo>
                      <a:lnTo>
                        <a:pt x="0" y="0"/>
                      </a:lnTo>
                      <a:lnTo>
                        <a:pt x="16" y="9"/>
                      </a:lnTo>
                      <a:lnTo>
                        <a:pt x="29" y="20"/>
                      </a:lnTo>
                      <a:lnTo>
                        <a:pt x="46" y="30"/>
                      </a:lnTo>
                      <a:lnTo>
                        <a:pt x="62" y="41"/>
                      </a:lnTo>
                      <a:lnTo>
                        <a:pt x="76" y="53"/>
                      </a:lnTo>
                      <a:lnTo>
                        <a:pt x="88" y="64"/>
                      </a:lnTo>
                      <a:lnTo>
                        <a:pt x="102" y="74"/>
                      </a:lnTo>
                      <a:lnTo>
                        <a:pt x="113" y="85"/>
                      </a:lnTo>
                      <a:lnTo>
                        <a:pt x="230" y="278"/>
                      </a:lnTo>
                      <a:lnTo>
                        <a:pt x="233" y="300"/>
                      </a:lnTo>
                      <a:lnTo>
                        <a:pt x="236" y="325"/>
                      </a:lnTo>
                      <a:lnTo>
                        <a:pt x="236" y="348"/>
                      </a:lnTo>
                      <a:lnTo>
                        <a:pt x="233" y="376"/>
                      </a:lnTo>
                      <a:lnTo>
                        <a:pt x="230" y="376"/>
                      </a:lnTo>
                      <a:lnTo>
                        <a:pt x="228" y="376"/>
                      </a:lnTo>
                      <a:lnTo>
                        <a:pt x="222" y="376"/>
                      </a:lnTo>
                      <a:lnTo>
                        <a:pt x="219" y="376"/>
                      </a:lnTo>
                      <a:close/>
                    </a:path>
                  </a:pathLst>
                </a:custGeom>
                <a:solidFill>
                  <a:srgbClr val="E8C48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364">
                  <a:extLst>
                    <a:ext uri="{FF2B5EF4-FFF2-40B4-BE49-F238E27FC236}">
                      <a16:creationId xmlns:a16="http://schemas.microsoft.com/office/drawing/2014/main" id="{0177B7EB-24F0-4260-9476-257486F0CF6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46" y="1504"/>
                  <a:ext cx="46" cy="77"/>
                </a:xfrm>
                <a:custGeom>
                  <a:avLst/>
                  <a:gdLst>
                    <a:gd name="T0" fmla="*/ 11 w 185"/>
                    <a:gd name="T1" fmla="*/ 19 h 310"/>
                    <a:gd name="T2" fmla="*/ 0 w 185"/>
                    <a:gd name="T3" fmla="*/ 0 h 310"/>
                    <a:gd name="T4" fmla="*/ 2 w 185"/>
                    <a:gd name="T5" fmla="*/ 2 h 310"/>
                    <a:gd name="T6" fmla="*/ 5 w 185"/>
                    <a:gd name="T7" fmla="*/ 4 h 310"/>
                    <a:gd name="T8" fmla="*/ 7 w 185"/>
                    <a:gd name="T9" fmla="*/ 6 h 310"/>
                    <a:gd name="T10" fmla="*/ 8 w 185"/>
                    <a:gd name="T11" fmla="*/ 8 h 310"/>
                    <a:gd name="T12" fmla="*/ 10 w 185"/>
                    <a:gd name="T13" fmla="*/ 11 h 310"/>
                    <a:gd name="T14" fmla="*/ 11 w 185"/>
                    <a:gd name="T15" fmla="*/ 13 h 310"/>
                    <a:gd name="T16" fmla="*/ 11 w 185"/>
                    <a:gd name="T17" fmla="*/ 16 h 310"/>
                    <a:gd name="T18" fmla="*/ 11 w 185"/>
                    <a:gd name="T19" fmla="*/ 19 h 310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85" h="310">
                      <a:moveTo>
                        <a:pt x="185" y="310"/>
                      </a:moveTo>
                      <a:lnTo>
                        <a:pt x="0" y="0"/>
                      </a:lnTo>
                      <a:lnTo>
                        <a:pt x="41" y="30"/>
                      </a:lnTo>
                      <a:lnTo>
                        <a:pt x="76" y="63"/>
                      </a:lnTo>
                      <a:lnTo>
                        <a:pt x="109" y="98"/>
                      </a:lnTo>
                      <a:lnTo>
                        <a:pt x="134" y="136"/>
                      </a:lnTo>
                      <a:lnTo>
                        <a:pt x="155" y="176"/>
                      </a:lnTo>
                      <a:lnTo>
                        <a:pt x="171" y="218"/>
                      </a:lnTo>
                      <a:lnTo>
                        <a:pt x="183" y="264"/>
                      </a:lnTo>
                      <a:lnTo>
                        <a:pt x="185" y="310"/>
                      </a:lnTo>
                      <a:close/>
                    </a:path>
                  </a:pathLst>
                </a:custGeom>
                <a:solidFill>
                  <a:srgbClr val="EDC98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365">
                  <a:extLst>
                    <a:ext uri="{FF2B5EF4-FFF2-40B4-BE49-F238E27FC236}">
                      <a16:creationId xmlns:a16="http://schemas.microsoft.com/office/drawing/2014/main" id="{15917A19-D256-400E-88D6-AF9F657394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161" y="1516"/>
                  <a:ext cx="29" cy="48"/>
                </a:xfrm>
                <a:custGeom>
                  <a:avLst/>
                  <a:gdLst>
                    <a:gd name="T0" fmla="*/ 7 w 117"/>
                    <a:gd name="T1" fmla="*/ 12 h 193"/>
                    <a:gd name="T2" fmla="*/ 0 w 117"/>
                    <a:gd name="T3" fmla="*/ 0 h 193"/>
                    <a:gd name="T4" fmla="*/ 1 w 117"/>
                    <a:gd name="T5" fmla="*/ 1 h 193"/>
                    <a:gd name="T6" fmla="*/ 2 w 117"/>
                    <a:gd name="T7" fmla="*/ 3 h 193"/>
                    <a:gd name="T8" fmla="*/ 3 w 117"/>
                    <a:gd name="T9" fmla="*/ 4 h 193"/>
                    <a:gd name="T10" fmla="*/ 4 w 117"/>
                    <a:gd name="T11" fmla="*/ 5 h 193"/>
                    <a:gd name="T12" fmla="*/ 5 w 117"/>
                    <a:gd name="T13" fmla="*/ 7 h 193"/>
                    <a:gd name="T14" fmla="*/ 6 w 117"/>
                    <a:gd name="T15" fmla="*/ 9 h 193"/>
                    <a:gd name="T16" fmla="*/ 7 w 117"/>
                    <a:gd name="T17" fmla="*/ 10 h 193"/>
                    <a:gd name="T18" fmla="*/ 7 w 117"/>
                    <a:gd name="T19" fmla="*/ 12 h 19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17" h="193">
                      <a:moveTo>
                        <a:pt x="117" y="193"/>
                      </a:moveTo>
                      <a:lnTo>
                        <a:pt x="0" y="0"/>
                      </a:lnTo>
                      <a:lnTo>
                        <a:pt x="23" y="21"/>
                      </a:lnTo>
                      <a:lnTo>
                        <a:pt x="41" y="44"/>
                      </a:lnTo>
                      <a:lnTo>
                        <a:pt x="58" y="65"/>
                      </a:lnTo>
                      <a:lnTo>
                        <a:pt x="74" y="90"/>
                      </a:lnTo>
                      <a:lnTo>
                        <a:pt x="87" y="114"/>
                      </a:lnTo>
                      <a:lnTo>
                        <a:pt x="98" y="141"/>
                      </a:lnTo>
                      <a:lnTo>
                        <a:pt x="109" y="166"/>
                      </a:lnTo>
                      <a:lnTo>
                        <a:pt x="117" y="193"/>
                      </a:lnTo>
                      <a:close/>
                    </a:path>
                  </a:pathLst>
                </a:custGeom>
                <a:solidFill>
                  <a:srgbClr val="EDCE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366">
                  <a:extLst>
                    <a:ext uri="{FF2B5EF4-FFF2-40B4-BE49-F238E27FC236}">
                      <a16:creationId xmlns:a16="http://schemas.microsoft.com/office/drawing/2014/main" id="{10A61320-5B63-420E-80F3-298AF11C728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304" y="1526"/>
                  <a:ext cx="36" cy="50"/>
                </a:xfrm>
                <a:custGeom>
                  <a:avLst/>
                  <a:gdLst>
                    <a:gd name="T0" fmla="*/ 4 w 147"/>
                    <a:gd name="T1" fmla="*/ 12 h 202"/>
                    <a:gd name="T2" fmla="*/ 3 w 147"/>
                    <a:gd name="T3" fmla="*/ 9 h 202"/>
                    <a:gd name="T4" fmla="*/ 2 w 147"/>
                    <a:gd name="T5" fmla="*/ 6 h 202"/>
                    <a:gd name="T6" fmla="*/ 1 w 147"/>
                    <a:gd name="T7" fmla="*/ 3 h 202"/>
                    <a:gd name="T8" fmla="*/ 0 w 147"/>
                    <a:gd name="T9" fmla="*/ 0 h 202"/>
                    <a:gd name="T10" fmla="*/ 3 w 147"/>
                    <a:gd name="T11" fmla="*/ 0 h 202"/>
                    <a:gd name="T12" fmla="*/ 6 w 147"/>
                    <a:gd name="T13" fmla="*/ 1 h 202"/>
                    <a:gd name="T14" fmla="*/ 8 w 147"/>
                    <a:gd name="T15" fmla="*/ 3 h 202"/>
                    <a:gd name="T16" fmla="*/ 9 w 147"/>
                    <a:gd name="T17" fmla="*/ 5 h 202"/>
                    <a:gd name="T18" fmla="*/ 9 w 147"/>
                    <a:gd name="T19" fmla="*/ 7 h 202"/>
                    <a:gd name="T20" fmla="*/ 8 w 147"/>
                    <a:gd name="T21" fmla="*/ 9 h 202"/>
                    <a:gd name="T22" fmla="*/ 7 w 147"/>
                    <a:gd name="T23" fmla="*/ 11 h 202"/>
                    <a:gd name="T24" fmla="*/ 4 w 147"/>
                    <a:gd name="T25" fmla="*/ 12 h 202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147" h="202">
                      <a:moveTo>
                        <a:pt x="69" y="202"/>
                      </a:moveTo>
                      <a:lnTo>
                        <a:pt x="55" y="147"/>
                      </a:lnTo>
                      <a:lnTo>
                        <a:pt x="39" y="98"/>
                      </a:lnTo>
                      <a:lnTo>
                        <a:pt x="22" y="49"/>
                      </a:lnTo>
                      <a:lnTo>
                        <a:pt x="0" y="0"/>
                      </a:lnTo>
                      <a:lnTo>
                        <a:pt x="55" y="3"/>
                      </a:lnTo>
                      <a:lnTo>
                        <a:pt x="96" y="19"/>
                      </a:lnTo>
                      <a:lnTo>
                        <a:pt x="129" y="46"/>
                      </a:lnTo>
                      <a:lnTo>
                        <a:pt x="145" y="79"/>
                      </a:lnTo>
                      <a:lnTo>
                        <a:pt x="147" y="117"/>
                      </a:lnTo>
                      <a:lnTo>
                        <a:pt x="136" y="152"/>
                      </a:lnTo>
                      <a:lnTo>
                        <a:pt x="112" y="182"/>
                      </a:lnTo>
                      <a:lnTo>
                        <a:pt x="69" y="202"/>
                      </a:lnTo>
                      <a:close/>
                    </a:path>
                  </a:pathLst>
                </a:custGeom>
                <a:solidFill>
                  <a:srgbClr val="F9EA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Freeform 367">
                  <a:extLst>
                    <a:ext uri="{FF2B5EF4-FFF2-40B4-BE49-F238E27FC236}">
                      <a16:creationId xmlns:a16="http://schemas.microsoft.com/office/drawing/2014/main" id="{D07C2AF6-3C90-40B5-9DD3-E4F8934493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08" y="1545"/>
                  <a:ext cx="90" cy="25"/>
                </a:xfrm>
                <a:custGeom>
                  <a:avLst/>
                  <a:gdLst>
                    <a:gd name="T0" fmla="*/ 23 w 359"/>
                    <a:gd name="T1" fmla="*/ 6 h 98"/>
                    <a:gd name="T2" fmla="*/ 2 w 359"/>
                    <a:gd name="T3" fmla="*/ 6 h 98"/>
                    <a:gd name="T4" fmla="*/ 0 w 359"/>
                    <a:gd name="T5" fmla="*/ 0 h 98"/>
                    <a:gd name="T6" fmla="*/ 21 w 359"/>
                    <a:gd name="T7" fmla="*/ 0 h 98"/>
                    <a:gd name="T8" fmla="*/ 21 w 359"/>
                    <a:gd name="T9" fmla="*/ 1 h 98"/>
                    <a:gd name="T10" fmla="*/ 23 w 359"/>
                    <a:gd name="T11" fmla="*/ 6 h 9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359" h="98">
                      <a:moveTo>
                        <a:pt x="359" y="89"/>
                      </a:moveTo>
                      <a:lnTo>
                        <a:pt x="36" y="98"/>
                      </a:lnTo>
                      <a:lnTo>
                        <a:pt x="0" y="0"/>
                      </a:lnTo>
                      <a:lnTo>
                        <a:pt x="341" y="0"/>
                      </a:lnTo>
                      <a:lnTo>
                        <a:pt x="341" y="17"/>
                      </a:lnTo>
                      <a:lnTo>
                        <a:pt x="359" y="89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Freeform 368">
                  <a:extLst>
                    <a:ext uri="{FF2B5EF4-FFF2-40B4-BE49-F238E27FC236}">
                      <a16:creationId xmlns:a16="http://schemas.microsoft.com/office/drawing/2014/main" id="{FC570654-05E2-4A64-8167-A33A879A63B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50" y="1489"/>
                  <a:ext cx="227" cy="190"/>
                </a:xfrm>
                <a:custGeom>
                  <a:avLst/>
                  <a:gdLst>
                    <a:gd name="T0" fmla="*/ 32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7 w 907"/>
                    <a:gd name="T7" fmla="*/ 6 h 758"/>
                    <a:gd name="T8" fmla="*/ 50 w 907"/>
                    <a:gd name="T9" fmla="*/ 9 h 758"/>
                    <a:gd name="T10" fmla="*/ 54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4 w 907"/>
                    <a:gd name="T21" fmla="*/ 35 h 758"/>
                    <a:gd name="T22" fmla="*/ 50 w 907"/>
                    <a:gd name="T23" fmla="*/ 39 h 758"/>
                    <a:gd name="T24" fmla="*/ 47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2 w 907"/>
                    <a:gd name="T31" fmla="*/ 47 h 758"/>
                    <a:gd name="T32" fmla="*/ 26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1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2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2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1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6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7" y="0"/>
                      </a:moveTo>
                      <a:lnTo>
                        <a:pt x="503" y="3"/>
                      </a:lnTo>
                      <a:lnTo>
                        <a:pt x="549" y="8"/>
                      </a:lnTo>
                      <a:lnTo>
                        <a:pt x="589" y="17"/>
                      </a:lnTo>
                      <a:lnTo>
                        <a:pt x="633" y="30"/>
                      </a:lnTo>
                      <a:lnTo>
                        <a:pt x="671" y="47"/>
                      </a:lnTo>
                      <a:lnTo>
                        <a:pt x="709" y="65"/>
                      </a:lnTo>
                      <a:lnTo>
                        <a:pt x="745" y="88"/>
                      </a:lnTo>
                      <a:lnTo>
                        <a:pt x="777" y="112"/>
                      </a:lnTo>
                      <a:lnTo>
                        <a:pt x="804" y="139"/>
                      </a:lnTo>
                      <a:lnTo>
                        <a:pt x="831" y="169"/>
                      </a:lnTo>
                      <a:lnTo>
                        <a:pt x="854" y="199"/>
                      </a:lnTo>
                      <a:lnTo>
                        <a:pt x="872" y="231"/>
                      </a:lnTo>
                      <a:lnTo>
                        <a:pt x="889" y="266"/>
                      </a:lnTo>
                      <a:lnTo>
                        <a:pt x="900" y="302"/>
                      </a:lnTo>
                      <a:lnTo>
                        <a:pt x="905" y="340"/>
                      </a:lnTo>
                      <a:lnTo>
                        <a:pt x="907" y="379"/>
                      </a:lnTo>
                      <a:lnTo>
                        <a:pt x="905" y="416"/>
                      </a:lnTo>
                      <a:lnTo>
                        <a:pt x="900" y="455"/>
                      </a:lnTo>
                      <a:lnTo>
                        <a:pt x="889" y="492"/>
                      </a:lnTo>
                      <a:lnTo>
                        <a:pt x="872" y="525"/>
                      </a:lnTo>
                      <a:lnTo>
                        <a:pt x="854" y="560"/>
                      </a:lnTo>
                      <a:lnTo>
                        <a:pt x="831" y="590"/>
                      </a:lnTo>
                      <a:lnTo>
                        <a:pt x="804" y="620"/>
                      </a:lnTo>
                      <a:lnTo>
                        <a:pt x="777" y="647"/>
                      </a:lnTo>
                      <a:lnTo>
                        <a:pt x="745" y="672"/>
                      </a:lnTo>
                      <a:lnTo>
                        <a:pt x="709" y="693"/>
                      </a:lnTo>
                      <a:lnTo>
                        <a:pt x="671" y="712"/>
                      </a:lnTo>
                      <a:lnTo>
                        <a:pt x="633" y="728"/>
                      </a:lnTo>
                      <a:lnTo>
                        <a:pt x="589" y="742"/>
                      </a:lnTo>
                      <a:lnTo>
                        <a:pt x="549" y="750"/>
                      </a:lnTo>
                      <a:lnTo>
                        <a:pt x="503" y="756"/>
                      </a:lnTo>
                      <a:lnTo>
                        <a:pt x="457" y="758"/>
                      </a:lnTo>
                      <a:lnTo>
                        <a:pt x="411" y="756"/>
                      </a:lnTo>
                      <a:lnTo>
                        <a:pt x="364" y="750"/>
                      </a:lnTo>
                      <a:lnTo>
                        <a:pt x="321" y="742"/>
                      </a:lnTo>
                      <a:lnTo>
                        <a:pt x="280" y="728"/>
                      </a:lnTo>
                      <a:lnTo>
                        <a:pt x="240" y="712"/>
                      </a:lnTo>
                      <a:lnTo>
                        <a:pt x="201" y="693"/>
                      </a:lnTo>
                      <a:lnTo>
                        <a:pt x="166" y="672"/>
                      </a:lnTo>
                      <a:lnTo>
                        <a:pt x="133" y="647"/>
                      </a:lnTo>
                      <a:lnTo>
                        <a:pt x="104" y="620"/>
                      </a:lnTo>
                      <a:lnTo>
                        <a:pt x="79" y="590"/>
                      </a:lnTo>
                      <a:lnTo>
                        <a:pt x="55" y="560"/>
                      </a:lnTo>
                      <a:lnTo>
                        <a:pt x="35" y="525"/>
                      </a:lnTo>
                      <a:lnTo>
                        <a:pt x="22" y="492"/>
                      </a:lnTo>
                      <a:lnTo>
                        <a:pt x="9" y="455"/>
                      </a:lnTo>
                      <a:lnTo>
                        <a:pt x="3" y="416"/>
                      </a:lnTo>
                      <a:lnTo>
                        <a:pt x="0" y="379"/>
                      </a:lnTo>
                      <a:lnTo>
                        <a:pt x="3" y="340"/>
                      </a:lnTo>
                      <a:lnTo>
                        <a:pt x="9" y="302"/>
                      </a:lnTo>
                      <a:lnTo>
                        <a:pt x="22" y="266"/>
                      </a:lnTo>
                      <a:lnTo>
                        <a:pt x="35" y="231"/>
                      </a:lnTo>
                      <a:lnTo>
                        <a:pt x="55" y="199"/>
                      </a:lnTo>
                      <a:lnTo>
                        <a:pt x="79" y="169"/>
                      </a:lnTo>
                      <a:lnTo>
                        <a:pt x="104" y="139"/>
                      </a:lnTo>
                      <a:lnTo>
                        <a:pt x="133" y="112"/>
                      </a:lnTo>
                      <a:lnTo>
                        <a:pt x="166" y="88"/>
                      </a:lnTo>
                      <a:lnTo>
                        <a:pt x="201" y="65"/>
                      </a:lnTo>
                      <a:lnTo>
                        <a:pt x="240" y="47"/>
                      </a:lnTo>
                      <a:lnTo>
                        <a:pt x="280" y="30"/>
                      </a:lnTo>
                      <a:lnTo>
                        <a:pt x="321" y="17"/>
                      </a:lnTo>
                      <a:lnTo>
                        <a:pt x="364" y="8"/>
                      </a:lnTo>
                      <a:lnTo>
                        <a:pt x="411" y="3"/>
                      </a:lnTo>
                      <a:lnTo>
                        <a:pt x="457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Freeform 369">
                  <a:extLst>
                    <a:ext uri="{FF2B5EF4-FFF2-40B4-BE49-F238E27FC236}">
                      <a16:creationId xmlns:a16="http://schemas.microsoft.com/office/drawing/2014/main" id="{DD7A4D07-9559-4D87-9CC2-93DCD19167D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72" y="1507"/>
                  <a:ext cx="184" cy="154"/>
                </a:xfrm>
                <a:custGeom>
                  <a:avLst/>
                  <a:gdLst>
                    <a:gd name="T0" fmla="*/ 23 w 734"/>
                    <a:gd name="T1" fmla="*/ 0 h 617"/>
                    <a:gd name="T2" fmla="*/ 28 w 734"/>
                    <a:gd name="T3" fmla="*/ 0 h 617"/>
                    <a:gd name="T4" fmla="*/ 32 w 734"/>
                    <a:gd name="T5" fmla="*/ 1 h 617"/>
                    <a:gd name="T6" fmla="*/ 36 w 734"/>
                    <a:gd name="T7" fmla="*/ 3 h 617"/>
                    <a:gd name="T8" fmla="*/ 39 w 734"/>
                    <a:gd name="T9" fmla="*/ 5 h 617"/>
                    <a:gd name="T10" fmla="*/ 42 w 734"/>
                    <a:gd name="T11" fmla="*/ 8 h 617"/>
                    <a:gd name="T12" fmla="*/ 44 w 734"/>
                    <a:gd name="T13" fmla="*/ 12 h 617"/>
                    <a:gd name="T14" fmla="*/ 46 w 734"/>
                    <a:gd name="T15" fmla="*/ 15 h 617"/>
                    <a:gd name="T16" fmla="*/ 46 w 734"/>
                    <a:gd name="T17" fmla="*/ 19 h 617"/>
                    <a:gd name="T18" fmla="*/ 46 w 734"/>
                    <a:gd name="T19" fmla="*/ 23 h 617"/>
                    <a:gd name="T20" fmla="*/ 44 w 734"/>
                    <a:gd name="T21" fmla="*/ 26 h 617"/>
                    <a:gd name="T22" fmla="*/ 42 w 734"/>
                    <a:gd name="T23" fmla="*/ 30 h 617"/>
                    <a:gd name="T24" fmla="*/ 39 w 734"/>
                    <a:gd name="T25" fmla="*/ 33 h 617"/>
                    <a:gd name="T26" fmla="*/ 36 w 734"/>
                    <a:gd name="T27" fmla="*/ 35 h 617"/>
                    <a:gd name="T28" fmla="*/ 32 w 734"/>
                    <a:gd name="T29" fmla="*/ 37 h 617"/>
                    <a:gd name="T30" fmla="*/ 28 w 734"/>
                    <a:gd name="T31" fmla="*/ 38 h 617"/>
                    <a:gd name="T32" fmla="*/ 23 w 734"/>
                    <a:gd name="T33" fmla="*/ 38 h 617"/>
                    <a:gd name="T34" fmla="*/ 18 w 734"/>
                    <a:gd name="T35" fmla="*/ 38 h 617"/>
                    <a:gd name="T36" fmla="*/ 14 w 734"/>
                    <a:gd name="T37" fmla="*/ 37 h 617"/>
                    <a:gd name="T38" fmla="*/ 10 w 734"/>
                    <a:gd name="T39" fmla="*/ 35 h 617"/>
                    <a:gd name="T40" fmla="*/ 7 w 734"/>
                    <a:gd name="T41" fmla="*/ 33 h 617"/>
                    <a:gd name="T42" fmla="*/ 4 w 734"/>
                    <a:gd name="T43" fmla="*/ 30 h 617"/>
                    <a:gd name="T44" fmla="*/ 2 w 734"/>
                    <a:gd name="T45" fmla="*/ 26 h 617"/>
                    <a:gd name="T46" fmla="*/ 1 w 734"/>
                    <a:gd name="T47" fmla="*/ 23 h 617"/>
                    <a:gd name="T48" fmla="*/ 0 w 734"/>
                    <a:gd name="T49" fmla="*/ 19 h 617"/>
                    <a:gd name="T50" fmla="*/ 1 w 734"/>
                    <a:gd name="T51" fmla="*/ 15 h 617"/>
                    <a:gd name="T52" fmla="*/ 2 w 734"/>
                    <a:gd name="T53" fmla="*/ 12 h 617"/>
                    <a:gd name="T54" fmla="*/ 4 w 734"/>
                    <a:gd name="T55" fmla="*/ 8 h 617"/>
                    <a:gd name="T56" fmla="*/ 7 w 734"/>
                    <a:gd name="T57" fmla="*/ 5 h 617"/>
                    <a:gd name="T58" fmla="*/ 10 w 734"/>
                    <a:gd name="T59" fmla="*/ 3 h 617"/>
                    <a:gd name="T60" fmla="*/ 14 w 734"/>
                    <a:gd name="T61" fmla="*/ 1 h 617"/>
                    <a:gd name="T62" fmla="*/ 18 w 734"/>
                    <a:gd name="T63" fmla="*/ 0 h 617"/>
                    <a:gd name="T64" fmla="*/ 23 w 734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4" h="617">
                      <a:moveTo>
                        <a:pt x="367" y="0"/>
                      </a:moveTo>
                      <a:lnTo>
                        <a:pt x="440" y="6"/>
                      </a:lnTo>
                      <a:lnTo>
                        <a:pt x="508" y="24"/>
                      </a:lnTo>
                      <a:lnTo>
                        <a:pt x="570" y="52"/>
                      </a:lnTo>
                      <a:lnTo>
                        <a:pt x="625" y="89"/>
                      </a:lnTo>
                      <a:lnTo>
                        <a:pt x="671" y="136"/>
                      </a:lnTo>
                      <a:lnTo>
                        <a:pt x="704" y="188"/>
                      </a:lnTo>
                      <a:lnTo>
                        <a:pt x="725" y="244"/>
                      </a:lnTo>
                      <a:lnTo>
                        <a:pt x="734" y="308"/>
                      </a:lnTo>
                      <a:lnTo>
                        <a:pt x="725" y="370"/>
                      </a:lnTo>
                      <a:lnTo>
                        <a:pt x="704" y="426"/>
                      </a:lnTo>
                      <a:lnTo>
                        <a:pt x="671" y="481"/>
                      </a:lnTo>
                      <a:lnTo>
                        <a:pt x="625" y="527"/>
                      </a:lnTo>
                      <a:lnTo>
                        <a:pt x="570" y="565"/>
                      </a:lnTo>
                      <a:lnTo>
                        <a:pt x="508" y="592"/>
                      </a:lnTo>
                      <a:lnTo>
                        <a:pt x="440" y="611"/>
                      </a:lnTo>
                      <a:lnTo>
                        <a:pt x="367" y="617"/>
                      </a:lnTo>
                      <a:lnTo>
                        <a:pt x="291" y="611"/>
                      </a:lnTo>
                      <a:lnTo>
                        <a:pt x="222" y="592"/>
                      </a:lnTo>
                      <a:lnTo>
                        <a:pt x="160" y="565"/>
                      </a:lnTo>
                      <a:lnTo>
                        <a:pt x="106" y="527"/>
                      </a:lnTo>
                      <a:lnTo>
                        <a:pt x="62" y="481"/>
                      </a:lnTo>
                      <a:lnTo>
                        <a:pt x="27" y="426"/>
                      </a:lnTo>
                      <a:lnTo>
                        <a:pt x="7" y="370"/>
                      </a:lnTo>
                      <a:lnTo>
                        <a:pt x="0" y="308"/>
                      </a:lnTo>
                      <a:lnTo>
                        <a:pt x="7" y="244"/>
                      </a:lnTo>
                      <a:lnTo>
                        <a:pt x="27" y="188"/>
                      </a:lnTo>
                      <a:lnTo>
                        <a:pt x="62" y="136"/>
                      </a:lnTo>
                      <a:lnTo>
                        <a:pt x="106" y="89"/>
                      </a:lnTo>
                      <a:lnTo>
                        <a:pt x="160" y="52"/>
                      </a:lnTo>
                      <a:lnTo>
                        <a:pt x="222" y="24"/>
                      </a:lnTo>
                      <a:lnTo>
                        <a:pt x="291" y="6"/>
                      </a:lnTo>
                      <a:lnTo>
                        <a:pt x="367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Freeform 370">
                  <a:extLst>
                    <a:ext uri="{FF2B5EF4-FFF2-40B4-BE49-F238E27FC236}">
                      <a16:creationId xmlns:a16="http://schemas.microsoft.com/office/drawing/2014/main" id="{D5206150-3CA4-410A-8EC4-F5465CAC90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298" y="1529"/>
                  <a:ext cx="131" cy="110"/>
                </a:xfrm>
                <a:custGeom>
                  <a:avLst/>
                  <a:gdLst>
                    <a:gd name="T0" fmla="*/ 16 w 525"/>
                    <a:gd name="T1" fmla="*/ 0 h 441"/>
                    <a:gd name="T2" fmla="*/ 20 w 525"/>
                    <a:gd name="T3" fmla="*/ 0 h 441"/>
                    <a:gd name="T4" fmla="*/ 23 w 525"/>
                    <a:gd name="T5" fmla="*/ 1 h 441"/>
                    <a:gd name="T6" fmla="*/ 25 w 525"/>
                    <a:gd name="T7" fmla="*/ 2 h 441"/>
                    <a:gd name="T8" fmla="*/ 28 w 525"/>
                    <a:gd name="T9" fmla="*/ 4 h 441"/>
                    <a:gd name="T10" fmla="*/ 30 w 525"/>
                    <a:gd name="T11" fmla="*/ 6 h 441"/>
                    <a:gd name="T12" fmla="*/ 31 w 525"/>
                    <a:gd name="T13" fmla="*/ 8 h 441"/>
                    <a:gd name="T14" fmla="*/ 32 w 525"/>
                    <a:gd name="T15" fmla="*/ 11 h 441"/>
                    <a:gd name="T16" fmla="*/ 33 w 525"/>
                    <a:gd name="T17" fmla="*/ 14 h 441"/>
                    <a:gd name="T18" fmla="*/ 32 w 525"/>
                    <a:gd name="T19" fmla="*/ 16 h 441"/>
                    <a:gd name="T20" fmla="*/ 31 w 525"/>
                    <a:gd name="T21" fmla="*/ 19 h 441"/>
                    <a:gd name="T22" fmla="*/ 30 w 525"/>
                    <a:gd name="T23" fmla="*/ 21 h 441"/>
                    <a:gd name="T24" fmla="*/ 28 w 525"/>
                    <a:gd name="T25" fmla="*/ 23 h 441"/>
                    <a:gd name="T26" fmla="*/ 25 w 525"/>
                    <a:gd name="T27" fmla="*/ 25 h 441"/>
                    <a:gd name="T28" fmla="*/ 23 w 525"/>
                    <a:gd name="T29" fmla="*/ 26 h 441"/>
                    <a:gd name="T30" fmla="*/ 20 w 525"/>
                    <a:gd name="T31" fmla="*/ 27 h 441"/>
                    <a:gd name="T32" fmla="*/ 16 w 525"/>
                    <a:gd name="T33" fmla="*/ 27 h 441"/>
                    <a:gd name="T34" fmla="*/ 13 w 525"/>
                    <a:gd name="T35" fmla="*/ 27 h 441"/>
                    <a:gd name="T36" fmla="*/ 10 w 525"/>
                    <a:gd name="T37" fmla="*/ 26 h 441"/>
                    <a:gd name="T38" fmla="*/ 7 w 525"/>
                    <a:gd name="T39" fmla="*/ 25 h 441"/>
                    <a:gd name="T40" fmla="*/ 5 w 525"/>
                    <a:gd name="T41" fmla="*/ 23 h 441"/>
                    <a:gd name="T42" fmla="*/ 3 w 525"/>
                    <a:gd name="T43" fmla="*/ 21 h 441"/>
                    <a:gd name="T44" fmla="*/ 1 w 525"/>
                    <a:gd name="T45" fmla="*/ 19 h 441"/>
                    <a:gd name="T46" fmla="*/ 0 w 525"/>
                    <a:gd name="T47" fmla="*/ 16 h 441"/>
                    <a:gd name="T48" fmla="*/ 0 w 525"/>
                    <a:gd name="T49" fmla="*/ 14 h 441"/>
                    <a:gd name="T50" fmla="*/ 0 w 525"/>
                    <a:gd name="T51" fmla="*/ 11 h 441"/>
                    <a:gd name="T52" fmla="*/ 1 w 525"/>
                    <a:gd name="T53" fmla="*/ 8 h 441"/>
                    <a:gd name="T54" fmla="*/ 3 w 525"/>
                    <a:gd name="T55" fmla="*/ 6 h 441"/>
                    <a:gd name="T56" fmla="*/ 5 w 525"/>
                    <a:gd name="T57" fmla="*/ 4 h 441"/>
                    <a:gd name="T58" fmla="*/ 7 w 525"/>
                    <a:gd name="T59" fmla="*/ 2 h 441"/>
                    <a:gd name="T60" fmla="*/ 10 w 525"/>
                    <a:gd name="T61" fmla="*/ 1 h 441"/>
                    <a:gd name="T62" fmla="*/ 13 w 525"/>
                    <a:gd name="T63" fmla="*/ 0 h 441"/>
                    <a:gd name="T64" fmla="*/ 16 w 525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5" h="441">
                      <a:moveTo>
                        <a:pt x="264" y="0"/>
                      </a:moveTo>
                      <a:lnTo>
                        <a:pt x="315" y="6"/>
                      </a:lnTo>
                      <a:lnTo>
                        <a:pt x="364" y="17"/>
                      </a:lnTo>
                      <a:lnTo>
                        <a:pt x="407" y="36"/>
                      </a:lnTo>
                      <a:lnTo>
                        <a:pt x="448" y="63"/>
                      </a:lnTo>
                      <a:lnTo>
                        <a:pt x="478" y="96"/>
                      </a:lnTo>
                      <a:lnTo>
                        <a:pt x="502" y="134"/>
                      </a:lnTo>
                      <a:lnTo>
                        <a:pt x="519" y="175"/>
                      </a:lnTo>
                      <a:lnTo>
                        <a:pt x="525" y="219"/>
                      </a:lnTo>
                      <a:lnTo>
                        <a:pt x="519" y="265"/>
                      </a:lnTo>
                      <a:lnTo>
                        <a:pt x="502" y="305"/>
                      </a:lnTo>
                      <a:lnTo>
                        <a:pt x="478" y="343"/>
                      </a:lnTo>
                      <a:lnTo>
                        <a:pt x="448" y="376"/>
                      </a:lnTo>
                      <a:lnTo>
                        <a:pt x="407" y="403"/>
                      </a:lnTo>
                      <a:lnTo>
                        <a:pt x="364" y="425"/>
                      </a:lnTo>
                      <a:lnTo>
                        <a:pt x="315" y="436"/>
                      </a:lnTo>
                      <a:lnTo>
                        <a:pt x="264" y="441"/>
                      </a:lnTo>
                      <a:lnTo>
                        <a:pt x="211" y="436"/>
                      </a:lnTo>
                      <a:lnTo>
                        <a:pt x="160" y="425"/>
                      </a:lnTo>
                      <a:lnTo>
                        <a:pt x="117" y="403"/>
                      </a:lnTo>
                      <a:lnTo>
                        <a:pt x="79" y="376"/>
                      </a:lnTo>
                      <a:lnTo>
                        <a:pt x="47" y="343"/>
                      </a:lnTo>
                      <a:lnTo>
                        <a:pt x="22" y="305"/>
                      </a:lnTo>
                      <a:lnTo>
                        <a:pt x="5" y="265"/>
                      </a:lnTo>
                      <a:lnTo>
                        <a:pt x="0" y="219"/>
                      </a:lnTo>
                      <a:lnTo>
                        <a:pt x="5" y="175"/>
                      </a:lnTo>
                      <a:lnTo>
                        <a:pt x="22" y="134"/>
                      </a:lnTo>
                      <a:lnTo>
                        <a:pt x="47" y="96"/>
                      </a:lnTo>
                      <a:lnTo>
                        <a:pt x="79" y="63"/>
                      </a:lnTo>
                      <a:lnTo>
                        <a:pt x="117" y="36"/>
                      </a:lnTo>
                      <a:lnTo>
                        <a:pt x="160" y="17"/>
                      </a:lnTo>
                      <a:lnTo>
                        <a:pt x="211" y="6"/>
                      </a:lnTo>
                      <a:lnTo>
                        <a:pt x="264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Freeform 371">
                  <a:extLst>
                    <a:ext uri="{FF2B5EF4-FFF2-40B4-BE49-F238E27FC236}">
                      <a16:creationId xmlns:a16="http://schemas.microsoft.com/office/drawing/2014/main" id="{16776E24-E07D-426F-9281-153EBE380BA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31" y="1556"/>
                  <a:ext cx="66" cy="56"/>
                </a:xfrm>
                <a:custGeom>
                  <a:avLst/>
                  <a:gdLst>
                    <a:gd name="T0" fmla="*/ 9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9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9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4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4" y="33"/>
                      </a:lnTo>
                      <a:lnTo>
                        <a:pt x="240" y="50"/>
                      </a:lnTo>
                      <a:lnTo>
                        <a:pt x="253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3" y="152"/>
                      </a:lnTo>
                      <a:lnTo>
                        <a:pt x="240" y="172"/>
                      </a:lnTo>
                      <a:lnTo>
                        <a:pt x="224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4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39" y="191"/>
                      </a:lnTo>
                      <a:lnTo>
                        <a:pt x="23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3" y="50"/>
                      </a:lnTo>
                      <a:lnTo>
                        <a:pt x="39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4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Freeform 372">
                  <a:extLst>
                    <a:ext uri="{FF2B5EF4-FFF2-40B4-BE49-F238E27FC236}">
                      <a16:creationId xmlns:a16="http://schemas.microsoft.com/office/drawing/2014/main" id="{DB50AB28-445F-4A8A-ACF3-5885EC9157E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346" y="1570"/>
                  <a:ext cx="35" cy="28"/>
                </a:xfrm>
                <a:custGeom>
                  <a:avLst/>
                  <a:gdLst>
                    <a:gd name="T0" fmla="*/ 5 w 138"/>
                    <a:gd name="T1" fmla="*/ 0 h 111"/>
                    <a:gd name="T2" fmla="*/ 6 w 138"/>
                    <a:gd name="T3" fmla="*/ 0 h 111"/>
                    <a:gd name="T4" fmla="*/ 8 w 138"/>
                    <a:gd name="T5" fmla="*/ 1 h 111"/>
                    <a:gd name="T6" fmla="*/ 9 w 138"/>
                    <a:gd name="T7" fmla="*/ 2 h 111"/>
                    <a:gd name="T8" fmla="*/ 9 w 138"/>
                    <a:gd name="T9" fmla="*/ 4 h 111"/>
                    <a:gd name="T10" fmla="*/ 9 w 138"/>
                    <a:gd name="T11" fmla="*/ 5 h 111"/>
                    <a:gd name="T12" fmla="*/ 8 w 138"/>
                    <a:gd name="T13" fmla="*/ 6 h 111"/>
                    <a:gd name="T14" fmla="*/ 6 w 138"/>
                    <a:gd name="T15" fmla="*/ 7 h 111"/>
                    <a:gd name="T16" fmla="*/ 5 w 138"/>
                    <a:gd name="T17" fmla="*/ 7 h 111"/>
                    <a:gd name="T18" fmla="*/ 3 w 138"/>
                    <a:gd name="T19" fmla="*/ 7 h 111"/>
                    <a:gd name="T20" fmla="*/ 1 w 138"/>
                    <a:gd name="T21" fmla="*/ 6 h 111"/>
                    <a:gd name="T22" fmla="*/ 1 w 138"/>
                    <a:gd name="T23" fmla="*/ 5 h 111"/>
                    <a:gd name="T24" fmla="*/ 0 w 138"/>
                    <a:gd name="T25" fmla="*/ 4 h 111"/>
                    <a:gd name="T26" fmla="*/ 1 w 138"/>
                    <a:gd name="T27" fmla="*/ 2 h 111"/>
                    <a:gd name="T28" fmla="*/ 1 w 138"/>
                    <a:gd name="T29" fmla="*/ 1 h 111"/>
                    <a:gd name="T30" fmla="*/ 3 w 138"/>
                    <a:gd name="T31" fmla="*/ 0 h 111"/>
                    <a:gd name="T32" fmla="*/ 5 w 138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8" h="111">
                      <a:moveTo>
                        <a:pt x="71" y="0"/>
                      </a:moveTo>
                      <a:lnTo>
                        <a:pt x="95" y="5"/>
                      </a:lnTo>
                      <a:lnTo>
                        <a:pt x="117" y="16"/>
                      </a:lnTo>
                      <a:lnTo>
                        <a:pt x="133" y="32"/>
                      </a:lnTo>
                      <a:lnTo>
                        <a:pt x="138" y="55"/>
                      </a:lnTo>
                      <a:lnTo>
                        <a:pt x="133" y="76"/>
                      </a:lnTo>
                      <a:lnTo>
                        <a:pt x="117" y="95"/>
                      </a:lnTo>
                      <a:lnTo>
                        <a:pt x="95" y="106"/>
                      </a:lnTo>
                      <a:lnTo>
                        <a:pt x="71" y="111"/>
                      </a:lnTo>
                      <a:lnTo>
                        <a:pt x="43" y="106"/>
                      </a:lnTo>
                      <a:lnTo>
                        <a:pt x="18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8" y="16"/>
                      </a:lnTo>
                      <a:lnTo>
                        <a:pt x="43" y="5"/>
                      </a:lnTo>
                      <a:lnTo>
                        <a:pt x="71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Freeform 373">
                  <a:extLst>
                    <a:ext uri="{FF2B5EF4-FFF2-40B4-BE49-F238E27FC236}">
                      <a16:creationId xmlns:a16="http://schemas.microsoft.com/office/drawing/2014/main" id="{079C690E-09A6-4BB0-AF56-352AFA272A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1489"/>
                  <a:ext cx="227" cy="190"/>
                </a:xfrm>
                <a:custGeom>
                  <a:avLst/>
                  <a:gdLst>
                    <a:gd name="T0" fmla="*/ 31 w 907"/>
                    <a:gd name="T1" fmla="*/ 0 h 758"/>
                    <a:gd name="T2" fmla="*/ 37 w 907"/>
                    <a:gd name="T3" fmla="*/ 1 h 758"/>
                    <a:gd name="T4" fmla="*/ 42 w 907"/>
                    <a:gd name="T5" fmla="*/ 3 h 758"/>
                    <a:gd name="T6" fmla="*/ 46 w 907"/>
                    <a:gd name="T7" fmla="*/ 6 h 758"/>
                    <a:gd name="T8" fmla="*/ 50 w 907"/>
                    <a:gd name="T9" fmla="*/ 9 h 758"/>
                    <a:gd name="T10" fmla="*/ 53 w 907"/>
                    <a:gd name="T11" fmla="*/ 13 h 758"/>
                    <a:gd name="T12" fmla="*/ 56 w 907"/>
                    <a:gd name="T13" fmla="*/ 17 h 758"/>
                    <a:gd name="T14" fmla="*/ 57 w 907"/>
                    <a:gd name="T15" fmla="*/ 21 h 758"/>
                    <a:gd name="T16" fmla="*/ 57 w 907"/>
                    <a:gd name="T17" fmla="*/ 26 h 758"/>
                    <a:gd name="T18" fmla="*/ 56 w 907"/>
                    <a:gd name="T19" fmla="*/ 31 h 758"/>
                    <a:gd name="T20" fmla="*/ 53 w 907"/>
                    <a:gd name="T21" fmla="*/ 35 h 758"/>
                    <a:gd name="T22" fmla="*/ 50 w 907"/>
                    <a:gd name="T23" fmla="*/ 39 h 758"/>
                    <a:gd name="T24" fmla="*/ 46 w 907"/>
                    <a:gd name="T25" fmla="*/ 42 h 758"/>
                    <a:gd name="T26" fmla="*/ 42 w 907"/>
                    <a:gd name="T27" fmla="*/ 45 h 758"/>
                    <a:gd name="T28" fmla="*/ 37 w 907"/>
                    <a:gd name="T29" fmla="*/ 47 h 758"/>
                    <a:gd name="T30" fmla="*/ 31 w 907"/>
                    <a:gd name="T31" fmla="*/ 47 h 758"/>
                    <a:gd name="T32" fmla="*/ 25 w 907"/>
                    <a:gd name="T33" fmla="*/ 47 h 758"/>
                    <a:gd name="T34" fmla="*/ 20 w 907"/>
                    <a:gd name="T35" fmla="*/ 47 h 758"/>
                    <a:gd name="T36" fmla="*/ 15 w 907"/>
                    <a:gd name="T37" fmla="*/ 45 h 758"/>
                    <a:gd name="T38" fmla="*/ 10 w 907"/>
                    <a:gd name="T39" fmla="*/ 42 h 758"/>
                    <a:gd name="T40" fmla="*/ 7 w 907"/>
                    <a:gd name="T41" fmla="*/ 39 h 758"/>
                    <a:gd name="T42" fmla="*/ 4 w 907"/>
                    <a:gd name="T43" fmla="*/ 35 h 758"/>
                    <a:gd name="T44" fmla="*/ 1 w 907"/>
                    <a:gd name="T45" fmla="*/ 31 h 758"/>
                    <a:gd name="T46" fmla="*/ 0 w 907"/>
                    <a:gd name="T47" fmla="*/ 26 h 758"/>
                    <a:gd name="T48" fmla="*/ 0 w 907"/>
                    <a:gd name="T49" fmla="*/ 21 h 758"/>
                    <a:gd name="T50" fmla="*/ 1 w 907"/>
                    <a:gd name="T51" fmla="*/ 17 h 758"/>
                    <a:gd name="T52" fmla="*/ 4 w 907"/>
                    <a:gd name="T53" fmla="*/ 13 h 758"/>
                    <a:gd name="T54" fmla="*/ 7 w 907"/>
                    <a:gd name="T55" fmla="*/ 9 h 758"/>
                    <a:gd name="T56" fmla="*/ 10 w 907"/>
                    <a:gd name="T57" fmla="*/ 6 h 758"/>
                    <a:gd name="T58" fmla="*/ 15 w 907"/>
                    <a:gd name="T59" fmla="*/ 3 h 758"/>
                    <a:gd name="T60" fmla="*/ 20 w 907"/>
                    <a:gd name="T61" fmla="*/ 1 h 758"/>
                    <a:gd name="T62" fmla="*/ 25 w 907"/>
                    <a:gd name="T63" fmla="*/ 0 h 758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907" h="758">
                      <a:moveTo>
                        <a:pt x="450" y="0"/>
                      </a:moveTo>
                      <a:lnTo>
                        <a:pt x="496" y="3"/>
                      </a:lnTo>
                      <a:lnTo>
                        <a:pt x="543" y="8"/>
                      </a:lnTo>
                      <a:lnTo>
                        <a:pt x="586" y="17"/>
                      </a:lnTo>
                      <a:lnTo>
                        <a:pt x="627" y="30"/>
                      </a:lnTo>
                      <a:lnTo>
                        <a:pt x="668" y="47"/>
                      </a:lnTo>
                      <a:lnTo>
                        <a:pt x="706" y="65"/>
                      </a:lnTo>
                      <a:lnTo>
                        <a:pt x="741" y="88"/>
                      </a:lnTo>
                      <a:lnTo>
                        <a:pt x="773" y="112"/>
                      </a:lnTo>
                      <a:lnTo>
                        <a:pt x="803" y="139"/>
                      </a:lnTo>
                      <a:lnTo>
                        <a:pt x="828" y="169"/>
                      </a:lnTo>
                      <a:lnTo>
                        <a:pt x="853" y="199"/>
                      </a:lnTo>
                      <a:lnTo>
                        <a:pt x="872" y="231"/>
                      </a:lnTo>
                      <a:lnTo>
                        <a:pt x="886" y="266"/>
                      </a:lnTo>
                      <a:lnTo>
                        <a:pt x="899" y="302"/>
                      </a:lnTo>
                      <a:lnTo>
                        <a:pt x="904" y="340"/>
                      </a:lnTo>
                      <a:lnTo>
                        <a:pt x="907" y="379"/>
                      </a:lnTo>
                      <a:lnTo>
                        <a:pt x="904" y="416"/>
                      </a:lnTo>
                      <a:lnTo>
                        <a:pt x="899" y="455"/>
                      </a:lnTo>
                      <a:lnTo>
                        <a:pt x="886" y="492"/>
                      </a:lnTo>
                      <a:lnTo>
                        <a:pt x="872" y="525"/>
                      </a:lnTo>
                      <a:lnTo>
                        <a:pt x="853" y="560"/>
                      </a:lnTo>
                      <a:lnTo>
                        <a:pt x="828" y="590"/>
                      </a:lnTo>
                      <a:lnTo>
                        <a:pt x="803" y="620"/>
                      </a:lnTo>
                      <a:lnTo>
                        <a:pt x="773" y="647"/>
                      </a:lnTo>
                      <a:lnTo>
                        <a:pt x="741" y="672"/>
                      </a:lnTo>
                      <a:lnTo>
                        <a:pt x="706" y="693"/>
                      </a:lnTo>
                      <a:lnTo>
                        <a:pt x="668" y="712"/>
                      </a:lnTo>
                      <a:lnTo>
                        <a:pt x="627" y="728"/>
                      </a:lnTo>
                      <a:lnTo>
                        <a:pt x="586" y="742"/>
                      </a:lnTo>
                      <a:lnTo>
                        <a:pt x="543" y="750"/>
                      </a:lnTo>
                      <a:lnTo>
                        <a:pt x="496" y="756"/>
                      </a:lnTo>
                      <a:lnTo>
                        <a:pt x="450" y="758"/>
                      </a:lnTo>
                      <a:lnTo>
                        <a:pt x="404" y="756"/>
                      </a:lnTo>
                      <a:lnTo>
                        <a:pt x="358" y="750"/>
                      </a:lnTo>
                      <a:lnTo>
                        <a:pt x="318" y="742"/>
                      </a:lnTo>
                      <a:lnTo>
                        <a:pt x="274" y="728"/>
                      </a:lnTo>
                      <a:lnTo>
                        <a:pt x="237" y="712"/>
                      </a:lnTo>
                      <a:lnTo>
                        <a:pt x="198" y="693"/>
                      </a:lnTo>
                      <a:lnTo>
                        <a:pt x="163" y="672"/>
                      </a:lnTo>
                      <a:lnTo>
                        <a:pt x="133" y="647"/>
                      </a:lnTo>
                      <a:lnTo>
                        <a:pt x="103" y="620"/>
                      </a:lnTo>
                      <a:lnTo>
                        <a:pt x="76" y="590"/>
                      </a:lnTo>
                      <a:lnTo>
                        <a:pt x="54" y="560"/>
                      </a:lnTo>
                      <a:lnTo>
                        <a:pt x="35" y="525"/>
                      </a:lnTo>
                      <a:lnTo>
                        <a:pt x="18" y="492"/>
                      </a:lnTo>
                      <a:lnTo>
                        <a:pt x="8" y="455"/>
                      </a:lnTo>
                      <a:lnTo>
                        <a:pt x="2" y="416"/>
                      </a:lnTo>
                      <a:lnTo>
                        <a:pt x="0" y="379"/>
                      </a:lnTo>
                      <a:lnTo>
                        <a:pt x="2" y="340"/>
                      </a:lnTo>
                      <a:lnTo>
                        <a:pt x="8" y="302"/>
                      </a:lnTo>
                      <a:lnTo>
                        <a:pt x="18" y="266"/>
                      </a:lnTo>
                      <a:lnTo>
                        <a:pt x="35" y="231"/>
                      </a:lnTo>
                      <a:lnTo>
                        <a:pt x="54" y="199"/>
                      </a:lnTo>
                      <a:lnTo>
                        <a:pt x="76" y="169"/>
                      </a:lnTo>
                      <a:lnTo>
                        <a:pt x="103" y="139"/>
                      </a:lnTo>
                      <a:lnTo>
                        <a:pt x="133" y="112"/>
                      </a:lnTo>
                      <a:lnTo>
                        <a:pt x="163" y="88"/>
                      </a:lnTo>
                      <a:lnTo>
                        <a:pt x="198" y="65"/>
                      </a:lnTo>
                      <a:lnTo>
                        <a:pt x="237" y="47"/>
                      </a:lnTo>
                      <a:lnTo>
                        <a:pt x="274" y="30"/>
                      </a:lnTo>
                      <a:lnTo>
                        <a:pt x="318" y="17"/>
                      </a:lnTo>
                      <a:lnTo>
                        <a:pt x="358" y="8"/>
                      </a:lnTo>
                      <a:lnTo>
                        <a:pt x="404" y="3"/>
                      </a:lnTo>
                      <a:lnTo>
                        <a:pt x="45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Freeform 374">
                  <a:extLst>
                    <a:ext uri="{FF2B5EF4-FFF2-40B4-BE49-F238E27FC236}">
                      <a16:creationId xmlns:a16="http://schemas.microsoft.com/office/drawing/2014/main" id="{49975776-54A3-4948-AE0C-3F75ADACC5F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507"/>
                  <a:ext cx="184" cy="154"/>
                </a:xfrm>
                <a:custGeom>
                  <a:avLst/>
                  <a:gdLst>
                    <a:gd name="T0" fmla="*/ 23 w 733"/>
                    <a:gd name="T1" fmla="*/ 0 h 617"/>
                    <a:gd name="T2" fmla="*/ 28 w 733"/>
                    <a:gd name="T3" fmla="*/ 0 h 617"/>
                    <a:gd name="T4" fmla="*/ 32 w 733"/>
                    <a:gd name="T5" fmla="*/ 1 h 617"/>
                    <a:gd name="T6" fmla="*/ 36 w 733"/>
                    <a:gd name="T7" fmla="*/ 3 h 617"/>
                    <a:gd name="T8" fmla="*/ 39 w 733"/>
                    <a:gd name="T9" fmla="*/ 5 h 617"/>
                    <a:gd name="T10" fmla="*/ 42 w 733"/>
                    <a:gd name="T11" fmla="*/ 8 h 617"/>
                    <a:gd name="T12" fmla="*/ 44 w 733"/>
                    <a:gd name="T13" fmla="*/ 12 h 617"/>
                    <a:gd name="T14" fmla="*/ 46 w 733"/>
                    <a:gd name="T15" fmla="*/ 15 h 617"/>
                    <a:gd name="T16" fmla="*/ 46 w 733"/>
                    <a:gd name="T17" fmla="*/ 19 h 617"/>
                    <a:gd name="T18" fmla="*/ 46 w 733"/>
                    <a:gd name="T19" fmla="*/ 23 h 617"/>
                    <a:gd name="T20" fmla="*/ 44 w 733"/>
                    <a:gd name="T21" fmla="*/ 26 h 617"/>
                    <a:gd name="T22" fmla="*/ 42 w 733"/>
                    <a:gd name="T23" fmla="*/ 30 h 617"/>
                    <a:gd name="T24" fmla="*/ 39 w 733"/>
                    <a:gd name="T25" fmla="*/ 33 h 617"/>
                    <a:gd name="T26" fmla="*/ 36 w 733"/>
                    <a:gd name="T27" fmla="*/ 35 h 617"/>
                    <a:gd name="T28" fmla="*/ 32 w 733"/>
                    <a:gd name="T29" fmla="*/ 37 h 617"/>
                    <a:gd name="T30" fmla="*/ 28 w 733"/>
                    <a:gd name="T31" fmla="*/ 38 h 617"/>
                    <a:gd name="T32" fmla="*/ 23 w 733"/>
                    <a:gd name="T33" fmla="*/ 38 h 617"/>
                    <a:gd name="T34" fmla="*/ 19 w 733"/>
                    <a:gd name="T35" fmla="*/ 38 h 617"/>
                    <a:gd name="T36" fmla="*/ 14 w 733"/>
                    <a:gd name="T37" fmla="*/ 37 h 617"/>
                    <a:gd name="T38" fmla="*/ 10 w 733"/>
                    <a:gd name="T39" fmla="*/ 35 h 617"/>
                    <a:gd name="T40" fmla="*/ 7 w 733"/>
                    <a:gd name="T41" fmla="*/ 33 h 617"/>
                    <a:gd name="T42" fmla="*/ 4 w 733"/>
                    <a:gd name="T43" fmla="*/ 30 h 617"/>
                    <a:gd name="T44" fmla="*/ 2 w 733"/>
                    <a:gd name="T45" fmla="*/ 26 h 617"/>
                    <a:gd name="T46" fmla="*/ 1 w 733"/>
                    <a:gd name="T47" fmla="*/ 23 h 617"/>
                    <a:gd name="T48" fmla="*/ 0 w 733"/>
                    <a:gd name="T49" fmla="*/ 19 h 617"/>
                    <a:gd name="T50" fmla="*/ 1 w 733"/>
                    <a:gd name="T51" fmla="*/ 15 h 617"/>
                    <a:gd name="T52" fmla="*/ 2 w 733"/>
                    <a:gd name="T53" fmla="*/ 12 h 617"/>
                    <a:gd name="T54" fmla="*/ 4 w 733"/>
                    <a:gd name="T55" fmla="*/ 8 h 617"/>
                    <a:gd name="T56" fmla="*/ 7 w 733"/>
                    <a:gd name="T57" fmla="*/ 5 h 617"/>
                    <a:gd name="T58" fmla="*/ 10 w 733"/>
                    <a:gd name="T59" fmla="*/ 3 h 617"/>
                    <a:gd name="T60" fmla="*/ 14 w 733"/>
                    <a:gd name="T61" fmla="*/ 1 h 617"/>
                    <a:gd name="T62" fmla="*/ 19 w 733"/>
                    <a:gd name="T63" fmla="*/ 0 h 617"/>
                    <a:gd name="T64" fmla="*/ 23 w 733"/>
                    <a:gd name="T65" fmla="*/ 0 h 617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733" h="617">
                      <a:moveTo>
                        <a:pt x="366" y="0"/>
                      </a:moveTo>
                      <a:lnTo>
                        <a:pt x="442" y="6"/>
                      </a:lnTo>
                      <a:lnTo>
                        <a:pt x="511" y="24"/>
                      </a:lnTo>
                      <a:lnTo>
                        <a:pt x="573" y="52"/>
                      </a:lnTo>
                      <a:lnTo>
                        <a:pt x="627" y="89"/>
                      </a:lnTo>
                      <a:lnTo>
                        <a:pt x="671" y="136"/>
                      </a:lnTo>
                      <a:lnTo>
                        <a:pt x="707" y="188"/>
                      </a:lnTo>
                      <a:lnTo>
                        <a:pt x="725" y="244"/>
                      </a:lnTo>
                      <a:lnTo>
                        <a:pt x="733" y="308"/>
                      </a:lnTo>
                      <a:lnTo>
                        <a:pt x="725" y="370"/>
                      </a:lnTo>
                      <a:lnTo>
                        <a:pt x="707" y="426"/>
                      </a:lnTo>
                      <a:lnTo>
                        <a:pt x="671" y="481"/>
                      </a:lnTo>
                      <a:lnTo>
                        <a:pt x="627" y="527"/>
                      </a:lnTo>
                      <a:lnTo>
                        <a:pt x="573" y="565"/>
                      </a:lnTo>
                      <a:lnTo>
                        <a:pt x="511" y="592"/>
                      </a:lnTo>
                      <a:lnTo>
                        <a:pt x="442" y="611"/>
                      </a:lnTo>
                      <a:lnTo>
                        <a:pt x="366" y="617"/>
                      </a:lnTo>
                      <a:lnTo>
                        <a:pt x="294" y="611"/>
                      </a:lnTo>
                      <a:lnTo>
                        <a:pt x="225" y="592"/>
                      </a:lnTo>
                      <a:lnTo>
                        <a:pt x="163" y="565"/>
                      </a:lnTo>
                      <a:lnTo>
                        <a:pt x="109" y="527"/>
                      </a:lnTo>
                      <a:lnTo>
                        <a:pt x="63" y="481"/>
                      </a:lnTo>
                      <a:lnTo>
                        <a:pt x="30" y="426"/>
                      </a:lnTo>
                      <a:lnTo>
                        <a:pt x="8" y="370"/>
                      </a:lnTo>
                      <a:lnTo>
                        <a:pt x="0" y="308"/>
                      </a:lnTo>
                      <a:lnTo>
                        <a:pt x="8" y="244"/>
                      </a:lnTo>
                      <a:lnTo>
                        <a:pt x="30" y="188"/>
                      </a:lnTo>
                      <a:lnTo>
                        <a:pt x="63" y="136"/>
                      </a:lnTo>
                      <a:lnTo>
                        <a:pt x="109" y="89"/>
                      </a:lnTo>
                      <a:lnTo>
                        <a:pt x="163" y="52"/>
                      </a:lnTo>
                      <a:lnTo>
                        <a:pt x="225" y="24"/>
                      </a:lnTo>
                      <a:lnTo>
                        <a:pt x="294" y="6"/>
                      </a:lnTo>
                      <a:lnTo>
                        <a:pt x="366" y="0"/>
                      </a:lnTo>
                      <a:close/>
                    </a:path>
                  </a:pathLst>
                </a:custGeom>
                <a:solidFill>
                  <a:srgbClr val="877A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Freeform 375">
                  <a:extLst>
                    <a:ext uri="{FF2B5EF4-FFF2-40B4-BE49-F238E27FC236}">
                      <a16:creationId xmlns:a16="http://schemas.microsoft.com/office/drawing/2014/main" id="{120C1D0A-F609-4CD9-A973-2DD9279ABD5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" y="1529"/>
                  <a:ext cx="131" cy="110"/>
                </a:xfrm>
                <a:custGeom>
                  <a:avLst/>
                  <a:gdLst>
                    <a:gd name="T0" fmla="*/ 16 w 526"/>
                    <a:gd name="T1" fmla="*/ 0 h 441"/>
                    <a:gd name="T2" fmla="*/ 19 w 526"/>
                    <a:gd name="T3" fmla="*/ 0 h 441"/>
                    <a:gd name="T4" fmla="*/ 23 w 526"/>
                    <a:gd name="T5" fmla="*/ 1 h 441"/>
                    <a:gd name="T6" fmla="*/ 25 w 526"/>
                    <a:gd name="T7" fmla="*/ 2 h 441"/>
                    <a:gd name="T8" fmla="*/ 28 w 526"/>
                    <a:gd name="T9" fmla="*/ 4 h 441"/>
                    <a:gd name="T10" fmla="*/ 30 w 526"/>
                    <a:gd name="T11" fmla="*/ 6 h 441"/>
                    <a:gd name="T12" fmla="*/ 31 w 526"/>
                    <a:gd name="T13" fmla="*/ 8 h 441"/>
                    <a:gd name="T14" fmla="*/ 32 w 526"/>
                    <a:gd name="T15" fmla="*/ 11 h 441"/>
                    <a:gd name="T16" fmla="*/ 33 w 526"/>
                    <a:gd name="T17" fmla="*/ 14 h 441"/>
                    <a:gd name="T18" fmla="*/ 32 w 526"/>
                    <a:gd name="T19" fmla="*/ 16 h 441"/>
                    <a:gd name="T20" fmla="*/ 31 w 526"/>
                    <a:gd name="T21" fmla="*/ 19 h 441"/>
                    <a:gd name="T22" fmla="*/ 30 w 526"/>
                    <a:gd name="T23" fmla="*/ 21 h 441"/>
                    <a:gd name="T24" fmla="*/ 28 w 526"/>
                    <a:gd name="T25" fmla="*/ 23 h 441"/>
                    <a:gd name="T26" fmla="*/ 25 w 526"/>
                    <a:gd name="T27" fmla="*/ 25 h 441"/>
                    <a:gd name="T28" fmla="*/ 23 w 526"/>
                    <a:gd name="T29" fmla="*/ 26 h 441"/>
                    <a:gd name="T30" fmla="*/ 19 w 526"/>
                    <a:gd name="T31" fmla="*/ 27 h 441"/>
                    <a:gd name="T32" fmla="*/ 16 w 526"/>
                    <a:gd name="T33" fmla="*/ 27 h 441"/>
                    <a:gd name="T34" fmla="*/ 13 w 526"/>
                    <a:gd name="T35" fmla="*/ 27 h 441"/>
                    <a:gd name="T36" fmla="*/ 10 w 526"/>
                    <a:gd name="T37" fmla="*/ 26 h 441"/>
                    <a:gd name="T38" fmla="*/ 7 w 526"/>
                    <a:gd name="T39" fmla="*/ 25 h 441"/>
                    <a:gd name="T40" fmla="*/ 5 w 526"/>
                    <a:gd name="T41" fmla="*/ 23 h 441"/>
                    <a:gd name="T42" fmla="*/ 3 w 526"/>
                    <a:gd name="T43" fmla="*/ 21 h 441"/>
                    <a:gd name="T44" fmla="*/ 1 w 526"/>
                    <a:gd name="T45" fmla="*/ 19 h 441"/>
                    <a:gd name="T46" fmla="*/ 0 w 526"/>
                    <a:gd name="T47" fmla="*/ 16 h 441"/>
                    <a:gd name="T48" fmla="*/ 0 w 526"/>
                    <a:gd name="T49" fmla="*/ 14 h 441"/>
                    <a:gd name="T50" fmla="*/ 0 w 526"/>
                    <a:gd name="T51" fmla="*/ 11 h 441"/>
                    <a:gd name="T52" fmla="*/ 1 w 526"/>
                    <a:gd name="T53" fmla="*/ 8 h 441"/>
                    <a:gd name="T54" fmla="*/ 3 w 526"/>
                    <a:gd name="T55" fmla="*/ 6 h 441"/>
                    <a:gd name="T56" fmla="*/ 5 w 526"/>
                    <a:gd name="T57" fmla="*/ 4 h 441"/>
                    <a:gd name="T58" fmla="*/ 7 w 526"/>
                    <a:gd name="T59" fmla="*/ 2 h 441"/>
                    <a:gd name="T60" fmla="*/ 10 w 526"/>
                    <a:gd name="T61" fmla="*/ 1 h 441"/>
                    <a:gd name="T62" fmla="*/ 13 w 526"/>
                    <a:gd name="T63" fmla="*/ 0 h 441"/>
                    <a:gd name="T64" fmla="*/ 16 w 526"/>
                    <a:gd name="T65" fmla="*/ 0 h 441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526" h="441">
                      <a:moveTo>
                        <a:pt x="261" y="0"/>
                      </a:moveTo>
                      <a:lnTo>
                        <a:pt x="313" y="6"/>
                      </a:lnTo>
                      <a:lnTo>
                        <a:pt x="365" y="17"/>
                      </a:lnTo>
                      <a:lnTo>
                        <a:pt x="408" y="39"/>
                      </a:lnTo>
                      <a:lnTo>
                        <a:pt x="446" y="66"/>
                      </a:lnTo>
                      <a:lnTo>
                        <a:pt x="479" y="99"/>
                      </a:lnTo>
                      <a:lnTo>
                        <a:pt x="503" y="134"/>
                      </a:lnTo>
                      <a:lnTo>
                        <a:pt x="519" y="175"/>
                      </a:lnTo>
                      <a:lnTo>
                        <a:pt x="526" y="219"/>
                      </a:lnTo>
                      <a:lnTo>
                        <a:pt x="519" y="265"/>
                      </a:lnTo>
                      <a:lnTo>
                        <a:pt x="503" y="305"/>
                      </a:lnTo>
                      <a:lnTo>
                        <a:pt x="479" y="343"/>
                      </a:lnTo>
                      <a:lnTo>
                        <a:pt x="446" y="376"/>
                      </a:lnTo>
                      <a:lnTo>
                        <a:pt x="408" y="403"/>
                      </a:lnTo>
                      <a:lnTo>
                        <a:pt x="365" y="425"/>
                      </a:lnTo>
                      <a:lnTo>
                        <a:pt x="313" y="436"/>
                      </a:lnTo>
                      <a:lnTo>
                        <a:pt x="261" y="441"/>
                      </a:lnTo>
                      <a:lnTo>
                        <a:pt x="210" y="436"/>
                      </a:lnTo>
                      <a:lnTo>
                        <a:pt x="161" y="425"/>
                      </a:lnTo>
                      <a:lnTo>
                        <a:pt x="118" y="403"/>
                      </a:lnTo>
                      <a:lnTo>
                        <a:pt x="80" y="376"/>
                      </a:lnTo>
                      <a:lnTo>
                        <a:pt x="48" y="343"/>
                      </a:lnTo>
                      <a:lnTo>
                        <a:pt x="23" y="305"/>
                      </a:lnTo>
                      <a:lnTo>
                        <a:pt x="6" y="265"/>
                      </a:lnTo>
                      <a:lnTo>
                        <a:pt x="0" y="219"/>
                      </a:lnTo>
                      <a:lnTo>
                        <a:pt x="6" y="175"/>
                      </a:lnTo>
                      <a:lnTo>
                        <a:pt x="23" y="134"/>
                      </a:lnTo>
                      <a:lnTo>
                        <a:pt x="48" y="99"/>
                      </a:lnTo>
                      <a:lnTo>
                        <a:pt x="80" y="66"/>
                      </a:lnTo>
                      <a:lnTo>
                        <a:pt x="118" y="39"/>
                      </a:lnTo>
                      <a:lnTo>
                        <a:pt x="161" y="17"/>
                      </a:lnTo>
                      <a:lnTo>
                        <a:pt x="210" y="6"/>
                      </a:lnTo>
                      <a:lnTo>
                        <a:pt x="261" y="0"/>
                      </a:lnTo>
                      <a:close/>
                    </a:path>
                  </a:pathLst>
                </a:custGeom>
                <a:solidFill>
                  <a:srgbClr val="56545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Freeform 376">
                  <a:extLst>
                    <a:ext uri="{FF2B5EF4-FFF2-40B4-BE49-F238E27FC236}">
                      <a16:creationId xmlns:a16="http://schemas.microsoft.com/office/drawing/2014/main" id="{36712CD4-C880-4234-9FD8-D6A4A4E5CA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83" y="1556"/>
                  <a:ext cx="66" cy="56"/>
                </a:xfrm>
                <a:custGeom>
                  <a:avLst/>
                  <a:gdLst>
                    <a:gd name="T0" fmla="*/ 8 w 264"/>
                    <a:gd name="T1" fmla="*/ 0 h 223"/>
                    <a:gd name="T2" fmla="*/ 10 w 264"/>
                    <a:gd name="T3" fmla="*/ 0 h 223"/>
                    <a:gd name="T4" fmla="*/ 12 w 264"/>
                    <a:gd name="T5" fmla="*/ 1 h 223"/>
                    <a:gd name="T6" fmla="*/ 13 w 264"/>
                    <a:gd name="T7" fmla="*/ 1 h 223"/>
                    <a:gd name="T8" fmla="*/ 14 w 264"/>
                    <a:gd name="T9" fmla="*/ 2 h 223"/>
                    <a:gd name="T10" fmla="*/ 15 w 264"/>
                    <a:gd name="T11" fmla="*/ 3 h 223"/>
                    <a:gd name="T12" fmla="*/ 16 w 264"/>
                    <a:gd name="T13" fmla="*/ 4 h 223"/>
                    <a:gd name="T14" fmla="*/ 16 w 264"/>
                    <a:gd name="T15" fmla="*/ 6 h 223"/>
                    <a:gd name="T16" fmla="*/ 17 w 264"/>
                    <a:gd name="T17" fmla="*/ 7 h 223"/>
                    <a:gd name="T18" fmla="*/ 16 w 264"/>
                    <a:gd name="T19" fmla="*/ 8 h 223"/>
                    <a:gd name="T20" fmla="*/ 16 w 264"/>
                    <a:gd name="T21" fmla="*/ 10 h 223"/>
                    <a:gd name="T22" fmla="*/ 15 w 264"/>
                    <a:gd name="T23" fmla="*/ 11 h 223"/>
                    <a:gd name="T24" fmla="*/ 14 w 264"/>
                    <a:gd name="T25" fmla="*/ 12 h 223"/>
                    <a:gd name="T26" fmla="*/ 13 w 264"/>
                    <a:gd name="T27" fmla="*/ 13 h 223"/>
                    <a:gd name="T28" fmla="*/ 12 w 264"/>
                    <a:gd name="T29" fmla="*/ 14 h 223"/>
                    <a:gd name="T30" fmla="*/ 10 w 264"/>
                    <a:gd name="T31" fmla="*/ 14 h 223"/>
                    <a:gd name="T32" fmla="*/ 8 w 264"/>
                    <a:gd name="T33" fmla="*/ 14 h 223"/>
                    <a:gd name="T34" fmla="*/ 7 w 264"/>
                    <a:gd name="T35" fmla="*/ 14 h 223"/>
                    <a:gd name="T36" fmla="*/ 5 w 264"/>
                    <a:gd name="T37" fmla="*/ 14 h 223"/>
                    <a:gd name="T38" fmla="*/ 4 w 264"/>
                    <a:gd name="T39" fmla="*/ 13 h 223"/>
                    <a:gd name="T40" fmla="*/ 3 w 264"/>
                    <a:gd name="T41" fmla="*/ 12 h 223"/>
                    <a:gd name="T42" fmla="*/ 2 w 264"/>
                    <a:gd name="T43" fmla="*/ 11 h 223"/>
                    <a:gd name="T44" fmla="*/ 1 w 264"/>
                    <a:gd name="T45" fmla="*/ 10 h 223"/>
                    <a:gd name="T46" fmla="*/ 0 w 264"/>
                    <a:gd name="T47" fmla="*/ 8 h 223"/>
                    <a:gd name="T48" fmla="*/ 0 w 264"/>
                    <a:gd name="T49" fmla="*/ 7 h 223"/>
                    <a:gd name="T50" fmla="*/ 0 w 264"/>
                    <a:gd name="T51" fmla="*/ 6 h 223"/>
                    <a:gd name="T52" fmla="*/ 1 w 264"/>
                    <a:gd name="T53" fmla="*/ 4 h 223"/>
                    <a:gd name="T54" fmla="*/ 2 w 264"/>
                    <a:gd name="T55" fmla="*/ 3 h 223"/>
                    <a:gd name="T56" fmla="*/ 3 w 264"/>
                    <a:gd name="T57" fmla="*/ 2 h 223"/>
                    <a:gd name="T58" fmla="*/ 4 w 264"/>
                    <a:gd name="T59" fmla="*/ 1 h 223"/>
                    <a:gd name="T60" fmla="*/ 5 w 264"/>
                    <a:gd name="T61" fmla="*/ 1 h 223"/>
                    <a:gd name="T62" fmla="*/ 7 w 264"/>
                    <a:gd name="T63" fmla="*/ 0 h 223"/>
                    <a:gd name="T64" fmla="*/ 8 w 264"/>
                    <a:gd name="T65" fmla="*/ 0 h 2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64" h="223">
                      <a:moveTo>
                        <a:pt x="130" y="0"/>
                      </a:moveTo>
                      <a:lnTo>
                        <a:pt x="158" y="3"/>
                      </a:lnTo>
                      <a:lnTo>
                        <a:pt x="182" y="9"/>
                      </a:lnTo>
                      <a:lnTo>
                        <a:pt x="204" y="20"/>
                      </a:lnTo>
                      <a:lnTo>
                        <a:pt x="226" y="33"/>
                      </a:lnTo>
                      <a:lnTo>
                        <a:pt x="242" y="50"/>
                      </a:lnTo>
                      <a:lnTo>
                        <a:pt x="252" y="66"/>
                      </a:lnTo>
                      <a:lnTo>
                        <a:pt x="261" y="87"/>
                      </a:lnTo>
                      <a:lnTo>
                        <a:pt x="264" y="110"/>
                      </a:lnTo>
                      <a:lnTo>
                        <a:pt x="261" y="131"/>
                      </a:lnTo>
                      <a:lnTo>
                        <a:pt x="252" y="152"/>
                      </a:lnTo>
                      <a:lnTo>
                        <a:pt x="242" y="172"/>
                      </a:lnTo>
                      <a:lnTo>
                        <a:pt x="226" y="191"/>
                      </a:lnTo>
                      <a:lnTo>
                        <a:pt x="204" y="204"/>
                      </a:lnTo>
                      <a:lnTo>
                        <a:pt x="182" y="215"/>
                      </a:lnTo>
                      <a:lnTo>
                        <a:pt x="158" y="221"/>
                      </a:lnTo>
                      <a:lnTo>
                        <a:pt x="130" y="223"/>
                      </a:lnTo>
                      <a:lnTo>
                        <a:pt x="106" y="221"/>
                      </a:lnTo>
                      <a:lnTo>
                        <a:pt x="81" y="215"/>
                      </a:lnTo>
                      <a:lnTo>
                        <a:pt x="60" y="204"/>
                      </a:lnTo>
                      <a:lnTo>
                        <a:pt x="41" y="191"/>
                      </a:lnTo>
                      <a:lnTo>
                        <a:pt x="25" y="172"/>
                      </a:lnTo>
                      <a:lnTo>
                        <a:pt x="11" y="152"/>
                      </a:lnTo>
                      <a:lnTo>
                        <a:pt x="3" y="131"/>
                      </a:lnTo>
                      <a:lnTo>
                        <a:pt x="0" y="110"/>
                      </a:lnTo>
                      <a:lnTo>
                        <a:pt x="3" y="87"/>
                      </a:lnTo>
                      <a:lnTo>
                        <a:pt x="11" y="66"/>
                      </a:lnTo>
                      <a:lnTo>
                        <a:pt x="25" y="50"/>
                      </a:lnTo>
                      <a:lnTo>
                        <a:pt x="41" y="33"/>
                      </a:lnTo>
                      <a:lnTo>
                        <a:pt x="60" y="20"/>
                      </a:lnTo>
                      <a:lnTo>
                        <a:pt x="81" y="9"/>
                      </a:lnTo>
                      <a:lnTo>
                        <a:pt x="106" y="3"/>
                      </a:lnTo>
                      <a:lnTo>
                        <a:pt x="130" y="0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Freeform 377">
                  <a:extLst>
                    <a:ext uri="{FF2B5EF4-FFF2-40B4-BE49-F238E27FC236}">
                      <a16:creationId xmlns:a16="http://schemas.microsoft.com/office/drawing/2014/main" id="{566DD592-F222-4DF5-ABED-401FD4E818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00" y="1570"/>
                  <a:ext cx="34" cy="28"/>
                </a:xfrm>
                <a:custGeom>
                  <a:avLst/>
                  <a:gdLst>
                    <a:gd name="T0" fmla="*/ 4 w 136"/>
                    <a:gd name="T1" fmla="*/ 0 h 111"/>
                    <a:gd name="T2" fmla="*/ 6 w 136"/>
                    <a:gd name="T3" fmla="*/ 0 h 111"/>
                    <a:gd name="T4" fmla="*/ 7 w 136"/>
                    <a:gd name="T5" fmla="*/ 1 h 111"/>
                    <a:gd name="T6" fmla="*/ 8 w 136"/>
                    <a:gd name="T7" fmla="*/ 2 h 111"/>
                    <a:gd name="T8" fmla="*/ 9 w 136"/>
                    <a:gd name="T9" fmla="*/ 4 h 111"/>
                    <a:gd name="T10" fmla="*/ 8 w 136"/>
                    <a:gd name="T11" fmla="*/ 5 h 111"/>
                    <a:gd name="T12" fmla="*/ 7 w 136"/>
                    <a:gd name="T13" fmla="*/ 6 h 111"/>
                    <a:gd name="T14" fmla="*/ 6 w 136"/>
                    <a:gd name="T15" fmla="*/ 7 h 111"/>
                    <a:gd name="T16" fmla="*/ 4 w 136"/>
                    <a:gd name="T17" fmla="*/ 7 h 111"/>
                    <a:gd name="T18" fmla="*/ 3 w 136"/>
                    <a:gd name="T19" fmla="*/ 7 h 111"/>
                    <a:gd name="T20" fmla="*/ 1 w 136"/>
                    <a:gd name="T21" fmla="*/ 6 h 111"/>
                    <a:gd name="T22" fmla="*/ 1 w 136"/>
                    <a:gd name="T23" fmla="*/ 5 h 111"/>
                    <a:gd name="T24" fmla="*/ 0 w 136"/>
                    <a:gd name="T25" fmla="*/ 4 h 111"/>
                    <a:gd name="T26" fmla="*/ 1 w 136"/>
                    <a:gd name="T27" fmla="*/ 2 h 111"/>
                    <a:gd name="T28" fmla="*/ 1 w 136"/>
                    <a:gd name="T29" fmla="*/ 1 h 111"/>
                    <a:gd name="T30" fmla="*/ 3 w 136"/>
                    <a:gd name="T31" fmla="*/ 0 h 111"/>
                    <a:gd name="T32" fmla="*/ 4 w 136"/>
                    <a:gd name="T33" fmla="*/ 0 h 111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0" t="0" r="r" b="b"/>
                  <a:pathLst>
                    <a:path w="136" h="111">
                      <a:moveTo>
                        <a:pt x="65" y="0"/>
                      </a:moveTo>
                      <a:lnTo>
                        <a:pt x="93" y="5"/>
                      </a:lnTo>
                      <a:lnTo>
                        <a:pt x="115" y="16"/>
                      </a:lnTo>
                      <a:lnTo>
                        <a:pt x="131" y="32"/>
                      </a:lnTo>
                      <a:lnTo>
                        <a:pt x="136" y="55"/>
                      </a:lnTo>
                      <a:lnTo>
                        <a:pt x="131" y="76"/>
                      </a:lnTo>
                      <a:lnTo>
                        <a:pt x="115" y="95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39" y="106"/>
                      </a:lnTo>
                      <a:lnTo>
                        <a:pt x="19" y="95"/>
                      </a:lnTo>
                      <a:lnTo>
                        <a:pt x="6" y="76"/>
                      </a:lnTo>
                      <a:lnTo>
                        <a:pt x="0" y="55"/>
                      </a:lnTo>
                      <a:lnTo>
                        <a:pt x="6" y="32"/>
                      </a:lnTo>
                      <a:lnTo>
                        <a:pt x="19" y="16"/>
                      </a:lnTo>
                      <a:lnTo>
                        <a:pt x="39" y="5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C4C4C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Freeform 378">
                  <a:extLst>
                    <a:ext uri="{FF2B5EF4-FFF2-40B4-BE49-F238E27FC236}">
                      <a16:creationId xmlns:a16="http://schemas.microsoft.com/office/drawing/2014/main" id="{96CE4DDF-708A-485F-A10A-7C80D3EFA6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05" y="1334"/>
                  <a:ext cx="54" cy="71"/>
                </a:xfrm>
                <a:custGeom>
                  <a:avLst/>
                  <a:gdLst>
                    <a:gd name="T0" fmla="*/ 6 w 213"/>
                    <a:gd name="T1" fmla="*/ 2 h 288"/>
                    <a:gd name="T2" fmla="*/ 14 w 213"/>
                    <a:gd name="T3" fmla="*/ 18 h 288"/>
                    <a:gd name="T4" fmla="*/ 8 w 213"/>
                    <a:gd name="T5" fmla="*/ 17 h 288"/>
                    <a:gd name="T6" fmla="*/ 7 w 213"/>
                    <a:gd name="T7" fmla="*/ 17 h 288"/>
                    <a:gd name="T8" fmla="*/ 0 w 213"/>
                    <a:gd name="T9" fmla="*/ 4 h 288"/>
                    <a:gd name="T10" fmla="*/ 0 w 213"/>
                    <a:gd name="T11" fmla="*/ 3 h 288"/>
                    <a:gd name="T12" fmla="*/ 0 w 213"/>
                    <a:gd name="T13" fmla="*/ 2 h 288"/>
                    <a:gd name="T14" fmla="*/ 1 w 213"/>
                    <a:gd name="T15" fmla="*/ 1 h 288"/>
                    <a:gd name="T16" fmla="*/ 1 w 213"/>
                    <a:gd name="T17" fmla="*/ 0 h 288"/>
                    <a:gd name="T18" fmla="*/ 2 w 213"/>
                    <a:gd name="T19" fmla="*/ 0 h 288"/>
                    <a:gd name="T20" fmla="*/ 3 w 213"/>
                    <a:gd name="T21" fmla="*/ 0 h 288"/>
                    <a:gd name="T22" fmla="*/ 4 w 213"/>
                    <a:gd name="T23" fmla="*/ 1 h 288"/>
                    <a:gd name="T24" fmla="*/ 6 w 213"/>
                    <a:gd name="T25" fmla="*/ 2 h 28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3" h="288">
                      <a:moveTo>
                        <a:pt x="90" y="27"/>
                      </a:moveTo>
                      <a:lnTo>
                        <a:pt x="213" y="288"/>
                      </a:lnTo>
                      <a:lnTo>
                        <a:pt x="119" y="283"/>
                      </a:lnTo>
                      <a:lnTo>
                        <a:pt x="103" y="283"/>
                      </a:lnTo>
                      <a:lnTo>
                        <a:pt x="3" y="65"/>
                      </a:lnTo>
                      <a:lnTo>
                        <a:pt x="0" y="46"/>
                      </a:lnTo>
                      <a:lnTo>
                        <a:pt x="3" y="30"/>
                      </a:lnTo>
                      <a:lnTo>
                        <a:pt x="8" y="14"/>
                      </a:lnTo>
                      <a:lnTo>
                        <a:pt x="19" y="5"/>
                      </a:lnTo>
                      <a:lnTo>
                        <a:pt x="30" y="0"/>
                      </a:lnTo>
                      <a:lnTo>
                        <a:pt x="47" y="0"/>
                      </a:lnTo>
                      <a:lnTo>
                        <a:pt x="65" y="11"/>
                      </a:lnTo>
                      <a:lnTo>
                        <a:pt x="90" y="27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Freeform 379">
                  <a:extLst>
                    <a:ext uri="{FF2B5EF4-FFF2-40B4-BE49-F238E27FC236}">
                      <a16:creationId xmlns:a16="http://schemas.microsoft.com/office/drawing/2014/main" id="{B08DA5FD-0E6B-447B-A347-9216B224A12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26" y="1272"/>
                  <a:ext cx="118" cy="144"/>
                </a:xfrm>
                <a:custGeom>
                  <a:avLst/>
                  <a:gdLst>
                    <a:gd name="T0" fmla="*/ 30 w 471"/>
                    <a:gd name="T1" fmla="*/ 36 h 574"/>
                    <a:gd name="T2" fmla="*/ 22 w 471"/>
                    <a:gd name="T3" fmla="*/ 35 h 574"/>
                    <a:gd name="T4" fmla="*/ 3 w 471"/>
                    <a:gd name="T5" fmla="*/ 10 h 574"/>
                    <a:gd name="T6" fmla="*/ 1 w 471"/>
                    <a:gd name="T7" fmla="*/ 7 h 574"/>
                    <a:gd name="T8" fmla="*/ 0 w 471"/>
                    <a:gd name="T9" fmla="*/ 4 h 574"/>
                    <a:gd name="T10" fmla="*/ 1 w 471"/>
                    <a:gd name="T11" fmla="*/ 2 h 574"/>
                    <a:gd name="T12" fmla="*/ 2 w 471"/>
                    <a:gd name="T13" fmla="*/ 0 h 574"/>
                    <a:gd name="T14" fmla="*/ 2 w 471"/>
                    <a:gd name="T15" fmla="*/ 0 h 574"/>
                    <a:gd name="T16" fmla="*/ 3 w 471"/>
                    <a:gd name="T17" fmla="*/ 0 h 574"/>
                    <a:gd name="T18" fmla="*/ 3 w 471"/>
                    <a:gd name="T19" fmla="*/ 1 h 574"/>
                    <a:gd name="T20" fmla="*/ 4 w 471"/>
                    <a:gd name="T21" fmla="*/ 2 h 574"/>
                    <a:gd name="T22" fmla="*/ 4 w 471"/>
                    <a:gd name="T23" fmla="*/ 2 h 574"/>
                    <a:gd name="T24" fmla="*/ 5 w 471"/>
                    <a:gd name="T25" fmla="*/ 4 h 574"/>
                    <a:gd name="T26" fmla="*/ 6 w 471"/>
                    <a:gd name="T27" fmla="*/ 5 h 574"/>
                    <a:gd name="T28" fmla="*/ 8 w 471"/>
                    <a:gd name="T29" fmla="*/ 7 h 574"/>
                    <a:gd name="T30" fmla="*/ 9 w 471"/>
                    <a:gd name="T31" fmla="*/ 9 h 574"/>
                    <a:gd name="T32" fmla="*/ 11 w 471"/>
                    <a:gd name="T33" fmla="*/ 12 h 574"/>
                    <a:gd name="T34" fmla="*/ 13 w 471"/>
                    <a:gd name="T35" fmla="*/ 15 h 574"/>
                    <a:gd name="T36" fmla="*/ 16 w 471"/>
                    <a:gd name="T37" fmla="*/ 18 h 574"/>
                    <a:gd name="T38" fmla="*/ 19 w 471"/>
                    <a:gd name="T39" fmla="*/ 22 h 574"/>
                    <a:gd name="T40" fmla="*/ 22 w 471"/>
                    <a:gd name="T41" fmla="*/ 26 h 574"/>
                    <a:gd name="T42" fmla="*/ 26 w 471"/>
                    <a:gd name="T43" fmla="*/ 31 h 574"/>
                    <a:gd name="T44" fmla="*/ 30 w 471"/>
                    <a:gd name="T45" fmla="*/ 36 h 57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471" h="574">
                      <a:moveTo>
                        <a:pt x="471" y="574"/>
                      </a:moveTo>
                      <a:lnTo>
                        <a:pt x="351" y="560"/>
                      </a:lnTo>
                      <a:lnTo>
                        <a:pt x="41" y="158"/>
                      </a:lnTo>
                      <a:lnTo>
                        <a:pt x="11" y="104"/>
                      </a:lnTo>
                      <a:lnTo>
                        <a:pt x="0" y="63"/>
                      </a:lnTo>
                      <a:lnTo>
                        <a:pt x="11" y="28"/>
                      </a:lnTo>
                      <a:lnTo>
                        <a:pt x="33" y="0"/>
                      </a:lnTo>
                      <a:lnTo>
                        <a:pt x="35" y="0"/>
                      </a:lnTo>
                      <a:lnTo>
                        <a:pt x="39" y="3"/>
                      </a:lnTo>
                      <a:lnTo>
                        <a:pt x="46" y="11"/>
                      </a:lnTo>
                      <a:lnTo>
                        <a:pt x="55" y="23"/>
                      </a:lnTo>
                      <a:lnTo>
                        <a:pt x="65" y="35"/>
                      </a:lnTo>
                      <a:lnTo>
                        <a:pt x="81" y="55"/>
                      </a:lnTo>
                      <a:lnTo>
                        <a:pt x="98" y="79"/>
                      </a:lnTo>
                      <a:lnTo>
                        <a:pt x="123" y="109"/>
                      </a:lnTo>
                      <a:lnTo>
                        <a:pt x="147" y="145"/>
                      </a:lnTo>
                      <a:lnTo>
                        <a:pt x="177" y="185"/>
                      </a:lnTo>
                      <a:lnTo>
                        <a:pt x="212" y="231"/>
                      </a:lnTo>
                      <a:lnTo>
                        <a:pt x="253" y="286"/>
                      </a:lnTo>
                      <a:lnTo>
                        <a:pt x="300" y="346"/>
                      </a:lnTo>
                      <a:lnTo>
                        <a:pt x="351" y="413"/>
                      </a:lnTo>
                      <a:lnTo>
                        <a:pt x="408" y="489"/>
                      </a:lnTo>
                      <a:lnTo>
                        <a:pt x="471" y="574"/>
                      </a:lnTo>
                      <a:close/>
                    </a:path>
                  </a:pathLst>
                </a:custGeom>
                <a:solidFill>
                  <a:srgbClr val="D6D6D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Freeform 380">
                  <a:extLst>
                    <a:ext uri="{FF2B5EF4-FFF2-40B4-BE49-F238E27FC236}">
                      <a16:creationId xmlns:a16="http://schemas.microsoft.com/office/drawing/2014/main" id="{B06FF395-8438-4D95-B413-6F7D9049DC3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040" y="1281"/>
                  <a:ext cx="104" cy="135"/>
                </a:xfrm>
                <a:custGeom>
                  <a:avLst/>
                  <a:gdLst>
                    <a:gd name="T0" fmla="*/ 22 w 413"/>
                    <a:gd name="T1" fmla="*/ 33 h 539"/>
                    <a:gd name="T2" fmla="*/ 2 w 413"/>
                    <a:gd name="T3" fmla="*/ 9 h 539"/>
                    <a:gd name="T4" fmla="*/ 1 w 413"/>
                    <a:gd name="T5" fmla="*/ 6 h 539"/>
                    <a:gd name="T6" fmla="*/ 0 w 413"/>
                    <a:gd name="T7" fmla="*/ 4 h 539"/>
                    <a:gd name="T8" fmla="*/ 0 w 413"/>
                    <a:gd name="T9" fmla="*/ 2 h 539"/>
                    <a:gd name="T10" fmla="*/ 1 w 413"/>
                    <a:gd name="T11" fmla="*/ 0 h 539"/>
                    <a:gd name="T12" fmla="*/ 2 w 413"/>
                    <a:gd name="T13" fmla="*/ 2 h 539"/>
                    <a:gd name="T14" fmla="*/ 4 w 413"/>
                    <a:gd name="T15" fmla="*/ 4 h 539"/>
                    <a:gd name="T16" fmla="*/ 6 w 413"/>
                    <a:gd name="T17" fmla="*/ 7 h 539"/>
                    <a:gd name="T18" fmla="*/ 9 w 413"/>
                    <a:gd name="T19" fmla="*/ 11 h 539"/>
                    <a:gd name="T20" fmla="*/ 12 w 413"/>
                    <a:gd name="T21" fmla="*/ 15 h 539"/>
                    <a:gd name="T22" fmla="*/ 16 w 413"/>
                    <a:gd name="T23" fmla="*/ 21 h 539"/>
                    <a:gd name="T24" fmla="*/ 21 w 413"/>
                    <a:gd name="T25" fmla="*/ 27 h 539"/>
                    <a:gd name="T26" fmla="*/ 26 w 413"/>
                    <a:gd name="T27" fmla="*/ 34 h 539"/>
                    <a:gd name="T28" fmla="*/ 22 w 413"/>
                    <a:gd name="T29" fmla="*/ 33 h 5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413" h="539">
                      <a:moveTo>
                        <a:pt x="342" y="531"/>
                      </a:moveTo>
                      <a:lnTo>
                        <a:pt x="37" y="136"/>
                      </a:lnTo>
                      <a:lnTo>
                        <a:pt x="13" y="94"/>
                      </a:lnTo>
                      <a:lnTo>
                        <a:pt x="0" y="55"/>
                      </a:lnTo>
                      <a:lnTo>
                        <a:pt x="0" y="25"/>
                      </a:lnTo>
                      <a:lnTo>
                        <a:pt x="11" y="0"/>
                      </a:lnTo>
                      <a:lnTo>
                        <a:pt x="32" y="30"/>
                      </a:lnTo>
                      <a:lnTo>
                        <a:pt x="59" y="66"/>
                      </a:lnTo>
                      <a:lnTo>
                        <a:pt x="95" y="115"/>
                      </a:lnTo>
                      <a:lnTo>
                        <a:pt x="138" y="172"/>
                      </a:lnTo>
                      <a:lnTo>
                        <a:pt x="189" y="242"/>
                      </a:lnTo>
                      <a:lnTo>
                        <a:pt x="252" y="327"/>
                      </a:lnTo>
                      <a:lnTo>
                        <a:pt x="325" y="425"/>
                      </a:lnTo>
                      <a:lnTo>
                        <a:pt x="413" y="539"/>
                      </a:lnTo>
                      <a:lnTo>
                        <a:pt x="342" y="531"/>
                      </a:lnTo>
                      <a:close/>
                    </a:path>
                  </a:pathLst>
                </a:custGeom>
                <a:solidFill>
                  <a:srgbClr val="A8B2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Freeform 381">
                  <a:extLst>
                    <a:ext uri="{FF2B5EF4-FFF2-40B4-BE49-F238E27FC236}">
                      <a16:creationId xmlns:a16="http://schemas.microsoft.com/office/drawing/2014/main" id="{C14338F7-9E6C-417E-97B3-EB7280D4894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22" y="1177"/>
                  <a:ext cx="291" cy="288"/>
                </a:xfrm>
                <a:custGeom>
                  <a:avLst/>
                  <a:gdLst>
                    <a:gd name="T0" fmla="*/ 70 w 1166"/>
                    <a:gd name="T1" fmla="*/ 40 h 1153"/>
                    <a:gd name="T2" fmla="*/ 67 w 1166"/>
                    <a:gd name="T3" fmla="*/ 42 h 1153"/>
                    <a:gd name="T4" fmla="*/ 63 w 1166"/>
                    <a:gd name="T5" fmla="*/ 43 h 1153"/>
                    <a:gd name="T6" fmla="*/ 60 w 1166"/>
                    <a:gd name="T7" fmla="*/ 44 h 1153"/>
                    <a:gd name="T8" fmla="*/ 57 w 1166"/>
                    <a:gd name="T9" fmla="*/ 44 h 1153"/>
                    <a:gd name="T10" fmla="*/ 54 w 1166"/>
                    <a:gd name="T11" fmla="*/ 44 h 1153"/>
                    <a:gd name="T12" fmla="*/ 51 w 1166"/>
                    <a:gd name="T13" fmla="*/ 43 h 1153"/>
                    <a:gd name="T14" fmla="*/ 47 w 1166"/>
                    <a:gd name="T15" fmla="*/ 41 h 1153"/>
                    <a:gd name="T16" fmla="*/ 46 w 1166"/>
                    <a:gd name="T17" fmla="*/ 33 h 1153"/>
                    <a:gd name="T18" fmla="*/ 35 w 1166"/>
                    <a:gd name="T19" fmla="*/ 24 h 1153"/>
                    <a:gd name="T20" fmla="*/ 34 w 1166"/>
                    <a:gd name="T21" fmla="*/ 13 h 1153"/>
                    <a:gd name="T22" fmla="*/ 31 w 1166"/>
                    <a:gd name="T23" fmla="*/ 5 h 1153"/>
                    <a:gd name="T24" fmla="*/ 26 w 1166"/>
                    <a:gd name="T25" fmla="*/ 2 h 1153"/>
                    <a:gd name="T26" fmla="*/ 20 w 1166"/>
                    <a:gd name="T27" fmla="*/ 0 h 1153"/>
                    <a:gd name="T28" fmla="*/ 14 w 1166"/>
                    <a:gd name="T29" fmla="*/ 0 h 1153"/>
                    <a:gd name="T30" fmla="*/ 8 w 1166"/>
                    <a:gd name="T31" fmla="*/ 3 h 1153"/>
                    <a:gd name="T32" fmla="*/ 3 w 1166"/>
                    <a:gd name="T33" fmla="*/ 9 h 1153"/>
                    <a:gd name="T34" fmla="*/ 0 w 1166"/>
                    <a:gd name="T35" fmla="*/ 15 h 1153"/>
                    <a:gd name="T36" fmla="*/ 0 w 1166"/>
                    <a:gd name="T37" fmla="*/ 23 h 1153"/>
                    <a:gd name="T38" fmla="*/ 9 w 1166"/>
                    <a:gd name="T39" fmla="*/ 34 h 1153"/>
                    <a:gd name="T40" fmla="*/ 8 w 1166"/>
                    <a:gd name="T41" fmla="*/ 44 h 1153"/>
                    <a:gd name="T42" fmla="*/ 13 w 1166"/>
                    <a:gd name="T43" fmla="*/ 53 h 1153"/>
                    <a:gd name="T44" fmla="*/ 20 w 1166"/>
                    <a:gd name="T45" fmla="*/ 62 h 1153"/>
                    <a:gd name="T46" fmla="*/ 28 w 1166"/>
                    <a:gd name="T47" fmla="*/ 68 h 1153"/>
                    <a:gd name="T48" fmla="*/ 36 w 1166"/>
                    <a:gd name="T49" fmla="*/ 72 h 1153"/>
                    <a:gd name="T50" fmla="*/ 43 w 1166"/>
                    <a:gd name="T51" fmla="*/ 71 h 1153"/>
                    <a:gd name="T52" fmla="*/ 47 w 1166"/>
                    <a:gd name="T53" fmla="*/ 67 h 1153"/>
                    <a:gd name="T54" fmla="*/ 48 w 1166"/>
                    <a:gd name="T55" fmla="*/ 58 h 1153"/>
                    <a:gd name="T56" fmla="*/ 57 w 1166"/>
                    <a:gd name="T57" fmla="*/ 55 h 1153"/>
                    <a:gd name="T58" fmla="*/ 64 w 1166"/>
                    <a:gd name="T59" fmla="*/ 52 h 1153"/>
                    <a:gd name="T60" fmla="*/ 69 w 1166"/>
                    <a:gd name="T61" fmla="*/ 47 h 1153"/>
                    <a:gd name="T62" fmla="*/ 73 w 1166"/>
                    <a:gd name="T63" fmla="*/ 39 h 1153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1166" h="1153">
                      <a:moveTo>
                        <a:pt x="1166" y="627"/>
                      </a:moveTo>
                      <a:lnTo>
                        <a:pt x="1130" y="647"/>
                      </a:lnTo>
                      <a:lnTo>
                        <a:pt x="1101" y="663"/>
                      </a:lnTo>
                      <a:lnTo>
                        <a:pt x="1071" y="676"/>
                      </a:lnTo>
                      <a:lnTo>
                        <a:pt x="1044" y="687"/>
                      </a:lnTo>
                      <a:lnTo>
                        <a:pt x="1016" y="698"/>
                      </a:lnTo>
                      <a:lnTo>
                        <a:pt x="991" y="704"/>
                      </a:lnTo>
                      <a:lnTo>
                        <a:pt x="968" y="706"/>
                      </a:lnTo>
                      <a:lnTo>
                        <a:pt x="943" y="710"/>
                      </a:lnTo>
                      <a:lnTo>
                        <a:pt x="919" y="710"/>
                      </a:lnTo>
                      <a:lnTo>
                        <a:pt x="894" y="706"/>
                      </a:lnTo>
                      <a:lnTo>
                        <a:pt x="869" y="701"/>
                      </a:lnTo>
                      <a:lnTo>
                        <a:pt x="843" y="693"/>
                      </a:lnTo>
                      <a:lnTo>
                        <a:pt x="815" y="685"/>
                      </a:lnTo>
                      <a:lnTo>
                        <a:pt x="783" y="674"/>
                      </a:lnTo>
                      <a:lnTo>
                        <a:pt x="750" y="660"/>
                      </a:lnTo>
                      <a:lnTo>
                        <a:pt x="714" y="644"/>
                      </a:lnTo>
                      <a:lnTo>
                        <a:pt x="734" y="527"/>
                      </a:lnTo>
                      <a:lnTo>
                        <a:pt x="563" y="470"/>
                      </a:lnTo>
                      <a:lnTo>
                        <a:pt x="563" y="383"/>
                      </a:lnTo>
                      <a:lnTo>
                        <a:pt x="560" y="299"/>
                      </a:lnTo>
                      <a:lnTo>
                        <a:pt x="552" y="214"/>
                      </a:lnTo>
                      <a:lnTo>
                        <a:pt x="533" y="128"/>
                      </a:lnTo>
                      <a:lnTo>
                        <a:pt x="497" y="87"/>
                      </a:lnTo>
                      <a:lnTo>
                        <a:pt x="457" y="52"/>
                      </a:lnTo>
                      <a:lnTo>
                        <a:pt x="416" y="30"/>
                      </a:lnTo>
                      <a:lnTo>
                        <a:pt x="375" y="13"/>
                      </a:lnTo>
                      <a:lnTo>
                        <a:pt x="329" y="2"/>
                      </a:lnTo>
                      <a:lnTo>
                        <a:pt x="280" y="0"/>
                      </a:lnTo>
                      <a:lnTo>
                        <a:pt x="231" y="6"/>
                      </a:lnTo>
                      <a:lnTo>
                        <a:pt x="176" y="13"/>
                      </a:lnTo>
                      <a:lnTo>
                        <a:pt x="123" y="55"/>
                      </a:lnTo>
                      <a:lnTo>
                        <a:pt x="79" y="98"/>
                      </a:lnTo>
                      <a:lnTo>
                        <a:pt x="47" y="144"/>
                      </a:lnTo>
                      <a:lnTo>
                        <a:pt x="22" y="196"/>
                      </a:lnTo>
                      <a:lnTo>
                        <a:pt x="8" y="247"/>
                      </a:lnTo>
                      <a:lnTo>
                        <a:pt x="0" y="307"/>
                      </a:lnTo>
                      <a:lnTo>
                        <a:pt x="0" y="373"/>
                      </a:lnTo>
                      <a:lnTo>
                        <a:pt x="8" y="443"/>
                      </a:lnTo>
                      <a:lnTo>
                        <a:pt x="148" y="546"/>
                      </a:lnTo>
                      <a:lnTo>
                        <a:pt x="125" y="622"/>
                      </a:lnTo>
                      <a:lnTo>
                        <a:pt x="130" y="701"/>
                      </a:lnTo>
                      <a:lnTo>
                        <a:pt x="158" y="777"/>
                      </a:lnTo>
                      <a:lnTo>
                        <a:pt x="204" y="853"/>
                      </a:lnTo>
                      <a:lnTo>
                        <a:pt x="264" y="924"/>
                      </a:lnTo>
                      <a:lnTo>
                        <a:pt x="326" y="989"/>
                      </a:lnTo>
                      <a:lnTo>
                        <a:pt x="389" y="1047"/>
                      </a:lnTo>
                      <a:lnTo>
                        <a:pt x="448" y="1093"/>
                      </a:lnTo>
                      <a:lnTo>
                        <a:pt x="522" y="1125"/>
                      </a:lnTo>
                      <a:lnTo>
                        <a:pt x="587" y="1147"/>
                      </a:lnTo>
                      <a:lnTo>
                        <a:pt x="642" y="1153"/>
                      </a:lnTo>
                      <a:lnTo>
                        <a:pt x="684" y="1144"/>
                      </a:lnTo>
                      <a:lnTo>
                        <a:pt x="720" y="1119"/>
                      </a:lnTo>
                      <a:lnTo>
                        <a:pt x="748" y="1076"/>
                      </a:lnTo>
                      <a:lnTo>
                        <a:pt x="767" y="1011"/>
                      </a:lnTo>
                      <a:lnTo>
                        <a:pt x="778" y="924"/>
                      </a:lnTo>
                      <a:lnTo>
                        <a:pt x="848" y="904"/>
                      </a:lnTo>
                      <a:lnTo>
                        <a:pt x="910" y="883"/>
                      </a:lnTo>
                      <a:lnTo>
                        <a:pt x="968" y="858"/>
                      </a:lnTo>
                      <a:lnTo>
                        <a:pt x="1021" y="828"/>
                      </a:lnTo>
                      <a:lnTo>
                        <a:pt x="1065" y="793"/>
                      </a:lnTo>
                      <a:lnTo>
                        <a:pt x="1106" y="750"/>
                      </a:lnTo>
                      <a:lnTo>
                        <a:pt x="1139" y="696"/>
                      </a:lnTo>
                      <a:lnTo>
                        <a:pt x="1166" y="627"/>
                      </a:lnTo>
                      <a:close/>
                    </a:path>
                  </a:pathLst>
                </a:custGeom>
                <a:solidFill>
                  <a:srgbClr val="1E191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Freeform 382">
                  <a:extLst>
                    <a:ext uri="{FF2B5EF4-FFF2-40B4-BE49-F238E27FC236}">
                      <a16:creationId xmlns:a16="http://schemas.microsoft.com/office/drawing/2014/main" id="{C7E89604-3EC0-4F45-8C2C-036E1C99AD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1" y="1187"/>
                  <a:ext cx="115" cy="124"/>
                </a:xfrm>
                <a:custGeom>
                  <a:avLst/>
                  <a:gdLst>
                    <a:gd name="T0" fmla="*/ 1 w 460"/>
                    <a:gd name="T1" fmla="*/ 23 h 492"/>
                    <a:gd name="T2" fmla="*/ 2 w 460"/>
                    <a:gd name="T3" fmla="*/ 24 h 492"/>
                    <a:gd name="T4" fmla="*/ 4 w 460"/>
                    <a:gd name="T5" fmla="*/ 26 h 492"/>
                    <a:gd name="T6" fmla="*/ 6 w 460"/>
                    <a:gd name="T7" fmla="*/ 28 h 492"/>
                    <a:gd name="T8" fmla="*/ 9 w 460"/>
                    <a:gd name="T9" fmla="*/ 30 h 492"/>
                    <a:gd name="T10" fmla="*/ 12 w 460"/>
                    <a:gd name="T11" fmla="*/ 31 h 492"/>
                    <a:gd name="T12" fmla="*/ 14 w 460"/>
                    <a:gd name="T13" fmla="*/ 31 h 492"/>
                    <a:gd name="T14" fmla="*/ 15 w 460"/>
                    <a:gd name="T15" fmla="*/ 31 h 492"/>
                    <a:gd name="T16" fmla="*/ 16 w 460"/>
                    <a:gd name="T17" fmla="*/ 30 h 492"/>
                    <a:gd name="T18" fmla="*/ 15 w 460"/>
                    <a:gd name="T19" fmla="*/ 29 h 492"/>
                    <a:gd name="T20" fmla="*/ 13 w 460"/>
                    <a:gd name="T21" fmla="*/ 27 h 492"/>
                    <a:gd name="T22" fmla="*/ 11 w 460"/>
                    <a:gd name="T23" fmla="*/ 26 h 492"/>
                    <a:gd name="T24" fmla="*/ 9 w 460"/>
                    <a:gd name="T25" fmla="*/ 24 h 492"/>
                    <a:gd name="T26" fmla="*/ 7 w 460"/>
                    <a:gd name="T27" fmla="*/ 23 h 492"/>
                    <a:gd name="T28" fmla="*/ 6 w 460"/>
                    <a:gd name="T29" fmla="*/ 21 h 492"/>
                    <a:gd name="T30" fmla="*/ 5 w 460"/>
                    <a:gd name="T31" fmla="*/ 20 h 492"/>
                    <a:gd name="T32" fmla="*/ 4 w 460"/>
                    <a:gd name="T33" fmla="*/ 19 h 492"/>
                    <a:gd name="T34" fmla="*/ 4 w 460"/>
                    <a:gd name="T35" fmla="*/ 18 h 492"/>
                    <a:gd name="T36" fmla="*/ 5 w 460"/>
                    <a:gd name="T37" fmla="*/ 18 h 492"/>
                    <a:gd name="T38" fmla="*/ 5 w 460"/>
                    <a:gd name="T39" fmla="*/ 18 h 492"/>
                    <a:gd name="T40" fmla="*/ 6 w 460"/>
                    <a:gd name="T41" fmla="*/ 18 h 492"/>
                    <a:gd name="T42" fmla="*/ 16 w 460"/>
                    <a:gd name="T43" fmla="*/ 26 h 492"/>
                    <a:gd name="T44" fmla="*/ 17 w 460"/>
                    <a:gd name="T45" fmla="*/ 25 h 492"/>
                    <a:gd name="T46" fmla="*/ 17 w 460"/>
                    <a:gd name="T47" fmla="*/ 24 h 492"/>
                    <a:gd name="T48" fmla="*/ 19 w 460"/>
                    <a:gd name="T49" fmla="*/ 23 h 492"/>
                    <a:gd name="T50" fmla="*/ 20 w 460"/>
                    <a:gd name="T51" fmla="*/ 22 h 492"/>
                    <a:gd name="T52" fmla="*/ 20 w 460"/>
                    <a:gd name="T53" fmla="*/ 19 h 492"/>
                    <a:gd name="T54" fmla="*/ 20 w 460"/>
                    <a:gd name="T55" fmla="*/ 17 h 492"/>
                    <a:gd name="T56" fmla="*/ 21 w 460"/>
                    <a:gd name="T57" fmla="*/ 15 h 492"/>
                    <a:gd name="T58" fmla="*/ 22 w 460"/>
                    <a:gd name="T59" fmla="*/ 13 h 492"/>
                    <a:gd name="T60" fmla="*/ 23 w 460"/>
                    <a:gd name="T61" fmla="*/ 11 h 492"/>
                    <a:gd name="T62" fmla="*/ 25 w 460"/>
                    <a:gd name="T63" fmla="*/ 10 h 492"/>
                    <a:gd name="T64" fmla="*/ 27 w 460"/>
                    <a:gd name="T65" fmla="*/ 8 h 492"/>
                    <a:gd name="T66" fmla="*/ 29 w 460"/>
                    <a:gd name="T67" fmla="*/ 7 h 492"/>
                    <a:gd name="T68" fmla="*/ 29 w 460"/>
                    <a:gd name="T69" fmla="*/ 6 h 492"/>
                    <a:gd name="T70" fmla="*/ 28 w 460"/>
                    <a:gd name="T71" fmla="*/ 5 h 492"/>
                    <a:gd name="T72" fmla="*/ 27 w 460"/>
                    <a:gd name="T73" fmla="*/ 4 h 492"/>
                    <a:gd name="T74" fmla="*/ 25 w 460"/>
                    <a:gd name="T75" fmla="*/ 3 h 492"/>
                    <a:gd name="T76" fmla="*/ 23 w 460"/>
                    <a:gd name="T77" fmla="*/ 2 h 492"/>
                    <a:gd name="T78" fmla="*/ 20 w 460"/>
                    <a:gd name="T79" fmla="*/ 1 h 492"/>
                    <a:gd name="T80" fmla="*/ 18 w 460"/>
                    <a:gd name="T81" fmla="*/ 0 h 492"/>
                    <a:gd name="T82" fmla="*/ 15 w 460"/>
                    <a:gd name="T83" fmla="*/ 0 h 492"/>
                    <a:gd name="T84" fmla="*/ 13 w 460"/>
                    <a:gd name="T85" fmla="*/ 0 h 492"/>
                    <a:gd name="T86" fmla="*/ 11 w 460"/>
                    <a:gd name="T87" fmla="*/ 1 h 492"/>
                    <a:gd name="T88" fmla="*/ 8 w 460"/>
                    <a:gd name="T89" fmla="*/ 2 h 492"/>
                    <a:gd name="T90" fmla="*/ 6 w 460"/>
                    <a:gd name="T91" fmla="*/ 4 h 492"/>
                    <a:gd name="T92" fmla="*/ 5 w 460"/>
                    <a:gd name="T93" fmla="*/ 6 h 492"/>
                    <a:gd name="T94" fmla="*/ 3 w 460"/>
                    <a:gd name="T95" fmla="*/ 7 h 492"/>
                    <a:gd name="T96" fmla="*/ 2 w 460"/>
                    <a:gd name="T97" fmla="*/ 10 h 492"/>
                    <a:gd name="T98" fmla="*/ 1 w 460"/>
                    <a:gd name="T99" fmla="*/ 12 h 492"/>
                    <a:gd name="T100" fmla="*/ 1 w 460"/>
                    <a:gd name="T101" fmla="*/ 14 h 492"/>
                    <a:gd name="T102" fmla="*/ 0 w 460"/>
                    <a:gd name="T103" fmla="*/ 17 h 492"/>
                    <a:gd name="T104" fmla="*/ 0 w 460"/>
                    <a:gd name="T105" fmla="*/ 20 h 492"/>
                    <a:gd name="T106" fmla="*/ 1 w 460"/>
                    <a:gd name="T107" fmla="*/ 23 h 492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0" t="0" r="r" b="b"/>
                  <a:pathLst>
                    <a:path w="460" h="492">
                      <a:moveTo>
                        <a:pt x="12" y="356"/>
                      </a:moveTo>
                      <a:lnTo>
                        <a:pt x="30" y="385"/>
                      </a:lnTo>
                      <a:lnTo>
                        <a:pt x="60" y="418"/>
                      </a:lnTo>
                      <a:lnTo>
                        <a:pt x="101" y="445"/>
                      </a:lnTo>
                      <a:lnTo>
                        <a:pt x="145" y="470"/>
                      </a:lnTo>
                      <a:lnTo>
                        <a:pt x="185" y="486"/>
                      </a:lnTo>
                      <a:lnTo>
                        <a:pt x="221" y="492"/>
                      </a:lnTo>
                      <a:lnTo>
                        <a:pt x="242" y="486"/>
                      </a:lnTo>
                      <a:lnTo>
                        <a:pt x="251" y="468"/>
                      </a:lnTo>
                      <a:lnTo>
                        <a:pt x="234" y="454"/>
                      </a:lnTo>
                      <a:lnTo>
                        <a:pt x="207" y="432"/>
                      </a:lnTo>
                      <a:lnTo>
                        <a:pt x="177" y="410"/>
                      </a:lnTo>
                      <a:lnTo>
                        <a:pt x="145" y="385"/>
                      </a:lnTo>
                      <a:lnTo>
                        <a:pt x="113" y="362"/>
                      </a:lnTo>
                      <a:lnTo>
                        <a:pt x="88" y="337"/>
                      </a:lnTo>
                      <a:lnTo>
                        <a:pt x="71" y="315"/>
                      </a:lnTo>
                      <a:lnTo>
                        <a:pt x="65" y="296"/>
                      </a:lnTo>
                      <a:lnTo>
                        <a:pt x="69" y="291"/>
                      </a:lnTo>
                      <a:lnTo>
                        <a:pt x="74" y="288"/>
                      </a:lnTo>
                      <a:lnTo>
                        <a:pt x="83" y="288"/>
                      </a:lnTo>
                      <a:lnTo>
                        <a:pt x="88" y="288"/>
                      </a:lnTo>
                      <a:lnTo>
                        <a:pt x="259" y="418"/>
                      </a:lnTo>
                      <a:lnTo>
                        <a:pt x="267" y="397"/>
                      </a:lnTo>
                      <a:lnTo>
                        <a:pt x="277" y="378"/>
                      </a:lnTo>
                      <a:lnTo>
                        <a:pt x="294" y="358"/>
                      </a:lnTo>
                      <a:lnTo>
                        <a:pt x="313" y="342"/>
                      </a:lnTo>
                      <a:lnTo>
                        <a:pt x="316" y="304"/>
                      </a:lnTo>
                      <a:lnTo>
                        <a:pt x="321" y="268"/>
                      </a:lnTo>
                      <a:lnTo>
                        <a:pt x="332" y="236"/>
                      </a:lnTo>
                      <a:lnTo>
                        <a:pt x="348" y="203"/>
                      </a:lnTo>
                      <a:lnTo>
                        <a:pt x="370" y="176"/>
                      </a:lnTo>
                      <a:lnTo>
                        <a:pt x="395" y="152"/>
                      </a:lnTo>
                      <a:lnTo>
                        <a:pt x="425" y="130"/>
                      </a:lnTo>
                      <a:lnTo>
                        <a:pt x="460" y="117"/>
                      </a:lnTo>
                      <a:lnTo>
                        <a:pt x="455" y="95"/>
                      </a:lnTo>
                      <a:lnTo>
                        <a:pt x="441" y="78"/>
                      </a:lnTo>
                      <a:lnTo>
                        <a:pt x="422" y="62"/>
                      </a:lnTo>
                      <a:lnTo>
                        <a:pt x="402" y="49"/>
                      </a:lnTo>
                      <a:lnTo>
                        <a:pt x="362" y="25"/>
                      </a:lnTo>
                      <a:lnTo>
                        <a:pt x="321" y="7"/>
                      </a:lnTo>
                      <a:lnTo>
                        <a:pt x="280" y="0"/>
                      </a:lnTo>
                      <a:lnTo>
                        <a:pt x="240" y="0"/>
                      </a:lnTo>
                      <a:lnTo>
                        <a:pt x="201" y="5"/>
                      </a:lnTo>
                      <a:lnTo>
                        <a:pt x="166" y="19"/>
                      </a:lnTo>
                      <a:lnTo>
                        <a:pt x="131" y="35"/>
                      </a:lnTo>
                      <a:lnTo>
                        <a:pt x="101" y="60"/>
                      </a:lnTo>
                      <a:lnTo>
                        <a:pt x="74" y="87"/>
                      </a:lnTo>
                      <a:lnTo>
                        <a:pt x="49" y="117"/>
                      </a:lnTo>
                      <a:lnTo>
                        <a:pt x="30" y="152"/>
                      </a:lnTo>
                      <a:lnTo>
                        <a:pt x="14" y="190"/>
                      </a:lnTo>
                      <a:lnTo>
                        <a:pt x="6" y="228"/>
                      </a:lnTo>
                      <a:lnTo>
                        <a:pt x="0" y="272"/>
                      </a:lnTo>
                      <a:lnTo>
                        <a:pt x="3" y="312"/>
                      </a:lnTo>
                      <a:lnTo>
                        <a:pt x="12" y="356"/>
                      </a:lnTo>
                      <a:close/>
                    </a:path>
                  </a:pathLst>
                </a:custGeom>
                <a:solidFill>
                  <a:srgbClr val="996B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Freeform 383">
                  <a:extLst>
                    <a:ext uri="{FF2B5EF4-FFF2-40B4-BE49-F238E27FC236}">
                      <a16:creationId xmlns:a16="http://schemas.microsoft.com/office/drawing/2014/main" id="{54A6F631-4690-4F5C-B3CE-D5BC519C742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7" y="1297"/>
                  <a:ext cx="16" cy="9"/>
                </a:xfrm>
                <a:custGeom>
                  <a:avLst/>
                  <a:gdLst>
                    <a:gd name="T0" fmla="*/ 0 w 66"/>
                    <a:gd name="T1" fmla="*/ 0 h 33"/>
                    <a:gd name="T2" fmla="*/ 2 w 66"/>
                    <a:gd name="T3" fmla="*/ 0 h 33"/>
                    <a:gd name="T4" fmla="*/ 2 w 66"/>
                    <a:gd name="T5" fmla="*/ 1 h 33"/>
                    <a:gd name="T6" fmla="*/ 3 w 66"/>
                    <a:gd name="T7" fmla="*/ 1 h 33"/>
                    <a:gd name="T8" fmla="*/ 3 w 66"/>
                    <a:gd name="T9" fmla="*/ 2 h 33"/>
                    <a:gd name="T10" fmla="*/ 4 w 66"/>
                    <a:gd name="T11" fmla="*/ 2 h 33"/>
                    <a:gd name="T12" fmla="*/ 4 w 66"/>
                    <a:gd name="T13" fmla="*/ 2 h 33"/>
                    <a:gd name="T14" fmla="*/ 4 w 66"/>
                    <a:gd name="T15" fmla="*/ 2 h 33"/>
                    <a:gd name="T16" fmla="*/ 3 w 66"/>
                    <a:gd name="T17" fmla="*/ 2 h 33"/>
                    <a:gd name="T18" fmla="*/ 2 w 66"/>
                    <a:gd name="T19" fmla="*/ 2 h 33"/>
                    <a:gd name="T20" fmla="*/ 1 w 66"/>
                    <a:gd name="T21" fmla="*/ 1 h 33"/>
                    <a:gd name="T22" fmla="*/ 0 w 66"/>
                    <a:gd name="T23" fmla="*/ 0 h 3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6" h="33">
                      <a:moveTo>
                        <a:pt x="0" y="3"/>
                      </a:moveTo>
                      <a:lnTo>
                        <a:pt x="27" y="0"/>
                      </a:lnTo>
                      <a:lnTo>
                        <a:pt x="39" y="8"/>
                      </a:lnTo>
                      <a:lnTo>
                        <a:pt x="49" y="14"/>
                      </a:lnTo>
                      <a:lnTo>
                        <a:pt x="57" y="22"/>
                      </a:lnTo>
                      <a:lnTo>
                        <a:pt x="66" y="28"/>
                      </a:lnTo>
                      <a:lnTo>
                        <a:pt x="66" y="30"/>
                      </a:lnTo>
                      <a:lnTo>
                        <a:pt x="66" y="33"/>
                      </a:lnTo>
                      <a:lnTo>
                        <a:pt x="52" y="28"/>
                      </a:lnTo>
                      <a:lnTo>
                        <a:pt x="36" y="22"/>
                      </a:lnTo>
                      <a:lnTo>
                        <a:pt x="20" y="14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Freeform 384">
                  <a:extLst>
                    <a:ext uri="{FF2B5EF4-FFF2-40B4-BE49-F238E27FC236}">
                      <a16:creationId xmlns:a16="http://schemas.microsoft.com/office/drawing/2014/main" id="{F33BF709-8370-4B7B-A85E-0672E77CF8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293"/>
                  <a:ext cx="16" cy="9"/>
                </a:xfrm>
                <a:custGeom>
                  <a:avLst/>
                  <a:gdLst>
                    <a:gd name="T0" fmla="*/ 4 w 65"/>
                    <a:gd name="T1" fmla="*/ 2 h 37"/>
                    <a:gd name="T2" fmla="*/ 3 w 65"/>
                    <a:gd name="T3" fmla="*/ 2 h 37"/>
                    <a:gd name="T4" fmla="*/ 2 w 65"/>
                    <a:gd name="T5" fmla="*/ 2 h 37"/>
                    <a:gd name="T6" fmla="*/ 1 w 65"/>
                    <a:gd name="T7" fmla="*/ 1 h 37"/>
                    <a:gd name="T8" fmla="*/ 0 w 65"/>
                    <a:gd name="T9" fmla="*/ 1 h 37"/>
                    <a:gd name="T10" fmla="*/ 0 w 65"/>
                    <a:gd name="T11" fmla="*/ 0 h 37"/>
                    <a:gd name="T12" fmla="*/ 2 w 65"/>
                    <a:gd name="T13" fmla="*/ 0 h 37"/>
                    <a:gd name="T14" fmla="*/ 2 w 65"/>
                    <a:gd name="T15" fmla="*/ 0 h 37"/>
                    <a:gd name="T16" fmla="*/ 3 w 65"/>
                    <a:gd name="T17" fmla="*/ 1 h 37"/>
                    <a:gd name="T18" fmla="*/ 3 w 65"/>
                    <a:gd name="T19" fmla="*/ 1 h 37"/>
                    <a:gd name="T20" fmla="*/ 4 w 65"/>
                    <a:gd name="T21" fmla="*/ 2 h 3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5" h="37">
                      <a:moveTo>
                        <a:pt x="65" y="30"/>
                      </a:moveTo>
                      <a:lnTo>
                        <a:pt x="44" y="37"/>
                      </a:lnTo>
                      <a:lnTo>
                        <a:pt x="33" y="30"/>
                      </a:lnTo>
                      <a:lnTo>
                        <a:pt x="19" y="25"/>
                      </a:lnTo>
                      <a:lnTo>
                        <a:pt x="9" y="18"/>
                      </a:lnTo>
                      <a:lnTo>
                        <a:pt x="0" y="9"/>
                      </a:lnTo>
                      <a:lnTo>
                        <a:pt x="28" y="0"/>
                      </a:lnTo>
                      <a:lnTo>
                        <a:pt x="35" y="9"/>
                      </a:lnTo>
                      <a:lnTo>
                        <a:pt x="46" y="18"/>
                      </a:lnTo>
                      <a:lnTo>
                        <a:pt x="58" y="25"/>
                      </a:lnTo>
                      <a:lnTo>
                        <a:pt x="65" y="30"/>
                      </a:lnTo>
                      <a:close/>
                    </a:path>
                  </a:pathLst>
                </a:custGeom>
                <a:solidFill>
                  <a:srgbClr val="CCAD7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Freeform 385">
                  <a:extLst>
                    <a:ext uri="{FF2B5EF4-FFF2-40B4-BE49-F238E27FC236}">
                      <a16:creationId xmlns:a16="http://schemas.microsoft.com/office/drawing/2014/main" id="{F4D76E0F-71C1-4BBF-9473-62F5E1F88ED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7" y="1282"/>
                  <a:ext cx="33" cy="16"/>
                </a:xfrm>
                <a:custGeom>
                  <a:avLst/>
                  <a:gdLst>
                    <a:gd name="T0" fmla="*/ 4 w 129"/>
                    <a:gd name="T1" fmla="*/ 4 h 63"/>
                    <a:gd name="T2" fmla="*/ 2 w 129"/>
                    <a:gd name="T3" fmla="*/ 4 h 63"/>
                    <a:gd name="T4" fmla="*/ 2 w 129"/>
                    <a:gd name="T5" fmla="*/ 4 h 63"/>
                    <a:gd name="T6" fmla="*/ 1 w 129"/>
                    <a:gd name="T7" fmla="*/ 3 h 63"/>
                    <a:gd name="T8" fmla="*/ 1 w 129"/>
                    <a:gd name="T9" fmla="*/ 3 h 63"/>
                    <a:gd name="T10" fmla="*/ 0 w 129"/>
                    <a:gd name="T11" fmla="*/ 3 h 63"/>
                    <a:gd name="T12" fmla="*/ 2 w 129"/>
                    <a:gd name="T13" fmla="*/ 2 h 63"/>
                    <a:gd name="T14" fmla="*/ 2 w 129"/>
                    <a:gd name="T15" fmla="*/ 2 h 63"/>
                    <a:gd name="T16" fmla="*/ 3 w 129"/>
                    <a:gd name="T17" fmla="*/ 3 h 63"/>
                    <a:gd name="T18" fmla="*/ 4 w 129"/>
                    <a:gd name="T19" fmla="*/ 3 h 63"/>
                    <a:gd name="T20" fmla="*/ 4 w 129"/>
                    <a:gd name="T21" fmla="*/ 4 h 63"/>
                    <a:gd name="T22" fmla="*/ 7 w 129"/>
                    <a:gd name="T23" fmla="*/ 0 h 63"/>
                    <a:gd name="T24" fmla="*/ 8 w 129"/>
                    <a:gd name="T25" fmla="*/ 0 h 63"/>
                    <a:gd name="T26" fmla="*/ 8 w 129"/>
                    <a:gd name="T27" fmla="*/ 0 h 63"/>
                    <a:gd name="T28" fmla="*/ 8 w 129"/>
                    <a:gd name="T29" fmla="*/ 0 h 63"/>
                    <a:gd name="T30" fmla="*/ 8 w 129"/>
                    <a:gd name="T31" fmla="*/ 1 h 63"/>
                    <a:gd name="T32" fmla="*/ 8 w 129"/>
                    <a:gd name="T33" fmla="*/ 1 h 63"/>
                    <a:gd name="T34" fmla="*/ 7 w 129"/>
                    <a:gd name="T35" fmla="*/ 0 h 63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29" h="63">
                      <a:moveTo>
                        <a:pt x="64" y="60"/>
                      </a:moveTo>
                      <a:lnTo>
                        <a:pt x="37" y="63"/>
                      </a:lnTo>
                      <a:lnTo>
                        <a:pt x="27" y="58"/>
                      </a:lnTo>
                      <a:lnTo>
                        <a:pt x="16" y="49"/>
                      </a:lnTo>
                      <a:lnTo>
                        <a:pt x="7" y="44"/>
                      </a:lnTo>
                      <a:lnTo>
                        <a:pt x="0" y="38"/>
                      </a:lnTo>
                      <a:lnTo>
                        <a:pt x="27" y="30"/>
                      </a:lnTo>
                      <a:lnTo>
                        <a:pt x="35" y="35"/>
                      </a:lnTo>
                      <a:lnTo>
                        <a:pt x="43" y="44"/>
                      </a:lnTo>
                      <a:lnTo>
                        <a:pt x="53" y="52"/>
                      </a:lnTo>
                      <a:lnTo>
                        <a:pt x="64" y="60"/>
                      </a:lnTo>
                      <a:close/>
                      <a:moveTo>
                        <a:pt x="111" y="5"/>
                      </a:moveTo>
                      <a:lnTo>
                        <a:pt x="129" y="0"/>
                      </a:lnTo>
                      <a:lnTo>
                        <a:pt x="127" y="3"/>
                      </a:lnTo>
                      <a:lnTo>
                        <a:pt x="124" y="5"/>
                      </a:lnTo>
                      <a:lnTo>
                        <a:pt x="122" y="12"/>
                      </a:lnTo>
                      <a:lnTo>
                        <a:pt x="119" y="14"/>
                      </a:lnTo>
                      <a:lnTo>
                        <a:pt x="111" y="5"/>
                      </a:lnTo>
                      <a:close/>
                    </a:path>
                  </a:pathLst>
                </a:custGeom>
                <a:solidFill>
                  <a:srgbClr val="C6A87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Freeform 386">
                  <a:extLst>
                    <a:ext uri="{FF2B5EF4-FFF2-40B4-BE49-F238E27FC236}">
                      <a16:creationId xmlns:a16="http://schemas.microsoft.com/office/drawing/2014/main" id="{638FBB11-FCA1-4DE1-91ED-0369DE1CC27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63" y="1275"/>
                  <a:ext cx="43" cy="20"/>
                </a:xfrm>
                <a:custGeom>
                  <a:avLst/>
                  <a:gdLst>
                    <a:gd name="T0" fmla="*/ 4 w 173"/>
                    <a:gd name="T1" fmla="*/ 5 h 79"/>
                    <a:gd name="T2" fmla="*/ 2 w 173"/>
                    <a:gd name="T3" fmla="*/ 5 h 79"/>
                    <a:gd name="T4" fmla="*/ 1 w 173"/>
                    <a:gd name="T5" fmla="*/ 5 h 79"/>
                    <a:gd name="T6" fmla="*/ 1 w 173"/>
                    <a:gd name="T7" fmla="*/ 4 h 79"/>
                    <a:gd name="T8" fmla="*/ 0 w 173"/>
                    <a:gd name="T9" fmla="*/ 4 h 79"/>
                    <a:gd name="T10" fmla="*/ 0 w 173"/>
                    <a:gd name="T11" fmla="*/ 4 h 79"/>
                    <a:gd name="T12" fmla="*/ 1 w 173"/>
                    <a:gd name="T13" fmla="*/ 3 h 79"/>
                    <a:gd name="T14" fmla="*/ 2 w 173"/>
                    <a:gd name="T15" fmla="*/ 3 h 79"/>
                    <a:gd name="T16" fmla="*/ 2 w 173"/>
                    <a:gd name="T17" fmla="*/ 4 h 79"/>
                    <a:gd name="T18" fmla="*/ 3 w 173"/>
                    <a:gd name="T19" fmla="*/ 4 h 79"/>
                    <a:gd name="T20" fmla="*/ 4 w 173"/>
                    <a:gd name="T21" fmla="*/ 5 h 79"/>
                    <a:gd name="T22" fmla="*/ 7 w 173"/>
                    <a:gd name="T23" fmla="*/ 2 h 79"/>
                    <a:gd name="T24" fmla="*/ 11 w 173"/>
                    <a:gd name="T25" fmla="*/ 0 h 79"/>
                    <a:gd name="T26" fmla="*/ 10 w 173"/>
                    <a:gd name="T27" fmla="*/ 1 h 79"/>
                    <a:gd name="T28" fmla="*/ 10 w 173"/>
                    <a:gd name="T29" fmla="*/ 2 h 79"/>
                    <a:gd name="T30" fmla="*/ 9 w 173"/>
                    <a:gd name="T31" fmla="*/ 2 h 79"/>
                    <a:gd name="T32" fmla="*/ 8 w 173"/>
                    <a:gd name="T33" fmla="*/ 3 h 79"/>
                    <a:gd name="T34" fmla="*/ 7 w 173"/>
                    <a:gd name="T35" fmla="*/ 2 h 79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173" h="79">
                      <a:moveTo>
                        <a:pt x="65" y="70"/>
                      </a:moveTo>
                      <a:lnTo>
                        <a:pt x="37" y="79"/>
                      </a:lnTo>
                      <a:lnTo>
                        <a:pt x="26" y="74"/>
                      </a:lnTo>
                      <a:lnTo>
                        <a:pt x="16" y="65"/>
                      </a:lnTo>
                      <a:lnTo>
                        <a:pt x="7" y="60"/>
                      </a:lnTo>
                      <a:lnTo>
                        <a:pt x="0" y="54"/>
                      </a:lnTo>
                      <a:lnTo>
                        <a:pt x="26" y="47"/>
                      </a:lnTo>
                      <a:lnTo>
                        <a:pt x="35" y="52"/>
                      </a:lnTo>
                      <a:lnTo>
                        <a:pt x="42" y="58"/>
                      </a:lnTo>
                      <a:lnTo>
                        <a:pt x="54" y="65"/>
                      </a:lnTo>
                      <a:lnTo>
                        <a:pt x="65" y="70"/>
                      </a:lnTo>
                      <a:close/>
                      <a:moveTo>
                        <a:pt x="111" y="22"/>
                      </a:moveTo>
                      <a:lnTo>
                        <a:pt x="173" y="0"/>
                      </a:lnTo>
                      <a:lnTo>
                        <a:pt x="162" y="12"/>
                      </a:lnTo>
                      <a:lnTo>
                        <a:pt x="155" y="22"/>
                      </a:lnTo>
                      <a:lnTo>
                        <a:pt x="146" y="33"/>
                      </a:lnTo>
                      <a:lnTo>
                        <a:pt x="138" y="44"/>
                      </a:lnTo>
                      <a:lnTo>
                        <a:pt x="111" y="22"/>
                      </a:lnTo>
                      <a:close/>
                    </a:path>
                  </a:pathLst>
                </a:custGeom>
                <a:solidFill>
                  <a:srgbClr val="C1A07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Freeform 387">
                  <a:extLst>
                    <a:ext uri="{FF2B5EF4-FFF2-40B4-BE49-F238E27FC236}">
                      <a16:creationId xmlns:a16="http://schemas.microsoft.com/office/drawing/2014/main" id="{B370EAF9-6408-4B54-88FE-97FE7C2E20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9" y="1270"/>
                  <a:ext cx="50" cy="22"/>
                </a:xfrm>
                <a:custGeom>
                  <a:avLst/>
                  <a:gdLst>
                    <a:gd name="T0" fmla="*/ 10 w 200"/>
                    <a:gd name="T1" fmla="*/ 3 h 90"/>
                    <a:gd name="T2" fmla="*/ 9 w 200"/>
                    <a:gd name="T3" fmla="*/ 3 h 90"/>
                    <a:gd name="T4" fmla="*/ 7 w 200"/>
                    <a:gd name="T5" fmla="*/ 2 h 90"/>
                    <a:gd name="T6" fmla="*/ 13 w 200"/>
                    <a:gd name="T7" fmla="*/ 0 h 90"/>
                    <a:gd name="T8" fmla="*/ 13 w 200"/>
                    <a:gd name="T9" fmla="*/ 0 h 90"/>
                    <a:gd name="T10" fmla="*/ 13 w 200"/>
                    <a:gd name="T11" fmla="*/ 0 h 90"/>
                    <a:gd name="T12" fmla="*/ 13 w 200"/>
                    <a:gd name="T13" fmla="*/ 1 h 90"/>
                    <a:gd name="T14" fmla="*/ 13 w 200"/>
                    <a:gd name="T15" fmla="*/ 1 h 90"/>
                    <a:gd name="T16" fmla="*/ 12 w 200"/>
                    <a:gd name="T17" fmla="*/ 1 h 90"/>
                    <a:gd name="T18" fmla="*/ 11 w 200"/>
                    <a:gd name="T19" fmla="*/ 2 h 90"/>
                    <a:gd name="T20" fmla="*/ 11 w 200"/>
                    <a:gd name="T21" fmla="*/ 2 h 90"/>
                    <a:gd name="T22" fmla="*/ 10 w 200"/>
                    <a:gd name="T23" fmla="*/ 3 h 90"/>
                    <a:gd name="T24" fmla="*/ 4 w 200"/>
                    <a:gd name="T25" fmla="*/ 5 h 90"/>
                    <a:gd name="T26" fmla="*/ 2 w 200"/>
                    <a:gd name="T27" fmla="*/ 5 h 90"/>
                    <a:gd name="T28" fmla="*/ 2 w 200"/>
                    <a:gd name="T29" fmla="*/ 5 h 90"/>
                    <a:gd name="T30" fmla="*/ 1 w 200"/>
                    <a:gd name="T31" fmla="*/ 4 h 90"/>
                    <a:gd name="T32" fmla="*/ 0 w 200"/>
                    <a:gd name="T33" fmla="*/ 4 h 90"/>
                    <a:gd name="T34" fmla="*/ 0 w 200"/>
                    <a:gd name="T35" fmla="*/ 4 h 90"/>
                    <a:gd name="T36" fmla="*/ 2 w 200"/>
                    <a:gd name="T37" fmla="*/ 3 h 90"/>
                    <a:gd name="T38" fmla="*/ 2 w 200"/>
                    <a:gd name="T39" fmla="*/ 4 h 90"/>
                    <a:gd name="T40" fmla="*/ 3 w 200"/>
                    <a:gd name="T41" fmla="*/ 4 h 90"/>
                    <a:gd name="T42" fmla="*/ 3 w 200"/>
                    <a:gd name="T43" fmla="*/ 4 h 90"/>
                    <a:gd name="T44" fmla="*/ 4 w 200"/>
                    <a:gd name="T45" fmla="*/ 5 h 9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0" h="90">
                      <a:moveTo>
                        <a:pt x="164" y="52"/>
                      </a:moveTo>
                      <a:lnTo>
                        <a:pt x="146" y="57"/>
                      </a:lnTo>
                      <a:lnTo>
                        <a:pt x="108" y="30"/>
                      </a:lnTo>
                      <a:lnTo>
                        <a:pt x="200" y="0"/>
                      </a:lnTo>
                      <a:lnTo>
                        <a:pt x="200" y="4"/>
                      </a:lnTo>
                      <a:lnTo>
                        <a:pt x="200" y="9"/>
                      </a:lnTo>
                      <a:lnTo>
                        <a:pt x="200" y="11"/>
                      </a:lnTo>
                      <a:lnTo>
                        <a:pt x="200" y="14"/>
                      </a:lnTo>
                      <a:lnTo>
                        <a:pt x="189" y="22"/>
                      </a:lnTo>
                      <a:lnTo>
                        <a:pt x="178" y="34"/>
                      </a:lnTo>
                      <a:lnTo>
                        <a:pt x="171" y="41"/>
                      </a:lnTo>
                      <a:lnTo>
                        <a:pt x="164" y="52"/>
                      </a:lnTo>
                      <a:close/>
                      <a:moveTo>
                        <a:pt x="62" y="82"/>
                      </a:moveTo>
                      <a:lnTo>
                        <a:pt x="35" y="90"/>
                      </a:lnTo>
                      <a:lnTo>
                        <a:pt x="23" y="82"/>
                      </a:lnTo>
                      <a:lnTo>
                        <a:pt x="12" y="74"/>
                      </a:lnTo>
                      <a:lnTo>
                        <a:pt x="5" y="66"/>
                      </a:lnTo>
                      <a:lnTo>
                        <a:pt x="0" y="60"/>
                      </a:lnTo>
                      <a:lnTo>
                        <a:pt x="23" y="52"/>
                      </a:lnTo>
                      <a:lnTo>
                        <a:pt x="32" y="60"/>
                      </a:lnTo>
                      <a:lnTo>
                        <a:pt x="40" y="66"/>
                      </a:lnTo>
                      <a:lnTo>
                        <a:pt x="51" y="74"/>
                      </a:lnTo>
                      <a:lnTo>
                        <a:pt x="62" y="82"/>
                      </a:lnTo>
                      <a:close/>
                    </a:path>
                  </a:pathLst>
                </a:custGeom>
                <a:solidFill>
                  <a:srgbClr val="BF9B7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Freeform 388">
                  <a:extLst>
                    <a:ext uri="{FF2B5EF4-FFF2-40B4-BE49-F238E27FC236}">
                      <a16:creationId xmlns:a16="http://schemas.microsoft.com/office/drawing/2014/main" id="{4B75540C-2D1E-422B-A9AF-30D4EA2C1E0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6" y="1265"/>
                  <a:ext cx="53" cy="24"/>
                </a:xfrm>
                <a:custGeom>
                  <a:avLst/>
                  <a:gdLst>
                    <a:gd name="T0" fmla="*/ 13 w 209"/>
                    <a:gd name="T1" fmla="*/ 3 h 95"/>
                    <a:gd name="T2" fmla="*/ 9 w 209"/>
                    <a:gd name="T3" fmla="*/ 4 h 95"/>
                    <a:gd name="T4" fmla="*/ 6 w 209"/>
                    <a:gd name="T5" fmla="*/ 2 h 95"/>
                    <a:gd name="T6" fmla="*/ 13 w 209"/>
                    <a:gd name="T7" fmla="*/ 0 h 95"/>
                    <a:gd name="T8" fmla="*/ 13 w 209"/>
                    <a:gd name="T9" fmla="*/ 1 h 95"/>
                    <a:gd name="T10" fmla="*/ 13 w 209"/>
                    <a:gd name="T11" fmla="*/ 1 h 95"/>
                    <a:gd name="T12" fmla="*/ 13 w 209"/>
                    <a:gd name="T13" fmla="*/ 2 h 95"/>
                    <a:gd name="T14" fmla="*/ 13 w 209"/>
                    <a:gd name="T15" fmla="*/ 2 h 95"/>
                    <a:gd name="T16" fmla="*/ 13 w 209"/>
                    <a:gd name="T17" fmla="*/ 2 h 95"/>
                    <a:gd name="T18" fmla="*/ 13 w 209"/>
                    <a:gd name="T19" fmla="*/ 3 h 95"/>
                    <a:gd name="T20" fmla="*/ 13 w 209"/>
                    <a:gd name="T21" fmla="*/ 3 h 95"/>
                    <a:gd name="T22" fmla="*/ 13 w 209"/>
                    <a:gd name="T23" fmla="*/ 3 h 95"/>
                    <a:gd name="T24" fmla="*/ 3 w 209"/>
                    <a:gd name="T25" fmla="*/ 6 h 95"/>
                    <a:gd name="T26" fmla="*/ 2 w 209"/>
                    <a:gd name="T27" fmla="*/ 6 h 95"/>
                    <a:gd name="T28" fmla="*/ 1 w 209"/>
                    <a:gd name="T29" fmla="*/ 6 h 95"/>
                    <a:gd name="T30" fmla="*/ 1 w 209"/>
                    <a:gd name="T31" fmla="*/ 5 h 95"/>
                    <a:gd name="T32" fmla="*/ 0 w 209"/>
                    <a:gd name="T33" fmla="*/ 5 h 95"/>
                    <a:gd name="T34" fmla="*/ 0 w 209"/>
                    <a:gd name="T35" fmla="*/ 4 h 95"/>
                    <a:gd name="T36" fmla="*/ 1 w 209"/>
                    <a:gd name="T37" fmla="*/ 4 h 95"/>
                    <a:gd name="T38" fmla="*/ 1 w 209"/>
                    <a:gd name="T39" fmla="*/ 4 h 95"/>
                    <a:gd name="T40" fmla="*/ 2 w 209"/>
                    <a:gd name="T41" fmla="*/ 5 h 95"/>
                    <a:gd name="T42" fmla="*/ 3 w 209"/>
                    <a:gd name="T43" fmla="*/ 5 h 95"/>
                    <a:gd name="T44" fmla="*/ 3 w 209"/>
                    <a:gd name="T45" fmla="*/ 6 h 9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09" h="95">
                      <a:moveTo>
                        <a:pt x="198" y="41"/>
                      </a:moveTo>
                      <a:lnTo>
                        <a:pt x="136" y="63"/>
                      </a:lnTo>
                      <a:lnTo>
                        <a:pt x="97" y="33"/>
                      </a:lnTo>
                      <a:lnTo>
                        <a:pt x="209" y="0"/>
                      </a:lnTo>
                      <a:lnTo>
                        <a:pt x="209" y="9"/>
                      </a:lnTo>
                      <a:lnTo>
                        <a:pt x="209" y="17"/>
                      </a:lnTo>
                      <a:lnTo>
                        <a:pt x="209" y="25"/>
                      </a:lnTo>
                      <a:lnTo>
                        <a:pt x="209" y="33"/>
                      </a:lnTo>
                      <a:lnTo>
                        <a:pt x="203" y="35"/>
                      </a:lnTo>
                      <a:lnTo>
                        <a:pt x="201" y="39"/>
                      </a:lnTo>
                      <a:lnTo>
                        <a:pt x="201" y="41"/>
                      </a:lnTo>
                      <a:lnTo>
                        <a:pt x="198" y="41"/>
                      </a:lnTo>
                      <a:close/>
                      <a:moveTo>
                        <a:pt x="51" y="88"/>
                      </a:moveTo>
                      <a:lnTo>
                        <a:pt x="25" y="95"/>
                      </a:lnTo>
                      <a:lnTo>
                        <a:pt x="16" y="88"/>
                      </a:lnTo>
                      <a:lnTo>
                        <a:pt x="9" y="79"/>
                      </a:lnTo>
                      <a:lnTo>
                        <a:pt x="5" y="71"/>
                      </a:lnTo>
                      <a:lnTo>
                        <a:pt x="0" y="63"/>
                      </a:lnTo>
                      <a:lnTo>
                        <a:pt x="11" y="55"/>
                      </a:lnTo>
                      <a:lnTo>
                        <a:pt x="21" y="63"/>
                      </a:lnTo>
                      <a:lnTo>
                        <a:pt x="30" y="71"/>
                      </a:lnTo>
                      <a:lnTo>
                        <a:pt x="41" y="79"/>
                      </a:lnTo>
                      <a:lnTo>
                        <a:pt x="51" y="88"/>
                      </a:lnTo>
                      <a:close/>
                    </a:path>
                  </a:pathLst>
                </a:custGeom>
                <a:solidFill>
                  <a:srgbClr val="BA96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Freeform 389">
                  <a:extLst>
                    <a:ext uri="{FF2B5EF4-FFF2-40B4-BE49-F238E27FC236}">
                      <a16:creationId xmlns:a16="http://schemas.microsoft.com/office/drawing/2014/main" id="{01967CDF-7747-49DD-9244-4371FD5F2D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59"/>
                  <a:ext cx="55" cy="26"/>
                </a:xfrm>
                <a:custGeom>
                  <a:avLst/>
                  <a:gdLst>
                    <a:gd name="T0" fmla="*/ 13 w 223"/>
                    <a:gd name="T1" fmla="*/ 3 h 100"/>
                    <a:gd name="T2" fmla="*/ 8 w 223"/>
                    <a:gd name="T3" fmla="*/ 5 h 100"/>
                    <a:gd name="T4" fmla="*/ 5 w 223"/>
                    <a:gd name="T5" fmla="*/ 3 h 100"/>
                    <a:gd name="T6" fmla="*/ 14 w 223"/>
                    <a:gd name="T7" fmla="*/ 0 h 100"/>
                    <a:gd name="T8" fmla="*/ 13 w 223"/>
                    <a:gd name="T9" fmla="*/ 1 h 100"/>
                    <a:gd name="T10" fmla="*/ 13 w 223"/>
                    <a:gd name="T11" fmla="*/ 1 h 100"/>
                    <a:gd name="T12" fmla="*/ 13 w 223"/>
                    <a:gd name="T13" fmla="*/ 2 h 100"/>
                    <a:gd name="T14" fmla="*/ 13 w 223"/>
                    <a:gd name="T15" fmla="*/ 3 h 100"/>
                    <a:gd name="T16" fmla="*/ 3 w 223"/>
                    <a:gd name="T17" fmla="*/ 6 h 100"/>
                    <a:gd name="T18" fmla="*/ 1 w 223"/>
                    <a:gd name="T19" fmla="*/ 7 h 100"/>
                    <a:gd name="T20" fmla="*/ 1 w 223"/>
                    <a:gd name="T21" fmla="*/ 7 h 100"/>
                    <a:gd name="T22" fmla="*/ 1 w 223"/>
                    <a:gd name="T23" fmla="*/ 6 h 100"/>
                    <a:gd name="T24" fmla="*/ 0 w 223"/>
                    <a:gd name="T25" fmla="*/ 5 h 100"/>
                    <a:gd name="T26" fmla="*/ 0 w 223"/>
                    <a:gd name="T27" fmla="*/ 5 h 100"/>
                    <a:gd name="T28" fmla="*/ 0 w 223"/>
                    <a:gd name="T29" fmla="*/ 5 h 100"/>
                    <a:gd name="T30" fmla="*/ 0 w 223"/>
                    <a:gd name="T31" fmla="*/ 5 h 100"/>
                    <a:gd name="T32" fmla="*/ 0 w 223"/>
                    <a:gd name="T33" fmla="*/ 5 h 100"/>
                    <a:gd name="T34" fmla="*/ 0 w 223"/>
                    <a:gd name="T35" fmla="*/ 4 h 100"/>
                    <a:gd name="T36" fmla="*/ 0 w 223"/>
                    <a:gd name="T37" fmla="*/ 4 h 100"/>
                    <a:gd name="T38" fmla="*/ 1 w 223"/>
                    <a:gd name="T39" fmla="*/ 5 h 100"/>
                    <a:gd name="T40" fmla="*/ 1 w 223"/>
                    <a:gd name="T41" fmla="*/ 5 h 100"/>
                    <a:gd name="T42" fmla="*/ 2 w 223"/>
                    <a:gd name="T43" fmla="*/ 6 h 100"/>
                    <a:gd name="T44" fmla="*/ 3 w 223"/>
                    <a:gd name="T45" fmla="*/ 6 h 10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0" t="0" r="r" b="b"/>
                  <a:pathLst>
                    <a:path w="223" h="100">
                      <a:moveTo>
                        <a:pt x="220" y="40"/>
                      </a:moveTo>
                      <a:lnTo>
                        <a:pt x="128" y="70"/>
                      </a:lnTo>
                      <a:lnTo>
                        <a:pt x="90" y="38"/>
                      </a:lnTo>
                      <a:lnTo>
                        <a:pt x="223" y="0"/>
                      </a:lnTo>
                      <a:lnTo>
                        <a:pt x="220" y="10"/>
                      </a:lnTo>
                      <a:lnTo>
                        <a:pt x="220" y="21"/>
                      </a:lnTo>
                      <a:lnTo>
                        <a:pt x="220" y="33"/>
                      </a:lnTo>
                      <a:lnTo>
                        <a:pt x="220" y="40"/>
                      </a:lnTo>
                      <a:close/>
                      <a:moveTo>
                        <a:pt x="43" y="92"/>
                      </a:moveTo>
                      <a:lnTo>
                        <a:pt x="20" y="100"/>
                      </a:lnTo>
                      <a:lnTo>
                        <a:pt x="13" y="95"/>
                      </a:lnTo>
                      <a:lnTo>
                        <a:pt x="11" y="86"/>
                      </a:lnTo>
                      <a:lnTo>
                        <a:pt x="6" y="81"/>
                      </a:lnTo>
                      <a:lnTo>
                        <a:pt x="2" y="76"/>
                      </a:lnTo>
                      <a:lnTo>
                        <a:pt x="2" y="74"/>
                      </a:lnTo>
                      <a:lnTo>
                        <a:pt x="2" y="70"/>
                      </a:lnTo>
                      <a:lnTo>
                        <a:pt x="0" y="68"/>
                      </a:lnTo>
                      <a:lnTo>
                        <a:pt x="0" y="62"/>
                      </a:lnTo>
                      <a:lnTo>
                        <a:pt x="8" y="62"/>
                      </a:lnTo>
                      <a:lnTo>
                        <a:pt x="16" y="70"/>
                      </a:lnTo>
                      <a:lnTo>
                        <a:pt x="25" y="76"/>
                      </a:lnTo>
                      <a:lnTo>
                        <a:pt x="32" y="84"/>
                      </a:lnTo>
                      <a:lnTo>
                        <a:pt x="43" y="92"/>
                      </a:lnTo>
                      <a:close/>
                    </a:path>
                  </a:pathLst>
                </a:custGeom>
                <a:solidFill>
                  <a:srgbClr val="B58E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Freeform 390">
                  <a:extLst>
                    <a:ext uri="{FF2B5EF4-FFF2-40B4-BE49-F238E27FC236}">
                      <a16:creationId xmlns:a16="http://schemas.microsoft.com/office/drawing/2014/main" id="{77A938FC-E93F-43D9-9DAF-C784D93A41C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54"/>
                  <a:ext cx="58" cy="27"/>
                </a:xfrm>
                <a:custGeom>
                  <a:avLst/>
                  <a:gdLst>
                    <a:gd name="T0" fmla="*/ 14 w 231"/>
                    <a:gd name="T1" fmla="*/ 3 h 106"/>
                    <a:gd name="T2" fmla="*/ 7 w 231"/>
                    <a:gd name="T3" fmla="*/ 5 h 106"/>
                    <a:gd name="T4" fmla="*/ 4 w 231"/>
                    <a:gd name="T5" fmla="*/ 3 h 106"/>
                    <a:gd name="T6" fmla="*/ 15 w 231"/>
                    <a:gd name="T7" fmla="*/ 0 h 106"/>
                    <a:gd name="T8" fmla="*/ 14 w 231"/>
                    <a:gd name="T9" fmla="*/ 1 h 106"/>
                    <a:gd name="T10" fmla="*/ 14 w 231"/>
                    <a:gd name="T11" fmla="*/ 2 h 106"/>
                    <a:gd name="T12" fmla="*/ 14 w 231"/>
                    <a:gd name="T13" fmla="*/ 2 h 106"/>
                    <a:gd name="T14" fmla="*/ 14 w 231"/>
                    <a:gd name="T15" fmla="*/ 3 h 106"/>
                    <a:gd name="T16" fmla="*/ 2 w 231"/>
                    <a:gd name="T17" fmla="*/ 6 h 106"/>
                    <a:gd name="T18" fmla="*/ 1 w 231"/>
                    <a:gd name="T19" fmla="*/ 7 h 106"/>
                    <a:gd name="T20" fmla="*/ 1 w 231"/>
                    <a:gd name="T21" fmla="*/ 7 h 106"/>
                    <a:gd name="T22" fmla="*/ 1 w 231"/>
                    <a:gd name="T23" fmla="*/ 7 h 106"/>
                    <a:gd name="T24" fmla="*/ 1 w 231"/>
                    <a:gd name="T25" fmla="*/ 6 h 106"/>
                    <a:gd name="T26" fmla="*/ 0 w 231"/>
                    <a:gd name="T27" fmla="*/ 6 h 106"/>
                    <a:gd name="T28" fmla="*/ 0 w 231"/>
                    <a:gd name="T29" fmla="*/ 6 h 106"/>
                    <a:gd name="T30" fmla="*/ 0 w 231"/>
                    <a:gd name="T31" fmla="*/ 6 h 106"/>
                    <a:gd name="T32" fmla="*/ 0 w 231"/>
                    <a:gd name="T33" fmla="*/ 5 h 106"/>
                    <a:gd name="T34" fmla="*/ 0 w 231"/>
                    <a:gd name="T35" fmla="*/ 5 h 106"/>
                    <a:gd name="T36" fmla="*/ 0 w 231"/>
                    <a:gd name="T37" fmla="*/ 5 h 106"/>
                    <a:gd name="T38" fmla="*/ 1 w 231"/>
                    <a:gd name="T39" fmla="*/ 6 h 106"/>
                    <a:gd name="T40" fmla="*/ 1 w 231"/>
                    <a:gd name="T41" fmla="*/ 6 h 106"/>
                    <a:gd name="T42" fmla="*/ 2 w 231"/>
                    <a:gd name="T43" fmla="*/ 6 h 106"/>
                    <a:gd name="T44" fmla="*/ 3 w 231"/>
                    <a:gd name="T45" fmla="*/ 4 h 106"/>
                    <a:gd name="T46" fmla="*/ 3 w 231"/>
                    <a:gd name="T47" fmla="*/ 3 h 106"/>
                    <a:gd name="T48" fmla="*/ 3 w 231"/>
                    <a:gd name="T49" fmla="*/ 4 h 106"/>
                    <a:gd name="T50" fmla="*/ 3 w 231"/>
                    <a:gd name="T51" fmla="*/ 4 h 106"/>
                    <a:gd name="T52" fmla="*/ 3 w 231"/>
                    <a:gd name="T53" fmla="*/ 4 h 106"/>
                    <a:gd name="T54" fmla="*/ 3 w 231"/>
                    <a:gd name="T55" fmla="*/ 4 h 106"/>
                    <a:gd name="T56" fmla="*/ 3 w 231"/>
                    <a:gd name="T57" fmla="*/ 4 h 10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231" h="106">
                      <a:moveTo>
                        <a:pt x="220" y="43"/>
                      </a:moveTo>
                      <a:lnTo>
                        <a:pt x="108" y="76"/>
                      </a:lnTo>
                      <a:lnTo>
                        <a:pt x="68" y="46"/>
                      </a:lnTo>
                      <a:lnTo>
                        <a:pt x="231" y="0"/>
                      </a:lnTo>
                      <a:lnTo>
                        <a:pt x="226" y="11"/>
                      </a:lnTo>
                      <a:lnTo>
                        <a:pt x="223" y="22"/>
                      </a:lnTo>
                      <a:lnTo>
                        <a:pt x="220" y="32"/>
                      </a:lnTo>
                      <a:lnTo>
                        <a:pt x="220" y="43"/>
                      </a:lnTo>
                      <a:close/>
                      <a:moveTo>
                        <a:pt x="22" y="98"/>
                      </a:moveTo>
                      <a:lnTo>
                        <a:pt x="11" y="106"/>
                      </a:lnTo>
                      <a:lnTo>
                        <a:pt x="8" y="103"/>
                      </a:lnTo>
                      <a:lnTo>
                        <a:pt x="8" y="101"/>
                      </a:lnTo>
                      <a:lnTo>
                        <a:pt x="6" y="98"/>
                      </a:lnTo>
                      <a:lnTo>
                        <a:pt x="2" y="98"/>
                      </a:lnTo>
                      <a:lnTo>
                        <a:pt x="0" y="92"/>
                      </a:lnTo>
                      <a:lnTo>
                        <a:pt x="0" y="87"/>
                      </a:lnTo>
                      <a:lnTo>
                        <a:pt x="0" y="82"/>
                      </a:lnTo>
                      <a:lnTo>
                        <a:pt x="0" y="76"/>
                      </a:lnTo>
                      <a:lnTo>
                        <a:pt x="2" y="82"/>
                      </a:lnTo>
                      <a:lnTo>
                        <a:pt x="11" y="87"/>
                      </a:lnTo>
                      <a:lnTo>
                        <a:pt x="16" y="92"/>
                      </a:lnTo>
                      <a:lnTo>
                        <a:pt x="22" y="98"/>
                      </a:lnTo>
                      <a:close/>
                      <a:moveTo>
                        <a:pt x="38" y="55"/>
                      </a:moveTo>
                      <a:lnTo>
                        <a:pt x="46" y="52"/>
                      </a:lnTo>
                      <a:lnTo>
                        <a:pt x="46" y="55"/>
                      </a:lnTo>
                      <a:lnTo>
                        <a:pt x="46" y="57"/>
                      </a:lnTo>
                      <a:lnTo>
                        <a:pt x="46" y="60"/>
                      </a:lnTo>
                      <a:lnTo>
                        <a:pt x="46" y="62"/>
                      </a:lnTo>
                      <a:lnTo>
                        <a:pt x="38" y="55"/>
                      </a:lnTo>
                      <a:close/>
                    </a:path>
                  </a:pathLst>
                </a:custGeom>
                <a:solidFill>
                  <a:srgbClr val="AF89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Freeform 391">
                  <a:extLst>
                    <a:ext uri="{FF2B5EF4-FFF2-40B4-BE49-F238E27FC236}">
                      <a16:creationId xmlns:a16="http://schemas.microsoft.com/office/drawing/2014/main" id="{1370D2A5-7E16-4FF3-BAFE-BA475E7F44F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54" y="1249"/>
                  <a:ext cx="59" cy="26"/>
                </a:xfrm>
                <a:custGeom>
                  <a:avLst/>
                  <a:gdLst>
                    <a:gd name="T0" fmla="*/ 14 w 237"/>
                    <a:gd name="T1" fmla="*/ 3 h 103"/>
                    <a:gd name="T2" fmla="*/ 5 w 237"/>
                    <a:gd name="T3" fmla="*/ 5 h 103"/>
                    <a:gd name="T4" fmla="*/ 4 w 237"/>
                    <a:gd name="T5" fmla="*/ 4 h 103"/>
                    <a:gd name="T6" fmla="*/ 4 w 237"/>
                    <a:gd name="T7" fmla="*/ 4 h 103"/>
                    <a:gd name="T8" fmla="*/ 3 w 237"/>
                    <a:gd name="T9" fmla="*/ 4 h 103"/>
                    <a:gd name="T10" fmla="*/ 3 w 237"/>
                    <a:gd name="T11" fmla="*/ 4 h 103"/>
                    <a:gd name="T12" fmla="*/ 3 w 237"/>
                    <a:gd name="T13" fmla="*/ 5 h 103"/>
                    <a:gd name="T14" fmla="*/ 3 w 237"/>
                    <a:gd name="T15" fmla="*/ 5 h 103"/>
                    <a:gd name="T16" fmla="*/ 3 w 237"/>
                    <a:gd name="T17" fmla="*/ 5 h 103"/>
                    <a:gd name="T18" fmla="*/ 3 w 237"/>
                    <a:gd name="T19" fmla="*/ 5 h 103"/>
                    <a:gd name="T20" fmla="*/ 3 w 237"/>
                    <a:gd name="T21" fmla="*/ 5 h 103"/>
                    <a:gd name="T22" fmla="*/ 1 w 237"/>
                    <a:gd name="T23" fmla="*/ 4 h 103"/>
                    <a:gd name="T24" fmla="*/ 15 w 237"/>
                    <a:gd name="T25" fmla="*/ 0 h 103"/>
                    <a:gd name="T26" fmla="*/ 14 w 237"/>
                    <a:gd name="T27" fmla="*/ 1 h 103"/>
                    <a:gd name="T28" fmla="*/ 14 w 237"/>
                    <a:gd name="T29" fmla="*/ 1 h 103"/>
                    <a:gd name="T30" fmla="*/ 14 w 237"/>
                    <a:gd name="T31" fmla="*/ 2 h 103"/>
                    <a:gd name="T32" fmla="*/ 14 w 237"/>
                    <a:gd name="T33" fmla="*/ 3 h 103"/>
                    <a:gd name="T34" fmla="*/ 0 w 237"/>
                    <a:gd name="T35" fmla="*/ 7 h 103"/>
                    <a:gd name="T36" fmla="*/ 0 w 237"/>
                    <a:gd name="T37" fmla="*/ 7 h 103"/>
                    <a:gd name="T38" fmla="*/ 0 w 237"/>
                    <a:gd name="T39" fmla="*/ 6 h 103"/>
                    <a:gd name="T40" fmla="*/ 0 w 237"/>
                    <a:gd name="T41" fmla="*/ 6 h 103"/>
                    <a:gd name="T42" fmla="*/ 0 w 237"/>
                    <a:gd name="T43" fmla="*/ 6 h 103"/>
                    <a:gd name="T44" fmla="*/ 0 w 237"/>
                    <a:gd name="T45" fmla="*/ 6 h 103"/>
                    <a:gd name="T46" fmla="*/ 0 w 237"/>
                    <a:gd name="T47" fmla="*/ 6 h 103"/>
                    <a:gd name="T48" fmla="*/ 0 w 237"/>
                    <a:gd name="T49" fmla="*/ 7 h 103"/>
                    <a:gd name="T50" fmla="*/ 0 w 237"/>
                    <a:gd name="T51" fmla="*/ 7 h 103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237" h="103">
                      <a:moveTo>
                        <a:pt x="223" y="41"/>
                      </a:moveTo>
                      <a:lnTo>
                        <a:pt x="90" y="79"/>
                      </a:lnTo>
                      <a:lnTo>
                        <a:pt x="66" y="62"/>
                      </a:lnTo>
                      <a:lnTo>
                        <a:pt x="60" y="62"/>
                      </a:lnTo>
                      <a:lnTo>
                        <a:pt x="55" y="62"/>
                      </a:lnTo>
                      <a:lnTo>
                        <a:pt x="48" y="65"/>
                      </a:lnTo>
                      <a:lnTo>
                        <a:pt x="46" y="71"/>
                      </a:lnTo>
                      <a:lnTo>
                        <a:pt x="46" y="74"/>
                      </a:lnTo>
                      <a:lnTo>
                        <a:pt x="46" y="76"/>
                      </a:lnTo>
                      <a:lnTo>
                        <a:pt x="46" y="79"/>
                      </a:lnTo>
                      <a:lnTo>
                        <a:pt x="46" y="81"/>
                      </a:lnTo>
                      <a:lnTo>
                        <a:pt x="20" y="62"/>
                      </a:lnTo>
                      <a:lnTo>
                        <a:pt x="237" y="0"/>
                      </a:lnTo>
                      <a:lnTo>
                        <a:pt x="233" y="9"/>
                      </a:lnTo>
                      <a:lnTo>
                        <a:pt x="231" y="19"/>
                      </a:lnTo>
                      <a:lnTo>
                        <a:pt x="226" y="30"/>
                      </a:lnTo>
                      <a:lnTo>
                        <a:pt x="223" y="41"/>
                      </a:lnTo>
                      <a:close/>
                      <a:moveTo>
                        <a:pt x="8" y="103"/>
                      </a:moveTo>
                      <a:lnTo>
                        <a:pt x="0" y="103"/>
                      </a:lnTo>
                      <a:lnTo>
                        <a:pt x="0" y="101"/>
                      </a:lnTo>
                      <a:lnTo>
                        <a:pt x="0" y="97"/>
                      </a:lnTo>
                      <a:lnTo>
                        <a:pt x="0" y="95"/>
                      </a:lnTo>
                      <a:lnTo>
                        <a:pt x="0" y="97"/>
                      </a:lnTo>
                      <a:lnTo>
                        <a:pt x="2" y="101"/>
                      </a:lnTo>
                      <a:lnTo>
                        <a:pt x="6" y="103"/>
                      </a:lnTo>
                      <a:lnTo>
                        <a:pt x="8" y="103"/>
                      </a:lnTo>
                      <a:close/>
                    </a:path>
                  </a:pathLst>
                </a:custGeom>
                <a:solidFill>
                  <a:srgbClr val="AA84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Freeform 392">
                  <a:extLst>
                    <a:ext uri="{FF2B5EF4-FFF2-40B4-BE49-F238E27FC236}">
                      <a16:creationId xmlns:a16="http://schemas.microsoft.com/office/drawing/2014/main" id="{0AABDA16-4A8A-40D3-987B-99C155FFC03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" y="1244"/>
                  <a:ext cx="62" cy="24"/>
                </a:xfrm>
                <a:custGeom>
                  <a:avLst/>
                  <a:gdLst>
                    <a:gd name="T0" fmla="*/ 15 w 247"/>
                    <a:gd name="T1" fmla="*/ 3 h 95"/>
                    <a:gd name="T2" fmla="*/ 4 w 247"/>
                    <a:gd name="T3" fmla="*/ 6 h 95"/>
                    <a:gd name="T4" fmla="*/ 4 w 247"/>
                    <a:gd name="T5" fmla="*/ 5 h 95"/>
                    <a:gd name="T6" fmla="*/ 4 w 247"/>
                    <a:gd name="T7" fmla="*/ 5 h 95"/>
                    <a:gd name="T8" fmla="*/ 4 w 247"/>
                    <a:gd name="T9" fmla="*/ 5 h 95"/>
                    <a:gd name="T10" fmla="*/ 3 w 247"/>
                    <a:gd name="T11" fmla="*/ 6 h 95"/>
                    <a:gd name="T12" fmla="*/ 3 w 247"/>
                    <a:gd name="T13" fmla="*/ 6 h 95"/>
                    <a:gd name="T14" fmla="*/ 3 w 247"/>
                    <a:gd name="T15" fmla="*/ 6 h 95"/>
                    <a:gd name="T16" fmla="*/ 0 w 247"/>
                    <a:gd name="T17" fmla="*/ 5 h 95"/>
                    <a:gd name="T18" fmla="*/ 16 w 247"/>
                    <a:gd name="T19" fmla="*/ 0 h 95"/>
                    <a:gd name="T20" fmla="*/ 15 w 247"/>
                    <a:gd name="T21" fmla="*/ 1 h 95"/>
                    <a:gd name="T22" fmla="*/ 15 w 247"/>
                    <a:gd name="T23" fmla="*/ 1 h 95"/>
                    <a:gd name="T24" fmla="*/ 15 w 247"/>
                    <a:gd name="T25" fmla="*/ 2 h 95"/>
                    <a:gd name="T26" fmla="*/ 15 w 247"/>
                    <a:gd name="T27" fmla="*/ 3 h 95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47" h="95">
                      <a:moveTo>
                        <a:pt x="231" y="40"/>
                      </a:moveTo>
                      <a:lnTo>
                        <a:pt x="68" y="86"/>
                      </a:lnTo>
                      <a:lnTo>
                        <a:pt x="66" y="83"/>
                      </a:lnTo>
                      <a:lnTo>
                        <a:pt x="60" y="83"/>
                      </a:lnTo>
                      <a:lnTo>
                        <a:pt x="55" y="83"/>
                      </a:lnTo>
                      <a:lnTo>
                        <a:pt x="48" y="86"/>
                      </a:lnTo>
                      <a:lnTo>
                        <a:pt x="46" y="92"/>
                      </a:lnTo>
                      <a:lnTo>
                        <a:pt x="38" y="95"/>
                      </a:lnTo>
                      <a:lnTo>
                        <a:pt x="0" y="70"/>
                      </a:lnTo>
                      <a:lnTo>
                        <a:pt x="247" y="0"/>
                      </a:lnTo>
                      <a:lnTo>
                        <a:pt x="242" y="7"/>
                      </a:lnTo>
                      <a:lnTo>
                        <a:pt x="237" y="18"/>
                      </a:lnTo>
                      <a:lnTo>
                        <a:pt x="233" y="30"/>
                      </a:lnTo>
                      <a:lnTo>
                        <a:pt x="231" y="40"/>
                      </a:lnTo>
                      <a:close/>
                    </a:path>
                  </a:pathLst>
                </a:custGeom>
                <a:solidFill>
                  <a:srgbClr val="A57C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Freeform 393">
                  <a:extLst>
                    <a:ext uri="{FF2B5EF4-FFF2-40B4-BE49-F238E27FC236}">
                      <a16:creationId xmlns:a16="http://schemas.microsoft.com/office/drawing/2014/main" id="{A6696C4E-A405-40AE-95E9-F84488B2268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38"/>
                  <a:ext cx="67" cy="27"/>
                </a:xfrm>
                <a:custGeom>
                  <a:avLst/>
                  <a:gdLst>
                    <a:gd name="T0" fmla="*/ 16 w 268"/>
                    <a:gd name="T1" fmla="*/ 3 h 108"/>
                    <a:gd name="T2" fmla="*/ 2 w 268"/>
                    <a:gd name="T3" fmla="*/ 7 h 108"/>
                    <a:gd name="T4" fmla="*/ 0 w 268"/>
                    <a:gd name="T5" fmla="*/ 6 h 108"/>
                    <a:gd name="T6" fmla="*/ 0 w 268"/>
                    <a:gd name="T7" fmla="*/ 6 h 108"/>
                    <a:gd name="T8" fmla="*/ 0 w 268"/>
                    <a:gd name="T9" fmla="*/ 6 h 108"/>
                    <a:gd name="T10" fmla="*/ 0 w 268"/>
                    <a:gd name="T11" fmla="*/ 5 h 108"/>
                    <a:gd name="T12" fmla="*/ 0 w 268"/>
                    <a:gd name="T13" fmla="*/ 5 h 108"/>
                    <a:gd name="T14" fmla="*/ 0 w 268"/>
                    <a:gd name="T15" fmla="*/ 5 h 108"/>
                    <a:gd name="T16" fmla="*/ 17 w 268"/>
                    <a:gd name="T17" fmla="*/ 0 h 108"/>
                    <a:gd name="T18" fmla="*/ 16 w 268"/>
                    <a:gd name="T19" fmla="*/ 1 h 108"/>
                    <a:gd name="T20" fmla="*/ 16 w 268"/>
                    <a:gd name="T21" fmla="*/ 1 h 108"/>
                    <a:gd name="T22" fmla="*/ 16 w 268"/>
                    <a:gd name="T23" fmla="*/ 2 h 108"/>
                    <a:gd name="T24" fmla="*/ 16 w 268"/>
                    <a:gd name="T25" fmla="*/ 3 h 108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68" h="108">
                      <a:moveTo>
                        <a:pt x="247" y="46"/>
                      </a:moveTo>
                      <a:lnTo>
                        <a:pt x="30" y="108"/>
                      </a:lnTo>
                      <a:lnTo>
                        <a:pt x="5" y="87"/>
                      </a:lnTo>
                      <a:lnTo>
                        <a:pt x="2" y="87"/>
                      </a:lnTo>
                      <a:lnTo>
                        <a:pt x="0" y="87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0" y="78"/>
                      </a:lnTo>
                      <a:lnTo>
                        <a:pt x="268" y="0"/>
                      </a:lnTo>
                      <a:lnTo>
                        <a:pt x="259" y="8"/>
                      </a:lnTo>
                      <a:lnTo>
                        <a:pt x="254" y="19"/>
                      </a:lnTo>
                      <a:lnTo>
                        <a:pt x="249" y="32"/>
                      </a:lnTo>
                      <a:lnTo>
                        <a:pt x="247" y="46"/>
                      </a:lnTo>
                      <a:close/>
                    </a:path>
                  </a:pathLst>
                </a:custGeom>
                <a:solidFill>
                  <a:srgbClr val="A37A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Freeform 394">
                  <a:extLst>
                    <a:ext uri="{FF2B5EF4-FFF2-40B4-BE49-F238E27FC236}">
                      <a16:creationId xmlns:a16="http://schemas.microsoft.com/office/drawing/2014/main" id="{1D4BEB3F-0319-4905-A452-720ED4A687E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31"/>
                  <a:ext cx="72" cy="31"/>
                </a:xfrm>
                <a:custGeom>
                  <a:avLst/>
                  <a:gdLst>
                    <a:gd name="T0" fmla="*/ 16 w 287"/>
                    <a:gd name="T1" fmla="*/ 3 h 123"/>
                    <a:gd name="T2" fmla="*/ 1 w 287"/>
                    <a:gd name="T3" fmla="*/ 8 h 123"/>
                    <a:gd name="T4" fmla="*/ 0 w 287"/>
                    <a:gd name="T5" fmla="*/ 7 h 123"/>
                    <a:gd name="T6" fmla="*/ 0 w 287"/>
                    <a:gd name="T7" fmla="*/ 7 h 123"/>
                    <a:gd name="T8" fmla="*/ 0 w 287"/>
                    <a:gd name="T9" fmla="*/ 7 h 123"/>
                    <a:gd name="T10" fmla="*/ 0 w 287"/>
                    <a:gd name="T11" fmla="*/ 7 h 123"/>
                    <a:gd name="T12" fmla="*/ 0 w 287"/>
                    <a:gd name="T13" fmla="*/ 6 h 123"/>
                    <a:gd name="T14" fmla="*/ 0 w 287"/>
                    <a:gd name="T15" fmla="*/ 6 h 123"/>
                    <a:gd name="T16" fmla="*/ 0 w 287"/>
                    <a:gd name="T17" fmla="*/ 5 h 123"/>
                    <a:gd name="T18" fmla="*/ 18 w 287"/>
                    <a:gd name="T19" fmla="*/ 0 h 123"/>
                    <a:gd name="T20" fmla="*/ 18 w 287"/>
                    <a:gd name="T21" fmla="*/ 1 h 123"/>
                    <a:gd name="T22" fmla="*/ 17 w 287"/>
                    <a:gd name="T23" fmla="*/ 2 h 123"/>
                    <a:gd name="T24" fmla="*/ 17 w 287"/>
                    <a:gd name="T25" fmla="*/ 2 h 123"/>
                    <a:gd name="T26" fmla="*/ 16 w 287"/>
                    <a:gd name="T27" fmla="*/ 3 h 123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287" h="123">
                      <a:moveTo>
                        <a:pt x="257" y="53"/>
                      </a:moveTo>
                      <a:lnTo>
                        <a:pt x="10" y="123"/>
                      </a:lnTo>
                      <a:lnTo>
                        <a:pt x="5" y="115"/>
                      </a:lnTo>
                      <a:lnTo>
                        <a:pt x="2" y="115"/>
                      </a:lnTo>
                      <a:lnTo>
                        <a:pt x="0" y="115"/>
                      </a:lnTo>
                      <a:lnTo>
                        <a:pt x="0" y="106"/>
                      </a:lnTo>
                      <a:lnTo>
                        <a:pt x="0" y="99"/>
                      </a:lnTo>
                      <a:lnTo>
                        <a:pt x="0" y="93"/>
                      </a:lnTo>
                      <a:lnTo>
                        <a:pt x="0" y="85"/>
                      </a:lnTo>
                      <a:lnTo>
                        <a:pt x="287" y="0"/>
                      </a:lnTo>
                      <a:lnTo>
                        <a:pt x="279" y="12"/>
                      </a:lnTo>
                      <a:lnTo>
                        <a:pt x="271" y="23"/>
                      </a:lnTo>
                      <a:lnTo>
                        <a:pt x="263" y="36"/>
                      </a:lnTo>
                      <a:lnTo>
                        <a:pt x="257" y="53"/>
                      </a:lnTo>
                      <a:close/>
                    </a:path>
                  </a:pathLst>
                </a:custGeom>
                <a:solidFill>
                  <a:srgbClr val="9E75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Freeform 395">
                  <a:extLst>
                    <a:ext uri="{FF2B5EF4-FFF2-40B4-BE49-F238E27FC236}">
                      <a16:creationId xmlns:a16="http://schemas.microsoft.com/office/drawing/2014/main" id="{BCFE619E-9F8A-49AD-B528-F9A71D27607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24"/>
                  <a:ext cx="81" cy="33"/>
                </a:xfrm>
                <a:custGeom>
                  <a:avLst/>
                  <a:gdLst>
                    <a:gd name="T0" fmla="*/ 17 w 323"/>
                    <a:gd name="T1" fmla="*/ 4 h 132"/>
                    <a:gd name="T2" fmla="*/ 0 w 323"/>
                    <a:gd name="T3" fmla="*/ 8 h 132"/>
                    <a:gd name="T4" fmla="*/ 0 w 323"/>
                    <a:gd name="T5" fmla="*/ 8 h 132"/>
                    <a:gd name="T6" fmla="*/ 0 w 323"/>
                    <a:gd name="T7" fmla="*/ 7 h 132"/>
                    <a:gd name="T8" fmla="*/ 0 w 323"/>
                    <a:gd name="T9" fmla="*/ 6 h 132"/>
                    <a:gd name="T10" fmla="*/ 0 w 323"/>
                    <a:gd name="T11" fmla="*/ 6 h 132"/>
                    <a:gd name="T12" fmla="*/ 20 w 323"/>
                    <a:gd name="T13" fmla="*/ 0 h 132"/>
                    <a:gd name="T14" fmla="*/ 19 w 323"/>
                    <a:gd name="T15" fmla="*/ 1 h 132"/>
                    <a:gd name="T16" fmla="*/ 18 w 323"/>
                    <a:gd name="T17" fmla="*/ 2 h 132"/>
                    <a:gd name="T18" fmla="*/ 18 w 323"/>
                    <a:gd name="T19" fmla="*/ 3 h 132"/>
                    <a:gd name="T20" fmla="*/ 17 w 323"/>
                    <a:gd name="T21" fmla="*/ 4 h 13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23" h="132">
                      <a:moveTo>
                        <a:pt x="268" y="54"/>
                      </a:moveTo>
                      <a:lnTo>
                        <a:pt x="0" y="132"/>
                      </a:lnTo>
                      <a:lnTo>
                        <a:pt x="0" y="121"/>
                      </a:lnTo>
                      <a:lnTo>
                        <a:pt x="2" y="111"/>
                      </a:lnTo>
                      <a:lnTo>
                        <a:pt x="2" y="100"/>
                      </a:lnTo>
                      <a:lnTo>
                        <a:pt x="2" y="89"/>
                      </a:lnTo>
                      <a:lnTo>
                        <a:pt x="323" y="0"/>
                      </a:lnTo>
                      <a:lnTo>
                        <a:pt x="307" y="13"/>
                      </a:lnTo>
                      <a:lnTo>
                        <a:pt x="293" y="24"/>
                      </a:lnTo>
                      <a:lnTo>
                        <a:pt x="279" y="38"/>
                      </a:lnTo>
                      <a:lnTo>
                        <a:pt x="268" y="54"/>
                      </a:lnTo>
                      <a:close/>
                    </a:path>
                  </a:pathLst>
                </a:custGeom>
                <a:solidFill>
                  <a:srgbClr val="9970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Freeform 396">
                  <a:extLst>
                    <a:ext uri="{FF2B5EF4-FFF2-40B4-BE49-F238E27FC236}">
                      <a16:creationId xmlns:a16="http://schemas.microsoft.com/office/drawing/2014/main" id="{A113D3CD-0F8E-49FA-85E6-F4AB8384ECF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1" y="1217"/>
                  <a:ext cx="88" cy="35"/>
                </a:xfrm>
                <a:custGeom>
                  <a:avLst/>
                  <a:gdLst>
                    <a:gd name="T0" fmla="*/ 18 w 349"/>
                    <a:gd name="T1" fmla="*/ 3 h 138"/>
                    <a:gd name="T2" fmla="*/ 0 w 349"/>
                    <a:gd name="T3" fmla="*/ 9 h 138"/>
                    <a:gd name="T4" fmla="*/ 0 w 349"/>
                    <a:gd name="T5" fmla="*/ 8 h 138"/>
                    <a:gd name="T6" fmla="*/ 0 w 349"/>
                    <a:gd name="T7" fmla="*/ 7 h 138"/>
                    <a:gd name="T8" fmla="*/ 0 w 349"/>
                    <a:gd name="T9" fmla="*/ 7 h 138"/>
                    <a:gd name="T10" fmla="*/ 0 w 349"/>
                    <a:gd name="T11" fmla="*/ 6 h 138"/>
                    <a:gd name="T12" fmla="*/ 21 w 349"/>
                    <a:gd name="T13" fmla="*/ 0 h 138"/>
                    <a:gd name="T14" fmla="*/ 22 w 349"/>
                    <a:gd name="T15" fmla="*/ 0 h 138"/>
                    <a:gd name="T16" fmla="*/ 22 w 349"/>
                    <a:gd name="T17" fmla="*/ 0 h 138"/>
                    <a:gd name="T18" fmla="*/ 22 w 349"/>
                    <a:gd name="T19" fmla="*/ 0 h 138"/>
                    <a:gd name="T20" fmla="*/ 22 w 349"/>
                    <a:gd name="T21" fmla="*/ 1 h 138"/>
                    <a:gd name="T22" fmla="*/ 21 w 349"/>
                    <a:gd name="T23" fmla="*/ 1 h 138"/>
                    <a:gd name="T24" fmla="*/ 20 w 349"/>
                    <a:gd name="T25" fmla="*/ 2 h 138"/>
                    <a:gd name="T26" fmla="*/ 19 w 349"/>
                    <a:gd name="T27" fmla="*/ 3 h 138"/>
                    <a:gd name="T28" fmla="*/ 18 w 349"/>
                    <a:gd name="T29" fmla="*/ 3 h 138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349" h="138">
                      <a:moveTo>
                        <a:pt x="287" y="53"/>
                      </a:moveTo>
                      <a:lnTo>
                        <a:pt x="0" y="138"/>
                      </a:lnTo>
                      <a:lnTo>
                        <a:pt x="2" y="127"/>
                      </a:lnTo>
                      <a:lnTo>
                        <a:pt x="2" y="116"/>
                      </a:lnTo>
                      <a:lnTo>
                        <a:pt x="2" y="106"/>
                      </a:lnTo>
                      <a:lnTo>
                        <a:pt x="5" y="97"/>
                      </a:lnTo>
                      <a:lnTo>
                        <a:pt x="339" y="0"/>
                      </a:lnTo>
                      <a:lnTo>
                        <a:pt x="342" y="2"/>
                      </a:lnTo>
                      <a:lnTo>
                        <a:pt x="344" y="5"/>
                      </a:lnTo>
                      <a:lnTo>
                        <a:pt x="347" y="5"/>
                      </a:lnTo>
                      <a:lnTo>
                        <a:pt x="349" y="7"/>
                      </a:lnTo>
                      <a:lnTo>
                        <a:pt x="330" y="18"/>
                      </a:lnTo>
                      <a:lnTo>
                        <a:pt x="314" y="30"/>
                      </a:lnTo>
                      <a:lnTo>
                        <a:pt x="301" y="43"/>
                      </a:lnTo>
                      <a:lnTo>
                        <a:pt x="287" y="53"/>
                      </a:lnTo>
                      <a:close/>
                    </a:path>
                  </a:pathLst>
                </a:custGeom>
                <a:solidFill>
                  <a:srgbClr val="9368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Freeform 397">
                  <a:extLst>
                    <a:ext uri="{FF2B5EF4-FFF2-40B4-BE49-F238E27FC236}">
                      <a16:creationId xmlns:a16="http://schemas.microsoft.com/office/drawing/2014/main" id="{E21CAF0D-BB12-40AF-AD13-C6F8FA5F79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15"/>
                  <a:ext cx="87" cy="32"/>
                </a:xfrm>
                <a:custGeom>
                  <a:avLst/>
                  <a:gdLst>
                    <a:gd name="T0" fmla="*/ 20 w 347"/>
                    <a:gd name="T1" fmla="*/ 3 h 128"/>
                    <a:gd name="T2" fmla="*/ 0 w 347"/>
                    <a:gd name="T3" fmla="*/ 8 h 128"/>
                    <a:gd name="T4" fmla="*/ 0 w 347"/>
                    <a:gd name="T5" fmla="*/ 8 h 128"/>
                    <a:gd name="T6" fmla="*/ 0 w 347"/>
                    <a:gd name="T7" fmla="*/ 7 h 128"/>
                    <a:gd name="T8" fmla="*/ 1 w 347"/>
                    <a:gd name="T9" fmla="*/ 6 h 128"/>
                    <a:gd name="T10" fmla="*/ 1 w 347"/>
                    <a:gd name="T11" fmla="*/ 6 h 128"/>
                    <a:gd name="T12" fmla="*/ 20 w 347"/>
                    <a:gd name="T13" fmla="*/ 0 h 128"/>
                    <a:gd name="T14" fmla="*/ 20 w 347"/>
                    <a:gd name="T15" fmla="*/ 0 h 128"/>
                    <a:gd name="T16" fmla="*/ 20 w 347"/>
                    <a:gd name="T17" fmla="*/ 0 h 128"/>
                    <a:gd name="T18" fmla="*/ 21 w 347"/>
                    <a:gd name="T19" fmla="*/ 0 h 128"/>
                    <a:gd name="T20" fmla="*/ 21 w 347"/>
                    <a:gd name="T21" fmla="*/ 1 h 128"/>
                    <a:gd name="T22" fmla="*/ 21 w 347"/>
                    <a:gd name="T23" fmla="*/ 1 h 128"/>
                    <a:gd name="T24" fmla="*/ 21 w 347"/>
                    <a:gd name="T25" fmla="*/ 1 h 128"/>
                    <a:gd name="T26" fmla="*/ 22 w 347"/>
                    <a:gd name="T27" fmla="*/ 1 h 128"/>
                    <a:gd name="T28" fmla="*/ 22 w 347"/>
                    <a:gd name="T29" fmla="*/ 1 h 128"/>
                    <a:gd name="T30" fmla="*/ 22 w 347"/>
                    <a:gd name="T31" fmla="*/ 2 h 128"/>
                    <a:gd name="T32" fmla="*/ 21 w 347"/>
                    <a:gd name="T33" fmla="*/ 2 h 128"/>
                    <a:gd name="T34" fmla="*/ 21 w 347"/>
                    <a:gd name="T35" fmla="*/ 2 h 128"/>
                    <a:gd name="T36" fmla="*/ 20 w 347"/>
                    <a:gd name="T37" fmla="*/ 3 h 128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347" h="128">
                      <a:moveTo>
                        <a:pt x="321" y="39"/>
                      </a:moveTo>
                      <a:lnTo>
                        <a:pt x="0" y="128"/>
                      </a:lnTo>
                      <a:lnTo>
                        <a:pt x="3" y="118"/>
                      </a:lnTo>
                      <a:lnTo>
                        <a:pt x="5" y="106"/>
                      </a:lnTo>
                      <a:lnTo>
                        <a:pt x="8" y="98"/>
                      </a:lnTo>
                      <a:lnTo>
                        <a:pt x="10" y="88"/>
                      </a:lnTo>
                      <a:lnTo>
                        <a:pt x="317" y="0"/>
                      </a:lnTo>
                      <a:lnTo>
                        <a:pt x="321" y="3"/>
                      </a:lnTo>
                      <a:lnTo>
                        <a:pt x="323" y="3"/>
                      </a:lnTo>
                      <a:lnTo>
                        <a:pt x="326" y="5"/>
                      </a:lnTo>
                      <a:lnTo>
                        <a:pt x="328" y="9"/>
                      </a:lnTo>
                      <a:lnTo>
                        <a:pt x="334" y="12"/>
                      </a:lnTo>
                      <a:lnTo>
                        <a:pt x="340" y="14"/>
                      </a:lnTo>
                      <a:lnTo>
                        <a:pt x="342" y="17"/>
                      </a:lnTo>
                      <a:lnTo>
                        <a:pt x="347" y="19"/>
                      </a:lnTo>
                      <a:lnTo>
                        <a:pt x="342" y="25"/>
                      </a:lnTo>
                      <a:lnTo>
                        <a:pt x="334" y="28"/>
                      </a:lnTo>
                      <a:lnTo>
                        <a:pt x="326" y="33"/>
                      </a:lnTo>
                      <a:lnTo>
                        <a:pt x="321" y="39"/>
                      </a:lnTo>
                      <a:close/>
                    </a:path>
                  </a:pathLst>
                </a:custGeom>
                <a:solidFill>
                  <a:srgbClr val="9166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Freeform 398">
                  <a:extLst>
                    <a:ext uri="{FF2B5EF4-FFF2-40B4-BE49-F238E27FC236}">
                      <a16:creationId xmlns:a16="http://schemas.microsoft.com/office/drawing/2014/main" id="{06A834B7-A5AD-4151-9A5E-BACFA184938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2" y="1211"/>
                  <a:ext cx="84" cy="31"/>
                </a:xfrm>
                <a:custGeom>
                  <a:avLst/>
                  <a:gdLst>
                    <a:gd name="T0" fmla="*/ 21 w 334"/>
                    <a:gd name="T1" fmla="*/ 2 h 122"/>
                    <a:gd name="T2" fmla="*/ 0 w 334"/>
                    <a:gd name="T3" fmla="*/ 8 h 122"/>
                    <a:gd name="T4" fmla="*/ 0 w 334"/>
                    <a:gd name="T5" fmla="*/ 7 h 122"/>
                    <a:gd name="T6" fmla="*/ 1 w 334"/>
                    <a:gd name="T7" fmla="*/ 6 h 122"/>
                    <a:gd name="T8" fmla="*/ 1 w 334"/>
                    <a:gd name="T9" fmla="*/ 6 h 122"/>
                    <a:gd name="T10" fmla="*/ 2 w 334"/>
                    <a:gd name="T11" fmla="*/ 5 h 122"/>
                    <a:gd name="T12" fmla="*/ 18 w 334"/>
                    <a:gd name="T13" fmla="*/ 0 h 122"/>
                    <a:gd name="T14" fmla="*/ 19 w 334"/>
                    <a:gd name="T15" fmla="*/ 1 h 122"/>
                    <a:gd name="T16" fmla="*/ 20 w 334"/>
                    <a:gd name="T17" fmla="*/ 1 h 122"/>
                    <a:gd name="T18" fmla="*/ 20 w 334"/>
                    <a:gd name="T19" fmla="*/ 1 h 122"/>
                    <a:gd name="T20" fmla="*/ 21 w 334"/>
                    <a:gd name="T21" fmla="*/ 2 h 122"/>
                    <a:gd name="T22" fmla="*/ 21 w 334"/>
                    <a:gd name="T23" fmla="*/ 2 h 122"/>
                    <a:gd name="T24" fmla="*/ 21 w 334"/>
                    <a:gd name="T25" fmla="*/ 2 h 122"/>
                    <a:gd name="T26" fmla="*/ 21 w 334"/>
                    <a:gd name="T27" fmla="*/ 2 h 122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334" h="122">
                      <a:moveTo>
                        <a:pt x="334" y="25"/>
                      </a:moveTo>
                      <a:lnTo>
                        <a:pt x="0" y="122"/>
                      </a:lnTo>
                      <a:lnTo>
                        <a:pt x="5" y="111"/>
                      </a:lnTo>
                      <a:lnTo>
                        <a:pt x="11" y="98"/>
                      </a:lnTo>
                      <a:lnTo>
                        <a:pt x="18" y="87"/>
                      </a:lnTo>
                      <a:lnTo>
                        <a:pt x="25" y="76"/>
                      </a:lnTo>
                      <a:lnTo>
                        <a:pt x="290" y="0"/>
                      </a:lnTo>
                      <a:lnTo>
                        <a:pt x="298" y="6"/>
                      </a:lnTo>
                      <a:lnTo>
                        <a:pt x="309" y="11"/>
                      </a:lnTo>
                      <a:lnTo>
                        <a:pt x="318" y="16"/>
                      </a:lnTo>
                      <a:lnTo>
                        <a:pt x="325" y="22"/>
                      </a:lnTo>
                      <a:lnTo>
                        <a:pt x="328" y="22"/>
                      </a:lnTo>
                      <a:lnTo>
                        <a:pt x="331" y="22"/>
                      </a:lnTo>
                      <a:lnTo>
                        <a:pt x="334" y="25"/>
                      </a:lnTo>
                      <a:close/>
                    </a:path>
                  </a:pathLst>
                </a:custGeom>
                <a:solidFill>
                  <a:srgbClr val="8C604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Freeform 399">
                  <a:extLst>
                    <a:ext uri="{FF2B5EF4-FFF2-40B4-BE49-F238E27FC236}">
                      <a16:creationId xmlns:a16="http://schemas.microsoft.com/office/drawing/2014/main" id="{9F14C90B-E81B-44E0-8787-EDC6B290F1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4" y="1208"/>
                  <a:ext cx="77" cy="28"/>
                </a:xfrm>
                <a:custGeom>
                  <a:avLst/>
                  <a:gdLst>
                    <a:gd name="T0" fmla="*/ 19 w 307"/>
                    <a:gd name="T1" fmla="*/ 2 h 115"/>
                    <a:gd name="T2" fmla="*/ 0 w 307"/>
                    <a:gd name="T3" fmla="*/ 7 h 115"/>
                    <a:gd name="T4" fmla="*/ 1 w 307"/>
                    <a:gd name="T5" fmla="*/ 6 h 115"/>
                    <a:gd name="T6" fmla="*/ 1 w 307"/>
                    <a:gd name="T7" fmla="*/ 5 h 115"/>
                    <a:gd name="T8" fmla="*/ 2 w 307"/>
                    <a:gd name="T9" fmla="*/ 5 h 115"/>
                    <a:gd name="T10" fmla="*/ 2 w 307"/>
                    <a:gd name="T11" fmla="*/ 4 h 115"/>
                    <a:gd name="T12" fmla="*/ 16 w 307"/>
                    <a:gd name="T13" fmla="*/ 0 h 115"/>
                    <a:gd name="T14" fmla="*/ 17 w 307"/>
                    <a:gd name="T15" fmla="*/ 0 h 115"/>
                    <a:gd name="T16" fmla="*/ 18 w 307"/>
                    <a:gd name="T17" fmla="*/ 1 h 115"/>
                    <a:gd name="T18" fmla="*/ 19 w 307"/>
                    <a:gd name="T19" fmla="*/ 1 h 115"/>
                    <a:gd name="T20" fmla="*/ 19 w 307"/>
                    <a:gd name="T21" fmla="*/ 2 h 11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07" h="115">
                      <a:moveTo>
                        <a:pt x="307" y="27"/>
                      </a:moveTo>
                      <a:lnTo>
                        <a:pt x="0" y="115"/>
                      </a:lnTo>
                      <a:lnTo>
                        <a:pt x="6" y="104"/>
                      </a:lnTo>
                      <a:lnTo>
                        <a:pt x="14" y="90"/>
                      </a:lnTo>
                      <a:lnTo>
                        <a:pt x="23" y="79"/>
                      </a:lnTo>
                      <a:lnTo>
                        <a:pt x="34" y="69"/>
                      </a:lnTo>
                      <a:lnTo>
                        <a:pt x="256" y="0"/>
                      </a:lnTo>
                      <a:lnTo>
                        <a:pt x="270" y="6"/>
                      </a:lnTo>
                      <a:lnTo>
                        <a:pt x="283" y="11"/>
                      </a:lnTo>
                      <a:lnTo>
                        <a:pt x="295" y="20"/>
                      </a:lnTo>
                      <a:lnTo>
                        <a:pt x="307" y="27"/>
                      </a:lnTo>
                      <a:close/>
                    </a:path>
                  </a:pathLst>
                </a:custGeom>
                <a:solidFill>
                  <a:srgbClr val="895B3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Freeform 400">
                  <a:extLst>
                    <a:ext uri="{FF2B5EF4-FFF2-40B4-BE49-F238E27FC236}">
                      <a16:creationId xmlns:a16="http://schemas.microsoft.com/office/drawing/2014/main" id="{E11E139A-C906-4646-B240-CB7F1E174DF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206"/>
                  <a:ext cx="66" cy="24"/>
                </a:xfrm>
                <a:custGeom>
                  <a:avLst/>
                  <a:gdLst>
                    <a:gd name="T0" fmla="*/ 16 w 265"/>
                    <a:gd name="T1" fmla="*/ 1 h 98"/>
                    <a:gd name="T2" fmla="*/ 0 w 265"/>
                    <a:gd name="T3" fmla="*/ 6 h 98"/>
                    <a:gd name="T4" fmla="*/ 0 w 265"/>
                    <a:gd name="T5" fmla="*/ 5 h 98"/>
                    <a:gd name="T6" fmla="*/ 1 w 265"/>
                    <a:gd name="T7" fmla="*/ 4 h 98"/>
                    <a:gd name="T8" fmla="*/ 1 w 265"/>
                    <a:gd name="T9" fmla="*/ 3 h 98"/>
                    <a:gd name="T10" fmla="*/ 2 w 265"/>
                    <a:gd name="T11" fmla="*/ 3 h 98"/>
                    <a:gd name="T12" fmla="*/ 12 w 265"/>
                    <a:gd name="T13" fmla="*/ 0 h 98"/>
                    <a:gd name="T14" fmla="*/ 13 w 265"/>
                    <a:gd name="T15" fmla="*/ 0 h 98"/>
                    <a:gd name="T16" fmla="*/ 14 w 265"/>
                    <a:gd name="T17" fmla="*/ 0 h 98"/>
                    <a:gd name="T18" fmla="*/ 15 w 265"/>
                    <a:gd name="T19" fmla="*/ 1 h 98"/>
                    <a:gd name="T20" fmla="*/ 16 w 265"/>
                    <a:gd name="T21" fmla="*/ 1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265" h="98">
                      <a:moveTo>
                        <a:pt x="265" y="22"/>
                      </a:moveTo>
                      <a:lnTo>
                        <a:pt x="0" y="98"/>
                      </a:lnTo>
                      <a:lnTo>
                        <a:pt x="7" y="82"/>
                      </a:lnTo>
                      <a:lnTo>
                        <a:pt x="16" y="68"/>
                      </a:lnTo>
                      <a:lnTo>
                        <a:pt x="26" y="57"/>
                      </a:lnTo>
                      <a:lnTo>
                        <a:pt x="37" y="47"/>
                      </a:lnTo>
                      <a:lnTo>
                        <a:pt x="200" y="0"/>
                      </a:lnTo>
                      <a:lnTo>
                        <a:pt x="217" y="3"/>
                      </a:lnTo>
                      <a:lnTo>
                        <a:pt x="233" y="8"/>
                      </a:lnTo>
                      <a:lnTo>
                        <a:pt x="249" y="14"/>
                      </a:lnTo>
                      <a:lnTo>
                        <a:pt x="265" y="22"/>
                      </a:lnTo>
                      <a:close/>
                    </a:path>
                  </a:pathLst>
                </a:custGeom>
                <a:solidFill>
                  <a:srgbClr val="8456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Freeform 401">
                  <a:extLst>
                    <a:ext uri="{FF2B5EF4-FFF2-40B4-BE49-F238E27FC236}">
                      <a16:creationId xmlns:a16="http://schemas.microsoft.com/office/drawing/2014/main" id="{FFDB18E9-D7BD-42FF-BC43-755BE893388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3" y="1205"/>
                  <a:ext cx="55" cy="20"/>
                </a:xfrm>
                <a:custGeom>
                  <a:avLst/>
                  <a:gdLst>
                    <a:gd name="T0" fmla="*/ 14 w 222"/>
                    <a:gd name="T1" fmla="*/ 1 h 79"/>
                    <a:gd name="T2" fmla="*/ 0 w 222"/>
                    <a:gd name="T3" fmla="*/ 5 h 79"/>
                    <a:gd name="T4" fmla="*/ 0 w 222"/>
                    <a:gd name="T5" fmla="*/ 4 h 79"/>
                    <a:gd name="T6" fmla="*/ 1 w 222"/>
                    <a:gd name="T7" fmla="*/ 4 h 79"/>
                    <a:gd name="T8" fmla="*/ 2 w 222"/>
                    <a:gd name="T9" fmla="*/ 3 h 79"/>
                    <a:gd name="T10" fmla="*/ 2 w 222"/>
                    <a:gd name="T11" fmla="*/ 2 h 79"/>
                    <a:gd name="T12" fmla="*/ 3 w 222"/>
                    <a:gd name="T13" fmla="*/ 2 h 79"/>
                    <a:gd name="T14" fmla="*/ 4 w 222"/>
                    <a:gd name="T15" fmla="*/ 1 h 79"/>
                    <a:gd name="T16" fmla="*/ 5 w 222"/>
                    <a:gd name="T17" fmla="*/ 1 h 79"/>
                    <a:gd name="T18" fmla="*/ 6 w 222"/>
                    <a:gd name="T19" fmla="*/ 1 h 79"/>
                    <a:gd name="T20" fmla="*/ 6 w 222"/>
                    <a:gd name="T21" fmla="*/ 1 h 79"/>
                    <a:gd name="T22" fmla="*/ 7 w 222"/>
                    <a:gd name="T23" fmla="*/ 0 h 79"/>
                    <a:gd name="T24" fmla="*/ 8 w 222"/>
                    <a:gd name="T25" fmla="*/ 0 h 79"/>
                    <a:gd name="T26" fmla="*/ 9 w 222"/>
                    <a:gd name="T27" fmla="*/ 0 h 79"/>
                    <a:gd name="T28" fmla="*/ 10 w 222"/>
                    <a:gd name="T29" fmla="*/ 0 h 79"/>
                    <a:gd name="T30" fmla="*/ 11 w 222"/>
                    <a:gd name="T31" fmla="*/ 0 h 79"/>
                    <a:gd name="T32" fmla="*/ 12 w 222"/>
                    <a:gd name="T33" fmla="*/ 0 h 79"/>
                    <a:gd name="T34" fmla="*/ 13 w 222"/>
                    <a:gd name="T35" fmla="*/ 1 h 79"/>
                    <a:gd name="T36" fmla="*/ 14 w 222"/>
                    <a:gd name="T37" fmla="*/ 1 h 79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222" h="79">
                      <a:moveTo>
                        <a:pt x="222" y="10"/>
                      </a:moveTo>
                      <a:lnTo>
                        <a:pt x="0" y="79"/>
                      </a:lnTo>
                      <a:lnTo>
                        <a:pt x="7" y="67"/>
                      </a:lnTo>
                      <a:lnTo>
                        <a:pt x="19" y="54"/>
                      </a:lnTo>
                      <a:lnTo>
                        <a:pt x="30" y="46"/>
                      </a:lnTo>
                      <a:lnTo>
                        <a:pt x="40" y="35"/>
                      </a:lnTo>
                      <a:lnTo>
                        <a:pt x="54" y="26"/>
                      </a:lnTo>
                      <a:lnTo>
                        <a:pt x="67" y="19"/>
                      </a:lnTo>
                      <a:lnTo>
                        <a:pt x="81" y="13"/>
                      </a:lnTo>
                      <a:lnTo>
                        <a:pt x="95" y="7"/>
                      </a:lnTo>
                      <a:lnTo>
                        <a:pt x="102" y="7"/>
                      </a:lnTo>
                      <a:lnTo>
                        <a:pt x="116" y="2"/>
                      </a:lnTo>
                      <a:lnTo>
                        <a:pt x="130" y="0"/>
                      </a:lnTo>
                      <a:lnTo>
                        <a:pt x="143" y="0"/>
                      </a:lnTo>
                      <a:lnTo>
                        <a:pt x="160" y="0"/>
                      </a:lnTo>
                      <a:lnTo>
                        <a:pt x="173" y="2"/>
                      </a:lnTo>
                      <a:lnTo>
                        <a:pt x="190" y="2"/>
                      </a:lnTo>
                      <a:lnTo>
                        <a:pt x="206" y="7"/>
                      </a:lnTo>
                      <a:lnTo>
                        <a:pt x="222" y="10"/>
                      </a:lnTo>
                      <a:close/>
                    </a:path>
                  </a:pathLst>
                </a:custGeom>
                <a:solidFill>
                  <a:srgbClr val="82543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Freeform 402">
                  <a:extLst>
                    <a:ext uri="{FF2B5EF4-FFF2-40B4-BE49-F238E27FC236}">
                      <a16:creationId xmlns:a16="http://schemas.microsoft.com/office/drawing/2014/main" id="{EC423285-D0FB-4B48-88A1-B9970155E5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8" y="1205"/>
                  <a:ext cx="41" cy="12"/>
                </a:xfrm>
                <a:custGeom>
                  <a:avLst/>
                  <a:gdLst>
                    <a:gd name="T0" fmla="*/ 10 w 163"/>
                    <a:gd name="T1" fmla="*/ 0 h 49"/>
                    <a:gd name="T2" fmla="*/ 0 w 163"/>
                    <a:gd name="T3" fmla="*/ 3 h 49"/>
                    <a:gd name="T4" fmla="*/ 1 w 163"/>
                    <a:gd name="T5" fmla="*/ 2 h 49"/>
                    <a:gd name="T6" fmla="*/ 2 w 163"/>
                    <a:gd name="T7" fmla="*/ 1 h 49"/>
                    <a:gd name="T8" fmla="*/ 4 w 163"/>
                    <a:gd name="T9" fmla="*/ 1 h 49"/>
                    <a:gd name="T10" fmla="*/ 5 w 163"/>
                    <a:gd name="T11" fmla="*/ 0 h 49"/>
                    <a:gd name="T12" fmla="*/ 6 w 163"/>
                    <a:gd name="T13" fmla="*/ 0 h 49"/>
                    <a:gd name="T14" fmla="*/ 7 w 163"/>
                    <a:gd name="T15" fmla="*/ 0 h 49"/>
                    <a:gd name="T16" fmla="*/ 9 w 163"/>
                    <a:gd name="T17" fmla="*/ 0 h 49"/>
                    <a:gd name="T18" fmla="*/ 10 w 163"/>
                    <a:gd name="T19" fmla="*/ 0 h 4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63" h="49">
                      <a:moveTo>
                        <a:pt x="163" y="2"/>
                      </a:moveTo>
                      <a:lnTo>
                        <a:pt x="0" y="49"/>
                      </a:lnTo>
                      <a:lnTo>
                        <a:pt x="16" y="35"/>
                      </a:lnTo>
                      <a:lnTo>
                        <a:pt x="35" y="24"/>
                      </a:lnTo>
                      <a:lnTo>
                        <a:pt x="55" y="16"/>
                      </a:lnTo>
                      <a:lnTo>
                        <a:pt x="74" y="7"/>
                      </a:lnTo>
                      <a:lnTo>
                        <a:pt x="95" y="2"/>
                      </a:lnTo>
                      <a:lnTo>
                        <a:pt x="117" y="0"/>
                      </a:lnTo>
                      <a:lnTo>
                        <a:pt x="139" y="0"/>
                      </a:lnTo>
                      <a:lnTo>
                        <a:pt x="163" y="2"/>
                      </a:lnTo>
                      <a:close/>
                    </a:path>
                  </a:pathLst>
                </a:custGeom>
                <a:solidFill>
                  <a:srgbClr val="7C4F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Freeform 403">
                  <a:extLst>
                    <a:ext uri="{FF2B5EF4-FFF2-40B4-BE49-F238E27FC236}">
                      <a16:creationId xmlns:a16="http://schemas.microsoft.com/office/drawing/2014/main" id="{EECD3328-BB63-4732-9A1A-EA39FFBC154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86" y="1207"/>
                  <a:ext cx="2" cy="1"/>
                </a:xfrm>
                <a:custGeom>
                  <a:avLst/>
                  <a:gdLst>
                    <a:gd name="T0" fmla="*/ 1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1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7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5" y="0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solidFill>
                  <a:srgbClr val="7749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Freeform 404">
                  <a:extLst>
                    <a:ext uri="{FF2B5EF4-FFF2-40B4-BE49-F238E27FC236}">
                      <a16:creationId xmlns:a16="http://schemas.microsoft.com/office/drawing/2014/main" id="{5C47D50A-1477-4ECC-821E-C09EE912C02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1" y="1229"/>
                  <a:ext cx="30" cy="61"/>
                </a:xfrm>
                <a:custGeom>
                  <a:avLst/>
                  <a:gdLst>
                    <a:gd name="T0" fmla="*/ 1 w 122"/>
                    <a:gd name="T1" fmla="*/ 12 h 244"/>
                    <a:gd name="T2" fmla="*/ 2 w 122"/>
                    <a:gd name="T3" fmla="*/ 12 h 244"/>
                    <a:gd name="T4" fmla="*/ 2 w 122"/>
                    <a:gd name="T5" fmla="*/ 13 h 244"/>
                    <a:gd name="T6" fmla="*/ 3 w 122"/>
                    <a:gd name="T7" fmla="*/ 14 h 244"/>
                    <a:gd name="T8" fmla="*/ 4 w 122"/>
                    <a:gd name="T9" fmla="*/ 14 h 244"/>
                    <a:gd name="T10" fmla="*/ 4 w 122"/>
                    <a:gd name="T11" fmla="*/ 14 h 244"/>
                    <a:gd name="T12" fmla="*/ 5 w 122"/>
                    <a:gd name="T13" fmla="*/ 15 h 244"/>
                    <a:gd name="T14" fmla="*/ 6 w 122"/>
                    <a:gd name="T15" fmla="*/ 15 h 244"/>
                    <a:gd name="T16" fmla="*/ 7 w 122"/>
                    <a:gd name="T17" fmla="*/ 15 h 244"/>
                    <a:gd name="T18" fmla="*/ 7 w 122"/>
                    <a:gd name="T19" fmla="*/ 12 h 244"/>
                    <a:gd name="T20" fmla="*/ 7 w 122"/>
                    <a:gd name="T21" fmla="*/ 8 h 244"/>
                    <a:gd name="T22" fmla="*/ 7 w 122"/>
                    <a:gd name="T23" fmla="*/ 4 h 244"/>
                    <a:gd name="T24" fmla="*/ 7 w 122"/>
                    <a:gd name="T25" fmla="*/ 0 h 244"/>
                    <a:gd name="T26" fmla="*/ 5 w 122"/>
                    <a:gd name="T27" fmla="*/ 0 h 244"/>
                    <a:gd name="T28" fmla="*/ 4 w 122"/>
                    <a:gd name="T29" fmla="*/ 1 h 244"/>
                    <a:gd name="T30" fmla="*/ 2 w 122"/>
                    <a:gd name="T31" fmla="*/ 2 h 244"/>
                    <a:gd name="T32" fmla="*/ 1 w 122"/>
                    <a:gd name="T33" fmla="*/ 4 h 244"/>
                    <a:gd name="T34" fmla="*/ 0 w 122"/>
                    <a:gd name="T35" fmla="*/ 6 h 244"/>
                    <a:gd name="T36" fmla="*/ 0 w 122"/>
                    <a:gd name="T37" fmla="*/ 8 h 244"/>
                    <a:gd name="T38" fmla="*/ 0 w 122"/>
                    <a:gd name="T39" fmla="*/ 10 h 244"/>
                    <a:gd name="T40" fmla="*/ 1 w 122"/>
                    <a:gd name="T41" fmla="*/ 12 h 244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22" h="244">
                      <a:moveTo>
                        <a:pt x="16" y="184"/>
                      </a:moveTo>
                      <a:lnTo>
                        <a:pt x="28" y="196"/>
                      </a:lnTo>
                      <a:lnTo>
                        <a:pt x="38" y="206"/>
                      </a:lnTo>
                      <a:lnTo>
                        <a:pt x="49" y="214"/>
                      </a:lnTo>
                      <a:lnTo>
                        <a:pt x="60" y="222"/>
                      </a:lnTo>
                      <a:lnTo>
                        <a:pt x="74" y="228"/>
                      </a:lnTo>
                      <a:lnTo>
                        <a:pt x="86" y="233"/>
                      </a:lnTo>
                      <a:lnTo>
                        <a:pt x="100" y="238"/>
                      </a:lnTo>
                      <a:lnTo>
                        <a:pt x="116" y="244"/>
                      </a:lnTo>
                      <a:lnTo>
                        <a:pt x="122" y="184"/>
                      </a:lnTo>
                      <a:lnTo>
                        <a:pt x="122" y="125"/>
                      </a:lnTo>
                      <a:lnTo>
                        <a:pt x="120" y="65"/>
                      </a:lnTo>
                      <a:lnTo>
                        <a:pt x="109" y="5"/>
                      </a:lnTo>
                      <a:lnTo>
                        <a:pt x="86" y="0"/>
                      </a:lnTo>
                      <a:lnTo>
                        <a:pt x="63" y="10"/>
                      </a:lnTo>
                      <a:lnTo>
                        <a:pt x="38" y="30"/>
                      </a:lnTo>
                      <a:lnTo>
                        <a:pt x="19" y="56"/>
                      </a:lnTo>
                      <a:lnTo>
                        <a:pt x="5" y="92"/>
                      </a:lnTo>
                      <a:lnTo>
                        <a:pt x="0" y="125"/>
                      </a:lnTo>
                      <a:lnTo>
                        <a:pt x="3" y="157"/>
                      </a:lnTo>
                      <a:lnTo>
                        <a:pt x="16" y="184"/>
                      </a:lnTo>
                      <a:close/>
                    </a:path>
                  </a:pathLst>
                </a:custGeom>
                <a:solidFill>
                  <a:srgbClr val="C99E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Freeform 405">
                  <a:extLst>
                    <a:ext uri="{FF2B5EF4-FFF2-40B4-BE49-F238E27FC236}">
                      <a16:creationId xmlns:a16="http://schemas.microsoft.com/office/drawing/2014/main" id="{5F7EA235-1810-4B87-B796-A9A2A243F8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28" y="1238"/>
                  <a:ext cx="23" cy="52"/>
                </a:xfrm>
                <a:custGeom>
                  <a:avLst/>
                  <a:gdLst>
                    <a:gd name="T0" fmla="*/ 5 w 92"/>
                    <a:gd name="T1" fmla="*/ 0 h 207"/>
                    <a:gd name="T2" fmla="*/ 4 w 92"/>
                    <a:gd name="T3" fmla="*/ 1 h 207"/>
                    <a:gd name="T4" fmla="*/ 3 w 92"/>
                    <a:gd name="T5" fmla="*/ 2 h 207"/>
                    <a:gd name="T6" fmla="*/ 2 w 92"/>
                    <a:gd name="T7" fmla="*/ 3 h 207"/>
                    <a:gd name="T8" fmla="*/ 1 w 92"/>
                    <a:gd name="T9" fmla="*/ 5 h 207"/>
                    <a:gd name="T10" fmla="*/ 1 w 92"/>
                    <a:gd name="T11" fmla="*/ 6 h 207"/>
                    <a:gd name="T12" fmla="*/ 0 w 92"/>
                    <a:gd name="T13" fmla="*/ 8 h 207"/>
                    <a:gd name="T14" fmla="*/ 0 w 92"/>
                    <a:gd name="T15" fmla="*/ 9 h 207"/>
                    <a:gd name="T16" fmla="*/ 0 w 92"/>
                    <a:gd name="T17" fmla="*/ 11 h 207"/>
                    <a:gd name="T18" fmla="*/ 1 w 92"/>
                    <a:gd name="T19" fmla="*/ 11 h 207"/>
                    <a:gd name="T20" fmla="*/ 2 w 92"/>
                    <a:gd name="T21" fmla="*/ 11 h 207"/>
                    <a:gd name="T22" fmla="*/ 2 w 92"/>
                    <a:gd name="T23" fmla="*/ 12 h 207"/>
                    <a:gd name="T24" fmla="*/ 3 w 92"/>
                    <a:gd name="T25" fmla="*/ 12 h 207"/>
                    <a:gd name="T26" fmla="*/ 4 w 92"/>
                    <a:gd name="T27" fmla="*/ 12 h 207"/>
                    <a:gd name="T28" fmla="*/ 4 w 92"/>
                    <a:gd name="T29" fmla="*/ 13 h 207"/>
                    <a:gd name="T30" fmla="*/ 5 w 92"/>
                    <a:gd name="T31" fmla="*/ 13 h 207"/>
                    <a:gd name="T32" fmla="*/ 6 w 92"/>
                    <a:gd name="T33" fmla="*/ 13 h 207"/>
                    <a:gd name="T34" fmla="*/ 6 w 92"/>
                    <a:gd name="T35" fmla="*/ 10 h 207"/>
                    <a:gd name="T36" fmla="*/ 6 w 92"/>
                    <a:gd name="T37" fmla="*/ 7 h 207"/>
                    <a:gd name="T38" fmla="*/ 6 w 92"/>
                    <a:gd name="T39" fmla="*/ 3 h 207"/>
                    <a:gd name="T40" fmla="*/ 5 w 92"/>
                    <a:gd name="T41" fmla="*/ 0 h 207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92" h="207">
                      <a:moveTo>
                        <a:pt x="84" y="0"/>
                      </a:moveTo>
                      <a:lnTo>
                        <a:pt x="65" y="11"/>
                      </a:lnTo>
                      <a:lnTo>
                        <a:pt x="46" y="30"/>
                      </a:lnTo>
                      <a:lnTo>
                        <a:pt x="33" y="49"/>
                      </a:lnTo>
                      <a:lnTo>
                        <a:pt x="19" y="74"/>
                      </a:lnTo>
                      <a:lnTo>
                        <a:pt x="8" y="99"/>
                      </a:lnTo>
                      <a:lnTo>
                        <a:pt x="3" y="123"/>
                      </a:lnTo>
                      <a:lnTo>
                        <a:pt x="0" y="147"/>
                      </a:lnTo>
                      <a:lnTo>
                        <a:pt x="5" y="169"/>
                      </a:lnTo>
                      <a:lnTo>
                        <a:pt x="16" y="175"/>
                      </a:lnTo>
                      <a:lnTo>
                        <a:pt x="24" y="180"/>
                      </a:lnTo>
                      <a:lnTo>
                        <a:pt x="35" y="185"/>
                      </a:lnTo>
                      <a:lnTo>
                        <a:pt x="46" y="191"/>
                      </a:lnTo>
                      <a:lnTo>
                        <a:pt x="54" y="196"/>
                      </a:lnTo>
                      <a:lnTo>
                        <a:pt x="65" y="199"/>
                      </a:lnTo>
                      <a:lnTo>
                        <a:pt x="76" y="205"/>
                      </a:lnTo>
                      <a:lnTo>
                        <a:pt x="86" y="207"/>
                      </a:lnTo>
                      <a:lnTo>
                        <a:pt x="92" y="155"/>
                      </a:lnTo>
                      <a:lnTo>
                        <a:pt x="92" y="104"/>
                      </a:lnTo>
                      <a:lnTo>
                        <a:pt x="90" y="53"/>
                      </a:lnTo>
                      <a:lnTo>
                        <a:pt x="84" y="0"/>
                      </a:lnTo>
                      <a:close/>
                    </a:path>
                  </a:pathLst>
                </a:custGeom>
                <a:solidFill>
                  <a:srgbClr val="EDD1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Freeform 406">
                  <a:extLst>
                    <a:ext uri="{FF2B5EF4-FFF2-40B4-BE49-F238E27FC236}">
                      <a16:creationId xmlns:a16="http://schemas.microsoft.com/office/drawing/2014/main" id="{A9E968E4-CE37-4C0D-907D-BC374FEEF14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08" y="1287"/>
                  <a:ext cx="57" cy="44"/>
                </a:xfrm>
                <a:custGeom>
                  <a:avLst/>
                  <a:gdLst>
                    <a:gd name="T0" fmla="*/ 2 w 226"/>
                    <a:gd name="T1" fmla="*/ 6 h 176"/>
                    <a:gd name="T2" fmla="*/ 3 w 226"/>
                    <a:gd name="T3" fmla="*/ 7 h 176"/>
                    <a:gd name="T4" fmla="*/ 5 w 226"/>
                    <a:gd name="T5" fmla="*/ 7 h 176"/>
                    <a:gd name="T6" fmla="*/ 6 w 226"/>
                    <a:gd name="T7" fmla="*/ 8 h 176"/>
                    <a:gd name="T8" fmla="*/ 8 w 226"/>
                    <a:gd name="T9" fmla="*/ 9 h 176"/>
                    <a:gd name="T10" fmla="*/ 10 w 226"/>
                    <a:gd name="T11" fmla="*/ 9 h 176"/>
                    <a:gd name="T12" fmla="*/ 11 w 226"/>
                    <a:gd name="T13" fmla="*/ 10 h 176"/>
                    <a:gd name="T14" fmla="*/ 13 w 226"/>
                    <a:gd name="T15" fmla="*/ 11 h 176"/>
                    <a:gd name="T16" fmla="*/ 14 w 226"/>
                    <a:gd name="T17" fmla="*/ 11 h 176"/>
                    <a:gd name="T18" fmla="*/ 14 w 226"/>
                    <a:gd name="T19" fmla="*/ 9 h 176"/>
                    <a:gd name="T20" fmla="*/ 13 w 226"/>
                    <a:gd name="T21" fmla="*/ 7 h 176"/>
                    <a:gd name="T22" fmla="*/ 12 w 226"/>
                    <a:gd name="T23" fmla="*/ 5 h 176"/>
                    <a:gd name="T24" fmla="*/ 10 w 226"/>
                    <a:gd name="T25" fmla="*/ 4 h 176"/>
                    <a:gd name="T26" fmla="*/ 8 w 226"/>
                    <a:gd name="T27" fmla="*/ 3 h 176"/>
                    <a:gd name="T28" fmla="*/ 6 w 226"/>
                    <a:gd name="T29" fmla="*/ 2 h 176"/>
                    <a:gd name="T30" fmla="*/ 4 w 226"/>
                    <a:gd name="T31" fmla="*/ 1 h 176"/>
                    <a:gd name="T32" fmla="*/ 1 w 226"/>
                    <a:gd name="T33" fmla="*/ 0 h 176"/>
                    <a:gd name="T34" fmla="*/ 0 w 226"/>
                    <a:gd name="T35" fmla="*/ 2 h 176"/>
                    <a:gd name="T36" fmla="*/ 0 w 226"/>
                    <a:gd name="T37" fmla="*/ 3 h 176"/>
                    <a:gd name="T38" fmla="*/ 1 w 226"/>
                    <a:gd name="T39" fmla="*/ 5 h 176"/>
                    <a:gd name="T40" fmla="*/ 2 w 226"/>
                    <a:gd name="T41" fmla="*/ 6 h 17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226" h="176">
                      <a:moveTo>
                        <a:pt x="25" y="92"/>
                      </a:moveTo>
                      <a:lnTo>
                        <a:pt x="50" y="103"/>
                      </a:lnTo>
                      <a:lnTo>
                        <a:pt x="76" y="117"/>
                      </a:lnTo>
                      <a:lnTo>
                        <a:pt x="101" y="127"/>
                      </a:lnTo>
                      <a:lnTo>
                        <a:pt x="126" y="138"/>
                      </a:lnTo>
                      <a:lnTo>
                        <a:pt x="150" y="149"/>
                      </a:lnTo>
                      <a:lnTo>
                        <a:pt x="174" y="159"/>
                      </a:lnTo>
                      <a:lnTo>
                        <a:pt x="201" y="168"/>
                      </a:lnTo>
                      <a:lnTo>
                        <a:pt x="226" y="176"/>
                      </a:lnTo>
                      <a:lnTo>
                        <a:pt x="218" y="138"/>
                      </a:lnTo>
                      <a:lnTo>
                        <a:pt x="201" y="108"/>
                      </a:lnTo>
                      <a:lnTo>
                        <a:pt x="185" y="83"/>
                      </a:lnTo>
                      <a:lnTo>
                        <a:pt x="161" y="65"/>
                      </a:lnTo>
                      <a:lnTo>
                        <a:pt x="131" y="48"/>
                      </a:lnTo>
                      <a:lnTo>
                        <a:pt x="98" y="35"/>
                      </a:lnTo>
                      <a:lnTo>
                        <a:pt x="60" y="18"/>
                      </a:lnTo>
                      <a:lnTo>
                        <a:pt x="14" y="0"/>
                      </a:lnTo>
                      <a:lnTo>
                        <a:pt x="0" y="23"/>
                      </a:lnTo>
                      <a:lnTo>
                        <a:pt x="0" y="48"/>
                      </a:lnTo>
                      <a:lnTo>
                        <a:pt x="9" y="71"/>
                      </a:lnTo>
                      <a:lnTo>
                        <a:pt x="25" y="92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Freeform 407">
                  <a:extLst>
                    <a:ext uri="{FF2B5EF4-FFF2-40B4-BE49-F238E27FC236}">
                      <a16:creationId xmlns:a16="http://schemas.microsoft.com/office/drawing/2014/main" id="{327BC73E-0721-433A-AB12-DFDFE6ADC06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5" y="1308"/>
                  <a:ext cx="25" cy="23"/>
                </a:xfrm>
                <a:custGeom>
                  <a:avLst/>
                  <a:gdLst>
                    <a:gd name="T0" fmla="*/ 0 w 103"/>
                    <a:gd name="T1" fmla="*/ 0 h 93"/>
                    <a:gd name="T2" fmla="*/ 1 w 103"/>
                    <a:gd name="T3" fmla="*/ 1 h 93"/>
                    <a:gd name="T4" fmla="*/ 1 w 103"/>
                    <a:gd name="T5" fmla="*/ 1 h 93"/>
                    <a:gd name="T6" fmla="*/ 2 w 103"/>
                    <a:gd name="T7" fmla="*/ 2 h 93"/>
                    <a:gd name="T8" fmla="*/ 3 w 103"/>
                    <a:gd name="T9" fmla="*/ 3 h 93"/>
                    <a:gd name="T10" fmla="*/ 4 w 103"/>
                    <a:gd name="T11" fmla="*/ 3 h 93"/>
                    <a:gd name="T12" fmla="*/ 4 w 103"/>
                    <a:gd name="T13" fmla="*/ 4 h 93"/>
                    <a:gd name="T14" fmla="*/ 5 w 103"/>
                    <a:gd name="T15" fmla="*/ 5 h 93"/>
                    <a:gd name="T16" fmla="*/ 5 w 103"/>
                    <a:gd name="T17" fmla="*/ 6 h 93"/>
                    <a:gd name="T18" fmla="*/ 6 w 103"/>
                    <a:gd name="T19" fmla="*/ 5 h 93"/>
                    <a:gd name="T20" fmla="*/ 6 w 103"/>
                    <a:gd name="T21" fmla="*/ 4 h 93"/>
                    <a:gd name="T22" fmla="*/ 6 w 103"/>
                    <a:gd name="T23" fmla="*/ 3 h 93"/>
                    <a:gd name="T24" fmla="*/ 6 w 103"/>
                    <a:gd name="T25" fmla="*/ 2 h 93"/>
                    <a:gd name="T26" fmla="*/ 5 w 103"/>
                    <a:gd name="T27" fmla="*/ 2 h 93"/>
                    <a:gd name="T28" fmla="*/ 4 w 103"/>
                    <a:gd name="T29" fmla="*/ 2 h 93"/>
                    <a:gd name="T30" fmla="*/ 4 w 103"/>
                    <a:gd name="T31" fmla="*/ 1 h 93"/>
                    <a:gd name="T32" fmla="*/ 3 w 103"/>
                    <a:gd name="T33" fmla="*/ 1 h 93"/>
                    <a:gd name="T34" fmla="*/ 2 w 103"/>
                    <a:gd name="T35" fmla="*/ 1 h 93"/>
                    <a:gd name="T36" fmla="*/ 2 w 103"/>
                    <a:gd name="T37" fmla="*/ 0 h 93"/>
                    <a:gd name="T38" fmla="*/ 1 w 103"/>
                    <a:gd name="T39" fmla="*/ 0 h 93"/>
                    <a:gd name="T40" fmla="*/ 0 w 103"/>
                    <a:gd name="T41" fmla="*/ 0 h 9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103" h="93">
                      <a:moveTo>
                        <a:pt x="0" y="0"/>
                      </a:moveTo>
                      <a:lnTo>
                        <a:pt x="11" y="12"/>
                      </a:lnTo>
                      <a:lnTo>
                        <a:pt x="21" y="23"/>
                      </a:lnTo>
                      <a:lnTo>
                        <a:pt x="35" y="34"/>
                      </a:lnTo>
                      <a:lnTo>
                        <a:pt x="48" y="47"/>
                      </a:lnTo>
                      <a:lnTo>
                        <a:pt x="60" y="58"/>
                      </a:lnTo>
                      <a:lnTo>
                        <a:pt x="71" y="69"/>
                      </a:lnTo>
                      <a:lnTo>
                        <a:pt x="81" y="83"/>
                      </a:lnTo>
                      <a:lnTo>
                        <a:pt x="90" y="93"/>
                      </a:lnTo>
                      <a:lnTo>
                        <a:pt x="97" y="80"/>
                      </a:lnTo>
                      <a:lnTo>
                        <a:pt x="103" y="66"/>
                      </a:lnTo>
                      <a:lnTo>
                        <a:pt x="103" y="50"/>
                      </a:lnTo>
                      <a:lnTo>
                        <a:pt x="101" y="30"/>
                      </a:lnTo>
                      <a:lnTo>
                        <a:pt x="90" y="30"/>
                      </a:lnTo>
                      <a:lnTo>
                        <a:pt x="76" y="28"/>
                      </a:lnTo>
                      <a:lnTo>
                        <a:pt x="65" y="23"/>
                      </a:lnTo>
                      <a:lnTo>
                        <a:pt x="51" y="20"/>
                      </a:lnTo>
                      <a:lnTo>
                        <a:pt x="41" y="14"/>
                      </a:lnTo>
                      <a:lnTo>
                        <a:pt x="27" y="9"/>
                      </a:lnTo>
                      <a:lnTo>
                        <a:pt x="13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828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Freeform 408">
                  <a:extLst>
                    <a:ext uri="{FF2B5EF4-FFF2-40B4-BE49-F238E27FC236}">
                      <a16:creationId xmlns:a16="http://schemas.microsoft.com/office/drawing/2014/main" id="{30973BCA-C4F1-4F03-B9A7-CF3E2523B75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59" y="1318"/>
                  <a:ext cx="146" cy="136"/>
                </a:xfrm>
                <a:custGeom>
                  <a:avLst/>
                  <a:gdLst>
                    <a:gd name="T0" fmla="*/ 36 w 582"/>
                    <a:gd name="T1" fmla="*/ 30 h 547"/>
                    <a:gd name="T2" fmla="*/ 37 w 582"/>
                    <a:gd name="T3" fmla="*/ 23 h 547"/>
                    <a:gd name="T4" fmla="*/ 35 w 582"/>
                    <a:gd name="T5" fmla="*/ 16 h 547"/>
                    <a:gd name="T6" fmla="*/ 33 w 582"/>
                    <a:gd name="T7" fmla="*/ 9 h 547"/>
                    <a:gd name="T8" fmla="*/ 32 w 582"/>
                    <a:gd name="T9" fmla="*/ 11 h 547"/>
                    <a:gd name="T10" fmla="*/ 31 w 582"/>
                    <a:gd name="T11" fmla="*/ 19 h 547"/>
                    <a:gd name="T12" fmla="*/ 29 w 582"/>
                    <a:gd name="T13" fmla="*/ 23 h 547"/>
                    <a:gd name="T14" fmla="*/ 22 w 582"/>
                    <a:gd name="T15" fmla="*/ 19 h 547"/>
                    <a:gd name="T16" fmla="*/ 13 w 582"/>
                    <a:gd name="T17" fmla="*/ 11 h 547"/>
                    <a:gd name="T18" fmla="*/ 8 w 582"/>
                    <a:gd name="T19" fmla="*/ 5 h 547"/>
                    <a:gd name="T20" fmla="*/ 10 w 582"/>
                    <a:gd name="T21" fmla="*/ 4 h 547"/>
                    <a:gd name="T22" fmla="*/ 15 w 582"/>
                    <a:gd name="T23" fmla="*/ 9 h 547"/>
                    <a:gd name="T24" fmla="*/ 22 w 582"/>
                    <a:gd name="T25" fmla="*/ 15 h 547"/>
                    <a:gd name="T26" fmla="*/ 27 w 582"/>
                    <a:gd name="T27" fmla="*/ 20 h 547"/>
                    <a:gd name="T28" fmla="*/ 29 w 582"/>
                    <a:gd name="T29" fmla="*/ 18 h 547"/>
                    <a:gd name="T30" fmla="*/ 29 w 582"/>
                    <a:gd name="T31" fmla="*/ 14 h 547"/>
                    <a:gd name="T32" fmla="*/ 27 w 582"/>
                    <a:gd name="T33" fmla="*/ 11 h 547"/>
                    <a:gd name="T34" fmla="*/ 24 w 582"/>
                    <a:gd name="T35" fmla="*/ 8 h 547"/>
                    <a:gd name="T36" fmla="*/ 21 w 582"/>
                    <a:gd name="T37" fmla="*/ 5 h 547"/>
                    <a:gd name="T38" fmla="*/ 18 w 582"/>
                    <a:gd name="T39" fmla="*/ 3 h 547"/>
                    <a:gd name="T40" fmla="*/ 14 w 582"/>
                    <a:gd name="T41" fmla="*/ 1 h 547"/>
                    <a:gd name="T42" fmla="*/ 11 w 582"/>
                    <a:gd name="T43" fmla="*/ 1 h 547"/>
                    <a:gd name="T44" fmla="*/ 7 w 582"/>
                    <a:gd name="T45" fmla="*/ 1 h 547"/>
                    <a:gd name="T46" fmla="*/ 4 w 582"/>
                    <a:gd name="T47" fmla="*/ 1 h 547"/>
                    <a:gd name="T48" fmla="*/ 1 w 582"/>
                    <a:gd name="T49" fmla="*/ 2 h 547"/>
                    <a:gd name="T50" fmla="*/ 1 w 582"/>
                    <a:gd name="T51" fmla="*/ 7 h 547"/>
                    <a:gd name="T52" fmla="*/ 4 w 582"/>
                    <a:gd name="T53" fmla="*/ 13 h 547"/>
                    <a:gd name="T54" fmla="*/ 9 w 582"/>
                    <a:gd name="T55" fmla="*/ 20 h 547"/>
                    <a:gd name="T56" fmla="*/ 15 w 582"/>
                    <a:gd name="T57" fmla="*/ 26 h 547"/>
                    <a:gd name="T58" fmla="*/ 22 w 582"/>
                    <a:gd name="T59" fmla="*/ 31 h 547"/>
                    <a:gd name="T60" fmla="*/ 28 w 582"/>
                    <a:gd name="T61" fmla="*/ 33 h 547"/>
                    <a:gd name="T62" fmla="*/ 33 w 582"/>
                    <a:gd name="T63" fmla="*/ 34 h 54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0" t="0" r="r" b="b"/>
                  <a:pathLst>
                    <a:path w="582" h="547">
                      <a:moveTo>
                        <a:pt x="546" y="522"/>
                      </a:moveTo>
                      <a:lnTo>
                        <a:pt x="568" y="478"/>
                      </a:lnTo>
                      <a:lnTo>
                        <a:pt x="582" y="425"/>
                      </a:lnTo>
                      <a:lnTo>
                        <a:pt x="582" y="370"/>
                      </a:lnTo>
                      <a:lnTo>
                        <a:pt x="576" y="310"/>
                      </a:lnTo>
                      <a:lnTo>
                        <a:pt x="562" y="254"/>
                      </a:lnTo>
                      <a:lnTo>
                        <a:pt x="546" y="199"/>
                      </a:lnTo>
                      <a:lnTo>
                        <a:pt x="524" y="153"/>
                      </a:lnTo>
                      <a:lnTo>
                        <a:pt x="499" y="114"/>
                      </a:lnTo>
                      <a:lnTo>
                        <a:pt x="505" y="180"/>
                      </a:lnTo>
                      <a:lnTo>
                        <a:pt x="505" y="245"/>
                      </a:lnTo>
                      <a:lnTo>
                        <a:pt x="497" y="307"/>
                      </a:lnTo>
                      <a:lnTo>
                        <a:pt x="481" y="370"/>
                      </a:lnTo>
                      <a:lnTo>
                        <a:pt x="453" y="378"/>
                      </a:lnTo>
                      <a:lnTo>
                        <a:pt x="405" y="354"/>
                      </a:lnTo>
                      <a:lnTo>
                        <a:pt x="342" y="305"/>
                      </a:lnTo>
                      <a:lnTo>
                        <a:pt x="277" y="245"/>
                      </a:lnTo>
                      <a:lnTo>
                        <a:pt x="211" y="183"/>
                      </a:lnTo>
                      <a:lnTo>
                        <a:pt x="162" y="123"/>
                      </a:lnTo>
                      <a:lnTo>
                        <a:pt x="133" y="77"/>
                      </a:lnTo>
                      <a:lnTo>
                        <a:pt x="136" y="55"/>
                      </a:lnTo>
                      <a:lnTo>
                        <a:pt x="157" y="65"/>
                      </a:lnTo>
                      <a:lnTo>
                        <a:pt x="195" y="98"/>
                      </a:lnTo>
                      <a:lnTo>
                        <a:pt x="241" y="144"/>
                      </a:lnTo>
                      <a:lnTo>
                        <a:pt x="293" y="199"/>
                      </a:lnTo>
                      <a:lnTo>
                        <a:pt x="345" y="250"/>
                      </a:lnTo>
                      <a:lnTo>
                        <a:pt x="391" y="294"/>
                      </a:lnTo>
                      <a:lnTo>
                        <a:pt x="426" y="319"/>
                      </a:lnTo>
                      <a:lnTo>
                        <a:pt x="448" y="316"/>
                      </a:lnTo>
                      <a:lnTo>
                        <a:pt x="453" y="286"/>
                      </a:lnTo>
                      <a:lnTo>
                        <a:pt x="453" y="256"/>
                      </a:lnTo>
                      <a:lnTo>
                        <a:pt x="453" y="226"/>
                      </a:lnTo>
                      <a:lnTo>
                        <a:pt x="453" y="194"/>
                      </a:lnTo>
                      <a:lnTo>
                        <a:pt x="432" y="171"/>
                      </a:lnTo>
                      <a:lnTo>
                        <a:pt x="410" y="150"/>
                      </a:lnTo>
                      <a:lnTo>
                        <a:pt x="386" y="125"/>
                      </a:lnTo>
                      <a:lnTo>
                        <a:pt x="361" y="104"/>
                      </a:lnTo>
                      <a:lnTo>
                        <a:pt x="333" y="85"/>
                      </a:lnTo>
                      <a:lnTo>
                        <a:pt x="310" y="63"/>
                      </a:lnTo>
                      <a:lnTo>
                        <a:pt x="280" y="47"/>
                      </a:lnTo>
                      <a:lnTo>
                        <a:pt x="252" y="30"/>
                      </a:lnTo>
                      <a:lnTo>
                        <a:pt x="225" y="22"/>
                      </a:lnTo>
                      <a:lnTo>
                        <a:pt x="198" y="17"/>
                      </a:lnTo>
                      <a:lnTo>
                        <a:pt x="171" y="17"/>
                      </a:lnTo>
                      <a:lnTo>
                        <a:pt x="141" y="17"/>
                      </a:lnTo>
                      <a:lnTo>
                        <a:pt x="114" y="17"/>
                      </a:lnTo>
                      <a:lnTo>
                        <a:pt x="86" y="17"/>
                      </a:lnTo>
                      <a:lnTo>
                        <a:pt x="60" y="12"/>
                      </a:lnTo>
                      <a:lnTo>
                        <a:pt x="33" y="0"/>
                      </a:lnTo>
                      <a:lnTo>
                        <a:pt x="8" y="33"/>
                      </a:lnTo>
                      <a:lnTo>
                        <a:pt x="0" y="71"/>
                      </a:lnTo>
                      <a:lnTo>
                        <a:pt x="8" y="118"/>
                      </a:lnTo>
                      <a:lnTo>
                        <a:pt x="24" y="166"/>
                      </a:lnTo>
                      <a:lnTo>
                        <a:pt x="54" y="218"/>
                      </a:lnTo>
                      <a:lnTo>
                        <a:pt x="92" y="270"/>
                      </a:lnTo>
                      <a:lnTo>
                        <a:pt x="136" y="321"/>
                      </a:lnTo>
                      <a:lnTo>
                        <a:pt x="185" y="370"/>
                      </a:lnTo>
                      <a:lnTo>
                        <a:pt x="236" y="419"/>
                      </a:lnTo>
                      <a:lnTo>
                        <a:pt x="291" y="460"/>
                      </a:lnTo>
                      <a:lnTo>
                        <a:pt x="345" y="495"/>
                      </a:lnTo>
                      <a:lnTo>
                        <a:pt x="396" y="522"/>
                      </a:lnTo>
                      <a:lnTo>
                        <a:pt x="442" y="538"/>
                      </a:lnTo>
                      <a:lnTo>
                        <a:pt x="486" y="547"/>
                      </a:lnTo>
                      <a:lnTo>
                        <a:pt x="522" y="541"/>
                      </a:lnTo>
                      <a:lnTo>
                        <a:pt x="546" y="522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Freeform 409">
                  <a:extLst>
                    <a:ext uri="{FF2B5EF4-FFF2-40B4-BE49-F238E27FC236}">
                      <a16:creationId xmlns:a16="http://schemas.microsoft.com/office/drawing/2014/main" id="{908B56F5-501B-4D56-99AC-CD2FC54B96E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2" y="1346"/>
                  <a:ext cx="32" cy="45"/>
                </a:xfrm>
                <a:custGeom>
                  <a:avLst/>
                  <a:gdLst>
                    <a:gd name="T0" fmla="*/ 0 w 128"/>
                    <a:gd name="T1" fmla="*/ 0 h 179"/>
                    <a:gd name="T2" fmla="*/ 8 w 128"/>
                    <a:gd name="T3" fmla="*/ 11 h 179"/>
                    <a:gd name="T4" fmla="*/ 7 w 128"/>
                    <a:gd name="T5" fmla="*/ 10 h 179"/>
                    <a:gd name="T6" fmla="*/ 5 w 128"/>
                    <a:gd name="T7" fmla="*/ 9 h 179"/>
                    <a:gd name="T8" fmla="*/ 4 w 128"/>
                    <a:gd name="T9" fmla="*/ 7 h 179"/>
                    <a:gd name="T10" fmla="*/ 3 w 128"/>
                    <a:gd name="T11" fmla="*/ 6 h 179"/>
                    <a:gd name="T12" fmla="*/ 2 w 128"/>
                    <a:gd name="T13" fmla="*/ 4 h 179"/>
                    <a:gd name="T14" fmla="*/ 1 w 128"/>
                    <a:gd name="T15" fmla="*/ 3 h 179"/>
                    <a:gd name="T16" fmla="*/ 1 w 128"/>
                    <a:gd name="T17" fmla="*/ 2 h 179"/>
                    <a:gd name="T18" fmla="*/ 0 w 128"/>
                    <a:gd name="T19" fmla="*/ 0 h 17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28" h="179">
                      <a:moveTo>
                        <a:pt x="0" y="0"/>
                      </a:moveTo>
                      <a:lnTo>
                        <a:pt x="128" y="179"/>
                      </a:lnTo>
                      <a:lnTo>
                        <a:pt x="106" y="158"/>
                      </a:lnTo>
                      <a:lnTo>
                        <a:pt x="85" y="136"/>
                      </a:lnTo>
                      <a:lnTo>
                        <a:pt x="65" y="114"/>
                      </a:lnTo>
                      <a:lnTo>
                        <a:pt x="49" y="89"/>
                      </a:lnTo>
                      <a:lnTo>
                        <a:pt x="33" y="68"/>
                      </a:lnTo>
                      <a:lnTo>
                        <a:pt x="19" y="43"/>
                      </a:lnTo>
                      <a:lnTo>
                        <a:pt x="9" y="2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Freeform 410">
                  <a:extLst>
                    <a:ext uri="{FF2B5EF4-FFF2-40B4-BE49-F238E27FC236}">
                      <a16:creationId xmlns:a16="http://schemas.microsoft.com/office/drawing/2014/main" id="{58088CCA-0F43-4C78-B084-1753A7F053E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31"/>
                  <a:ext cx="52" cy="75"/>
                </a:xfrm>
                <a:custGeom>
                  <a:avLst/>
                  <a:gdLst>
                    <a:gd name="T0" fmla="*/ 0 w 207"/>
                    <a:gd name="T1" fmla="*/ 0 h 299"/>
                    <a:gd name="T2" fmla="*/ 13 w 207"/>
                    <a:gd name="T3" fmla="*/ 19 h 299"/>
                    <a:gd name="T4" fmla="*/ 11 w 207"/>
                    <a:gd name="T5" fmla="*/ 17 h 299"/>
                    <a:gd name="T6" fmla="*/ 8 w 207"/>
                    <a:gd name="T7" fmla="*/ 15 h 299"/>
                    <a:gd name="T8" fmla="*/ 6 w 207"/>
                    <a:gd name="T9" fmla="*/ 12 h 299"/>
                    <a:gd name="T10" fmla="*/ 4 w 207"/>
                    <a:gd name="T11" fmla="*/ 10 h 299"/>
                    <a:gd name="T12" fmla="*/ 2 w 207"/>
                    <a:gd name="T13" fmla="*/ 7 h 299"/>
                    <a:gd name="T14" fmla="*/ 1 w 207"/>
                    <a:gd name="T15" fmla="*/ 5 h 299"/>
                    <a:gd name="T16" fmla="*/ 1 w 207"/>
                    <a:gd name="T17" fmla="*/ 2 h 299"/>
                    <a:gd name="T18" fmla="*/ 0 w 207"/>
                    <a:gd name="T19" fmla="*/ 0 h 29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07" h="299">
                      <a:moveTo>
                        <a:pt x="0" y="0"/>
                      </a:moveTo>
                      <a:lnTo>
                        <a:pt x="207" y="299"/>
                      </a:lnTo>
                      <a:lnTo>
                        <a:pt x="166" y="266"/>
                      </a:lnTo>
                      <a:lnTo>
                        <a:pt x="129" y="231"/>
                      </a:lnTo>
                      <a:lnTo>
                        <a:pt x="93" y="193"/>
                      </a:lnTo>
                      <a:lnTo>
                        <a:pt x="63" y="152"/>
                      </a:lnTo>
                      <a:lnTo>
                        <a:pt x="36" y="114"/>
                      </a:lnTo>
                      <a:lnTo>
                        <a:pt x="16" y="73"/>
                      </a:lnTo>
                      <a:lnTo>
                        <a:pt x="6" y="3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Freeform 411">
                  <a:extLst>
                    <a:ext uri="{FF2B5EF4-FFF2-40B4-BE49-F238E27FC236}">
                      <a16:creationId xmlns:a16="http://schemas.microsoft.com/office/drawing/2014/main" id="{8322A601-049C-4257-882E-66403A3BC0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25"/>
                  <a:ext cx="66" cy="91"/>
                </a:xfrm>
                <a:custGeom>
                  <a:avLst/>
                  <a:gdLst>
                    <a:gd name="T0" fmla="*/ 9 w 261"/>
                    <a:gd name="T1" fmla="*/ 17 h 364"/>
                    <a:gd name="T2" fmla="*/ 1 w 261"/>
                    <a:gd name="T3" fmla="*/ 5 h 364"/>
                    <a:gd name="T4" fmla="*/ 0 w 261"/>
                    <a:gd name="T5" fmla="*/ 4 h 364"/>
                    <a:gd name="T6" fmla="*/ 0 w 261"/>
                    <a:gd name="T7" fmla="*/ 2 h 364"/>
                    <a:gd name="T8" fmla="*/ 0 w 261"/>
                    <a:gd name="T9" fmla="*/ 1 h 364"/>
                    <a:gd name="T10" fmla="*/ 0 w 261"/>
                    <a:gd name="T11" fmla="*/ 0 h 364"/>
                    <a:gd name="T12" fmla="*/ 17 w 261"/>
                    <a:gd name="T13" fmla="*/ 23 h 364"/>
                    <a:gd name="T14" fmla="*/ 16 w 261"/>
                    <a:gd name="T15" fmla="*/ 22 h 364"/>
                    <a:gd name="T16" fmla="*/ 15 w 261"/>
                    <a:gd name="T17" fmla="*/ 22 h 364"/>
                    <a:gd name="T18" fmla="*/ 14 w 261"/>
                    <a:gd name="T19" fmla="*/ 21 h 364"/>
                    <a:gd name="T20" fmla="*/ 13 w 261"/>
                    <a:gd name="T21" fmla="*/ 20 h 364"/>
                    <a:gd name="T22" fmla="*/ 12 w 261"/>
                    <a:gd name="T23" fmla="*/ 19 h 364"/>
                    <a:gd name="T24" fmla="*/ 11 w 261"/>
                    <a:gd name="T25" fmla="*/ 18 h 364"/>
                    <a:gd name="T26" fmla="*/ 10 w 261"/>
                    <a:gd name="T27" fmla="*/ 17 h 364"/>
                    <a:gd name="T28" fmla="*/ 9 w 261"/>
                    <a:gd name="T29" fmla="*/ 17 h 364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261" h="364">
                      <a:moveTo>
                        <a:pt x="139" y="263"/>
                      </a:moveTo>
                      <a:lnTo>
                        <a:pt x="11" y="84"/>
                      </a:lnTo>
                      <a:lnTo>
                        <a:pt x="4" y="60"/>
                      </a:lnTo>
                      <a:lnTo>
                        <a:pt x="0" y="37"/>
                      </a:lnTo>
                      <a:lnTo>
                        <a:pt x="0" y="19"/>
                      </a:lnTo>
                      <a:lnTo>
                        <a:pt x="4" y="0"/>
                      </a:lnTo>
                      <a:lnTo>
                        <a:pt x="261" y="364"/>
                      </a:lnTo>
                      <a:lnTo>
                        <a:pt x="247" y="353"/>
                      </a:lnTo>
                      <a:lnTo>
                        <a:pt x="231" y="342"/>
                      </a:lnTo>
                      <a:lnTo>
                        <a:pt x="215" y="332"/>
                      </a:lnTo>
                      <a:lnTo>
                        <a:pt x="201" y="318"/>
                      </a:lnTo>
                      <a:lnTo>
                        <a:pt x="185" y="304"/>
                      </a:lnTo>
                      <a:lnTo>
                        <a:pt x="169" y="291"/>
                      </a:lnTo>
                      <a:lnTo>
                        <a:pt x="152" y="277"/>
                      </a:lnTo>
                      <a:lnTo>
                        <a:pt x="139" y="263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Freeform 412">
                  <a:extLst>
                    <a:ext uri="{FF2B5EF4-FFF2-40B4-BE49-F238E27FC236}">
                      <a16:creationId xmlns:a16="http://schemas.microsoft.com/office/drawing/2014/main" id="{A7A8473C-5C45-41AE-ADFF-7240F647BA4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69" y="1321"/>
                  <a:ext cx="78" cy="102"/>
                </a:xfrm>
                <a:custGeom>
                  <a:avLst/>
                  <a:gdLst>
                    <a:gd name="T0" fmla="*/ 13 w 313"/>
                    <a:gd name="T1" fmla="*/ 21 h 410"/>
                    <a:gd name="T2" fmla="*/ 0 w 313"/>
                    <a:gd name="T3" fmla="*/ 3 h 410"/>
                    <a:gd name="T4" fmla="*/ 0 w 313"/>
                    <a:gd name="T5" fmla="*/ 2 h 410"/>
                    <a:gd name="T6" fmla="*/ 0 w 313"/>
                    <a:gd name="T7" fmla="*/ 1 h 410"/>
                    <a:gd name="T8" fmla="*/ 0 w 313"/>
                    <a:gd name="T9" fmla="*/ 0 h 410"/>
                    <a:gd name="T10" fmla="*/ 1 w 313"/>
                    <a:gd name="T11" fmla="*/ 0 h 410"/>
                    <a:gd name="T12" fmla="*/ 1 w 313"/>
                    <a:gd name="T13" fmla="*/ 0 h 410"/>
                    <a:gd name="T14" fmla="*/ 1 w 313"/>
                    <a:gd name="T15" fmla="*/ 0 h 410"/>
                    <a:gd name="T16" fmla="*/ 1 w 313"/>
                    <a:gd name="T17" fmla="*/ 0 h 410"/>
                    <a:gd name="T18" fmla="*/ 19 w 313"/>
                    <a:gd name="T19" fmla="*/ 25 h 410"/>
                    <a:gd name="T20" fmla="*/ 19 w 313"/>
                    <a:gd name="T21" fmla="*/ 25 h 410"/>
                    <a:gd name="T22" fmla="*/ 18 w 313"/>
                    <a:gd name="T23" fmla="*/ 25 h 410"/>
                    <a:gd name="T24" fmla="*/ 17 w 313"/>
                    <a:gd name="T25" fmla="*/ 24 h 410"/>
                    <a:gd name="T26" fmla="*/ 16 w 313"/>
                    <a:gd name="T27" fmla="*/ 24 h 410"/>
                    <a:gd name="T28" fmla="*/ 15 w 313"/>
                    <a:gd name="T29" fmla="*/ 23 h 410"/>
                    <a:gd name="T30" fmla="*/ 15 w 313"/>
                    <a:gd name="T31" fmla="*/ 23 h 410"/>
                    <a:gd name="T32" fmla="*/ 14 w 313"/>
                    <a:gd name="T33" fmla="*/ 22 h 410"/>
                    <a:gd name="T34" fmla="*/ 13 w 313"/>
                    <a:gd name="T35" fmla="*/ 21 h 41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313" h="410">
                      <a:moveTo>
                        <a:pt x="207" y="342"/>
                      </a:moveTo>
                      <a:lnTo>
                        <a:pt x="0" y="43"/>
                      </a:lnTo>
                      <a:lnTo>
                        <a:pt x="0" y="32"/>
                      </a:lnTo>
                      <a:lnTo>
                        <a:pt x="4" y="18"/>
                      </a:lnTo>
                      <a:lnTo>
                        <a:pt x="6" y="7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2"/>
                      </a:lnTo>
                      <a:lnTo>
                        <a:pt x="313" y="410"/>
                      </a:lnTo>
                      <a:lnTo>
                        <a:pt x="300" y="404"/>
                      </a:lnTo>
                      <a:lnTo>
                        <a:pt x="286" y="396"/>
                      </a:lnTo>
                      <a:lnTo>
                        <a:pt x="272" y="388"/>
                      </a:lnTo>
                      <a:lnTo>
                        <a:pt x="261" y="380"/>
                      </a:lnTo>
                      <a:lnTo>
                        <a:pt x="247" y="372"/>
                      </a:lnTo>
                      <a:lnTo>
                        <a:pt x="235" y="364"/>
                      </a:lnTo>
                      <a:lnTo>
                        <a:pt x="221" y="353"/>
                      </a:lnTo>
                      <a:lnTo>
                        <a:pt x="207" y="342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Freeform 413">
                  <a:extLst>
                    <a:ext uri="{FF2B5EF4-FFF2-40B4-BE49-F238E27FC236}">
                      <a16:creationId xmlns:a16="http://schemas.microsoft.com/office/drawing/2014/main" id="{C6DAC56C-A71D-4872-BA93-161700FD71A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0" y="1321"/>
                  <a:ext cx="87" cy="107"/>
                </a:xfrm>
                <a:custGeom>
                  <a:avLst/>
                  <a:gdLst>
                    <a:gd name="T0" fmla="*/ 16 w 347"/>
                    <a:gd name="T1" fmla="*/ 24 h 429"/>
                    <a:gd name="T2" fmla="*/ 0 w 347"/>
                    <a:gd name="T3" fmla="*/ 1 h 429"/>
                    <a:gd name="T4" fmla="*/ 0 w 347"/>
                    <a:gd name="T5" fmla="*/ 0 h 429"/>
                    <a:gd name="T6" fmla="*/ 0 w 347"/>
                    <a:gd name="T7" fmla="*/ 0 h 429"/>
                    <a:gd name="T8" fmla="*/ 0 w 347"/>
                    <a:gd name="T9" fmla="*/ 0 h 429"/>
                    <a:gd name="T10" fmla="*/ 1 w 347"/>
                    <a:gd name="T11" fmla="*/ 0 h 429"/>
                    <a:gd name="T12" fmla="*/ 1 w 347"/>
                    <a:gd name="T13" fmla="*/ 0 h 429"/>
                    <a:gd name="T14" fmla="*/ 2 w 347"/>
                    <a:gd name="T15" fmla="*/ 0 h 429"/>
                    <a:gd name="T16" fmla="*/ 2 w 347"/>
                    <a:gd name="T17" fmla="*/ 0 h 429"/>
                    <a:gd name="T18" fmla="*/ 3 w 347"/>
                    <a:gd name="T19" fmla="*/ 0 h 429"/>
                    <a:gd name="T20" fmla="*/ 6 w 347"/>
                    <a:gd name="T21" fmla="*/ 4 h 429"/>
                    <a:gd name="T22" fmla="*/ 6 w 347"/>
                    <a:gd name="T23" fmla="*/ 5 h 429"/>
                    <a:gd name="T24" fmla="*/ 7 w 347"/>
                    <a:gd name="T25" fmla="*/ 6 h 429"/>
                    <a:gd name="T26" fmla="*/ 8 w 347"/>
                    <a:gd name="T27" fmla="*/ 7 h 429"/>
                    <a:gd name="T28" fmla="*/ 9 w 347"/>
                    <a:gd name="T29" fmla="*/ 9 h 429"/>
                    <a:gd name="T30" fmla="*/ 22 w 347"/>
                    <a:gd name="T31" fmla="*/ 27 h 429"/>
                    <a:gd name="T32" fmla="*/ 21 w 347"/>
                    <a:gd name="T33" fmla="*/ 26 h 429"/>
                    <a:gd name="T34" fmla="*/ 20 w 347"/>
                    <a:gd name="T35" fmla="*/ 26 h 429"/>
                    <a:gd name="T36" fmla="*/ 20 w 347"/>
                    <a:gd name="T37" fmla="*/ 26 h 429"/>
                    <a:gd name="T38" fmla="*/ 19 w 347"/>
                    <a:gd name="T39" fmla="*/ 25 h 429"/>
                    <a:gd name="T40" fmla="*/ 18 w 347"/>
                    <a:gd name="T41" fmla="*/ 25 h 429"/>
                    <a:gd name="T42" fmla="*/ 18 w 347"/>
                    <a:gd name="T43" fmla="*/ 25 h 429"/>
                    <a:gd name="T44" fmla="*/ 17 w 347"/>
                    <a:gd name="T45" fmla="*/ 24 h 429"/>
                    <a:gd name="T46" fmla="*/ 16 w 347"/>
                    <a:gd name="T47" fmla="*/ 24 h 42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47" h="429">
                      <a:moveTo>
                        <a:pt x="257" y="380"/>
                      </a:moveTo>
                      <a:lnTo>
                        <a:pt x="0" y="16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5" y="2"/>
                      </a:lnTo>
                      <a:lnTo>
                        <a:pt x="7" y="0"/>
                      </a:lnTo>
                      <a:lnTo>
                        <a:pt x="16" y="2"/>
                      </a:lnTo>
                      <a:lnTo>
                        <a:pt x="26" y="2"/>
                      </a:lnTo>
                      <a:lnTo>
                        <a:pt x="37" y="2"/>
                      </a:lnTo>
                      <a:lnTo>
                        <a:pt x="46" y="2"/>
                      </a:lnTo>
                      <a:lnTo>
                        <a:pt x="92" y="70"/>
                      </a:lnTo>
                      <a:lnTo>
                        <a:pt x="100" y="83"/>
                      </a:lnTo>
                      <a:lnTo>
                        <a:pt x="111" y="100"/>
                      </a:lnTo>
                      <a:lnTo>
                        <a:pt x="127" y="119"/>
                      </a:lnTo>
                      <a:lnTo>
                        <a:pt x="146" y="141"/>
                      </a:lnTo>
                      <a:lnTo>
                        <a:pt x="347" y="429"/>
                      </a:lnTo>
                      <a:lnTo>
                        <a:pt x="336" y="423"/>
                      </a:lnTo>
                      <a:lnTo>
                        <a:pt x="325" y="420"/>
                      </a:lnTo>
                      <a:lnTo>
                        <a:pt x="314" y="415"/>
                      </a:lnTo>
                      <a:lnTo>
                        <a:pt x="303" y="410"/>
                      </a:lnTo>
                      <a:lnTo>
                        <a:pt x="293" y="404"/>
                      </a:lnTo>
                      <a:lnTo>
                        <a:pt x="282" y="396"/>
                      </a:lnTo>
                      <a:lnTo>
                        <a:pt x="268" y="388"/>
                      </a:lnTo>
                      <a:lnTo>
                        <a:pt x="257" y="380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Freeform 414">
                  <a:extLst>
                    <a:ext uri="{FF2B5EF4-FFF2-40B4-BE49-F238E27FC236}">
                      <a16:creationId xmlns:a16="http://schemas.microsoft.com/office/drawing/2014/main" id="{88C3F1C0-D1FC-4254-81C9-14CEE0F851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75" y="1321"/>
                  <a:ext cx="91" cy="110"/>
                </a:xfrm>
                <a:custGeom>
                  <a:avLst/>
                  <a:gdLst>
                    <a:gd name="T0" fmla="*/ 18 w 367"/>
                    <a:gd name="T1" fmla="*/ 25 h 441"/>
                    <a:gd name="T2" fmla="*/ 0 w 367"/>
                    <a:gd name="T3" fmla="*/ 0 h 441"/>
                    <a:gd name="T4" fmla="*/ 1 w 367"/>
                    <a:gd name="T5" fmla="*/ 0 h 441"/>
                    <a:gd name="T6" fmla="*/ 2 w 367"/>
                    <a:gd name="T7" fmla="*/ 0 h 441"/>
                    <a:gd name="T8" fmla="*/ 2 w 367"/>
                    <a:gd name="T9" fmla="*/ 0 h 441"/>
                    <a:gd name="T10" fmla="*/ 3 w 367"/>
                    <a:gd name="T11" fmla="*/ 0 h 441"/>
                    <a:gd name="T12" fmla="*/ 5 w 367"/>
                    <a:gd name="T13" fmla="*/ 2 h 441"/>
                    <a:gd name="T14" fmla="*/ 5 w 367"/>
                    <a:gd name="T15" fmla="*/ 2 h 441"/>
                    <a:gd name="T16" fmla="*/ 5 w 367"/>
                    <a:gd name="T17" fmla="*/ 2 h 441"/>
                    <a:gd name="T18" fmla="*/ 5 w 367"/>
                    <a:gd name="T19" fmla="*/ 2 h 441"/>
                    <a:gd name="T20" fmla="*/ 4 w 367"/>
                    <a:gd name="T21" fmla="*/ 2 h 441"/>
                    <a:gd name="T22" fmla="*/ 4 w 367"/>
                    <a:gd name="T23" fmla="*/ 3 h 441"/>
                    <a:gd name="T24" fmla="*/ 4 w 367"/>
                    <a:gd name="T25" fmla="*/ 4 h 441"/>
                    <a:gd name="T26" fmla="*/ 5 w 367"/>
                    <a:gd name="T27" fmla="*/ 5 h 441"/>
                    <a:gd name="T28" fmla="*/ 6 w 367"/>
                    <a:gd name="T29" fmla="*/ 7 h 441"/>
                    <a:gd name="T30" fmla="*/ 8 w 367"/>
                    <a:gd name="T31" fmla="*/ 9 h 441"/>
                    <a:gd name="T32" fmla="*/ 10 w 367"/>
                    <a:gd name="T33" fmla="*/ 11 h 441"/>
                    <a:gd name="T34" fmla="*/ 12 w 367"/>
                    <a:gd name="T35" fmla="*/ 13 h 441"/>
                    <a:gd name="T36" fmla="*/ 14 w 367"/>
                    <a:gd name="T37" fmla="*/ 15 h 441"/>
                    <a:gd name="T38" fmla="*/ 23 w 367"/>
                    <a:gd name="T39" fmla="*/ 27 h 441"/>
                    <a:gd name="T40" fmla="*/ 21 w 367"/>
                    <a:gd name="T41" fmla="*/ 27 h 441"/>
                    <a:gd name="T42" fmla="*/ 20 w 367"/>
                    <a:gd name="T43" fmla="*/ 27 h 441"/>
                    <a:gd name="T44" fmla="*/ 19 w 367"/>
                    <a:gd name="T45" fmla="*/ 26 h 441"/>
                    <a:gd name="T46" fmla="*/ 18 w 367"/>
                    <a:gd name="T47" fmla="*/ 25 h 441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0" t="0" r="r" b="b"/>
                  <a:pathLst>
                    <a:path w="367" h="441">
                      <a:moveTo>
                        <a:pt x="291" y="408"/>
                      </a:moveTo>
                      <a:lnTo>
                        <a:pt x="0" y="0"/>
                      </a:lnTo>
                      <a:lnTo>
                        <a:pt x="14" y="0"/>
                      </a:lnTo>
                      <a:lnTo>
                        <a:pt x="28" y="3"/>
                      </a:lnTo>
                      <a:lnTo>
                        <a:pt x="41" y="5"/>
                      </a:lnTo>
                      <a:lnTo>
                        <a:pt x="54" y="5"/>
                      </a:lnTo>
                      <a:lnTo>
                        <a:pt x="82" y="38"/>
                      </a:lnTo>
                      <a:lnTo>
                        <a:pt x="82" y="41"/>
                      </a:lnTo>
                      <a:lnTo>
                        <a:pt x="79" y="38"/>
                      </a:lnTo>
                      <a:lnTo>
                        <a:pt x="77" y="38"/>
                      </a:lnTo>
                      <a:lnTo>
                        <a:pt x="74" y="41"/>
                      </a:lnTo>
                      <a:lnTo>
                        <a:pt x="68" y="49"/>
                      </a:lnTo>
                      <a:lnTo>
                        <a:pt x="74" y="65"/>
                      </a:lnTo>
                      <a:lnTo>
                        <a:pt x="84" y="87"/>
                      </a:lnTo>
                      <a:lnTo>
                        <a:pt x="103" y="114"/>
                      </a:lnTo>
                      <a:lnTo>
                        <a:pt x="130" y="144"/>
                      </a:lnTo>
                      <a:lnTo>
                        <a:pt x="160" y="176"/>
                      </a:lnTo>
                      <a:lnTo>
                        <a:pt x="193" y="212"/>
                      </a:lnTo>
                      <a:lnTo>
                        <a:pt x="229" y="245"/>
                      </a:lnTo>
                      <a:lnTo>
                        <a:pt x="367" y="441"/>
                      </a:lnTo>
                      <a:lnTo>
                        <a:pt x="348" y="438"/>
                      </a:lnTo>
                      <a:lnTo>
                        <a:pt x="329" y="429"/>
                      </a:lnTo>
                      <a:lnTo>
                        <a:pt x="310" y="418"/>
                      </a:lnTo>
                      <a:lnTo>
                        <a:pt x="291" y="40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Freeform 415">
                  <a:extLst>
                    <a:ext uri="{FF2B5EF4-FFF2-40B4-BE49-F238E27FC236}">
                      <a16:creationId xmlns:a16="http://schemas.microsoft.com/office/drawing/2014/main" id="{6B832641-3160-4FDE-BAD7-603563A2FB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2" y="1321"/>
                  <a:ext cx="92" cy="112"/>
                </a:xfrm>
                <a:custGeom>
                  <a:avLst/>
                  <a:gdLst>
                    <a:gd name="T0" fmla="*/ 19 w 369"/>
                    <a:gd name="T1" fmla="*/ 27 h 448"/>
                    <a:gd name="T2" fmla="*/ 6 w 369"/>
                    <a:gd name="T3" fmla="*/ 9 h 448"/>
                    <a:gd name="T4" fmla="*/ 7 w 369"/>
                    <a:gd name="T5" fmla="*/ 10 h 448"/>
                    <a:gd name="T6" fmla="*/ 8 w 369"/>
                    <a:gd name="T7" fmla="*/ 11 h 448"/>
                    <a:gd name="T8" fmla="*/ 10 w 369"/>
                    <a:gd name="T9" fmla="*/ 13 h 448"/>
                    <a:gd name="T10" fmla="*/ 11 w 369"/>
                    <a:gd name="T11" fmla="*/ 14 h 448"/>
                    <a:gd name="T12" fmla="*/ 12 w 369"/>
                    <a:gd name="T13" fmla="*/ 15 h 448"/>
                    <a:gd name="T14" fmla="*/ 14 w 369"/>
                    <a:gd name="T15" fmla="*/ 17 h 448"/>
                    <a:gd name="T16" fmla="*/ 15 w 369"/>
                    <a:gd name="T17" fmla="*/ 18 h 448"/>
                    <a:gd name="T18" fmla="*/ 16 w 369"/>
                    <a:gd name="T19" fmla="*/ 19 h 448"/>
                    <a:gd name="T20" fmla="*/ 23 w 369"/>
                    <a:gd name="T21" fmla="*/ 28 h 448"/>
                    <a:gd name="T22" fmla="*/ 22 w 369"/>
                    <a:gd name="T23" fmla="*/ 28 h 448"/>
                    <a:gd name="T24" fmla="*/ 21 w 369"/>
                    <a:gd name="T25" fmla="*/ 28 h 448"/>
                    <a:gd name="T26" fmla="*/ 20 w 369"/>
                    <a:gd name="T27" fmla="*/ 27 h 448"/>
                    <a:gd name="T28" fmla="*/ 19 w 369"/>
                    <a:gd name="T29" fmla="*/ 27 h 448"/>
                    <a:gd name="T30" fmla="*/ 3 w 369"/>
                    <a:gd name="T31" fmla="*/ 4 h 448"/>
                    <a:gd name="T32" fmla="*/ 0 w 369"/>
                    <a:gd name="T33" fmla="*/ 0 h 448"/>
                    <a:gd name="T34" fmla="*/ 1 w 369"/>
                    <a:gd name="T35" fmla="*/ 0 h 448"/>
                    <a:gd name="T36" fmla="*/ 1 w 369"/>
                    <a:gd name="T37" fmla="*/ 0 h 448"/>
                    <a:gd name="T38" fmla="*/ 2 w 369"/>
                    <a:gd name="T39" fmla="*/ 0 h 448"/>
                    <a:gd name="T40" fmla="*/ 3 w 369"/>
                    <a:gd name="T41" fmla="*/ 0 h 448"/>
                    <a:gd name="T42" fmla="*/ 5 w 369"/>
                    <a:gd name="T43" fmla="*/ 3 h 448"/>
                    <a:gd name="T44" fmla="*/ 5 w 369"/>
                    <a:gd name="T45" fmla="*/ 2 h 448"/>
                    <a:gd name="T46" fmla="*/ 4 w 369"/>
                    <a:gd name="T47" fmla="*/ 2 h 448"/>
                    <a:gd name="T48" fmla="*/ 4 w 369"/>
                    <a:gd name="T49" fmla="*/ 2 h 448"/>
                    <a:gd name="T50" fmla="*/ 3 w 369"/>
                    <a:gd name="T51" fmla="*/ 2 h 448"/>
                    <a:gd name="T52" fmla="*/ 3 w 369"/>
                    <a:gd name="T53" fmla="*/ 2 h 448"/>
                    <a:gd name="T54" fmla="*/ 3 w 369"/>
                    <a:gd name="T55" fmla="*/ 2 h 448"/>
                    <a:gd name="T56" fmla="*/ 3 w 369"/>
                    <a:gd name="T57" fmla="*/ 3 h 448"/>
                    <a:gd name="T58" fmla="*/ 3 w 369"/>
                    <a:gd name="T59" fmla="*/ 3 h 448"/>
                    <a:gd name="T60" fmla="*/ 3 w 369"/>
                    <a:gd name="T61" fmla="*/ 3 h 448"/>
                    <a:gd name="T62" fmla="*/ 3 w 369"/>
                    <a:gd name="T63" fmla="*/ 3 h 448"/>
                    <a:gd name="T64" fmla="*/ 3 w 369"/>
                    <a:gd name="T65" fmla="*/ 3 h 448"/>
                    <a:gd name="T66" fmla="*/ 3 w 369"/>
                    <a:gd name="T67" fmla="*/ 3 h 448"/>
                    <a:gd name="T68" fmla="*/ 3 w 369"/>
                    <a:gd name="T69" fmla="*/ 3 h 448"/>
                    <a:gd name="T70" fmla="*/ 3 w 369"/>
                    <a:gd name="T71" fmla="*/ 4 h 448"/>
                    <a:gd name="T72" fmla="*/ 3 w 369"/>
                    <a:gd name="T73" fmla="*/ 4 h 448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0" t="0" r="r" b="b"/>
                  <a:pathLst>
                    <a:path w="369" h="448">
                      <a:moveTo>
                        <a:pt x="301" y="427"/>
                      </a:moveTo>
                      <a:lnTo>
                        <a:pt x="100" y="139"/>
                      </a:lnTo>
                      <a:lnTo>
                        <a:pt x="119" y="160"/>
                      </a:lnTo>
                      <a:lnTo>
                        <a:pt x="137" y="180"/>
                      </a:lnTo>
                      <a:lnTo>
                        <a:pt x="157" y="201"/>
                      </a:lnTo>
                      <a:lnTo>
                        <a:pt x="179" y="222"/>
                      </a:lnTo>
                      <a:lnTo>
                        <a:pt x="201" y="245"/>
                      </a:lnTo>
                      <a:lnTo>
                        <a:pt x="222" y="264"/>
                      </a:lnTo>
                      <a:lnTo>
                        <a:pt x="243" y="282"/>
                      </a:lnTo>
                      <a:lnTo>
                        <a:pt x="266" y="302"/>
                      </a:lnTo>
                      <a:lnTo>
                        <a:pt x="369" y="448"/>
                      </a:lnTo>
                      <a:lnTo>
                        <a:pt x="356" y="446"/>
                      </a:lnTo>
                      <a:lnTo>
                        <a:pt x="339" y="443"/>
                      </a:lnTo>
                      <a:lnTo>
                        <a:pt x="320" y="435"/>
                      </a:lnTo>
                      <a:lnTo>
                        <a:pt x="301" y="427"/>
                      </a:lnTo>
                      <a:close/>
                      <a:moveTo>
                        <a:pt x="46" y="68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6" y="3"/>
                      </a:lnTo>
                      <a:lnTo>
                        <a:pt x="40" y="3"/>
                      </a:lnTo>
                      <a:lnTo>
                        <a:pt x="54" y="0"/>
                      </a:lnTo>
                      <a:lnTo>
                        <a:pt x="81" y="38"/>
                      </a:lnTo>
                      <a:lnTo>
                        <a:pt x="75" y="35"/>
                      </a:lnTo>
                      <a:lnTo>
                        <a:pt x="67" y="33"/>
                      </a:lnTo>
                      <a:lnTo>
                        <a:pt x="62" y="30"/>
                      </a:lnTo>
                      <a:lnTo>
                        <a:pt x="56" y="30"/>
                      </a:lnTo>
                      <a:lnTo>
                        <a:pt x="54" y="33"/>
                      </a:lnTo>
                      <a:lnTo>
                        <a:pt x="54" y="35"/>
                      </a:lnTo>
                      <a:lnTo>
                        <a:pt x="54" y="38"/>
                      </a:lnTo>
                      <a:lnTo>
                        <a:pt x="54" y="41"/>
                      </a:lnTo>
                      <a:lnTo>
                        <a:pt x="51" y="38"/>
                      </a:lnTo>
                      <a:lnTo>
                        <a:pt x="49" y="38"/>
                      </a:lnTo>
                      <a:lnTo>
                        <a:pt x="46" y="41"/>
                      </a:lnTo>
                      <a:lnTo>
                        <a:pt x="43" y="46"/>
                      </a:lnTo>
                      <a:lnTo>
                        <a:pt x="43" y="51"/>
                      </a:lnTo>
                      <a:lnTo>
                        <a:pt x="43" y="60"/>
                      </a:lnTo>
                      <a:lnTo>
                        <a:pt x="46" y="68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Freeform 416">
                  <a:extLst>
                    <a:ext uri="{FF2B5EF4-FFF2-40B4-BE49-F238E27FC236}">
                      <a16:creationId xmlns:a16="http://schemas.microsoft.com/office/drawing/2014/main" id="{19C25516-1837-4F58-B122-84D6F3CD47B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88" y="1321"/>
                  <a:ext cx="94" cy="114"/>
                </a:xfrm>
                <a:custGeom>
                  <a:avLst/>
                  <a:gdLst>
                    <a:gd name="T0" fmla="*/ 20 w 376"/>
                    <a:gd name="T1" fmla="*/ 28 h 454"/>
                    <a:gd name="T2" fmla="*/ 11 w 376"/>
                    <a:gd name="T3" fmla="*/ 16 h 454"/>
                    <a:gd name="T4" fmla="*/ 12 w 376"/>
                    <a:gd name="T5" fmla="*/ 17 h 454"/>
                    <a:gd name="T6" fmla="*/ 13 w 376"/>
                    <a:gd name="T7" fmla="*/ 17 h 454"/>
                    <a:gd name="T8" fmla="*/ 14 w 376"/>
                    <a:gd name="T9" fmla="*/ 18 h 454"/>
                    <a:gd name="T10" fmla="*/ 15 w 376"/>
                    <a:gd name="T11" fmla="*/ 19 h 454"/>
                    <a:gd name="T12" fmla="*/ 16 w 376"/>
                    <a:gd name="T13" fmla="*/ 20 h 454"/>
                    <a:gd name="T14" fmla="*/ 17 w 376"/>
                    <a:gd name="T15" fmla="*/ 21 h 454"/>
                    <a:gd name="T16" fmla="*/ 18 w 376"/>
                    <a:gd name="T17" fmla="*/ 21 h 454"/>
                    <a:gd name="T18" fmla="*/ 19 w 376"/>
                    <a:gd name="T19" fmla="*/ 22 h 454"/>
                    <a:gd name="T20" fmla="*/ 24 w 376"/>
                    <a:gd name="T21" fmla="*/ 29 h 454"/>
                    <a:gd name="T22" fmla="*/ 23 w 376"/>
                    <a:gd name="T23" fmla="*/ 29 h 454"/>
                    <a:gd name="T24" fmla="*/ 22 w 376"/>
                    <a:gd name="T25" fmla="*/ 28 h 454"/>
                    <a:gd name="T26" fmla="*/ 21 w 376"/>
                    <a:gd name="T27" fmla="*/ 28 h 454"/>
                    <a:gd name="T28" fmla="*/ 20 w 376"/>
                    <a:gd name="T29" fmla="*/ 28 h 454"/>
                    <a:gd name="T30" fmla="*/ 2 w 376"/>
                    <a:gd name="T31" fmla="*/ 3 h 454"/>
                    <a:gd name="T32" fmla="*/ 0 w 376"/>
                    <a:gd name="T33" fmla="*/ 0 h 454"/>
                    <a:gd name="T34" fmla="*/ 1 w 376"/>
                    <a:gd name="T35" fmla="*/ 0 h 454"/>
                    <a:gd name="T36" fmla="*/ 2 w 376"/>
                    <a:gd name="T37" fmla="*/ 0 h 454"/>
                    <a:gd name="T38" fmla="*/ 3 w 376"/>
                    <a:gd name="T39" fmla="*/ 0 h 454"/>
                    <a:gd name="T40" fmla="*/ 4 w 376"/>
                    <a:gd name="T41" fmla="*/ 0 h 454"/>
                    <a:gd name="T42" fmla="*/ 7 w 376"/>
                    <a:gd name="T43" fmla="*/ 5 h 454"/>
                    <a:gd name="T44" fmla="*/ 5 w 376"/>
                    <a:gd name="T45" fmla="*/ 4 h 454"/>
                    <a:gd name="T46" fmla="*/ 4 w 376"/>
                    <a:gd name="T47" fmla="*/ 3 h 454"/>
                    <a:gd name="T48" fmla="*/ 3 w 376"/>
                    <a:gd name="T49" fmla="*/ 2 h 454"/>
                    <a:gd name="T50" fmla="*/ 2 w 376"/>
                    <a:gd name="T51" fmla="*/ 2 h 454"/>
                    <a:gd name="T52" fmla="*/ 2 w 376"/>
                    <a:gd name="T53" fmla="*/ 2 h 454"/>
                    <a:gd name="T54" fmla="*/ 2 w 376"/>
                    <a:gd name="T55" fmla="*/ 2 h 454"/>
                    <a:gd name="T56" fmla="*/ 2 w 376"/>
                    <a:gd name="T57" fmla="*/ 3 h 454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0" t="0" r="r" b="b"/>
                  <a:pathLst>
                    <a:path w="376" h="454">
                      <a:moveTo>
                        <a:pt x="313" y="441"/>
                      </a:moveTo>
                      <a:lnTo>
                        <a:pt x="175" y="245"/>
                      </a:lnTo>
                      <a:lnTo>
                        <a:pt x="191" y="261"/>
                      </a:lnTo>
                      <a:lnTo>
                        <a:pt x="207" y="275"/>
                      </a:lnTo>
                      <a:lnTo>
                        <a:pt x="224" y="288"/>
                      </a:lnTo>
                      <a:lnTo>
                        <a:pt x="237" y="302"/>
                      </a:lnTo>
                      <a:lnTo>
                        <a:pt x="253" y="316"/>
                      </a:lnTo>
                      <a:lnTo>
                        <a:pt x="267" y="326"/>
                      </a:lnTo>
                      <a:lnTo>
                        <a:pt x="280" y="337"/>
                      </a:lnTo>
                      <a:lnTo>
                        <a:pt x="294" y="346"/>
                      </a:lnTo>
                      <a:lnTo>
                        <a:pt x="376" y="454"/>
                      </a:lnTo>
                      <a:lnTo>
                        <a:pt x="362" y="454"/>
                      </a:lnTo>
                      <a:lnTo>
                        <a:pt x="346" y="451"/>
                      </a:lnTo>
                      <a:lnTo>
                        <a:pt x="330" y="446"/>
                      </a:lnTo>
                      <a:lnTo>
                        <a:pt x="313" y="441"/>
                      </a:lnTo>
                      <a:close/>
                      <a:moveTo>
                        <a:pt x="28" y="38"/>
                      </a:moveTo>
                      <a:lnTo>
                        <a:pt x="0" y="5"/>
                      </a:lnTo>
                      <a:lnTo>
                        <a:pt x="14" y="5"/>
                      </a:lnTo>
                      <a:lnTo>
                        <a:pt x="28" y="3"/>
                      </a:lnTo>
                      <a:lnTo>
                        <a:pt x="41" y="0"/>
                      </a:lnTo>
                      <a:lnTo>
                        <a:pt x="55" y="0"/>
                      </a:lnTo>
                      <a:lnTo>
                        <a:pt x="109" y="79"/>
                      </a:lnTo>
                      <a:lnTo>
                        <a:pt x="85" y="60"/>
                      </a:lnTo>
                      <a:lnTo>
                        <a:pt x="63" y="44"/>
                      </a:lnTo>
                      <a:lnTo>
                        <a:pt x="44" y="33"/>
                      </a:lnTo>
                      <a:lnTo>
                        <a:pt x="30" y="30"/>
                      </a:lnTo>
                      <a:lnTo>
                        <a:pt x="28" y="33"/>
                      </a:lnTo>
                      <a:lnTo>
                        <a:pt x="28" y="35"/>
                      </a:lnTo>
                      <a:lnTo>
                        <a:pt x="28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Freeform 417">
                  <a:extLst>
                    <a:ext uri="{FF2B5EF4-FFF2-40B4-BE49-F238E27FC236}">
                      <a16:creationId xmlns:a16="http://schemas.microsoft.com/office/drawing/2014/main" id="{288E805C-52C0-4074-8CE9-FDB2CD1613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795" y="1321"/>
                  <a:ext cx="93" cy="113"/>
                </a:xfrm>
                <a:custGeom>
                  <a:avLst/>
                  <a:gdLst>
                    <a:gd name="T0" fmla="*/ 20 w 369"/>
                    <a:gd name="T1" fmla="*/ 28 h 451"/>
                    <a:gd name="T2" fmla="*/ 13 w 369"/>
                    <a:gd name="T3" fmla="*/ 19 h 451"/>
                    <a:gd name="T4" fmla="*/ 14 w 369"/>
                    <a:gd name="T5" fmla="*/ 20 h 451"/>
                    <a:gd name="T6" fmla="*/ 15 w 369"/>
                    <a:gd name="T7" fmla="*/ 20 h 451"/>
                    <a:gd name="T8" fmla="*/ 16 w 369"/>
                    <a:gd name="T9" fmla="*/ 21 h 451"/>
                    <a:gd name="T10" fmla="*/ 17 w 369"/>
                    <a:gd name="T11" fmla="*/ 21 h 451"/>
                    <a:gd name="T12" fmla="*/ 18 w 369"/>
                    <a:gd name="T13" fmla="*/ 22 h 451"/>
                    <a:gd name="T14" fmla="*/ 18 w 369"/>
                    <a:gd name="T15" fmla="*/ 22 h 451"/>
                    <a:gd name="T16" fmla="*/ 19 w 369"/>
                    <a:gd name="T17" fmla="*/ 23 h 451"/>
                    <a:gd name="T18" fmla="*/ 20 w 369"/>
                    <a:gd name="T19" fmla="*/ 23 h 451"/>
                    <a:gd name="T20" fmla="*/ 23 w 369"/>
                    <a:gd name="T21" fmla="*/ 28 h 451"/>
                    <a:gd name="T22" fmla="*/ 23 w 369"/>
                    <a:gd name="T23" fmla="*/ 28 h 451"/>
                    <a:gd name="T24" fmla="*/ 22 w 369"/>
                    <a:gd name="T25" fmla="*/ 28 h 451"/>
                    <a:gd name="T26" fmla="*/ 21 w 369"/>
                    <a:gd name="T27" fmla="*/ 28 h 451"/>
                    <a:gd name="T28" fmla="*/ 20 w 369"/>
                    <a:gd name="T29" fmla="*/ 28 h 451"/>
                    <a:gd name="T30" fmla="*/ 2 w 369"/>
                    <a:gd name="T31" fmla="*/ 3 h 451"/>
                    <a:gd name="T32" fmla="*/ 0 w 369"/>
                    <a:gd name="T33" fmla="*/ 0 h 451"/>
                    <a:gd name="T34" fmla="*/ 1 w 369"/>
                    <a:gd name="T35" fmla="*/ 0 h 451"/>
                    <a:gd name="T36" fmla="*/ 2 w 369"/>
                    <a:gd name="T37" fmla="*/ 0 h 451"/>
                    <a:gd name="T38" fmla="*/ 3 w 369"/>
                    <a:gd name="T39" fmla="*/ 0 h 451"/>
                    <a:gd name="T40" fmla="*/ 4 w 369"/>
                    <a:gd name="T41" fmla="*/ 0 h 451"/>
                    <a:gd name="T42" fmla="*/ 9 w 369"/>
                    <a:gd name="T43" fmla="*/ 8 h 451"/>
                    <a:gd name="T44" fmla="*/ 8 w 369"/>
                    <a:gd name="T45" fmla="*/ 7 h 451"/>
                    <a:gd name="T46" fmla="*/ 7 w 369"/>
                    <a:gd name="T47" fmla="*/ 7 h 451"/>
                    <a:gd name="T48" fmla="*/ 6 w 369"/>
                    <a:gd name="T49" fmla="*/ 6 h 451"/>
                    <a:gd name="T50" fmla="*/ 5 w 369"/>
                    <a:gd name="T51" fmla="*/ 5 h 451"/>
                    <a:gd name="T52" fmla="*/ 4 w 369"/>
                    <a:gd name="T53" fmla="*/ 4 h 451"/>
                    <a:gd name="T54" fmla="*/ 3 w 369"/>
                    <a:gd name="T55" fmla="*/ 4 h 451"/>
                    <a:gd name="T56" fmla="*/ 2 w 369"/>
                    <a:gd name="T57" fmla="*/ 3 h 451"/>
                    <a:gd name="T58" fmla="*/ 2 w 369"/>
                    <a:gd name="T59" fmla="*/ 3 h 451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69" h="451">
                      <a:moveTo>
                        <a:pt x="315" y="448"/>
                      </a:moveTo>
                      <a:lnTo>
                        <a:pt x="212" y="302"/>
                      </a:lnTo>
                      <a:lnTo>
                        <a:pt x="225" y="312"/>
                      </a:lnTo>
                      <a:lnTo>
                        <a:pt x="239" y="323"/>
                      </a:lnTo>
                      <a:lnTo>
                        <a:pt x="252" y="332"/>
                      </a:lnTo>
                      <a:lnTo>
                        <a:pt x="266" y="340"/>
                      </a:lnTo>
                      <a:lnTo>
                        <a:pt x="277" y="348"/>
                      </a:lnTo>
                      <a:lnTo>
                        <a:pt x="290" y="353"/>
                      </a:lnTo>
                      <a:lnTo>
                        <a:pt x="298" y="358"/>
                      </a:lnTo>
                      <a:lnTo>
                        <a:pt x="309" y="362"/>
                      </a:lnTo>
                      <a:lnTo>
                        <a:pt x="369" y="448"/>
                      </a:lnTo>
                      <a:lnTo>
                        <a:pt x="358" y="451"/>
                      </a:lnTo>
                      <a:lnTo>
                        <a:pt x="348" y="451"/>
                      </a:lnTo>
                      <a:lnTo>
                        <a:pt x="332" y="451"/>
                      </a:lnTo>
                      <a:lnTo>
                        <a:pt x="315" y="448"/>
                      </a:lnTo>
                      <a:close/>
                      <a:moveTo>
                        <a:pt x="27" y="38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27" y="0"/>
                      </a:lnTo>
                      <a:lnTo>
                        <a:pt x="41" y="3"/>
                      </a:lnTo>
                      <a:lnTo>
                        <a:pt x="54" y="5"/>
                      </a:lnTo>
                      <a:lnTo>
                        <a:pt x="147" y="130"/>
                      </a:lnTo>
                      <a:lnTo>
                        <a:pt x="131" y="117"/>
                      </a:lnTo>
                      <a:lnTo>
                        <a:pt x="111" y="104"/>
                      </a:lnTo>
                      <a:lnTo>
                        <a:pt x="95" y="90"/>
                      </a:lnTo>
                      <a:lnTo>
                        <a:pt x="78" y="76"/>
                      </a:lnTo>
                      <a:lnTo>
                        <a:pt x="65" y="65"/>
                      </a:lnTo>
                      <a:lnTo>
                        <a:pt x="51" y="54"/>
                      </a:lnTo>
                      <a:lnTo>
                        <a:pt x="37" y="46"/>
                      </a:lnTo>
                      <a:lnTo>
                        <a:pt x="27" y="38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Freeform 418">
                  <a:extLst>
                    <a:ext uri="{FF2B5EF4-FFF2-40B4-BE49-F238E27FC236}">
                      <a16:creationId xmlns:a16="http://schemas.microsoft.com/office/drawing/2014/main" id="{1585B393-71BA-40E8-A171-036527F7C9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2" y="1321"/>
                  <a:ext cx="90" cy="114"/>
                </a:xfrm>
                <a:custGeom>
                  <a:avLst/>
                  <a:gdLst>
                    <a:gd name="T0" fmla="*/ 20 w 361"/>
                    <a:gd name="T1" fmla="*/ 29 h 454"/>
                    <a:gd name="T2" fmla="*/ 15 w 361"/>
                    <a:gd name="T3" fmla="*/ 22 h 454"/>
                    <a:gd name="T4" fmla="*/ 16 w 361"/>
                    <a:gd name="T5" fmla="*/ 22 h 454"/>
                    <a:gd name="T6" fmla="*/ 17 w 361"/>
                    <a:gd name="T7" fmla="*/ 23 h 454"/>
                    <a:gd name="T8" fmla="*/ 18 w 361"/>
                    <a:gd name="T9" fmla="*/ 23 h 454"/>
                    <a:gd name="T10" fmla="*/ 19 w 361"/>
                    <a:gd name="T11" fmla="*/ 22 h 454"/>
                    <a:gd name="T12" fmla="*/ 22 w 361"/>
                    <a:gd name="T13" fmla="*/ 28 h 454"/>
                    <a:gd name="T14" fmla="*/ 22 w 361"/>
                    <a:gd name="T15" fmla="*/ 28 h 454"/>
                    <a:gd name="T16" fmla="*/ 21 w 361"/>
                    <a:gd name="T17" fmla="*/ 28 h 454"/>
                    <a:gd name="T18" fmla="*/ 21 w 361"/>
                    <a:gd name="T19" fmla="*/ 29 h 454"/>
                    <a:gd name="T20" fmla="*/ 20 w 361"/>
                    <a:gd name="T21" fmla="*/ 29 h 454"/>
                    <a:gd name="T22" fmla="*/ 3 w 361"/>
                    <a:gd name="T23" fmla="*/ 5 h 454"/>
                    <a:gd name="T24" fmla="*/ 0 w 361"/>
                    <a:gd name="T25" fmla="*/ 0 h 454"/>
                    <a:gd name="T26" fmla="*/ 1 w 361"/>
                    <a:gd name="T27" fmla="*/ 0 h 454"/>
                    <a:gd name="T28" fmla="*/ 2 w 361"/>
                    <a:gd name="T29" fmla="*/ 0 h 454"/>
                    <a:gd name="T30" fmla="*/ 3 w 361"/>
                    <a:gd name="T31" fmla="*/ 0 h 454"/>
                    <a:gd name="T32" fmla="*/ 4 w 361"/>
                    <a:gd name="T33" fmla="*/ 1 h 454"/>
                    <a:gd name="T34" fmla="*/ 11 w 361"/>
                    <a:gd name="T35" fmla="*/ 11 h 454"/>
                    <a:gd name="T36" fmla="*/ 10 w 361"/>
                    <a:gd name="T37" fmla="*/ 11 h 454"/>
                    <a:gd name="T38" fmla="*/ 9 w 361"/>
                    <a:gd name="T39" fmla="*/ 10 h 454"/>
                    <a:gd name="T40" fmla="*/ 8 w 361"/>
                    <a:gd name="T41" fmla="*/ 9 h 454"/>
                    <a:gd name="T42" fmla="*/ 7 w 361"/>
                    <a:gd name="T43" fmla="*/ 8 h 454"/>
                    <a:gd name="T44" fmla="*/ 6 w 361"/>
                    <a:gd name="T45" fmla="*/ 7 h 454"/>
                    <a:gd name="T46" fmla="*/ 5 w 361"/>
                    <a:gd name="T47" fmla="*/ 7 h 454"/>
                    <a:gd name="T48" fmla="*/ 4 w 361"/>
                    <a:gd name="T49" fmla="*/ 6 h 454"/>
                    <a:gd name="T50" fmla="*/ 3 w 361"/>
                    <a:gd name="T51" fmla="*/ 5 h 454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361" h="454">
                      <a:moveTo>
                        <a:pt x="321" y="454"/>
                      </a:moveTo>
                      <a:lnTo>
                        <a:pt x="239" y="346"/>
                      </a:lnTo>
                      <a:lnTo>
                        <a:pt x="263" y="356"/>
                      </a:lnTo>
                      <a:lnTo>
                        <a:pt x="282" y="362"/>
                      </a:lnTo>
                      <a:lnTo>
                        <a:pt x="296" y="362"/>
                      </a:lnTo>
                      <a:lnTo>
                        <a:pt x="305" y="356"/>
                      </a:lnTo>
                      <a:lnTo>
                        <a:pt x="361" y="441"/>
                      </a:lnTo>
                      <a:lnTo>
                        <a:pt x="353" y="446"/>
                      </a:lnTo>
                      <a:lnTo>
                        <a:pt x="342" y="451"/>
                      </a:lnTo>
                      <a:lnTo>
                        <a:pt x="331" y="454"/>
                      </a:lnTo>
                      <a:lnTo>
                        <a:pt x="321" y="454"/>
                      </a:lnTo>
                      <a:close/>
                      <a:moveTo>
                        <a:pt x="54" y="79"/>
                      </a:moveTo>
                      <a:lnTo>
                        <a:pt x="0" y="0"/>
                      </a:lnTo>
                      <a:lnTo>
                        <a:pt x="16" y="0"/>
                      </a:lnTo>
                      <a:lnTo>
                        <a:pt x="33" y="3"/>
                      </a:lnTo>
                      <a:lnTo>
                        <a:pt x="46" y="5"/>
                      </a:lnTo>
                      <a:lnTo>
                        <a:pt x="62" y="8"/>
                      </a:lnTo>
                      <a:lnTo>
                        <a:pt x="182" y="180"/>
                      </a:lnTo>
                      <a:lnTo>
                        <a:pt x="166" y="169"/>
                      </a:lnTo>
                      <a:lnTo>
                        <a:pt x="150" y="157"/>
                      </a:lnTo>
                      <a:lnTo>
                        <a:pt x="133" y="144"/>
                      </a:lnTo>
                      <a:lnTo>
                        <a:pt x="116" y="130"/>
                      </a:lnTo>
                      <a:lnTo>
                        <a:pt x="100" y="117"/>
                      </a:lnTo>
                      <a:lnTo>
                        <a:pt x="84" y="104"/>
                      </a:lnTo>
                      <a:lnTo>
                        <a:pt x="68" y="90"/>
                      </a:lnTo>
                      <a:lnTo>
                        <a:pt x="54" y="79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Freeform 419">
                  <a:extLst>
                    <a:ext uri="{FF2B5EF4-FFF2-40B4-BE49-F238E27FC236}">
                      <a16:creationId xmlns:a16="http://schemas.microsoft.com/office/drawing/2014/main" id="{9066B513-886F-44DD-882C-76B545066D7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09" y="1323"/>
                  <a:ext cx="87" cy="110"/>
                </a:xfrm>
                <a:custGeom>
                  <a:avLst/>
                  <a:gdLst>
                    <a:gd name="T0" fmla="*/ 19 w 350"/>
                    <a:gd name="T1" fmla="*/ 27 h 443"/>
                    <a:gd name="T2" fmla="*/ 16 w 350"/>
                    <a:gd name="T3" fmla="*/ 22 h 443"/>
                    <a:gd name="T4" fmla="*/ 16 w 350"/>
                    <a:gd name="T5" fmla="*/ 22 h 443"/>
                    <a:gd name="T6" fmla="*/ 17 w 350"/>
                    <a:gd name="T7" fmla="*/ 22 h 443"/>
                    <a:gd name="T8" fmla="*/ 17 w 350"/>
                    <a:gd name="T9" fmla="*/ 22 h 443"/>
                    <a:gd name="T10" fmla="*/ 17 w 350"/>
                    <a:gd name="T11" fmla="*/ 22 h 443"/>
                    <a:gd name="T12" fmla="*/ 18 w 350"/>
                    <a:gd name="T13" fmla="*/ 21 h 443"/>
                    <a:gd name="T14" fmla="*/ 18 w 350"/>
                    <a:gd name="T15" fmla="*/ 21 h 443"/>
                    <a:gd name="T16" fmla="*/ 18 w 350"/>
                    <a:gd name="T17" fmla="*/ 20 h 443"/>
                    <a:gd name="T18" fmla="*/ 18 w 350"/>
                    <a:gd name="T19" fmla="*/ 20 h 443"/>
                    <a:gd name="T20" fmla="*/ 22 w 350"/>
                    <a:gd name="T21" fmla="*/ 26 h 443"/>
                    <a:gd name="T22" fmla="*/ 21 w 350"/>
                    <a:gd name="T23" fmla="*/ 26 h 443"/>
                    <a:gd name="T24" fmla="*/ 21 w 350"/>
                    <a:gd name="T25" fmla="*/ 27 h 443"/>
                    <a:gd name="T26" fmla="*/ 20 w 350"/>
                    <a:gd name="T27" fmla="*/ 27 h 443"/>
                    <a:gd name="T28" fmla="*/ 19 w 350"/>
                    <a:gd name="T29" fmla="*/ 27 h 443"/>
                    <a:gd name="T30" fmla="*/ 6 w 350"/>
                    <a:gd name="T31" fmla="*/ 8 h 443"/>
                    <a:gd name="T32" fmla="*/ 0 w 350"/>
                    <a:gd name="T33" fmla="*/ 0 h 443"/>
                    <a:gd name="T34" fmla="*/ 1 w 350"/>
                    <a:gd name="T35" fmla="*/ 0 h 443"/>
                    <a:gd name="T36" fmla="*/ 2 w 350"/>
                    <a:gd name="T37" fmla="*/ 0 h 443"/>
                    <a:gd name="T38" fmla="*/ 2 w 350"/>
                    <a:gd name="T39" fmla="*/ 0 h 443"/>
                    <a:gd name="T40" fmla="*/ 3 w 350"/>
                    <a:gd name="T41" fmla="*/ 1 h 443"/>
                    <a:gd name="T42" fmla="*/ 3 w 350"/>
                    <a:gd name="T43" fmla="*/ 1 h 443"/>
                    <a:gd name="T44" fmla="*/ 4 w 350"/>
                    <a:gd name="T45" fmla="*/ 1 h 443"/>
                    <a:gd name="T46" fmla="*/ 4 w 350"/>
                    <a:gd name="T47" fmla="*/ 1 h 443"/>
                    <a:gd name="T48" fmla="*/ 4 w 350"/>
                    <a:gd name="T49" fmla="*/ 1 h 443"/>
                    <a:gd name="T50" fmla="*/ 13 w 350"/>
                    <a:gd name="T51" fmla="*/ 13 h 443"/>
                    <a:gd name="T52" fmla="*/ 12 w 350"/>
                    <a:gd name="T53" fmla="*/ 13 h 443"/>
                    <a:gd name="T54" fmla="*/ 11 w 350"/>
                    <a:gd name="T55" fmla="*/ 12 h 443"/>
                    <a:gd name="T56" fmla="*/ 10 w 350"/>
                    <a:gd name="T57" fmla="*/ 12 h 443"/>
                    <a:gd name="T58" fmla="*/ 10 w 350"/>
                    <a:gd name="T59" fmla="*/ 11 h 443"/>
                    <a:gd name="T60" fmla="*/ 9 w 350"/>
                    <a:gd name="T61" fmla="*/ 10 h 443"/>
                    <a:gd name="T62" fmla="*/ 8 w 350"/>
                    <a:gd name="T63" fmla="*/ 9 h 443"/>
                    <a:gd name="T64" fmla="*/ 7 w 350"/>
                    <a:gd name="T65" fmla="*/ 9 h 443"/>
                    <a:gd name="T66" fmla="*/ 6 w 350"/>
                    <a:gd name="T67" fmla="*/ 8 h 44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0" t="0" r="r" b="b"/>
                  <a:pathLst>
                    <a:path w="350" h="443">
                      <a:moveTo>
                        <a:pt x="315" y="443"/>
                      </a:moveTo>
                      <a:lnTo>
                        <a:pt x="255" y="357"/>
                      </a:lnTo>
                      <a:lnTo>
                        <a:pt x="264" y="357"/>
                      </a:lnTo>
                      <a:lnTo>
                        <a:pt x="271" y="357"/>
                      </a:lnTo>
                      <a:lnTo>
                        <a:pt x="278" y="353"/>
                      </a:lnTo>
                      <a:lnTo>
                        <a:pt x="283" y="351"/>
                      </a:lnTo>
                      <a:lnTo>
                        <a:pt x="285" y="346"/>
                      </a:lnTo>
                      <a:lnTo>
                        <a:pt x="285" y="337"/>
                      </a:lnTo>
                      <a:lnTo>
                        <a:pt x="285" y="332"/>
                      </a:lnTo>
                      <a:lnTo>
                        <a:pt x="288" y="327"/>
                      </a:lnTo>
                      <a:lnTo>
                        <a:pt x="350" y="419"/>
                      </a:lnTo>
                      <a:lnTo>
                        <a:pt x="345" y="427"/>
                      </a:lnTo>
                      <a:lnTo>
                        <a:pt x="336" y="436"/>
                      </a:lnTo>
                      <a:lnTo>
                        <a:pt x="326" y="441"/>
                      </a:lnTo>
                      <a:lnTo>
                        <a:pt x="315" y="443"/>
                      </a:lnTo>
                      <a:close/>
                      <a:moveTo>
                        <a:pt x="93" y="125"/>
                      </a:moveTo>
                      <a:lnTo>
                        <a:pt x="0" y="0"/>
                      </a:lnTo>
                      <a:lnTo>
                        <a:pt x="13" y="3"/>
                      </a:lnTo>
                      <a:lnTo>
                        <a:pt x="27" y="3"/>
                      </a:lnTo>
                      <a:lnTo>
                        <a:pt x="41" y="6"/>
                      </a:lnTo>
                      <a:lnTo>
                        <a:pt x="54" y="11"/>
                      </a:lnTo>
                      <a:lnTo>
                        <a:pt x="57" y="14"/>
                      </a:lnTo>
                      <a:lnTo>
                        <a:pt x="63" y="16"/>
                      </a:lnTo>
                      <a:lnTo>
                        <a:pt x="68" y="20"/>
                      </a:lnTo>
                      <a:lnTo>
                        <a:pt x="73" y="25"/>
                      </a:lnTo>
                      <a:lnTo>
                        <a:pt x="212" y="217"/>
                      </a:lnTo>
                      <a:lnTo>
                        <a:pt x="198" y="210"/>
                      </a:lnTo>
                      <a:lnTo>
                        <a:pt x="182" y="199"/>
                      </a:lnTo>
                      <a:lnTo>
                        <a:pt x="169" y="188"/>
                      </a:lnTo>
                      <a:lnTo>
                        <a:pt x="155" y="175"/>
                      </a:lnTo>
                      <a:lnTo>
                        <a:pt x="139" y="164"/>
                      </a:lnTo>
                      <a:lnTo>
                        <a:pt x="125" y="150"/>
                      </a:lnTo>
                      <a:lnTo>
                        <a:pt x="109" y="139"/>
                      </a:lnTo>
                      <a:lnTo>
                        <a:pt x="93" y="125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Freeform 420">
                  <a:extLst>
                    <a:ext uri="{FF2B5EF4-FFF2-40B4-BE49-F238E27FC236}">
                      <a16:creationId xmlns:a16="http://schemas.microsoft.com/office/drawing/2014/main" id="{4EECC7B3-5FE9-4522-AB11-F491E9AA452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17" y="1323"/>
                  <a:ext cx="83" cy="108"/>
                </a:xfrm>
                <a:custGeom>
                  <a:avLst/>
                  <a:gdLst>
                    <a:gd name="T0" fmla="*/ 19 w 331"/>
                    <a:gd name="T1" fmla="*/ 27 h 433"/>
                    <a:gd name="T2" fmla="*/ 15 w 331"/>
                    <a:gd name="T3" fmla="*/ 22 h 433"/>
                    <a:gd name="T4" fmla="*/ 15 w 331"/>
                    <a:gd name="T5" fmla="*/ 22 h 433"/>
                    <a:gd name="T6" fmla="*/ 16 w 331"/>
                    <a:gd name="T7" fmla="*/ 22 h 433"/>
                    <a:gd name="T8" fmla="*/ 16 w 331"/>
                    <a:gd name="T9" fmla="*/ 21 h 433"/>
                    <a:gd name="T10" fmla="*/ 16 w 331"/>
                    <a:gd name="T11" fmla="*/ 20 h 433"/>
                    <a:gd name="T12" fmla="*/ 16 w 331"/>
                    <a:gd name="T13" fmla="*/ 19 h 433"/>
                    <a:gd name="T14" fmla="*/ 16 w 331"/>
                    <a:gd name="T15" fmla="*/ 19 h 433"/>
                    <a:gd name="T16" fmla="*/ 21 w 331"/>
                    <a:gd name="T17" fmla="*/ 24 h 433"/>
                    <a:gd name="T18" fmla="*/ 21 w 331"/>
                    <a:gd name="T19" fmla="*/ 25 h 433"/>
                    <a:gd name="T20" fmla="*/ 20 w 331"/>
                    <a:gd name="T21" fmla="*/ 25 h 433"/>
                    <a:gd name="T22" fmla="*/ 20 w 331"/>
                    <a:gd name="T23" fmla="*/ 25 h 433"/>
                    <a:gd name="T24" fmla="*/ 20 w 331"/>
                    <a:gd name="T25" fmla="*/ 26 h 433"/>
                    <a:gd name="T26" fmla="*/ 20 w 331"/>
                    <a:gd name="T27" fmla="*/ 26 h 433"/>
                    <a:gd name="T28" fmla="*/ 19 w 331"/>
                    <a:gd name="T29" fmla="*/ 27 h 433"/>
                    <a:gd name="T30" fmla="*/ 19 w 331"/>
                    <a:gd name="T31" fmla="*/ 27 h 433"/>
                    <a:gd name="T32" fmla="*/ 19 w 331"/>
                    <a:gd name="T33" fmla="*/ 27 h 433"/>
                    <a:gd name="T34" fmla="*/ 8 w 331"/>
                    <a:gd name="T35" fmla="*/ 11 h 433"/>
                    <a:gd name="T36" fmla="*/ 0 w 331"/>
                    <a:gd name="T37" fmla="*/ 0 h 433"/>
                    <a:gd name="T38" fmla="*/ 0 w 331"/>
                    <a:gd name="T39" fmla="*/ 0 h 433"/>
                    <a:gd name="T40" fmla="*/ 1 w 331"/>
                    <a:gd name="T41" fmla="*/ 0 h 433"/>
                    <a:gd name="T42" fmla="*/ 1 w 331"/>
                    <a:gd name="T43" fmla="*/ 0 h 433"/>
                    <a:gd name="T44" fmla="*/ 1 w 331"/>
                    <a:gd name="T45" fmla="*/ 0 h 433"/>
                    <a:gd name="T46" fmla="*/ 2 w 331"/>
                    <a:gd name="T47" fmla="*/ 1 h 433"/>
                    <a:gd name="T48" fmla="*/ 3 w 331"/>
                    <a:gd name="T49" fmla="*/ 2 h 433"/>
                    <a:gd name="T50" fmla="*/ 4 w 331"/>
                    <a:gd name="T51" fmla="*/ 2 h 433"/>
                    <a:gd name="T52" fmla="*/ 5 w 331"/>
                    <a:gd name="T53" fmla="*/ 3 h 433"/>
                    <a:gd name="T54" fmla="*/ 14 w 331"/>
                    <a:gd name="T55" fmla="*/ 14 h 433"/>
                    <a:gd name="T56" fmla="*/ 13 w 331"/>
                    <a:gd name="T57" fmla="*/ 14 h 433"/>
                    <a:gd name="T58" fmla="*/ 13 w 331"/>
                    <a:gd name="T59" fmla="*/ 14 h 433"/>
                    <a:gd name="T60" fmla="*/ 12 w 331"/>
                    <a:gd name="T61" fmla="*/ 13 h 433"/>
                    <a:gd name="T62" fmla="*/ 11 w 331"/>
                    <a:gd name="T63" fmla="*/ 13 h 433"/>
                    <a:gd name="T64" fmla="*/ 10 w 331"/>
                    <a:gd name="T65" fmla="*/ 12 h 433"/>
                    <a:gd name="T66" fmla="*/ 9 w 331"/>
                    <a:gd name="T67" fmla="*/ 12 h 433"/>
                    <a:gd name="T68" fmla="*/ 9 w 331"/>
                    <a:gd name="T69" fmla="*/ 11 h 433"/>
                    <a:gd name="T70" fmla="*/ 8 w 331"/>
                    <a:gd name="T71" fmla="*/ 11 h 433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0" t="0" r="r" b="b"/>
                  <a:pathLst>
                    <a:path w="331" h="433">
                      <a:moveTo>
                        <a:pt x="299" y="433"/>
                      </a:moveTo>
                      <a:lnTo>
                        <a:pt x="243" y="348"/>
                      </a:lnTo>
                      <a:lnTo>
                        <a:pt x="245" y="348"/>
                      </a:lnTo>
                      <a:lnTo>
                        <a:pt x="248" y="348"/>
                      </a:lnTo>
                      <a:lnTo>
                        <a:pt x="250" y="334"/>
                      </a:lnTo>
                      <a:lnTo>
                        <a:pt x="255" y="324"/>
                      </a:lnTo>
                      <a:lnTo>
                        <a:pt x="259" y="310"/>
                      </a:lnTo>
                      <a:lnTo>
                        <a:pt x="261" y="299"/>
                      </a:lnTo>
                      <a:lnTo>
                        <a:pt x="331" y="394"/>
                      </a:lnTo>
                      <a:lnTo>
                        <a:pt x="326" y="400"/>
                      </a:lnTo>
                      <a:lnTo>
                        <a:pt x="324" y="405"/>
                      </a:lnTo>
                      <a:lnTo>
                        <a:pt x="321" y="410"/>
                      </a:lnTo>
                      <a:lnTo>
                        <a:pt x="315" y="416"/>
                      </a:lnTo>
                      <a:lnTo>
                        <a:pt x="313" y="421"/>
                      </a:lnTo>
                      <a:lnTo>
                        <a:pt x="308" y="427"/>
                      </a:lnTo>
                      <a:lnTo>
                        <a:pt x="305" y="430"/>
                      </a:lnTo>
                      <a:lnTo>
                        <a:pt x="299" y="433"/>
                      </a:lnTo>
                      <a:close/>
                      <a:moveTo>
                        <a:pt x="120" y="172"/>
                      </a:moveTo>
                      <a:lnTo>
                        <a:pt x="0" y="0"/>
                      </a:lnTo>
                      <a:lnTo>
                        <a:pt x="3" y="3"/>
                      </a:lnTo>
                      <a:lnTo>
                        <a:pt x="8" y="6"/>
                      </a:lnTo>
                      <a:lnTo>
                        <a:pt x="14" y="8"/>
                      </a:lnTo>
                      <a:lnTo>
                        <a:pt x="19" y="8"/>
                      </a:lnTo>
                      <a:lnTo>
                        <a:pt x="36" y="20"/>
                      </a:lnTo>
                      <a:lnTo>
                        <a:pt x="52" y="27"/>
                      </a:lnTo>
                      <a:lnTo>
                        <a:pt x="68" y="38"/>
                      </a:lnTo>
                      <a:lnTo>
                        <a:pt x="84" y="52"/>
                      </a:lnTo>
                      <a:lnTo>
                        <a:pt x="215" y="232"/>
                      </a:lnTo>
                      <a:lnTo>
                        <a:pt x="207" y="228"/>
                      </a:lnTo>
                      <a:lnTo>
                        <a:pt x="199" y="223"/>
                      </a:lnTo>
                      <a:lnTo>
                        <a:pt x="188" y="218"/>
                      </a:lnTo>
                      <a:lnTo>
                        <a:pt x="174" y="209"/>
                      </a:lnTo>
                      <a:lnTo>
                        <a:pt x="160" y="202"/>
                      </a:lnTo>
                      <a:lnTo>
                        <a:pt x="147" y="193"/>
                      </a:lnTo>
                      <a:lnTo>
                        <a:pt x="134" y="182"/>
                      </a:lnTo>
                      <a:lnTo>
                        <a:pt x="120" y="172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Freeform 421">
                  <a:extLst>
                    <a:ext uri="{FF2B5EF4-FFF2-40B4-BE49-F238E27FC236}">
                      <a16:creationId xmlns:a16="http://schemas.microsoft.com/office/drawing/2014/main" id="{4F7CDD68-BEFB-4FFC-BCA1-EA6814C04EBA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27" y="1329"/>
                  <a:ext cx="76" cy="98"/>
                </a:xfrm>
                <a:custGeom>
                  <a:avLst/>
                  <a:gdLst>
                    <a:gd name="T0" fmla="*/ 17 w 305"/>
                    <a:gd name="T1" fmla="*/ 24 h 394"/>
                    <a:gd name="T2" fmla="*/ 13 w 305"/>
                    <a:gd name="T3" fmla="*/ 19 h 394"/>
                    <a:gd name="T4" fmla="*/ 14 w 305"/>
                    <a:gd name="T5" fmla="*/ 18 h 394"/>
                    <a:gd name="T6" fmla="*/ 14 w 305"/>
                    <a:gd name="T7" fmla="*/ 17 h 394"/>
                    <a:gd name="T8" fmla="*/ 14 w 305"/>
                    <a:gd name="T9" fmla="*/ 16 h 394"/>
                    <a:gd name="T10" fmla="*/ 14 w 305"/>
                    <a:gd name="T11" fmla="*/ 15 h 394"/>
                    <a:gd name="T12" fmla="*/ 19 w 305"/>
                    <a:gd name="T13" fmla="*/ 22 h 394"/>
                    <a:gd name="T14" fmla="*/ 19 w 305"/>
                    <a:gd name="T15" fmla="*/ 22 h 394"/>
                    <a:gd name="T16" fmla="*/ 18 w 305"/>
                    <a:gd name="T17" fmla="*/ 23 h 394"/>
                    <a:gd name="T18" fmla="*/ 18 w 305"/>
                    <a:gd name="T19" fmla="*/ 24 h 394"/>
                    <a:gd name="T20" fmla="*/ 17 w 305"/>
                    <a:gd name="T21" fmla="*/ 24 h 394"/>
                    <a:gd name="T22" fmla="*/ 9 w 305"/>
                    <a:gd name="T23" fmla="*/ 12 h 394"/>
                    <a:gd name="T24" fmla="*/ 0 w 305"/>
                    <a:gd name="T25" fmla="*/ 0 h 394"/>
                    <a:gd name="T26" fmla="*/ 1 w 305"/>
                    <a:gd name="T27" fmla="*/ 0 h 394"/>
                    <a:gd name="T28" fmla="*/ 2 w 305"/>
                    <a:gd name="T29" fmla="*/ 1 h 394"/>
                    <a:gd name="T30" fmla="*/ 3 w 305"/>
                    <a:gd name="T31" fmla="*/ 1 h 394"/>
                    <a:gd name="T32" fmla="*/ 3 w 305"/>
                    <a:gd name="T33" fmla="*/ 2 h 394"/>
                    <a:gd name="T34" fmla="*/ 4 w 305"/>
                    <a:gd name="T35" fmla="*/ 3 h 394"/>
                    <a:gd name="T36" fmla="*/ 5 w 305"/>
                    <a:gd name="T37" fmla="*/ 3 h 394"/>
                    <a:gd name="T38" fmla="*/ 6 w 305"/>
                    <a:gd name="T39" fmla="*/ 4 h 394"/>
                    <a:gd name="T40" fmla="*/ 7 w 305"/>
                    <a:gd name="T41" fmla="*/ 5 h 394"/>
                    <a:gd name="T42" fmla="*/ 11 w 305"/>
                    <a:gd name="T43" fmla="*/ 11 h 394"/>
                    <a:gd name="T44" fmla="*/ 11 w 305"/>
                    <a:gd name="T45" fmla="*/ 12 h 394"/>
                    <a:gd name="T46" fmla="*/ 11 w 305"/>
                    <a:gd name="T47" fmla="*/ 12 h 394"/>
                    <a:gd name="T48" fmla="*/ 11 w 305"/>
                    <a:gd name="T49" fmla="*/ 13 h 394"/>
                    <a:gd name="T50" fmla="*/ 11 w 305"/>
                    <a:gd name="T51" fmla="*/ 13 h 394"/>
                    <a:gd name="T52" fmla="*/ 11 w 305"/>
                    <a:gd name="T53" fmla="*/ 13 h 394"/>
                    <a:gd name="T54" fmla="*/ 10 w 305"/>
                    <a:gd name="T55" fmla="*/ 13 h 394"/>
                    <a:gd name="T56" fmla="*/ 9 w 305"/>
                    <a:gd name="T57" fmla="*/ 12 h 394"/>
                    <a:gd name="T58" fmla="*/ 9 w 305"/>
                    <a:gd name="T59" fmla="*/ 12 h 394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0" t="0" r="r" b="b"/>
                  <a:pathLst>
                    <a:path w="305" h="394">
                      <a:moveTo>
                        <a:pt x="277" y="394"/>
                      </a:moveTo>
                      <a:lnTo>
                        <a:pt x="215" y="302"/>
                      </a:lnTo>
                      <a:lnTo>
                        <a:pt x="221" y="288"/>
                      </a:lnTo>
                      <a:lnTo>
                        <a:pt x="223" y="275"/>
                      </a:lnTo>
                      <a:lnTo>
                        <a:pt x="228" y="261"/>
                      </a:lnTo>
                      <a:lnTo>
                        <a:pt x="231" y="247"/>
                      </a:lnTo>
                      <a:lnTo>
                        <a:pt x="305" y="348"/>
                      </a:lnTo>
                      <a:lnTo>
                        <a:pt x="299" y="358"/>
                      </a:lnTo>
                      <a:lnTo>
                        <a:pt x="291" y="370"/>
                      </a:lnTo>
                      <a:lnTo>
                        <a:pt x="286" y="383"/>
                      </a:lnTo>
                      <a:lnTo>
                        <a:pt x="277" y="394"/>
                      </a:lnTo>
                      <a:close/>
                      <a:moveTo>
                        <a:pt x="139" y="192"/>
                      </a:moveTo>
                      <a:lnTo>
                        <a:pt x="0" y="0"/>
                      </a:lnTo>
                      <a:lnTo>
                        <a:pt x="14" y="5"/>
                      </a:lnTo>
                      <a:lnTo>
                        <a:pt x="27" y="14"/>
                      </a:lnTo>
                      <a:lnTo>
                        <a:pt x="44" y="24"/>
                      </a:lnTo>
                      <a:lnTo>
                        <a:pt x="57" y="33"/>
                      </a:lnTo>
                      <a:lnTo>
                        <a:pt x="71" y="44"/>
                      </a:lnTo>
                      <a:lnTo>
                        <a:pt x="85" y="54"/>
                      </a:lnTo>
                      <a:lnTo>
                        <a:pt x="98" y="68"/>
                      </a:lnTo>
                      <a:lnTo>
                        <a:pt x="112" y="79"/>
                      </a:lnTo>
                      <a:lnTo>
                        <a:pt x="182" y="180"/>
                      </a:lnTo>
                      <a:lnTo>
                        <a:pt x="182" y="187"/>
                      </a:lnTo>
                      <a:lnTo>
                        <a:pt x="182" y="196"/>
                      </a:lnTo>
                      <a:lnTo>
                        <a:pt x="182" y="204"/>
                      </a:lnTo>
                      <a:lnTo>
                        <a:pt x="182" y="215"/>
                      </a:lnTo>
                      <a:lnTo>
                        <a:pt x="171" y="210"/>
                      </a:lnTo>
                      <a:lnTo>
                        <a:pt x="161" y="204"/>
                      </a:lnTo>
                      <a:lnTo>
                        <a:pt x="150" y="199"/>
                      </a:lnTo>
                      <a:lnTo>
                        <a:pt x="139" y="192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Freeform 422">
                  <a:extLst>
                    <a:ext uri="{FF2B5EF4-FFF2-40B4-BE49-F238E27FC236}">
                      <a16:creationId xmlns:a16="http://schemas.microsoft.com/office/drawing/2014/main" id="{9CDA13BF-C9AA-4835-A479-ACD2E266580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39" y="1336"/>
                  <a:ext cx="66" cy="86"/>
                </a:xfrm>
                <a:custGeom>
                  <a:avLst/>
                  <a:gdLst>
                    <a:gd name="T0" fmla="*/ 15 w 265"/>
                    <a:gd name="T1" fmla="*/ 22 h 342"/>
                    <a:gd name="T2" fmla="*/ 11 w 265"/>
                    <a:gd name="T3" fmla="*/ 16 h 342"/>
                    <a:gd name="T4" fmla="*/ 11 w 265"/>
                    <a:gd name="T5" fmla="*/ 15 h 342"/>
                    <a:gd name="T6" fmla="*/ 11 w 265"/>
                    <a:gd name="T7" fmla="*/ 14 h 342"/>
                    <a:gd name="T8" fmla="*/ 11 w 265"/>
                    <a:gd name="T9" fmla="*/ 13 h 342"/>
                    <a:gd name="T10" fmla="*/ 11 w 265"/>
                    <a:gd name="T11" fmla="*/ 12 h 342"/>
                    <a:gd name="T12" fmla="*/ 16 w 265"/>
                    <a:gd name="T13" fmla="*/ 19 h 342"/>
                    <a:gd name="T14" fmla="*/ 16 w 265"/>
                    <a:gd name="T15" fmla="*/ 19 h 342"/>
                    <a:gd name="T16" fmla="*/ 16 w 265"/>
                    <a:gd name="T17" fmla="*/ 20 h 342"/>
                    <a:gd name="T18" fmla="*/ 16 w 265"/>
                    <a:gd name="T19" fmla="*/ 21 h 342"/>
                    <a:gd name="T20" fmla="*/ 15 w 265"/>
                    <a:gd name="T21" fmla="*/ 22 h 342"/>
                    <a:gd name="T22" fmla="*/ 8 w 265"/>
                    <a:gd name="T23" fmla="*/ 11 h 342"/>
                    <a:gd name="T24" fmla="*/ 0 w 265"/>
                    <a:gd name="T25" fmla="*/ 0 h 342"/>
                    <a:gd name="T26" fmla="*/ 1 w 265"/>
                    <a:gd name="T27" fmla="*/ 1 h 342"/>
                    <a:gd name="T28" fmla="*/ 2 w 265"/>
                    <a:gd name="T29" fmla="*/ 2 h 342"/>
                    <a:gd name="T30" fmla="*/ 3 w 265"/>
                    <a:gd name="T31" fmla="*/ 3 h 342"/>
                    <a:gd name="T32" fmla="*/ 4 w 265"/>
                    <a:gd name="T33" fmla="*/ 4 h 342"/>
                    <a:gd name="T34" fmla="*/ 5 w 265"/>
                    <a:gd name="T35" fmla="*/ 5 h 342"/>
                    <a:gd name="T36" fmla="*/ 6 w 265"/>
                    <a:gd name="T37" fmla="*/ 6 h 342"/>
                    <a:gd name="T38" fmla="*/ 7 w 265"/>
                    <a:gd name="T39" fmla="*/ 7 h 342"/>
                    <a:gd name="T40" fmla="*/ 8 w 265"/>
                    <a:gd name="T41" fmla="*/ 8 h 342"/>
                    <a:gd name="T42" fmla="*/ 8 w 265"/>
                    <a:gd name="T43" fmla="*/ 9 h 342"/>
                    <a:gd name="T44" fmla="*/ 8 w 265"/>
                    <a:gd name="T45" fmla="*/ 10 h 342"/>
                    <a:gd name="T46" fmla="*/ 8 w 265"/>
                    <a:gd name="T47" fmla="*/ 11 h 342"/>
                    <a:gd name="T48" fmla="*/ 8 w 265"/>
                    <a:gd name="T49" fmla="*/ 12 h 342"/>
                    <a:gd name="T50" fmla="*/ 8 w 265"/>
                    <a:gd name="T51" fmla="*/ 12 h 342"/>
                    <a:gd name="T52" fmla="*/ 8 w 265"/>
                    <a:gd name="T53" fmla="*/ 11 h 342"/>
                    <a:gd name="T54" fmla="*/ 8 w 265"/>
                    <a:gd name="T55" fmla="*/ 11 h 342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265" h="342">
                      <a:moveTo>
                        <a:pt x="247" y="342"/>
                      </a:moveTo>
                      <a:lnTo>
                        <a:pt x="177" y="247"/>
                      </a:lnTo>
                      <a:lnTo>
                        <a:pt x="180" y="231"/>
                      </a:lnTo>
                      <a:lnTo>
                        <a:pt x="182" y="215"/>
                      </a:lnTo>
                      <a:lnTo>
                        <a:pt x="185" y="198"/>
                      </a:lnTo>
                      <a:lnTo>
                        <a:pt x="185" y="185"/>
                      </a:lnTo>
                      <a:lnTo>
                        <a:pt x="265" y="293"/>
                      </a:lnTo>
                      <a:lnTo>
                        <a:pt x="261" y="304"/>
                      </a:lnTo>
                      <a:lnTo>
                        <a:pt x="256" y="318"/>
                      </a:lnTo>
                      <a:lnTo>
                        <a:pt x="253" y="328"/>
                      </a:lnTo>
                      <a:lnTo>
                        <a:pt x="247" y="342"/>
                      </a:lnTo>
                      <a:close/>
                      <a:moveTo>
                        <a:pt x="131" y="180"/>
                      </a:moveTo>
                      <a:lnTo>
                        <a:pt x="0" y="0"/>
                      </a:lnTo>
                      <a:lnTo>
                        <a:pt x="20" y="14"/>
                      </a:lnTo>
                      <a:lnTo>
                        <a:pt x="39" y="27"/>
                      </a:lnTo>
                      <a:lnTo>
                        <a:pt x="58" y="40"/>
                      </a:lnTo>
                      <a:lnTo>
                        <a:pt x="74" y="57"/>
                      </a:lnTo>
                      <a:lnTo>
                        <a:pt x="90" y="74"/>
                      </a:lnTo>
                      <a:lnTo>
                        <a:pt x="106" y="87"/>
                      </a:lnTo>
                      <a:lnTo>
                        <a:pt x="120" y="104"/>
                      </a:lnTo>
                      <a:lnTo>
                        <a:pt x="136" y="120"/>
                      </a:lnTo>
                      <a:lnTo>
                        <a:pt x="136" y="136"/>
                      </a:lnTo>
                      <a:lnTo>
                        <a:pt x="136" y="152"/>
                      </a:lnTo>
                      <a:lnTo>
                        <a:pt x="136" y="169"/>
                      </a:lnTo>
                      <a:lnTo>
                        <a:pt x="136" y="185"/>
                      </a:lnTo>
                      <a:lnTo>
                        <a:pt x="136" y="182"/>
                      </a:lnTo>
                      <a:lnTo>
                        <a:pt x="134" y="180"/>
                      </a:lnTo>
                      <a:lnTo>
                        <a:pt x="131" y="180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Freeform 423">
                  <a:extLst>
                    <a:ext uri="{FF2B5EF4-FFF2-40B4-BE49-F238E27FC236}">
                      <a16:creationId xmlns:a16="http://schemas.microsoft.com/office/drawing/2014/main" id="{B21E6BF1-C3A1-4914-B113-0C725F1A293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4855" y="1349"/>
                  <a:ext cx="50" cy="67"/>
                </a:xfrm>
                <a:custGeom>
                  <a:avLst/>
                  <a:gdLst>
                    <a:gd name="T0" fmla="*/ 12 w 199"/>
                    <a:gd name="T1" fmla="*/ 17 h 269"/>
                    <a:gd name="T2" fmla="*/ 8 w 199"/>
                    <a:gd name="T3" fmla="*/ 10 h 269"/>
                    <a:gd name="T4" fmla="*/ 8 w 199"/>
                    <a:gd name="T5" fmla="*/ 9 h 269"/>
                    <a:gd name="T6" fmla="*/ 8 w 199"/>
                    <a:gd name="T7" fmla="*/ 8 h 269"/>
                    <a:gd name="T8" fmla="*/ 8 w 199"/>
                    <a:gd name="T9" fmla="*/ 7 h 269"/>
                    <a:gd name="T10" fmla="*/ 8 w 199"/>
                    <a:gd name="T11" fmla="*/ 6 h 269"/>
                    <a:gd name="T12" fmla="*/ 12 w 199"/>
                    <a:gd name="T13" fmla="*/ 12 h 269"/>
                    <a:gd name="T14" fmla="*/ 12 w 199"/>
                    <a:gd name="T15" fmla="*/ 13 h 269"/>
                    <a:gd name="T16" fmla="*/ 13 w 199"/>
                    <a:gd name="T17" fmla="*/ 14 h 269"/>
                    <a:gd name="T18" fmla="*/ 13 w 199"/>
                    <a:gd name="T19" fmla="*/ 14 h 269"/>
                    <a:gd name="T20" fmla="*/ 13 w 199"/>
                    <a:gd name="T21" fmla="*/ 15 h 269"/>
                    <a:gd name="T22" fmla="*/ 13 w 199"/>
                    <a:gd name="T23" fmla="*/ 15 h 269"/>
                    <a:gd name="T24" fmla="*/ 12 w 199"/>
                    <a:gd name="T25" fmla="*/ 16 h 269"/>
                    <a:gd name="T26" fmla="*/ 12 w 199"/>
                    <a:gd name="T27" fmla="*/ 16 h 269"/>
                    <a:gd name="T28" fmla="*/ 12 w 199"/>
                    <a:gd name="T29" fmla="*/ 17 h 269"/>
                    <a:gd name="T30" fmla="*/ 5 w 199"/>
                    <a:gd name="T31" fmla="*/ 6 h 269"/>
                    <a:gd name="T32" fmla="*/ 0 w 199"/>
                    <a:gd name="T33" fmla="*/ 0 h 269"/>
                    <a:gd name="T34" fmla="*/ 1 w 199"/>
                    <a:gd name="T35" fmla="*/ 1 h 269"/>
                    <a:gd name="T36" fmla="*/ 2 w 199"/>
                    <a:gd name="T37" fmla="*/ 2 h 269"/>
                    <a:gd name="T38" fmla="*/ 4 w 199"/>
                    <a:gd name="T39" fmla="*/ 3 h 269"/>
                    <a:gd name="T40" fmla="*/ 5 w 199"/>
                    <a:gd name="T41" fmla="*/ 4 h 269"/>
                    <a:gd name="T42" fmla="*/ 5 w 199"/>
                    <a:gd name="T43" fmla="*/ 5 h 269"/>
                    <a:gd name="T44" fmla="*/ 5 w 199"/>
                    <a:gd name="T45" fmla="*/ 5 h 269"/>
                    <a:gd name="T46" fmla="*/ 5 w 199"/>
                    <a:gd name="T47" fmla="*/ 6 h 269"/>
                    <a:gd name="T48" fmla="*/ 5 w 199"/>
                    <a:gd name="T49" fmla="*/ 6 h 269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0" t="0" r="r" b="b"/>
                  <a:pathLst>
                    <a:path w="199" h="269">
                      <a:moveTo>
                        <a:pt x="193" y="269"/>
                      </a:moveTo>
                      <a:lnTo>
                        <a:pt x="119" y="168"/>
                      </a:lnTo>
                      <a:lnTo>
                        <a:pt x="119" y="152"/>
                      </a:lnTo>
                      <a:lnTo>
                        <a:pt x="119" y="133"/>
                      </a:lnTo>
                      <a:lnTo>
                        <a:pt x="119" y="117"/>
                      </a:lnTo>
                      <a:lnTo>
                        <a:pt x="119" y="97"/>
                      </a:lnTo>
                      <a:lnTo>
                        <a:pt x="193" y="201"/>
                      </a:lnTo>
                      <a:lnTo>
                        <a:pt x="195" y="212"/>
                      </a:lnTo>
                      <a:lnTo>
                        <a:pt x="199" y="219"/>
                      </a:lnTo>
                      <a:lnTo>
                        <a:pt x="199" y="231"/>
                      </a:lnTo>
                      <a:lnTo>
                        <a:pt x="199" y="239"/>
                      </a:lnTo>
                      <a:lnTo>
                        <a:pt x="199" y="247"/>
                      </a:lnTo>
                      <a:lnTo>
                        <a:pt x="195" y="255"/>
                      </a:lnTo>
                      <a:lnTo>
                        <a:pt x="193" y="263"/>
                      </a:lnTo>
                      <a:lnTo>
                        <a:pt x="193" y="269"/>
                      </a:lnTo>
                      <a:close/>
                      <a:moveTo>
                        <a:pt x="70" y="101"/>
                      </a:moveTo>
                      <a:lnTo>
                        <a:pt x="0" y="0"/>
                      </a:lnTo>
                      <a:lnTo>
                        <a:pt x="19" y="16"/>
                      </a:lnTo>
                      <a:lnTo>
                        <a:pt x="35" y="35"/>
                      </a:lnTo>
                      <a:lnTo>
                        <a:pt x="54" y="51"/>
                      </a:lnTo>
                      <a:lnTo>
                        <a:pt x="70" y="71"/>
                      </a:lnTo>
                      <a:lnTo>
                        <a:pt x="70" y="78"/>
                      </a:lnTo>
                      <a:lnTo>
                        <a:pt x="70" y="87"/>
                      </a:lnTo>
                      <a:lnTo>
                        <a:pt x="70" y="95"/>
                      </a:lnTo>
                      <a:lnTo>
                        <a:pt x="70" y="101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Freeform 424">
                  <a:extLst>
                    <a:ext uri="{FF2B5EF4-FFF2-40B4-BE49-F238E27FC236}">
                      <a16:creationId xmlns:a16="http://schemas.microsoft.com/office/drawing/2014/main" id="{B79CF6A2-6C20-4EDA-9214-046771C0B6E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5" y="1362"/>
                  <a:ext cx="20" cy="48"/>
                </a:xfrm>
                <a:custGeom>
                  <a:avLst/>
                  <a:gdLst>
                    <a:gd name="T0" fmla="*/ 5 w 80"/>
                    <a:gd name="T1" fmla="*/ 12 h 189"/>
                    <a:gd name="T2" fmla="*/ 0 w 80"/>
                    <a:gd name="T3" fmla="*/ 5 h 189"/>
                    <a:gd name="T4" fmla="*/ 0 w 80"/>
                    <a:gd name="T5" fmla="*/ 4 h 189"/>
                    <a:gd name="T6" fmla="*/ 0 w 80"/>
                    <a:gd name="T7" fmla="*/ 3 h 189"/>
                    <a:gd name="T8" fmla="*/ 0 w 80"/>
                    <a:gd name="T9" fmla="*/ 1 h 189"/>
                    <a:gd name="T10" fmla="*/ 0 w 80"/>
                    <a:gd name="T11" fmla="*/ 0 h 189"/>
                    <a:gd name="T12" fmla="*/ 4 w 80"/>
                    <a:gd name="T13" fmla="*/ 6 h 189"/>
                    <a:gd name="T14" fmla="*/ 5 w 80"/>
                    <a:gd name="T15" fmla="*/ 7 h 189"/>
                    <a:gd name="T16" fmla="*/ 5 w 80"/>
                    <a:gd name="T17" fmla="*/ 9 h 189"/>
                    <a:gd name="T18" fmla="*/ 5 w 80"/>
                    <a:gd name="T19" fmla="*/ 10 h 189"/>
                    <a:gd name="T20" fmla="*/ 5 w 80"/>
                    <a:gd name="T21" fmla="*/ 12 h 189"/>
                    <a:gd name="T22" fmla="*/ 5 w 80"/>
                    <a:gd name="T23" fmla="*/ 12 h 189"/>
                    <a:gd name="T24" fmla="*/ 5 w 80"/>
                    <a:gd name="T25" fmla="*/ 12 h 18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80" h="189">
                      <a:moveTo>
                        <a:pt x="80" y="189"/>
                      </a:moveTo>
                      <a:lnTo>
                        <a:pt x="0" y="81"/>
                      </a:lnTo>
                      <a:lnTo>
                        <a:pt x="0" y="58"/>
                      </a:lnTo>
                      <a:lnTo>
                        <a:pt x="0" y="40"/>
                      </a:lnTo>
                      <a:lnTo>
                        <a:pt x="0" y="21"/>
                      </a:lnTo>
                      <a:lnTo>
                        <a:pt x="0" y="0"/>
                      </a:lnTo>
                      <a:lnTo>
                        <a:pt x="62" y="92"/>
                      </a:lnTo>
                      <a:lnTo>
                        <a:pt x="71" y="113"/>
                      </a:lnTo>
                      <a:lnTo>
                        <a:pt x="76" y="138"/>
                      </a:lnTo>
                      <a:lnTo>
                        <a:pt x="80" y="162"/>
                      </a:lnTo>
                      <a:lnTo>
                        <a:pt x="80" y="184"/>
                      </a:lnTo>
                      <a:lnTo>
                        <a:pt x="80" y="187"/>
                      </a:lnTo>
                      <a:lnTo>
                        <a:pt x="80" y="189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Freeform 425">
                  <a:extLst>
                    <a:ext uri="{FF2B5EF4-FFF2-40B4-BE49-F238E27FC236}">
                      <a16:creationId xmlns:a16="http://schemas.microsoft.com/office/drawing/2014/main" id="{CCA0A84E-FE1C-401D-B2B0-38CB580333A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52"/>
                  <a:ext cx="19" cy="47"/>
                </a:xfrm>
                <a:custGeom>
                  <a:avLst/>
                  <a:gdLst>
                    <a:gd name="T0" fmla="*/ 5 w 77"/>
                    <a:gd name="T1" fmla="*/ 12 h 188"/>
                    <a:gd name="T2" fmla="*/ 0 w 77"/>
                    <a:gd name="T3" fmla="*/ 5 h 188"/>
                    <a:gd name="T4" fmla="*/ 0 w 77"/>
                    <a:gd name="T5" fmla="*/ 4 h 188"/>
                    <a:gd name="T6" fmla="*/ 0 w 77"/>
                    <a:gd name="T7" fmla="*/ 3 h 188"/>
                    <a:gd name="T8" fmla="*/ 0 w 77"/>
                    <a:gd name="T9" fmla="*/ 1 h 188"/>
                    <a:gd name="T10" fmla="*/ 0 w 77"/>
                    <a:gd name="T11" fmla="*/ 0 h 188"/>
                    <a:gd name="T12" fmla="*/ 3 w 77"/>
                    <a:gd name="T13" fmla="*/ 4 h 188"/>
                    <a:gd name="T14" fmla="*/ 3 w 77"/>
                    <a:gd name="T15" fmla="*/ 6 h 188"/>
                    <a:gd name="T16" fmla="*/ 4 w 77"/>
                    <a:gd name="T17" fmla="*/ 8 h 188"/>
                    <a:gd name="T18" fmla="*/ 4 w 77"/>
                    <a:gd name="T19" fmla="*/ 10 h 188"/>
                    <a:gd name="T20" fmla="*/ 5 w 77"/>
                    <a:gd name="T21" fmla="*/ 12 h 18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7" h="188">
                      <a:moveTo>
                        <a:pt x="77" y="188"/>
                      </a:moveTo>
                      <a:lnTo>
                        <a:pt x="3" y="84"/>
                      </a:lnTo>
                      <a:lnTo>
                        <a:pt x="3" y="63"/>
                      </a:lnTo>
                      <a:lnTo>
                        <a:pt x="3" y="42"/>
                      </a:lnTo>
                      <a:lnTo>
                        <a:pt x="3" y="19"/>
                      </a:lnTo>
                      <a:lnTo>
                        <a:pt x="0" y="0"/>
                      </a:lnTo>
                      <a:lnTo>
                        <a:pt x="47" y="63"/>
                      </a:lnTo>
                      <a:lnTo>
                        <a:pt x="58" y="93"/>
                      </a:lnTo>
                      <a:lnTo>
                        <a:pt x="65" y="123"/>
                      </a:lnTo>
                      <a:lnTo>
                        <a:pt x="74" y="155"/>
                      </a:lnTo>
                      <a:lnTo>
                        <a:pt x="77" y="188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Freeform 426">
                  <a:extLst>
                    <a:ext uri="{FF2B5EF4-FFF2-40B4-BE49-F238E27FC236}">
                      <a16:creationId xmlns:a16="http://schemas.microsoft.com/office/drawing/2014/main" id="{7F3E4CFB-A4BE-4023-959C-F0D594239A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46"/>
                  <a:ext cx="16" cy="39"/>
                </a:xfrm>
                <a:custGeom>
                  <a:avLst/>
                  <a:gdLst>
                    <a:gd name="T0" fmla="*/ 4 w 65"/>
                    <a:gd name="T1" fmla="*/ 10 h 156"/>
                    <a:gd name="T2" fmla="*/ 0 w 65"/>
                    <a:gd name="T3" fmla="*/ 4 h 156"/>
                    <a:gd name="T4" fmla="*/ 0 w 65"/>
                    <a:gd name="T5" fmla="*/ 3 h 156"/>
                    <a:gd name="T6" fmla="*/ 0 w 65"/>
                    <a:gd name="T7" fmla="*/ 2 h 156"/>
                    <a:gd name="T8" fmla="*/ 0 w 65"/>
                    <a:gd name="T9" fmla="*/ 1 h 156"/>
                    <a:gd name="T10" fmla="*/ 0 w 65"/>
                    <a:gd name="T11" fmla="*/ 1 h 156"/>
                    <a:gd name="T12" fmla="*/ 0 w 65"/>
                    <a:gd name="T13" fmla="*/ 0 h 156"/>
                    <a:gd name="T14" fmla="*/ 0 w 65"/>
                    <a:gd name="T15" fmla="*/ 0 h 156"/>
                    <a:gd name="T16" fmla="*/ 1 w 65"/>
                    <a:gd name="T17" fmla="*/ 2 h 156"/>
                    <a:gd name="T18" fmla="*/ 2 w 65"/>
                    <a:gd name="T19" fmla="*/ 4 h 156"/>
                    <a:gd name="T20" fmla="*/ 3 w 65"/>
                    <a:gd name="T21" fmla="*/ 7 h 156"/>
                    <a:gd name="T22" fmla="*/ 4 w 65"/>
                    <a:gd name="T23" fmla="*/ 10 h 15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65" h="156">
                      <a:moveTo>
                        <a:pt x="65" y="156"/>
                      </a:moveTo>
                      <a:lnTo>
                        <a:pt x="3" y="64"/>
                      </a:lnTo>
                      <a:lnTo>
                        <a:pt x="3" y="50"/>
                      </a:lnTo>
                      <a:lnTo>
                        <a:pt x="3" y="34"/>
                      </a:lnTo>
                      <a:lnTo>
                        <a:pt x="0" y="20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9" y="30"/>
                      </a:lnTo>
                      <a:lnTo>
                        <a:pt x="39" y="66"/>
                      </a:lnTo>
                      <a:lnTo>
                        <a:pt x="55" y="110"/>
                      </a:lnTo>
                      <a:lnTo>
                        <a:pt x="65" y="156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Freeform 427">
                  <a:extLst>
                    <a:ext uri="{FF2B5EF4-FFF2-40B4-BE49-F238E27FC236}">
                      <a16:creationId xmlns:a16="http://schemas.microsoft.com/office/drawing/2014/main" id="{9F14A3D6-689E-41E2-9688-14D08693F5C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84" y="1346"/>
                  <a:ext cx="12" cy="22"/>
                </a:xfrm>
                <a:custGeom>
                  <a:avLst/>
                  <a:gdLst>
                    <a:gd name="T0" fmla="*/ 3 w 47"/>
                    <a:gd name="T1" fmla="*/ 6 h 85"/>
                    <a:gd name="T2" fmla="*/ 0 w 47"/>
                    <a:gd name="T3" fmla="*/ 2 h 85"/>
                    <a:gd name="T4" fmla="*/ 0 w 47"/>
                    <a:gd name="T5" fmla="*/ 1 h 85"/>
                    <a:gd name="T6" fmla="*/ 0 w 47"/>
                    <a:gd name="T7" fmla="*/ 1 h 85"/>
                    <a:gd name="T8" fmla="*/ 0 w 47"/>
                    <a:gd name="T9" fmla="*/ 1 h 85"/>
                    <a:gd name="T10" fmla="*/ 0 w 47"/>
                    <a:gd name="T11" fmla="*/ 1 h 85"/>
                    <a:gd name="T12" fmla="*/ 0 w 47"/>
                    <a:gd name="T13" fmla="*/ 0 h 85"/>
                    <a:gd name="T14" fmla="*/ 0 w 47"/>
                    <a:gd name="T15" fmla="*/ 0 h 85"/>
                    <a:gd name="T16" fmla="*/ 1 w 47"/>
                    <a:gd name="T17" fmla="*/ 1 h 85"/>
                    <a:gd name="T18" fmla="*/ 2 w 47"/>
                    <a:gd name="T19" fmla="*/ 3 h 85"/>
                    <a:gd name="T20" fmla="*/ 2 w 47"/>
                    <a:gd name="T21" fmla="*/ 4 h 85"/>
                    <a:gd name="T22" fmla="*/ 3 w 47"/>
                    <a:gd name="T23" fmla="*/ 6 h 85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47" h="85">
                      <a:moveTo>
                        <a:pt x="47" y="85"/>
                      </a:moveTo>
                      <a:lnTo>
                        <a:pt x="0" y="22"/>
                      </a:lnTo>
                      <a:lnTo>
                        <a:pt x="0" y="17"/>
                      </a:lnTo>
                      <a:lnTo>
                        <a:pt x="0" y="11"/>
                      </a:lnTo>
                      <a:lnTo>
                        <a:pt x="0" y="9"/>
                      </a:lnTo>
                      <a:lnTo>
                        <a:pt x="0" y="6"/>
                      </a:lnTo>
                      <a:lnTo>
                        <a:pt x="0" y="4"/>
                      </a:lnTo>
                      <a:lnTo>
                        <a:pt x="0" y="0"/>
                      </a:lnTo>
                      <a:lnTo>
                        <a:pt x="12" y="20"/>
                      </a:lnTo>
                      <a:lnTo>
                        <a:pt x="23" y="39"/>
                      </a:lnTo>
                      <a:lnTo>
                        <a:pt x="35" y="60"/>
                      </a:lnTo>
                      <a:lnTo>
                        <a:pt x="47" y="85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Freeform 428">
                  <a:extLst>
                    <a:ext uri="{FF2B5EF4-FFF2-40B4-BE49-F238E27FC236}">
                      <a16:creationId xmlns:a16="http://schemas.microsoft.com/office/drawing/2014/main" id="{C16E97BF-D6E8-472A-9AB4-15D6E5732DD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60" y="1340"/>
                  <a:ext cx="9" cy="10"/>
                </a:xfrm>
                <a:custGeom>
                  <a:avLst/>
                  <a:gdLst>
                    <a:gd name="T0" fmla="*/ 2 w 38"/>
                    <a:gd name="T1" fmla="*/ 1 h 38"/>
                    <a:gd name="T2" fmla="*/ 0 w 38"/>
                    <a:gd name="T3" fmla="*/ 0 h 38"/>
                    <a:gd name="T4" fmla="*/ 2 w 38"/>
                    <a:gd name="T5" fmla="*/ 3 h 38"/>
                    <a:gd name="T6" fmla="*/ 2 w 38"/>
                    <a:gd name="T7" fmla="*/ 1 h 38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8" h="38">
                      <a:moveTo>
                        <a:pt x="35" y="8"/>
                      </a:moveTo>
                      <a:lnTo>
                        <a:pt x="0" y="0"/>
                      </a:lnTo>
                      <a:lnTo>
                        <a:pt x="38" y="38"/>
                      </a:lnTo>
                      <a:lnTo>
                        <a:pt x="35" y="8"/>
                      </a:lnTo>
                      <a:close/>
                    </a:path>
                  </a:pathLst>
                </a:custGeom>
                <a:solidFill>
                  <a:srgbClr val="00562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Freeform 430">
                  <a:extLst>
                    <a:ext uri="{FF2B5EF4-FFF2-40B4-BE49-F238E27FC236}">
                      <a16:creationId xmlns:a16="http://schemas.microsoft.com/office/drawing/2014/main" id="{92B059AC-E781-4804-946D-8926A46AE2A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96" cy="45"/>
                </a:xfrm>
                <a:custGeom>
                  <a:avLst/>
                  <a:gdLst>
                    <a:gd name="T0" fmla="*/ 24 w 383"/>
                    <a:gd name="T1" fmla="*/ 1 h 179"/>
                    <a:gd name="T2" fmla="*/ 21 w 383"/>
                    <a:gd name="T3" fmla="*/ 2 h 179"/>
                    <a:gd name="T4" fmla="*/ 18 w 383"/>
                    <a:gd name="T5" fmla="*/ 3 h 179"/>
                    <a:gd name="T6" fmla="*/ 15 w 383"/>
                    <a:gd name="T7" fmla="*/ 4 h 179"/>
                    <a:gd name="T8" fmla="*/ 12 w 383"/>
                    <a:gd name="T9" fmla="*/ 4 h 179"/>
                    <a:gd name="T10" fmla="*/ 9 w 383"/>
                    <a:gd name="T11" fmla="*/ 3 h 179"/>
                    <a:gd name="T12" fmla="*/ 6 w 383"/>
                    <a:gd name="T13" fmla="*/ 2 h 179"/>
                    <a:gd name="T14" fmla="*/ 3 w 383"/>
                    <a:gd name="T15" fmla="*/ 1 h 179"/>
                    <a:gd name="T16" fmla="*/ 0 w 383"/>
                    <a:gd name="T17" fmla="*/ 0 h 179"/>
                    <a:gd name="T18" fmla="*/ 2 w 383"/>
                    <a:gd name="T19" fmla="*/ 3 h 179"/>
                    <a:gd name="T20" fmla="*/ 3 w 383"/>
                    <a:gd name="T21" fmla="*/ 5 h 179"/>
                    <a:gd name="T22" fmla="*/ 4 w 383"/>
                    <a:gd name="T23" fmla="*/ 8 h 179"/>
                    <a:gd name="T24" fmla="*/ 4 w 383"/>
                    <a:gd name="T25" fmla="*/ 11 h 179"/>
                    <a:gd name="T26" fmla="*/ 6 w 383"/>
                    <a:gd name="T27" fmla="*/ 11 h 179"/>
                    <a:gd name="T28" fmla="*/ 9 w 383"/>
                    <a:gd name="T29" fmla="*/ 11 h 179"/>
                    <a:gd name="T30" fmla="*/ 12 w 383"/>
                    <a:gd name="T31" fmla="*/ 10 h 179"/>
                    <a:gd name="T32" fmla="*/ 15 w 383"/>
                    <a:gd name="T33" fmla="*/ 9 h 179"/>
                    <a:gd name="T34" fmla="*/ 18 w 383"/>
                    <a:gd name="T35" fmla="*/ 7 h 179"/>
                    <a:gd name="T36" fmla="*/ 21 w 383"/>
                    <a:gd name="T37" fmla="*/ 5 h 179"/>
                    <a:gd name="T38" fmla="*/ 23 w 383"/>
                    <a:gd name="T39" fmla="*/ 3 h 179"/>
                    <a:gd name="T40" fmla="*/ 24 w 383"/>
                    <a:gd name="T41" fmla="*/ 1 h 179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0" t="0" r="r" b="b"/>
                  <a:pathLst>
                    <a:path w="383" h="179">
                      <a:moveTo>
                        <a:pt x="383" y="13"/>
                      </a:moveTo>
                      <a:lnTo>
                        <a:pt x="329" y="35"/>
                      </a:lnTo>
                      <a:lnTo>
                        <a:pt x="280" y="49"/>
                      </a:lnTo>
                      <a:lnTo>
                        <a:pt x="234" y="54"/>
                      </a:lnTo>
                      <a:lnTo>
                        <a:pt x="188" y="54"/>
                      </a:lnTo>
                      <a:lnTo>
                        <a:pt x="141" y="47"/>
                      </a:lnTo>
                      <a:lnTo>
                        <a:pt x="98" y="35"/>
                      </a:lnTo>
                      <a:lnTo>
                        <a:pt x="49" y="19"/>
                      </a:lnTo>
                      <a:lnTo>
                        <a:pt x="0" y="0"/>
                      </a:lnTo>
                      <a:lnTo>
                        <a:pt x="25" y="40"/>
                      </a:lnTo>
                      <a:lnTo>
                        <a:pt x="41" y="84"/>
                      </a:lnTo>
                      <a:lnTo>
                        <a:pt x="55" y="130"/>
                      </a:lnTo>
                      <a:lnTo>
                        <a:pt x="63" y="176"/>
                      </a:lnTo>
                      <a:lnTo>
                        <a:pt x="101" y="179"/>
                      </a:lnTo>
                      <a:lnTo>
                        <a:pt x="144" y="174"/>
                      </a:lnTo>
                      <a:lnTo>
                        <a:pt x="194" y="158"/>
                      </a:lnTo>
                      <a:lnTo>
                        <a:pt x="240" y="135"/>
                      </a:lnTo>
                      <a:lnTo>
                        <a:pt x="286" y="109"/>
                      </a:lnTo>
                      <a:lnTo>
                        <a:pt x="326" y="79"/>
                      </a:lnTo>
                      <a:lnTo>
                        <a:pt x="359" y="47"/>
                      </a:lnTo>
                      <a:lnTo>
                        <a:pt x="383" y="13"/>
                      </a:lnTo>
                      <a:close/>
                    </a:path>
                  </a:pathLst>
                </a:custGeom>
                <a:solidFill>
                  <a:srgbClr val="005E3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Freeform 431">
                  <a:extLst>
                    <a:ext uri="{FF2B5EF4-FFF2-40B4-BE49-F238E27FC236}">
                      <a16:creationId xmlns:a16="http://schemas.microsoft.com/office/drawing/2014/main" id="{90114A14-57E6-498F-A371-A51DEBEF46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2" y="1475"/>
                  <a:ext cx="4" cy="6"/>
                </a:xfrm>
                <a:custGeom>
                  <a:avLst/>
                  <a:gdLst>
                    <a:gd name="T0" fmla="*/ 0 w 17"/>
                    <a:gd name="T1" fmla="*/ 0 h 25"/>
                    <a:gd name="T2" fmla="*/ 1 w 17"/>
                    <a:gd name="T3" fmla="*/ 1 h 25"/>
                    <a:gd name="T4" fmla="*/ 1 w 17"/>
                    <a:gd name="T5" fmla="*/ 1 h 25"/>
                    <a:gd name="T6" fmla="*/ 1 w 17"/>
                    <a:gd name="T7" fmla="*/ 1 h 25"/>
                    <a:gd name="T8" fmla="*/ 0 w 17"/>
                    <a:gd name="T9" fmla="*/ 1 h 25"/>
                    <a:gd name="T10" fmla="*/ 0 w 17"/>
                    <a:gd name="T11" fmla="*/ 1 h 25"/>
                    <a:gd name="T12" fmla="*/ 0 w 17"/>
                    <a:gd name="T13" fmla="*/ 1 h 25"/>
                    <a:gd name="T14" fmla="*/ 0 w 17"/>
                    <a:gd name="T15" fmla="*/ 1 h 25"/>
                    <a:gd name="T16" fmla="*/ 0 w 17"/>
                    <a:gd name="T17" fmla="*/ 0 h 25"/>
                    <a:gd name="T18" fmla="*/ 0 w 17"/>
                    <a:gd name="T19" fmla="*/ 0 h 2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7" h="25">
                      <a:moveTo>
                        <a:pt x="0" y="0"/>
                      </a:moveTo>
                      <a:lnTo>
                        <a:pt x="17" y="25"/>
                      </a:lnTo>
                      <a:lnTo>
                        <a:pt x="13" y="25"/>
                      </a:lnTo>
                      <a:lnTo>
                        <a:pt x="11" y="25"/>
                      </a:lnTo>
                      <a:lnTo>
                        <a:pt x="6" y="25"/>
                      </a:lnTo>
                      <a:lnTo>
                        <a:pt x="3" y="25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Freeform 432">
                  <a:extLst>
                    <a:ext uri="{FF2B5EF4-FFF2-40B4-BE49-F238E27FC236}">
                      <a16:creationId xmlns:a16="http://schemas.microsoft.com/office/drawing/2014/main" id="{06A0D4E8-DD14-4B31-AC36-4FDFC003BE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9" y="1465"/>
                  <a:ext cx="10" cy="16"/>
                </a:xfrm>
                <a:custGeom>
                  <a:avLst/>
                  <a:gdLst>
                    <a:gd name="T0" fmla="*/ 0 w 40"/>
                    <a:gd name="T1" fmla="*/ 0 h 63"/>
                    <a:gd name="T2" fmla="*/ 3 w 40"/>
                    <a:gd name="T3" fmla="*/ 4 h 63"/>
                    <a:gd name="T4" fmla="*/ 2 w 40"/>
                    <a:gd name="T5" fmla="*/ 4 h 63"/>
                    <a:gd name="T6" fmla="*/ 2 w 40"/>
                    <a:gd name="T7" fmla="*/ 4 h 63"/>
                    <a:gd name="T8" fmla="*/ 1 w 40"/>
                    <a:gd name="T9" fmla="*/ 4 h 63"/>
                    <a:gd name="T10" fmla="*/ 1 w 40"/>
                    <a:gd name="T11" fmla="*/ 4 h 63"/>
                    <a:gd name="T12" fmla="*/ 1 w 40"/>
                    <a:gd name="T13" fmla="*/ 3 h 63"/>
                    <a:gd name="T14" fmla="*/ 1 w 40"/>
                    <a:gd name="T15" fmla="*/ 2 h 63"/>
                    <a:gd name="T16" fmla="*/ 0 w 40"/>
                    <a:gd name="T17" fmla="*/ 1 h 63"/>
                    <a:gd name="T18" fmla="*/ 0 w 40"/>
                    <a:gd name="T19" fmla="*/ 0 h 63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40" h="63">
                      <a:moveTo>
                        <a:pt x="0" y="0"/>
                      </a:moveTo>
                      <a:lnTo>
                        <a:pt x="40" y="63"/>
                      </a:lnTo>
                      <a:lnTo>
                        <a:pt x="33" y="63"/>
                      </a:lnTo>
                      <a:lnTo>
                        <a:pt x="28" y="63"/>
                      </a:lnTo>
                      <a:lnTo>
                        <a:pt x="19" y="63"/>
                      </a:lnTo>
                      <a:lnTo>
                        <a:pt x="14" y="63"/>
                      </a:lnTo>
                      <a:lnTo>
                        <a:pt x="11" y="47"/>
                      </a:lnTo>
                      <a:lnTo>
                        <a:pt x="8" y="29"/>
                      </a:lnTo>
                      <a:lnTo>
                        <a:pt x="3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4F894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Freeform 433">
                  <a:extLst>
                    <a:ext uri="{FF2B5EF4-FFF2-40B4-BE49-F238E27FC236}">
                      <a16:creationId xmlns:a16="http://schemas.microsoft.com/office/drawing/2014/main" id="{799D0946-41EE-4604-B800-254BCADEE1D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3" y="1452"/>
                  <a:ext cx="21" cy="29"/>
                </a:xfrm>
                <a:custGeom>
                  <a:avLst/>
                  <a:gdLst>
                    <a:gd name="T0" fmla="*/ 3 w 81"/>
                    <a:gd name="T1" fmla="*/ 7 h 117"/>
                    <a:gd name="T2" fmla="*/ 2 w 81"/>
                    <a:gd name="T3" fmla="*/ 6 h 117"/>
                    <a:gd name="T4" fmla="*/ 2 w 81"/>
                    <a:gd name="T5" fmla="*/ 4 h 117"/>
                    <a:gd name="T6" fmla="*/ 2 w 81"/>
                    <a:gd name="T7" fmla="*/ 3 h 117"/>
                    <a:gd name="T8" fmla="*/ 1 w 81"/>
                    <a:gd name="T9" fmla="*/ 1 h 117"/>
                    <a:gd name="T10" fmla="*/ 0 w 81"/>
                    <a:gd name="T11" fmla="*/ 0 h 117"/>
                    <a:gd name="T12" fmla="*/ 5 w 81"/>
                    <a:gd name="T13" fmla="*/ 7 h 117"/>
                    <a:gd name="T14" fmla="*/ 5 w 81"/>
                    <a:gd name="T15" fmla="*/ 7 h 117"/>
                    <a:gd name="T16" fmla="*/ 5 w 81"/>
                    <a:gd name="T17" fmla="*/ 7 h 117"/>
                    <a:gd name="T18" fmla="*/ 4 w 81"/>
                    <a:gd name="T19" fmla="*/ 7 h 117"/>
                    <a:gd name="T20" fmla="*/ 3 w 81"/>
                    <a:gd name="T21" fmla="*/ 7 h 117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1" h="117">
                      <a:moveTo>
                        <a:pt x="52" y="117"/>
                      </a:moveTo>
                      <a:lnTo>
                        <a:pt x="35" y="92"/>
                      </a:lnTo>
                      <a:lnTo>
                        <a:pt x="29" y="71"/>
                      </a:lnTo>
                      <a:lnTo>
                        <a:pt x="22" y="46"/>
                      </a:lnTo>
                      <a:lnTo>
                        <a:pt x="11" y="21"/>
                      </a:lnTo>
                      <a:lnTo>
                        <a:pt x="0" y="0"/>
                      </a:lnTo>
                      <a:lnTo>
                        <a:pt x="81" y="117"/>
                      </a:lnTo>
                      <a:lnTo>
                        <a:pt x="73" y="117"/>
                      </a:lnTo>
                      <a:lnTo>
                        <a:pt x="68" y="117"/>
                      </a:lnTo>
                      <a:lnTo>
                        <a:pt x="59" y="117"/>
                      </a:lnTo>
                      <a:lnTo>
                        <a:pt x="52" y="117"/>
                      </a:lnTo>
                      <a:close/>
                    </a:path>
                  </a:pathLst>
                </a:custGeom>
                <a:solidFill>
                  <a:srgbClr val="548C4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Freeform 434">
                  <a:extLst>
                    <a:ext uri="{FF2B5EF4-FFF2-40B4-BE49-F238E27FC236}">
                      <a16:creationId xmlns:a16="http://schemas.microsoft.com/office/drawing/2014/main" id="{D17B3DCB-26F0-479D-A1B4-476F318F876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27" cy="35"/>
                </a:xfrm>
                <a:custGeom>
                  <a:avLst/>
                  <a:gdLst>
                    <a:gd name="T0" fmla="*/ 5 w 109"/>
                    <a:gd name="T1" fmla="*/ 9 h 139"/>
                    <a:gd name="T2" fmla="*/ 2 w 109"/>
                    <a:gd name="T3" fmla="*/ 5 h 139"/>
                    <a:gd name="T4" fmla="*/ 2 w 109"/>
                    <a:gd name="T5" fmla="*/ 4 h 139"/>
                    <a:gd name="T6" fmla="*/ 1 w 109"/>
                    <a:gd name="T7" fmla="*/ 3 h 139"/>
                    <a:gd name="T8" fmla="*/ 1 w 109"/>
                    <a:gd name="T9" fmla="*/ 1 h 139"/>
                    <a:gd name="T10" fmla="*/ 0 w 109"/>
                    <a:gd name="T11" fmla="*/ 0 h 139"/>
                    <a:gd name="T12" fmla="*/ 0 w 109"/>
                    <a:gd name="T13" fmla="*/ 0 h 139"/>
                    <a:gd name="T14" fmla="*/ 1 w 109"/>
                    <a:gd name="T15" fmla="*/ 0 h 139"/>
                    <a:gd name="T16" fmla="*/ 1 w 109"/>
                    <a:gd name="T17" fmla="*/ 0 h 139"/>
                    <a:gd name="T18" fmla="*/ 1 w 109"/>
                    <a:gd name="T19" fmla="*/ 1 h 139"/>
                    <a:gd name="T20" fmla="*/ 7 w 109"/>
                    <a:gd name="T21" fmla="*/ 9 h 139"/>
                    <a:gd name="T22" fmla="*/ 6 w 109"/>
                    <a:gd name="T23" fmla="*/ 9 h 139"/>
                    <a:gd name="T24" fmla="*/ 6 w 109"/>
                    <a:gd name="T25" fmla="*/ 9 h 139"/>
                    <a:gd name="T26" fmla="*/ 5 w 109"/>
                    <a:gd name="T27" fmla="*/ 9 h 139"/>
                    <a:gd name="T28" fmla="*/ 5 w 109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09" h="139">
                      <a:moveTo>
                        <a:pt x="81" y="139"/>
                      </a:moveTo>
                      <a:lnTo>
                        <a:pt x="41" y="76"/>
                      </a:lnTo>
                      <a:lnTo>
                        <a:pt x="30" y="57"/>
                      </a:lnTo>
                      <a:lnTo>
                        <a:pt x="23" y="38"/>
                      </a:lnTo>
                      <a:lnTo>
                        <a:pt x="11" y="17"/>
                      </a:lnTo>
                      <a:lnTo>
                        <a:pt x="0" y="0"/>
                      </a:lnTo>
                      <a:lnTo>
                        <a:pt x="5" y="3"/>
                      </a:lnTo>
                      <a:lnTo>
                        <a:pt x="11" y="5"/>
                      </a:lnTo>
                      <a:lnTo>
                        <a:pt x="17" y="5"/>
                      </a:lnTo>
                      <a:lnTo>
                        <a:pt x="23" y="8"/>
                      </a:lnTo>
                      <a:lnTo>
                        <a:pt x="109" y="139"/>
                      </a:lnTo>
                      <a:lnTo>
                        <a:pt x="104" y="139"/>
                      </a:lnTo>
                      <a:lnTo>
                        <a:pt x="95" y="139"/>
                      </a:lnTo>
                      <a:lnTo>
                        <a:pt x="88" y="139"/>
                      </a:lnTo>
                      <a:lnTo>
                        <a:pt x="81" y="139"/>
                      </a:lnTo>
                      <a:close/>
                    </a:path>
                  </a:pathLst>
                </a:custGeom>
                <a:solidFill>
                  <a:srgbClr val="56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Freeform 435">
                  <a:extLst>
                    <a:ext uri="{FF2B5EF4-FFF2-40B4-BE49-F238E27FC236}">
                      <a16:creationId xmlns:a16="http://schemas.microsoft.com/office/drawing/2014/main" id="{7EA6F1F8-394C-4823-B513-CFC0D9F055B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99" y="1446"/>
                  <a:ext cx="31" cy="35"/>
                </a:xfrm>
                <a:custGeom>
                  <a:avLst/>
                  <a:gdLst>
                    <a:gd name="T0" fmla="*/ 6 w 125"/>
                    <a:gd name="T1" fmla="*/ 9 h 139"/>
                    <a:gd name="T2" fmla="*/ 1 w 125"/>
                    <a:gd name="T3" fmla="*/ 2 h 139"/>
                    <a:gd name="T4" fmla="*/ 1 w 125"/>
                    <a:gd name="T5" fmla="*/ 1 h 139"/>
                    <a:gd name="T6" fmla="*/ 0 w 125"/>
                    <a:gd name="T7" fmla="*/ 1 h 139"/>
                    <a:gd name="T8" fmla="*/ 0 w 125"/>
                    <a:gd name="T9" fmla="*/ 0 h 139"/>
                    <a:gd name="T10" fmla="*/ 0 w 125"/>
                    <a:gd name="T11" fmla="*/ 0 h 139"/>
                    <a:gd name="T12" fmla="*/ 1 w 125"/>
                    <a:gd name="T13" fmla="*/ 0 h 139"/>
                    <a:gd name="T14" fmla="*/ 1 w 125"/>
                    <a:gd name="T15" fmla="*/ 1 h 139"/>
                    <a:gd name="T16" fmla="*/ 2 w 125"/>
                    <a:gd name="T17" fmla="*/ 1 h 139"/>
                    <a:gd name="T18" fmla="*/ 3 w 125"/>
                    <a:gd name="T19" fmla="*/ 1 h 139"/>
                    <a:gd name="T20" fmla="*/ 8 w 125"/>
                    <a:gd name="T21" fmla="*/ 8 h 139"/>
                    <a:gd name="T22" fmla="*/ 7 w 125"/>
                    <a:gd name="T23" fmla="*/ 8 h 139"/>
                    <a:gd name="T24" fmla="*/ 7 w 125"/>
                    <a:gd name="T25" fmla="*/ 9 h 139"/>
                    <a:gd name="T26" fmla="*/ 6 w 125"/>
                    <a:gd name="T27" fmla="*/ 9 h 139"/>
                    <a:gd name="T28" fmla="*/ 6 w 125"/>
                    <a:gd name="T29" fmla="*/ 9 h 139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0" t="0" r="r" b="b"/>
                  <a:pathLst>
                    <a:path w="125" h="139">
                      <a:moveTo>
                        <a:pt x="98" y="139"/>
                      </a:moveTo>
                      <a:lnTo>
                        <a:pt x="17" y="22"/>
                      </a:lnTo>
                      <a:lnTo>
                        <a:pt x="11" y="17"/>
                      </a:lnTo>
                      <a:lnTo>
                        <a:pt x="9" y="11"/>
                      </a:lnTo>
                      <a:lnTo>
                        <a:pt x="3" y="5"/>
                      </a:lnTo>
                      <a:lnTo>
                        <a:pt x="0" y="0"/>
                      </a:lnTo>
                      <a:lnTo>
                        <a:pt x="11" y="5"/>
                      </a:lnTo>
                      <a:lnTo>
                        <a:pt x="23" y="8"/>
                      </a:lnTo>
                      <a:lnTo>
                        <a:pt x="33" y="13"/>
                      </a:lnTo>
                      <a:lnTo>
                        <a:pt x="44" y="17"/>
                      </a:lnTo>
                      <a:lnTo>
                        <a:pt x="125" y="130"/>
                      </a:lnTo>
                      <a:lnTo>
                        <a:pt x="120" y="133"/>
                      </a:lnTo>
                      <a:lnTo>
                        <a:pt x="111" y="135"/>
                      </a:lnTo>
                      <a:lnTo>
                        <a:pt x="104" y="139"/>
                      </a:lnTo>
                      <a:lnTo>
                        <a:pt x="98" y="139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Freeform 436">
                  <a:extLst>
                    <a:ext uri="{FF2B5EF4-FFF2-40B4-BE49-F238E27FC236}">
                      <a16:creationId xmlns:a16="http://schemas.microsoft.com/office/drawing/2014/main" id="{2B200D07-45BB-445C-9E8E-D8A7731C09D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05" y="1449"/>
                  <a:ext cx="28" cy="32"/>
                </a:xfrm>
                <a:custGeom>
                  <a:avLst/>
                  <a:gdLst>
                    <a:gd name="T0" fmla="*/ 5 w 113"/>
                    <a:gd name="T1" fmla="*/ 8 h 131"/>
                    <a:gd name="T2" fmla="*/ 0 w 113"/>
                    <a:gd name="T3" fmla="*/ 0 h 131"/>
                    <a:gd name="T4" fmla="*/ 0 w 113"/>
                    <a:gd name="T5" fmla="*/ 0 h 131"/>
                    <a:gd name="T6" fmla="*/ 1 w 113"/>
                    <a:gd name="T7" fmla="*/ 0 h 131"/>
                    <a:gd name="T8" fmla="*/ 2 w 113"/>
                    <a:gd name="T9" fmla="*/ 1 h 131"/>
                    <a:gd name="T10" fmla="*/ 2 w 113"/>
                    <a:gd name="T11" fmla="*/ 1 h 131"/>
                    <a:gd name="T12" fmla="*/ 7 w 113"/>
                    <a:gd name="T13" fmla="*/ 7 h 131"/>
                    <a:gd name="T14" fmla="*/ 6 w 113"/>
                    <a:gd name="T15" fmla="*/ 7 h 131"/>
                    <a:gd name="T16" fmla="*/ 6 w 113"/>
                    <a:gd name="T17" fmla="*/ 8 h 131"/>
                    <a:gd name="T18" fmla="*/ 6 w 113"/>
                    <a:gd name="T19" fmla="*/ 8 h 131"/>
                    <a:gd name="T20" fmla="*/ 5 w 113"/>
                    <a:gd name="T21" fmla="*/ 8 h 13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13" h="131">
                      <a:moveTo>
                        <a:pt x="86" y="131"/>
                      </a:moveTo>
                      <a:lnTo>
                        <a:pt x="0" y="0"/>
                      </a:lnTo>
                      <a:lnTo>
                        <a:pt x="10" y="5"/>
                      </a:lnTo>
                      <a:lnTo>
                        <a:pt x="18" y="9"/>
                      </a:lnTo>
                      <a:lnTo>
                        <a:pt x="29" y="14"/>
                      </a:lnTo>
                      <a:lnTo>
                        <a:pt x="40" y="19"/>
                      </a:lnTo>
                      <a:lnTo>
                        <a:pt x="113" y="122"/>
                      </a:lnTo>
                      <a:lnTo>
                        <a:pt x="105" y="122"/>
                      </a:lnTo>
                      <a:lnTo>
                        <a:pt x="100" y="125"/>
                      </a:lnTo>
                      <a:lnTo>
                        <a:pt x="91" y="127"/>
                      </a:lnTo>
                      <a:lnTo>
                        <a:pt x="86" y="131"/>
                      </a:lnTo>
                      <a:close/>
                    </a:path>
                  </a:pathLst>
                </a:custGeom>
                <a:solidFill>
                  <a:srgbClr val="598E4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Freeform 437">
                  <a:extLst>
                    <a:ext uri="{FF2B5EF4-FFF2-40B4-BE49-F238E27FC236}">
                      <a16:creationId xmlns:a16="http://schemas.microsoft.com/office/drawing/2014/main" id="{9F2E1D5E-FD56-46A4-9EE4-89058135DAB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0" y="1451"/>
                  <a:ext cx="26" cy="28"/>
                </a:xfrm>
                <a:custGeom>
                  <a:avLst/>
                  <a:gdLst>
                    <a:gd name="T0" fmla="*/ 5 w 103"/>
                    <a:gd name="T1" fmla="*/ 7 h 113"/>
                    <a:gd name="T2" fmla="*/ 0 w 103"/>
                    <a:gd name="T3" fmla="*/ 0 h 113"/>
                    <a:gd name="T4" fmla="*/ 1 w 103"/>
                    <a:gd name="T5" fmla="*/ 0 h 113"/>
                    <a:gd name="T6" fmla="*/ 1 w 103"/>
                    <a:gd name="T7" fmla="*/ 0 h 113"/>
                    <a:gd name="T8" fmla="*/ 2 w 103"/>
                    <a:gd name="T9" fmla="*/ 0 h 113"/>
                    <a:gd name="T10" fmla="*/ 2 w 103"/>
                    <a:gd name="T11" fmla="*/ 1 h 113"/>
                    <a:gd name="T12" fmla="*/ 7 w 103"/>
                    <a:gd name="T13" fmla="*/ 7 h 113"/>
                    <a:gd name="T14" fmla="*/ 6 w 103"/>
                    <a:gd name="T15" fmla="*/ 7 h 113"/>
                    <a:gd name="T16" fmla="*/ 6 w 103"/>
                    <a:gd name="T17" fmla="*/ 7 h 113"/>
                    <a:gd name="T18" fmla="*/ 6 w 103"/>
                    <a:gd name="T19" fmla="*/ 7 h 113"/>
                    <a:gd name="T20" fmla="*/ 5 w 103"/>
                    <a:gd name="T21" fmla="*/ 7 h 11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3" h="113">
                      <a:moveTo>
                        <a:pt x="81" y="113"/>
                      </a:moveTo>
                      <a:lnTo>
                        <a:pt x="0" y="0"/>
                      </a:lnTo>
                      <a:lnTo>
                        <a:pt x="8" y="2"/>
                      </a:lnTo>
                      <a:lnTo>
                        <a:pt x="19" y="7"/>
                      </a:lnTo>
                      <a:lnTo>
                        <a:pt x="30" y="10"/>
                      </a:lnTo>
                      <a:lnTo>
                        <a:pt x="37" y="13"/>
                      </a:lnTo>
                      <a:lnTo>
                        <a:pt x="103" y="111"/>
                      </a:lnTo>
                      <a:lnTo>
                        <a:pt x="97" y="113"/>
                      </a:lnTo>
                      <a:lnTo>
                        <a:pt x="92" y="113"/>
                      </a:lnTo>
                      <a:lnTo>
                        <a:pt x="87" y="113"/>
                      </a:lnTo>
                      <a:lnTo>
                        <a:pt x="81" y="113"/>
                      </a:lnTo>
                      <a:close/>
                    </a:path>
                  </a:pathLst>
                </a:custGeom>
                <a:solidFill>
                  <a:srgbClr val="5E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Freeform 438">
                  <a:extLst>
                    <a:ext uri="{FF2B5EF4-FFF2-40B4-BE49-F238E27FC236}">
                      <a16:creationId xmlns:a16="http://schemas.microsoft.com/office/drawing/2014/main" id="{575081DE-BC24-4E1E-BD65-E8F22C5B7E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5" y="1453"/>
                  <a:ext cx="25" cy="26"/>
                </a:xfrm>
                <a:custGeom>
                  <a:avLst/>
                  <a:gdLst>
                    <a:gd name="T0" fmla="*/ 4 w 101"/>
                    <a:gd name="T1" fmla="*/ 7 h 103"/>
                    <a:gd name="T2" fmla="*/ 0 w 101"/>
                    <a:gd name="T3" fmla="*/ 0 h 103"/>
                    <a:gd name="T4" fmla="*/ 1 w 101"/>
                    <a:gd name="T5" fmla="*/ 0 h 103"/>
                    <a:gd name="T6" fmla="*/ 1 w 101"/>
                    <a:gd name="T7" fmla="*/ 1 h 103"/>
                    <a:gd name="T8" fmla="*/ 2 w 101"/>
                    <a:gd name="T9" fmla="*/ 1 h 103"/>
                    <a:gd name="T10" fmla="*/ 2 w 101"/>
                    <a:gd name="T11" fmla="*/ 1 h 103"/>
                    <a:gd name="T12" fmla="*/ 6 w 101"/>
                    <a:gd name="T13" fmla="*/ 6 h 103"/>
                    <a:gd name="T14" fmla="*/ 6 w 101"/>
                    <a:gd name="T15" fmla="*/ 6 h 103"/>
                    <a:gd name="T16" fmla="*/ 5 w 101"/>
                    <a:gd name="T17" fmla="*/ 6 h 103"/>
                    <a:gd name="T18" fmla="*/ 5 w 101"/>
                    <a:gd name="T19" fmla="*/ 6 h 103"/>
                    <a:gd name="T20" fmla="*/ 4 w 101"/>
                    <a:gd name="T21" fmla="*/ 7 h 10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01" h="103">
                      <a:moveTo>
                        <a:pt x="73" y="103"/>
                      </a:moveTo>
                      <a:lnTo>
                        <a:pt x="0" y="0"/>
                      </a:lnTo>
                      <a:lnTo>
                        <a:pt x="11" y="3"/>
                      </a:lnTo>
                      <a:lnTo>
                        <a:pt x="22" y="6"/>
                      </a:lnTo>
                      <a:lnTo>
                        <a:pt x="30" y="8"/>
                      </a:lnTo>
                      <a:lnTo>
                        <a:pt x="38" y="11"/>
                      </a:lnTo>
                      <a:lnTo>
                        <a:pt x="101" y="96"/>
                      </a:lnTo>
                      <a:lnTo>
                        <a:pt x="92" y="96"/>
                      </a:lnTo>
                      <a:lnTo>
                        <a:pt x="87" y="98"/>
                      </a:lnTo>
                      <a:lnTo>
                        <a:pt x="78" y="101"/>
                      </a:lnTo>
                      <a:lnTo>
                        <a:pt x="73" y="103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Freeform 439">
                  <a:extLst>
                    <a:ext uri="{FF2B5EF4-FFF2-40B4-BE49-F238E27FC236}">
                      <a16:creationId xmlns:a16="http://schemas.microsoft.com/office/drawing/2014/main" id="{D57660B9-8B47-4EB5-AE5A-DF384FF73EB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19" y="1454"/>
                  <a:ext cx="23" cy="24"/>
                </a:xfrm>
                <a:custGeom>
                  <a:avLst/>
                  <a:gdLst>
                    <a:gd name="T0" fmla="*/ 4 w 90"/>
                    <a:gd name="T1" fmla="*/ 6 h 98"/>
                    <a:gd name="T2" fmla="*/ 0 w 90"/>
                    <a:gd name="T3" fmla="*/ 0 h 98"/>
                    <a:gd name="T4" fmla="*/ 1 w 90"/>
                    <a:gd name="T5" fmla="*/ 0 h 98"/>
                    <a:gd name="T6" fmla="*/ 2 w 90"/>
                    <a:gd name="T7" fmla="*/ 0 h 98"/>
                    <a:gd name="T8" fmla="*/ 2 w 90"/>
                    <a:gd name="T9" fmla="*/ 0 h 98"/>
                    <a:gd name="T10" fmla="*/ 3 w 90"/>
                    <a:gd name="T11" fmla="*/ 1 h 98"/>
                    <a:gd name="T12" fmla="*/ 6 w 90"/>
                    <a:gd name="T13" fmla="*/ 5 h 98"/>
                    <a:gd name="T14" fmla="*/ 6 w 90"/>
                    <a:gd name="T15" fmla="*/ 5 h 98"/>
                    <a:gd name="T16" fmla="*/ 5 w 90"/>
                    <a:gd name="T17" fmla="*/ 5 h 98"/>
                    <a:gd name="T18" fmla="*/ 5 w 90"/>
                    <a:gd name="T19" fmla="*/ 6 h 98"/>
                    <a:gd name="T20" fmla="*/ 4 w 90"/>
                    <a:gd name="T21" fmla="*/ 6 h 9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90" h="98">
                      <a:moveTo>
                        <a:pt x="66" y="98"/>
                      </a:moveTo>
                      <a:lnTo>
                        <a:pt x="0" y="0"/>
                      </a:lnTo>
                      <a:lnTo>
                        <a:pt x="12" y="5"/>
                      </a:lnTo>
                      <a:lnTo>
                        <a:pt x="23" y="8"/>
                      </a:lnTo>
                      <a:lnTo>
                        <a:pt x="30" y="10"/>
                      </a:lnTo>
                      <a:lnTo>
                        <a:pt x="39" y="13"/>
                      </a:lnTo>
                      <a:lnTo>
                        <a:pt x="90" y="84"/>
                      </a:lnTo>
                      <a:lnTo>
                        <a:pt x="85" y="87"/>
                      </a:lnTo>
                      <a:lnTo>
                        <a:pt x="79" y="89"/>
                      </a:lnTo>
                      <a:lnTo>
                        <a:pt x="72" y="95"/>
                      </a:lnTo>
                      <a:lnTo>
                        <a:pt x="66" y="98"/>
                      </a:lnTo>
                      <a:close/>
                    </a:path>
                  </a:pathLst>
                </a:custGeom>
                <a:solidFill>
                  <a:srgbClr val="60935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Freeform 440">
                  <a:extLst>
                    <a:ext uri="{FF2B5EF4-FFF2-40B4-BE49-F238E27FC236}">
                      <a16:creationId xmlns:a16="http://schemas.microsoft.com/office/drawing/2014/main" id="{22BB5CCD-45D5-41AB-8B28-00EE1C461D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4" y="1456"/>
                  <a:ext cx="22" cy="21"/>
                </a:xfrm>
                <a:custGeom>
                  <a:avLst/>
                  <a:gdLst>
                    <a:gd name="T0" fmla="*/ 4 w 87"/>
                    <a:gd name="T1" fmla="*/ 5 h 85"/>
                    <a:gd name="T2" fmla="*/ 0 w 87"/>
                    <a:gd name="T3" fmla="*/ 0 h 85"/>
                    <a:gd name="T4" fmla="*/ 1 w 87"/>
                    <a:gd name="T5" fmla="*/ 0 h 85"/>
                    <a:gd name="T6" fmla="*/ 2 w 87"/>
                    <a:gd name="T7" fmla="*/ 0 h 85"/>
                    <a:gd name="T8" fmla="*/ 2 w 87"/>
                    <a:gd name="T9" fmla="*/ 0 h 85"/>
                    <a:gd name="T10" fmla="*/ 3 w 87"/>
                    <a:gd name="T11" fmla="*/ 0 h 85"/>
                    <a:gd name="T12" fmla="*/ 6 w 87"/>
                    <a:gd name="T13" fmla="*/ 4 h 85"/>
                    <a:gd name="T14" fmla="*/ 5 w 87"/>
                    <a:gd name="T15" fmla="*/ 4 h 85"/>
                    <a:gd name="T16" fmla="*/ 5 w 87"/>
                    <a:gd name="T17" fmla="*/ 5 h 85"/>
                    <a:gd name="T18" fmla="*/ 4 w 87"/>
                    <a:gd name="T19" fmla="*/ 5 h 85"/>
                    <a:gd name="T20" fmla="*/ 4 w 87"/>
                    <a:gd name="T21" fmla="*/ 5 h 8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87" h="85">
                      <a:moveTo>
                        <a:pt x="63" y="85"/>
                      </a:moveTo>
                      <a:lnTo>
                        <a:pt x="0" y="0"/>
                      </a:lnTo>
                      <a:lnTo>
                        <a:pt x="10" y="2"/>
                      </a:lnTo>
                      <a:lnTo>
                        <a:pt x="22" y="5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87" y="71"/>
                      </a:lnTo>
                      <a:lnTo>
                        <a:pt x="81" y="74"/>
                      </a:lnTo>
                      <a:lnTo>
                        <a:pt x="76" y="76"/>
                      </a:lnTo>
                      <a:lnTo>
                        <a:pt x="68" y="81"/>
                      </a:lnTo>
                      <a:lnTo>
                        <a:pt x="63" y="85"/>
                      </a:lnTo>
                      <a:close/>
                    </a:path>
                  </a:pathLst>
                </a:custGeom>
                <a:solidFill>
                  <a:srgbClr val="66965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Freeform 441">
                  <a:extLst>
                    <a:ext uri="{FF2B5EF4-FFF2-40B4-BE49-F238E27FC236}">
                      <a16:creationId xmlns:a16="http://schemas.microsoft.com/office/drawing/2014/main" id="{09990681-28CB-4A31-86F8-140783D6D6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29" y="1457"/>
                  <a:ext cx="20" cy="18"/>
                </a:xfrm>
                <a:custGeom>
                  <a:avLst/>
                  <a:gdLst>
                    <a:gd name="T0" fmla="*/ 3 w 79"/>
                    <a:gd name="T1" fmla="*/ 5 h 71"/>
                    <a:gd name="T2" fmla="*/ 0 w 79"/>
                    <a:gd name="T3" fmla="*/ 0 h 71"/>
                    <a:gd name="T4" fmla="*/ 1 w 79"/>
                    <a:gd name="T5" fmla="*/ 0 h 71"/>
                    <a:gd name="T6" fmla="*/ 1 w 79"/>
                    <a:gd name="T7" fmla="*/ 1 h 71"/>
                    <a:gd name="T8" fmla="*/ 2 w 79"/>
                    <a:gd name="T9" fmla="*/ 1 h 71"/>
                    <a:gd name="T10" fmla="*/ 3 w 79"/>
                    <a:gd name="T11" fmla="*/ 1 h 71"/>
                    <a:gd name="T12" fmla="*/ 5 w 79"/>
                    <a:gd name="T13" fmla="*/ 4 h 71"/>
                    <a:gd name="T14" fmla="*/ 5 w 79"/>
                    <a:gd name="T15" fmla="*/ 4 h 71"/>
                    <a:gd name="T16" fmla="*/ 4 w 79"/>
                    <a:gd name="T17" fmla="*/ 4 h 71"/>
                    <a:gd name="T18" fmla="*/ 4 w 79"/>
                    <a:gd name="T19" fmla="*/ 5 h 71"/>
                    <a:gd name="T20" fmla="*/ 3 w 79"/>
                    <a:gd name="T21" fmla="*/ 5 h 71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79" h="71">
                      <a:moveTo>
                        <a:pt x="51" y="71"/>
                      </a:moveTo>
                      <a:lnTo>
                        <a:pt x="0" y="0"/>
                      </a:lnTo>
                      <a:lnTo>
                        <a:pt x="11" y="4"/>
                      </a:lnTo>
                      <a:lnTo>
                        <a:pt x="21" y="6"/>
                      </a:lnTo>
                      <a:lnTo>
                        <a:pt x="30" y="9"/>
                      </a:lnTo>
                      <a:lnTo>
                        <a:pt x="40" y="9"/>
                      </a:lnTo>
                      <a:lnTo>
                        <a:pt x="79" y="62"/>
                      </a:lnTo>
                      <a:lnTo>
                        <a:pt x="74" y="66"/>
                      </a:lnTo>
                      <a:lnTo>
                        <a:pt x="65" y="69"/>
                      </a:lnTo>
                      <a:lnTo>
                        <a:pt x="60" y="71"/>
                      </a:lnTo>
                      <a:lnTo>
                        <a:pt x="51" y="71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Freeform 442">
                  <a:extLst>
                    <a:ext uri="{FF2B5EF4-FFF2-40B4-BE49-F238E27FC236}">
                      <a16:creationId xmlns:a16="http://schemas.microsoft.com/office/drawing/2014/main" id="{AA3544D9-B3DB-458E-B6CF-F5D3B107191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4" y="1458"/>
                  <a:ext cx="17" cy="16"/>
                </a:xfrm>
                <a:custGeom>
                  <a:avLst/>
                  <a:gdLst>
                    <a:gd name="T0" fmla="*/ 3 w 69"/>
                    <a:gd name="T1" fmla="*/ 4 h 62"/>
                    <a:gd name="T2" fmla="*/ 0 w 69"/>
                    <a:gd name="T3" fmla="*/ 0 h 62"/>
                    <a:gd name="T4" fmla="*/ 0 w 69"/>
                    <a:gd name="T5" fmla="*/ 0 h 62"/>
                    <a:gd name="T6" fmla="*/ 1 w 69"/>
                    <a:gd name="T7" fmla="*/ 0 h 62"/>
                    <a:gd name="T8" fmla="*/ 1 w 69"/>
                    <a:gd name="T9" fmla="*/ 0 h 62"/>
                    <a:gd name="T10" fmla="*/ 2 w 69"/>
                    <a:gd name="T11" fmla="*/ 0 h 62"/>
                    <a:gd name="T12" fmla="*/ 4 w 69"/>
                    <a:gd name="T13" fmla="*/ 3 h 62"/>
                    <a:gd name="T14" fmla="*/ 4 w 69"/>
                    <a:gd name="T15" fmla="*/ 4 h 62"/>
                    <a:gd name="T16" fmla="*/ 3 w 69"/>
                    <a:gd name="T17" fmla="*/ 4 h 62"/>
                    <a:gd name="T18" fmla="*/ 3 w 69"/>
                    <a:gd name="T19" fmla="*/ 4 h 62"/>
                    <a:gd name="T20" fmla="*/ 3 w 69"/>
                    <a:gd name="T21" fmla="*/ 4 h 62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69" h="62">
                      <a:moveTo>
                        <a:pt x="47" y="62"/>
                      </a:moveTo>
                      <a:lnTo>
                        <a:pt x="0" y="0"/>
                      </a:lnTo>
                      <a:lnTo>
                        <a:pt x="9" y="2"/>
                      </a:lnTo>
                      <a:lnTo>
                        <a:pt x="17" y="5"/>
                      </a:lnTo>
                      <a:lnTo>
                        <a:pt x="25" y="5"/>
                      </a:lnTo>
                      <a:lnTo>
                        <a:pt x="33" y="5"/>
                      </a:lnTo>
                      <a:lnTo>
                        <a:pt x="69" y="51"/>
                      </a:lnTo>
                      <a:lnTo>
                        <a:pt x="60" y="56"/>
                      </a:lnTo>
                      <a:lnTo>
                        <a:pt x="55" y="58"/>
                      </a:lnTo>
                      <a:lnTo>
                        <a:pt x="49" y="58"/>
                      </a:lnTo>
                      <a:lnTo>
                        <a:pt x="47" y="62"/>
                      </a:lnTo>
                      <a:close/>
                    </a:path>
                  </a:pathLst>
                </a:custGeom>
                <a:solidFill>
                  <a:srgbClr val="68995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Freeform 443">
                  <a:extLst>
                    <a:ext uri="{FF2B5EF4-FFF2-40B4-BE49-F238E27FC236}">
                      <a16:creationId xmlns:a16="http://schemas.microsoft.com/office/drawing/2014/main" id="{5B298D63-45FB-4336-8281-91AF72D7B82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39" y="1459"/>
                  <a:ext cx="14" cy="14"/>
                </a:xfrm>
                <a:custGeom>
                  <a:avLst/>
                  <a:gdLst>
                    <a:gd name="T0" fmla="*/ 2 w 57"/>
                    <a:gd name="T1" fmla="*/ 4 h 53"/>
                    <a:gd name="T2" fmla="*/ 0 w 57"/>
                    <a:gd name="T3" fmla="*/ 0 h 53"/>
                    <a:gd name="T4" fmla="*/ 0 w 57"/>
                    <a:gd name="T5" fmla="*/ 0 h 53"/>
                    <a:gd name="T6" fmla="*/ 1 w 57"/>
                    <a:gd name="T7" fmla="*/ 0 h 53"/>
                    <a:gd name="T8" fmla="*/ 1 w 57"/>
                    <a:gd name="T9" fmla="*/ 0 h 53"/>
                    <a:gd name="T10" fmla="*/ 2 w 57"/>
                    <a:gd name="T11" fmla="*/ 0 h 53"/>
                    <a:gd name="T12" fmla="*/ 3 w 57"/>
                    <a:gd name="T13" fmla="*/ 3 h 53"/>
                    <a:gd name="T14" fmla="*/ 3 w 57"/>
                    <a:gd name="T15" fmla="*/ 3 h 53"/>
                    <a:gd name="T16" fmla="*/ 3 w 57"/>
                    <a:gd name="T17" fmla="*/ 3 h 53"/>
                    <a:gd name="T18" fmla="*/ 3 w 57"/>
                    <a:gd name="T19" fmla="*/ 3 h 53"/>
                    <a:gd name="T20" fmla="*/ 2 w 57"/>
                    <a:gd name="T21" fmla="*/ 4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7" h="53">
                      <a:moveTo>
                        <a:pt x="39" y="53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17" y="0"/>
                      </a:lnTo>
                      <a:lnTo>
                        <a:pt x="25" y="2"/>
                      </a:lnTo>
                      <a:lnTo>
                        <a:pt x="30" y="2"/>
                      </a:lnTo>
                      <a:lnTo>
                        <a:pt x="57" y="41"/>
                      </a:lnTo>
                      <a:lnTo>
                        <a:pt x="52" y="43"/>
                      </a:lnTo>
                      <a:lnTo>
                        <a:pt x="50" y="46"/>
                      </a:lnTo>
                      <a:lnTo>
                        <a:pt x="44" y="51"/>
                      </a:lnTo>
                      <a:lnTo>
                        <a:pt x="39" y="53"/>
                      </a:lnTo>
                      <a:close/>
                    </a:path>
                  </a:pathLst>
                </a:custGeom>
                <a:solidFill>
                  <a:srgbClr val="6D9B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Freeform 444">
                  <a:extLst>
                    <a:ext uri="{FF2B5EF4-FFF2-40B4-BE49-F238E27FC236}">
                      <a16:creationId xmlns:a16="http://schemas.microsoft.com/office/drawing/2014/main" id="{16B70658-5013-4E23-A85F-8AC91691C4B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3" y="1459"/>
                  <a:ext cx="13" cy="12"/>
                </a:xfrm>
                <a:custGeom>
                  <a:avLst/>
                  <a:gdLst>
                    <a:gd name="T0" fmla="*/ 2 w 55"/>
                    <a:gd name="T1" fmla="*/ 3 h 46"/>
                    <a:gd name="T2" fmla="*/ 0 w 55"/>
                    <a:gd name="T3" fmla="*/ 0 h 46"/>
                    <a:gd name="T4" fmla="*/ 1 w 55"/>
                    <a:gd name="T5" fmla="*/ 0 h 46"/>
                    <a:gd name="T6" fmla="*/ 1 w 55"/>
                    <a:gd name="T7" fmla="*/ 0 h 46"/>
                    <a:gd name="T8" fmla="*/ 1 w 55"/>
                    <a:gd name="T9" fmla="*/ 0 h 46"/>
                    <a:gd name="T10" fmla="*/ 2 w 55"/>
                    <a:gd name="T11" fmla="*/ 0 h 46"/>
                    <a:gd name="T12" fmla="*/ 3 w 55"/>
                    <a:gd name="T13" fmla="*/ 3 h 46"/>
                    <a:gd name="T14" fmla="*/ 3 w 55"/>
                    <a:gd name="T15" fmla="*/ 3 h 46"/>
                    <a:gd name="T16" fmla="*/ 3 w 55"/>
                    <a:gd name="T17" fmla="*/ 3 h 46"/>
                    <a:gd name="T18" fmla="*/ 2 w 55"/>
                    <a:gd name="T19" fmla="*/ 3 h 46"/>
                    <a:gd name="T20" fmla="*/ 2 w 55"/>
                    <a:gd name="T21" fmla="*/ 3 h 4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5" h="46">
                      <a:moveTo>
                        <a:pt x="36" y="46"/>
                      </a:moveTo>
                      <a:lnTo>
                        <a:pt x="0" y="0"/>
                      </a:lnTo>
                      <a:lnTo>
                        <a:pt x="11" y="2"/>
                      </a:lnTo>
                      <a:lnTo>
                        <a:pt x="20" y="2"/>
                      </a:lnTo>
                      <a:lnTo>
                        <a:pt x="27" y="2"/>
                      </a:lnTo>
                      <a:lnTo>
                        <a:pt x="36" y="2"/>
                      </a:lnTo>
                      <a:lnTo>
                        <a:pt x="55" y="37"/>
                      </a:lnTo>
                      <a:lnTo>
                        <a:pt x="52" y="41"/>
                      </a:lnTo>
                      <a:lnTo>
                        <a:pt x="46" y="43"/>
                      </a:lnTo>
                      <a:lnTo>
                        <a:pt x="41" y="46"/>
                      </a:lnTo>
                      <a:lnTo>
                        <a:pt x="36" y="46"/>
                      </a:lnTo>
                      <a:close/>
                    </a:path>
                  </a:pathLst>
                </a:custGeom>
                <a:solidFill>
                  <a:srgbClr val="709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Freeform 445">
                  <a:extLst>
                    <a:ext uri="{FF2B5EF4-FFF2-40B4-BE49-F238E27FC236}">
                      <a16:creationId xmlns:a16="http://schemas.microsoft.com/office/drawing/2014/main" id="{4C4B5BB8-1D00-4FDA-8510-C7F222839E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47" y="1460"/>
                  <a:ext cx="12" cy="10"/>
                </a:xfrm>
                <a:custGeom>
                  <a:avLst/>
                  <a:gdLst>
                    <a:gd name="T0" fmla="*/ 1 w 50"/>
                    <a:gd name="T1" fmla="*/ 3 h 39"/>
                    <a:gd name="T2" fmla="*/ 0 w 50"/>
                    <a:gd name="T3" fmla="*/ 0 h 39"/>
                    <a:gd name="T4" fmla="*/ 0 w 50"/>
                    <a:gd name="T5" fmla="*/ 0 h 39"/>
                    <a:gd name="T6" fmla="*/ 1 w 50"/>
                    <a:gd name="T7" fmla="*/ 0 h 39"/>
                    <a:gd name="T8" fmla="*/ 1 w 50"/>
                    <a:gd name="T9" fmla="*/ 0 h 39"/>
                    <a:gd name="T10" fmla="*/ 2 w 50"/>
                    <a:gd name="T11" fmla="*/ 0 h 39"/>
                    <a:gd name="T12" fmla="*/ 3 w 50"/>
                    <a:gd name="T13" fmla="*/ 2 h 39"/>
                    <a:gd name="T14" fmla="*/ 3 w 50"/>
                    <a:gd name="T15" fmla="*/ 2 h 39"/>
                    <a:gd name="T16" fmla="*/ 2 w 50"/>
                    <a:gd name="T17" fmla="*/ 2 h 39"/>
                    <a:gd name="T18" fmla="*/ 2 w 50"/>
                    <a:gd name="T19" fmla="*/ 2 h 39"/>
                    <a:gd name="T20" fmla="*/ 1 w 50"/>
                    <a:gd name="T21" fmla="*/ 3 h 39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50" h="39">
                      <a:moveTo>
                        <a:pt x="27" y="39"/>
                      </a:moveTo>
                      <a:lnTo>
                        <a:pt x="0" y="0"/>
                      </a:lnTo>
                      <a:lnTo>
                        <a:pt x="9" y="0"/>
                      </a:lnTo>
                      <a:lnTo>
                        <a:pt x="20" y="0"/>
                      </a:lnTo>
                      <a:lnTo>
                        <a:pt x="27" y="0"/>
                      </a:lnTo>
                      <a:lnTo>
                        <a:pt x="36" y="0"/>
                      </a:lnTo>
                      <a:lnTo>
                        <a:pt x="50" y="28"/>
                      </a:lnTo>
                      <a:lnTo>
                        <a:pt x="46" y="30"/>
                      </a:lnTo>
                      <a:lnTo>
                        <a:pt x="41" y="33"/>
                      </a:lnTo>
                      <a:lnTo>
                        <a:pt x="36" y="35"/>
                      </a:lnTo>
                      <a:lnTo>
                        <a:pt x="27" y="39"/>
                      </a:lnTo>
                      <a:close/>
                    </a:path>
                  </a:pathLst>
                </a:custGeom>
                <a:solidFill>
                  <a:srgbClr val="72A0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Freeform 446">
                  <a:extLst>
                    <a:ext uri="{FF2B5EF4-FFF2-40B4-BE49-F238E27FC236}">
                      <a16:creationId xmlns:a16="http://schemas.microsoft.com/office/drawing/2014/main" id="{8F9DA42D-A1FC-4F17-9FEF-C993BA6961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1" y="1460"/>
                  <a:ext cx="11" cy="9"/>
                </a:xfrm>
                <a:custGeom>
                  <a:avLst/>
                  <a:gdLst>
                    <a:gd name="T0" fmla="*/ 1 w 44"/>
                    <a:gd name="T1" fmla="*/ 2 h 35"/>
                    <a:gd name="T2" fmla="*/ 0 w 44"/>
                    <a:gd name="T3" fmla="*/ 0 h 35"/>
                    <a:gd name="T4" fmla="*/ 0 w 44"/>
                    <a:gd name="T5" fmla="*/ 0 h 35"/>
                    <a:gd name="T6" fmla="*/ 1 w 44"/>
                    <a:gd name="T7" fmla="*/ 0 h 35"/>
                    <a:gd name="T8" fmla="*/ 1 w 44"/>
                    <a:gd name="T9" fmla="*/ 0 h 35"/>
                    <a:gd name="T10" fmla="*/ 2 w 44"/>
                    <a:gd name="T11" fmla="*/ 0 h 35"/>
                    <a:gd name="T12" fmla="*/ 3 w 44"/>
                    <a:gd name="T13" fmla="*/ 2 h 35"/>
                    <a:gd name="T14" fmla="*/ 2 w 44"/>
                    <a:gd name="T15" fmla="*/ 2 h 35"/>
                    <a:gd name="T16" fmla="*/ 2 w 44"/>
                    <a:gd name="T17" fmla="*/ 2 h 35"/>
                    <a:gd name="T18" fmla="*/ 2 w 44"/>
                    <a:gd name="T19" fmla="*/ 2 h 35"/>
                    <a:gd name="T20" fmla="*/ 1 w 44"/>
                    <a:gd name="T21" fmla="*/ 2 h 35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44" h="35">
                      <a:moveTo>
                        <a:pt x="19" y="35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26" y="0"/>
                      </a:lnTo>
                      <a:lnTo>
                        <a:pt x="44" y="22"/>
                      </a:lnTo>
                      <a:lnTo>
                        <a:pt x="37" y="25"/>
                      </a:lnTo>
                      <a:lnTo>
                        <a:pt x="32" y="28"/>
                      </a:lnTo>
                      <a:lnTo>
                        <a:pt x="24" y="33"/>
                      </a:lnTo>
                      <a:lnTo>
                        <a:pt x="19" y="35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Freeform 447">
                  <a:extLst>
                    <a:ext uri="{FF2B5EF4-FFF2-40B4-BE49-F238E27FC236}">
                      <a16:creationId xmlns:a16="http://schemas.microsoft.com/office/drawing/2014/main" id="{ED0ABEA8-9C48-40E1-838D-C507B5B4A90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5" y="1460"/>
                  <a:ext cx="10" cy="7"/>
                </a:xfrm>
                <a:custGeom>
                  <a:avLst/>
                  <a:gdLst>
                    <a:gd name="T0" fmla="*/ 1 w 38"/>
                    <a:gd name="T1" fmla="*/ 2 h 28"/>
                    <a:gd name="T2" fmla="*/ 0 w 38"/>
                    <a:gd name="T3" fmla="*/ 0 h 28"/>
                    <a:gd name="T4" fmla="*/ 0 w 38"/>
                    <a:gd name="T5" fmla="*/ 0 h 28"/>
                    <a:gd name="T6" fmla="*/ 1 w 38"/>
                    <a:gd name="T7" fmla="*/ 0 h 28"/>
                    <a:gd name="T8" fmla="*/ 2 w 38"/>
                    <a:gd name="T9" fmla="*/ 0 h 28"/>
                    <a:gd name="T10" fmla="*/ 2 w 38"/>
                    <a:gd name="T11" fmla="*/ 0 h 28"/>
                    <a:gd name="T12" fmla="*/ 3 w 38"/>
                    <a:gd name="T13" fmla="*/ 1 h 28"/>
                    <a:gd name="T14" fmla="*/ 2 w 38"/>
                    <a:gd name="T15" fmla="*/ 1 h 28"/>
                    <a:gd name="T16" fmla="*/ 2 w 38"/>
                    <a:gd name="T17" fmla="*/ 1 h 28"/>
                    <a:gd name="T18" fmla="*/ 1 w 38"/>
                    <a:gd name="T19" fmla="*/ 2 h 28"/>
                    <a:gd name="T20" fmla="*/ 1 w 38"/>
                    <a:gd name="T21" fmla="*/ 2 h 2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8" h="28">
                      <a:moveTo>
                        <a:pt x="14" y="28"/>
                      </a:moveTo>
                      <a:lnTo>
                        <a:pt x="0" y="0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21" y="0"/>
                      </a:lnTo>
                      <a:lnTo>
                        <a:pt x="30" y="0"/>
                      </a:lnTo>
                      <a:lnTo>
                        <a:pt x="38" y="14"/>
                      </a:lnTo>
                      <a:lnTo>
                        <a:pt x="33" y="16"/>
                      </a:lnTo>
                      <a:lnTo>
                        <a:pt x="28" y="19"/>
                      </a:lnTo>
                      <a:lnTo>
                        <a:pt x="19" y="25"/>
                      </a:lnTo>
                      <a:lnTo>
                        <a:pt x="14" y="28"/>
                      </a:lnTo>
                      <a:close/>
                    </a:path>
                  </a:pathLst>
                </a:custGeom>
                <a:solidFill>
                  <a:srgbClr val="75A36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Freeform 448">
                  <a:extLst>
                    <a:ext uri="{FF2B5EF4-FFF2-40B4-BE49-F238E27FC236}">
                      <a16:creationId xmlns:a16="http://schemas.microsoft.com/office/drawing/2014/main" id="{8DA1E2A8-5613-4FFC-86C5-1F910C2E6CF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58" y="1459"/>
                  <a:ext cx="9" cy="6"/>
                </a:xfrm>
                <a:custGeom>
                  <a:avLst/>
                  <a:gdLst>
                    <a:gd name="T0" fmla="*/ 1 w 36"/>
                    <a:gd name="T1" fmla="*/ 2 h 24"/>
                    <a:gd name="T2" fmla="*/ 0 w 36"/>
                    <a:gd name="T3" fmla="*/ 0 h 24"/>
                    <a:gd name="T4" fmla="*/ 1 w 36"/>
                    <a:gd name="T5" fmla="*/ 0 h 24"/>
                    <a:gd name="T6" fmla="*/ 1 w 36"/>
                    <a:gd name="T7" fmla="*/ 0 h 24"/>
                    <a:gd name="T8" fmla="*/ 2 w 36"/>
                    <a:gd name="T9" fmla="*/ 0 h 24"/>
                    <a:gd name="T10" fmla="*/ 2 w 36"/>
                    <a:gd name="T11" fmla="*/ 0 h 24"/>
                    <a:gd name="T12" fmla="*/ 2 w 36"/>
                    <a:gd name="T13" fmla="*/ 1 h 24"/>
                    <a:gd name="T14" fmla="*/ 2 w 36"/>
                    <a:gd name="T15" fmla="*/ 1 h 24"/>
                    <a:gd name="T16" fmla="*/ 2 w 36"/>
                    <a:gd name="T17" fmla="*/ 1 h 24"/>
                    <a:gd name="T18" fmla="*/ 2 w 36"/>
                    <a:gd name="T19" fmla="*/ 1 h 24"/>
                    <a:gd name="T20" fmla="*/ 1 w 36"/>
                    <a:gd name="T21" fmla="*/ 2 h 2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36" h="24">
                      <a:moveTo>
                        <a:pt x="18" y="24"/>
                      </a:moveTo>
                      <a:lnTo>
                        <a:pt x="0" y="2"/>
                      </a:lnTo>
                      <a:lnTo>
                        <a:pt x="9" y="2"/>
                      </a:lnTo>
                      <a:lnTo>
                        <a:pt x="18" y="2"/>
                      </a:lnTo>
                      <a:lnTo>
                        <a:pt x="23" y="2"/>
                      </a:lnTo>
                      <a:lnTo>
                        <a:pt x="30" y="0"/>
                      </a:lnTo>
                      <a:lnTo>
                        <a:pt x="36" y="7"/>
                      </a:lnTo>
                      <a:lnTo>
                        <a:pt x="30" y="11"/>
                      </a:lnTo>
                      <a:lnTo>
                        <a:pt x="28" y="13"/>
                      </a:lnTo>
                      <a:lnTo>
                        <a:pt x="23" y="18"/>
                      </a:lnTo>
                      <a:lnTo>
                        <a:pt x="18" y="24"/>
                      </a:lnTo>
                      <a:close/>
                    </a:path>
                  </a:pathLst>
                </a:custGeom>
                <a:solidFill>
                  <a:srgbClr val="7AA5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Freeform 449">
                  <a:extLst>
                    <a:ext uri="{FF2B5EF4-FFF2-40B4-BE49-F238E27FC236}">
                      <a16:creationId xmlns:a16="http://schemas.microsoft.com/office/drawing/2014/main" id="{BCF5CADE-A34F-4408-ABED-5B826FB9474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3" y="1459"/>
                  <a:ext cx="7" cy="5"/>
                </a:xfrm>
                <a:custGeom>
                  <a:avLst/>
                  <a:gdLst>
                    <a:gd name="T0" fmla="*/ 1 w 26"/>
                    <a:gd name="T1" fmla="*/ 2 h 16"/>
                    <a:gd name="T2" fmla="*/ 0 w 26"/>
                    <a:gd name="T3" fmla="*/ 0 h 16"/>
                    <a:gd name="T4" fmla="*/ 0 w 26"/>
                    <a:gd name="T5" fmla="*/ 0 h 16"/>
                    <a:gd name="T6" fmla="*/ 1 w 26"/>
                    <a:gd name="T7" fmla="*/ 0 h 16"/>
                    <a:gd name="T8" fmla="*/ 1 w 26"/>
                    <a:gd name="T9" fmla="*/ 0 h 16"/>
                    <a:gd name="T10" fmla="*/ 2 w 26"/>
                    <a:gd name="T11" fmla="*/ 0 h 16"/>
                    <a:gd name="T12" fmla="*/ 2 w 26"/>
                    <a:gd name="T13" fmla="*/ 1 h 16"/>
                    <a:gd name="T14" fmla="*/ 1 w 26"/>
                    <a:gd name="T15" fmla="*/ 1 h 16"/>
                    <a:gd name="T16" fmla="*/ 1 w 26"/>
                    <a:gd name="T17" fmla="*/ 1 h 16"/>
                    <a:gd name="T18" fmla="*/ 1 w 26"/>
                    <a:gd name="T19" fmla="*/ 2 h 1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6" h="16">
                      <a:moveTo>
                        <a:pt x="8" y="16"/>
                      </a:moveTo>
                      <a:lnTo>
                        <a:pt x="0" y="2"/>
                      </a:lnTo>
                      <a:lnTo>
                        <a:pt x="5" y="0"/>
                      </a:lnTo>
                      <a:lnTo>
                        <a:pt x="14" y="0"/>
                      </a:lnTo>
                      <a:lnTo>
                        <a:pt x="19" y="0"/>
                      </a:lnTo>
                      <a:lnTo>
                        <a:pt x="26" y="0"/>
                      </a:lnTo>
                      <a:lnTo>
                        <a:pt x="21" y="5"/>
                      </a:lnTo>
                      <a:lnTo>
                        <a:pt x="19" y="7"/>
                      </a:lnTo>
                      <a:lnTo>
                        <a:pt x="14" y="13"/>
                      </a:lnTo>
                      <a:lnTo>
                        <a:pt x="8" y="16"/>
                      </a:lnTo>
                      <a:close/>
                    </a:path>
                  </a:pathLst>
                </a:custGeom>
                <a:solidFill>
                  <a:srgbClr val="7AA56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Freeform 450">
                  <a:extLst>
                    <a:ext uri="{FF2B5EF4-FFF2-40B4-BE49-F238E27FC236}">
                      <a16:creationId xmlns:a16="http://schemas.microsoft.com/office/drawing/2014/main" id="{DF4F9A15-B4CB-47D0-9FA0-C05633F65D7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66" y="1459"/>
                  <a:ext cx="5" cy="2"/>
                </a:xfrm>
                <a:custGeom>
                  <a:avLst/>
                  <a:gdLst>
                    <a:gd name="T0" fmla="*/ 0 w 23"/>
                    <a:gd name="T1" fmla="*/ 1 h 7"/>
                    <a:gd name="T2" fmla="*/ 0 w 23"/>
                    <a:gd name="T3" fmla="*/ 0 h 7"/>
                    <a:gd name="T4" fmla="*/ 0 w 23"/>
                    <a:gd name="T5" fmla="*/ 0 h 7"/>
                    <a:gd name="T6" fmla="*/ 0 w 23"/>
                    <a:gd name="T7" fmla="*/ 0 h 7"/>
                    <a:gd name="T8" fmla="*/ 1 w 23"/>
                    <a:gd name="T9" fmla="*/ 0 h 7"/>
                    <a:gd name="T10" fmla="*/ 1 w 23"/>
                    <a:gd name="T11" fmla="*/ 0 h 7"/>
                    <a:gd name="T12" fmla="*/ 1 w 23"/>
                    <a:gd name="T13" fmla="*/ 0 h 7"/>
                    <a:gd name="T14" fmla="*/ 1 w 23"/>
                    <a:gd name="T15" fmla="*/ 0 h 7"/>
                    <a:gd name="T16" fmla="*/ 0 w 23"/>
                    <a:gd name="T17" fmla="*/ 0 h 7"/>
                    <a:gd name="T18" fmla="*/ 0 w 23"/>
                    <a:gd name="T19" fmla="*/ 1 h 7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23" h="7">
                      <a:moveTo>
                        <a:pt x="6" y="7"/>
                      </a:moveTo>
                      <a:lnTo>
                        <a:pt x="0" y="0"/>
                      </a:lnTo>
                      <a:lnTo>
                        <a:pt x="6" y="0"/>
                      </a:lnTo>
                      <a:lnTo>
                        <a:pt x="11" y="0"/>
                      </a:ln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20" y="0"/>
                      </a:lnTo>
                      <a:lnTo>
                        <a:pt x="14" y="2"/>
                      </a:lnTo>
                      <a:lnTo>
                        <a:pt x="11" y="5"/>
                      </a:lnTo>
                      <a:lnTo>
                        <a:pt x="6" y="7"/>
                      </a:lnTo>
                      <a:close/>
                    </a:path>
                  </a:pathLst>
                </a:custGeom>
                <a:solidFill>
                  <a:srgbClr val="82AA6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Freeform 451">
                  <a:extLst>
                    <a:ext uri="{FF2B5EF4-FFF2-40B4-BE49-F238E27FC236}">
                      <a16:creationId xmlns:a16="http://schemas.microsoft.com/office/drawing/2014/main" id="{13BC4AF3-07B4-4D47-9D74-9275179C5E1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970" y="1459"/>
                  <a:ext cx="1" cy="1"/>
                </a:xfrm>
                <a:custGeom>
                  <a:avLst/>
                  <a:gdLst>
                    <a:gd name="T0" fmla="*/ 0 w 7"/>
                    <a:gd name="T1" fmla="*/ 0 h 1"/>
                    <a:gd name="T2" fmla="*/ 0 w 7"/>
                    <a:gd name="T3" fmla="*/ 0 h 1"/>
                    <a:gd name="T4" fmla="*/ 0 w 7"/>
                    <a:gd name="T5" fmla="*/ 0 h 1"/>
                    <a:gd name="T6" fmla="*/ 0 w 7"/>
                    <a:gd name="T7" fmla="*/ 0 h 1"/>
                    <a:gd name="T8" fmla="*/ 0 w 7"/>
                    <a:gd name="T9" fmla="*/ 0 h 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" h="1">
                      <a:moveTo>
                        <a:pt x="0" y="0"/>
                      </a:moveTo>
                      <a:lnTo>
                        <a:pt x="4" y="0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4AD6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pic>
            <p:nvPicPr>
              <p:cNvPr id="22" name="Picture 453">
                <a:extLst>
                  <a:ext uri="{FF2B5EF4-FFF2-40B4-BE49-F238E27FC236}">
                    <a16:creationId xmlns:a16="http://schemas.microsoft.com/office/drawing/2014/main" id="{185F092D-0926-456D-B476-FC5040BC257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480"/>
                <a:ext cx="62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9" name="Group 460">
              <a:extLst>
                <a:ext uri="{FF2B5EF4-FFF2-40B4-BE49-F238E27FC236}">
                  <a16:creationId xmlns:a16="http://schemas.microsoft.com/office/drawing/2014/main" id="{9FCA058C-1897-4424-AB9B-C421E3973015}"/>
                </a:ext>
              </a:extLst>
            </p:cNvPr>
            <p:cNvGrpSpPr>
              <a:grpSpLocks/>
            </p:cNvGrpSpPr>
            <p:nvPr/>
          </p:nvGrpSpPr>
          <p:grpSpPr bwMode="auto">
            <a:xfrm rot="-846927">
              <a:off x="2536" y="400"/>
              <a:ext cx="528" cy="480"/>
              <a:chOff x="5088" y="624"/>
              <a:chExt cx="528" cy="480"/>
            </a:xfrm>
          </p:grpSpPr>
          <p:sp>
            <p:nvSpPr>
              <p:cNvPr id="10" name="Line 457">
                <a:extLst>
                  <a:ext uri="{FF2B5EF4-FFF2-40B4-BE49-F238E27FC236}">
                    <a16:creationId xmlns:a16="http://schemas.microsoft.com/office/drawing/2014/main" id="{9F04DCD4-2835-411F-AACD-E0CBF3D7AB5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4" y="624"/>
                <a:ext cx="144" cy="38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1" name="Line 458">
                <a:extLst>
                  <a:ext uri="{FF2B5EF4-FFF2-40B4-BE49-F238E27FC236}">
                    <a16:creationId xmlns:a16="http://schemas.microsoft.com/office/drawing/2014/main" id="{56A94426-8B6D-431B-866F-80ABA69960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32" y="960"/>
                <a:ext cx="384" cy="14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2" name="Line 459">
                <a:extLst>
                  <a:ext uri="{FF2B5EF4-FFF2-40B4-BE49-F238E27FC236}">
                    <a16:creationId xmlns:a16="http://schemas.microsoft.com/office/drawing/2014/main" id="{E97FDAA0-9E98-4FE4-8C1A-4CC4818A66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184" y="720"/>
                <a:ext cx="336" cy="33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13" name="WordArt 455">
                <a:extLst>
                  <a:ext uri="{FF2B5EF4-FFF2-40B4-BE49-F238E27FC236}">
                    <a16:creationId xmlns:a16="http://schemas.microsoft.com/office/drawing/2014/main" id="{9249C8DF-C147-493C-973F-B3E1DE4B439C}"/>
                  </a:ext>
                </a:extLst>
              </p:cNvPr>
              <p:cNvSpPr>
                <a:spLocks noChangeArrowheads="1" noChangeShapeType="1" noTextEdit="1"/>
              </p:cNvSpPr>
              <p:nvPr/>
            </p:nvSpPr>
            <p:spPr bwMode="auto">
              <a:xfrm rot="-2297688">
                <a:off x="5088" y="672"/>
                <a:ext cx="404" cy="397"/>
              </a:xfrm>
              <a:prstGeom prst="rect">
                <a:avLst/>
              </a:prstGeom>
            </p:spPr>
            <p:txBody>
              <a:bodyPr wrap="none" fromWordArt="1">
                <a:prstTxWarp prst="textCurveUp">
                  <a:avLst>
                    <a:gd name="adj" fmla="val 56338"/>
                  </a:avLst>
                </a:prstTxWarp>
              </a:bodyPr>
              <a:lstStyle/>
              <a:p>
                <a:r>
                  <a:rPr lang="en-US" sz="3600" kern="1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rgbClr val="FF0000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Honk</a:t>
                </a:r>
                <a:r>
                  <a:rPr lang="en-US" sz="3600" kern="10" dirty="0"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solidFill>
                      <a:schemeClr val="hlink"/>
                    </a:solidFill>
                    <a:effectLst>
                      <a:outerShdw dist="45791" dir="2021404" algn="ctr" rotWithShape="0">
                        <a:srgbClr val="808080">
                          <a:alpha val="79999"/>
                        </a:srgbClr>
                      </a:outerShdw>
                    </a:effectLst>
                    <a:latin typeface="Arial Black" panose="020B0A04020102020204" pitchFamily="34" charset="0"/>
                  </a:rPr>
                  <a:t>!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44604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6015E-C5B2-41AE-AE22-8C5EA097A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with Locks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654B98-62BB-4877-9AFA-860D41429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DA9C3D-622C-44D8-AB5A-3C6EE2954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8B2D88-D213-414D-BD46-04029F458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931E7B-9275-4E51-A33C-ED6D6E8D3CAE}"/>
              </a:ext>
            </a:extLst>
          </p:cNvPr>
          <p:cNvSpPr txBox="1"/>
          <p:nvPr/>
        </p:nvSpPr>
        <p:spPr>
          <a:xfrm>
            <a:off x="1072599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06090-BD7E-4648-BACE-BF4CDEA0B9A6}"/>
              </a:ext>
            </a:extLst>
          </p:cNvPr>
          <p:cNvSpPr txBox="1"/>
          <p:nvPr/>
        </p:nvSpPr>
        <p:spPr>
          <a:xfrm>
            <a:off x="4882381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rgbClr val="FF0000"/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rgbClr val="FF0000"/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029439-ED9B-40FA-AFD2-01B8C0B5EC31}"/>
              </a:ext>
            </a:extLst>
          </p:cNvPr>
          <p:cNvSpPr txBox="1"/>
          <p:nvPr/>
        </p:nvSpPr>
        <p:spPr>
          <a:xfrm>
            <a:off x="1072599" y="4963240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Nondeterministic Deadlock</a:t>
            </a:r>
          </a:p>
        </p:txBody>
      </p:sp>
      <p:grpSp>
        <p:nvGrpSpPr>
          <p:cNvPr id="22" name="Group 26">
            <a:extLst>
              <a:ext uri="{FF2B5EF4-FFF2-40B4-BE49-F238E27FC236}">
                <a16:creationId xmlns:a16="http://schemas.microsoft.com/office/drawing/2014/main" id="{3223470B-ADBF-4C5B-9E5D-BF085FC2756E}"/>
              </a:ext>
            </a:extLst>
          </p:cNvPr>
          <p:cNvGrpSpPr>
            <a:grpSpLocks/>
          </p:cNvGrpSpPr>
          <p:nvPr/>
        </p:nvGrpSpPr>
        <p:grpSpPr bwMode="auto">
          <a:xfrm>
            <a:off x="7685981" y="3875507"/>
            <a:ext cx="3232455" cy="1930933"/>
            <a:chOff x="1370" y="1671"/>
            <a:chExt cx="2605" cy="1801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93C5241-FF99-442E-9F74-6D468805C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D9444EF-5DED-432F-9BBB-C7469C3C0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25" name="Oval 7">
              <a:extLst>
                <a:ext uri="{FF2B5EF4-FFF2-40B4-BE49-F238E27FC236}">
                  <a16:creationId xmlns:a16="http://schemas.microsoft.com/office/drawing/2014/main" id="{77DF215A-1B90-4362-B6A0-680B2056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781"/>
              <a:ext cx="597" cy="691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6" name="Oval 8">
              <a:extLst>
                <a:ext uri="{FF2B5EF4-FFF2-40B4-BE49-F238E27FC236}">
                  <a16:creationId xmlns:a16="http://schemas.microsoft.com/office/drawing/2014/main" id="{89787E82-2253-4485-869A-8C2A9285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671"/>
              <a:ext cx="597" cy="691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7" name="AutoShape 10">
              <a:extLst>
                <a:ext uri="{FF2B5EF4-FFF2-40B4-BE49-F238E27FC236}">
                  <a16:creationId xmlns:a16="http://schemas.microsoft.com/office/drawing/2014/main" id="{64AD475F-7290-4E02-A86D-9D39ED8A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685CEAA6-9B54-4EA1-834B-A0E547E06C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9" name="AutoShape 12">
              <a:extLst>
                <a:ext uri="{FF2B5EF4-FFF2-40B4-BE49-F238E27FC236}">
                  <a16:creationId xmlns:a16="http://schemas.microsoft.com/office/drawing/2014/main" id="{0FAFF017-97E1-41B4-BD76-632CA43FC7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AutoShape 13">
              <a:extLst>
                <a:ext uri="{FF2B5EF4-FFF2-40B4-BE49-F238E27FC236}">
                  <a16:creationId xmlns:a16="http://schemas.microsoft.com/office/drawing/2014/main" id="{DE63A77E-D605-4FC8-A0C1-ED1B2D15DD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31" name="Text Box 14">
              <a:extLst>
                <a:ext uri="{FF2B5EF4-FFF2-40B4-BE49-F238E27FC236}">
                  <a16:creationId xmlns:a16="http://schemas.microsoft.com/office/drawing/2014/main" id="{BC544FC5-3350-48F1-8483-BCF58FFE4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8" y="1895"/>
              <a:ext cx="41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32" name="Text Box 17">
              <a:extLst>
                <a:ext uri="{FF2B5EF4-FFF2-40B4-BE49-F238E27FC236}">
                  <a16:creationId xmlns:a16="http://schemas.microsoft.com/office/drawing/2014/main" id="{720C8A96-0CD0-476D-81FF-E3C5864E7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2851"/>
              <a:ext cx="41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33" name="Text Box 18">
              <a:extLst>
                <a:ext uri="{FF2B5EF4-FFF2-40B4-BE49-F238E27FC236}">
                  <a16:creationId xmlns:a16="http://schemas.microsoft.com/office/drawing/2014/main" id="{3B3D78FD-0C62-43BC-9EAD-6EF38B9D2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" y="2759"/>
              <a:ext cx="55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34" name="Text Box 19">
              <a:extLst>
                <a:ext uri="{FF2B5EF4-FFF2-40B4-BE49-F238E27FC236}">
                  <a16:creationId xmlns:a16="http://schemas.microsoft.com/office/drawing/2014/main" id="{16A7F92E-B30D-462E-AAF1-3B1065478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0" y="1998"/>
              <a:ext cx="55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88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69413-A5CC-4011-97AD-FE572F1BD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with Locks: Unlucky Case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B31429-EC08-48A9-84FC-E38A908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F9CAAC-4522-42C6-9264-9EBEFBBB5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76452-6401-4057-B39E-62AF836D9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67813B-3DA8-495A-AC27-83621EF22280}"/>
              </a:ext>
            </a:extLst>
          </p:cNvPr>
          <p:cNvSpPr txBox="1"/>
          <p:nvPr/>
        </p:nvSpPr>
        <p:spPr>
          <a:xfrm>
            <a:off x="1066800" y="2133600"/>
            <a:ext cx="394334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 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&lt;stalled</a:t>
            </a:r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&gt;</a:t>
            </a:r>
          </a:p>
          <a:p>
            <a:endParaRPr lang="en-US" sz="2400" i="1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endParaRPr lang="en-US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unreachable&gt;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0D49C-ECDA-47AD-9582-2AE0468F8F76}"/>
              </a:ext>
            </a:extLst>
          </p:cNvPr>
          <p:cNvSpPr txBox="1"/>
          <p:nvPr/>
        </p:nvSpPr>
        <p:spPr>
          <a:xfrm>
            <a:off x="4876687" y="2133599"/>
            <a:ext cx="41319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 &lt;stalled&gt;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endParaRPr lang="en-US" sz="2400" i="1" dirty="0" smtClean="0">
              <a:solidFill>
                <a:schemeClr val="tx1">
                  <a:lumMod val="65000"/>
                  <a:lumOff val="3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&lt;</a:t>
            </a:r>
            <a:r>
              <a:rPr lang="en-US" sz="24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unreachable&gt;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grpSp>
        <p:nvGrpSpPr>
          <p:cNvPr id="8" name="Group 26">
            <a:extLst>
              <a:ext uri="{FF2B5EF4-FFF2-40B4-BE49-F238E27FC236}">
                <a16:creationId xmlns:a16="http://schemas.microsoft.com/office/drawing/2014/main" id="{3223470B-ADBF-4C5B-9E5D-BF085FC2756E}"/>
              </a:ext>
            </a:extLst>
          </p:cNvPr>
          <p:cNvGrpSpPr>
            <a:grpSpLocks/>
          </p:cNvGrpSpPr>
          <p:nvPr/>
        </p:nvGrpSpPr>
        <p:grpSpPr bwMode="auto">
          <a:xfrm>
            <a:off x="7685981" y="3875507"/>
            <a:ext cx="3232455" cy="1930933"/>
            <a:chOff x="1370" y="1671"/>
            <a:chExt cx="2605" cy="18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93C5241-FF99-442E-9F74-6D468805C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9444EF-5DED-432F-9BBB-C7469C3C0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11" name="Oval 7">
              <a:extLst>
                <a:ext uri="{FF2B5EF4-FFF2-40B4-BE49-F238E27FC236}">
                  <a16:creationId xmlns:a16="http://schemas.microsoft.com/office/drawing/2014/main" id="{77DF215A-1B90-4362-B6A0-680B2056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781"/>
              <a:ext cx="597" cy="691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12" name="Oval 8">
              <a:extLst>
                <a:ext uri="{FF2B5EF4-FFF2-40B4-BE49-F238E27FC236}">
                  <a16:creationId xmlns:a16="http://schemas.microsoft.com/office/drawing/2014/main" id="{89787E82-2253-4485-869A-8C2A9285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671"/>
              <a:ext cx="597" cy="691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13" name="AutoShape 10">
              <a:extLst>
                <a:ext uri="{FF2B5EF4-FFF2-40B4-BE49-F238E27FC236}">
                  <a16:creationId xmlns:a16="http://schemas.microsoft.com/office/drawing/2014/main" id="{64AD475F-7290-4E02-A86D-9D39ED8A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4" name="AutoShape 11">
              <a:extLst>
                <a:ext uri="{FF2B5EF4-FFF2-40B4-BE49-F238E27FC236}">
                  <a16:creationId xmlns:a16="http://schemas.microsoft.com/office/drawing/2014/main" id="{685CEAA6-9B54-4EA1-834B-A0E547E06C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5" name="AutoShape 12">
              <a:extLst>
                <a:ext uri="{FF2B5EF4-FFF2-40B4-BE49-F238E27FC236}">
                  <a16:creationId xmlns:a16="http://schemas.microsoft.com/office/drawing/2014/main" id="{0FAFF017-97E1-41B4-BD76-632CA43FC7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6" name="AutoShape 13">
              <a:extLst>
                <a:ext uri="{FF2B5EF4-FFF2-40B4-BE49-F238E27FC236}">
                  <a16:creationId xmlns:a16="http://schemas.microsoft.com/office/drawing/2014/main" id="{DE63A77E-D605-4FC8-A0C1-ED1B2D15DD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17" name="Text Box 14">
              <a:extLst>
                <a:ext uri="{FF2B5EF4-FFF2-40B4-BE49-F238E27FC236}">
                  <a16:creationId xmlns:a16="http://schemas.microsoft.com/office/drawing/2014/main" id="{BC544FC5-3350-48F1-8483-BCF58FFE4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8" y="1895"/>
              <a:ext cx="41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8" name="Text Box 17">
              <a:extLst>
                <a:ext uri="{FF2B5EF4-FFF2-40B4-BE49-F238E27FC236}">
                  <a16:creationId xmlns:a16="http://schemas.microsoft.com/office/drawing/2014/main" id="{720C8A96-0CD0-476D-81FF-E3C5864E7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2851"/>
              <a:ext cx="41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19" name="Text Box 18">
              <a:extLst>
                <a:ext uri="{FF2B5EF4-FFF2-40B4-BE49-F238E27FC236}">
                  <a16:creationId xmlns:a16="http://schemas.microsoft.com/office/drawing/2014/main" id="{3B3D78FD-0C62-43BC-9EAD-6EF38B9D2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" y="2759"/>
              <a:ext cx="55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20" name="Text Box 19">
              <a:extLst>
                <a:ext uri="{FF2B5EF4-FFF2-40B4-BE49-F238E27FC236}">
                  <a16:creationId xmlns:a16="http://schemas.microsoft.com/office/drawing/2014/main" id="{16A7F92E-B30D-462E-AAF1-3B1065478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0" y="1998"/>
              <a:ext cx="55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156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82D75-052C-4CFD-A7A4-2133F968F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with Locks: “Lucky” Case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ECA92-50A2-4F15-85A5-D48EDFCBE2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2EC44A-A3C1-4D09-B24C-DC12AB0E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9CDFE1-E516-440F-B961-886FE9F4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0268F3-C391-4505-B737-BC4CDA6D16B3}"/>
              </a:ext>
            </a:extLst>
          </p:cNvPr>
          <p:cNvSpPr txBox="1"/>
          <p:nvPr/>
        </p:nvSpPr>
        <p:spPr>
          <a:xfrm>
            <a:off x="1074261" y="2133599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A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54DF15-7C7D-4D42-8486-631F46DF5B1C}"/>
              </a:ext>
            </a:extLst>
          </p:cNvPr>
          <p:cNvSpPr txBox="1"/>
          <p:nvPr/>
        </p:nvSpPr>
        <p:spPr>
          <a:xfrm>
            <a:off x="4886006" y="2129046"/>
            <a:ext cx="260268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B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y.Acquire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endParaRPr lang="en-US" sz="2400" dirty="0">
              <a:latin typeface="Consolas" panose="020B0609020204030204" pitchFamily="49" charset="0"/>
            </a:endParaRPr>
          </a:p>
          <a:p>
            <a:endParaRPr lang="en-US" sz="2400" dirty="0">
              <a:latin typeface="Consolas" panose="020B0609020204030204" pitchFamily="49" charset="0"/>
            </a:endParaRPr>
          </a:p>
          <a:p>
            <a:r>
              <a:rPr lang="en-US" sz="2400" dirty="0" err="1">
                <a:latin typeface="Consolas" panose="020B0609020204030204" pitchFamily="49" charset="0"/>
              </a:rPr>
              <a:t>x.Acquire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x.Release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y.Release</a:t>
            </a:r>
            <a:r>
              <a:rPr lang="en-US" sz="2400" dirty="0"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B9D926-FA3C-49B6-9F28-B595DED529F7}"/>
              </a:ext>
            </a:extLst>
          </p:cNvPr>
          <p:cNvSpPr txBox="1"/>
          <p:nvPr/>
        </p:nvSpPr>
        <p:spPr>
          <a:xfrm>
            <a:off x="1074261" y="6049549"/>
            <a:ext cx="77483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Sometimes, schedule won’t trigger deadlock</a:t>
            </a:r>
          </a:p>
        </p:txBody>
      </p:sp>
      <p:grpSp>
        <p:nvGrpSpPr>
          <p:cNvPr id="23" name="Group 26">
            <a:extLst>
              <a:ext uri="{FF2B5EF4-FFF2-40B4-BE49-F238E27FC236}">
                <a16:creationId xmlns:a16="http://schemas.microsoft.com/office/drawing/2014/main" id="{3223470B-ADBF-4C5B-9E5D-BF085FC2756E}"/>
              </a:ext>
            </a:extLst>
          </p:cNvPr>
          <p:cNvGrpSpPr>
            <a:grpSpLocks/>
          </p:cNvGrpSpPr>
          <p:nvPr/>
        </p:nvGrpSpPr>
        <p:grpSpPr bwMode="auto">
          <a:xfrm>
            <a:off x="7685981" y="3875507"/>
            <a:ext cx="3232455" cy="1930933"/>
            <a:chOff x="1370" y="1671"/>
            <a:chExt cx="2605" cy="1801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93C5241-FF99-442E-9F74-6D468805CE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6" y="2383"/>
              <a:ext cx="512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Lock y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D9444EF-5DED-432F-9BBB-C7469C3C00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" y="2397"/>
              <a:ext cx="511" cy="384"/>
            </a:xfrm>
            <a:prstGeom prst="rect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Lock x</a:t>
              </a:r>
            </a:p>
          </p:txBody>
        </p:sp>
        <p:sp>
          <p:nvSpPr>
            <p:cNvPr id="26" name="Oval 7">
              <a:extLst>
                <a:ext uri="{FF2B5EF4-FFF2-40B4-BE49-F238E27FC236}">
                  <a16:creationId xmlns:a16="http://schemas.microsoft.com/office/drawing/2014/main" id="{77DF215A-1B90-4362-B6A0-680B2056A1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2781"/>
              <a:ext cx="597" cy="691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B</a:t>
              </a:r>
            </a:p>
          </p:txBody>
        </p:sp>
        <p:sp>
          <p:nvSpPr>
            <p:cNvPr id="27" name="Oval 8">
              <a:extLst>
                <a:ext uri="{FF2B5EF4-FFF2-40B4-BE49-F238E27FC236}">
                  <a16:creationId xmlns:a16="http://schemas.microsoft.com/office/drawing/2014/main" id="{89787E82-2253-4485-869A-8C2A9285B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5" y="1671"/>
              <a:ext cx="597" cy="691"/>
            </a:xfrm>
            <a:prstGeom prst="ellipse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Thread</a:t>
              </a:r>
            </a:p>
            <a:p>
              <a:pPr algn="ctr"/>
              <a:r>
                <a:rPr lang="en-US" altLang="en-US" sz="1400" b="0" dirty="0">
                  <a:latin typeface="+mn-lt"/>
                  <a:ea typeface="Gill Sans" charset="0"/>
                  <a:cs typeface="Gill Sans" charset="0"/>
                </a:rPr>
                <a:t>A</a:t>
              </a:r>
            </a:p>
          </p:txBody>
        </p:sp>
        <p:sp>
          <p:nvSpPr>
            <p:cNvPr id="28" name="AutoShape 10">
              <a:extLst>
                <a:ext uri="{FF2B5EF4-FFF2-40B4-BE49-F238E27FC236}">
                  <a16:creationId xmlns:a16="http://schemas.microsoft.com/office/drawing/2014/main" id="{64AD475F-7290-4E02-A86D-9D39ED8A63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78" y="1878"/>
              <a:ext cx="470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1 h 21600"/>
                <a:gd name="T14" fmla="*/ 18245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29" name="AutoShape 11">
              <a:extLst>
                <a:ext uri="{FF2B5EF4-FFF2-40B4-BE49-F238E27FC236}">
                  <a16:creationId xmlns:a16="http://schemas.microsoft.com/office/drawing/2014/main" id="{685CEAA6-9B54-4EA1-834B-A0E547E06C5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5400000">
              <a:off x="3023" y="1935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30" name="AutoShape 12">
              <a:extLst>
                <a:ext uri="{FF2B5EF4-FFF2-40B4-BE49-F238E27FC236}">
                  <a16:creationId xmlns:a16="http://schemas.microsoft.com/office/drawing/2014/main" id="{0FAFF017-97E1-41B4-BD76-632CA43FC7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2959" y="2767"/>
              <a:ext cx="470" cy="511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7 h 21600"/>
                <a:gd name="T14" fmla="*/ 18245 w 21600"/>
                <a:gd name="T15" fmla="*/ 9257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31" name="AutoShape 13">
              <a:extLst>
                <a:ext uri="{FF2B5EF4-FFF2-40B4-BE49-F238E27FC236}">
                  <a16:creationId xmlns:a16="http://schemas.microsoft.com/office/drawing/2014/main" id="{DE63A77E-D605-4FC8-A0C1-ED1B2D15DD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1921" y="2704"/>
              <a:ext cx="469" cy="512"/>
            </a:xfrm>
            <a:custGeom>
              <a:avLst/>
              <a:gdLst>
                <a:gd name="T0" fmla="*/ 7 w 21600"/>
                <a:gd name="T1" fmla="*/ 0 h 21600"/>
                <a:gd name="T2" fmla="*/ 7 w 21600"/>
                <a:gd name="T3" fmla="*/ 7 h 21600"/>
                <a:gd name="T4" fmla="*/ 2 w 21600"/>
                <a:gd name="T5" fmla="*/ 12 h 21600"/>
                <a:gd name="T6" fmla="*/ 10 w 21600"/>
                <a:gd name="T7" fmla="*/ 3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35 w 21600"/>
                <a:gd name="T13" fmla="*/ 2911 h 21600"/>
                <a:gd name="T14" fmla="*/ 18238 w 21600"/>
                <a:gd name="T15" fmla="*/ 923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lnTo>
                    <a:pt x="21600" y="6079"/>
                  </a:lnTo>
                  <a:close/>
                </a:path>
              </a:pathLst>
            </a:custGeom>
            <a:solidFill>
              <a:srgbClr val="53FB25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/>
              <a:endParaRPr lang="en-US" sz="1400" b="0">
                <a:ea typeface="Gill Sans" charset="0"/>
                <a:cs typeface="Gill Sans" charset="0"/>
              </a:endParaRPr>
            </a:p>
          </p:txBody>
        </p:sp>
        <p:sp>
          <p:nvSpPr>
            <p:cNvPr id="32" name="Text Box 14">
              <a:extLst>
                <a:ext uri="{FF2B5EF4-FFF2-40B4-BE49-F238E27FC236}">
                  <a16:creationId xmlns:a16="http://schemas.microsoft.com/office/drawing/2014/main" id="{BC544FC5-3350-48F1-8483-BCF58FFE42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8" y="1895"/>
              <a:ext cx="41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33" name="Text Box 17">
              <a:extLst>
                <a:ext uri="{FF2B5EF4-FFF2-40B4-BE49-F238E27FC236}">
                  <a16:creationId xmlns:a16="http://schemas.microsoft.com/office/drawing/2014/main" id="{720C8A96-0CD0-476D-81FF-E3C5864E7B3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9" y="2851"/>
              <a:ext cx="416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Wait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For</a:t>
              </a:r>
            </a:p>
          </p:txBody>
        </p:sp>
        <p:sp>
          <p:nvSpPr>
            <p:cNvPr id="34" name="Text Box 18">
              <a:extLst>
                <a:ext uri="{FF2B5EF4-FFF2-40B4-BE49-F238E27FC236}">
                  <a16:creationId xmlns:a16="http://schemas.microsoft.com/office/drawing/2014/main" id="{3B3D78FD-0C62-43BC-9EAD-6EF38B9D2C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23" y="2759"/>
              <a:ext cx="55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  <p:sp>
          <p:nvSpPr>
            <p:cNvPr id="35" name="Text Box 19">
              <a:extLst>
                <a:ext uri="{FF2B5EF4-FFF2-40B4-BE49-F238E27FC236}">
                  <a16:creationId xmlns:a16="http://schemas.microsoft.com/office/drawing/2014/main" id="{16A7F92E-B30D-462E-AAF1-3B1065478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0" y="1998"/>
              <a:ext cx="552" cy="4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Owned</a:t>
              </a:r>
            </a:p>
            <a:p>
              <a:pPr algn="ctr"/>
              <a:r>
                <a:rPr lang="en-US" altLang="en-US" sz="1200" b="0" dirty="0">
                  <a:latin typeface="+mn-lt"/>
                  <a:ea typeface="Gill Sans" charset="0"/>
                  <a:cs typeface="Gill Sans" charset="0"/>
                </a:rPr>
                <a:t>By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75569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955CAD-7EE6-49C4-8CF8-832C55832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Types of Deadlock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22E90-7BC1-4975-9B6A-9D0D251C38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Threads often block waiting for resources</a:t>
            </a:r>
          </a:p>
          <a:p>
            <a:pPr lvl="1"/>
            <a:r>
              <a:rPr lang="en-US" dirty="0" smtClean="0"/>
              <a:t>Locks</a:t>
            </a:r>
          </a:p>
          <a:p>
            <a:pPr lvl="1"/>
            <a:r>
              <a:rPr lang="en-US" dirty="0" smtClean="0"/>
              <a:t>Terminals</a:t>
            </a:r>
          </a:p>
          <a:p>
            <a:pPr lvl="1"/>
            <a:r>
              <a:rPr lang="en-US" dirty="0" smtClean="0"/>
              <a:t>Printers</a:t>
            </a:r>
          </a:p>
          <a:p>
            <a:pPr lvl="1"/>
            <a:r>
              <a:rPr lang="en-US" dirty="0" smtClean="0"/>
              <a:t>CD drives</a:t>
            </a:r>
          </a:p>
          <a:p>
            <a:pPr lvl="1"/>
            <a:r>
              <a:rPr lang="en-US" dirty="0" smtClean="0"/>
              <a:t>Memory</a:t>
            </a:r>
          </a:p>
          <a:p>
            <a:r>
              <a:rPr lang="en-US" dirty="0" smtClean="0"/>
              <a:t>Threads often block waiting for other threads</a:t>
            </a:r>
          </a:p>
          <a:p>
            <a:pPr lvl="1"/>
            <a:r>
              <a:rPr lang="en-US" dirty="0" smtClean="0"/>
              <a:t>Pipes</a:t>
            </a:r>
          </a:p>
          <a:p>
            <a:pPr lvl="1"/>
            <a:r>
              <a:rPr lang="en-US" dirty="0" smtClean="0"/>
              <a:t>Sockets</a:t>
            </a:r>
          </a:p>
          <a:p>
            <a:r>
              <a:rPr lang="en-US" dirty="0" smtClean="0"/>
              <a:t>You can deadlock on any of these!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C1CC35-1A4C-47EE-815F-17B303C7C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845321-CA62-4662-B987-C7AD11AF7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3ABA9-8D1E-4754-8DE7-CEF49C63C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1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E9AD2-370C-4F19-B43C-EC3AA7620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Multi-Core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B1EE0B-0D86-4BE6-BF2F-BC4A32FFD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Algorithmically, not a huge difference from single-core scheduling</a:t>
            </a:r>
          </a:p>
          <a:p>
            <a:r>
              <a:rPr lang="en-US" dirty="0" smtClean="0"/>
              <a:t>Implementation-wise, helpful to have per-core scheduling data structures</a:t>
            </a:r>
          </a:p>
          <a:p>
            <a:pPr lvl="1"/>
            <a:r>
              <a:rPr lang="en-US" dirty="0" smtClean="0"/>
              <a:t>Cache coherence</a:t>
            </a:r>
          </a:p>
          <a:p>
            <a:r>
              <a:rPr lang="en-US" dirty="0" smtClean="0"/>
              <a:t>Affinity scheduling: once a thread is scheduled on a CPU, OS tries to reschedule it on the same CPU</a:t>
            </a:r>
          </a:p>
          <a:p>
            <a:pPr lvl="1"/>
            <a:r>
              <a:rPr lang="en-US" dirty="0" smtClean="0"/>
              <a:t>Cache reuse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FA2CD3-73F6-41FA-8A66-1351BD584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BEF22-AEF8-47BC-8732-E80DC7158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91535-D3D9-403C-93D3-E7C5A49E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97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B4DA-F6E7-41FD-8251-96F8DA94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with Space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If </a:t>
            </a:r>
            <a:r>
              <a:rPr lang="en-US" dirty="0">
                <a:cs typeface="Arial" panose="020B0604020202020204" pitchFamily="34" charset="0"/>
              </a:rPr>
              <a:t>only 2 MB of space, we get same deadlock situation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C6D73-E4F0-408B-BF25-38D04C22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D4B80-B424-46E8-A479-104629F5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F2B7E-2BF1-43CE-9643-6CF16865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051B50-2467-46ED-A870-E02F8C01345D}"/>
              </a:ext>
            </a:extLst>
          </p:cNvPr>
          <p:cNvSpPr txBox="1"/>
          <p:nvPr/>
        </p:nvSpPr>
        <p:spPr>
          <a:xfrm>
            <a:off x="1066800" y="2126750"/>
            <a:ext cx="369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</a:t>
            </a:r>
            <a:r>
              <a:rPr lang="en-US" sz="2400" u="sng" dirty="0" smtClean="0"/>
              <a:t>A</a:t>
            </a:r>
          </a:p>
          <a:p>
            <a:endParaRPr lang="en-US" sz="2400" u="sng" dirty="0"/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148AC-2390-42F5-B4FE-938A74A7AB35}"/>
              </a:ext>
            </a:extLst>
          </p:cNvPr>
          <p:cNvSpPr txBox="1"/>
          <p:nvPr/>
        </p:nvSpPr>
        <p:spPr>
          <a:xfrm>
            <a:off x="4876800" y="2133599"/>
            <a:ext cx="369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</a:t>
            </a:r>
            <a:r>
              <a:rPr lang="en-US" sz="2400" u="sng" dirty="0" smtClean="0"/>
              <a:t>B</a:t>
            </a:r>
          </a:p>
          <a:p>
            <a:endParaRPr lang="en-US" sz="2400" u="sng" dirty="0"/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445414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ED7A-6082-4394-8F10-9BCC9534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Dining Philosophers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72C8-0331-4B14-8976-874D421B9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751249" cy="4351337"/>
          </a:xfrm>
        </p:spPr>
        <p:txBody>
          <a:bodyPr/>
          <a:lstStyle/>
          <a:p>
            <a:r>
              <a:rPr lang="en-US" dirty="0" smtClean="0"/>
              <a:t>Five chopsticks, five philosophers</a:t>
            </a:r>
          </a:p>
          <a:p>
            <a:pPr lvl="1"/>
            <a:r>
              <a:rPr lang="en-US" dirty="0" smtClean="0"/>
              <a:t>Goal: Grab two chopsticks to eat</a:t>
            </a:r>
          </a:p>
          <a:p>
            <a:r>
              <a:rPr lang="en-US" dirty="0" smtClean="0"/>
              <a:t>Deadlock if they all grab chopstick to their right</a:t>
            </a:r>
          </a:p>
          <a:p>
            <a:r>
              <a:rPr lang="en-US" dirty="0" smtClean="0"/>
              <a:t>How to fix deadlock?</a:t>
            </a:r>
          </a:p>
          <a:p>
            <a:pPr lvl="1"/>
            <a:r>
              <a:rPr lang="en-US" dirty="0" smtClean="0"/>
              <a:t>Make one of them give up a chopstick</a:t>
            </a:r>
          </a:p>
          <a:p>
            <a:r>
              <a:rPr lang="en-US" dirty="0" smtClean="0"/>
              <a:t>How to prevent deadlock?</a:t>
            </a:r>
          </a:p>
          <a:p>
            <a:pPr lvl="1"/>
            <a:r>
              <a:rPr lang="en-US" dirty="0" smtClean="0"/>
              <a:t>Never take last chopstick if a hungry philosopher can’t have two afterward</a:t>
            </a:r>
          </a:p>
          <a:p>
            <a:pPr lvl="1"/>
            <a:r>
              <a:rPr lang="en-US" dirty="0" smtClean="0"/>
              <a:t>Alternatively, always take either two chopsticks or none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8037-BBED-4DD7-9B6E-D55D644B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94AF-C479-4552-8769-E4E80809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F248-C4A2-460C-9A5A-3ABFA37D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C329D3-32EB-460C-A28D-A4F66120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7260565" y="1951826"/>
            <a:ext cx="3704920" cy="355587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12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2DFC1-494F-4D4C-914C-5C294448F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Detect Deadlock?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0617C2-8239-4F20-8E07-8120057E0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C8C0D-22F1-4473-92D6-5FEBDF682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87194-29B3-4C50-9E3B-1939F2989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7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21564-2D91-4EA6-90CC-CC45D6F74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Resource-Allocation Graph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3FCE-902F-448B-A7BD-C8A33D080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System Model				</a:t>
            </a:r>
          </a:p>
          <a:p>
            <a:pPr lvl="1"/>
            <a:r>
              <a:rPr lang="en-US" altLang="ko-KR" dirty="0" smtClean="0"/>
              <a:t>A set of Threads T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, T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, . . ., 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n</a:t>
            </a:r>
            <a:endParaRPr lang="en-US" altLang="ko-KR" baseline="-25000" dirty="0" smtClean="0"/>
          </a:p>
          <a:p>
            <a:pPr lvl="1"/>
            <a:r>
              <a:rPr lang="en-US" altLang="ko-KR" dirty="0" smtClean="0"/>
              <a:t>Resource types R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, R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, . . ., R</a:t>
            </a:r>
            <a:r>
              <a:rPr lang="en-US" altLang="ko-KR" baseline="-25000" dirty="0" smtClean="0"/>
              <a:t>m</a:t>
            </a:r>
          </a:p>
          <a:p>
            <a:pPr lvl="2"/>
            <a:r>
              <a:rPr lang="en-US" altLang="ko-KR" dirty="0" smtClean="0"/>
              <a:t>	CPU cycles, memory space, I/O devices</a:t>
            </a:r>
          </a:p>
          <a:p>
            <a:pPr lvl="1"/>
            <a:r>
              <a:rPr lang="en-US" altLang="ko-KR" dirty="0" smtClean="0"/>
              <a:t>Each resource type </a:t>
            </a:r>
            <a:r>
              <a:rPr lang="en-US" altLang="ko-KR" dirty="0" err="1" smtClean="0"/>
              <a:t>R</a:t>
            </a:r>
            <a:r>
              <a:rPr lang="en-US" altLang="ko-KR" baseline="-25000" dirty="0" err="1" smtClean="0"/>
              <a:t>i</a:t>
            </a:r>
            <a:r>
              <a:rPr lang="en-US" altLang="ko-KR" dirty="0" smtClean="0"/>
              <a:t> has W</a:t>
            </a:r>
            <a:r>
              <a:rPr lang="en-US" altLang="ko-KR" baseline="-25000" dirty="0" smtClean="0"/>
              <a:t>i</a:t>
            </a:r>
            <a:r>
              <a:rPr lang="en-US" altLang="ko-KR" dirty="0" smtClean="0"/>
              <a:t> instances</a:t>
            </a:r>
          </a:p>
          <a:p>
            <a:pPr lvl="1"/>
            <a:r>
              <a:rPr lang="en-US" altLang="ko-KR" dirty="0" smtClean="0"/>
              <a:t>Each thread utilizes a resource as follows:</a:t>
            </a:r>
          </a:p>
          <a:p>
            <a:pPr lvl="2"/>
            <a:r>
              <a:rPr lang="en-US" altLang="ko-KR" dirty="0" smtClean="0"/>
              <a:t>Request() / Use() / Release()</a:t>
            </a:r>
          </a:p>
          <a:p>
            <a:r>
              <a:rPr lang="en-US" altLang="ko-KR" dirty="0" smtClean="0"/>
              <a:t>Resource-Allocation Graph V:</a:t>
            </a:r>
          </a:p>
          <a:p>
            <a:pPr lvl="1"/>
            <a:r>
              <a:rPr lang="en-US" altLang="ko-KR" dirty="0" smtClean="0"/>
              <a:t>V is partitioned into two types:</a:t>
            </a:r>
          </a:p>
          <a:p>
            <a:pPr lvl="2"/>
            <a:r>
              <a:rPr lang="en-US" altLang="ko-KR" dirty="0" smtClean="0"/>
              <a:t>T = </a:t>
            </a:r>
            <a:r>
              <a:rPr lang="en-US" altLang="ko-KR" dirty="0"/>
              <a:t>{T</a:t>
            </a:r>
            <a:r>
              <a:rPr lang="en-US" altLang="ko-KR" baseline="-25000" dirty="0"/>
              <a:t>1</a:t>
            </a:r>
            <a:r>
              <a:rPr lang="en-US" altLang="ko-KR" dirty="0"/>
              <a:t>, T</a:t>
            </a:r>
            <a:r>
              <a:rPr lang="en-US" altLang="ko-KR" baseline="-25000" dirty="0"/>
              <a:t>2</a:t>
            </a:r>
            <a:r>
              <a:rPr lang="en-US" altLang="ko-KR" dirty="0"/>
              <a:t>, . . ., </a:t>
            </a:r>
            <a:r>
              <a:rPr lang="en-US" altLang="ko-KR" dirty="0" err="1"/>
              <a:t>T</a:t>
            </a:r>
            <a:r>
              <a:rPr lang="en-US" altLang="ko-KR" baseline="-25000" dirty="0" err="1"/>
              <a:t>n</a:t>
            </a:r>
            <a:r>
              <a:rPr lang="en-US" altLang="ko-KR" dirty="0" smtClean="0"/>
              <a:t>}, the set threads in the system.</a:t>
            </a:r>
          </a:p>
          <a:p>
            <a:pPr lvl="2"/>
            <a:r>
              <a:rPr lang="en-US" altLang="ko-KR" dirty="0" smtClean="0"/>
              <a:t>R = </a:t>
            </a:r>
            <a:r>
              <a:rPr lang="en-US" altLang="ko-KR" dirty="0"/>
              <a:t>{R</a:t>
            </a:r>
            <a:r>
              <a:rPr lang="en-US" altLang="ko-KR" baseline="-25000" dirty="0"/>
              <a:t>1</a:t>
            </a:r>
            <a:r>
              <a:rPr lang="en-US" altLang="ko-KR" dirty="0"/>
              <a:t>, R</a:t>
            </a:r>
            <a:r>
              <a:rPr lang="en-US" altLang="ko-KR" baseline="-25000" dirty="0"/>
              <a:t>2</a:t>
            </a:r>
            <a:r>
              <a:rPr lang="en-US" altLang="ko-KR" dirty="0"/>
              <a:t>, . . ., R</a:t>
            </a:r>
            <a:r>
              <a:rPr lang="en-US" altLang="ko-KR" baseline="-25000" dirty="0"/>
              <a:t>m</a:t>
            </a:r>
            <a:r>
              <a:rPr lang="en-US" altLang="ko-KR" dirty="0" smtClean="0"/>
              <a:t>}, the set of resource types in system</a:t>
            </a:r>
          </a:p>
          <a:p>
            <a:pPr lvl="1"/>
            <a:r>
              <a:rPr lang="en-US" altLang="ko-KR" dirty="0" smtClean="0"/>
              <a:t>request edge – directed edge 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i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Symbol" panose="05050102010706020507" pitchFamily="18" charset="2"/>
              </a:rPr>
              <a:t> </a:t>
            </a:r>
            <a:r>
              <a:rPr lang="en-US" altLang="ko-KR" dirty="0" err="1" smtClean="0">
                <a:sym typeface="Symbol" panose="05050102010706020507" pitchFamily="18" charset="2"/>
              </a:rPr>
              <a:t>R</a:t>
            </a:r>
            <a:r>
              <a:rPr lang="en-US" altLang="ko-KR" baseline="-25000" dirty="0" err="1" smtClean="0">
                <a:sym typeface="Symbol" panose="05050102010706020507" pitchFamily="18" charset="2"/>
              </a:rPr>
              <a:t>j</a:t>
            </a:r>
            <a:endParaRPr lang="en-US" altLang="ko-KR" baseline="-25000" dirty="0" smtClean="0">
              <a:sym typeface="Symbol" panose="05050102010706020507" pitchFamily="18" charset="2"/>
            </a:endParaRPr>
          </a:p>
          <a:p>
            <a:pPr lvl="1"/>
            <a:r>
              <a:rPr lang="en-US" altLang="ko-KR" dirty="0" smtClean="0">
                <a:sym typeface="Symbol" panose="05050102010706020507" pitchFamily="18" charset="2"/>
              </a:rPr>
              <a:t>assignment edge </a:t>
            </a:r>
            <a:r>
              <a:rPr lang="en-US" altLang="ko-KR" dirty="0" smtClean="0"/>
              <a:t>– directed edge </a:t>
            </a:r>
            <a:r>
              <a:rPr lang="en-US" altLang="ko-KR" dirty="0" err="1" smtClean="0"/>
              <a:t>R</a:t>
            </a:r>
            <a:r>
              <a:rPr lang="en-US" altLang="ko-KR" baseline="-25000" dirty="0" err="1" smtClean="0"/>
              <a:t>j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Symbol" panose="05050102010706020507" pitchFamily="18" charset="2"/>
              </a:rPr>
              <a:t> </a:t>
            </a:r>
            <a:r>
              <a:rPr lang="en-US" altLang="ko-KR" dirty="0" err="1" smtClean="0">
                <a:sym typeface="Symbol" panose="05050102010706020507" pitchFamily="18" charset="2"/>
              </a:rPr>
              <a:t>T</a:t>
            </a:r>
            <a:r>
              <a:rPr lang="en-US" altLang="ko-KR" baseline="-25000" dirty="0" err="1" smtClean="0">
                <a:sym typeface="Symbol" panose="05050102010706020507" pitchFamily="18" charset="2"/>
              </a:rPr>
              <a:t>i</a:t>
            </a:r>
            <a:endParaRPr lang="en-US" altLang="ko-KR" baseline="-25000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151B44-1227-4E8E-93E1-C8641483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94F6C-E8D9-4015-AF03-B23E3BB80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BA560-DC2D-46E4-BAA7-5B22F125F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10" name="Group 49">
            <a:extLst>
              <a:ext uri="{FF2B5EF4-FFF2-40B4-BE49-F238E27FC236}">
                <a16:creationId xmlns:a16="http://schemas.microsoft.com/office/drawing/2014/main" id="{F0B7E0EA-2836-4334-B178-CAA9AA2F7741}"/>
              </a:ext>
            </a:extLst>
          </p:cNvPr>
          <p:cNvGrpSpPr>
            <a:grpSpLocks/>
          </p:cNvGrpSpPr>
          <p:nvPr/>
        </p:nvGrpSpPr>
        <p:grpSpPr bwMode="auto">
          <a:xfrm>
            <a:off x="8209722" y="1825625"/>
            <a:ext cx="2057400" cy="2667000"/>
            <a:chOff x="4224" y="384"/>
            <a:chExt cx="1296" cy="1680"/>
          </a:xfrm>
        </p:grpSpPr>
        <p:sp>
          <p:nvSpPr>
            <p:cNvPr id="11" name="Rectangle 47">
              <a:extLst>
                <a:ext uri="{FF2B5EF4-FFF2-40B4-BE49-F238E27FC236}">
                  <a16:creationId xmlns:a16="http://schemas.microsoft.com/office/drawing/2014/main" id="{DE791AA6-7E50-4ED9-BB29-C2256BA1B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432"/>
              <a:ext cx="1296" cy="1632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2" name="Text Box 48">
              <a:extLst>
                <a:ext uri="{FF2B5EF4-FFF2-40B4-BE49-F238E27FC236}">
                  <a16:creationId xmlns:a16="http://schemas.microsoft.com/office/drawing/2014/main" id="{459A7AB7-9DF0-475D-B895-BDBD77A16F6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40" y="384"/>
              <a:ext cx="869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800" b="0" u="sng" dirty="0">
                  <a:latin typeface="Gill Sans" charset="0"/>
                  <a:ea typeface="Gill Sans" charset="0"/>
                  <a:cs typeface="Gill Sans" charset="0"/>
                </a:rPr>
                <a:t>Symbols</a:t>
              </a:r>
            </a:p>
          </p:txBody>
        </p:sp>
      </p:grpSp>
      <p:grpSp>
        <p:nvGrpSpPr>
          <p:cNvPr id="13" name="Group 46">
            <a:extLst>
              <a:ext uri="{FF2B5EF4-FFF2-40B4-BE49-F238E27FC236}">
                <a16:creationId xmlns:a16="http://schemas.microsoft.com/office/drawing/2014/main" id="{D8610AA9-1DAE-4018-8EBB-E3BE171342C4}"/>
              </a:ext>
            </a:extLst>
          </p:cNvPr>
          <p:cNvGrpSpPr>
            <a:grpSpLocks/>
          </p:cNvGrpSpPr>
          <p:nvPr/>
        </p:nvGrpSpPr>
        <p:grpSpPr bwMode="auto">
          <a:xfrm>
            <a:off x="8514522" y="3106738"/>
            <a:ext cx="1509713" cy="1344613"/>
            <a:chOff x="4272" y="1105"/>
            <a:chExt cx="951" cy="847"/>
          </a:xfrm>
        </p:grpSpPr>
        <p:grpSp>
          <p:nvGrpSpPr>
            <p:cNvPr id="14" name="Group 43">
              <a:extLst>
                <a:ext uri="{FF2B5EF4-FFF2-40B4-BE49-F238E27FC236}">
                  <a16:creationId xmlns:a16="http://schemas.microsoft.com/office/drawing/2014/main" id="{6AFC6DC6-5815-44CB-B5D3-327D2D3F59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72" y="1152"/>
              <a:ext cx="375" cy="601"/>
              <a:chOff x="4320" y="755"/>
              <a:chExt cx="375" cy="601"/>
            </a:xfrm>
          </p:grpSpPr>
          <p:grpSp>
            <p:nvGrpSpPr>
              <p:cNvPr id="22" name="Group 13">
                <a:extLst>
                  <a:ext uri="{FF2B5EF4-FFF2-40B4-BE49-F238E27FC236}">
                    <a16:creationId xmlns:a16="http://schemas.microsoft.com/office/drawing/2014/main" id="{A441CE9A-63B6-4615-8297-FA9DD449327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20" y="755"/>
                <a:ext cx="375" cy="328"/>
                <a:chOff x="1680" y="816"/>
                <a:chExt cx="384" cy="336"/>
              </a:xfrm>
            </p:grpSpPr>
            <p:sp>
              <p:nvSpPr>
                <p:cNvPr id="24" name="Rectangle 14">
                  <a:extLst>
                    <a:ext uri="{FF2B5EF4-FFF2-40B4-BE49-F238E27FC236}">
                      <a16:creationId xmlns:a16="http://schemas.microsoft.com/office/drawing/2014/main" id="{16C13A57-1414-4C68-9F1B-319602A500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680" y="816"/>
                  <a:ext cx="384" cy="33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5" name="Oval 15">
                  <a:extLst>
                    <a:ext uri="{FF2B5EF4-FFF2-40B4-BE49-F238E27FC236}">
                      <a16:creationId xmlns:a16="http://schemas.microsoft.com/office/drawing/2014/main" id="{3D67F37D-AFDB-49EA-8327-F007BB6F518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48" y="96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23" name="Text Box 16">
                <a:extLst>
                  <a:ext uri="{FF2B5EF4-FFF2-40B4-BE49-F238E27FC236}">
                    <a16:creationId xmlns:a16="http://schemas.microsoft.com/office/drawing/2014/main" id="{10A8946C-9619-4569-8347-2EE970DF1B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74" y="1104"/>
                <a:ext cx="268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grpSp>
          <p:nvGrpSpPr>
            <p:cNvPr id="15" name="Group 28">
              <a:extLst>
                <a:ext uri="{FF2B5EF4-FFF2-40B4-BE49-F238E27FC236}">
                  <a16:creationId xmlns:a16="http://schemas.microsoft.com/office/drawing/2014/main" id="{50C4D9EB-67E5-4AD1-9379-1C72F4D14B6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8" y="1105"/>
              <a:ext cx="375" cy="847"/>
              <a:chOff x="1584" y="2064"/>
              <a:chExt cx="384" cy="867"/>
            </a:xfrm>
          </p:grpSpPr>
          <p:grpSp>
            <p:nvGrpSpPr>
              <p:cNvPr id="16" name="Group 29">
                <a:extLst>
                  <a:ext uri="{FF2B5EF4-FFF2-40B4-BE49-F238E27FC236}">
                    <a16:creationId xmlns:a16="http://schemas.microsoft.com/office/drawing/2014/main" id="{3AF05723-1981-46F5-B004-E25D7E30634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84" y="2064"/>
                <a:ext cx="384" cy="576"/>
                <a:chOff x="1584" y="2064"/>
                <a:chExt cx="384" cy="576"/>
              </a:xfrm>
            </p:grpSpPr>
            <p:sp>
              <p:nvSpPr>
                <p:cNvPr id="18" name="Rectangle 30">
                  <a:extLst>
                    <a:ext uri="{FF2B5EF4-FFF2-40B4-BE49-F238E27FC236}">
                      <a16:creationId xmlns:a16="http://schemas.microsoft.com/office/drawing/2014/main" id="{24F9ED14-BD0C-4BB5-B849-0635D2C8D6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4" y="2064"/>
                  <a:ext cx="384" cy="576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9" name="Oval 31">
                  <a:extLst>
                    <a:ext uri="{FF2B5EF4-FFF2-40B4-BE49-F238E27FC236}">
                      <a16:creationId xmlns:a16="http://schemas.microsoft.com/office/drawing/2014/main" id="{513BD2F4-6ED4-4E29-B554-83079C6B46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2" y="2169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0" name="Oval 32">
                  <a:extLst>
                    <a:ext uri="{FF2B5EF4-FFF2-40B4-BE49-F238E27FC236}">
                      <a16:creationId xmlns:a16="http://schemas.microsoft.com/office/drawing/2014/main" id="{64724D3D-A179-4248-A556-82F8C42801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2" y="232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1" name="Oval 33">
                  <a:extLst>
                    <a:ext uri="{FF2B5EF4-FFF2-40B4-BE49-F238E27FC236}">
                      <a16:creationId xmlns:a16="http://schemas.microsoft.com/office/drawing/2014/main" id="{8424D5E7-AC16-4116-B7A4-0C38666F89E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752" y="248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20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7" name="Text Box 34">
                <a:extLst>
                  <a:ext uri="{FF2B5EF4-FFF2-40B4-BE49-F238E27FC236}">
                    <a16:creationId xmlns:a16="http://schemas.microsoft.com/office/drawing/2014/main" id="{5655EFEF-EA64-4CF3-98FE-F12CC0B1E3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9" y="2673"/>
                <a:ext cx="274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20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2000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sz="20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  <p:grpSp>
        <p:nvGrpSpPr>
          <p:cNvPr id="26" name="Group 45">
            <a:extLst>
              <a:ext uri="{FF2B5EF4-FFF2-40B4-BE49-F238E27FC236}">
                <a16:creationId xmlns:a16="http://schemas.microsoft.com/office/drawing/2014/main" id="{94D07674-8497-42D2-A4E7-234177DFB9CA}"/>
              </a:ext>
            </a:extLst>
          </p:cNvPr>
          <p:cNvGrpSpPr>
            <a:grpSpLocks/>
          </p:cNvGrpSpPr>
          <p:nvPr/>
        </p:nvGrpSpPr>
        <p:grpSpPr bwMode="auto">
          <a:xfrm>
            <a:off x="8514522" y="2357438"/>
            <a:ext cx="1509713" cy="595312"/>
            <a:chOff x="4272" y="633"/>
            <a:chExt cx="951" cy="375"/>
          </a:xfrm>
        </p:grpSpPr>
        <p:sp>
          <p:nvSpPr>
            <p:cNvPr id="27" name="Oval 9">
              <a:extLst>
                <a:ext uri="{FF2B5EF4-FFF2-40B4-BE49-F238E27FC236}">
                  <a16:creationId xmlns:a16="http://schemas.microsoft.com/office/drawing/2014/main" id="{66E7D76A-1219-43A3-8F69-0977F22E5F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 dirty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 dirty="0">
                  <a:latin typeface="Gill Sans" charset="0"/>
                  <a:ea typeface="Gill Sans" charset="0"/>
                  <a:cs typeface="Gill Sans" charset="0"/>
                </a:rPr>
                <a:t>1</a:t>
              </a:r>
              <a:endParaRPr lang="en-US" altLang="en-US" sz="2000" b="0" dirty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Oval 44">
              <a:extLst>
                <a:ext uri="{FF2B5EF4-FFF2-40B4-BE49-F238E27FC236}">
                  <a16:creationId xmlns:a16="http://schemas.microsoft.com/office/drawing/2014/main" id="{877C5EB7-B9F1-4EF9-857D-424D823A3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633"/>
              <a:ext cx="375" cy="375"/>
            </a:xfrm>
            <a:prstGeom prst="ellipse">
              <a:avLst/>
            </a:prstGeom>
            <a:solidFill>
              <a:srgbClr val="FF66CC"/>
            </a:solidFill>
            <a:ln w="381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sz="2000" b="0">
                  <a:latin typeface="Gill Sans" charset="0"/>
                  <a:ea typeface="Gill Sans" charset="0"/>
                  <a:cs typeface="Gill Sans" charset="0"/>
                </a:rPr>
                <a:t>T</a:t>
              </a:r>
              <a:r>
                <a:rPr lang="en-US" altLang="en-US" sz="2000" b="0" baseline="-25000">
                  <a:latin typeface="Gill Sans" charset="0"/>
                  <a:ea typeface="Gill Sans" charset="0"/>
                  <a:cs typeface="Gill Sans" charset="0"/>
                </a:rPr>
                <a:t>2</a:t>
              </a:r>
              <a:endParaRPr lang="en-US" altLang="en-US" sz="2000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58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EA57A-ECB1-4C09-BC5D-E9DABB59D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Resource-Allocation Graph Examples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4490CB-3C2F-407D-BDE7-5A94D1AC44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2096645" cy="4351337"/>
          </a:xfrm>
        </p:spPr>
        <p:txBody>
          <a:bodyPr/>
          <a:lstStyle/>
          <a:p>
            <a:r>
              <a:rPr lang="en-US" altLang="ko-KR" dirty="0" smtClean="0"/>
              <a:t>Model: Directed Graph</a:t>
            </a:r>
          </a:p>
          <a:p>
            <a:r>
              <a:rPr lang="en-US" altLang="ko-KR" dirty="0" smtClean="0"/>
              <a:t>request edge</a:t>
            </a:r>
          </a:p>
          <a:p>
            <a:pPr lvl="1"/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i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Symbol" panose="05050102010706020507" pitchFamily="18" charset="2"/>
              </a:rPr>
              <a:t> </a:t>
            </a:r>
            <a:r>
              <a:rPr lang="en-US" altLang="ko-KR" dirty="0" err="1" smtClean="0">
                <a:sym typeface="Symbol" panose="05050102010706020507" pitchFamily="18" charset="2"/>
              </a:rPr>
              <a:t>R</a:t>
            </a:r>
            <a:r>
              <a:rPr lang="en-US" altLang="ko-KR" baseline="-25000" dirty="0" err="1" smtClean="0">
                <a:sym typeface="Symbol" panose="05050102010706020507" pitchFamily="18" charset="2"/>
              </a:rPr>
              <a:t>j</a:t>
            </a:r>
            <a:endParaRPr lang="en-US" altLang="ko-KR" baseline="-25000" dirty="0" smtClean="0">
              <a:sym typeface="Symbol" panose="05050102010706020507" pitchFamily="18" charset="2"/>
            </a:endParaRPr>
          </a:p>
          <a:p>
            <a:r>
              <a:rPr lang="en-US" altLang="ko-KR" dirty="0" smtClean="0">
                <a:sym typeface="Symbol" panose="05050102010706020507" pitchFamily="18" charset="2"/>
              </a:rPr>
              <a:t>assignment edge</a:t>
            </a:r>
          </a:p>
          <a:p>
            <a:pPr lvl="1"/>
            <a:r>
              <a:rPr lang="en-US" altLang="ko-KR" dirty="0" err="1" smtClean="0"/>
              <a:t>R</a:t>
            </a:r>
            <a:r>
              <a:rPr lang="en-US" altLang="ko-KR" baseline="-25000" dirty="0" err="1" smtClean="0"/>
              <a:t>j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Symbol" panose="05050102010706020507" pitchFamily="18" charset="2"/>
              </a:rPr>
              <a:t> </a:t>
            </a:r>
            <a:r>
              <a:rPr lang="en-US" altLang="ko-KR" dirty="0" err="1" smtClean="0">
                <a:sym typeface="Symbol" panose="05050102010706020507" pitchFamily="18" charset="2"/>
              </a:rPr>
              <a:t>T</a:t>
            </a:r>
            <a:r>
              <a:rPr lang="en-US" altLang="ko-KR" baseline="-25000" dirty="0" err="1" smtClean="0">
                <a:sym typeface="Symbol" panose="05050102010706020507" pitchFamily="18" charset="2"/>
              </a:rPr>
              <a:t>i</a:t>
            </a:r>
            <a:endParaRPr lang="en-US" altLang="ko-KR" baseline="-25000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A95238-640D-48B2-8432-E1D0351F3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A6618E-5158-4270-95B8-2A916FF1C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8C436-514B-4FFB-9686-29488A4FA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34</a:t>
            </a:fld>
            <a:endParaRPr lang="en-US"/>
          </a:p>
        </p:txBody>
      </p:sp>
      <p:grpSp>
        <p:nvGrpSpPr>
          <p:cNvPr id="110" name="Group 263">
            <a:extLst>
              <a:ext uri="{FF2B5EF4-FFF2-40B4-BE49-F238E27FC236}">
                <a16:creationId xmlns:a16="http://schemas.microsoft.com/office/drawing/2014/main" id="{14BF0FCE-5018-4B2B-82D8-6FB272D65FAC}"/>
              </a:ext>
            </a:extLst>
          </p:cNvPr>
          <p:cNvGrpSpPr>
            <a:grpSpLocks/>
          </p:cNvGrpSpPr>
          <p:nvPr/>
        </p:nvGrpSpPr>
        <p:grpSpPr bwMode="auto">
          <a:xfrm>
            <a:off x="3443211" y="1836610"/>
            <a:ext cx="2326529" cy="3715027"/>
            <a:chOff x="144" y="1182"/>
            <a:chExt cx="1818" cy="2903"/>
          </a:xfrm>
        </p:grpSpPr>
        <p:grpSp>
          <p:nvGrpSpPr>
            <p:cNvPr id="111" name="Group 256">
              <a:extLst>
                <a:ext uri="{FF2B5EF4-FFF2-40B4-BE49-F238E27FC236}">
                  <a16:creationId xmlns:a16="http://schemas.microsoft.com/office/drawing/2014/main" id="{6AA9540C-DA57-4F46-BF6F-2C83A86B38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1182"/>
              <a:ext cx="1753" cy="2418"/>
              <a:chOff x="39" y="606"/>
              <a:chExt cx="1753" cy="2418"/>
            </a:xfrm>
          </p:grpSpPr>
          <p:sp>
            <p:nvSpPr>
              <p:cNvPr id="113" name="Rectangle 198">
                <a:extLst>
                  <a:ext uri="{FF2B5EF4-FFF2-40B4-BE49-F238E27FC236}">
                    <a16:creationId xmlns:a16="http://schemas.microsoft.com/office/drawing/2014/main" id="{5948B6B8-3EF9-47EC-A3A5-EC997821E6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" y="624"/>
                <a:ext cx="1753" cy="2400"/>
              </a:xfrm>
              <a:prstGeom prst="rect">
                <a:avLst/>
              </a:prstGeom>
              <a:solidFill>
                <a:srgbClr val="00FFFF"/>
              </a:solidFill>
              <a:ln w="381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14" name="Group 255">
                <a:extLst>
                  <a:ext uri="{FF2B5EF4-FFF2-40B4-BE49-F238E27FC236}">
                    <a16:creationId xmlns:a16="http://schemas.microsoft.com/office/drawing/2014/main" id="{94015090-BDE5-4139-8377-B754A98FDB4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" y="606"/>
                <a:ext cx="1546" cy="2285"/>
                <a:chOff x="143" y="606"/>
                <a:chExt cx="1546" cy="2285"/>
              </a:xfrm>
            </p:grpSpPr>
            <p:sp>
              <p:nvSpPr>
                <p:cNvPr id="115" name="Oval 6">
                  <a:extLst>
                    <a:ext uri="{FF2B5EF4-FFF2-40B4-BE49-F238E27FC236}">
                      <a16:creationId xmlns:a16="http://schemas.microsoft.com/office/drawing/2014/main" id="{A643023F-E2F5-4D68-8101-6E20DEC2D0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43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1600" b="0" baseline="-25000">
                      <a:latin typeface="+mn-lt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16" name="Oval 7">
                  <a:extLst>
                    <a:ext uri="{FF2B5EF4-FFF2-40B4-BE49-F238E27FC236}">
                      <a16:creationId xmlns:a16="http://schemas.microsoft.com/office/drawing/2014/main" id="{E21D8C74-6E7C-4EF8-A9DB-EF07F8003C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2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1600" b="0" baseline="-25000">
                      <a:latin typeface="+mn-lt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17" name="Oval 8">
                  <a:extLst>
                    <a:ext uri="{FF2B5EF4-FFF2-40B4-BE49-F238E27FC236}">
                      <a16:creationId xmlns:a16="http://schemas.microsoft.com/office/drawing/2014/main" id="{B8F13783-FB06-4DE2-8DBB-7E5EBC40011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14" y="1420"/>
                  <a:ext cx="375" cy="375"/>
                </a:xfrm>
                <a:prstGeom prst="ellipse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T</a:t>
                  </a:r>
                  <a:r>
                    <a:rPr lang="en-US" altLang="en-US" sz="1600" b="0" baseline="-25000">
                      <a:latin typeface="+mn-lt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  <p:grpSp>
              <p:nvGrpSpPr>
                <p:cNvPr id="118" name="Group 47">
                  <a:extLst>
                    <a:ext uri="{FF2B5EF4-FFF2-40B4-BE49-F238E27FC236}">
                      <a16:creationId xmlns:a16="http://schemas.microsoft.com/office/drawing/2014/main" id="{962C2CB6-FA72-463D-9227-5F3EAE5B891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330" y="606"/>
                  <a:ext cx="375" cy="574"/>
                  <a:chOff x="576" y="413"/>
                  <a:chExt cx="384" cy="588"/>
                </a:xfrm>
              </p:grpSpPr>
              <p:grpSp>
                <p:nvGrpSpPr>
                  <p:cNvPr id="144" name="Group 37">
                    <a:extLst>
                      <a:ext uri="{FF2B5EF4-FFF2-40B4-BE49-F238E27FC236}">
                        <a16:creationId xmlns:a16="http://schemas.microsoft.com/office/drawing/2014/main" id="{D9BE1090-E389-4547-8723-D8C06C82C496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576" y="665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146" name="Rectangle 38">
                      <a:extLst>
                        <a:ext uri="{FF2B5EF4-FFF2-40B4-BE49-F238E27FC236}">
                          <a16:creationId xmlns:a16="http://schemas.microsoft.com/office/drawing/2014/main" id="{EA4C0160-F899-4F4C-A14F-51F9C71EB2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47" name="Oval 39">
                      <a:extLst>
                        <a:ext uri="{FF2B5EF4-FFF2-40B4-BE49-F238E27FC236}">
                          <a16:creationId xmlns:a16="http://schemas.microsoft.com/office/drawing/2014/main" id="{AEACDC2B-5BDD-4225-A1A4-49A9097E25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145" name="Text Box 40">
                    <a:extLst>
                      <a:ext uri="{FF2B5EF4-FFF2-40B4-BE49-F238E27FC236}">
                        <a16:creationId xmlns:a16="http://schemas.microsoft.com/office/drawing/2014/main" id="{2089D9F5-8256-4F91-B94B-93ECD7B6B679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32" y="413"/>
                    <a:ext cx="326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600" b="0" dirty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1600" b="0" baseline="-25000" dirty="0">
                        <a:latin typeface="+mn-lt"/>
                        <a:ea typeface="Gill Sans" charset="0"/>
                        <a:cs typeface="Gill Sans" charset="0"/>
                      </a:rPr>
                      <a:t>1</a:t>
                    </a:r>
                    <a:endParaRPr lang="en-US" altLang="en-US" sz="1600" b="0" dirty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119" name="Group 48">
                  <a:extLst>
                    <a:ext uri="{FF2B5EF4-FFF2-40B4-BE49-F238E27FC236}">
                      <a16:creationId xmlns:a16="http://schemas.microsoft.com/office/drawing/2014/main" id="{6909A801-7E46-495A-9612-1846700AB0F5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033" y="606"/>
                  <a:ext cx="375" cy="581"/>
                  <a:chOff x="1392" y="413"/>
                  <a:chExt cx="384" cy="595"/>
                </a:xfrm>
              </p:grpSpPr>
              <p:grpSp>
                <p:nvGrpSpPr>
                  <p:cNvPr id="140" name="Group 36">
                    <a:extLst>
                      <a:ext uri="{FF2B5EF4-FFF2-40B4-BE49-F238E27FC236}">
                        <a16:creationId xmlns:a16="http://schemas.microsoft.com/office/drawing/2014/main" id="{C321ACDB-6359-4462-A2B4-556B34B38115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392" y="672"/>
                    <a:ext cx="384" cy="336"/>
                    <a:chOff x="1680" y="816"/>
                    <a:chExt cx="384" cy="336"/>
                  </a:xfrm>
                </p:grpSpPr>
                <p:sp>
                  <p:nvSpPr>
                    <p:cNvPr id="142" name="Rectangle 24">
                      <a:extLst>
                        <a:ext uri="{FF2B5EF4-FFF2-40B4-BE49-F238E27FC236}">
                          <a16:creationId xmlns:a16="http://schemas.microsoft.com/office/drawing/2014/main" id="{CF6EAE6D-30DE-4C86-B9A1-DDD34C2C23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80" y="816"/>
                      <a:ext cx="384" cy="33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43" name="Oval 34">
                      <a:extLst>
                        <a:ext uri="{FF2B5EF4-FFF2-40B4-BE49-F238E27FC236}">
                          <a16:creationId xmlns:a16="http://schemas.microsoft.com/office/drawing/2014/main" id="{3E3D3FFF-90E1-40F9-B063-BF543DDFBA1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48" y="96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141" name="Text Box 41">
                    <a:extLst>
                      <a:ext uri="{FF2B5EF4-FFF2-40B4-BE49-F238E27FC236}">
                        <a16:creationId xmlns:a16="http://schemas.microsoft.com/office/drawing/2014/main" id="{5CD2B9BD-4FE6-42EB-8F3F-15A234729E9E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47" y="413"/>
                    <a:ext cx="326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600" b="0" dirty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1600" b="0" baseline="-25000" dirty="0">
                        <a:latin typeface="+mn-lt"/>
                        <a:ea typeface="Gill Sans" charset="0"/>
                        <a:cs typeface="Gill Sans" charset="0"/>
                      </a:rPr>
                      <a:t>2</a:t>
                    </a:r>
                    <a:endParaRPr lang="en-US" altLang="en-US" sz="1600" b="0" dirty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120" name="Group 46">
                  <a:extLst>
                    <a:ext uri="{FF2B5EF4-FFF2-40B4-BE49-F238E27FC236}">
                      <a16:creationId xmlns:a16="http://schemas.microsoft.com/office/drawing/2014/main" id="{9E4F314C-10BF-4B8A-920F-529E3D388B79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471" y="2031"/>
                  <a:ext cx="375" cy="687"/>
                  <a:chOff x="672" y="2112"/>
                  <a:chExt cx="384" cy="703"/>
                </a:xfrm>
              </p:grpSpPr>
              <p:grpSp>
                <p:nvGrpSpPr>
                  <p:cNvPr id="135" name="Group 30">
                    <a:extLst>
                      <a:ext uri="{FF2B5EF4-FFF2-40B4-BE49-F238E27FC236}">
                        <a16:creationId xmlns:a16="http://schemas.microsoft.com/office/drawing/2014/main" id="{11A5D915-CE64-4565-9E90-A01ECFB05AC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672" y="2112"/>
                    <a:ext cx="384" cy="432"/>
                    <a:chOff x="672" y="2064"/>
                    <a:chExt cx="384" cy="432"/>
                  </a:xfrm>
                </p:grpSpPr>
                <p:sp>
                  <p:nvSpPr>
                    <p:cNvPr id="137" name="Rectangle 9">
                      <a:extLst>
                        <a:ext uri="{FF2B5EF4-FFF2-40B4-BE49-F238E27FC236}">
                          <a16:creationId xmlns:a16="http://schemas.microsoft.com/office/drawing/2014/main" id="{A6CFF04F-1155-41DB-A7BE-D00E0258FD7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72" y="2064"/>
                      <a:ext cx="384" cy="432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38" name="Oval 12">
                      <a:extLst>
                        <a:ext uri="{FF2B5EF4-FFF2-40B4-BE49-F238E27FC236}">
                          <a16:creationId xmlns:a16="http://schemas.microsoft.com/office/drawing/2014/main" id="{565B29A4-6A23-45EE-AEC0-86EB198F317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17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39" name="Oval 26">
                      <a:extLst>
                        <a:ext uri="{FF2B5EF4-FFF2-40B4-BE49-F238E27FC236}">
                          <a16:creationId xmlns:a16="http://schemas.microsoft.com/office/drawing/2014/main" id="{1E49858F-04AE-468B-A7BF-981A11B6ED5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" y="2324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136" name="Text Box 42">
                    <a:extLst>
                      <a:ext uri="{FF2B5EF4-FFF2-40B4-BE49-F238E27FC236}">
                        <a16:creationId xmlns:a16="http://schemas.microsoft.com/office/drawing/2014/main" id="{AC64B404-1839-4FE8-A8E6-B3BD61033FFB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7" y="2544"/>
                    <a:ext cx="326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6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1600" b="0" baseline="-25000">
                        <a:latin typeface="+mn-lt"/>
                        <a:ea typeface="Gill Sans" charset="0"/>
                        <a:cs typeface="Gill Sans" charset="0"/>
                      </a:rPr>
                      <a:t>3</a:t>
                    </a:r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grpSp>
              <p:nvGrpSpPr>
                <p:cNvPr id="121" name="Group 45">
                  <a:extLst>
                    <a:ext uri="{FF2B5EF4-FFF2-40B4-BE49-F238E27FC236}">
                      <a16:creationId xmlns:a16="http://schemas.microsoft.com/office/drawing/2014/main" id="{1BF2624C-EB3F-444D-98D2-54A1B04F0EC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267" y="2031"/>
                  <a:ext cx="375" cy="860"/>
                  <a:chOff x="1584" y="2064"/>
                  <a:chExt cx="384" cy="880"/>
                </a:xfrm>
              </p:grpSpPr>
              <p:grpSp>
                <p:nvGrpSpPr>
                  <p:cNvPr id="129" name="Group 35">
                    <a:extLst>
                      <a:ext uri="{FF2B5EF4-FFF2-40B4-BE49-F238E27FC236}">
                        <a16:creationId xmlns:a16="http://schemas.microsoft.com/office/drawing/2014/main" id="{DFE50458-FF7F-4A25-A4F0-66E603F4409A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1584" y="2064"/>
                    <a:ext cx="384" cy="576"/>
                    <a:chOff x="1584" y="2064"/>
                    <a:chExt cx="384" cy="576"/>
                  </a:xfrm>
                </p:grpSpPr>
                <p:sp>
                  <p:nvSpPr>
                    <p:cNvPr id="131" name="Rectangle 10">
                      <a:extLst>
                        <a:ext uri="{FF2B5EF4-FFF2-40B4-BE49-F238E27FC236}">
                          <a16:creationId xmlns:a16="http://schemas.microsoft.com/office/drawing/2014/main" id="{485F146C-8A67-468D-9845-96BE78D2D2B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584" y="2064"/>
                      <a:ext cx="384" cy="576"/>
                    </a:xfrm>
                    <a:prstGeom prst="rect">
                      <a:avLst/>
                    </a:prstGeom>
                    <a:solidFill>
                      <a:srgbClr val="FF66CC"/>
                    </a:solidFill>
                    <a:ln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32" name="Oval 29">
                      <a:extLst>
                        <a:ext uri="{FF2B5EF4-FFF2-40B4-BE49-F238E27FC236}">
                          <a16:creationId xmlns:a16="http://schemas.microsoft.com/office/drawing/2014/main" id="{39CEC49A-8EB2-4164-8673-E103A1D0C7B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169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33" name="Oval 31">
                      <a:extLst>
                        <a:ext uri="{FF2B5EF4-FFF2-40B4-BE49-F238E27FC236}">
                          <a16:creationId xmlns:a16="http://schemas.microsoft.com/office/drawing/2014/main" id="{05C8AFB1-E2BF-4485-971D-B3D320D6C84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328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  <p:sp>
                  <p:nvSpPr>
                    <p:cNvPr id="134" name="Oval 32">
                      <a:extLst>
                        <a:ext uri="{FF2B5EF4-FFF2-40B4-BE49-F238E27FC236}">
                          <a16:creationId xmlns:a16="http://schemas.microsoft.com/office/drawing/2014/main" id="{41086850-6877-468F-8F4F-26A25C4999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52" y="2480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 algn="ctr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=""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vert="eaVert" wrap="none" anchor="ctr"/>
                    <a:lstStyle>
                      <a:lvl1pPr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1pPr>
                      <a:lvl2pPr marL="742950" indent="-28575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2pPr>
                      <a:lvl3pPr marL="11430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3pPr>
                      <a:lvl4pPr marL="16002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4pPr>
                      <a:lvl5pPr marL="2057400" indent="-228600"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5pPr>
                      <a:lvl6pPr marL="25146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6pPr>
                      <a:lvl7pPr marL="29718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7pPr>
                      <a:lvl8pPr marL="34290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8pPr>
                      <a:lvl9pPr marL="3886200" indent="-228600" algn="ctr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b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defRPr>
                      </a:lvl9pPr>
                    </a:lstStyle>
                    <a:p>
                      <a:endParaRPr lang="en-US" altLang="en-US" sz="1600" b="0">
                        <a:latin typeface="+mn-lt"/>
                        <a:ea typeface="Gill Sans" charset="0"/>
                        <a:cs typeface="Gill Sans" charset="0"/>
                      </a:endParaRPr>
                    </a:p>
                  </p:txBody>
                </p:sp>
              </p:grpSp>
              <p:sp>
                <p:nvSpPr>
                  <p:cNvPr id="130" name="Text Box 43">
                    <a:extLst>
                      <a:ext uri="{FF2B5EF4-FFF2-40B4-BE49-F238E27FC236}">
                        <a16:creationId xmlns:a16="http://schemas.microsoft.com/office/drawing/2014/main" id="{70DACCB8-A1C6-4519-857C-6A46090A4998}"/>
                      </a:ext>
                    </a:extLst>
                  </p:cNvPr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39" y="2673"/>
                    <a:ext cx="326" cy="27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rgbClr val="FF66CC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w="38100" algn="ctr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r>
                      <a:rPr lang="en-US" altLang="en-US" sz="1600" b="0">
                        <a:latin typeface="+mn-lt"/>
                        <a:ea typeface="Gill Sans" charset="0"/>
                        <a:cs typeface="Gill Sans" charset="0"/>
                      </a:rPr>
                      <a:t>R</a:t>
                    </a:r>
                    <a:r>
                      <a:rPr lang="en-US" altLang="en-US" sz="1600" b="0" baseline="-25000">
                        <a:latin typeface="+mn-lt"/>
                        <a:ea typeface="Gill Sans" charset="0"/>
                        <a:cs typeface="Gill Sans" charset="0"/>
                      </a:rPr>
                      <a:t>4</a:t>
                    </a:r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22" name="Line 49">
                  <a:extLst>
                    <a:ext uri="{FF2B5EF4-FFF2-40B4-BE49-F238E27FC236}">
                      <a16:creationId xmlns:a16="http://schemas.microsoft.com/office/drawing/2014/main" id="{4E2A949A-845E-4883-A19C-03876E79F5EA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377" y="1186"/>
                  <a:ext cx="141" cy="234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3" name="Line 50">
                  <a:extLst>
                    <a:ext uri="{FF2B5EF4-FFF2-40B4-BE49-F238E27FC236}">
                      <a16:creationId xmlns:a16="http://schemas.microsoft.com/office/drawing/2014/main" id="{6934A2B7-51DE-4BB5-BEDA-7570329A2D0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26" y="1028"/>
                  <a:ext cx="326" cy="406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4" name="Line 51">
                  <a:extLst>
                    <a:ext uri="{FF2B5EF4-FFF2-40B4-BE49-F238E27FC236}">
                      <a16:creationId xmlns:a16="http://schemas.microsoft.com/office/drawing/2014/main" id="{2820EC22-17BA-4DA7-97E1-112DF72A3E06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051" y="1201"/>
                  <a:ext cx="148" cy="247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5" name="Line 58">
                  <a:extLst>
                    <a:ext uri="{FF2B5EF4-FFF2-40B4-BE49-F238E27FC236}">
                      <a16:creationId xmlns:a16="http://schemas.microsoft.com/office/drawing/2014/main" id="{9FCB23F8-092D-419E-91B7-5EB78AE0E63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1226" y="1030"/>
                  <a:ext cx="229" cy="39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6" name="Line 59">
                  <a:extLst>
                    <a:ext uri="{FF2B5EF4-FFF2-40B4-BE49-F238E27FC236}">
                      <a16:creationId xmlns:a16="http://schemas.microsoft.com/office/drawing/2014/main" id="{9D61C6AA-14FD-41CB-8BCE-BFA38F8C7EC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393" y="1789"/>
                  <a:ext cx="26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7" name="Line 60">
                  <a:extLst>
                    <a:ext uri="{FF2B5EF4-FFF2-40B4-BE49-F238E27FC236}">
                      <a16:creationId xmlns:a16="http://schemas.microsoft.com/office/drawing/2014/main" id="{8C1F4383-864A-4780-875A-54BF3F0C82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660" y="1793"/>
                  <a:ext cx="236" cy="512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128" name="Line 250">
                  <a:extLst>
                    <a:ext uri="{FF2B5EF4-FFF2-40B4-BE49-F238E27FC236}">
                      <a16:creationId xmlns:a16="http://schemas.microsoft.com/office/drawing/2014/main" id="{471E7CDC-06C0-4B7F-9CE1-E78098C1B9E0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1452" y="1799"/>
                  <a:ext cx="31" cy="36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stealth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en-US" sz="1600" b="0">
                    <a:ea typeface="Gill Sans" charset="0"/>
                    <a:cs typeface="Gill Sans" charset="0"/>
                  </a:endParaRPr>
                </a:p>
              </p:txBody>
            </p:sp>
          </p:grpSp>
        </p:grpSp>
        <p:sp>
          <p:nvSpPr>
            <p:cNvPr id="112" name="Text Box 251">
              <a:extLst>
                <a:ext uri="{FF2B5EF4-FFF2-40B4-BE49-F238E27FC236}">
                  <a16:creationId xmlns:a16="http://schemas.microsoft.com/office/drawing/2014/main" id="{A7CD7486-2DA8-4E3D-8951-491B337CE4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2" y="3580"/>
              <a:ext cx="1570" cy="5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66CC"/>
                  </a:solidFill>
                </a14:hiddenFill>
              </a:ext>
              <a:ext uri="{91240B29-F687-4f45-9708-019B960494DF}">
                <a14:hiddenLine xmlns="" xmlns:a14="http://schemas.microsoft.com/office/drawing/2010/main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Simple Resource</a:t>
              </a:r>
            </a:p>
            <a:p>
              <a:r>
                <a:rPr lang="en-US" altLang="en-US" b="0" dirty="0">
                  <a:latin typeface="+mn-lt"/>
                  <a:ea typeface="Gill Sans" charset="0"/>
                  <a:cs typeface="Gill Sans" charset="0"/>
                </a:rPr>
                <a:t>Allocation Graph</a:t>
              </a:r>
            </a:p>
          </p:txBody>
        </p:sp>
      </p:grpSp>
      <p:grpSp>
        <p:nvGrpSpPr>
          <p:cNvPr id="149" name="Group 259">
            <a:extLst>
              <a:ext uri="{FF2B5EF4-FFF2-40B4-BE49-F238E27FC236}">
                <a16:creationId xmlns:a16="http://schemas.microsoft.com/office/drawing/2014/main" id="{F94B5AC2-4835-4613-8C47-D027731632E8}"/>
              </a:ext>
            </a:extLst>
          </p:cNvPr>
          <p:cNvGrpSpPr>
            <a:grpSpLocks/>
          </p:cNvGrpSpPr>
          <p:nvPr/>
        </p:nvGrpSpPr>
        <p:grpSpPr bwMode="auto">
          <a:xfrm>
            <a:off x="5825414" y="1859645"/>
            <a:ext cx="2243347" cy="3071328"/>
            <a:chOff x="1920" y="624"/>
            <a:chExt cx="1753" cy="2400"/>
          </a:xfrm>
        </p:grpSpPr>
        <p:sp>
          <p:nvSpPr>
            <p:cNvPr id="151" name="Rectangle 199">
              <a:extLst>
                <a:ext uri="{FF2B5EF4-FFF2-40B4-BE49-F238E27FC236}">
                  <a16:creationId xmlns:a16="http://schemas.microsoft.com/office/drawing/2014/main" id="{0B19C4A7-7DAB-4B6D-9AA3-48D913891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624"/>
              <a:ext cx="1753" cy="2400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grpSp>
          <p:nvGrpSpPr>
            <p:cNvPr id="152" name="Group 197">
              <a:extLst>
                <a:ext uri="{FF2B5EF4-FFF2-40B4-BE49-F238E27FC236}">
                  <a16:creationId xmlns:a16="http://schemas.microsoft.com/office/drawing/2014/main" id="{FEDFDAC5-B6C4-4B26-92BE-47B249E4B2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24" y="702"/>
              <a:ext cx="1546" cy="2285"/>
              <a:chOff x="2304" y="798"/>
              <a:chExt cx="1546" cy="2285"/>
            </a:xfrm>
          </p:grpSpPr>
          <p:sp>
            <p:nvSpPr>
              <p:cNvPr id="153" name="Oval 129">
                <a:extLst>
                  <a:ext uri="{FF2B5EF4-FFF2-40B4-BE49-F238E27FC236}">
                    <a16:creationId xmlns:a16="http://schemas.microsoft.com/office/drawing/2014/main" id="{B80039A2-A4D0-4236-966E-56ACA6941F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612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1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4" name="Oval 130">
                <a:extLst>
                  <a:ext uri="{FF2B5EF4-FFF2-40B4-BE49-F238E27FC236}">
                    <a16:creationId xmlns:a16="http://schemas.microsoft.com/office/drawing/2014/main" id="{E61883F8-C0F5-4808-BCB6-51B47DB38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3" y="1612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2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5" name="Oval 131">
                <a:extLst>
                  <a:ext uri="{FF2B5EF4-FFF2-40B4-BE49-F238E27FC236}">
                    <a16:creationId xmlns:a16="http://schemas.microsoft.com/office/drawing/2014/main" id="{75CCCAD8-0BC8-459D-BEF7-42EED4295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5" y="1612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3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56" name="Group 132">
                <a:extLst>
                  <a:ext uri="{FF2B5EF4-FFF2-40B4-BE49-F238E27FC236}">
                    <a16:creationId xmlns:a16="http://schemas.microsoft.com/office/drawing/2014/main" id="{81AC1FA2-5D60-4F34-86D7-360ADDCD195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491" y="798"/>
                <a:ext cx="375" cy="574"/>
                <a:chOff x="576" y="413"/>
                <a:chExt cx="384" cy="588"/>
              </a:xfrm>
            </p:grpSpPr>
            <p:grpSp>
              <p:nvGrpSpPr>
                <p:cNvPr id="182" name="Group 133">
                  <a:extLst>
                    <a:ext uri="{FF2B5EF4-FFF2-40B4-BE49-F238E27FC236}">
                      <a16:creationId xmlns:a16="http://schemas.microsoft.com/office/drawing/2014/main" id="{CCA8EBC8-3E28-41D7-B3CB-86983C3F28A1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576" y="665"/>
                  <a:ext cx="384" cy="336"/>
                  <a:chOff x="1680" y="816"/>
                  <a:chExt cx="384" cy="336"/>
                </a:xfrm>
              </p:grpSpPr>
              <p:sp>
                <p:nvSpPr>
                  <p:cNvPr id="184" name="Rectangle 134">
                    <a:extLst>
                      <a:ext uri="{FF2B5EF4-FFF2-40B4-BE49-F238E27FC236}">
                        <a16:creationId xmlns:a16="http://schemas.microsoft.com/office/drawing/2014/main" id="{E3943278-6AC4-41DF-B645-94F9CB0CBF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85" name="Oval 135">
                    <a:extLst>
                      <a:ext uri="{FF2B5EF4-FFF2-40B4-BE49-F238E27FC236}">
                        <a16:creationId xmlns:a16="http://schemas.microsoft.com/office/drawing/2014/main" id="{1389043F-8FF1-4FCF-8AA0-BCA1E2DF80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83" name="Text Box 136">
                  <a:extLst>
                    <a:ext uri="{FF2B5EF4-FFF2-40B4-BE49-F238E27FC236}">
                      <a16:creationId xmlns:a16="http://schemas.microsoft.com/office/drawing/2014/main" id="{83BCCD9A-D395-4158-968A-2126FC2C677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32" y="413"/>
                  <a:ext cx="326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 dirty="0">
                      <a:latin typeface="+mn-lt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 dirty="0">
                      <a:latin typeface="+mn-lt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1600" b="0" dirty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grpSp>
            <p:nvGrpSpPr>
              <p:cNvPr id="157" name="Group 137">
                <a:extLst>
                  <a:ext uri="{FF2B5EF4-FFF2-40B4-BE49-F238E27FC236}">
                    <a16:creationId xmlns:a16="http://schemas.microsoft.com/office/drawing/2014/main" id="{008E5DC0-54CB-49C9-B8AA-3C963D3417C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194" y="798"/>
                <a:ext cx="375" cy="581"/>
                <a:chOff x="1392" y="413"/>
                <a:chExt cx="384" cy="595"/>
              </a:xfrm>
            </p:grpSpPr>
            <p:grpSp>
              <p:nvGrpSpPr>
                <p:cNvPr id="178" name="Group 138">
                  <a:extLst>
                    <a:ext uri="{FF2B5EF4-FFF2-40B4-BE49-F238E27FC236}">
                      <a16:creationId xmlns:a16="http://schemas.microsoft.com/office/drawing/2014/main" id="{89318D22-14C8-4391-8D58-160AD456AB43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392" y="672"/>
                  <a:ext cx="384" cy="336"/>
                  <a:chOff x="1680" y="816"/>
                  <a:chExt cx="384" cy="336"/>
                </a:xfrm>
              </p:grpSpPr>
              <p:sp>
                <p:nvSpPr>
                  <p:cNvPr id="180" name="Rectangle 139">
                    <a:extLst>
                      <a:ext uri="{FF2B5EF4-FFF2-40B4-BE49-F238E27FC236}">
                        <a16:creationId xmlns:a16="http://schemas.microsoft.com/office/drawing/2014/main" id="{3DADA783-F681-4D4F-9F1C-3615AE35CFD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680" y="816"/>
                    <a:ext cx="384" cy="33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81" name="Oval 140">
                    <a:extLst>
                      <a:ext uri="{FF2B5EF4-FFF2-40B4-BE49-F238E27FC236}">
                        <a16:creationId xmlns:a16="http://schemas.microsoft.com/office/drawing/2014/main" id="{12B9EF18-C721-48CC-932B-5491F273D46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848" y="96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79" name="Text Box 141">
                  <a:extLst>
                    <a:ext uri="{FF2B5EF4-FFF2-40B4-BE49-F238E27FC236}">
                      <a16:creationId xmlns:a16="http://schemas.microsoft.com/office/drawing/2014/main" id="{1D67B3C9-867E-40AF-B51E-3CD751D5066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447" y="413"/>
                  <a:ext cx="326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 dirty="0">
                      <a:latin typeface="+mn-lt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 dirty="0">
                      <a:latin typeface="+mn-lt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1600" b="0" dirty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grpSp>
            <p:nvGrpSpPr>
              <p:cNvPr id="158" name="Group 142">
                <a:extLst>
                  <a:ext uri="{FF2B5EF4-FFF2-40B4-BE49-F238E27FC236}">
                    <a16:creationId xmlns:a16="http://schemas.microsoft.com/office/drawing/2014/main" id="{4AAC15A1-75CE-4C8A-AFFE-B4244E0E2A2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632" y="2223"/>
                <a:ext cx="375" cy="687"/>
                <a:chOff x="672" y="2112"/>
                <a:chExt cx="384" cy="703"/>
              </a:xfrm>
            </p:grpSpPr>
            <p:grpSp>
              <p:nvGrpSpPr>
                <p:cNvPr id="173" name="Group 143">
                  <a:extLst>
                    <a:ext uri="{FF2B5EF4-FFF2-40B4-BE49-F238E27FC236}">
                      <a16:creationId xmlns:a16="http://schemas.microsoft.com/office/drawing/2014/main" id="{2F42042F-ECCB-4BF3-89A7-557C26305FA6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175" name="Rectangle 144">
                    <a:extLst>
                      <a:ext uri="{FF2B5EF4-FFF2-40B4-BE49-F238E27FC236}">
                        <a16:creationId xmlns:a16="http://schemas.microsoft.com/office/drawing/2014/main" id="{19023DE3-D664-440A-BBCB-8D15277C91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76" name="Oval 145">
                    <a:extLst>
                      <a:ext uri="{FF2B5EF4-FFF2-40B4-BE49-F238E27FC236}">
                        <a16:creationId xmlns:a16="http://schemas.microsoft.com/office/drawing/2014/main" id="{13B5C2F0-17B6-4369-87FA-3ACA268FCC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77" name="Oval 146">
                    <a:extLst>
                      <a:ext uri="{FF2B5EF4-FFF2-40B4-BE49-F238E27FC236}">
                        <a16:creationId xmlns:a16="http://schemas.microsoft.com/office/drawing/2014/main" id="{BC6A7D30-C810-479C-960B-6A034018BAC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74" name="Text Box 147">
                  <a:extLst>
                    <a:ext uri="{FF2B5EF4-FFF2-40B4-BE49-F238E27FC236}">
                      <a16:creationId xmlns:a16="http://schemas.microsoft.com/office/drawing/2014/main" id="{9E6D61B8-145C-4548-A200-9789B13608F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7" y="2544"/>
                  <a:ext cx="326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>
                      <a:latin typeface="+mn-lt"/>
                      <a:ea typeface="Gill Sans" charset="0"/>
                      <a:cs typeface="Gill Sans" charset="0"/>
                    </a:rPr>
                    <a:t>3</a:t>
                  </a:r>
                  <a:endParaRPr lang="en-US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grpSp>
            <p:nvGrpSpPr>
              <p:cNvPr id="159" name="Group 148">
                <a:extLst>
                  <a:ext uri="{FF2B5EF4-FFF2-40B4-BE49-F238E27FC236}">
                    <a16:creationId xmlns:a16="http://schemas.microsoft.com/office/drawing/2014/main" id="{488F0555-FA23-4675-A413-CD1B555DADA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428" y="2223"/>
                <a:ext cx="375" cy="860"/>
                <a:chOff x="1584" y="2064"/>
                <a:chExt cx="384" cy="880"/>
              </a:xfrm>
            </p:grpSpPr>
            <p:grpSp>
              <p:nvGrpSpPr>
                <p:cNvPr id="167" name="Group 149">
                  <a:extLst>
                    <a:ext uri="{FF2B5EF4-FFF2-40B4-BE49-F238E27FC236}">
                      <a16:creationId xmlns:a16="http://schemas.microsoft.com/office/drawing/2014/main" id="{877FAC65-5556-4176-B63B-8F67AD4D29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584" y="2064"/>
                  <a:ext cx="384" cy="576"/>
                  <a:chOff x="1584" y="2064"/>
                  <a:chExt cx="384" cy="576"/>
                </a:xfrm>
              </p:grpSpPr>
              <p:sp>
                <p:nvSpPr>
                  <p:cNvPr id="169" name="Rectangle 150">
                    <a:extLst>
                      <a:ext uri="{FF2B5EF4-FFF2-40B4-BE49-F238E27FC236}">
                        <a16:creationId xmlns:a16="http://schemas.microsoft.com/office/drawing/2014/main" id="{44980976-3B67-4EE2-87FA-FF053BF03CF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064"/>
                    <a:ext cx="384" cy="576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70" name="Oval 151">
                    <a:extLst>
                      <a:ext uri="{FF2B5EF4-FFF2-40B4-BE49-F238E27FC236}">
                        <a16:creationId xmlns:a16="http://schemas.microsoft.com/office/drawing/2014/main" id="{A3857711-13F4-4F9A-A0D3-91C397A6493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169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71" name="Oval 152">
                    <a:extLst>
                      <a:ext uri="{FF2B5EF4-FFF2-40B4-BE49-F238E27FC236}">
                        <a16:creationId xmlns:a16="http://schemas.microsoft.com/office/drawing/2014/main" id="{06CB706D-233F-40AC-B965-62325F7766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32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172" name="Oval 153">
                    <a:extLst>
                      <a:ext uri="{FF2B5EF4-FFF2-40B4-BE49-F238E27FC236}">
                        <a16:creationId xmlns:a16="http://schemas.microsoft.com/office/drawing/2014/main" id="{2DA71CB6-EC2C-4ED3-A727-73F02570466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1752" y="248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168" name="Text Box 154">
                  <a:extLst>
                    <a:ext uri="{FF2B5EF4-FFF2-40B4-BE49-F238E27FC236}">
                      <a16:creationId xmlns:a16="http://schemas.microsoft.com/office/drawing/2014/main" id="{907C70F2-083D-4AD6-8789-0B65086A16F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39" y="2673"/>
                  <a:ext cx="326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>
                      <a:latin typeface="+mn-lt"/>
                      <a:ea typeface="Gill Sans" charset="0"/>
                      <a:cs typeface="Gill Sans" charset="0"/>
                    </a:rPr>
                    <a:t>4</a:t>
                  </a:r>
                  <a:endParaRPr lang="en-US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60" name="Line 155">
                <a:extLst>
                  <a:ext uri="{FF2B5EF4-FFF2-40B4-BE49-F238E27FC236}">
                    <a16:creationId xmlns:a16="http://schemas.microsoft.com/office/drawing/2014/main" id="{E328BD54-632B-40F1-B2A9-642B3B9266B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38" y="1378"/>
                <a:ext cx="141" cy="2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1" name="Line 156">
                <a:extLst>
                  <a:ext uri="{FF2B5EF4-FFF2-40B4-BE49-F238E27FC236}">
                    <a16:creationId xmlns:a16="http://schemas.microsoft.com/office/drawing/2014/main" id="{F5AAD02B-9009-47CE-BFF9-46D6680E37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87" y="1220"/>
                <a:ext cx="326" cy="4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2" name="Line 157">
                <a:extLst>
                  <a:ext uri="{FF2B5EF4-FFF2-40B4-BE49-F238E27FC236}">
                    <a16:creationId xmlns:a16="http://schemas.microsoft.com/office/drawing/2014/main" id="{5D1B0C23-35DA-480D-82B3-09C5B283A85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212" y="1393"/>
                <a:ext cx="148" cy="24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3" name="Line 158">
                <a:extLst>
                  <a:ext uri="{FF2B5EF4-FFF2-40B4-BE49-F238E27FC236}">
                    <a16:creationId xmlns:a16="http://schemas.microsoft.com/office/drawing/2014/main" id="{52BEEE64-9B22-4272-84A6-85A3ECF31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87" y="1222"/>
                <a:ext cx="229" cy="39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4" name="Line 159">
                <a:extLst>
                  <a:ext uri="{FF2B5EF4-FFF2-40B4-BE49-F238E27FC236}">
                    <a16:creationId xmlns:a16="http://schemas.microsoft.com/office/drawing/2014/main" id="{7E7C48F4-469A-468B-BFA9-B6BA45B40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2554" y="1981"/>
                <a:ext cx="261" cy="36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5" name="Line 160">
                <a:extLst>
                  <a:ext uri="{FF2B5EF4-FFF2-40B4-BE49-F238E27FC236}">
                    <a16:creationId xmlns:a16="http://schemas.microsoft.com/office/drawing/2014/main" id="{BAB90750-F56D-4874-B9A7-A2C2CA2C7A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21" y="1985"/>
                <a:ext cx="236" cy="512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6" name="Line 195">
                <a:extLst>
                  <a:ext uri="{FF2B5EF4-FFF2-40B4-BE49-F238E27FC236}">
                    <a16:creationId xmlns:a16="http://schemas.microsoft.com/office/drawing/2014/main" id="{AA81031B-F527-4B13-A6CE-0E992976A2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14" y="1933"/>
                <a:ext cx="505" cy="41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150" name="Text Box 252">
            <a:extLst>
              <a:ext uri="{FF2B5EF4-FFF2-40B4-BE49-F238E27FC236}">
                <a16:creationId xmlns:a16="http://schemas.microsoft.com/office/drawing/2014/main" id="{18338DB1-964C-48DF-BC04-E9A03FF3D5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2784" y="4905378"/>
            <a:ext cx="2009159" cy="646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Allocation Graph</a:t>
            </a:r>
            <a:br>
              <a:rPr lang="en-US" altLang="en-US" b="0" dirty="0">
                <a:latin typeface="+mn-lt"/>
                <a:ea typeface="Gill Sans" charset="0"/>
                <a:cs typeface="Gill Sans" charset="0"/>
              </a:rPr>
            </a:br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With Deadlock</a:t>
            </a:r>
          </a:p>
        </p:txBody>
      </p:sp>
      <p:grpSp>
        <p:nvGrpSpPr>
          <p:cNvPr id="187" name="Group 248">
            <a:extLst>
              <a:ext uri="{FF2B5EF4-FFF2-40B4-BE49-F238E27FC236}">
                <a16:creationId xmlns:a16="http://schemas.microsoft.com/office/drawing/2014/main" id="{659B6654-7989-4490-8CD1-9A794CFEB1C8}"/>
              </a:ext>
            </a:extLst>
          </p:cNvPr>
          <p:cNvGrpSpPr>
            <a:grpSpLocks/>
          </p:cNvGrpSpPr>
          <p:nvPr/>
        </p:nvGrpSpPr>
        <p:grpSpPr bwMode="auto">
          <a:xfrm>
            <a:off x="8198012" y="1866714"/>
            <a:ext cx="2243347" cy="3071326"/>
            <a:chOff x="3792" y="624"/>
            <a:chExt cx="1753" cy="2400"/>
          </a:xfrm>
        </p:grpSpPr>
        <p:sp>
          <p:nvSpPr>
            <p:cNvPr id="189" name="Rectangle 200">
              <a:extLst>
                <a:ext uri="{FF2B5EF4-FFF2-40B4-BE49-F238E27FC236}">
                  <a16:creationId xmlns:a16="http://schemas.microsoft.com/office/drawing/2014/main" id="{AD7070E8-EA3A-4C9A-85B7-A93B850D4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92" y="624"/>
              <a:ext cx="1753" cy="2400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+mn-lt"/>
                <a:ea typeface="Gill Sans" charset="0"/>
                <a:cs typeface="Gill Sans" charset="0"/>
              </a:endParaRPr>
            </a:p>
          </p:txBody>
        </p:sp>
        <p:grpSp>
          <p:nvGrpSpPr>
            <p:cNvPr id="190" name="Group 247">
              <a:extLst>
                <a:ext uri="{FF2B5EF4-FFF2-40B4-BE49-F238E27FC236}">
                  <a16:creationId xmlns:a16="http://schemas.microsoft.com/office/drawing/2014/main" id="{2928B7DB-0592-4602-AB27-40A62879885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896" y="749"/>
              <a:ext cx="1471" cy="2100"/>
              <a:chOff x="3896" y="749"/>
              <a:chExt cx="1471" cy="2100"/>
            </a:xfrm>
          </p:grpSpPr>
          <p:sp>
            <p:nvSpPr>
              <p:cNvPr id="191" name="Oval 202">
                <a:extLst>
                  <a:ext uri="{FF2B5EF4-FFF2-40B4-BE49-F238E27FC236}">
                    <a16:creationId xmlns:a16="http://schemas.microsoft.com/office/drawing/2014/main" id="{DBC61537-A74F-4757-9CB0-AF8F257D9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96" y="1631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1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2" name="Oval 203">
                <a:extLst>
                  <a:ext uri="{FF2B5EF4-FFF2-40B4-BE49-F238E27FC236}">
                    <a16:creationId xmlns:a16="http://schemas.microsoft.com/office/drawing/2014/main" id="{8A1047B9-0569-4E16-BFBA-4D72E93680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9" y="770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2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3" name="Oval 204">
                <a:extLst>
                  <a:ext uri="{FF2B5EF4-FFF2-40B4-BE49-F238E27FC236}">
                    <a16:creationId xmlns:a16="http://schemas.microsoft.com/office/drawing/2014/main" id="{2F09A273-FA0B-49E8-A9A4-2335F7215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1632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3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94" name="Group 215">
                <a:extLst>
                  <a:ext uri="{FF2B5EF4-FFF2-40B4-BE49-F238E27FC236}">
                    <a16:creationId xmlns:a16="http://schemas.microsoft.com/office/drawing/2014/main" id="{8B006DE9-813E-42A1-9F53-1476F64FA5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2162"/>
                <a:ext cx="375" cy="687"/>
                <a:chOff x="672" y="2112"/>
                <a:chExt cx="384" cy="703"/>
              </a:xfrm>
            </p:grpSpPr>
            <p:grpSp>
              <p:nvGrpSpPr>
                <p:cNvPr id="208" name="Group 216">
                  <a:extLst>
                    <a:ext uri="{FF2B5EF4-FFF2-40B4-BE49-F238E27FC236}">
                      <a16:creationId xmlns:a16="http://schemas.microsoft.com/office/drawing/2014/main" id="{8A48E63A-BAB0-43CF-9749-1940A4ACA4A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210" name="Rectangle 217">
                    <a:extLst>
                      <a:ext uri="{FF2B5EF4-FFF2-40B4-BE49-F238E27FC236}">
                        <a16:creationId xmlns:a16="http://schemas.microsoft.com/office/drawing/2014/main" id="{9C0DE3F7-8360-4D38-8D9A-0563CBC3170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11" name="Oval 218">
                    <a:extLst>
                      <a:ext uri="{FF2B5EF4-FFF2-40B4-BE49-F238E27FC236}">
                        <a16:creationId xmlns:a16="http://schemas.microsoft.com/office/drawing/2014/main" id="{F0296A5D-4633-40BD-A03A-4BD7D1C249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12" name="Oval 219">
                    <a:extLst>
                      <a:ext uri="{FF2B5EF4-FFF2-40B4-BE49-F238E27FC236}">
                        <a16:creationId xmlns:a16="http://schemas.microsoft.com/office/drawing/2014/main" id="{032F81D9-6885-4C14-811E-ED3634798A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209" name="Text Box 220">
                  <a:extLst>
                    <a:ext uri="{FF2B5EF4-FFF2-40B4-BE49-F238E27FC236}">
                      <a16:creationId xmlns:a16="http://schemas.microsoft.com/office/drawing/2014/main" id="{F1DD0EFB-9ABE-46E4-81D6-2448B8643EC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727" y="2544"/>
                  <a:ext cx="326" cy="27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+mn-lt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>
                      <a:latin typeface="+mn-lt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1600" b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95" name="Line 228">
                <a:extLst>
                  <a:ext uri="{FF2B5EF4-FFF2-40B4-BE49-F238E27FC236}">
                    <a16:creationId xmlns:a16="http://schemas.microsoft.com/office/drawing/2014/main" id="{A127726A-1F4B-418B-B76E-2AC419495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178" y="1425"/>
                <a:ext cx="184" cy="25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6" name="Line 232">
                <a:extLst>
                  <a:ext uri="{FF2B5EF4-FFF2-40B4-BE49-F238E27FC236}">
                    <a16:creationId xmlns:a16="http://schemas.microsoft.com/office/drawing/2014/main" id="{EFCF4C87-C357-4560-A374-66291A256C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194" y="1969"/>
                <a:ext cx="355" cy="32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7" name="Line 233">
                <a:extLst>
                  <a:ext uri="{FF2B5EF4-FFF2-40B4-BE49-F238E27FC236}">
                    <a16:creationId xmlns:a16="http://schemas.microsoft.com/office/drawing/2014/main" id="{A6B66076-B4A9-4C12-84FE-183BCFE03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47" y="2437"/>
                <a:ext cx="445" cy="1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98" name="Line 234">
                <a:extLst>
                  <a:ext uri="{FF2B5EF4-FFF2-40B4-BE49-F238E27FC236}">
                    <a16:creationId xmlns:a16="http://schemas.microsoft.com/office/drawing/2014/main" id="{FFBD91EC-8694-4029-B2BE-CBB6AC5BC5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750" y="1926"/>
                <a:ext cx="274" cy="23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99" name="Group 243">
                <a:extLst>
                  <a:ext uri="{FF2B5EF4-FFF2-40B4-BE49-F238E27FC236}">
                    <a16:creationId xmlns:a16="http://schemas.microsoft.com/office/drawing/2014/main" id="{4685E737-C175-4C47-8698-FCB390A1AC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368" y="749"/>
                <a:ext cx="375" cy="681"/>
                <a:chOff x="4368" y="749"/>
                <a:chExt cx="375" cy="681"/>
              </a:xfrm>
            </p:grpSpPr>
            <p:grpSp>
              <p:nvGrpSpPr>
                <p:cNvPr id="203" name="Group 237">
                  <a:extLst>
                    <a:ext uri="{FF2B5EF4-FFF2-40B4-BE49-F238E27FC236}">
                      <a16:creationId xmlns:a16="http://schemas.microsoft.com/office/drawing/2014/main" id="{2125FBDA-2E56-40F1-9DBB-BC5ABDB857DF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 flipV="1">
                  <a:off x="4368" y="1008"/>
                  <a:ext cx="375" cy="422"/>
                  <a:chOff x="672" y="2064"/>
                  <a:chExt cx="384" cy="432"/>
                </a:xfrm>
              </p:grpSpPr>
              <p:sp>
                <p:nvSpPr>
                  <p:cNvPr id="205" name="Rectangle 238">
                    <a:extLst>
                      <a:ext uri="{FF2B5EF4-FFF2-40B4-BE49-F238E27FC236}">
                        <a16:creationId xmlns:a16="http://schemas.microsoft.com/office/drawing/2014/main" id="{ED84D365-CF53-48FD-8429-27A70BCABF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06" name="Oval 239">
                    <a:extLst>
                      <a:ext uri="{FF2B5EF4-FFF2-40B4-BE49-F238E27FC236}">
                        <a16:creationId xmlns:a16="http://schemas.microsoft.com/office/drawing/2014/main" id="{21218DB8-EFF4-46EE-9978-1FC9C3BF5E0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07" name="Oval 240">
                    <a:extLst>
                      <a:ext uri="{FF2B5EF4-FFF2-40B4-BE49-F238E27FC236}">
                        <a16:creationId xmlns:a16="http://schemas.microsoft.com/office/drawing/2014/main" id="{47C725A2-C64E-4D1D-A5D0-536AD3E71E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+mn-lt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204" name="Text Box 241">
                  <a:extLst>
                    <a:ext uri="{FF2B5EF4-FFF2-40B4-BE49-F238E27FC236}">
                      <a16:creationId xmlns:a16="http://schemas.microsoft.com/office/drawing/2014/main" id="{24F65A0C-FAD6-4F6C-ABD9-0D26412CF6D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416" y="749"/>
                  <a:ext cx="318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 dirty="0">
                      <a:latin typeface="+mn-lt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 dirty="0">
                      <a:latin typeface="+mn-lt"/>
                      <a:ea typeface="Gill Sans" charset="0"/>
                      <a:cs typeface="Gill Sans" charset="0"/>
                    </a:rPr>
                    <a:t>1</a:t>
                  </a:r>
                  <a:endParaRPr lang="en-US" altLang="en-US" sz="1600" b="0" dirty="0">
                    <a:latin typeface="+mn-lt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200" name="Oval 242">
                <a:extLst>
                  <a:ext uri="{FF2B5EF4-FFF2-40B4-BE49-F238E27FC236}">
                    <a16:creationId xmlns:a16="http://schemas.microsoft.com/office/drawing/2014/main" id="{12F04010-DB79-4EEE-A3E3-D58AC9D2AA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2" y="2448"/>
                <a:ext cx="375" cy="375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+mn-lt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+mn-lt"/>
                    <a:ea typeface="Gill Sans" charset="0"/>
                    <a:cs typeface="Gill Sans" charset="0"/>
                  </a:rPr>
                  <a:t>4</a:t>
                </a:r>
                <a:endParaRPr lang="en-US" altLang="en-US" sz="1600" b="0">
                  <a:latin typeface="+mn-lt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1" name="Line 244">
                <a:extLst>
                  <a:ext uri="{FF2B5EF4-FFF2-40B4-BE49-F238E27FC236}">
                    <a16:creationId xmlns:a16="http://schemas.microsoft.com/office/drawing/2014/main" id="{07D839B4-0F4F-4AB8-90A1-EAE2469C6C1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53" y="1302"/>
                <a:ext cx="465" cy="387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2" name="Line 245">
                <a:extLst>
                  <a:ext uri="{FF2B5EF4-FFF2-40B4-BE49-F238E27FC236}">
                    <a16:creationId xmlns:a16="http://schemas.microsoft.com/office/drawing/2014/main" id="{94C22755-74E6-4AA5-B067-BB22F28690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53" y="1002"/>
                <a:ext cx="418" cy="15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ea typeface="Gill Sans" charset="0"/>
                  <a:cs typeface="Gill Sans" charset="0"/>
                </a:endParaRPr>
              </a:p>
            </p:txBody>
          </p:sp>
        </p:grpSp>
      </p:grpSp>
      <p:sp>
        <p:nvSpPr>
          <p:cNvPr id="188" name="Text Box 253">
            <a:extLst>
              <a:ext uri="{FF2B5EF4-FFF2-40B4-BE49-F238E27FC236}">
                <a16:creationId xmlns:a16="http://schemas.microsoft.com/office/drawing/2014/main" id="{A128097B-A82A-47A2-A6F7-71D6714A9B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5382" y="4912446"/>
            <a:ext cx="2009159" cy="9239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Allocation Graph</a:t>
            </a:r>
            <a:br>
              <a:rPr lang="en-US" altLang="en-US" b="0" dirty="0">
                <a:latin typeface="+mn-lt"/>
                <a:ea typeface="Gill Sans" charset="0"/>
                <a:cs typeface="Gill Sans" charset="0"/>
              </a:rPr>
            </a:br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With Cycle, but</a:t>
            </a:r>
          </a:p>
          <a:p>
            <a:r>
              <a:rPr lang="en-US" altLang="en-US" b="0" dirty="0">
                <a:latin typeface="+mn-lt"/>
                <a:ea typeface="Gill Sans" charset="0"/>
                <a:cs typeface="Gill Sans" charset="0"/>
              </a:rPr>
              <a:t>No Deadlock</a:t>
            </a:r>
          </a:p>
        </p:txBody>
      </p:sp>
      <p:sp>
        <p:nvSpPr>
          <p:cNvPr id="7" name="Oval 6"/>
          <p:cNvSpPr/>
          <p:nvPr/>
        </p:nvSpPr>
        <p:spPr>
          <a:xfrm>
            <a:off x="6907669" y="2005883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5920333" y="2035765"/>
            <a:ext cx="9144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9499539" y="1850654"/>
            <a:ext cx="914400" cy="914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9513284" y="3985366"/>
            <a:ext cx="914400" cy="9144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61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88" grpId="0"/>
      <p:bldP spid="7" grpId="0" animBg="1"/>
      <p:bldP spid="213" grpId="0" animBg="1"/>
      <p:bldP spid="214" grpId="0" animBg="1"/>
      <p:bldP spid="2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7940-AE8F-41EF-8115-0AD3EA80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Detection Algorithm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25001-1919-40CF-ABBB-787369796D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9312576" cy="4351337"/>
          </a:xfrm>
        </p:spPr>
        <p:txBody>
          <a:bodyPr>
            <a:noAutofit/>
          </a:bodyPr>
          <a:lstStyle/>
          <a:p>
            <a:r>
              <a:rPr lang="en-US" altLang="ko-KR" sz="1400" dirty="0" smtClean="0"/>
              <a:t>Let [X] represent an m-</a:t>
            </a:r>
            <a:r>
              <a:rPr lang="en-US" altLang="ko-KR" sz="1400" dirty="0" err="1" smtClean="0"/>
              <a:t>ary</a:t>
            </a:r>
            <a:r>
              <a:rPr lang="en-US" altLang="ko-KR" sz="1400" dirty="0" smtClean="0"/>
              <a:t> vector of non-negative integers (quantities of resources of each type):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[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FreeResources</a:t>
            </a:r>
            <a:r>
              <a:rPr lang="en-US" altLang="ko-KR" sz="1200" dirty="0" smtClean="0">
                <a:latin typeface="Consolas" panose="020B0609020204030204" pitchFamily="49" charset="0"/>
              </a:rPr>
              <a:t>]: 	Current free resources of each type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[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Request</a:t>
            </a:r>
            <a:r>
              <a:rPr lang="en-US" altLang="ko-KR" sz="1200" baseline="-25000" dirty="0" err="1" smtClean="0">
                <a:latin typeface="Consolas" panose="020B0609020204030204" pitchFamily="49" charset="0"/>
              </a:rPr>
              <a:t>X</a:t>
            </a:r>
            <a:r>
              <a:rPr lang="en-US" altLang="ko-KR" sz="1200" dirty="0" smtClean="0">
                <a:latin typeface="Consolas" panose="020B0609020204030204" pitchFamily="49" charset="0"/>
              </a:rPr>
              <a:t>]:	Current requests from thread X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[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Alloc</a:t>
            </a:r>
            <a:r>
              <a:rPr lang="en-US" altLang="ko-KR" sz="1200" baseline="-25000" dirty="0" err="1" smtClean="0">
                <a:latin typeface="Consolas" panose="020B0609020204030204" pitchFamily="49" charset="0"/>
              </a:rPr>
              <a:t>X</a:t>
            </a:r>
            <a:r>
              <a:rPr lang="en-US" altLang="ko-KR" sz="1200" dirty="0" smtClean="0">
                <a:latin typeface="Consolas" panose="020B0609020204030204" pitchFamily="49" charset="0"/>
              </a:rPr>
              <a:t>]:	Current resources held by thread X</a:t>
            </a:r>
          </a:p>
          <a:p>
            <a:r>
              <a:rPr lang="en-US" altLang="ko-KR" sz="1400" dirty="0" smtClean="0"/>
              <a:t>See if tasks can eventually terminate on their own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[Avail] = [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FreeResources</a:t>
            </a:r>
            <a:r>
              <a:rPr lang="en-US" altLang="ko-KR" sz="1200" dirty="0" smtClean="0">
                <a:latin typeface="Consolas" panose="020B0609020204030204" pitchFamily="49" charset="0"/>
              </a:rPr>
              <a:t>] 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Add all threads to UNFINISHED          # tasks we have not resolved yet	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do {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done = true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Foreach</a:t>
            </a:r>
            <a:r>
              <a:rPr lang="en-US" altLang="ko-KR" sz="1200" dirty="0" smtClean="0">
                <a:latin typeface="Consolas" panose="020B0609020204030204" pitchFamily="49" charset="0"/>
              </a:rPr>
              <a:t> thread in UNFINISHED {	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  if ([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Request</a:t>
            </a:r>
            <a:r>
              <a:rPr lang="en-US" altLang="ko-KR" sz="1200" baseline="-25000" dirty="0" err="1" smtClean="0">
                <a:latin typeface="Consolas" panose="020B0609020204030204" pitchFamily="49" charset="0"/>
              </a:rPr>
              <a:t>thread</a:t>
            </a:r>
            <a:r>
              <a:rPr lang="en-US" altLang="ko-KR" sz="1200" dirty="0" smtClean="0">
                <a:latin typeface="Consolas" panose="020B0609020204030204" pitchFamily="49" charset="0"/>
              </a:rPr>
              <a:t>] &lt;= [Avail]) {    # if resources are available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    remove thread from UNFINISHED    # task can terminate on its own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    [Avail] = [Avail] </a:t>
            </a:r>
            <a:r>
              <a:rPr lang="en-US" altLang="ko-KR" sz="1200" dirty="0">
                <a:latin typeface="Consolas" panose="020B0609020204030204" pitchFamily="49" charset="0"/>
              </a:rPr>
              <a:t>+</a:t>
            </a:r>
            <a:r>
              <a:rPr lang="en-US" altLang="ko-KR" sz="1200" dirty="0" smtClean="0">
                <a:latin typeface="Consolas" panose="020B0609020204030204" pitchFamily="49" charset="0"/>
              </a:rPr>
              <a:t> [</a:t>
            </a:r>
            <a:r>
              <a:rPr lang="en-US" altLang="ko-KR" sz="1200" dirty="0" err="1" smtClean="0">
                <a:latin typeface="Consolas" panose="020B0609020204030204" pitchFamily="49" charset="0"/>
              </a:rPr>
              <a:t>Alloc</a:t>
            </a:r>
            <a:r>
              <a:rPr lang="en-US" altLang="ko-KR" sz="1200" baseline="-25000" dirty="0" err="1" smtClean="0">
                <a:latin typeface="Consolas" panose="020B0609020204030204" pitchFamily="49" charset="0"/>
              </a:rPr>
              <a:t>thread</a:t>
            </a:r>
            <a:r>
              <a:rPr lang="en-US" altLang="ko-KR" sz="1200" dirty="0" smtClean="0">
                <a:latin typeface="Consolas" panose="020B0609020204030204" pitchFamily="49" charset="0"/>
              </a:rPr>
              <a:t>]  # free resources of this task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    done = false</a:t>
            </a: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  }</a:t>
            </a:r>
            <a:endParaRPr lang="en-US" altLang="ko-KR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  }</a:t>
            </a:r>
            <a:endParaRPr lang="en-US" altLang="ko-KR" sz="1200" dirty="0">
              <a:latin typeface="Consolas" panose="020B0609020204030204" pitchFamily="49" charset="0"/>
            </a:endParaRPr>
          </a:p>
          <a:p>
            <a:pPr marL="274320" lvl="1" indent="0">
              <a:buNone/>
            </a:pPr>
            <a:r>
              <a:rPr lang="en-US" altLang="ko-KR" sz="1200" dirty="0" smtClean="0">
                <a:latin typeface="Consolas" panose="020B0609020204030204" pitchFamily="49" charset="0"/>
              </a:rPr>
              <a:t>} until(done)				</a:t>
            </a:r>
          </a:p>
          <a:p>
            <a:r>
              <a:rPr lang="en-US" altLang="ko-KR" sz="1400" dirty="0" smtClean="0"/>
              <a:t>Nodes left in UNFINISHED </a:t>
            </a:r>
            <a:r>
              <a:rPr lang="en-US" altLang="ko-KR" sz="1400" dirty="0" smtClean="0">
                <a:sym typeface="Symbol" panose="05050102010706020507" pitchFamily="18" charset="2"/>
              </a:rPr>
              <a:t> deadlocked (tasks that can terminate on their own have been removed)</a:t>
            </a:r>
            <a:endParaRPr lang="en-US" altLang="ko-KR" sz="1400" dirty="0">
              <a:sym typeface="Symbol" panose="05050102010706020507" pitchFamily="18" charset="2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29FCE-705A-46EB-96C2-6CBA5351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E7F81-18F9-48A9-B801-9AE857144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FC8BA-50D5-4708-99DC-C3C2E8814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7" name="Group 85">
            <a:extLst>
              <a:ext uri="{FF2B5EF4-FFF2-40B4-BE49-F238E27FC236}">
                <a16:creationId xmlns:a16="http://schemas.microsoft.com/office/drawing/2014/main" id="{F1E7C628-FEF8-4A74-82FC-9355A0B17510}"/>
              </a:ext>
            </a:extLst>
          </p:cNvPr>
          <p:cNvGrpSpPr>
            <a:grpSpLocks/>
          </p:cNvGrpSpPr>
          <p:nvPr/>
        </p:nvGrpSpPr>
        <p:grpSpPr bwMode="auto">
          <a:xfrm>
            <a:off x="8294751" y="2590800"/>
            <a:ext cx="2016125" cy="2760662"/>
            <a:chOff x="4320" y="1728"/>
            <a:chExt cx="1200" cy="1643"/>
          </a:xfrm>
        </p:grpSpPr>
        <p:sp>
          <p:nvSpPr>
            <p:cNvPr id="8" name="Rectangle 59">
              <a:extLst>
                <a:ext uri="{FF2B5EF4-FFF2-40B4-BE49-F238E27FC236}">
                  <a16:creationId xmlns:a16="http://schemas.microsoft.com/office/drawing/2014/main" id="{2B7E667B-8AA0-45B4-9EEF-16856584D3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0" y="1728"/>
              <a:ext cx="1200" cy="1643"/>
            </a:xfrm>
            <a:prstGeom prst="rect">
              <a:avLst/>
            </a:prstGeom>
            <a:solidFill>
              <a:srgbClr val="00FFFF"/>
            </a:solidFill>
            <a:ln w="381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>
              <a:lvl1pPr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en-US" altLang="en-US" sz="1600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grpSp>
          <p:nvGrpSpPr>
            <p:cNvPr id="9" name="Group 84">
              <a:extLst>
                <a:ext uri="{FF2B5EF4-FFF2-40B4-BE49-F238E27FC236}">
                  <a16:creationId xmlns:a16="http://schemas.microsoft.com/office/drawing/2014/main" id="{82F497C6-9F9D-4A58-98D8-FECF94E51B1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91" y="1728"/>
              <a:ext cx="1007" cy="1542"/>
              <a:chOff x="4391" y="1728"/>
              <a:chExt cx="1007" cy="1542"/>
            </a:xfrm>
          </p:grpSpPr>
          <p:sp>
            <p:nvSpPr>
              <p:cNvPr id="10" name="Oval 61">
                <a:extLst>
                  <a:ext uri="{FF2B5EF4-FFF2-40B4-BE49-F238E27FC236}">
                    <a16:creationId xmlns:a16="http://schemas.microsoft.com/office/drawing/2014/main" id="{EC369B1B-705D-4FB3-9E72-4753234E9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" y="2418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1" name="Oval 62">
                <a:extLst>
                  <a:ext uri="{FF2B5EF4-FFF2-40B4-BE49-F238E27FC236}">
                    <a16:creationId xmlns:a16="http://schemas.microsoft.com/office/drawing/2014/main" id="{D086873C-833E-4281-B2E3-5496815AE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6" y="1828"/>
                <a:ext cx="256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Gill Sans" charset="0"/>
                    <a:ea typeface="Gill Sans" charset="0"/>
                    <a:cs typeface="Gill Sans" charset="0"/>
                  </a:rPr>
                  <a:t>2</a:t>
                </a:r>
                <a:endParaRPr lang="en-US" alt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2" name="Oval 63">
                <a:extLst>
                  <a:ext uri="{FF2B5EF4-FFF2-40B4-BE49-F238E27FC236}">
                    <a16:creationId xmlns:a16="http://schemas.microsoft.com/office/drawing/2014/main" id="{D200189F-0E43-4430-AE15-C5CA627BC9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" y="2418"/>
                <a:ext cx="257" cy="257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Gill Sans" charset="0"/>
                    <a:ea typeface="Gill Sans" charset="0"/>
                    <a:cs typeface="Gill Sans" charset="0"/>
                  </a:rPr>
                  <a:t>3</a:t>
                </a:r>
                <a:endParaRPr lang="en-US" alt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3" name="Group 64">
                <a:extLst>
                  <a:ext uri="{FF2B5EF4-FFF2-40B4-BE49-F238E27FC236}">
                    <a16:creationId xmlns:a16="http://schemas.microsoft.com/office/drawing/2014/main" id="{6C082B01-2818-4D35-9FAD-68B0DB51F63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714" y="2779"/>
                <a:ext cx="257" cy="491"/>
                <a:chOff x="672" y="2112"/>
                <a:chExt cx="384" cy="736"/>
              </a:xfrm>
            </p:grpSpPr>
            <p:grpSp>
              <p:nvGrpSpPr>
                <p:cNvPr id="26" name="Group 65">
                  <a:extLst>
                    <a:ext uri="{FF2B5EF4-FFF2-40B4-BE49-F238E27FC236}">
                      <a16:creationId xmlns:a16="http://schemas.microsoft.com/office/drawing/2014/main" id="{E0B5A99A-5A21-4C61-94B8-03B49A04DDF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672" y="2112"/>
                  <a:ext cx="384" cy="432"/>
                  <a:chOff x="672" y="2064"/>
                  <a:chExt cx="384" cy="432"/>
                </a:xfrm>
              </p:grpSpPr>
              <p:sp>
                <p:nvSpPr>
                  <p:cNvPr id="28" name="Rectangle 66">
                    <a:extLst>
                      <a:ext uri="{FF2B5EF4-FFF2-40B4-BE49-F238E27FC236}">
                        <a16:creationId xmlns:a16="http://schemas.microsoft.com/office/drawing/2014/main" id="{8914E063-8888-4084-BC7A-E5A4DD94516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672" y="2064"/>
                    <a:ext cx="384" cy="432"/>
                  </a:xfrm>
                  <a:prstGeom prst="rect">
                    <a:avLst/>
                  </a:prstGeom>
                  <a:solidFill>
                    <a:srgbClr val="FF66CC"/>
                  </a:solidFill>
                  <a:ln w="38100" algn="ctr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29" name="Oval 67">
                    <a:extLst>
                      <a:ext uri="{FF2B5EF4-FFF2-40B4-BE49-F238E27FC236}">
                        <a16:creationId xmlns:a16="http://schemas.microsoft.com/office/drawing/2014/main" id="{86A3C24A-BCD3-428F-8DCE-2394F25CEF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17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  <p:sp>
                <p:nvSpPr>
                  <p:cNvPr id="30" name="Oval 68">
                    <a:extLst>
                      <a:ext uri="{FF2B5EF4-FFF2-40B4-BE49-F238E27FC236}">
                        <a16:creationId xmlns:a16="http://schemas.microsoft.com/office/drawing/2014/main" id="{D9FF4359-13DD-4DE5-8F60-747956641B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" y="2324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38100" algn="ctr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>
                    <a:lvl1pPr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1pPr>
                    <a:lvl2pPr marL="742950" indent="-28575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2pPr>
                    <a:lvl3pPr marL="11430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3pPr>
                    <a:lvl4pPr marL="16002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4pPr>
                    <a:lvl5pPr marL="2057400" indent="-228600"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5pPr>
                    <a:lvl6pPr marL="25146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6pPr>
                    <a:lvl7pPr marL="29718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7pPr>
                    <a:lvl8pPr marL="34290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8pPr>
                    <a:lvl9pPr marL="3886200" indent="-228600" algn="ctr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b="1">
                        <a:solidFill>
                          <a:schemeClr val="tx1"/>
                        </a:solidFill>
                        <a:latin typeface="Comic Sans MS" panose="030F0702030302020204" pitchFamily="66" charset="0"/>
                      </a:defRPr>
                    </a:lvl9pPr>
                  </a:lstStyle>
                  <a:p>
                    <a:endParaRPr lang="en-US" altLang="en-US" sz="1600" b="0">
                      <a:latin typeface="Gill Sans" charset="0"/>
                      <a:ea typeface="Gill Sans" charset="0"/>
                      <a:cs typeface="Gill Sans" charset="0"/>
                    </a:endParaRPr>
                  </a:p>
                </p:txBody>
              </p:sp>
            </p:grpSp>
            <p:sp>
              <p:nvSpPr>
                <p:cNvPr id="27" name="Text Box 69">
                  <a:extLst>
                    <a:ext uri="{FF2B5EF4-FFF2-40B4-BE49-F238E27FC236}">
                      <a16:creationId xmlns:a16="http://schemas.microsoft.com/office/drawing/2014/main" id="{BE65DDDB-1613-4C10-A400-9C209DA14CC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675" y="2546"/>
                  <a:ext cx="362" cy="3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66CC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w="38100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r>
                    <a:rPr lang="en-US" altLang="en-US" sz="1600" b="0">
                      <a:latin typeface="Gill Sans" charset="0"/>
                      <a:ea typeface="Gill Sans" charset="0"/>
                      <a:cs typeface="Gill Sans" charset="0"/>
                    </a:rPr>
                    <a:t>R</a:t>
                  </a:r>
                  <a:r>
                    <a:rPr lang="en-US" altLang="en-US" sz="1600" b="0" baseline="-25000">
                      <a:latin typeface="Gill Sans" charset="0"/>
                      <a:ea typeface="Gill Sans" charset="0"/>
                      <a:cs typeface="Gill Sans" charset="0"/>
                    </a:rPr>
                    <a:t>2</a:t>
                  </a:r>
                  <a:endParaRPr lang="en-US" altLang="en-US" sz="16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4" name="Line 70">
                <a:extLst>
                  <a:ext uri="{FF2B5EF4-FFF2-40B4-BE49-F238E27FC236}">
                    <a16:creationId xmlns:a16="http://schemas.microsoft.com/office/drawing/2014/main" id="{211A4900-E753-4256-AC90-77411C83E5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584" y="2277"/>
                <a:ext cx="126" cy="17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5" name="Line 71">
                <a:extLst>
                  <a:ext uri="{FF2B5EF4-FFF2-40B4-BE49-F238E27FC236}">
                    <a16:creationId xmlns:a16="http://schemas.microsoft.com/office/drawing/2014/main" id="{C4574C35-C562-4862-8835-6570CC4EB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595" y="2649"/>
                <a:ext cx="243" cy="22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6" name="Line 72">
                <a:extLst>
                  <a:ext uri="{FF2B5EF4-FFF2-40B4-BE49-F238E27FC236}">
                    <a16:creationId xmlns:a16="http://schemas.microsoft.com/office/drawing/2014/main" id="{40CA93B1-6CC8-4A9B-A7ED-59795DADE10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2969"/>
                <a:ext cx="304" cy="10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7" name="Line 73">
                <a:extLst>
                  <a:ext uri="{FF2B5EF4-FFF2-40B4-BE49-F238E27FC236}">
                    <a16:creationId xmlns:a16="http://schemas.microsoft.com/office/drawing/2014/main" id="{A2D7AE26-95DB-4AA0-910A-70B27119A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976" y="2619"/>
                <a:ext cx="187" cy="16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grpSp>
            <p:nvGrpSpPr>
              <p:cNvPr id="18" name="Group 75">
                <a:extLst>
                  <a:ext uri="{FF2B5EF4-FFF2-40B4-BE49-F238E27FC236}">
                    <a16:creationId xmlns:a16="http://schemas.microsoft.com/office/drawing/2014/main" id="{C7275BAE-047A-4FF4-A2C7-CA102FD2B13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flipV="1">
                <a:off x="4714" y="1991"/>
                <a:ext cx="257" cy="289"/>
                <a:chOff x="672" y="2064"/>
                <a:chExt cx="384" cy="432"/>
              </a:xfrm>
            </p:grpSpPr>
            <p:sp>
              <p:nvSpPr>
                <p:cNvPr id="23" name="Rectangle 76">
                  <a:extLst>
                    <a:ext uri="{FF2B5EF4-FFF2-40B4-BE49-F238E27FC236}">
                      <a16:creationId xmlns:a16="http://schemas.microsoft.com/office/drawing/2014/main" id="{C50F1F5A-DBE1-42F1-813E-D2235CE1F7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72" y="2064"/>
                  <a:ext cx="384" cy="432"/>
                </a:xfrm>
                <a:prstGeom prst="rect">
                  <a:avLst/>
                </a:prstGeom>
                <a:solidFill>
                  <a:srgbClr val="FF66CC"/>
                </a:solidFill>
                <a:ln w="38100" algn="ctr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6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4" name="Oval 77">
                  <a:extLst>
                    <a:ext uri="{FF2B5EF4-FFF2-40B4-BE49-F238E27FC236}">
                      <a16:creationId xmlns:a16="http://schemas.microsoft.com/office/drawing/2014/main" id="{209E8E7E-33F9-435D-9B88-7CD51DBE1D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" y="217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6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  <p:sp>
              <p:nvSpPr>
                <p:cNvPr id="25" name="Oval 78">
                  <a:extLst>
                    <a:ext uri="{FF2B5EF4-FFF2-40B4-BE49-F238E27FC236}">
                      <a16:creationId xmlns:a16="http://schemas.microsoft.com/office/drawing/2014/main" id="{04DB1F81-A508-4662-A8DA-94C39703AB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40" y="2324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38100" algn="ctr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=""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>
                  <a:lvl1pPr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1pPr>
                  <a:lvl2pPr marL="742950" indent="-28575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2pPr>
                  <a:lvl3pPr marL="11430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3pPr>
                  <a:lvl4pPr marL="16002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4pPr>
                  <a:lvl5pPr marL="2057400" indent="-228600"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5pPr>
                  <a:lvl6pPr marL="25146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6pPr>
                  <a:lvl7pPr marL="29718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7pPr>
                  <a:lvl8pPr marL="34290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8pPr>
                  <a:lvl9pPr marL="3886200" indent="-228600" algn="ct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b="1">
                      <a:solidFill>
                        <a:schemeClr val="tx1"/>
                      </a:solidFill>
                      <a:latin typeface="Comic Sans MS" panose="030F0702030302020204" pitchFamily="66" charset="0"/>
                    </a:defRPr>
                  </a:lvl9pPr>
                </a:lstStyle>
                <a:p>
                  <a:endParaRPr lang="en-US" altLang="en-US" sz="1600" b="0">
                    <a:latin typeface="Gill Sans" charset="0"/>
                    <a:ea typeface="Gill Sans" charset="0"/>
                    <a:cs typeface="Gill Sans" charset="0"/>
                  </a:endParaRPr>
                </a:p>
              </p:txBody>
            </p:sp>
          </p:grpSp>
          <p:sp>
            <p:nvSpPr>
              <p:cNvPr id="19" name="Text Box 79">
                <a:extLst>
                  <a:ext uri="{FF2B5EF4-FFF2-40B4-BE49-F238E27FC236}">
                    <a16:creationId xmlns:a16="http://schemas.microsoft.com/office/drawing/2014/main" id="{C68B68EF-6E59-4E45-9B45-0A7042CC997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12" y="1728"/>
                <a:ext cx="243" cy="20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66CC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38100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R</a:t>
                </a:r>
                <a:r>
                  <a:rPr lang="en-US" altLang="en-US" sz="1600" b="0" baseline="-25000">
                    <a:latin typeface="Gill Sans" charset="0"/>
                    <a:ea typeface="Gill Sans" charset="0"/>
                    <a:cs typeface="Gill Sans" charset="0"/>
                  </a:rPr>
                  <a:t>1</a:t>
                </a:r>
                <a:endParaRPr lang="en-US" alt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0" name="Oval 80">
                <a:extLst>
                  <a:ext uri="{FF2B5EF4-FFF2-40B4-BE49-F238E27FC236}">
                    <a16:creationId xmlns:a16="http://schemas.microsoft.com/office/drawing/2014/main" id="{C498B4B9-8FCA-4EC4-BE17-BD3EEF51E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" y="2977"/>
                <a:ext cx="257" cy="256"/>
              </a:xfrm>
              <a:prstGeom prst="ellipse">
                <a:avLst/>
              </a:prstGeom>
              <a:solidFill>
                <a:srgbClr val="FF66CC"/>
              </a:solidFill>
              <a:ln w="38100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b="1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r>
                  <a:rPr lang="en-US" altLang="en-US" sz="1600" b="0">
                    <a:latin typeface="Gill Sans" charset="0"/>
                    <a:ea typeface="Gill Sans" charset="0"/>
                    <a:cs typeface="Gill Sans" charset="0"/>
                  </a:rPr>
                  <a:t>T</a:t>
                </a:r>
                <a:r>
                  <a:rPr lang="en-US" altLang="en-US" sz="1600" b="0" baseline="-25000">
                    <a:latin typeface="Gill Sans" charset="0"/>
                    <a:ea typeface="Gill Sans" charset="0"/>
                    <a:cs typeface="Gill Sans" charset="0"/>
                  </a:rPr>
                  <a:t>4</a:t>
                </a:r>
                <a:endParaRPr lang="en-US" alt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1" name="Line 81">
                <a:extLst>
                  <a:ext uri="{FF2B5EF4-FFF2-40B4-BE49-F238E27FC236}">
                    <a16:creationId xmlns:a16="http://schemas.microsoft.com/office/drawing/2014/main" id="{A0105F54-1788-4392-B8EE-FE5403DF670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1" y="2192"/>
                <a:ext cx="318" cy="2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22" name="Line 82">
                <a:extLst>
                  <a:ext uri="{FF2B5EF4-FFF2-40B4-BE49-F238E27FC236}">
                    <a16:creationId xmlns:a16="http://schemas.microsoft.com/office/drawing/2014/main" id="{D7A59FBD-A784-465B-B54C-D3A903F004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4841" y="1987"/>
                <a:ext cx="286" cy="10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stealth" w="med" len="med"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endParaRPr lang="en-US" sz="1600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98745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Should a System Deal With Deadlock?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different approaches:</a:t>
            </a:r>
          </a:p>
          <a:p>
            <a:pPr lvl="1"/>
            <a:r>
              <a:rPr lang="en-US" dirty="0" smtClean="0"/>
              <a:t>Deadlock avoidance: dynamically delay resource requests so deadlock doesn’t happen</a:t>
            </a:r>
          </a:p>
          <a:p>
            <a:pPr lvl="1"/>
            <a:r>
              <a:rPr lang="en-US" dirty="0" smtClean="0"/>
              <a:t>Deadlock prevention: write your code in a way that it isn’t prone to deadlock</a:t>
            </a:r>
          </a:p>
          <a:p>
            <a:pPr lvl="1"/>
            <a:r>
              <a:rPr lang="en-US" dirty="0" smtClean="0"/>
              <a:t>Deadlock recovery: let deadlock happen, and then figure out how to recover from it</a:t>
            </a:r>
          </a:p>
          <a:p>
            <a:r>
              <a:rPr lang="en-US" dirty="0" smtClean="0"/>
              <a:t>Modern operating systems:</a:t>
            </a:r>
          </a:p>
          <a:p>
            <a:pPr lvl="1"/>
            <a:r>
              <a:rPr lang="en-US" dirty="0" smtClean="0"/>
              <a:t>Make sure the system isn’t involved in any deadlock</a:t>
            </a:r>
          </a:p>
          <a:p>
            <a:pPr lvl="1"/>
            <a:r>
              <a:rPr lang="en-US" dirty="0" smtClean="0"/>
              <a:t>Ignore deadlock in applications</a:t>
            </a:r>
          </a:p>
          <a:p>
            <a:pPr lvl="2"/>
            <a:r>
              <a:rPr lang="en-US" dirty="0" smtClean="0"/>
              <a:t>“Ostrich Algorithm” or deadlock denial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DD303-EAEB-4EB1-B739-51302F0D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B69D5-CEA0-473F-96BC-8EA06E9F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3040" y="2168650"/>
            <a:ext cx="8394192" cy="62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1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CBBF-FB99-4A95-B5D1-4B3B4BBD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Avoidance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FD67F-2C3B-4E85-B265-5C549CD60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Idea: When a thread requests a resource, OS checks if it would result in deadlock</a:t>
            </a:r>
          </a:p>
          <a:p>
            <a:pPr lvl="1"/>
            <a:r>
              <a:rPr lang="en-US" smtClean="0"/>
              <a:t>If not, it grants the resource right away</a:t>
            </a:r>
          </a:p>
          <a:p>
            <a:pPr lvl="1"/>
            <a:r>
              <a:rPr lang="en-US" smtClean="0"/>
              <a:t>If so, it waits for other threads to release resources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Example: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EC42-C312-4BE9-A97C-B74DBAE7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E8F63-707F-4C82-818C-CBB3E0FA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B334F-7C17-4719-96EE-10DC9C5A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D919D7-603D-441D-A16E-7AD4392007C9}"/>
              </a:ext>
            </a:extLst>
          </p:cNvPr>
          <p:cNvSpPr/>
          <p:nvPr/>
        </p:nvSpPr>
        <p:spPr>
          <a:xfrm>
            <a:off x="2003377" y="3113484"/>
            <a:ext cx="81852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rPr>
              <a:t>THIS DOES NOT WORK!!!!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68983-C696-42FD-BC25-EBE4F477628D}"/>
              </a:ext>
            </a:extLst>
          </p:cNvPr>
          <p:cNvSpPr txBox="1"/>
          <p:nvPr/>
        </p:nvSpPr>
        <p:spPr>
          <a:xfrm>
            <a:off x="3296430" y="397844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3CAA5-9870-432E-BAA8-044B236865D3}"/>
              </a:ext>
            </a:extLst>
          </p:cNvPr>
          <p:cNvSpPr txBox="1"/>
          <p:nvPr/>
        </p:nvSpPr>
        <p:spPr>
          <a:xfrm>
            <a:off x="6852056" y="397844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2274A0-4834-4AA2-BED1-DE36C75161BF}"/>
              </a:ext>
            </a:extLst>
          </p:cNvPr>
          <p:cNvCxnSpPr/>
          <p:nvPr/>
        </p:nvCxnSpPr>
        <p:spPr bwMode="auto">
          <a:xfrm>
            <a:off x="3004716" y="4435647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968AFB-CF50-4F39-B086-B52F6F59F3AD}"/>
              </a:ext>
            </a:extLst>
          </p:cNvPr>
          <p:cNvCxnSpPr/>
          <p:nvPr/>
        </p:nvCxnSpPr>
        <p:spPr bwMode="auto">
          <a:xfrm>
            <a:off x="6628252" y="4435647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C2D6CCAB-75D8-4A45-99BC-D24C25E9484B}"/>
              </a:ext>
            </a:extLst>
          </p:cNvPr>
          <p:cNvSpPr txBox="1"/>
          <p:nvPr/>
        </p:nvSpPr>
        <p:spPr>
          <a:xfrm>
            <a:off x="1660017" y="4695769"/>
            <a:ext cx="1322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Blocks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94620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4.375E-6 0.04444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7.40741E-7 L 2.08333E-7 0.04444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0.04444 L -4.375E-6 0.1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8" grpId="0"/>
      <p:bldP spid="9" grpId="0"/>
      <p:bldP spid="1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8239B-8F27-4107-9BA5-87B2FF2F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Avoidance: Three States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0B1E1E-4A29-415A-A2A8-55A0E8FFC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Safe state</a:t>
            </a:r>
          </a:p>
          <a:p>
            <a:pPr lvl="1"/>
            <a:r>
              <a:rPr lang="en-US" dirty="0" smtClean="0"/>
              <a:t>System can delay resource acquisition to prevent deadlock</a:t>
            </a:r>
          </a:p>
          <a:p>
            <a:endParaRPr lang="en-US" dirty="0" smtClean="0"/>
          </a:p>
          <a:p>
            <a:r>
              <a:rPr lang="en-US" dirty="0" smtClean="0"/>
              <a:t>Unsafe state</a:t>
            </a:r>
          </a:p>
          <a:p>
            <a:pPr lvl="1"/>
            <a:r>
              <a:rPr lang="en-US" dirty="0" smtClean="0"/>
              <a:t>No deadlock yet…</a:t>
            </a:r>
          </a:p>
          <a:p>
            <a:pPr lvl="1"/>
            <a:r>
              <a:rPr lang="en-US" dirty="0" smtClean="0"/>
              <a:t>But threads can request resources in a pattern that </a:t>
            </a:r>
            <a:r>
              <a:rPr lang="en-US" b="1" dirty="0" smtClean="0"/>
              <a:t>unavoidably</a:t>
            </a:r>
            <a:r>
              <a:rPr lang="en-US" dirty="0" smtClean="0"/>
              <a:t> leads to deadlock</a:t>
            </a:r>
          </a:p>
          <a:p>
            <a:endParaRPr lang="en-US" dirty="0" smtClean="0"/>
          </a:p>
          <a:p>
            <a:r>
              <a:rPr lang="en-US" dirty="0" smtClean="0"/>
              <a:t>Deadlocked state</a:t>
            </a:r>
          </a:p>
          <a:p>
            <a:pPr lvl="1"/>
            <a:r>
              <a:rPr lang="en-US" dirty="0" smtClean="0"/>
              <a:t>There exists a deadlock in the system</a:t>
            </a:r>
          </a:p>
          <a:p>
            <a:pPr lvl="1"/>
            <a:r>
              <a:rPr lang="en-US" dirty="0" smtClean="0"/>
              <a:t>Also considered “unsafe”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6442C-AE7E-47AE-BC45-73F2BB447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CFAD3-70C8-4892-B912-F2871297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8325E-8066-4378-9FE4-39AF55F3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F70651-3957-4F46-BB87-04970D9CA9F2}"/>
              </a:ext>
            </a:extLst>
          </p:cNvPr>
          <p:cNvSpPr txBox="1"/>
          <p:nvPr/>
        </p:nvSpPr>
        <p:spPr>
          <a:xfrm>
            <a:off x="5107643" y="2741236"/>
            <a:ext cx="54673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5"/>
                </a:solidFill>
              </a:rPr>
              <a:t>Deadlock avoidance: prevent system from reaching an </a:t>
            </a:r>
            <a:r>
              <a:rPr lang="en-US" sz="2400" b="1" i="1" dirty="0">
                <a:solidFill>
                  <a:schemeClr val="accent5"/>
                </a:solidFill>
              </a:rPr>
              <a:t>unsafe</a:t>
            </a:r>
            <a:r>
              <a:rPr lang="en-US" sz="2400" b="1" dirty="0">
                <a:solidFill>
                  <a:schemeClr val="accent5"/>
                </a:solidFill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27860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ACBBF-FB99-4A95-B5D1-4B3B4BBD4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Avoidance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FD67F-2C3B-4E85-B265-5C549CD60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When a thread requests a resource, OS checks if it would result in an unsafe state</a:t>
            </a:r>
          </a:p>
          <a:p>
            <a:pPr lvl="1"/>
            <a:r>
              <a:rPr lang="en-US" dirty="0" smtClean="0"/>
              <a:t>If not, it grants the resource right away</a:t>
            </a:r>
          </a:p>
          <a:p>
            <a:pPr lvl="1"/>
            <a:r>
              <a:rPr lang="en-US" dirty="0" smtClean="0"/>
              <a:t>If so, it waits for other threads to release resources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3EC42-C312-4BE9-A97C-B74DBAE71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E8F63-707F-4C82-818C-CBB3E0FA6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7B334F-7C17-4719-96EE-10DC9C5A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168983-C696-42FD-BC25-EBE4F477628D}"/>
              </a:ext>
            </a:extLst>
          </p:cNvPr>
          <p:cNvSpPr txBox="1"/>
          <p:nvPr/>
        </p:nvSpPr>
        <p:spPr>
          <a:xfrm>
            <a:off x="3296430" y="397844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B3CAA5-9870-432E-BAA8-044B236865D3}"/>
              </a:ext>
            </a:extLst>
          </p:cNvPr>
          <p:cNvSpPr txBox="1"/>
          <p:nvPr/>
        </p:nvSpPr>
        <p:spPr>
          <a:xfrm>
            <a:off x="6852056" y="3978447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42274A0-4834-4AA2-BED1-DE36C75161BF}"/>
              </a:ext>
            </a:extLst>
          </p:cNvPr>
          <p:cNvCxnSpPr/>
          <p:nvPr/>
        </p:nvCxnSpPr>
        <p:spPr bwMode="auto">
          <a:xfrm>
            <a:off x="3004716" y="4435647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968AFB-CF50-4F39-B086-B52F6F59F3AD}"/>
              </a:ext>
            </a:extLst>
          </p:cNvPr>
          <p:cNvCxnSpPr/>
          <p:nvPr/>
        </p:nvCxnSpPr>
        <p:spPr bwMode="auto">
          <a:xfrm>
            <a:off x="6628252" y="4435647"/>
            <a:ext cx="2590800" cy="0"/>
          </a:xfrm>
          <a:prstGeom prst="line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A585441-E4D8-4144-9E8D-218D3F9CC346}"/>
              </a:ext>
            </a:extLst>
          </p:cNvPr>
          <p:cNvSpPr txBox="1"/>
          <p:nvPr/>
        </p:nvSpPr>
        <p:spPr>
          <a:xfrm>
            <a:off x="739739" y="4501733"/>
            <a:ext cx="2556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Wait until Thread A releases the lock</a:t>
            </a:r>
          </a:p>
        </p:txBody>
      </p:sp>
    </p:spTree>
    <p:extLst>
      <p:ext uri="{BB962C8B-B14F-4D97-AF65-F5344CB8AC3E}">
        <p14:creationId xmlns:p14="http://schemas.microsoft.com/office/powerpoint/2010/main" val="416986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4.375E-6 0.04444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14EE4-765E-4932-8D22-11284CE5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Real-Time Scheduling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7DBD45-2448-4E19-B08D-AFC3095175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Guaranteed Performance</a:t>
            </a:r>
          </a:p>
          <a:p>
            <a:pPr lvl="1"/>
            <a:r>
              <a:rPr lang="en-US" dirty="0" smtClean="0"/>
              <a:t>Meet deadlines even if it means being unfair or slow</a:t>
            </a:r>
          </a:p>
          <a:p>
            <a:pPr lvl="1"/>
            <a:r>
              <a:rPr lang="en-US" dirty="0" smtClean="0"/>
              <a:t>Limit how bad the worst case is</a:t>
            </a:r>
          </a:p>
          <a:p>
            <a:r>
              <a:rPr lang="en-US" dirty="0" smtClean="0"/>
              <a:t>Hard real-time:</a:t>
            </a:r>
          </a:p>
          <a:p>
            <a:pPr lvl="1"/>
            <a:r>
              <a:rPr lang="en-US" dirty="0" smtClean="0"/>
              <a:t>Meet all deadlines (if possible)</a:t>
            </a:r>
          </a:p>
          <a:p>
            <a:pPr lvl="1"/>
            <a:r>
              <a:rPr lang="en-US" dirty="0" smtClean="0"/>
              <a:t>Ideally: determine in advance if this is possible</a:t>
            </a:r>
          </a:p>
          <a:p>
            <a:pPr lvl="1"/>
            <a:r>
              <a:rPr lang="en-US" dirty="0" smtClean="0"/>
              <a:t>Earliest Deadline First (EDF), Least Laxity First (LLF)</a:t>
            </a:r>
          </a:p>
          <a:p>
            <a:r>
              <a:rPr lang="en-US" dirty="0" smtClean="0"/>
              <a:t>Soft real-time</a:t>
            </a:r>
          </a:p>
          <a:p>
            <a:pPr lvl="1"/>
            <a:r>
              <a:rPr lang="en-US" dirty="0" smtClean="0"/>
              <a:t>Attempt to meet deadlines with high probability</a:t>
            </a:r>
          </a:p>
          <a:p>
            <a:pPr lvl="1"/>
            <a:r>
              <a:rPr lang="en-US" dirty="0" smtClean="0"/>
              <a:t>Constant Bandwidth Server (CBS)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BC3077-339A-40F7-9A89-E33A5288C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1082E9-1074-472A-A8CB-255F5A087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B96ED0-5540-47B6-8C78-C09BF9E49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06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Banker’s Algorithm for Avoiding Deadlock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708812" cy="4351337"/>
          </a:xfrm>
        </p:spPr>
        <p:txBody>
          <a:bodyPr/>
          <a:lstStyle/>
          <a:p>
            <a:r>
              <a:rPr lang="en-US" altLang="ko-KR" dirty="0" smtClean="0"/>
              <a:t>Toward right idea: </a:t>
            </a:r>
          </a:p>
          <a:p>
            <a:pPr lvl="1"/>
            <a:r>
              <a:rPr lang="en-US" altLang="ko-KR" dirty="0" smtClean="0"/>
              <a:t>State maximum (max) resource needs in advance</a:t>
            </a:r>
          </a:p>
          <a:p>
            <a:pPr lvl="1"/>
            <a:r>
              <a:rPr lang="en-US" altLang="ko-KR" dirty="0" smtClean="0"/>
              <a:t>Allow particular thread to proceed if:</a:t>
            </a:r>
          </a:p>
          <a:p>
            <a:pPr lvl="2"/>
            <a:r>
              <a:rPr lang="en-US" altLang="ko-KR" dirty="0" smtClean="0"/>
              <a:t>(available resources - #requested) </a:t>
            </a:r>
            <a:r>
              <a:rPr lang="en-US" altLang="ko-KR" dirty="0" smtClean="0">
                <a:sym typeface="Symbol" panose="05050102010706020507" pitchFamily="18" charset="2"/>
              </a:rPr>
              <a:t> max remaining that might be needed by any thread</a:t>
            </a:r>
          </a:p>
          <a:p>
            <a:r>
              <a:rPr lang="en-US" altLang="ko-KR" dirty="0" smtClean="0"/>
              <a:t>Banker’s algorithm:</a:t>
            </a:r>
          </a:p>
          <a:p>
            <a:pPr lvl="1"/>
            <a:r>
              <a:rPr lang="en-US" altLang="ko-KR" dirty="0" smtClean="0"/>
              <a:t>Allocate resources dynamically</a:t>
            </a:r>
          </a:p>
          <a:p>
            <a:pPr lvl="2"/>
            <a:r>
              <a:rPr lang="en-US" altLang="ko-KR" dirty="0" smtClean="0"/>
              <a:t>Evaluate each request and grant if some </a:t>
            </a:r>
            <a:br>
              <a:rPr lang="en-US" altLang="ko-KR" dirty="0" smtClean="0"/>
            </a:br>
            <a:r>
              <a:rPr lang="en-US" altLang="ko-KR" dirty="0" smtClean="0"/>
              <a:t>ordering of threads is still deadlock free afterward </a:t>
            </a:r>
          </a:p>
          <a:p>
            <a:pPr lvl="2"/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Technique: pretend each request is granted, then run deadlock detection algorithm, substituting</a:t>
            </a:r>
            <a:b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b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([</a:t>
            </a:r>
            <a:r>
              <a:rPr lang="en-US" altLang="ko-K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Max</a:t>
            </a:r>
            <a:r>
              <a:rPr lang="en-US" altLang="ko-KR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]-[</a:t>
            </a:r>
            <a:r>
              <a:rPr lang="en-US" altLang="ko-K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Alloc</a:t>
            </a:r>
            <a:r>
              <a:rPr lang="en-US" altLang="ko-KR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 &lt;= [Avail]) for ([</a:t>
            </a:r>
            <a:r>
              <a:rPr lang="en-US" altLang="ko-K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Request</a:t>
            </a:r>
            <a:r>
              <a:rPr lang="en-US" altLang="ko-KR" baseline="-25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thread</a:t>
            </a: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] &lt;= [Avail])</a:t>
            </a:r>
            <a:b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Grant request if result is deadlock free (conservative!)</a:t>
            </a:r>
            <a:endParaRPr lang="en-US" altLang="ko-KR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DE527-B642-4F56-AB89-D43A7507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0ACD2-9220-4A79-8D3F-0EAFA2B0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DFBB0-EE57-4EB9-AF24-6730BC60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40</a:t>
            </a:fld>
            <a:endParaRPr lang="en-US"/>
          </a:p>
        </p:txBody>
      </p:sp>
      <p:grpSp>
        <p:nvGrpSpPr>
          <p:cNvPr id="7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2699090"/>
            <a:ext cx="1597025" cy="2109788"/>
            <a:chOff x="4669" y="5"/>
            <a:chExt cx="1006" cy="1329"/>
          </a:xfrm>
        </p:grpSpPr>
        <p:grpSp>
          <p:nvGrpSpPr>
            <p:cNvPr id="8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38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9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0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108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Banker’s Algorithm for Avoiding Deadlock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Toward right idea: </a:t>
            </a:r>
          </a:p>
          <a:p>
            <a:pPr lvl="1"/>
            <a:r>
              <a:rPr lang="en-US" altLang="ko-KR" dirty="0" smtClean="0"/>
              <a:t>State maximum (max) resource needs in advance</a:t>
            </a:r>
          </a:p>
          <a:p>
            <a:pPr lvl="1"/>
            <a:r>
              <a:rPr lang="en-US" altLang="ko-KR" dirty="0" smtClean="0"/>
              <a:t>Allow particular thread to proceed if:</a:t>
            </a:r>
          </a:p>
          <a:p>
            <a:pPr lvl="2"/>
            <a:r>
              <a:rPr lang="en-US" altLang="ko-KR" dirty="0" smtClean="0"/>
              <a:t>	(available resources - #requested) </a:t>
            </a:r>
            <a:r>
              <a:rPr lang="en-US" altLang="ko-KR" dirty="0" smtClean="0">
                <a:sym typeface="Symbol" panose="05050102010706020507" pitchFamily="18" charset="2"/>
              </a:rPr>
              <a:t> max </a:t>
            </a:r>
            <a:br>
              <a:rPr lang="en-US" altLang="ko-KR" dirty="0" smtClean="0">
                <a:sym typeface="Symbol" panose="05050102010706020507" pitchFamily="18" charset="2"/>
              </a:rPr>
            </a:br>
            <a:r>
              <a:rPr lang="en-US" altLang="ko-KR" dirty="0" smtClean="0">
                <a:sym typeface="Symbol" panose="05050102010706020507" pitchFamily="18" charset="2"/>
              </a:rPr>
              <a:t>remaining that might be needed by any thread</a:t>
            </a:r>
          </a:p>
          <a:p>
            <a:r>
              <a:rPr lang="en-US" altLang="ko-KR" dirty="0" smtClean="0"/>
              <a:t>Banker’s algorithm (less conservative):</a:t>
            </a:r>
          </a:p>
          <a:p>
            <a:pPr lvl="1"/>
            <a:r>
              <a:rPr lang="en-US" altLang="ko-KR" dirty="0" smtClean="0"/>
              <a:t>Allocate resources dynamically</a:t>
            </a:r>
          </a:p>
          <a:p>
            <a:pPr lvl="2"/>
            <a:r>
              <a:rPr lang="en-US" altLang="ko-KR" dirty="0" smtClean="0"/>
              <a:t>Evaluate each request and grant if some </a:t>
            </a:r>
            <a:br>
              <a:rPr lang="en-US" altLang="ko-KR" dirty="0" smtClean="0"/>
            </a:br>
            <a:r>
              <a:rPr lang="en-US" altLang="ko-KR" dirty="0" smtClean="0"/>
              <a:t>ordering of threads is still deadlock free afterward </a:t>
            </a:r>
          </a:p>
          <a:p>
            <a:pPr lvl="2"/>
            <a:r>
              <a:rPr lang="en-US" altLang="ko-KR" dirty="0" smtClean="0"/>
              <a:t>Technique: pretend each request is granted, then run deadlock detection algorithm, substituting </a:t>
            </a:r>
            <a:br>
              <a:rPr lang="en-US" altLang="ko-KR" dirty="0" smtClean="0"/>
            </a:br>
            <a:r>
              <a:rPr lang="en-US" altLang="ko-KR" dirty="0" smtClean="0"/>
              <a:t>([</a:t>
            </a:r>
            <a:r>
              <a:rPr lang="en-US" altLang="ko-KR" dirty="0" err="1" smtClean="0"/>
              <a:t>Maxnode</a:t>
            </a:r>
            <a:r>
              <a:rPr lang="en-US" altLang="ko-KR" dirty="0" smtClean="0"/>
              <a:t>]-[</a:t>
            </a:r>
            <a:r>
              <a:rPr lang="en-US" altLang="ko-KR" dirty="0" err="1" smtClean="0"/>
              <a:t>Allocnode</a:t>
            </a:r>
            <a:r>
              <a:rPr lang="en-US" altLang="ko-KR" dirty="0" smtClean="0"/>
              <a:t>] &lt;= [Avail]) for ([</a:t>
            </a:r>
            <a:r>
              <a:rPr lang="en-US" altLang="ko-KR" dirty="0" err="1" smtClean="0"/>
              <a:t>Requestnode</a:t>
            </a:r>
            <a:r>
              <a:rPr lang="en-US" altLang="ko-KR" dirty="0" smtClean="0"/>
              <a:t>] &lt;= [Avail])</a:t>
            </a:r>
            <a:br>
              <a:rPr lang="en-US" altLang="ko-KR" dirty="0" smtClean="0"/>
            </a:br>
            <a:r>
              <a:rPr lang="en-US" altLang="ko-KR" dirty="0" smtClean="0"/>
              <a:t>Grant request if result is deadlock free (conservative!)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DE527-B642-4F56-AB89-D43A7507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0ACD2-9220-4A79-8D3F-0EAFA2B0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DFBB0-EE57-4EB9-AF24-6730BC60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609654EA-7A80-415D-9E2A-B330BE853C50}"/>
              </a:ext>
            </a:extLst>
          </p:cNvPr>
          <p:cNvSpPr txBox="1"/>
          <p:nvPr/>
        </p:nvSpPr>
        <p:spPr>
          <a:xfrm>
            <a:off x="1828741" y="2272285"/>
            <a:ext cx="7647561" cy="3128357"/>
          </a:xfrm>
          <a:prstGeom prst="rect">
            <a:avLst/>
          </a:prstGeom>
          <a:solidFill>
            <a:schemeClr val="bg1"/>
          </a:solidFill>
          <a:ln w="38100" cmpd="sng">
            <a:solidFill>
              <a:srgbClr val="618FFD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[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Avail] = [</a:t>
            </a:r>
            <a:r>
              <a:rPr lang="en-US" altLang="ko-KR" sz="2000" b="0" dirty="0" err="1">
                <a:latin typeface="Consolas" charset="0"/>
                <a:ea typeface="Consolas" charset="0"/>
                <a:cs typeface="Consolas" charset="0"/>
              </a:rPr>
              <a:t>FreeResources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] 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Add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all 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threads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to UNFINISHED 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do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{</a:t>
            </a:r>
          </a:p>
          <a:p>
            <a:pPr>
              <a:lnSpc>
                <a:spcPct val="80000"/>
              </a:lnSpc>
              <a:spcBef>
                <a:spcPct val="25000"/>
              </a:spcBef>
              <a:buFontTx/>
              <a:buNone/>
              <a:tabLst>
                <a:tab pos="688975" algn="l"/>
                <a:tab pos="1027113" algn="l"/>
                <a:tab pos="1377950" algn="l"/>
                <a:tab pos="1716088" algn="l"/>
                <a:tab pos="3319463" algn="l"/>
              </a:tabLst>
            </a:pP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  done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= true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ko-KR" sz="2000" b="0" dirty="0" err="1" smtClean="0">
                <a:latin typeface="Consolas" charset="0"/>
                <a:ea typeface="Consolas" charset="0"/>
                <a:cs typeface="Consolas" charset="0"/>
              </a:rPr>
              <a:t>Foreach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thread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in UNFINISHED {	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    if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(</a:t>
            </a:r>
            <a:r>
              <a:rPr lang="en-US" altLang="ko-KR" sz="2000" dirty="0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Max</a:t>
            </a:r>
            <a:r>
              <a:rPr lang="en-US" altLang="ko-KR" sz="2000" baseline="-2500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dirty="0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]-[</a:t>
            </a:r>
            <a:r>
              <a:rPr lang="en-US" altLang="ko-KR" sz="200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aseline="-25000" dirty="0" err="1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dirty="0" smtClean="0">
                <a:solidFill>
                  <a:srgbClr val="0B52FC"/>
                </a:solidFill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 smtClean="0">
                <a:solidFill>
                  <a:schemeClr val="accent1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&lt;= [Avail]) {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     remove thread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from UNFINISHED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      [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Avail] = [Avail] </a:t>
            </a: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+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[</a:t>
            </a:r>
            <a:r>
              <a:rPr lang="en-US" altLang="ko-KR" sz="2000" b="0" dirty="0" err="1" smtClean="0">
                <a:latin typeface="Consolas" charset="0"/>
                <a:ea typeface="Consolas" charset="0"/>
                <a:cs typeface="Consolas" charset="0"/>
              </a:rPr>
              <a:t>Alloc</a:t>
            </a:r>
            <a:r>
              <a:rPr lang="en-US" altLang="ko-KR" sz="2000" b="0" baseline="-25000" dirty="0" err="1" smtClean="0">
                <a:latin typeface="Consolas" charset="0"/>
                <a:ea typeface="Consolas" charset="0"/>
                <a:cs typeface="Consolas" charset="0"/>
              </a:rPr>
              <a:t>thread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]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   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done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= false</a:t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  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dirty="0">
                <a:latin typeface="Consolas" charset="0"/>
                <a:ea typeface="Consolas" charset="0"/>
                <a:cs typeface="Consolas" charset="0"/>
              </a:rPr>
              <a:t> </a:t>
            </a:r>
            <a:r>
              <a:rPr lang="en-US" altLang="ko-KR" sz="2000" dirty="0" smtClean="0">
                <a:latin typeface="Consolas" charset="0"/>
                <a:ea typeface="Consolas" charset="0"/>
                <a:cs typeface="Consolas" charset="0"/>
              </a:rPr>
              <a:t>   </a:t>
            </a: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}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/>
            </a:r>
            <a:b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</a:br>
            <a:r>
              <a:rPr lang="en-US" altLang="ko-KR" sz="2000" b="0" dirty="0" smtClean="0">
                <a:latin typeface="Consolas" charset="0"/>
                <a:ea typeface="Consolas" charset="0"/>
                <a:cs typeface="Consolas" charset="0"/>
              </a:rPr>
              <a:t>  } </a:t>
            </a:r>
            <a:r>
              <a:rPr lang="en-US" altLang="ko-KR" sz="2000" b="0" dirty="0">
                <a:latin typeface="Consolas" charset="0"/>
                <a:ea typeface="Consolas" charset="0"/>
                <a:cs typeface="Consolas" charset="0"/>
              </a:rPr>
              <a:t>until(done)</a:t>
            </a:r>
            <a:endParaRPr lang="en-US" sz="2000" b="0" dirty="0">
              <a:latin typeface="Consolas" charset="0"/>
              <a:ea typeface="Consolas" charset="0"/>
              <a:cs typeface="Consolas" charset="0"/>
            </a:endParaRPr>
          </a:p>
        </p:txBody>
      </p:sp>
      <p:grpSp>
        <p:nvGrpSpPr>
          <p:cNvPr id="125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2699090"/>
            <a:ext cx="1597025" cy="2109788"/>
            <a:chOff x="4669" y="5"/>
            <a:chExt cx="1006" cy="1329"/>
          </a:xfrm>
        </p:grpSpPr>
        <p:grpSp>
          <p:nvGrpSpPr>
            <p:cNvPr id="126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56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28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9005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E5E77-1539-40FD-AB5D-1C289686D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Banker’s Algorithm for Avoiding Deadlock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D4B2D-8D54-42F2-A5B6-114626319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7756436" cy="4351337"/>
          </a:xfrm>
        </p:spPr>
        <p:txBody>
          <a:bodyPr/>
          <a:lstStyle/>
          <a:p>
            <a:r>
              <a:rPr lang="en-US" altLang="ko-KR" dirty="0" smtClean="0"/>
              <a:t>Alternative view: Banker’s Algorithm checks whether all tasks finish if:</a:t>
            </a:r>
          </a:p>
          <a:p>
            <a:pPr lvl="1"/>
            <a:r>
              <a:rPr lang="en-US" altLang="ko-KR" dirty="0" smtClean="0"/>
              <a:t>Scheduler runs each task to completion one at a time, with no concurrency</a:t>
            </a:r>
          </a:p>
          <a:p>
            <a:pPr lvl="2"/>
            <a:r>
              <a:rPr lang="en-US" altLang="ko-KR" dirty="0" smtClean="0"/>
              <a:t>Most conservative thing the scheduler can do—it will avoid deadlock if it’s possible to do so</a:t>
            </a:r>
          </a:p>
          <a:p>
            <a:pPr lvl="1"/>
            <a:r>
              <a:rPr lang="en-US" altLang="ko-KR" dirty="0" smtClean="0"/>
              <a:t>Tasks allocate resources up to maximum and hold the resources simultaneously</a:t>
            </a:r>
          </a:p>
          <a:p>
            <a:pPr lvl="2"/>
            <a:r>
              <a:rPr lang="en-US" altLang="ko-KR" dirty="0" smtClean="0"/>
              <a:t>Most deadlock-prone thing the tasks can do</a:t>
            </a:r>
          </a:p>
          <a:p>
            <a:r>
              <a:rPr lang="en-US" altLang="ko-KR" dirty="0" smtClean="0"/>
              <a:t>If under these circumstances all tasks can proceed, then the system will not enter an ‘unsafe’ state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DE527-B642-4F56-AB89-D43A7507BA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50ACD2-9220-4A79-8D3F-0EAFA2B01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DFBB0-EE57-4EB9-AF24-6730BC600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42</a:t>
            </a:fld>
            <a:endParaRPr lang="en-US"/>
          </a:p>
        </p:txBody>
      </p:sp>
      <p:grpSp>
        <p:nvGrpSpPr>
          <p:cNvPr id="125" name="Group 2">
            <a:extLst>
              <a:ext uri="{FF2B5EF4-FFF2-40B4-BE49-F238E27FC236}">
                <a16:creationId xmlns:a16="http://schemas.microsoft.com/office/drawing/2014/main" id="{D8D0139C-9104-40A2-A88B-065BBA852A32}"/>
              </a:ext>
            </a:extLst>
          </p:cNvPr>
          <p:cNvGrpSpPr>
            <a:grpSpLocks/>
          </p:cNvGrpSpPr>
          <p:nvPr/>
        </p:nvGrpSpPr>
        <p:grpSpPr bwMode="auto">
          <a:xfrm>
            <a:off x="9089746" y="2699090"/>
            <a:ext cx="1597025" cy="2109788"/>
            <a:chOff x="4669" y="5"/>
            <a:chExt cx="1006" cy="1329"/>
          </a:xfrm>
        </p:grpSpPr>
        <p:grpSp>
          <p:nvGrpSpPr>
            <p:cNvPr id="126" name="Group 3">
              <a:extLst>
                <a:ext uri="{FF2B5EF4-FFF2-40B4-BE49-F238E27FC236}">
                  <a16:creationId xmlns:a16="http://schemas.microsoft.com/office/drawing/2014/main" id="{8C4A3177-C8D1-4841-ABB1-C6C3925DD0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9" y="5"/>
              <a:ext cx="1006" cy="1329"/>
              <a:chOff x="4669" y="5"/>
              <a:chExt cx="1006" cy="1329"/>
            </a:xfrm>
          </p:grpSpPr>
          <p:sp>
            <p:nvSpPr>
              <p:cNvPr id="156" name="Freeform 4">
                <a:extLst>
                  <a:ext uri="{FF2B5EF4-FFF2-40B4-BE49-F238E27FC236}">
                    <a16:creationId xmlns:a16="http://schemas.microsoft.com/office/drawing/2014/main" id="{7F508002-5D62-4F01-890F-B3025043FC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618"/>
                <a:ext cx="929" cy="419"/>
              </a:xfrm>
              <a:custGeom>
                <a:avLst/>
                <a:gdLst>
                  <a:gd name="T0" fmla="*/ 0 w 3716"/>
                  <a:gd name="T1" fmla="*/ 252 h 1679"/>
                  <a:gd name="T2" fmla="*/ 231 w 3716"/>
                  <a:gd name="T3" fmla="*/ 130 h 1679"/>
                  <a:gd name="T4" fmla="*/ 392 w 3716"/>
                  <a:gd name="T5" fmla="*/ 42 h 1679"/>
                  <a:gd name="T6" fmla="*/ 467 w 3716"/>
                  <a:gd name="T7" fmla="*/ 0 h 1679"/>
                  <a:gd name="T8" fmla="*/ 929 w 3716"/>
                  <a:gd name="T9" fmla="*/ 113 h 1679"/>
                  <a:gd name="T10" fmla="*/ 910 w 3716"/>
                  <a:gd name="T11" fmla="*/ 148 h 1679"/>
                  <a:gd name="T12" fmla="*/ 436 w 3716"/>
                  <a:gd name="T13" fmla="*/ 419 h 1679"/>
                  <a:gd name="T14" fmla="*/ 5 w 3716"/>
                  <a:gd name="T15" fmla="*/ 276 h 1679"/>
                  <a:gd name="T16" fmla="*/ 0 w 3716"/>
                  <a:gd name="T17" fmla="*/ 252 h 167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16" h="1679">
                    <a:moveTo>
                      <a:pt x="0" y="1009"/>
                    </a:moveTo>
                    <a:lnTo>
                      <a:pt x="925" y="520"/>
                    </a:lnTo>
                    <a:lnTo>
                      <a:pt x="1566" y="170"/>
                    </a:lnTo>
                    <a:lnTo>
                      <a:pt x="1868" y="0"/>
                    </a:lnTo>
                    <a:lnTo>
                      <a:pt x="3716" y="453"/>
                    </a:lnTo>
                    <a:lnTo>
                      <a:pt x="3641" y="595"/>
                    </a:lnTo>
                    <a:lnTo>
                      <a:pt x="1745" y="1679"/>
                    </a:lnTo>
                    <a:lnTo>
                      <a:pt x="19" y="1104"/>
                    </a:lnTo>
                    <a:lnTo>
                      <a:pt x="0" y="1009"/>
                    </a:lnTo>
                    <a:close/>
                  </a:path>
                </a:pathLst>
              </a:custGeom>
              <a:solidFill>
                <a:srgbClr val="81482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" name="Freeform 5">
                <a:extLst>
                  <a:ext uri="{FF2B5EF4-FFF2-40B4-BE49-F238E27FC236}">
                    <a16:creationId xmlns:a16="http://schemas.microsoft.com/office/drawing/2014/main" id="{DD6E006A-000D-46C5-BDFF-686FB34BA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2" y="618"/>
                <a:ext cx="943" cy="716"/>
              </a:xfrm>
              <a:custGeom>
                <a:avLst/>
                <a:gdLst>
                  <a:gd name="T0" fmla="*/ 179 w 3772"/>
                  <a:gd name="T1" fmla="*/ 153 h 2867"/>
                  <a:gd name="T2" fmla="*/ 448 w 3772"/>
                  <a:gd name="T3" fmla="*/ 16 h 2867"/>
                  <a:gd name="T4" fmla="*/ 460 w 3772"/>
                  <a:gd name="T5" fmla="*/ 7 h 2867"/>
                  <a:gd name="T6" fmla="*/ 476 w 3772"/>
                  <a:gd name="T7" fmla="*/ 0 h 2867"/>
                  <a:gd name="T8" fmla="*/ 505 w 3772"/>
                  <a:gd name="T9" fmla="*/ 12 h 2867"/>
                  <a:gd name="T10" fmla="*/ 476 w 3772"/>
                  <a:gd name="T11" fmla="*/ 5 h 2867"/>
                  <a:gd name="T12" fmla="*/ 474 w 3772"/>
                  <a:gd name="T13" fmla="*/ 10 h 2867"/>
                  <a:gd name="T14" fmla="*/ 450 w 3772"/>
                  <a:gd name="T15" fmla="*/ 19 h 2867"/>
                  <a:gd name="T16" fmla="*/ 427 w 3772"/>
                  <a:gd name="T17" fmla="*/ 31 h 2867"/>
                  <a:gd name="T18" fmla="*/ 424 w 3772"/>
                  <a:gd name="T19" fmla="*/ 31 h 2867"/>
                  <a:gd name="T20" fmla="*/ 219 w 3772"/>
                  <a:gd name="T21" fmla="*/ 137 h 2867"/>
                  <a:gd name="T22" fmla="*/ 33 w 3772"/>
                  <a:gd name="T23" fmla="*/ 238 h 2867"/>
                  <a:gd name="T24" fmla="*/ 9 w 3772"/>
                  <a:gd name="T25" fmla="*/ 254 h 2867"/>
                  <a:gd name="T26" fmla="*/ 31 w 3772"/>
                  <a:gd name="T27" fmla="*/ 261 h 2867"/>
                  <a:gd name="T28" fmla="*/ 78 w 3772"/>
                  <a:gd name="T29" fmla="*/ 273 h 2867"/>
                  <a:gd name="T30" fmla="*/ 101 w 3772"/>
                  <a:gd name="T31" fmla="*/ 283 h 2867"/>
                  <a:gd name="T32" fmla="*/ 108 w 3772"/>
                  <a:gd name="T33" fmla="*/ 283 h 2867"/>
                  <a:gd name="T34" fmla="*/ 217 w 3772"/>
                  <a:gd name="T35" fmla="*/ 325 h 2867"/>
                  <a:gd name="T36" fmla="*/ 325 w 3772"/>
                  <a:gd name="T37" fmla="*/ 358 h 2867"/>
                  <a:gd name="T38" fmla="*/ 344 w 3772"/>
                  <a:gd name="T39" fmla="*/ 365 h 2867"/>
                  <a:gd name="T40" fmla="*/ 368 w 3772"/>
                  <a:gd name="T41" fmla="*/ 370 h 2867"/>
                  <a:gd name="T42" fmla="*/ 427 w 3772"/>
                  <a:gd name="T43" fmla="*/ 389 h 2867"/>
                  <a:gd name="T44" fmla="*/ 472 w 3772"/>
                  <a:gd name="T45" fmla="*/ 379 h 2867"/>
                  <a:gd name="T46" fmla="*/ 545 w 3772"/>
                  <a:gd name="T47" fmla="*/ 339 h 2867"/>
                  <a:gd name="T48" fmla="*/ 556 w 3772"/>
                  <a:gd name="T49" fmla="*/ 332 h 2867"/>
                  <a:gd name="T50" fmla="*/ 710 w 3772"/>
                  <a:gd name="T51" fmla="*/ 243 h 2867"/>
                  <a:gd name="T52" fmla="*/ 738 w 3772"/>
                  <a:gd name="T53" fmla="*/ 224 h 2867"/>
                  <a:gd name="T54" fmla="*/ 865 w 3772"/>
                  <a:gd name="T55" fmla="*/ 153 h 2867"/>
                  <a:gd name="T56" fmla="*/ 913 w 3772"/>
                  <a:gd name="T57" fmla="*/ 125 h 2867"/>
                  <a:gd name="T58" fmla="*/ 922 w 3772"/>
                  <a:gd name="T59" fmla="*/ 116 h 2867"/>
                  <a:gd name="T60" fmla="*/ 901 w 3772"/>
                  <a:gd name="T61" fmla="*/ 111 h 2867"/>
                  <a:gd name="T62" fmla="*/ 875 w 3772"/>
                  <a:gd name="T63" fmla="*/ 104 h 2867"/>
                  <a:gd name="T64" fmla="*/ 910 w 3772"/>
                  <a:gd name="T65" fmla="*/ 101 h 2867"/>
                  <a:gd name="T66" fmla="*/ 943 w 3772"/>
                  <a:gd name="T67" fmla="*/ 113 h 2867"/>
                  <a:gd name="T68" fmla="*/ 936 w 3772"/>
                  <a:gd name="T69" fmla="*/ 127 h 2867"/>
                  <a:gd name="T70" fmla="*/ 929 w 3772"/>
                  <a:gd name="T71" fmla="*/ 156 h 2867"/>
                  <a:gd name="T72" fmla="*/ 920 w 3772"/>
                  <a:gd name="T73" fmla="*/ 170 h 2867"/>
                  <a:gd name="T74" fmla="*/ 898 w 3772"/>
                  <a:gd name="T75" fmla="*/ 179 h 2867"/>
                  <a:gd name="T76" fmla="*/ 872 w 3772"/>
                  <a:gd name="T77" fmla="*/ 198 h 2867"/>
                  <a:gd name="T78" fmla="*/ 868 w 3772"/>
                  <a:gd name="T79" fmla="*/ 210 h 2867"/>
                  <a:gd name="T80" fmla="*/ 797 w 3772"/>
                  <a:gd name="T81" fmla="*/ 427 h 2867"/>
                  <a:gd name="T82" fmla="*/ 792 w 3772"/>
                  <a:gd name="T83" fmla="*/ 445 h 2867"/>
                  <a:gd name="T84" fmla="*/ 787 w 3772"/>
                  <a:gd name="T85" fmla="*/ 459 h 2867"/>
                  <a:gd name="T86" fmla="*/ 773 w 3772"/>
                  <a:gd name="T87" fmla="*/ 471 h 2867"/>
                  <a:gd name="T88" fmla="*/ 740 w 3772"/>
                  <a:gd name="T89" fmla="*/ 494 h 2867"/>
                  <a:gd name="T90" fmla="*/ 695 w 3772"/>
                  <a:gd name="T91" fmla="*/ 525 h 2867"/>
                  <a:gd name="T92" fmla="*/ 469 w 3772"/>
                  <a:gd name="T93" fmla="*/ 674 h 2867"/>
                  <a:gd name="T94" fmla="*/ 420 w 3772"/>
                  <a:gd name="T95" fmla="*/ 707 h 2867"/>
                  <a:gd name="T96" fmla="*/ 323 w 3772"/>
                  <a:gd name="T97" fmla="*/ 690 h 2867"/>
                  <a:gd name="T98" fmla="*/ 214 w 3772"/>
                  <a:gd name="T99" fmla="*/ 652 h 2867"/>
                  <a:gd name="T100" fmla="*/ 156 w 3772"/>
                  <a:gd name="T101" fmla="*/ 634 h 2867"/>
                  <a:gd name="T102" fmla="*/ 104 w 3772"/>
                  <a:gd name="T103" fmla="*/ 617 h 2867"/>
                  <a:gd name="T104" fmla="*/ 82 w 3772"/>
                  <a:gd name="T105" fmla="*/ 608 h 2867"/>
                  <a:gd name="T106" fmla="*/ 78 w 3772"/>
                  <a:gd name="T107" fmla="*/ 584 h 2867"/>
                  <a:gd name="T108" fmla="*/ 54 w 3772"/>
                  <a:gd name="T109" fmla="*/ 438 h 2867"/>
                  <a:gd name="T110" fmla="*/ 43 w 3772"/>
                  <a:gd name="T111" fmla="*/ 365 h 2867"/>
                  <a:gd name="T112" fmla="*/ 38 w 3772"/>
                  <a:gd name="T113" fmla="*/ 339 h 2867"/>
                  <a:gd name="T114" fmla="*/ 33 w 3772"/>
                  <a:gd name="T115" fmla="*/ 311 h 2867"/>
                  <a:gd name="T116" fmla="*/ 2 w 3772"/>
                  <a:gd name="T117" fmla="*/ 301 h 2867"/>
                  <a:gd name="T118" fmla="*/ 0 w 3772"/>
                  <a:gd name="T119" fmla="*/ 297 h 2867"/>
                  <a:gd name="T120" fmla="*/ 0 w 3772"/>
                  <a:gd name="T121" fmla="*/ 290 h 2867"/>
                  <a:gd name="T122" fmla="*/ 87 w 3772"/>
                  <a:gd name="T123" fmla="*/ 203 h 2867"/>
                  <a:gd name="T124" fmla="*/ 179 w 3772"/>
                  <a:gd name="T125" fmla="*/ 156 h 2867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3772" h="2867">
                    <a:moveTo>
                      <a:pt x="716" y="623"/>
                    </a:moveTo>
                    <a:lnTo>
                      <a:pt x="716" y="614"/>
                    </a:lnTo>
                    <a:lnTo>
                      <a:pt x="1254" y="340"/>
                    </a:lnTo>
                    <a:lnTo>
                      <a:pt x="1791" y="66"/>
                    </a:lnTo>
                    <a:lnTo>
                      <a:pt x="1820" y="48"/>
                    </a:lnTo>
                    <a:lnTo>
                      <a:pt x="1838" y="29"/>
                    </a:lnTo>
                    <a:lnTo>
                      <a:pt x="1867" y="10"/>
                    </a:lnTo>
                    <a:lnTo>
                      <a:pt x="1904" y="0"/>
                    </a:lnTo>
                    <a:lnTo>
                      <a:pt x="2027" y="29"/>
                    </a:lnTo>
                    <a:lnTo>
                      <a:pt x="2018" y="48"/>
                    </a:lnTo>
                    <a:lnTo>
                      <a:pt x="1971" y="39"/>
                    </a:lnTo>
                    <a:lnTo>
                      <a:pt x="1904" y="19"/>
                    </a:lnTo>
                    <a:lnTo>
                      <a:pt x="1904" y="29"/>
                    </a:lnTo>
                    <a:lnTo>
                      <a:pt x="1895" y="39"/>
                    </a:lnTo>
                    <a:lnTo>
                      <a:pt x="1886" y="29"/>
                    </a:lnTo>
                    <a:lnTo>
                      <a:pt x="1801" y="76"/>
                    </a:lnTo>
                    <a:lnTo>
                      <a:pt x="1754" y="104"/>
                    </a:lnTo>
                    <a:lnTo>
                      <a:pt x="1707" y="123"/>
                    </a:lnTo>
                    <a:lnTo>
                      <a:pt x="1707" y="133"/>
                    </a:lnTo>
                    <a:lnTo>
                      <a:pt x="1697" y="123"/>
                    </a:lnTo>
                    <a:lnTo>
                      <a:pt x="1292" y="340"/>
                    </a:lnTo>
                    <a:lnTo>
                      <a:pt x="877" y="547"/>
                    </a:lnTo>
                    <a:lnTo>
                      <a:pt x="170" y="935"/>
                    </a:lnTo>
                    <a:lnTo>
                      <a:pt x="131" y="953"/>
                    </a:lnTo>
                    <a:lnTo>
                      <a:pt x="103" y="972"/>
                    </a:lnTo>
                    <a:lnTo>
                      <a:pt x="37" y="1019"/>
                    </a:lnTo>
                    <a:lnTo>
                      <a:pt x="75" y="1038"/>
                    </a:lnTo>
                    <a:lnTo>
                      <a:pt x="122" y="1047"/>
                    </a:lnTo>
                    <a:lnTo>
                      <a:pt x="217" y="1066"/>
                    </a:lnTo>
                    <a:lnTo>
                      <a:pt x="311" y="1094"/>
                    </a:lnTo>
                    <a:lnTo>
                      <a:pt x="395" y="1123"/>
                    </a:lnTo>
                    <a:lnTo>
                      <a:pt x="405" y="1132"/>
                    </a:lnTo>
                    <a:lnTo>
                      <a:pt x="415" y="1132"/>
                    </a:lnTo>
                    <a:lnTo>
                      <a:pt x="433" y="1132"/>
                    </a:lnTo>
                    <a:lnTo>
                      <a:pt x="442" y="1142"/>
                    </a:lnTo>
                    <a:lnTo>
                      <a:pt x="867" y="1301"/>
                    </a:lnTo>
                    <a:lnTo>
                      <a:pt x="1075" y="1377"/>
                    </a:lnTo>
                    <a:lnTo>
                      <a:pt x="1301" y="1434"/>
                    </a:lnTo>
                    <a:lnTo>
                      <a:pt x="1339" y="1453"/>
                    </a:lnTo>
                    <a:lnTo>
                      <a:pt x="1376" y="1462"/>
                    </a:lnTo>
                    <a:lnTo>
                      <a:pt x="1423" y="1471"/>
                    </a:lnTo>
                    <a:lnTo>
                      <a:pt x="1471" y="1481"/>
                    </a:lnTo>
                    <a:lnTo>
                      <a:pt x="1622" y="1538"/>
                    </a:lnTo>
                    <a:lnTo>
                      <a:pt x="1707" y="1557"/>
                    </a:lnTo>
                    <a:lnTo>
                      <a:pt x="1783" y="1565"/>
                    </a:lnTo>
                    <a:lnTo>
                      <a:pt x="1886" y="1518"/>
                    </a:lnTo>
                    <a:lnTo>
                      <a:pt x="1990" y="1471"/>
                    </a:lnTo>
                    <a:lnTo>
                      <a:pt x="2178" y="1358"/>
                    </a:lnTo>
                    <a:lnTo>
                      <a:pt x="2178" y="1349"/>
                    </a:lnTo>
                    <a:lnTo>
                      <a:pt x="2225" y="1330"/>
                    </a:lnTo>
                    <a:lnTo>
                      <a:pt x="2801" y="982"/>
                    </a:lnTo>
                    <a:lnTo>
                      <a:pt x="2838" y="972"/>
                    </a:lnTo>
                    <a:lnTo>
                      <a:pt x="2877" y="943"/>
                    </a:lnTo>
                    <a:lnTo>
                      <a:pt x="2951" y="896"/>
                    </a:lnTo>
                    <a:lnTo>
                      <a:pt x="3292" y="708"/>
                    </a:lnTo>
                    <a:lnTo>
                      <a:pt x="3461" y="614"/>
                    </a:lnTo>
                    <a:lnTo>
                      <a:pt x="3621" y="510"/>
                    </a:lnTo>
                    <a:lnTo>
                      <a:pt x="3650" y="500"/>
                    </a:lnTo>
                    <a:lnTo>
                      <a:pt x="3668" y="481"/>
                    </a:lnTo>
                    <a:lnTo>
                      <a:pt x="3687" y="463"/>
                    </a:lnTo>
                    <a:lnTo>
                      <a:pt x="3715" y="453"/>
                    </a:lnTo>
                    <a:lnTo>
                      <a:pt x="3603" y="444"/>
                    </a:lnTo>
                    <a:lnTo>
                      <a:pt x="3556" y="434"/>
                    </a:lnTo>
                    <a:lnTo>
                      <a:pt x="3499" y="416"/>
                    </a:lnTo>
                    <a:lnTo>
                      <a:pt x="3508" y="377"/>
                    </a:lnTo>
                    <a:lnTo>
                      <a:pt x="3640" y="406"/>
                    </a:lnTo>
                    <a:lnTo>
                      <a:pt x="3772" y="434"/>
                    </a:lnTo>
                    <a:lnTo>
                      <a:pt x="3772" y="453"/>
                    </a:lnTo>
                    <a:lnTo>
                      <a:pt x="3763" y="472"/>
                    </a:lnTo>
                    <a:lnTo>
                      <a:pt x="3744" y="510"/>
                    </a:lnTo>
                    <a:lnTo>
                      <a:pt x="3734" y="567"/>
                    </a:lnTo>
                    <a:lnTo>
                      <a:pt x="3715" y="623"/>
                    </a:lnTo>
                    <a:lnTo>
                      <a:pt x="3697" y="661"/>
                    </a:lnTo>
                    <a:lnTo>
                      <a:pt x="3678" y="679"/>
                    </a:lnTo>
                    <a:lnTo>
                      <a:pt x="3650" y="689"/>
                    </a:lnTo>
                    <a:lnTo>
                      <a:pt x="3593" y="718"/>
                    </a:lnTo>
                    <a:lnTo>
                      <a:pt x="3536" y="755"/>
                    </a:lnTo>
                    <a:lnTo>
                      <a:pt x="3489" y="792"/>
                    </a:lnTo>
                    <a:lnTo>
                      <a:pt x="3480" y="812"/>
                    </a:lnTo>
                    <a:lnTo>
                      <a:pt x="3470" y="839"/>
                    </a:lnTo>
                    <a:lnTo>
                      <a:pt x="3329" y="1274"/>
                    </a:lnTo>
                    <a:lnTo>
                      <a:pt x="3188" y="1708"/>
                    </a:lnTo>
                    <a:lnTo>
                      <a:pt x="3178" y="1745"/>
                    </a:lnTo>
                    <a:lnTo>
                      <a:pt x="3169" y="1783"/>
                    </a:lnTo>
                    <a:lnTo>
                      <a:pt x="3159" y="1820"/>
                    </a:lnTo>
                    <a:lnTo>
                      <a:pt x="3149" y="1839"/>
                    </a:lnTo>
                    <a:lnTo>
                      <a:pt x="3140" y="1849"/>
                    </a:lnTo>
                    <a:lnTo>
                      <a:pt x="3093" y="1886"/>
                    </a:lnTo>
                    <a:lnTo>
                      <a:pt x="3055" y="1924"/>
                    </a:lnTo>
                    <a:lnTo>
                      <a:pt x="2961" y="1980"/>
                    </a:lnTo>
                    <a:lnTo>
                      <a:pt x="2867" y="2037"/>
                    </a:lnTo>
                    <a:lnTo>
                      <a:pt x="2781" y="2103"/>
                    </a:lnTo>
                    <a:lnTo>
                      <a:pt x="2329" y="2405"/>
                    </a:lnTo>
                    <a:lnTo>
                      <a:pt x="1877" y="2698"/>
                    </a:lnTo>
                    <a:lnTo>
                      <a:pt x="1744" y="2782"/>
                    </a:lnTo>
                    <a:lnTo>
                      <a:pt x="1679" y="2829"/>
                    </a:lnTo>
                    <a:lnTo>
                      <a:pt x="1603" y="2867"/>
                    </a:lnTo>
                    <a:lnTo>
                      <a:pt x="1292" y="2763"/>
                    </a:lnTo>
                    <a:lnTo>
                      <a:pt x="971" y="2651"/>
                    </a:lnTo>
                    <a:lnTo>
                      <a:pt x="857" y="2612"/>
                    </a:lnTo>
                    <a:lnTo>
                      <a:pt x="736" y="2575"/>
                    </a:lnTo>
                    <a:lnTo>
                      <a:pt x="622" y="2537"/>
                    </a:lnTo>
                    <a:lnTo>
                      <a:pt x="509" y="2490"/>
                    </a:lnTo>
                    <a:lnTo>
                      <a:pt x="415" y="2471"/>
                    </a:lnTo>
                    <a:lnTo>
                      <a:pt x="368" y="2452"/>
                    </a:lnTo>
                    <a:lnTo>
                      <a:pt x="329" y="2434"/>
                    </a:lnTo>
                    <a:lnTo>
                      <a:pt x="321" y="2387"/>
                    </a:lnTo>
                    <a:lnTo>
                      <a:pt x="311" y="2340"/>
                    </a:lnTo>
                    <a:lnTo>
                      <a:pt x="264" y="2047"/>
                    </a:lnTo>
                    <a:lnTo>
                      <a:pt x="217" y="1755"/>
                    </a:lnTo>
                    <a:lnTo>
                      <a:pt x="188" y="1604"/>
                    </a:lnTo>
                    <a:lnTo>
                      <a:pt x="170" y="1462"/>
                    </a:lnTo>
                    <a:lnTo>
                      <a:pt x="160" y="1415"/>
                    </a:lnTo>
                    <a:lnTo>
                      <a:pt x="151" y="1358"/>
                    </a:lnTo>
                    <a:lnTo>
                      <a:pt x="151" y="1301"/>
                    </a:lnTo>
                    <a:lnTo>
                      <a:pt x="131" y="1246"/>
                    </a:lnTo>
                    <a:lnTo>
                      <a:pt x="75" y="1226"/>
                    </a:lnTo>
                    <a:lnTo>
                      <a:pt x="9" y="1207"/>
                    </a:lnTo>
                    <a:lnTo>
                      <a:pt x="0" y="1198"/>
                    </a:lnTo>
                    <a:lnTo>
                      <a:pt x="0" y="1189"/>
                    </a:lnTo>
                    <a:lnTo>
                      <a:pt x="0" y="1179"/>
                    </a:lnTo>
                    <a:lnTo>
                      <a:pt x="0" y="1160"/>
                    </a:lnTo>
                    <a:lnTo>
                      <a:pt x="0" y="1009"/>
                    </a:lnTo>
                    <a:lnTo>
                      <a:pt x="348" y="812"/>
                    </a:lnTo>
                    <a:lnTo>
                      <a:pt x="528" y="718"/>
                    </a:lnTo>
                    <a:lnTo>
                      <a:pt x="716" y="6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" name="Freeform 6">
                <a:extLst>
                  <a:ext uri="{FF2B5EF4-FFF2-40B4-BE49-F238E27FC236}">
                    <a16:creationId xmlns:a16="http://schemas.microsoft.com/office/drawing/2014/main" id="{1C4F85EA-4EDC-46C2-8AE3-34EA0BB1DE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" y="879"/>
                <a:ext cx="434" cy="175"/>
              </a:xfrm>
              <a:custGeom>
                <a:avLst/>
                <a:gdLst>
                  <a:gd name="T0" fmla="*/ 5 w 1736"/>
                  <a:gd name="T1" fmla="*/ 0 h 698"/>
                  <a:gd name="T2" fmla="*/ 31 w 1736"/>
                  <a:gd name="T3" fmla="*/ 7 h 698"/>
                  <a:gd name="T4" fmla="*/ 59 w 1736"/>
                  <a:gd name="T5" fmla="*/ 14 h 698"/>
                  <a:gd name="T6" fmla="*/ 85 w 1736"/>
                  <a:gd name="T7" fmla="*/ 21 h 698"/>
                  <a:gd name="T8" fmla="*/ 111 w 1736"/>
                  <a:gd name="T9" fmla="*/ 33 h 698"/>
                  <a:gd name="T10" fmla="*/ 144 w 1736"/>
                  <a:gd name="T11" fmla="*/ 43 h 698"/>
                  <a:gd name="T12" fmla="*/ 175 w 1736"/>
                  <a:gd name="T13" fmla="*/ 57 h 698"/>
                  <a:gd name="T14" fmla="*/ 205 w 1736"/>
                  <a:gd name="T15" fmla="*/ 69 h 698"/>
                  <a:gd name="T16" fmla="*/ 238 w 1736"/>
                  <a:gd name="T17" fmla="*/ 78 h 698"/>
                  <a:gd name="T18" fmla="*/ 314 w 1736"/>
                  <a:gd name="T19" fmla="*/ 102 h 698"/>
                  <a:gd name="T20" fmla="*/ 392 w 1736"/>
                  <a:gd name="T21" fmla="*/ 125 h 698"/>
                  <a:gd name="T22" fmla="*/ 401 w 1736"/>
                  <a:gd name="T23" fmla="*/ 128 h 698"/>
                  <a:gd name="T24" fmla="*/ 413 w 1736"/>
                  <a:gd name="T25" fmla="*/ 130 h 698"/>
                  <a:gd name="T26" fmla="*/ 434 w 1736"/>
                  <a:gd name="T27" fmla="*/ 137 h 698"/>
                  <a:gd name="T28" fmla="*/ 434 w 1736"/>
                  <a:gd name="T29" fmla="*/ 140 h 698"/>
                  <a:gd name="T30" fmla="*/ 434 w 1736"/>
                  <a:gd name="T31" fmla="*/ 158 h 698"/>
                  <a:gd name="T32" fmla="*/ 432 w 1736"/>
                  <a:gd name="T33" fmla="*/ 175 h 698"/>
                  <a:gd name="T34" fmla="*/ 385 w 1736"/>
                  <a:gd name="T35" fmla="*/ 161 h 698"/>
                  <a:gd name="T36" fmla="*/ 338 w 1736"/>
                  <a:gd name="T37" fmla="*/ 144 h 698"/>
                  <a:gd name="T38" fmla="*/ 234 w 1736"/>
                  <a:gd name="T39" fmla="*/ 109 h 698"/>
                  <a:gd name="T40" fmla="*/ 130 w 1736"/>
                  <a:gd name="T41" fmla="*/ 78 h 698"/>
                  <a:gd name="T42" fmla="*/ 116 w 1736"/>
                  <a:gd name="T43" fmla="*/ 71 h 698"/>
                  <a:gd name="T44" fmla="*/ 104 w 1736"/>
                  <a:gd name="T45" fmla="*/ 66 h 698"/>
                  <a:gd name="T46" fmla="*/ 73 w 1736"/>
                  <a:gd name="T47" fmla="*/ 59 h 698"/>
                  <a:gd name="T48" fmla="*/ 45 w 1736"/>
                  <a:gd name="T49" fmla="*/ 50 h 698"/>
                  <a:gd name="T50" fmla="*/ 31 w 1736"/>
                  <a:gd name="T51" fmla="*/ 45 h 698"/>
                  <a:gd name="T52" fmla="*/ 17 w 1736"/>
                  <a:gd name="T53" fmla="*/ 40 h 698"/>
                  <a:gd name="T54" fmla="*/ 3 w 1736"/>
                  <a:gd name="T55" fmla="*/ 36 h 698"/>
                  <a:gd name="T56" fmla="*/ 0 w 1736"/>
                  <a:gd name="T57" fmla="*/ 26 h 698"/>
                  <a:gd name="T58" fmla="*/ 3 w 1736"/>
                  <a:gd name="T59" fmla="*/ 17 h 698"/>
                  <a:gd name="T60" fmla="*/ 5 w 1736"/>
                  <a:gd name="T61" fmla="*/ 0 h 698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736" h="698">
                    <a:moveTo>
                      <a:pt x="19" y="0"/>
                    </a:moveTo>
                    <a:lnTo>
                      <a:pt x="123" y="29"/>
                    </a:lnTo>
                    <a:lnTo>
                      <a:pt x="236" y="57"/>
                    </a:lnTo>
                    <a:lnTo>
                      <a:pt x="340" y="85"/>
                    </a:lnTo>
                    <a:lnTo>
                      <a:pt x="444" y="132"/>
                    </a:lnTo>
                    <a:lnTo>
                      <a:pt x="575" y="170"/>
                    </a:lnTo>
                    <a:lnTo>
                      <a:pt x="698" y="227"/>
                    </a:lnTo>
                    <a:lnTo>
                      <a:pt x="821" y="274"/>
                    </a:lnTo>
                    <a:lnTo>
                      <a:pt x="953" y="311"/>
                    </a:lnTo>
                    <a:lnTo>
                      <a:pt x="1254" y="406"/>
                    </a:lnTo>
                    <a:lnTo>
                      <a:pt x="1566" y="500"/>
                    </a:lnTo>
                    <a:lnTo>
                      <a:pt x="1604" y="510"/>
                    </a:lnTo>
                    <a:lnTo>
                      <a:pt x="1651" y="518"/>
                    </a:lnTo>
                    <a:lnTo>
                      <a:pt x="1736" y="547"/>
                    </a:lnTo>
                    <a:lnTo>
                      <a:pt x="1736" y="557"/>
                    </a:lnTo>
                    <a:lnTo>
                      <a:pt x="1736" y="632"/>
                    </a:lnTo>
                    <a:lnTo>
                      <a:pt x="1726" y="698"/>
                    </a:lnTo>
                    <a:lnTo>
                      <a:pt x="1538" y="641"/>
                    </a:lnTo>
                    <a:lnTo>
                      <a:pt x="1350" y="575"/>
                    </a:lnTo>
                    <a:lnTo>
                      <a:pt x="934" y="434"/>
                    </a:lnTo>
                    <a:lnTo>
                      <a:pt x="519" y="311"/>
                    </a:lnTo>
                    <a:lnTo>
                      <a:pt x="463" y="283"/>
                    </a:lnTo>
                    <a:lnTo>
                      <a:pt x="415" y="264"/>
                    </a:lnTo>
                    <a:lnTo>
                      <a:pt x="293" y="236"/>
                    </a:lnTo>
                    <a:lnTo>
                      <a:pt x="180" y="199"/>
                    </a:lnTo>
                    <a:lnTo>
                      <a:pt x="123" y="179"/>
                    </a:lnTo>
                    <a:lnTo>
                      <a:pt x="66" y="160"/>
                    </a:lnTo>
                    <a:lnTo>
                      <a:pt x="10" y="142"/>
                    </a:lnTo>
                    <a:lnTo>
                      <a:pt x="0" y="104"/>
                    </a:lnTo>
                    <a:lnTo>
                      <a:pt x="10" y="66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" name="Freeform 7">
                <a:extLst>
                  <a:ext uri="{FF2B5EF4-FFF2-40B4-BE49-F238E27FC236}">
                    <a16:creationId xmlns:a16="http://schemas.microsoft.com/office/drawing/2014/main" id="{6234A87D-808B-4E97-8A8F-04F54F874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2" y="933"/>
                <a:ext cx="370" cy="394"/>
              </a:xfrm>
              <a:custGeom>
                <a:avLst/>
                <a:gdLst>
                  <a:gd name="T0" fmla="*/ 191 w 1480"/>
                  <a:gd name="T1" fmla="*/ 59 h 1575"/>
                  <a:gd name="T2" fmla="*/ 212 w 1480"/>
                  <a:gd name="T3" fmla="*/ 69 h 1575"/>
                  <a:gd name="T4" fmla="*/ 236 w 1480"/>
                  <a:gd name="T5" fmla="*/ 73 h 1575"/>
                  <a:gd name="T6" fmla="*/ 260 w 1480"/>
                  <a:gd name="T7" fmla="*/ 80 h 1575"/>
                  <a:gd name="T8" fmla="*/ 271 w 1480"/>
                  <a:gd name="T9" fmla="*/ 85 h 1575"/>
                  <a:gd name="T10" fmla="*/ 281 w 1480"/>
                  <a:gd name="T11" fmla="*/ 92 h 1575"/>
                  <a:gd name="T12" fmla="*/ 304 w 1480"/>
                  <a:gd name="T13" fmla="*/ 99 h 1575"/>
                  <a:gd name="T14" fmla="*/ 326 w 1480"/>
                  <a:gd name="T15" fmla="*/ 106 h 1575"/>
                  <a:gd name="T16" fmla="*/ 370 w 1480"/>
                  <a:gd name="T17" fmla="*/ 120 h 1575"/>
                  <a:gd name="T18" fmla="*/ 368 w 1480"/>
                  <a:gd name="T19" fmla="*/ 123 h 1575"/>
                  <a:gd name="T20" fmla="*/ 370 w 1480"/>
                  <a:gd name="T21" fmla="*/ 127 h 1575"/>
                  <a:gd name="T22" fmla="*/ 368 w 1480"/>
                  <a:gd name="T23" fmla="*/ 132 h 1575"/>
                  <a:gd name="T24" fmla="*/ 368 w 1480"/>
                  <a:gd name="T25" fmla="*/ 139 h 1575"/>
                  <a:gd name="T26" fmla="*/ 368 w 1480"/>
                  <a:gd name="T27" fmla="*/ 144 h 1575"/>
                  <a:gd name="T28" fmla="*/ 366 w 1480"/>
                  <a:gd name="T29" fmla="*/ 205 h 1575"/>
                  <a:gd name="T30" fmla="*/ 363 w 1480"/>
                  <a:gd name="T31" fmla="*/ 264 h 1575"/>
                  <a:gd name="T32" fmla="*/ 363 w 1480"/>
                  <a:gd name="T33" fmla="*/ 382 h 1575"/>
                  <a:gd name="T34" fmla="*/ 361 w 1480"/>
                  <a:gd name="T35" fmla="*/ 394 h 1575"/>
                  <a:gd name="T36" fmla="*/ 330 w 1480"/>
                  <a:gd name="T37" fmla="*/ 387 h 1575"/>
                  <a:gd name="T38" fmla="*/ 302 w 1480"/>
                  <a:gd name="T39" fmla="*/ 377 h 1575"/>
                  <a:gd name="T40" fmla="*/ 248 w 1480"/>
                  <a:gd name="T41" fmla="*/ 359 h 1575"/>
                  <a:gd name="T42" fmla="*/ 191 w 1480"/>
                  <a:gd name="T43" fmla="*/ 337 h 1575"/>
                  <a:gd name="T44" fmla="*/ 163 w 1480"/>
                  <a:gd name="T45" fmla="*/ 328 h 1575"/>
                  <a:gd name="T46" fmla="*/ 134 w 1480"/>
                  <a:gd name="T47" fmla="*/ 321 h 1575"/>
                  <a:gd name="T48" fmla="*/ 130 w 1480"/>
                  <a:gd name="T49" fmla="*/ 316 h 1575"/>
                  <a:gd name="T50" fmla="*/ 125 w 1480"/>
                  <a:gd name="T51" fmla="*/ 314 h 1575"/>
                  <a:gd name="T52" fmla="*/ 113 w 1480"/>
                  <a:gd name="T53" fmla="*/ 311 h 1575"/>
                  <a:gd name="T54" fmla="*/ 101 w 1480"/>
                  <a:gd name="T55" fmla="*/ 309 h 1575"/>
                  <a:gd name="T56" fmla="*/ 97 w 1480"/>
                  <a:gd name="T57" fmla="*/ 307 h 1575"/>
                  <a:gd name="T58" fmla="*/ 94 w 1480"/>
                  <a:gd name="T59" fmla="*/ 304 h 1575"/>
                  <a:gd name="T60" fmla="*/ 78 w 1480"/>
                  <a:gd name="T61" fmla="*/ 299 h 1575"/>
                  <a:gd name="T62" fmla="*/ 64 w 1480"/>
                  <a:gd name="T63" fmla="*/ 295 h 1575"/>
                  <a:gd name="T64" fmla="*/ 57 w 1480"/>
                  <a:gd name="T65" fmla="*/ 293 h 1575"/>
                  <a:gd name="T66" fmla="*/ 52 w 1480"/>
                  <a:gd name="T67" fmla="*/ 290 h 1575"/>
                  <a:gd name="T68" fmla="*/ 47 w 1480"/>
                  <a:gd name="T69" fmla="*/ 283 h 1575"/>
                  <a:gd name="T70" fmla="*/ 45 w 1480"/>
                  <a:gd name="T71" fmla="*/ 276 h 1575"/>
                  <a:gd name="T72" fmla="*/ 31 w 1480"/>
                  <a:gd name="T73" fmla="*/ 184 h 1575"/>
                  <a:gd name="T74" fmla="*/ 14 w 1480"/>
                  <a:gd name="T75" fmla="*/ 92 h 1575"/>
                  <a:gd name="T76" fmla="*/ 12 w 1480"/>
                  <a:gd name="T77" fmla="*/ 73 h 1575"/>
                  <a:gd name="T78" fmla="*/ 7 w 1480"/>
                  <a:gd name="T79" fmla="*/ 52 h 1575"/>
                  <a:gd name="T80" fmla="*/ 7 w 1480"/>
                  <a:gd name="T81" fmla="*/ 40 h 1575"/>
                  <a:gd name="T82" fmla="*/ 5 w 1480"/>
                  <a:gd name="T83" fmla="*/ 26 h 1575"/>
                  <a:gd name="T84" fmla="*/ 0 w 1480"/>
                  <a:gd name="T85" fmla="*/ 0 h 1575"/>
                  <a:gd name="T86" fmla="*/ 47 w 1480"/>
                  <a:gd name="T87" fmla="*/ 14 h 1575"/>
                  <a:gd name="T88" fmla="*/ 94 w 1480"/>
                  <a:gd name="T89" fmla="*/ 28 h 1575"/>
                  <a:gd name="T90" fmla="*/ 142 w 1480"/>
                  <a:gd name="T91" fmla="*/ 45 h 1575"/>
                  <a:gd name="T92" fmla="*/ 191 w 1480"/>
                  <a:gd name="T93" fmla="*/ 59 h 157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480" h="1575">
                    <a:moveTo>
                      <a:pt x="764" y="236"/>
                    </a:moveTo>
                    <a:lnTo>
                      <a:pt x="848" y="274"/>
                    </a:lnTo>
                    <a:lnTo>
                      <a:pt x="943" y="293"/>
                    </a:lnTo>
                    <a:lnTo>
                      <a:pt x="1038" y="321"/>
                    </a:lnTo>
                    <a:lnTo>
                      <a:pt x="1085" y="340"/>
                    </a:lnTo>
                    <a:lnTo>
                      <a:pt x="1122" y="368"/>
                    </a:lnTo>
                    <a:lnTo>
                      <a:pt x="1216" y="397"/>
                    </a:lnTo>
                    <a:lnTo>
                      <a:pt x="1302" y="424"/>
                    </a:lnTo>
                    <a:lnTo>
                      <a:pt x="1480" y="481"/>
                    </a:lnTo>
                    <a:lnTo>
                      <a:pt x="1471" y="491"/>
                    </a:lnTo>
                    <a:lnTo>
                      <a:pt x="1480" y="509"/>
                    </a:lnTo>
                    <a:lnTo>
                      <a:pt x="1471" y="528"/>
                    </a:lnTo>
                    <a:lnTo>
                      <a:pt x="1471" y="556"/>
                    </a:lnTo>
                    <a:lnTo>
                      <a:pt x="1471" y="575"/>
                    </a:lnTo>
                    <a:lnTo>
                      <a:pt x="1462" y="820"/>
                    </a:lnTo>
                    <a:lnTo>
                      <a:pt x="1452" y="1056"/>
                    </a:lnTo>
                    <a:lnTo>
                      <a:pt x="1452" y="1528"/>
                    </a:lnTo>
                    <a:lnTo>
                      <a:pt x="1443" y="1575"/>
                    </a:lnTo>
                    <a:lnTo>
                      <a:pt x="1320" y="1546"/>
                    </a:lnTo>
                    <a:lnTo>
                      <a:pt x="1208" y="1509"/>
                    </a:lnTo>
                    <a:lnTo>
                      <a:pt x="990" y="1434"/>
                    </a:lnTo>
                    <a:lnTo>
                      <a:pt x="764" y="1348"/>
                    </a:lnTo>
                    <a:lnTo>
                      <a:pt x="650" y="1311"/>
                    </a:lnTo>
                    <a:lnTo>
                      <a:pt x="537" y="1283"/>
                    </a:lnTo>
                    <a:lnTo>
                      <a:pt x="519" y="1264"/>
                    </a:lnTo>
                    <a:lnTo>
                      <a:pt x="500" y="1254"/>
                    </a:lnTo>
                    <a:lnTo>
                      <a:pt x="453" y="1245"/>
                    </a:lnTo>
                    <a:lnTo>
                      <a:pt x="405" y="1235"/>
                    </a:lnTo>
                    <a:lnTo>
                      <a:pt x="386" y="1226"/>
                    </a:lnTo>
                    <a:lnTo>
                      <a:pt x="377" y="1217"/>
                    </a:lnTo>
                    <a:lnTo>
                      <a:pt x="311" y="1197"/>
                    </a:lnTo>
                    <a:lnTo>
                      <a:pt x="255" y="1179"/>
                    </a:lnTo>
                    <a:lnTo>
                      <a:pt x="226" y="1170"/>
                    </a:lnTo>
                    <a:lnTo>
                      <a:pt x="208" y="1160"/>
                    </a:lnTo>
                    <a:lnTo>
                      <a:pt x="188" y="1131"/>
                    </a:lnTo>
                    <a:lnTo>
                      <a:pt x="179" y="1103"/>
                    </a:lnTo>
                    <a:lnTo>
                      <a:pt x="122" y="736"/>
                    </a:lnTo>
                    <a:lnTo>
                      <a:pt x="57" y="368"/>
                    </a:lnTo>
                    <a:lnTo>
                      <a:pt x="47" y="293"/>
                    </a:lnTo>
                    <a:lnTo>
                      <a:pt x="28" y="207"/>
                    </a:lnTo>
                    <a:lnTo>
                      <a:pt x="28" y="160"/>
                    </a:lnTo>
                    <a:lnTo>
                      <a:pt x="18" y="104"/>
                    </a:lnTo>
                    <a:lnTo>
                      <a:pt x="0" y="0"/>
                    </a:lnTo>
                    <a:lnTo>
                      <a:pt x="188" y="57"/>
                    </a:lnTo>
                    <a:lnTo>
                      <a:pt x="377" y="113"/>
                    </a:lnTo>
                    <a:lnTo>
                      <a:pt x="566" y="180"/>
                    </a:lnTo>
                    <a:lnTo>
                      <a:pt x="764" y="236"/>
                    </a:lnTo>
                    <a:close/>
                  </a:path>
                </a:pathLst>
              </a:custGeom>
              <a:solidFill>
                <a:srgbClr val="CA713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" name="Freeform 8">
                <a:extLst>
                  <a:ext uri="{FF2B5EF4-FFF2-40B4-BE49-F238E27FC236}">
                    <a16:creationId xmlns:a16="http://schemas.microsoft.com/office/drawing/2014/main" id="{FCEBE438-2D73-493C-9F2C-326169EAC7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1" y="462"/>
                <a:ext cx="769" cy="505"/>
              </a:xfrm>
              <a:custGeom>
                <a:avLst/>
                <a:gdLst>
                  <a:gd name="T0" fmla="*/ 43 w 3075"/>
                  <a:gd name="T1" fmla="*/ 356 h 2018"/>
                  <a:gd name="T2" fmla="*/ 113 w 3075"/>
                  <a:gd name="T3" fmla="*/ 319 h 2018"/>
                  <a:gd name="T4" fmla="*/ 193 w 3075"/>
                  <a:gd name="T5" fmla="*/ 276 h 2018"/>
                  <a:gd name="T6" fmla="*/ 281 w 3075"/>
                  <a:gd name="T7" fmla="*/ 234 h 2018"/>
                  <a:gd name="T8" fmla="*/ 337 w 3075"/>
                  <a:gd name="T9" fmla="*/ 208 h 2018"/>
                  <a:gd name="T10" fmla="*/ 359 w 3075"/>
                  <a:gd name="T11" fmla="*/ 215 h 2018"/>
                  <a:gd name="T12" fmla="*/ 375 w 3075"/>
                  <a:gd name="T13" fmla="*/ 179 h 2018"/>
                  <a:gd name="T14" fmla="*/ 380 w 3075"/>
                  <a:gd name="T15" fmla="*/ 104 h 2018"/>
                  <a:gd name="T16" fmla="*/ 387 w 3075"/>
                  <a:gd name="T17" fmla="*/ 66 h 2018"/>
                  <a:gd name="T18" fmla="*/ 427 w 3075"/>
                  <a:gd name="T19" fmla="*/ 47 h 2018"/>
                  <a:gd name="T20" fmla="*/ 552 w 3075"/>
                  <a:gd name="T21" fmla="*/ 5 h 2018"/>
                  <a:gd name="T22" fmla="*/ 566 w 3075"/>
                  <a:gd name="T23" fmla="*/ 0 h 2018"/>
                  <a:gd name="T24" fmla="*/ 601 w 3075"/>
                  <a:gd name="T25" fmla="*/ 7 h 2018"/>
                  <a:gd name="T26" fmla="*/ 623 w 3075"/>
                  <a:gd name="T27" fmla="*/ 14 h 2018"/>
                  <a:gd name="T28" fmla="*/ 625 w 3075"/>
                  <a:gd name="T29" fmla="*/ 26 h 2018"/>
                  <a:gd name="T30" fmla="*/ 623 w 3075"/>
                  <a:gd name="T31" fmla="*/ 31 h 2018"/>
                  <a:gd name="T32" fmla="*/ 658 w 3075"/>
                  <a:gd name="T33" fmla="*/ 47 h 2018"/>
                  <a:gd name="T34" fmla="*/ 766 w 3075"/>
                  <a:gd name="T35" fmla="*/ 97 h 2018"/>
                  <a:gd name="T36" fmla="*/ 769 w 3075"/>
                  <a:gd name="T37" fmla="*/ 111 h 2018"/>
                  <a:gd name="T38" fmla="*/ 762 w 3075"/>
                  <a:gd name="T39" fmla="*/ 142 h 2018"/>
                  <a:gd name="T40" fmla="*/ 743 w 3075"/>
                  <a:gd name="T41" fmla="*/ 212 h 2018"/>
                  <a:gd name="T42" fmla="*/ 724 w 3075"/>
                  <a:gd name="T43" fmla="*/ 267 h 2018"/>
                  <a:gd name="T44" fmla="*/ 696 w 3075"/>
                  <a:gd name="T45" fmla="*/ 281 h 2018"/>
                  <a:gd name="T46" fmla="*/ 667 w 3075"/>
                  <a:gd name="T47" fmla="*/ 300 h 2018"/>
                  <a:gd name="T48" fmla="*/ 672 w 3075"/>
                  <a:gd name="T49" fmla="*/ 305 h 2018"/>
                  <a:gd name="T50" fmla="*/ 616 w 3075"/>
                  <a:gd name="T51" fmla="*/ 340 h 2018"/>
                  <a:gd name="T52" fmla="*/ 564 w 3075"/>
                  <a:gd name="T53" fmla="*/ 366 h 2018"/>
                  <a:gd name="T54" fmla="*/ 554 w 3075"/>
                  <a:gd name="T55" fmla="*/ 373 h 2018"/>
                  <a:gd name="T56" fmla="*/ 542 w 3075"/>
                  <a:gd name="T57" fmla="*/ 371 h 2018"/>
                  <a:gd name="T58" fmla="*/ 519 w 3075"/>
                  <a:gd name="T59" fmla="*/ 366 h 2018"/>
                  <a:gd name="T60" fmla="*/ 465 w 3075"/>
                  <a:gd name="T61" fmla="*/ 352 h 2018"/>
                  <a:gd name="T62" fmla="*/ 446 w 3075"/>
                  <a:gd name="T63" fmla="*/ 345 h 2018"/>
                  <a:gd name="T64" fmla="*/ 441 w 3075"/>
                  <a:gd name="T65" fmla="*/ 352 h 2018"/>
                  <a:gd name="T66" fmla="*/ 434 w 3075"/>
                  <a:gd name="T67" fmla="*/ 359 h 2018"/>
                  <a:gd name="T68" fmla="*/ 420 w 3075"/>
                  <a:gd name="T69" fmla="*/ 377 h 2018"/>
                  <a:gd name="T70" fmla="*/ 441 w 3075"/>
                  <a:gd name="T71" fmla="*/ 382 h 2018"/>
                  <a:gd name="T72" fmla="*/ 453 w 3075"/>
                  <a:gd name="T73" fmla="*/ 387 h 2018"/>
                  <a:gd name="T74" fmla="*/ 455 w 3075"/>
                  <a:gd name="T75" fmla="*/ 399 h 2018"/>
                  <a:gd name="T76" fmla="*/ 472 w 3075"/>
                  <a:gd name="T77" fmla="*/ 390 h 2018"/>
                  <a:gd name="T78" fmla="*/ 490 w 3075"/>
                  <a:gd name="T79" fmla="*/ 377 h 2018"/>
                  <a:gd name="T80" fmla="*/ 479 w 3075"/>
                  <a:gd name="T81" fmla="*/ 387 h 2018"/>
                  <a:gd name="T82" fmla="*/ 467 w 3075"/>
                  <a:gd name="T83" fmla="*/ 396 h 2018"/>
                  <a:gd name="T84" fmla="*/ 425 w 3075"/>
                  <a:gd name="T85" fmla="*/ 422 h 2018"/>
                  <a:gd name="T86" fmla="*/ 385 w 3075"/>
                  <a:gd name="T87" fmla="*/ 453 h 2018"/>
                  <a:gd name="T88" fmla="*/ 359 w 3075"/>
                  <a:gd name="T89" fmla="*/ 472 h 2018"/>
                  <a:gd name="T90" fmla="*/ 248 w 3075"/>
                  <a:gd name="T91" fmla="*/ 481 h 2018"/>
                  <a:gd name="T92" fmla="*/ 83 w 3075"/>
                  <a:gd name="T93" fmla="*/ 420 h 2018"/>
                  <a:gd name="T94" fmla="*/ 40 w 3075"/>
                  <a:gd name="T95" fmla="*/ 403 h 2018"/>
                  <a:gd name="T96" fmla="*/ 0 w 3075"/>
                  <a:gd name="T97" fmla="*/ 380 h 2018"/>
                  <a:gd name="T98" fmla="*/ 9 w 3075"/>
                  <a:gd name="T99" fmla="*/ 377 h 201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3075" h="2018">
                    <a:moveTo>
                      <a:pt x="37" y="1508"/>
                    </a:moveTo>
                    <a:lnTo>
                      <a:pt x="170" y="1424"/>
                    </a:lnTo>
                    <a:lnTo>
                      <a:pt x="311" y="1349"/>
                    </a:lnTo>
                    <a:lnTo>
                      <a:pt x="452" y="1273"/>
                    </a:lnTo>
                    <a:lnTo>
                      <a:pt x="604" y="1197"/>
                    </a:lnTo>
                    <a:lnTo>
                      <a:pt x="773" y="1103"/>
                    </a:lnTo>
                    <a:lnTo>
                      <a:pt x="943" y="1019"/>
                    </a:lnTo>
                    <a:lnTo>
                      <a:pt x="1123" y="934"/>
                    </a:lnTo>
                    <a:lnTo>
                      <a:pt x="1301" y="831"/>
                    </a:lnTo>
                    <a:lnTo>
                      <a:pt x="1348" y="831"/>
                    </a:lnTo>
                    <a:lnTo>
                      <a:pt x="1386" y="849"/>
                    </a:lnTo>
                    <a:lnTo>
                      <a:pt x="1434" y="858"/>
                    </a:lnTo>
                    <a:lnTo>
                      <a:pt x="1481" y="868"/>
                    </a:lnTo>
                    <a:lnTo>
                      <a:pt x="1499" y="717"/>
                    </a:lnTo>
                    <a:lnTo>
                      <a:pt x="1499" y="566"/>
                    </a:lnTo>
                    <a:lnTo>
                      <a:pt x="1519" y="415"/>
                    </a:lnTo>
                    <a:lnTo>
                      <a:pt x="1528" y="340"/>
                    </a:lnTo>
                    <a:lnTo>
                      <a:pt x="1546" y="264"/>
                    </a:lnTo>
                    <a:lnTo>
                      <a:pt x="1622" y="217"/>
                    </a:lnTo>
                    <a:lnTo>
                      <a:pt x="1707" y="189"/>
                    </a:lnTo>
                    <a:lnTo>
                      <a:pt x="1867" y="123"/>
                    </a:lnTo>
                    <a:lnTo>
                      <a:pt x="2207" y="19"/>
                    </a:lnTo>
                    <a:lnTo>
                      <a:pt x="2235" y="9"/>
                    </a:lnTo>
                    <a:lnTo>
                      <a:pt x="2264" y="0"/>
                    </a:lnTo>
                    <a:lnTo>
                      <a:pt x="2339" y="9"/>
                    </a:lnTo>
                    <a:lnTo>
                      <a:pt x="2405" y="29"/>
                    </a:lnTo>
                    <a:lnTo>
                      <a:pt x="2480" y="48"/>
                    </a:lnTo>
                    <a:lnTo>
                      <a:pt x="2490" y="56"/>
                    </a:lnTo>
                    <a:lnTo>
                      <a:pt x="2499" y="66"/>
                    </a:lnTo>
                    <a:lnTo>
                      <a:pt x="2499" y="103"/>
                    </a:lnTo>
                    <a:lnTo>
                      <a:pt x="2490" y="113"/>
                    </a:lnTo>
                    <a:lnTo>
                      <a:pt x="2490" y="123"/>
                    </a:lnTo>
                    <a:lnTo>
                      <a:pt x="2480" y="132"/>
                    </a:lnTo>
                    <a:lnTo>
                      <a:pt x="2632" y="189"/>
                    </a:lnTo>
                    <a:lnTo>
                      <a:pt x="2773" y="255"/>
                    </a:lnTo>
                    <a:lnTo>
                      <a:pt x="3065" y="387"/>
                    </a:lnTo>
                    <a:lnTo>
                      <a:pt x="3075" y="415"/>
                    </a:lnTo>
                    <a:lnTo>
                      <a:pt x="3075" y="443"/>
                    </a:lnTo>
                    <a:lnTo>
                      <a:pt x="3065" y="510"/>
                    </a:lnTo>
                    <a:lnTo>
                      <a:pt x="3047" y="566"/>
                    </a:lnTo>
                    <a:lnTo>
                      <a:pt x="3037" y="632"/>
                    </a:lnTo>
                    <a:lnTo>
                      <a:pt x="2971" y="849"/>
                    </a:lnTo>
                    <a:lnTo>
                      <a:pt x="2905" y="1066"/>
                    </a:lnTo>
                    <a:lnTo>
                      <a:pt x="2896" y="1066"/>
                    </a:lnTo>
                    <a:lnTo>
                      <a:pt x="2839" y="1094"/>
                    </a:lnTo>
                    <a:lnTo>
                      <a:pt x="2783" y="1122"/>
                    </a:lnTo>
                    <a:lnTo>
                      <a:pt x="2669" y="1179"/>
                    </a:lnTo>
                    <a:lnTo>
                      <a:pt x="2669" y="1197"/>
                    </a:lnTo>
                    <a:lnTo>
                      <a:pt x="2679" y="1207"/>
                    </a:lnTo>
                    <a:lnTo>
                      <a:pt x="2689" y="1217"/>
                    </a:lnTo>
                    <a:lnTo>
                      <a:pt x="2679" y="1236"/>
                    </a:lnTo>
                    <a:lnTo>
                      <a:pt x="2462" y="1358"/>
                    </a:lnTo>
                    <a:lnTo>
                      <a:pt x="2358" y="1414"/>
                    </a:lnTo>
                    <a:lnTo>
                      <a:pt x="2254" y="1461"/>
                    </a:lnTo>
                    <a:lnTo>
                      <a:pt x="2235" y="1481"/>
                    </a:lnTo>
                    <a:lnTo>
                      <a:pt x="2217" y="1490"/>
                    </a:lnTo>
                    <a:lnTo>
                      <a:pt x="2188" y="1490"/>
                    </a:lnTo>
                    <a:lnTo>
                      <a:pt x="2169" y="1481"/>
                    </a:lnTo>
                    <a:lnTo>
                      <a:pt x="2122" y="1471"/>
                    </a:lnTo>
                    <a:lnTo>
                      <a:pt x="2075" y="1461"/>
                    </a:lnTo>
                    <a:lnTo>
                      <a:pt x="1933" y="1414"/>
                    </a:lnTo>
                    <a:lnTo>
                      <a:pt x="1858" y="1405"/>
                    </a:lnTo>
                    <a:lnTo>
                      <a:pt x="1792" y="1396"/>
                    </a:lnTo>
                    <a:lnTo>
                      <a:pt x="1783" y="1377"/>
                    </a:lnTo>
                    <a:lnTo>
                      <a:pt x="1763" y="1387"/>
                    </a:lnTo>
                    <a:lnTo>
                      <a:pt x="1763" y="1405"/>
                    </a:lnTo>
                    <a:lnTo>
                      <a:pt x="1754" y="1424"/>
                    </a:lnTo>
                    <a:lnTo>
                      <a:pt x="1736" y="1434"/>
                    </a:lnTo>
                    <a:lnTo>
                      <a:pt x="1707" y="1471"/>
                    </a:lnTo>
                    <a:lnTo>
                      <a:pt x="1679" y="1508"/>
                    </a:lnTo>
                    <a:lnTo>
                      <a:pt x="1716" y="1518"/>
                    </a:lnTo>
                    <a:lnTo>
                      <a:pt x="1763" y="1528"/>
                    </a:lnTo>
                    <a:lnTo>
                      <a:pt x="1792" y="1537"/>
                    </a:lnTo>
                    <a:lnTo>
                      <a:pt x="1810" y="1547"/>
                    </a:lnTo>
                    <a:lnTo>
                      <a:pt x="1820" y="1565"/>
                    </a:lnTo>
                    <a:lnTo>
                      <a:pt x="1820" y="1594"/>
                    </a:lnTo>
                    <a:lnTo>
                      <a:pt x="1858" y="1575"/>
                    </a:lnTo>
                    <a:lnTo>
                      <a:pt x="1886" y="1557"/>
                    </a:lnTo>
                    <a:lnTo>
                      <a:pt x="1943" y="1508"/>
                    </a:lnTo>
                    <a:lnTo>
                      <a:pt x="1961" y="1508"/>
                    </a:lnTo>
                    <a:lnTo>
                      <a:pt x="1943" y="1528"/>
                    </a:lnTo>
                    <a:lnTo>
                      <a:pt x="1914" y="1547"/>
                    </a:lnTo>
                    <a:lnTo>
                      <a:pt x="1886" y="1565"/>
                    </a:lnTo>
                    <a:lnTo>
                      <a:pt x="1867" y="1584"/>
                    </a:lnTo>
                    <a:lnTo>
                      <a:pt x="1783" y="1641"/>
                    </a:lnTo>
                    <a:lnTo>
                      <a:pt x="1698" y="1688"/>
                    </a:lnTo>
                    <a:lnTo>
                      <a:pt x="1613" y="1745"/>
                    </a:lnTo>
                    <a:lnTo>
                      <a:pt x="1538" y="1811"/>
                    </a:lnTo>
                    <a:lnTo>
                      <a:pt x="1481" y="1848"/>
                    </a:lnTo>
                    <a:lnTo>
                      <a:pt x="1434" y="1886"/>
                    </a:lnTo>
                    <a:lnTo>
                      <a:pt x="1235" y="2018"/>
                    </a:lnTo>
                    <a:lnTo>
                      <a:pt x="990" y="1923"/>
                    </a:lnTo>
                    <a:lnTo>
                      <a:pt x="745" y="1829"/>
                    </a:lnTo>
                    <a:lnTo>
                      <a:pt x="330" y="1678"/>
                    </a:lnTo>
                    <a:lnTo>
                      <a:pt x="236" y="1641"/>
                    </a:lnTo>
                    <a:lnTo>
                      <a:pt x="160" y="1612"/>
                    </a:lnTo>
                    <a:lnTo>
                      <a:pt x="0" y="1528"/>
                    </a:lnTo>
                    <a:lnTo>
                      <a:pt x="0" y="1518"/>
                    </a:lnTo>
                    <a:lnTo>
                      <a:pt x="9" y="1508"/>
                    </a:lnTo>
                    <a:lnTo>
                      <a:pt x="37" y="15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" name="Freeform 9">
                <a:extLst>
                  <a:ext uri="{FF2B5EF4-FFF2-40B4-BE49-F238E27FC236}">
                    <a16:creationId xmlns:a16="http://schemas.microsoft.com/office/drawing/2014/main" id="{34340297-F96A-4B25-B7FA-AB76B03CF4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825"/>
                <a:ext cx="30" cy="33"/>
              </a:xfrm>
              <a:custGeom>
                <a:avLst/>
                <a:gdLst>
                  <a:gd name="T0" fmla="*/ 28 w 123"/>
                  <a:gd name="T1" fmla="*/ 0 h 131"/>
                  <a:gd name="T2" fmla="*/ 30 w 123"/>
                  <a:gd name="T3" fmla="*/ 9 h 131"/>
                  <a:gd name="T4" fmla="*/ 30 w 123"/>
                  <a:gd name="T5" fmla="*/ 16 h 131"/>
                  <a:gd name="T6" fmla="*/ 30 w 123"/>
                  <a:gd name="T7" fmla="*/ 26 h 131"/>
                  <a:gd name="T8" fmla="*/ 30 w 123"/>
                  <a:gd name="T9" fmla="*/ 33 h 131"/>
                  <a:gd name="T10" fmla="*/ 14 w 123"/>
                  <a:gd name="T11" fmla="*/ 28 h 131"/>
                  <a:gd name="T12" fmla="*/ 0 w 123"/>
                  <a:gd name="T13" fmla="*/ 19 h 131"/>
                  <a:gd name="T14" fmla="*/ 14 w 123"/>
                  <a:gd name="T15" fmla="*/ 9 h 131"/>
                  <a:gd name="T16" fmla="*/ 28 w 123"/>
                  <a:gd name="T17" fmla="*/ 0 h 1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23" h="131">
                    <a:moveTo>
                      <a:pt x="114" y="0"/>
                    </a:moveTo>
                    <a:lnTo>
                      <a:pt x="123" y="37"/>
                    </a:lnTo>
                    <a:lnTo>
                      <a:pt x="123" y="65"/>
                    </a:lnTo>
                    <a:lnTo>
                      <a:pt x="123" y="104"/>
                    </a:lnTo>
                    <a:lnTo>
                      <a:pt x="123" y="131"/>
                    </a:lnTo>
                    <a:lnTo>
                      <a:pt x="57" y="112"/>
                    </a:lnTo>
                    <a:lnTo>
                      <a:pt x="0" y="75"/>
                    </a:lnTo>
                    <a:lnTo>
                      <a:pt x="57" y="3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" name="Freeform 10">
                <a:extLst>
                  <a:ext uri="{FF2B5EF4-FFF2-40B4-BE49-F238E27FC236}">
                    <a16:creationId xmlns:a16="http://schemas.microsoft.com/office/drawing/2014/main" id="{8C0AF0F5-AB57-4F0F-AE78-F2852BF4DC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6" y="686"/>
                <a:ext cx="351" cy="259"/>
              </a:xfrm>
              <a:custGeom>
                <a:avLst/>
                <a:gdLst>
                  <a:gd name="T0" fmla="*/ 33 w 1405"/>
                  <a:gd name="T1" fmla="*/ 118 h 1037"/>
                  <a:gd name="T2" fmla="*/ 101 w 1405"/>
                  <a:gd name="T3" fmla="*/ 82 h 1037"/>
                  <a:gd name="T4" fmla="*/ 172 w 1405"/>
                  <a:gd name="T5" fmla="*/ 45 h 1037"/>
                  <a:gd name="T6" fmla="*/ 191 w 1405"/>
                  <a:gd name="T7" fmla="*/ 38 h 1037"/>
                  <a:gd name="T8" fmla="*/ 210 w 1405"/>
                  <a:gd name="T9" fmla="*/ 28 h 1037"/>
                  <a:gd name="T10" fmla="*/ 245 w 1405"/>
                  <a:gd name="T11" fmla="*/ 7 h 1037"/>
                  <a:gd name="T12" fmla="*/ 316 w 1405"/>
                  <a:gd name="T13" fmla="*/ 2 h 1037"/>
                  <a:gd name="T14" fmla="*/ 318 w 1405"/>
                  <a:gd name="T15" fmla="*/ 0 h 1037"/>
                  <a:gd name="T16" fmla="*/ 320 w 1405"/>
                  <a:gd name="T17" fmla="*/ 0 h 1037"/>
                  <a:gd name="T18" fmla="*/ 325 w 1405"/>
                  <a:gd name="T19" fmla="*/ 2 h 1037"/>
                  <a:gd name="T20" fmla="*/ 325 w 1405"/>
                  <a:gd name="T21" fmla="*/ 19 h 1037"/>
                  <a:gd name="T22" fmla="*/ 327 w 1405"/>
                  <a:gd name="T23" fmla="*/ 33 h 1037"/>
                  <a:gd name="T24" fmla="*/ 332 w 1405"/>
                  <a:gd name="T25" fmla="*/ 49 h 1037"/>
                  <a:gd name="T26" fmla="*/ 332 w 1405"/>
                  <a:gd name="T27" fmla="*/ 66 h 1037"/>
                  <a:gd name="T28" fmla="*/ 337 w 1405"/>
                  <a:gd name="T29" fmla="*/ 85 h 1037"/>
                  <a:gd name="T30" fmla="*/ 341 w 1405"/>
                  <a:gd name="T31" fmla="*/ 94 h 1037"/>
                  <a:gd name="T32" fmla="*/ 346 w 1405"/>
                  <a:gd name="T33" fmla="*/ 104 h 1037"/>
                  <a:gd name="T34" fmla="*/ 351 w 1405"/>
                  <a:gd name="T35" fmla="*/ 104 h 1037"/>
                  <a:gd name="T36" fmla="*/ 306 w 1405"/>
                  <a:gd name="T37" fmla="*/ 167 h 1037"/>
                  <a:gd name="T38" fmla="*/ 287 w 1405"/>
                  <a:gd name="T39" fmla="*/ 179 h 1037"/>
                  <a:gd name="T40" fmla="*/ 266 w 1405"/>
                  <a:gd name="T41" fmla="*/ 191 h 1037"/>
                  <a:gd name="T42" fmla="*/ 264 w 1405"/>
                  <a:gd name="T43" fmla="*/ 198 h 1037"/>
                  <a:gd name="T44" fmla="*/ 262 w 1405"/>
                  <a:gd name="T45" fmla="*/ 203 h 1037"/>
                  <a:gd name="T46" fmla="*/ 259 w 1405"/>
                  <a:gd name="T47" fmla="*/ 207 h 1037"/>
                  <a:gd name="T48" fmla="*/ 262 w 1405"/>
                  <a:gd name="T49" fmla="*/ 212 h 1037"/>
                  <a:gd name="T50" fmla="*/ 278 w 1405"/>
                  <a:gd name="T51" fmla="*/ 214 h 1037"/>
                  <a:gd name="T52" fmla="*/ 294 w 1405"/>
                  <a:gd name="T53" fmla="*/ 219 h 1037"/>
                  <a:gd name="T54" fmla="*/ 311 w 1405"/>
                  <a:gd name="T55" fmla="*/ 221 h 1037"/>
                  <a:gd name="T56" fmla="*/ 318 w 1405"/>
                  <a:gd name="T57" fmla="*/ 226 h 1037"/>
                  <a:gd name="T58" fmla="*/ 325 w 1405"/>
                  <a:gd name="T59" fmla="*/ 231 h 1037"/>
                  <a:gd name="T60" fmla="*/ 309 w 1405"/>
                  <a:gd name="T61" fmla="*/ 245 h 1037"/>
                  <a:gd name="T62" fmla="*/ 290 w 1405"/>
                  <a:gd name="T63" fmla="*/ 245 h 1037"/>
                  <a:gd name="T64" fmla="*/ 268 w 1405"/>
                  <a:gd name="T65" fmla="*/ 247 h 1037"/>
                  <a:gd name="T66" fmla="*/ 231 w 1405"/>
                  <a:gd name="T67" fmla="*/ 255 h 1037"/>
                  <a:gd name="T68" fmla="*/ 224 w 1405"/>
                  <a:gd name="T69" fmla="*/ 259 h 1037"/>
                  <a:gd name="T70" fmla="*/ 4 w 1405"/>
                  <a:gd name="T71" fmla="*/ 177 h 1037"/>
                  <a:gd name="T72" fmla="*/ 0 w 1405"/>
                  <a:gd name="T73" fmla="*/ 170 h 1037"/>
                  <a:gd name="T74" fmla="*/ 2 w 1405"/>
                  <a:gd name="T75" fmla="*/ 155 h 1037"/>
                  <a:gd name="T76" fmla="*/ 0 w 1405"/>
                  <a:gd name="T77" fmla="*/ 139 h 1037"/>
                  <a:gd name="T78" fmla="*/ 7 w 1405"/>
                  <a:gd name="T79" fmla="*/ 132 h 1037"/>
                  <a:gd name="T80" fmla="*/ 14 w 1405"/>
                  <a:gd name="T81" fmla="*/ 127 h 1037"/>
                  <a:gd name="T82" fmla="*/ 23 w 1405"/>
                  <a:gd name="T83" fmla="*/ 125 h 1037"/>
                  <a:gd name="T84" fmla="*/ 33 w 1405"/>
                  <a:gd name="T85" fmla="*/ 118 h 1037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1405" h="1037">
                    <a:moveTo>
                      <a:pt x="131" y="471"/>
                    </a:moveTo>
                    <a:lnTo>
                      <a:pt x="405" y="330"/>
                    </a:lnTo>
                    <a:lnTo>
                      <a:pt x="687" y="179"/>
                    </a:lnTo>
                    <a:lnTo>
                      <a:pt x="763" y="151"/>
                    </a:lnTo>
                    <a:lnTo>
                      <a:pt x="839" y="113"/>
                    </a:lnTo>
                    <a:lnTo>
                      <a:pt x="980" y="29"/>
                    </a:lnTo>
                    <a:lnTo>
                      <a:pt x="1263" y="9"/>
                    </a:lnTo>
                    <a:lnTo>
                      <a:pt x="1272" y="0"/>
                    </a:lnTo>
                    <a:lnTo>
                      <a:pt x="1282" y="0"/>
                    </a:lnTo>
                    <a:lnTo>
                      <a:pt x="1301" y="9"/>
                    </a:lnTo>
                    <a:lnTo>
                      <a:pt x="1301" y="76"/>
                    </a:lnTo>
                    <a:lnTo>
                      <a:pt x="1310" y="132"/>
                    </a:lnTo>
                    <a:lnTo>
                      <a:pt x="1329" y="198"/>
                    </a:lnTo>
                    <a:lnTo>
                      <a:pt x="1329" y="264"/>
                    </a:lnTo>
                    <a:lnTo>
                      <a:pt x="1348" y="340"/>
                    </a:lnTo>
                    <a:lnTo>
                      <a:pt x="1366" y="377"/>
                    </a:lnTo>
                    <a:lnTo>
                      <a:pt x="1386" y="415"/>
                    </a:lnTo>
                    <a:lnTo>
                      <a:pt x="1405" y="415"/>
                    </a:lnTo>
                    <a:lnTo>
                      <a:pt x="1225" y="669"/>
                    </a:lnTo>
                    <a:lnTo>
                      <a:pt x="1150" y="716"/>
                    </a:lnTo>
                    <a:lnTo>
                      <a:pt x="1065" y="764"/>
                    </a:lnTo>
                    <a:lnTo>
                      <a:pt x="1055" y="792"/>
                    </a:lnTo>
                    <a:lnTo>
                      <a:pt x="1047" y="811"/>
                    </a:lnTo>
                    <a:lnTo>
                      <a:pt x="1037" y="830"/>
                    </a:lnTo>
                    <a:lnTo>
                      <a:pt x="1047" y="849"/>
                    </a:lnTo>
                    <a:lnTo>
                      <a:pt x="1112" y="858"/>
                    </a:lnTo>
                    <a:lnTo>
                      <a:pt x="1178" y="877"/>
                    </a:lnTo>
                    <a:lnTo>
                      <a:pt x="1244" y="886"/>
                    </a:lnTo>
                    <a:lnTo>
                      <a:pt x="1272" y="905"/>
                    </a:lnTo>
                    <a:lnTo>
                      <a:pt x="1301" y="924"/>
                    </a:lnTo>
                    <a:lnTo>
                      <a:pt x="1235" y="980"/>
                    </a:lnTo>
                    <a:lnTo>
                      <a:pt x="1159" y="980"/>
                    </a:lnTo>
                    <a:lnTo>
                      <a:pt x="1074" y="990"/>
                    </a:lnTo>
                    <a:lnTo>
                      <a:pt x="924" y="1019"/>
                    </a:lnTo>
                    <a:lnTo>
                      <a:pt x="895" y="1037"/>
                    </a:lnTo>
                    <a:lnTo>
                      <a:pt x="18" y="708"/>
                    </a:lnTo>
                    <a:lnTo>
                      <a:pt x="0" y="679"/>
                    </a:lnTo>
                    <a:lnTo>
                      <a:pt x="8" y="622"/>
                    </a:lnTo>
                    <a:lnTo>
                      <a:pt x="0" y="557"/>
                    </a:lnTo>
                    <a:lnTo>
                      <a:pt x="27" y="528"/>
                    </a:lnTo>
                    <a:lnTo>
                      <a:pt x="56" y="509"/>
                    </a:lnTo>
                    <a:lnTo>
                      <a:pt x="94" y="500"/>
                    </a:lnTo>
                    <a:lnTo>
                      <a:pt x="131" y="471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" name="Freeform 11">
                <a:extLst>
                  <a:ext uri="{FF2B5EF4-FFF2-40B4-BE49-F238E27FC236}">
                    <a16:creationId xmlns:a16="http://schemas.microsoft.com/office/drawing/2014/main" id="{F6BBEAAD-1A86-4CE9-9C4D-DC4DC23D3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0" y="733"/>
                <a:ext cx="252" cy="130"/>
              </a:xfrm>
              <a:custGeom>
                <a:avLst/>
                <a:gdLst>
                  <a:gd name="T0" fmla="*/ 23 w 1009"/>
                  <a:gd name="T1" fmla="*/ 59 h 519"/>
                  <a:gd name="T2" fmla="*/ 82 w 1009"/>
                  <a:gd name="T3" fmla="*/ 31 h 519"/>
                  <a:gd name="T4" fmla="*/ 111 w 1009"/>
                  <a:gd name="T5" fmla="*/ 16 h 519"/>
                  <a:gd name="T6" fmla="*/ 137 w 1009"/>
                  <a:gd name="T7" fmla="*/ 0 h 519"/>
                  <a:gd name="T8" fmla="*/ 193 w 1009"/>
                  <a:gd name="T9" fmla="*/ 5 h 519"/>
                  <a:gd name="T10" fmla="*/ 252 w 1009"/>
                  <a:gd name="T11" fmla="*/ 7 h 519"/>
                  <a:gd name="T12" fmla="*/ 250 w 1009"/>
                  <a:gd name="T13" fmla="*/ 16 h 519"/>
                  <a:gd name="T14" fmla="*/ 245 w 1009"/>
                  <a:gd name="T15" fmla="*/ 26 h 519"/>
                  <a:gd name="T16" fmla="*/ 243 w 1009"/>
                  <a:gd name="T17" fmla="*/ 35 h 519"/>
                  <a:gd name="T18" fmla="*/ 240 w 1009"/>
                  <a:gd name="T19" fmla="*/ 47 h 519"/>
                  <a:gd name="T20" fmla="*/ 207 w 1009"/>
                  <a:gd name="T21" fmla="*/ 61 h 519"/>
                  <a:gd name="T22" fmla="*/ 113 w 1009"/>
                  <a:gd name="T23" fmla="*/ 120 h 519"/>
                  <a:gd name="T24" fmla="*/ 111 w 1009"/>
                  <a:gd name="T25" fmla="*/ 125 h 519"/>
                  <a:gd name="T26" fmla="*/ 108 w 1009"/>
                  <a:gd name="T27" fmla="*/ 125 h 519"/>
                  <a:gd name="T28" fmla="*/ 106 w 1009"/>
                  <a:gd name="T29" fmla="*/ 125 h 519"/>
                  <a:gd name="T30" fmla="*/ 101 w 1009"/>
                  <a:gd name="T31" fmla="*/ 130 h 519"/>
                  <a:gd name="T32" fmla="*/ 52 w 1009"/>
                  <a:gd name="T33" fmla="*/ 111 h 519"/>
                  <a:gd name="T34" fmla="*/ 26 w 1009"/>
                  <a:gd name="T35" fmla="*/ 104 h 519"/>
                  <a:gd name="T36" fmla="*/ 0 w 1009"/>
                  <a:gd name="T37" fmla="*/ 92 h 519"/>
                  <a:gd name="T38" fmla="*/ 0 w 1009"/>
                  <a:gd name="T39" fmla="*/ 82 h 519"/>
                  <a:gd name="T40" fmla="*/ 0 w 1009"/>
                  <a:gd name="T41" fmla="*/ 73 h 519"/>
                  <a:gd name="T42" fmla="*/ 12 w 1009"/>
                  <a:gd name="T43" fmla="*/ 64 h 519"/>
                  <a:gd name="T44" fmla="*/ 23 w 1009"/>
                  <a:gd name="T45" fmla="*/ 59 h 51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09" h="519">
                    <a:moveTo>
                      <a:pt x="94" y="235"/>
                    </a:moveTo>
                    <a:lnTo>
                      <a:pt x="329" y="122"/>
                    </a:lnTo>
                    <a:lnTo>
                      <a:pt x="443" y="65"/>
                    </a:lnTo>
                    <a:lnTo>
                      <a:pt x="547" y="0"/>
                    </a:lnTo>
                    <a:lnTo>
                      <a:pt x="773" y="18"/>
                    </a:lnTo>
                    <a:lnTo>
                      <a:pt x="1009" y="28"/>
                    </a:lnTo>
                    <a:lnTo>
                      <a:pt x="1000" y="65"/>
                    </a:lnTo>
                    <a:lnTo>
                      <a:pt x="981" y="104"/>
                    </a:lnTo>
                    <a:lnTo>
                      <a:pt x="971" y="141"/>
                    </a:lnTo>
                    <a:lnTo>
                      <a:pt x="962" y="188"/>
                    </a:lnTo>
                    <a:lnTo>
                      <a:pt x="830" y="245"/>
                    </a:lnTo>
                    <a:lnTo>
                      <a:pt x="452" y="480"/>
                    </a:lnTo>
                    <a:lnTo>
                      <a:pt x="443" y="499"/>
                    </a:lnTo>
                    <a:lnTo>
                      <a:pt x="433" y="499"/>
                    </a:lnTo>
                    <a:lnTo>
                      <a:pt x="425" y="499"/>
                    </a:lnTo>
                    <a:lnTo>
                      <a:pt x="405" y="519"/>
                    </a:lnTo>
                    <a:lnTo>
                      <a:pt x="208" y="443"/>
                    </a:lnTo>
                    <a:lnTo>
                      <a:pt x="104" y="415"/>
                    </a:lnTo>
                    <a:lnTo>
                      <a:pt x="0" y="368"/>
                    </a:lnTo>
                    <a:lnTo>
                      <a:pt x="0" y="329"/>
                    </a:lnTo>
                    <a:lnTo>
                      <a:pt x="0" y="292"/>
                    </a:lnTo>
                    <a:lnTo>
                      <a:pt x="47" y="255"/>
                    </a:lnTo>
                    <a:lnTo>
                      <a:pt x="94" y="2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" name="Freeform 12">
                <a:extLst>
                  <a:ext uri="{FF2B5EF4-FFF2-40B4-BE49-F238E27FC236}">
                    <a16:creationId xmlns:a16="http://schemas.microsoft.com/office/drawing/2014/main" id="{F6EA1173-E1A4-492E-9585-C7E519A6B5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5"/>
                <a:ext cx="287" cy="292"/>
              </a:xfrm>
              <a:custGeom>
                <a:avLst/>
                <a:gdLst>
                  <a:gd name="T0" fmla="*/ 30 w 1149"/>
                  <a:gd name="T1" fmla="*/ 64 h 1169"/>
                  <a:gd name="T2" fmla="*/ 40 w 1149"/>
                  <a:gd name="T3" fmla="*/ 52 h 1169"/>
                  <a:gd name="T4" fmla="*/ 52 w 1149"/>
                  <a:gd name="T5" fmla="*/ 40 h 1169"/>
                  <a:gd name="T6" fmla="*/ 63 w 1149"/>
                  <a:gd name="T7" fmla="*/ 30 h 1169"/>
                  <a:gd name="T8" fmla="*/ 78 w 1149"/>
                  <a:gd name="T9" fmla="*/ 21 h 1169"/>
                  <a:gd name="T10" fmla="*/ 92 w 1149"/>
                  <a:gd name="T11" fmla="*/ 14 h 1169"/>
                  <a:gd name="T12" fmla="*/ 106 w 1149"/>
                  <a:gd name="T13" fmla="*/ 7 h 1169"/>
                  <a:gd name="T14" fmla="*/ 122 w 1149"/>
                  <a:gd name="T15" fmla="*/ 4 h 1169"/>
                  <a:gd name="T16" fmla="*/ 139 w 1149"/>
                  <a:gd name="T17" fmla="*/ 0 h 1169"/>
                  <a:gd name="T18" fmla="*/ 165 w 1149"/>
                  <a:gd name="T19" fmla="*/ 2 h 1169"/>
                  <a:gd name="T20" fmla="*/ 191 w 1149"/>
                  <a:gd name="T21" fmla="*/ 7 h 1169"/>
                  <a:gd name="T22" fmla="*/ 205 w 1149"/>
                  <a:gd name="T23" fmla="*/ 12 h 1169"/>
                  <a:gd name="T24" fmla="*/ 217 w 1149"/>
                  <a:gd name="T25" fmla="*/ 19 h 1169"/>
                  <a:gd name="T26" fmla="*/ 228 w 1149"/>
                  <a:gd name="T27" fmla="*/ 28 h 1169"/>
                  <a:gd name="T28" fmla="*/ 240 w 1149"/>
                  <a:gd name="T29" fmla="*/ 35 h 1169"/>
                  <a:gd name="T30" fmla="*/ 252 w 1149"/>
                  <a:gd name="T31" fmla="*/ 45 h 1169"/>
                  <a:gd name="T32" fmla="*/ 261 w 1149"/>
                  <a:gd name="T33" fmla="*/ 54 h 1169"/>
                  <a:gd name="T34" fmla="*/ 268 w 1149"/>
                  <a:gd name="T35" fmla="*/ 66 h 1169"/>
                  <a:gd name="T36" fmla="*/ 273 w 1149"/>
                  <a:gd name="T37" fmla="*/ 78 h 1169"/>
                  <a:gd name="T38" fmla="*/ 283 w 1149"/>
                  <a:gd name="T39" fmla="*/ 104 h 1169"/>
                  <a:gd name="T40" fmla="*/ 287 w 1149"/>
                  <a:gd name="T41" fmla="*/ 130 h 1169"/>
                  <a:gd name="T42" fmla="*/ 287 w 1149"/>
                  <a:gd name="T43" fmla="*/ 141 h 1169"/>
                  <a:gd name="T44" fmla="*/ 285 w 1149"/>
                  <a:gd name="T45" fmla="*/ 151 h 1169"/>
                  <a:gd name="T46" fmla="*/ 283 w 1149"/>
                  <a:gd name="T47" fmla="*/ 177 h 1169"/>
                  <a:gd name="T48" fmla="*/ 275 w 1149"/>
                  <a:gd name="T49" fmla="*/ 200 h 1169"/>
                  <a:gd name="T50" fmla="*/ 266 w 1149"/>
                  <a:gd name="T51" fmla="*/ 222 h 1169"/>
                  <a:gd name="T52" fmla="*/ 252 w 1149"/>
                  <a:gd name="T53" fmla="*/ 240 h 1169"/>
                  <a:gd name="T54" fmla="*/ 240 w 1149"/>
                  <a:gd name="T55" fmla="*/ 254 h 1169"/>
                  <a:gd name="T56" fmla="*/ 224 w 1149"/>
                  <a:gd name="T57" fmla="*/ 269 h 1169"/>
                  <a:gd name="T58" fmla="*/ 207 w 1149"/>
                  <a:gd name="T59" fmla="*/ 280 h 1169"/>
                  <a:gd name="T60" fmla="*/ 186 w 1149"/>
                  <a:gd name="T61" fmla="*/ 288 h 1169"/>
                  <a:gd name="T62" fmla="*/ 170 w 1149"/>
                  <a:gd name="T63" fmla="*/ 292 h 1169"/>
                  <a:gd name="T64" fmla="*/ 148 w 1149"/>
                  <a:gd name="T65" fmla="*/ 292 h 1169"/>
                  <a:gd name="T66" fmla="*/ 110 w 1149"/>
                  <a:gd name="T67" fmla="*/ 290 h 1169"/>
                  <a:gd name="T68" fmla="*/ 96 w 1149"/>
                  <a:gd name="T69" fmla="*/ 288 h 1169"/>
                  <a:gd name="T70" fmla="*/ 82 w 1149"/>
                  <a:gd name="T71" fmla="*/ 283 h 1169"/>
                  <a:gd name="T72" fmla="*/ 70 w 1149"/>
                  <a:gd name="T73" fmla="*/ 276 h 1169"/>
                  <a:gd name="T74" fmla="*/ 59 w 1149"/>
                  <a:gd name="T75" fmla="*/ 271 h 1169"/>
                  <a:gd name="T76" fmla="*/ 33 w 1149"/>
                  <a:gd name="T77" fmla="*/ 250 h 1169"/>
                  <a:gd name="T78" fmla="*/ 23 w 1149"/>
                  <a:gd name="T79" fmla="*/ 238 h 1169"/>
                  <a:gd name="T80" fmla="*/ 16 w 1149"/>
                  <a:gd name="T81" fmla="*/ 224 h 1169"/>
                  <a:gd name="T82" fmla="*/ 9 w 1149"/>
                  <a:gd name="T83" fmla="*/ 217 h 1169"/>
                  <a:gd name="T84" fmla="*/ 7 w 1149"/>
                  <a:gd name="T85" fmla="*/ 207 h 1169"/>
                  <a:gd name="T86" fmla="*/ 7 w 1149"/>
                  <a:gd name="T87" fmla="*/ 198 h 1169"/>
                  <a:gd name="T88" fmla="*/ 2 w 1149"/>
                  <a:gd name="T89" fmla="*/ 191 h 1169"/>
                  <a:gd name="T90" fmla="*/ 0 w 1149"/>
                  <a:gd name="T91" fmla="*/ 158 h 1169"/>
                  <a:gd name="T92" fmla="*/ 0 w 1149"/>
                  <a:gd name="T93" fmla="*/ 139 h 1169"/>
                  <a:gd name="T94" fmla="*/ 2 w 1149"/>
                  <a:gd name="T95" fmla="*/ 122 h 1169"/>
                  <a:gd name="T96" fmla="*/ 7 w 1149"/>
                  <a:gd name="T97" fmla="*/ 106 h 1169"/>
                  <a:gd name="T98" fmla="*/ 12 w 1149"/>
                  <a:gd name="T99" fmla="*/ 89 h 1169"/>
                  <a:gd name="T100" fmla="*/ 21 w 1149"/>
                  <a:gd name="T101" fmla="*/ 75 h 1169"/>
                  <a:gd name="T102" fmla="*/ 30 w 1149"/>
                  <a:gd name="T103" fmla="*/ 64 h 1169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1149" h="1169">
                    <a:moveTo>
                      <a:pt x="121" y="255"/>
                    </a:moveTo>
                    <a:lnTo>
                      <a:pt x="159" y="208"/>
                    </a:lnTo>
                    <a:lnTo>
                      <a:pt x="207" y="161"/>
                    </a:lnTo>
                    <a:lnTo>
                      <a:pt x="254" y="122"/>
                    </a:lnTo>
                    <a:lnTo>
                      <a:pt x="311" y="85"/>
                    </a:lnTo>
                    <a:lnTo>
                      <a:pt x="367" y="57"/>
                    </a:lnTo>
                    <a:lnTo>
                      <a:pt x="423" y="28"/>
                    </a:lnTo>
                    <a:lnTo>
                      <a:pt x="489" y="18"/>
                    </a:lnTo>
                    <a:lnTo>
                      <a:pt x="556" y="0"/>
                    </a:lnTo>
                    <a:lnTo>
                      <a:pt x="659" y="9"/>
                    </a:lnTo>
                    <a:lnTo>
                      <a:pt x="763" y="28"/>
                    </a:lnTo>
                    <a:lnTo>
                      <a:pt x="820" y="47"/>
                    </a:lnTo>
                    <a:lnTo>
                      <a:pt x="867" y="75"/>
                    </a:lnTo>
                    <a:lnTo>
                      <a:pt x="914" y="113"/>
                    </a:lnTo>
                    <a:lnTo>
                      <a:pt x="961" y="141"/>
                    </a:lnTo>
                    <a:lnTo>
                      <a:pt x="1008" y="179"/>
                    </a:lnTo>
                    <a:lnTo>
                      <a:pt x="1045" y="216"/>
                    </a:lnTo>
                    <a:lnTo>
                      <a:pt x="1074" y="264"/>
                    </a:lnTo>
                    <a:lnTo>
                      <a:pt x="1094" y="311"/>
                    </a:lnTo>
                    <a:lnTo>
                      <a:pt x="1131" y="415"/>
                    </a:lnTo>
                    <a:lnTo>
                      <a:pt x="1149" y="519"/>
                    </a:lnTo>
                    <a:lnTo>
                      <a:pt x="1149" y="566"/>
                    </a:lnTo>
                    <a:lnTo>
                      <a:pt x="1141" y="603"/>
                    </a:lnTo>
                    <a:lnTo>
                      <a:pt x="1131" y="707"/>
                    </a:lnTo>
                    <a:lnTo>
                      <a:pt x="1102" y="801"/>
                    </a:lnTo>
                    <a:lnTo>
                      <a:pt x="1065" y="887"/>
                    </a:lnTo>
                    <a:lnTo>
                      <a:pt x="1008" y="962"/>
                    </a:lnTo>
                    <a:lnTo>
                      <a:pt x="961" y="1018"/>
                    </a:lnTo>
                    <a:lnTo>
                      <a:pt x="895" y="1075"/>
                    </a:lnTo>
                    <a:lnTo>
                      <a:pt x="829" y="1122"/>
                    </a:lnTo>
                    <a:lnTo>
                      <a:pt x="744" y="1151"/>
                    </a:lnTo>
                    <a:lnTo>
                      <a:pt x="679" y="1169"/>
                    </a:lnTo>
                    <a:lnTo>
                      <a:pt x="593" y="1169"/>
                    </a:lnTo>
                    <a:lnTo>
                      <a:pt x="442" y="1159"/>
                    </a:lnTo>
                    <a:lnTo>
                      <a:pt x="386" y="1151"/>
                    </a:lnTo>
                    <a:lnTo>
                      <a:pt x="329" y="1132"/>
                    </a:lnTo>
                    <a:lnTo>
                      <a:pt x="282" y="1103"/>
                    </a:lnTo>
                    <a:lnTo>
                      <a:pt x="235" y="1084"/>
                    </a:lnTo>
                    <a:lnTo>
                      <a:pt x="131" y="999"/>
                    </a:lnTo>
                    <a:lnTo>
                      <a:pt x="94" y="952"/>
                    </a:lnTo>
                    <a:lnTo>
                      <a:pt x="65" y="895"/>
                    </a:lnTo>
                    <a:lnTo>
                      <a:pt x="37" y="867"/>
                    </a:lnTo>
                    <a:lnTo>
                      <a:pt x="27" y="830"/>
                    </a:lnTo>
                    <a:lnTo>
                      <a:pt x="27" y="792"/>
                    </a:lnTo>
                    <a:lnTo>
                      <a:pt x="8" y="764"/>
                    </a:lnTo>
                    <a:lnTo>
                      <a:pt x="0" y="631"/>
                    </a:lnTo>
                    <a:lnTo>
                      <a:pt x="0" y="556"/>
                    </a:lnTo>
                    <a:lnTo>
                      <a:pt x="8" y="490"/>
                    </a:lnTo>
                    <a:lnTo>
                      <a:pt x="27" y="424"/>
                    </a:lnTo>
                    <a:lnTo>
                      <a:pt x="47" y="358"/>
                    </a:lnTo>
                    <a:lnTo>
                      <a:pt x="84" y="302"/>
                    </a:lnTo>
                    <a:lnTo>
                      <a:pt x="121" y="2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" name="Freeform 13">
                <a:extLst>
                  <a:ext uri="{FF2B5EF4-FFF2-40B4-BE49-F238E27FC236}">
                    <a16:creationId xmlns:a16="http://schemas.microsoft.com/office/drawing/2014/main" id="{5674D938-3750-45CE-8FC3-E3459884B7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4" y="813"/>
                <a:ext cx="109" cy="40"/>
              </a:xfrm>
              <a:custGeom>
                <a:avLst/>
                <a:gdLst>
                  <a:gd name="T0" fmla="*/ 0 w 434"/>
                  <a:gd name="T1" fmla="*/ 0 h 160"/>
                  <a:gd name="T2" fmla="*/ 52 w 434"/>
                  <a:gd name="T3" fmla="*/ 10 h 160"/>
                  <a:gd name="T4" fmla="*/ 81 w 434"/>
                  <a:gd name="T5" fmla="*/ 12 h 160"/>
                  <a:gd name="T6" fmla="*/ 109 w 434"/>
                  <a:gd name="T7" fmla="*/ 14 h 160"/>
                  <a:gd name="T8" fmla="*/ 109 w 434"/>
                  <a:gd name="T9" fmla="*/ 21 h 160"/>
                  <a:gd name="T10" fmla="*/ 107 w 434"/>
                  <a:gd name="T11" fmla="*/ 28 h 160"/>
                  <a:gd name="T12" fmla="*/ 102 w 434"/>
                  <a:gd name="T13" fmla="*/ 40 h 160"/>
                  <a:gd name="T14" fmla="*/ 50 w 434"/>
                  <a:gd name="T15" fmla="*/ 26 h 160"/>
                  <a:gd name="T16" fmla="*/ 3 w 434"/>
                  <a:gd name="T17" fmla="*/ 7 h 160"/>
                  <a:gd name="T18" fmla="*/ 3 w 434"/>
                  <a:gd name="T19" fmla="*/ 5 h 160"/>
                  <a:gd name="T20" fmla="*/ 0 w 434"/>
                  <a:gd name="T21" fmla="*/ 2 h 160"/>
                  <a:gd name="T22" fmla="*/ 0 w 434"/>
                  <a:gd name="T23" fmla="*/ 0 h 1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434" h="160">
                    <a:moveTo>
                      <a:pt x="0" y="0"/>
                    </a:moveTo>
                    <a:lnTo>
                      <a:pt x="208" y="38"/>
                    </a:lnTo>
                    <a:lnTo>
                      <a:pt x="321" y="48"/>
                    </a:lnTo>
                    <a:lnTo>
                      <a:pt x="434" y="56"/>
                    </a:lnTo>
                    <a:lnTo>
                      <a:pt x="434" y="85"/>
                    </a:lnTo>
                    <a:lnTo>
                      <a:pt x="425" y="113"/>
                    </a:lnTo>
                    <a:lnTo>
                      <a:pt x="407" y="160"/>
                    </a:lnTo>
                    <a:lnTo>
                      <a:pt x="199" y="103"/>
                    </a:lnTo>
                    <a:lnTo>
                      <a:pt x="10" y="29"/>
                    </a:lnTo>
                    <a:lnTo>
                      <a:pt x="10" y="1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" name="Freeform 14">
                <a:extLst>
                  <a:ext uri="{FF2B5EF4-FFF2-40B4-BE49-F238E27FC236}">
                    <a16:creationId xmlns:a16="http://schemas.microsoft.com/office/drawing/2014/main" id="{F9B5DAFD-6576-442B-8367-40D0070434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7" y="740"/>
                <a:ext cx="229" cy="80"/>
              </a:xfrm>
              <a:custGeom>
                <a:avLst/>
                <a:gdLst>
                  <a:gd name="T0" fmla="*/ 130 w 915"/>
                  <a:gd name="T1" fmla="*/ 0 h 321"/>
                  <a:gd name="T2" fmla="*/ 156 w 915"/>
                  <a:gd name="T3" fmla="*/ 2 h 321"/>
                  <a:gd name="T4" fmla="*/ 179 w 915"/>
                  <a:gd name="T5" fmla="*/ 2 h 321"/>
                  <a:gd name="T6" fmla="*/ 205 w 915"/>
                  <a:gd name="T7" fmla="*/ 2 h 321"/>
                  <a:gd name="T8" fmla="*/ 229 w 915"/>
                  <a:gd name="T9" fmla="*/ 5 h 321"/>
                  <a:gd name="T10" fmla="*/ 215 w 915"/>
                  <a:gd name="T11" fmla="*/ 16 h 321"/>
                  <a:gd name="T12" fmla="*/ 198 w 915"/>
                  <a:gd name="T13" fmla="*/ 26 h 321"/>
                  <a:gd name="T14" fmla="*/ 184 w 915"/>
                  <a:gd name="T15" fmla="*/ 35 h 321"/>
                  <a:gd name="T16" fmla="*/ 170 w 915"/>
                  <a:gd name="T17" fmla="*/ 45 h 321"/>
                  <a:gd name="T18" fmla="*/ 165 w 915"/>
                  <a:gd name="T19" fmla="*/ 47 h 321"/>
                  <a:gd name="T20" fmla="*/ 161 w 915"/>
                  <a:gd name="T21" fmla="*/ 52 h 321"/>
                  <a:gd name="T22" fmla="*/ 149 w 915"/>
                  <a:gd name="T23" fmla="*/ 57 h 321"/>
                  <a:gd name="T24" fmla="*/ 139 w 915"/>
                  <a:gd name="T25" fmla="*/ 63 h 321"/>
                  <a:gd name="T26" fmla="*/ 130 w 915"/>
                  <a:gd name="T27" fmla="*/ 71 h 321"/>
                  <a:gd name="T28" fmla="*/ 118 w 915"/>
                  <a:gd name="T29" fmla="*/ 75 h 321"/>
                  <a:gd name="T30" fmla="*/ 109 w 915"/>
                  <a:gd name="T31" fmla="*/ 80 h 321"/>
                  <a:gd name="T32" fmla="*/ 83 w 915"/>
                  <a:gd name="T33" fmla="*/ 78 h 321"/>
                  <a:gd name="T34" fmla="*/ 54 w 915"/>
                  <a:gd name="T35" fmla="*/ 75 h 321"/>
                  <a:gd name="T36" fmla="*/ 0 w 915"/>
                  <a:gd name="T37" fmla="*/ 66 h 321"/>
                  <a:gd name="T38" fmla="*/ 64 w 915"/>
                  <a:gd name="T39" fmla="*/ 35 h 321"/>
                  <a:gd name="T40" fmla="*/ 130 w 915"/>
                  <a:gd name="T41" fmla="*/ 0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915" h="321">
                    <a:moveTo>
                      <a:pt x="519" y="0"/>
                    </a:moveTo>
                    <a:lnTo>
                      <a:pt x="622" y="9"/>
                    </a:lnTo>
                    <a:lnTo>
                      <a:pt x="716" y="9"/>
                    </a:lnTo>
                    <a:lnTo>
                      <a:pt x="820" y="9"/>
                    </a:lnTo>
                    <a:lnTo>
                      <a:pt x="915" y="19"/>
                    </a:lnTo>
                    <a:lnTo>
                      <a:pt x="859" y="66"/>
                    </a:lnTo>
                    <a:lnTo>
                      <a:pt x="792" y="104"/>
                    </a:lnTo>
                    <a:lnTo>
                      <a:pt x="736" y="141"/>
                    </a:lnTo>
                    <a:lnTo>
                      <a:pt x="679" y="179"/>
                    </a:lnTo>
                    <a:lnTo>
                      <a:pt x="661" y="188"/>
                    </a:lnTo>
                    <a:lnTo>
                      <a:pt x="642" y="207"/>
                    </a:lnTo>
                    <a:lnTo>
                      <a:pt x="594" y="227"/>
                    </a:lnTo>
                    <a:lnTo>
                      <a:pt x="557" y="254"/>
                    </a:lnTo>
                    <a:lnTo>
                      <a:pt x="519" y="283"/>
                    </a:lnTo>
                    <a:lnTo>
                      <a:pt x="472" y="301"/>
                    </a:lnTo>
                    <a:lnTo>
                      <a:pt x="434" y="321"/>
                    </a:lnTo>
                    <a:lnTo>
                      <a:pt x="330" y="311"/>
                    </a:lnTo>
                    <a:lnTo>
                      <a:pt x="217" y="301"/>
                    </a:lnTo>
                    <a:lnTo>
                      <a:pt x="0" y="264"/>
                    </a:lnTo>
                    <a:lnTo>
                      <a:pt x="254" y="141"/>
                    </a:lnTo>
                    <a:lnTo>
                      <a:pt x="519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" name="Freeform 15">
                <a:extLst>
                  <a:ext uri="{FF2B5EF4-FFF2-40B4-BE49-F238E27FC236}">
                    <a16:creationId xmlns:a16="http://schemas.microsoft.com/office/drawing/2014/main" id="{E2396332-AB75-45C1-A08C-B42D953B67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12"/>
                <a:ext cx="276" cy="280"/>
              </a:xfrm>
              <a:custGeom>
                <a:avLst/>
                <a:gdLst>
                  <a:gd name="T0" fmla="*/ 33 w 1103"/>
                  <a:gd name="T1" fmla="*/ 54 h 1123"/>
                  <a:gd name="T2" fmla="*/ 45 w 1103"/>
                  <a:gd name="T3" fmla="*/ 42 h 1123"/>
                  <a:gd name="T4" fmla="*/ 57 w 1103"/>
                  <a:gd name="T5" fmla="*/ 31 h 1123"/>
                  <a:gd name="T6" fmla="*/ 61 w 1103"/>
                  <a:gd name="T7" fmla="*/ 31 h 1123"/>
                  <a:gd name="T8" fmla="*/ 64 w 1103"/>
                  <a:gd name="T9" fmla="*/ 31 h 1123"/>
                  <a:gd name="T10" fmla="*/ 73 w 1103"/>
                  <a:gd name="T11" fmla="*/ 21 h 1123"/>
                  <a:gd name="T12" fmla="*/ 85 w 1103"/>
                  <a:gd name="T13" fmla="*/ 14 h 1123"/>
                  <a:gd name="T14" fmla="*/ 99 w 1103"/>
                  <a:gd name="T15" fmla="*/ 9 h 1123"/>
                  <a:gd name="T16" fmla="*/ 113 w 1103"/>
                  <a:gd name="T17" fmla="*/ 5 h 1123"/>
                  <a:gd name="T18" fmla="*/ 125 w 1103"/>
                  <a:gd name="T19" fmla="*/ 2 h 1123"/>
                  <a:gd name="T20" fmla="*/ 135 w 1103"/>
                  <a:gd name="T21" fmla="*/ 0 h 1123"/>
                  <a:gd name="T22" fmla="*/ 156 w 1103"/>
                  <a:gd name="T23" fmla="*/ 2 h 1123"/>
                  <a:gd name="T24" fmla="*/ 177 w 1103"/>
                  <a:gd name="T25" fmla="*/ 5 h 1123"/>
                  <a:gd name="T26" fmla="*/ 196 w 1103"/>
                  <a:gd name="T27" fmla="*/ 9 h 1123"/>
                  <a:gd name="T28" fmla="*/ 208 w 1103"/>
                  <a:gd name="T29" fmla="*/ 16 h 1123"/>
                  <a:gd name="T30" fmla="*/ 217 w 1103"/>
                  <a:gd name="T31" fmla="*/ 21 h 1123"/>
                  <a:gd name="T32" fmla="*/ 236 w 1103"/>
                  <a:gd name="T33" fmla="*/ 38 h 1123"/>
                  <a:gd name="T34" fmla="*/ 248 w 1103"/>
                  <a:gd name="T35" fmla="*/ 47 h 1123"/>
                  <a:gd name="T36" fmla="*/ 257 w 1103"/>
                  <a:gd name="T37" fmla="*/ 59 h 1123"/>
                  <a:gd name="T38" fmla="*/ 264 w 1103"/>
                  <a:gd name="T39" fmla="*/ 71 h 1123"/>
                  <a:gd name="T40" fmla="*/ 271 w 1103"/>
                  <a:gd name="T41" fmla="*/ 85 h 1123"/>
                  <a:gd name="T42" fmla="*/ 274 w 1103"/>
                  <a:gd name="T43" fmla="*/ 101 h 1123"/>
                  <a:gd name="T44" fmla="*/ 276 w 1103"/>
                  <a:gd name="T45" fmla="*/ 115 h 1123"/>
                  <a:gd name="T46" fmla="*/ 276 w 1103"/>
                  <a:gd name="T47" fmla="*/ 132 h 1123"/>
                  <a:gd name="T48" fmla="*/ 276 w 1103"/>
                  <a:gd name="T49" fmla="*/ 146 h 1123"/>
                  <a:gd name="T50" fmla="*/ 274 w 1103"/>
                  <a:gd name="T51" fmla="*/ 165 h 1123"/>
                  <a:gd name="T52" fmla="*/ 271 w 1103"/>
                  <a:gd name="T53" fmla="*/ 181 h 1123"/>
                  <a:gd name="T54" fmla="*/ 257 w 1103"/>
                  <a:gd name="T55" fmla="*/ 214 h 1123"/>
                  <a:gd name="T56" fmla="*/ 238 w 1103"/>
                  <a:gd name="T57" fmla="*/ 240 h 1123"/>
                  <a:gd name="T58" fmla="*/ 229 w 1103"/>
                  <a:gd name="T59" fmla="*/ 245 h 1123"/>
                  <a:gd name="T60" fmla="*/ 219 w 1103"/>
                  <a:gd name="T61" fmla="*/ 254 h 1123"/>
                  <a:gd name="T62" fmla="*/ 212 w 1103"/>
                  <a:gd name="T63" fmla="*/ 261 h 1123"/>
                  <a:gd name="T64" fmla="*/ 203 w 1103"/>
                  <a:gd name="T65" fmla="*/ 268 h 1123"/>
                  <a:gd name="T66" fmla="*/ 182 w 1103"/>
                  <a:gd name="T67" fmla="*/ 275 h 1123"/>
                  <a:gd name="T68" fmla="*/ 158 w 1103"/>
                  <a:gd name="T69" fmla="*/ 278 h 1123"/>
                  <a:gd name="T70" fmla="*/ 137 w 1103"/>
                  <a:gd name="T71" fmla="*/ 280 h 1123"/>
                  <a:gd name="T72" fmla="*/ 125 w 1103"/>
                  <a:gd name="T73" fmla="*/ 278 h 1123"/>
                  <a:gd name="T74" fmla="*/ 111 w 1103"/>
                  <a:gd name="T75" fmla="*/ 278 h 1123"/>
                  <a:gd name="T76" fmla="*/ 83 w 1103"/>
                  <a:gd name="T77" fmla="*/ 268 h 1123"/>
                  <a:gd name="T78" fmla="*/ 69 w 1103"/>
                  <a:gd name="T79" fmla="*/ 263 h 1123"/>
                  <a:gd name="T80" fmla="*/ 57 w 1103"/>
                  <a:gd name="T81" fmla="*/ 256 h 1123"/>
                  <a:gd name="T82" fmla="*/ 45 w 1103"/>
                  <a:gd name="T83" fmla="*/ 247 h 1123"/>
                  <a:gd name="T84" fmla="*/ 33 w 1103"/>
                  <a:gd name="T85" fmla="*/ 238 h 1123"/>
                  <a:gd name="T86" fmla="*/ 24 w 1103"/>
                  <a:gd name="T87" fmla="*/ 226 h 1123"/>
                  <a:gd name="T88" fmla="*/ 17 w 1103"/>
                  <a:gd name="T89" fmla="*/ 212 h 1123"/>
                  <a:gd name="T90" fmla="*/ 9 w 1103"/>
                  <a:gd name="T91" fmla="*/ 202 h 1123"/>
                  <a:gd name="T92" fmla="*/ 7 w 1103"/>
                  <a:gd name="T93" fmla="*/ 193 h 1123"/>
                  <a:gd name="T94" fmla="*/ 5 w 1103"/>
                  <a:gd name="T95" fmla="*/ 181 h 1123"/>
                  <a:gd name="T96" fmla="*/ 2 w 1103"/>
                  <a:gd name="T97" fmla="*/ 172 h 1123"/>
                  <a:gd name="T98" fmla="*/ 0 w 1103"/>
                  <a:gd name="T99" fmla="*/ 139 h 1123"/>
                  <a:gd name="T100" fmla="*/ 2 w 1103"/>
                  <a:gd name="T101" fmla="*/ 122 h 1123"/>
                  <a:gd name="T102" fmla="*/ 5 w 1103"/>
                  <a:gd name="T103" fmla="*/ 108 h 1123"/>
                  <a:gd name="T104" fmla="*/ 9 w 1103"/>
                  <a:gd name="T105" fmla="*/ 92 h 1123"/>
                  <a:gd name="T106" fmla="*/ 17 w 1103"/>
                  <a:gd name="T107" fmla="*/ 78 h 1123"/>
                  <a:gd name="T108" fmla="*/ 24 w 1103"/>
                  <a:gd name="T109" fmla="*/ 66 h 1123"/>
                  <a:gd name="T110" fmla="*/ 33 w 1103"/>
                  <a:gd name="T111" fmla="*/ 54 h 1123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1103" h="1123">
                    <a:moveTo>
                      <a:pt x="132" y="217"/>
                    </a:moveTo>
                    <a:lnTo>
                      <a:pt x="179" y="170"/>
                    </a:lnTo>
                    <a:lnTo>
                      <a:pt x="226" y="123"/>
                    </a:lnTo>
                    <a:lnTo>
                      <a:pt x="245" y="123"/>
                    </a:lnTo>
                    <a:lnTo>
                      <a:pt x="254" y="123"/>
                    </a:lnTo>
                    <a:lnTo>
                      <a:pt x="293" y="85"/>
                    </a:lnTo>
                    <a:lnTo>
                      <a:pt x="340" y="57"/>
                    </a:lnTo>
                    <a:lnTo>
                      <a:pt x="396" y="37"/>
                    </a:lnTo>
                    <a:lnTo>
                      <a:pt x="453" y="19"/>
                    </a:lnTo>
                    <a:lnTo>
                      <a:pt x="500" y="10"/>
                    </a:lnTo>
                    <a:lnTo>
                      <a:pt x="538" y="0"/>
                    </a:lnTo>
                    <a:lnTo>
                      <a:pt x="622" y="10"/>
                    </a:lnTo>
                    <a:lnTo>
                      <a:pt x="708" y="19"/>
                    </a:lnTo>
                    <a:lnTo>
                      <a:pt x="783" y="37"/>
                    </a:lnTo>
                    <a:lnTo>
                      <a:pt x="830" y="66"/>
                    </a:lnTo>
                    <a:lnTo>
                      <a:pt x="868" y="85"/>
                    </a:lnTo>
                    <a:lnTo>
                      <a:pt x="943" y="151"/>
                    </a:lnTo>
                    <a:lnTo>
                      <a:pt x="990" y="188"/>
                    </a:lnTo>
                    <a:lnTo>
                      <a:pt x="1027" y="236"/>
                    </a:lnTo>
                    <a:lnTo>
                      <a:pt x="1056" y="283"/>
                    </a:lnTo>
                    <a:lnTo>
                      <a:pt x="1084" y="340"/>
                    </a:lnTo>
                    <a:lnTo>
                      <a:pt x="1094" y="405"/>
                    </a:lnTo>
                    <a:lnTo>
                      <a:pt x="1103" y="462"/>
                    </a:lnTo>
                    <a:lnTo>
                      <a:pt x="1103" y="528"/>
                    </a:lnTo>
                    <a:lnTo>
                      <a:pt x="1103" y="585"/>
                    </a:lnTo>
                    <a:lnTo>
                      <a:pt x="1094" y="660"/>
                    </a:lnTo>
                    <a:lnTo>
                      <a:pt x="1084" y="726"/>
                    </a:lnTo>
                    <a:lnTo>
                      <a:pt x="1027" y="859"/>
                    </a:lnTo>
                    <a:lnTo>
                      <a:pt x="953" y="962"/>
                    </a:lnTo>
                    <a:lnTo>
                      <a:pt x="915" y="981"/>
                    </a:lnTo>
                    <a:lnTo>
                      <a:pt x="877" y="1019"/>
                    </a:lnTo>
                    <a:lnTo>
                      <a:pt x="849" y="1047"/>
                    </a:lnTo>
                    <a:lnTo>
                      <a:pt x="811" y="1075"/>
                    </a:lnTo>
                    <a:lnTo>
                      <a:pt x="726" y="1104"/>
                    </a:lnTo>
                    <a:lnTo>
                      <a:pt x="632" y="1113"/>
                    </a:lnTo>
                    <a:lnTo>
                      <a:pt x="547" y="1123"/>
                    </a:lnTo>
                    <a:lnTo>
                      <a:pt x="500" y="1113"/>
                    </a:lnTo>
                    <a:lnTo>
                      <a:pt x="444" y="1113"/>
                    </a:lnTo>
                    <a:lnTo>
                      <a:pt x="330" y="1075"/>
                    </a:lnTo>
                    <a:lnTo>
                      <a:pt x="274" y="1056"/>
                    </a:lnTo>
                    <a:lnTo>
                      <a:pt x="226" y="1028"/>
                    </a:lnTo>
                    <a:lnTo>
                      <a:pt x="179" y="990"/>
                    </a:lnTo>
                    <a:lnTo>
                      <a:pt x="132" y="953"/>
                    </a:lnTo>
                    <a:lnTo>
                      <a:pt x="94" y="906"/>
                    </a:lnTo>
                    <a:lnTo>
                      <a:pt x="66" y="849"/>
                    </a:lnTo>
                    <a:lnTo>
                      <a:pt x="37" y="811"/>
                    </a:lnTo>
                    <a:lnTo>
                      <a:pt x="29" y="773"/>
                    </a:lnTo>
                    <a:lnTo>
                      <a:pt x="19" y="726"/>
                    </a:lnTo>
                    <a:lnTo>
                      <a:pt x="9" y="689"/>
                    </a:lnTo>
                    <a:lnTo>
                      <a:pt x="0" y="556"/>
                    </a:lnTo>
                    <a:lnTo>
                      <a:pt x="9" y="491"/>
                    </a:lnTo>
                    <a:lnTo>
                      <a:pt x="19" y="434"/>
                    </a:lnTo>
                    <a:lnTo>
                      <a:pt x="37" y="368"/>
                    </a:lnTo>
                    <a:lnTo>
                      <a:pt x="66" y="311"/>
                    </a:lnTo>
                    <a:lnTo>
                      <a:pt x="94" y="264"/>
                    </a:lnTo>
                    <a:lnTo>
                      <a:pt x="132" y="217"/>
                    </a:lnTo>
                    <a:close/>
                  </a:path>
                </a:pathLst>
              </a:custGeom>
              <a:solidFill>
                <a:srgbClr val="598A9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" name="Freeform 16">
                <a:extLst>
                  <a:ext uri="{FF2B5EF4-FFF2-40B4-BE49-F238E27FC236}">
                    <a16:creationId xmlns:a16="http://schemas.microsoft.com/office/drawing/2014/main" id="{9822DCC6-EFEA-407F-9FF8-170129504B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08" y="35"/>
                <a:ext cx="229" cy="236"/>
              </a:xfrm>
              <a:custGeom>
                <a:avLst/>
                <a:gdLst>
                  <a:gd name="T0" fmla="*/ 33 w 916"/>
                  <a:gd name="T1" fmla="*/ 43 h 943"/>
                  <a:gd name="T2" fmla="*/ 52 w 916"/>
                  <a:gd name="T3" fmla="*/ 24 h 943"/>
                  <a:gd name="T4" fmla="*/ 73 w 916"/>
                  <a:gd name="T5" fmla="*/ 10 h 943"/>
                  <a:gd name="T6" fmla="*/ 85 w 916"/>
                  <a:gd name="T7" fmla="*/ 5 h 943"/>
                  <a:gd name="T8" fmla="*/ 97 w 916"/>
                  <a:gd name="T9" fmla="*/ 3 h 943"/>
                  <a:gd name="T10" fmla="*/ 123 w 916"/>
                  <a:gd name="T11" fmla="*/ 0 h 943"/>
                  <a:gd name="T12" fmla="*/ 140 w 916"/>
                  <a:gd name="T13" fmla="*/ 5 h 943"/>
                  <a:gd name="T14" fmla="*/ 156 w 916"/>
                  <a:gd name="T15" fmla="*/ 12 h 943"/>
                  <a:gd name="T16" fmla="*/ 170 w 916"/>
                  <a:gd name="T17" fmla="*/ 17 h 943"/>
                  <a:gd name="T18" fmla="*/ 177 w 916"/>
                  <a:gd name="T19" fmla="*/ 24 h 943"/>
                  <a:gd name="T20" fmla="*/ 184 w 916"/>
                  <a:gd name="T21" fmla="*/ 28 h 943"/>
                  <a:gd name="T22" fmla="*/ 196 w 916"/>
                  <a:gd name="T23" fmla="*/ 38 h 943"/>
                  <a:gd name="T24" fmla="*/ 205 w 916"/>
                  <a:gd name="T25" fmla="*/ 47 h 943"/>
                  <a:gd name="T26" fmla="*/ 213 w 916"/>
                  <a:gd name="T27" fmla="*/ 59 h 943"/>
                  <a:gd name="T28" fmla="*/ 219 w 916"/>
                  <a:gd name="T29" fmla="*/ 73 h 943"/>
                  <a:gd name="T30" fmla="*/ 227 w 916"/>
                  <a:gd name="T31" fmla="*/ 85 h 943"/>
                  <a:gd name="T32" fmla="*/ 229 w 916"/>
                  <a:gd name="T33" fmla="*/ 99 h 943"/>
                  <a:gd name="T34" fmla="*/ 229 w 916"/>
                  <a:gd name="T35" fmla="*/ 116 h 943"/>
                  <a:gd name="T36" fmla="*/ 227 w 916"/>
                  <a:gd name="T37" fmla="*/ 130 h 943"/>
                  <a:gd name="T38" fmla="*/ 224 w 916"/>
                  <a:gd name="T39" fmla="*/ 146 h 943"/>
                  <a:gd name="T40" fmla="*/ 219 w 916"/>
                  <a:gd name="T41" fmla="*/ 161 h 943"/>
                  <a:gd name="T42" fmla="*/ 210 w 916"/>
                  <a:gd name="T43" fmla="*/ 177 h 943"/>
                  <a:gd name="T44" fmla="*/ 203 w 916"/>
                  <a:gd name="T45" fmla="*/ 191 h 943"/>
                  <a:gd name="T46" fmla="*/ 191 w 916"/>
                  <a:gd name="T47" fmla="*/ 203 h 943"/>
                  <a:gd name="T48" fmla="*/ 179 w 916"/>
                  <a:gd name="T49" fmla="*/ 215 h 943"/>
                  <a:gd name="T50" fmla="*/ 165 w 916"/>
                  <a:gd name="T51" fmla="*/ 224 h 943"/>
                  <a:gd name="T52" fmla="*/ 151 w 916"/>
                  <a:gd name="T53" fmla="*/ 231 h 943"/>
                  <a:gd name="T54" fmla="*/ 135 w 916"/>
                  <a:gd name="T55" fmla="*/ 234 h 943"/>
                  <a:gd name="T56" fmla="*/ 116 w 916"/>
                  <a:gd name="T57" fmla="*/ 236 h 943"/>
                  <a:gd name="T58" fmla="*/ 99 w 916"/>
                  <a:gd name="T59" fmla="*/ 234 h 943"/>
                  <a:gd name="T60" fmla="*/ 83 w 916"/>
                  <a:gd name="T61" fmla="*/ 229 h 943"/>
                  <a:gd name="T62" fmla="*/ 69 w 916"/>
                  <a:gd name="T63" fmla="*/ 224 h 943"/>
                  <a:gd name="T64" fmla="*/ 55 w 916"/>
                  <a:gd name="T65" fmla="*/ 215 h 943"/>
                  <a:gd name="T66" fmla="*/ 40 w 916"/>
                  <a:gd name="T67" fmla="*/ 205 h 943"/>
                  <a:gd name="T68" fmla="*/ 29 w 916"/>
                  <a:gd name="T69" fmla="*/ 196 h 943"/>
                  <a:gd name="T70" fmla="*/ 24 w 916"/>
                  <a:gd name="T71" fmla="*/ 191 h 943"/>
                  <a:gd name="T72" fmla="*/ 19 w 916"/>
                  <a:gd name="T73" fmla="*/ 184 h 943"/>
                  <a:gd name="T74" fmla="*/ 12 w 916"/>
                  <a:gd name="T75" fmla="*/ 170 h 943"/>
                  <a:gd name="T76" fmla="*/ 7 w 916"/>
                  <a:gd name="T77" fmla="*/ 153 h 943"/>
                  <a:gd name="T78" fmla="*/ 0 w 916"/>
                  <a:gd name="T79" fmla="*/ 139 h 943"/>
                  <a:gd name="T80" fmla="*/ 3 w 916"/>
                  <a:gd name="T81" fmla="*/ 111 h 943"/>
                  <a:gd name="T82" fmla="*/ 7 w 916"/>
                  <a:gd name="T83" fmla="*/ 88 h 943"/>
                  <a:gd name="T84" fmla="*/ 19 w 916"/>
                  <a:gd name="T85" fmla="*/ 64 h 943"/>
                  <a:gd name="T86" fmla="*/ 26 w 916"/>
                  <a:gd name="T87" fmla="*/ 52 h 943"/>
                  <a:gd name="T88" fmla="*/ 33 w 916"/>
                  <a:gd name="T89" fmla="*/ 43 h 94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916" h="943">
                    <a:moveTo>
                      <a:pt x="133" y="170"/>
                    </a:moveTo>
                    <a:lnTo>
                      <a:pt x="208" y="94"/>
                    </a:lnTo>
                    <a:lnTo>
                      <a:pt x="293" y="39"/>
                    </a:lnTo>
                    <a:lnTo>
                      <a:pt x="341" y="19"/>
                    </a:lnTo>
                    <a:lnTo>
                      <a:pt x="388" y="10"/>
                    </a:lnTo>
                    <a:lnTo>
                      <a:pt x="491" y="0"/>
                    </a:lnTo>
                    <a:lnTo>
                      <a:pt x="558" y="19"/>
                    </a:lnTo>
                    <a:lnTo>
                      <a:pt x="623" y="47"/>
                    </a:lnTo>
                    <a:lnTo>
                      <a:pt x="680" y="66"/>
                    </a:lnTo>
                    <a:lnTo>
                      <a:pt x="708" y="94"/>
                    </a:lnTo>
                    <a:lnTo>
                      <a:pt x="736" y="113"/>
                    </a:lnTo>
                    <a:lnTo>
                      <a:pt x="783" y="151"/>
                    </a:lnTo>
                    <a:lnTo>
                      <a:pt x="821" y="189"/>
                    </a:lnTo>
                    <a:lnTo>
                      <a:pt x="850" y="236"/>
                    </a:lnTo>
                    <a:lnTo>
                      <a:pt x="877" y="293"/>
                    </a:lnTo>
                    <a:lnTo>
                      <a:pt x="906" y="340"/>
                    </a:lnTo>
                    <a:lnTo>
                      <a:pt x="916" y="397"/>
                    </a:lnTo>
                    <a:lnTo>
                      <a:pt x="916" y="462"/>
                    </a:lnTo>
                    <a:lnTo>
                      <a:pt x="906" y="519"/>
                    </a:lnTo>
                    <a:lnTo>
                      <a:pt x="897" y="585"/>
                    </a:lnTo>
                    <a:lnTo>
                      <a:pt x="877" y="642"/>
                    </a:lnTo>
                    <a:lnTo>
                      <a:pt x="840" y="708"/>
                    </a:lnTo>
                    <a:lnTo>
                      <a:pt x="812" y="765"/>
                    </a:lnTo>
                    <a:lnTo>
                      <a:pt x="765" y="812"/>
                    </a:lnTo>
                    <a:lnTo>
                      <a:pt x="717" y="859"/>
                    </a:lnTo>
                    <a:lnTo>
                      <a:pt x="661" y="896"/>
                    </a:lnTo>
                    <a:lnTo>
                      <a:pt x="605" y="925"/>
                    </a:lnTo>
                    <a:lnTo>
                      <a:pt x="538" y="934"/>
                    </a:lnTo>
                    <a:lnTo>
                      <a:pt x="462" y="943"/>
                    </a:lnTo>
                    <a:lnTo>
                      <a:pt x="397" y="934"/>
                    </a:lnTo>
                    <a:lnTo>
                      <a:pt x="331" y="915"/>
                    </a:lnTo>
                    <a:lnTo>
                      <a:pt x="274" y="896"/>
                    </a:lnTo>
                    <a:lnTo>
                      <a:pt x="218" y="859"/>
                    </a:lnTo>
                    <a:lnTo>
                      <a:pt x="161" y="821"/>
                    </a:lnTo>
                    <a:lnTo>
                      <a:pt x="114" y="783"/>
                    </a:lnTo>
                    <a:lnTo>
                      <a:pt x="95" y="765"/>
                    </a:lnTo>
                    <a:lnTo>
                      <a:pt x="76" y="736"/>
                    </a:lnTo>
                    <a:lnTo>
                      <a:pt x="48" y="679"/>
                    </a:lnTo>
                    <a:lnTo>
                      <a:pt x="29" y="613"/>
                    </a:lnTo>
                    <a:lnTo>
                      <a:pt x="0" y="557"/>
                    </a:lnTo>
                    <a:lnTo>
                      <a:pt x="10" y="444"/>
                    </a:lnTo>
                    <a:lnTo>
                      <a:pt x="29" y="350"/>
                    </a:lnTo>
                    <a:lnTo>
                      <a:pt x="76" y="255"/>
                    </a:lnTo>
                    <a:lnTo>
                      <a:pt x="104" y="208"/>
                    </a:lnTo>
                    <a:lnTo>
                      <a:pt x="133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" name="Freeform 17">
                <a:extLst>
                  <a:ext uri="{FF2B5EF4-FFF2-40B4-BE49-F238E27FC236}">
                    <a16:creationId xmlns:a16="http://schemas.microsoft.com/office/drawing/2014/main" id="{C967262C-9011-4889-8960-E4CC974CFC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3" y="43"/>
                <a:ext cx="217" cy="221"/>
              </a:xfrm>
              <a:custGeom>
                <a:avLst/>
                <a:gdLst>
                  <a:gd name="T0" fmla="*/ 9 w 867"/>
                  <a:gd name="T1" fmla="*/ 73 h 886"/>
                  <a:gd name="T2" fmla="*/ 19 w 867"/>
                  <a:gd name="T3" fmla="*/ 59 h 886"/>
                  <a:gd name="T4" fmla="*/ 31 w 867"/>
                  <a:gd name="T5" fmla="*/ 42 h 886"/>
                  <a:gd name="T6" fmla="*/ 43 w 867"/>
                  <a:gd name="T7" fmla="*/ 28 h 886"/>
                  <a:gd name="T8" fmla="*/ 59 w 867"/>
                  <a:gd name="T9" fmla="*/ 19 h 886"/>
                  <a:gd name="T10" fmla="*/ 66 w 867"/>
                  <a:gd name="T11" fmla="*/ 12 h 886"/>
                  <a:gd name="T12" fmla="*/ 75 w 867"/>
                  <a:gd name="T13" fmla="*/ 7 h 886"/>
                  <a:gd name="T14" fmla="*/ 94 w 867"/>
                  <a:gd name="T15" fmla="*/ 0 h 886"/>
                  <a:gd name="T16" fmla="*/ 118 w 867"/>
                  <a:gd name="T17" fmla="*/ 0 h 886"/>
                  <a:gd name="T18" fmla="*/ 141 w 867"/>
                  <a:gd name="T19" fmla="*/ 4 h 886"/>
                  <a:gd name="T20" fmla="*/ 163 w 867"/>
                  <a:gd name="T21" fmla="*/ 16 h 886"/>
                  <a:gd name="T22" fmla="*/ 182 w 867"/>
                  <a:gd name="T23" fmla="*/ 30 h 886"/>
                  <a:gd name="T24" fmla="*/ 191 w 867"/>
                  <a:gd name="T25" fmla="*/ 40 h 886"/>
                  <a:gd name="T26" fmla="*/ 200 w 867"/>
                  <a:gd name="T27" fmla="*/ 52 h 886"/>
                  <a:gd name="T28" fmla="*/ 208 w 867"/>
                  <a:gd name="T29" fmla="*/ 64 h 886"/>
                  <a:gd name="T30" fmla="*/ 212 w 867"/>
                  <a:gd name="T31" fmla="*/ 78 h 886"/>
                  <a:gd name="T32" fmla="*/ 217 w 867"/>
                  <a:gd name="T33" fmla="*/ 92 h 886"/>
                  <a:gd name="T34" fmla="*/ 217 w 867"/>
                  <a:gd name="T35" fmla="*/ 106 h 886"/>
                  <a:gd name="T36" fmla="*/ 217 w 867"/>
                  <a:gd name="T37" fmla="*/ 120 h 886"/>
                  <a:gd name="T38" fmla="*/ 212 w 867"/>
                  <a:gd name="T39" fmla="*/ 134 h 886"/>
                  <a:gd name="T40" fmla="*/ 205 w 867"/>
                  <a:gd name="T41" fmla="*/ 160 h 886"/>
                  <a:gd name="T42" fmla="*/ 198 w 867"/>
                  <a:gd name="T43" fmla="*/ 172 h 886"/>
                  <a:gd name="T44" fmla="*/ 191 w 867"/>
                  <a:gd name="T45" fmla="*/ 184 h 886"/>
                  <a:gd name="T46" fmla="*/ 182 w 867"/>
                  <a:gd name="T47" fmla="*/ 193 h 886"/>
                  <a:gd name="T48" fmla="*/ 172 w 867"/>
                  <a:gd name="T49" fmla="*/ 202 h 886"/>
                  <a:gd name="T50" fmla="*/ 160 w 867"/>
                  <a:gd name="T51" fmla="*/ 209 h 886"/>
                  <a:gd name="T52" fmla="*/ 148 w 867"/>
                  <a:gd name="T53" fmla="*/ 214 h 886"/>
                  <a:gd name="T54" fmla="*/ 132 w 867"/>
                  <a:gd name="T55" fmla="*/ 219 h 886"/>
                  <a:gd name="T56" fmla="*/ 116 w 867"/>
                  <a:gd name="T57" fmla="*/ 221 h 886"/>
                  <a:gd name="T58" fmla="*/ 99 w 867"/>
                  <a:gd name="T59" fmla="*/ 221 h 886"/>
                  <a:gd name="T60" fmla="*/ 83 w 867"/>
                  <a:gd name="T61" fmla="*/ 219 h 886"/>
                  <a:gd name="T62" fmla="*/ 61 w 867"/>
                  <a:gd name="T63" fmla="*/ 209 h 886"/>
                  <a:gd name="T64" fmla="*/ 40 w 867"/>
                  <a:gd name="T65" fmla="*/ 195 h 886"/>
                  <a:gd name="T66" fmla="*/ 31 w 867"/>
                  <a:gd name="T67" fmla="*/ 188 h 886"/>
                  <a:gd name="T68" fmla="*/ 24 w 867"/>
                  <a:gd name="T69" fmla="*/ 179 h 886"/>
                  <a:gd name="T70" fmla="*/ 17 w 867"/>
                  <a:gd name="T71" fmla="*/ 169 h 886"/>
                  <a:gd name="T72" fmla="*/ 12 w 867"/>
                  <a:gd name="T73" fmla="*/ 158 h 886"/>
                  <a:gd name="T74" fmla="*/ 5 w 867"/>
                  <a:gd name="T75" fmla="*/ 143 h 886"/>
                  <a:gd name="T76" fmla="*/ 2 w 867"/>
                  <a:gd name="T77" fmla="*/ 129 h 886"/>
                  <a:gd name="T78" fmla="*/ 0 w 867"/>
                  <a:gd name="T79" fmla="*/ 115 h 886"/>
                  <a:gd name="T80" fmla="*/ 5 w 867"/>
                  <a:gd name="T81" fmla="*/ 101 h 886"/>
                  <a:gd name="T82" fmla="*/ 5 w 867"/>
                  <a:gd name="T83" fmla="*/ 87 h 886"/>
                  <a:gd name="T84" fmla="*/ 7 w 867"/>
                  <a:gd name="T85" fmla="*/ 80 h 886"/>
                  <a:gd name="T86" fmla="*/ 9 w 867"/>
                  <a:gd name="T87" fmla="*/ 73 h 8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867" h="886">
                    <a:moveTo>
                      <a:pt x="37" y="292"/>
                    </a:moveTo>
                    <a:lnTo>
                      <a:pt x="75" y="235"/>
                    </a:lnTo>
                    <a:lnTo>
                      <a:pt x="122" y="169"/>
                    </a:lnTo>
                    <a:lnTo>
                      <a:pt x="170" y="113"/>
                    </a:lnTo>
                    <a:lnTo>
                      <a:pt x="235" y="75"/>
                    </a:lnTo>
                    <a:lnTo>
                      <a:pt x="264" y="47"/>
                    </a:lnTo>
                    <a:lnTo>
                      <a:pt x="301" y="28"/>
                    </a:lnTo>
                    <a:lnTo>
                      <a:pt x="377" y="0"/>
                    </a:lnTo>
                    <a:lnTo>
                      <a:pt x="471" y="0"/>
                    </a:lnTo>
                    <a:lnTo>
                      <a:pt x="565" y="18"/>
                    </a:lnTo>
                    <a:lnTo>
                      <a:pt x="650" y="65"/>
                    </a:lnTo>
                    <a:lnTo>
                      <a:pt x="726" y="122"/>
                    </a:lnTo>
                    <a:lnTo>
                      <a:pt x="763" y="160"/>
                    </a:lnTo>
                    <a:lnTo>
                      <a:pt x="801" y="207"/>
                    </a:lnTo>
                    <a:lnTo>
                      <a:pt x="830" y="255"/>
                    </a:lnTo>
                    <a:lnTo>
                      <a:pt x="849" y="311"/>
                    </a:lnTo>
                    <a:lnTo>
                      <a:pt x="867" y="368"/>
                    </a:lnTo>
                    <a:lnTo>
                      <a:pt x="867" y="425"/>
                    </a:lnTo>
                    <a:lnTo>
                      <a:pt x="867" y="480"/>
                    </a:lnTo>
                    <a:lnTo>
                      <a:pt x="849" y="537"/>
                    </a:lnTo>
                    <a:lnTo>
                      <a:pt x="820" y="641"/>
                    </a:lnTo>
                    <a:lnTo>
                      <a:pt x="792" y="688"/>
                    </a:lnTo>
                    <a:lnTo>
                      <a:pt x="763" y="736"/>
                    </a:lnTo>
                    <a:lnTo>
                      <a:pt x="726" y="773"/>
                    </a:lnTo>
                    <a:lnTo>
                      <a:pt x="688" y="811"/>
                    </a:lnTo>
                    <a:lnTo>
                      <a:pt x="641" y="839"/>
                    </a:lnTo>
                    <a:lnTo>
                      <a:pt x="593" y="858"/>
                    </a:lnTo>
                    <a:lnTo>
                      <a:pt x="528" y="877"/>
                    </a:lnTo>
                    <a:lnTo>
                      <a:pt x="462" y="886"/>
                    </a:lnTo>
                    <a:lnTo>
                      <a:pt x="395" y="886"/>
                    </a:lnTo>
                    <a:lnTo>
                      <a:pt x="330" y="877"/>
                    </a:lnTo>
                    <a:lnTo>
                      <a:pt x="245" y="839"/>
                    </a:lnTo>
                    <a:lnTo>
                      <a:pt x="160" y="783"/>
                    </a:lnTo>
                    <a:lnTo>
                      <a:pt x="122" y="754"/>
                    </a:lnTo>
                    <a:lnTo>
                      <a:pt x="94" y="716"/>
                    </a:lnTo>
                    <a:lnTo>
                      <a:pt x="66" y="679"/>
                    </a:lnTo>
                    <a:lnTo>
                      <a:pt x="47" y="632"/>
                    </a:lnTo>
                    <a:lnTo>
                      <a:pt x="18" y="575"/>
                    </a:lnTo>
                    <a:lnTo>
                      <a:pt x="9" y="519"/>
                    </a:lnTo>
                    <a:lnTo>
                      <a:pt x="0" y="462"/>
                    </a:lnTo>
                    <a:lnTo>
                      <a:pt x="18" y="405"/>
                    </a:lnTo>
                    <a:lnTo>
                      <a:pt x="18" y="349"/>
                    </a:lnTo>
                    <a:lnTo>
                      <a:pt x="28" y="321"/>
                    </a:lnTo>
                    <a:lnTo>
                      <a:pt x="37" y="292"/>
                    </a:lnTo>
                    <a:close/>
                  </a:path>
                </a:pathLst>
              </a:custGeom>
              <a:solidFill>
                <a:srgbClr val="D29F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" name="Freeform 18">
                <a:extLst>
                  <a:ext uri="{FF2B5EF4-FFF2-40B4-BE49-F238E27FC236}">
                    <a16:creationId xmlns:a16="http://schemas.microsoft.com/office/drawing/2014/main" id="{D9108357-D3CF-4B5F-BCEF-176844CAB0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16" y="153"/>
                <a:ext cx="18" cy="19"/>
              </a:xfrm>
              <a:custGeom>
                <a:avLst/>
                <a:gdLst>
                  <a:gd name="T0" fmla="*/ 9 w 75"/>
                  <a:gd name="T1" fmla="*/ 2 h 76"/>
                  <a:gd name="T2" fmla="*/ 11 w 75"/>
                  <a:gd name="T3" fmla="*/ 0 h 76"/>
                  <a:gd name="T4" fmla="*/ 14 w 75"/>
                  <a:gd name="T5" fmla="*/ 2 h 76"/>
                  <a:gd name="T6" fmla="*/ 14 w 75"/>
                  <a:gd name="T7" fmla="*/ 5 h 76"/>
                  <a:gd name="T8" fmla="*/ 16 w 75"/>
                  <a:gd name="T9" fmla="*/ 5 h 76"/>
                  <a:gd name="T10" fmla="*/ 18 w 75"/>
                  <a:gd name="T11" fmla="*/ 14 h 76"/>
                  <a:gd name="T12" fmla="*/ 16 w 75"/>
                  <a:gd name="T13" fmla="*/ 17 h 76"/>
                  <a:gd name="T14" fmla="*/ 14 w 75"/>
                  <a:gd name="T15" fmla="*/ 19 h 76"/>
                  <a:gd name="T16" fmla="*/ 7 w 75"/>
                  <a:gd name="T17" fmla="*/ 19 h 76"/>
                  <a:gd name="T18" fmla="*/ 0 w 75"/>
                  <a:gd name="T19" fmla="*/ 17 h 76"/>
                  <a:gd name="T20" fmla="*/ 0 w 75"/>
                  <a:gd name="T21" fmla="*/ 12 h 76"/>
                  <a:gd name="T22" fmla="*/ 2 w 75"/>
                  <a:gd name="T23" fmla="*/ 9 h 76"/>
                  <a:gd name="T24" fmla="*/ 9 w 75"/>
                  <a:gd name="T25" fmla="*/ 2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75" h="76">
                    <a:moveTo>
                      <a:pt x="38" y="9"/>
                    </a:moveTo>
                    <a:lnTo>
                      <a:pt x="47" y="0"/>
                    </a:lnTo>
                    <a:lnTo>
                      <a:pt x="57" y="9"/>
                    </a:lnTo>
                    <a:lnTo>
                      <a:pt x="57" y="19"/>
                    </a:lnTo>
                    <a:lnTo>
                      <a:pt x="66" y="19"/>
                    </a:lnTo>
                    <a:lnTo>
                      <a:pt x="75" y="56"/>
                    </a:lnTo>
                    <a:lnTo>
                      <a:pt x="66" y="66"/>
                    </a:lnTo>
                    <a:lnTo>
                      <a:pt x="57" y="76"/>
                    </a:lnTo>
                    <a:lnTo>
                      <a:pt x="28" y="76"/>
                    </a:lnTo>
                    <a:lnTo>
                      <a:pt x="0" y="66"/>
                    </a:lnTo>
                    <a:lnTo>
                      <a:pt x="0" y="47"/>
                    </a:lnTo>
                    <a:lnTo>
                      <a:pt x="9" y="37"/>
                    </a:lnTo>
                    <a:lnTo>
                      <a:pt x="3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" name="Freeform 19">
                <a:extLst>
                  <a:ext uri="{FF2B5EF4-FFF2-40B4-BE49-F238E27FC236}">
                    <a16:creationId xmlns:a16="http://schemas.microsoft.com/office/drawing/2014/main" id="{4E661BDB-D73A-46E4-B8A9-A3EEBF68C0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7" y="787"/>
                <a:ext cx="28" cy="22"/>
              </a:xfrm>
              <a:custGeom>
                <a:avLst/>
                <a:gdLst>
                  <a:gd name="T0" fmla="*/ 19 w 114"/>
                  <a:gd name="T1" fmla="*/ 0 h 86"/>
                  <a:gd name="T2" fmla="*/ 26 w 114"/>
                  <a:gd name="T3" fmla="*/ 0 h 86"/>
                  <a:gd name="T4" fmla="*/ 28 w 114"/>
                  <a:gd name="T5" fmla="*/ 5 h 86"/>
                  <a:gd name="T6" fmla="*/ 28 w 114"/>
                  <a:gd name="T7" fmla="*/ 10 h 86"/>
                  <a:gd name="T8" fmla="*/ 23 w 114"/>
                  <a:gd name="T9" fmla="*/ 15 h 86"/>
                  <a:gd name="T10" fmla="*/ 12 w 114"/>
                  <a:gd name="T11" fmla="*/ 22 h 86"/>
                  <a:gd name="T12" fmla="*/ 7 w 114"/>
                  <a:gd name="T13" fmla="*/ 22 h 86"/>
                  <a:gd name="T14" fmla="*/ 5 w 114"/>
                  <a:gd name="T15" fmla="*/ 19 h 86"/>
                  <a:gd name="T16" fmla="*/ 0 w 114"/>
                  <a:gd name="T17" fmla="*/ 12 h 86"/>
                  <a:gd name="T18" fmla="*/ 5 w 114"/>
                  <a:gd name="T19" fmla="*/ 7 h 86"/>
                  <a:gd name="T20" fmla="*/ 7 w 114"/>
                  <a:gd name="T21" fmla="*/ 5 h 86"/>
                  <a:gd name="T22" fmla="*/ 14 w 114"/>
                  <a:gd name="T23" fmla="*/ 0 h 86"/>
                  <a:gd name="T24" fmla="*/ 19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76" y="0"/>
                    </a:moveTo>
                    <a:lnTo>
                      <a:pt x="104" y="0"/>
                    </a:lnTo>
                    <a:lnTo>
                      <a:pt x="114" y="19"/>
                    </a:lnTo>
                    <a:lnTo>
                      <a:pt x="114" y="39"/>
                    </a:lnTo>
                    <a:lnTo>
                      <a:pt x="94" y="57"/>
                    </a:lnTo>
                    <a:lnTo>
                      <a:pt x="47" y="86"/>
                    </a:lnTo>
                    <a:lnTo>
                      <a:pt x="29" y="86"/>
                    </a:lnTo>
                    <a:lnTo>
                      <a:pt x="20" y="76"/>
                    </a:lnTo>
                    <a:lnTo>
                      <a:pt x="0" y="48"/>
                    </a:lnTo>
                    <a:lnTo>
                      <a:pt x="20" y="29"/>
                    </a:lnTo>
                    <a:lnTo>
                      <a:pt x="29" y="19"/>
                    </a:lnTo>
                    <a:lnTo>
                      <a:pt x="57" y="0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" name="Freeform 20">
                <a:extLst>
                  <a:ext uri="{FF2B5EF4-FFF2-40B4-BE49-F238E27FC236}">
                    <a16:creationId xmlns:a16="http://schemas.microsoft.com/office/drawing/2014/main" id="{51FC8EBB-A76D-4A44-8286-3ED8CF30174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3" y="163"/>
                <a:ext cx="7" cy="4"/>
              </a:xfrm>
              <a:custGeom>
                <a:avLst/>
                <a:gdLst>
                  <a:gd name="T0" fmla="*/ 2 w 29"/>
                  <a:gd name="T1" fmla="*/ 0 h 19"/>
                  <a:gd name="T2" fmla="*/ 5 w 29"/>
                  <a:gd name="T3" fmla="*/ 0 h 19"/>
                  <a:gd name="T4" fmla="*/ 7 w 29"/>
                  <a:gd name="T5" fmla="*/ 0 h 19"/>
                  <a:gd name="T6" fmla="*/ 7 w 29"/>
                  <a:gd name="T7" fmla="*/ 2 h 19"/>
                  <a:gd name="T8" fmla="*/ 5 w 29"/>
                  <a:gd name="T9" fmla="*/ 4 h 19"/>
                  <a:gd name="T10" fmla="*/ 0 w 29"/>
                  <a:gd name="T11" fmla="*/ 4 h 19"/>
                  <a:gd name="T12" fmla="*/ 0 w 29"/>
                  <a:gd name="T13" fmla="*/ 2 h 19"/>
                  <a:gd name="T14" fmla="*/ 2 w 29"/>
                  <a:gd name="T15" fmla="*/ 0 h 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9" h="19">
                    <a:moveTo>
                      <a:pt x="10" y="0"/>
                    </a:moveTo>
                    <a:lnTo>
                      <a:pt x="19" y="0"/>
                    </a:lnTo>
                    <a:lnTo>
                      <a:pt x="29" y="0"/>
                    </a:lnTo>
                    <a:lnTo>
                      <a:pt x="29" y="10"/>
                    </a:lnTo>
                    <a:lnTo>
                      <a:pt x="19" y="19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" name="Freeform 21">
                <a:extLst>
                  <a:ext uri="{FF2B5EF4-FFF2-40B4-BE49-F238E27FC236}">
                    <a16:creationId xmlns:a16="http://schemas.microsoft.com/office/drawing/2014/main" id="{3C6D4FF1-525B-4972-9210-388B96349D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34" y="792"/>
                <a:ext cx="14" cy="12"/>
              </a:xfrm>
              <a:custGeom>
                <a:avLst/>
                <a:gdLst>
                  <a:gd name="T0" fmla="*/ 12 w 57"/>
                  <a:gd name="T1" fmla="*/ 0 h 47"/>
                  <a:gd name="T2" fmla="*/ 14 w 57"/>
                  <a:gd name="T3" fmla="*/ 5 h 47"/>
                  <a:gd name="T4" fmla="*/ 9 w 57"/>
                  <a:gd name="T5" fmla="*/ 7 h 47"/>
                  <a:gd name="T6" fmla="*/ 4 w 57"/>
                  <a:gd name="T7" fmla="*/ 12 h 47"/>
                  <a:gd name="T8" fmla="*/ 0 w 57"/>
                  <a:gd name="T9" fmla="*/ 10 h 47"/>
                  <a:gd name="T10" fmla="*/ 4 w 57"/>
                  <a:gd name="T11" fmla="*/ 5 h 47"/>
                  <a:gd name="T12" fmla="*/ 12 w 57"/>
                  <a:gd name="T13" fmla="*/ 0 h 4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" h="47">
                    <a:moveTo>
                      <a:pt x="47" y="0"/>
                    </a:moveTo>
                    <a:lnTo>
                      <a:pt x="57" y="20"/>
                    </a:lnTo>
                    <a:lnTo>
                      <a:pt x="38" y="29"/>
                    </a:lnTo>
                    <a:lnTo>
                      <a:pt x="18" y="47"/>
                    </a:lnTo>
                    <a:lnTo>
                      <a:pt x="0" y="38"/>
                    </a:lnTo>
                    <a:lnTo>
                      <a:pt x="18" y="2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" name="Freeform 22">
                <a:extLst>
                  <a:ext uri="{FF2B5EF4-FFF2-40B4-BE49-F238E27FC236}">
                    <a16:creationId xmlns:a16="http://schemas.microsoft.com/office/drawing/2014/main" id="{79277632-BE8A-4BB0-B981-717723DBD5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2" y="54"/>
                <a:ext cx="98" cy="123"/>
              </a:xfrm>
              <a:custGeom>
                <a:avLst/>
                <a:gdLst>
                  <a:gd name="T0" fmla="*/ 21 w 396"/>
                  <a:gd name="T1" fmla="*/ 88 h 490"/>
                  <a:gd name="T2" fmla="*/ 26 w 396"/>
                  <a:gd name="T3" fmla="*/ 104 h 490"/>
                  <a:gd name="T4" fmla="*/ 40 w 396"/>
                  <a:gd name="T5" fmla="*/ 102 h 490"/>
                  <a:gd name="T6" fmla="*/ 54 w 396"/>
                  <a:gd name="T7" fmla="*/ 102 h 490"/>
                  <a:gd name="T8" fmla="*/ 68 w 396"/>
                  <a:gd name="T9" fmla="*/ 99 h 490"/>
                  <a:gd name="T10" fmla="*/ 75 w 396"/>
                  <a:gd name="T11" fmla="*/ 95 h 490"/>
                  <a:gd name="T12" fmla="*/ 79 w 396"/>
                  <a:gd name="T13" fmla="*/ 90 h 490"/>
                  <a:gd name="T14" fmla="*/ 79 w 396"/>
                  <a:gd name="T15" fmla="*/ 73 h 490"/>
                  <a:gd name="T16" fmla="*/ 79 w 396"/>
                  <a:gd name="T17" fmla="*/ 59 h 490"/>
                  <a:gd name="T18" fmla="*/ 77 w 396"/>
                  <a:gd name="T19" fmla="*/ 45 h 490"/>
                  <a:gd name="T20" fmla="*/ 77 w 396"/>
                  <a:gd name="T21" fmla="*/ 28 h 490"/>
                  <a:gd name="T22" fmla="*/ 75 w 396"/>
                  <a:gd name="T23" fmla="*/ 28 h 490"/>
                  <a:gd name="T24" fmla="*/ 70 w 396"/>
                  <a:gd name="T25" fmla="*/ 28 h 490"/>
                  <a:gd name="T26" fmla="*/ 63 w 396"/>
                  <a:gd name="T27" fmla="*/ 24 h 490"/>
                  <a:gd name="T28" fmla="*/ 65 w 396"/>
                  <a:gd name="T29" fmla="*/ 17 h 490"/>
                  <a:gd name="T30" fmla="*/ 68 w 396"/>
                  <a:gd name="T31" fmla="*/ 12 h 490"/>
                  <a:gd name="T32" fmla="*/ 77 w 396"/>
                  <a:gd name="T33" fmla="*/ 0 h 490"/>
                  <a:gd name="T34" fmla="*/ 86 w 396"/>
                  <a:gd name="T35" fmla="*/ 12 h 490"/>
                  <a:gd name="T36" fmla="*/ 89 w 396"/>
                  <a:gd name="T37" fmla="*/ 19 h 490"/>
                  <a:gd name="T38" fmla="*/ 91 w 396"/>
                  <a:gd name="T39" fmla="*/ 26 h 490"/>
                  <a:gd name="T40" fmla="*/ 84 w 396"/>
                  <a:gd name="T41" fmla="*/ 26 h 490"/>
                  <a:gd name="T42" fmla="*/ 81 w 396"/>
                  <a:gd name="T43" fmla="*/ 28 h 490"/>
                  <a:gd name="T44" fmla="*/ 81 w 396"/>
                  <a:gd name="T45" fmla="*/ 31 h 490"/>
                  <a:gd name="T46" fmla="*/ 84 w 396"/>
                  <a:gd name="T47" fmla="*/ 88 h 490"/>
                  <a:gd name="T48" fmla="*/ 89 w 396"/>
                  <a:gd name="T49" fmla="*/ 88 h 490"/>
                  <a:gd name="T50" fmla="*/ 93 w 396"/>
                  <a:gd name="T51" fmla="*/ 90 h 490"/>
                  <a:gd name="T52" fmla="*/ 98 w 396"/>
                  <a:gd name="T53" fmla="*/ 102 h 490"/>
                  <a:gd name="T54" fmla="*/ 98 w 396"/>
                  <a:gd name="T55" fmla="*/ 104 h 490"/>
                  <a:gd name="T56" fmla="*/ 96 w 396"/>
                  <a:gd name="T57" fmla="*/ 107 h 490"/>
                  <a:gd name="T58" fmla="*/ 91 w 396"/>
                  <a:gd name="T59" fmla="*/ 109 h 490"/>
                  <a:gd name="T60" fmla="*/ 79 w 396"/>
                  <a:gd name="T61" fmla="*/ 109 h 490"/>
                  <a:gd name="T62" fmla="*/ 68 w 396"/>
                  <a:gd name="T63" fmla="*/ 109 h 490"/>
                  <a:gd name="T64" fmla="*/ 54 w 396"/>
                  <a:gd name="T65" fmla="*/ 107 h 490"/>
                  <a:gd name="T66" fmla="*/ 42 w 396"/>
                  <a:gd name="T67" fmla="*/ 107 h 490"/>
                  <a:gd name="T68" fmla="*/ 35 w 396"/>
                  <a:gd name="T69" fmla="*/ 109 h 490"/>
                  <a:gd name="T70" fmla="*/ 28 w 396"/>
                  <a:gd name="T71" fmla="*/ 109 h 490"/>
                  <a:gd name="T72" fmla="*/ 23 w 396"/>
                  <a:gd name="T73" fmla="*/ 113 h 490"/>
                  <a:gd name="T74" fmla="*/ 26 w 396"/>
                  <a:gd name="T75" fmla="*/ 121 h 490"/>
                  <a:gd name="T76" fmla="*/ 23 w 396"/>
                  <a:gd name="T77" fmla="*/ 123 h 490"/>
                  <a:gd name="T78" fmla="*/ 19 w 396"/>
                  <a:gd name="T79" fmla="*/ 123 h 490"/>
                  <a:gd name="T80" fmla="*/ 7 w 396"/>
                  <a:gd name="T81" fmla="*/ 118 h 490"/>
                  <a:gd name="T82" fmla="*/ 2 w 396"/>
                  <a:gd name="T83" fmla="*/ 116 h 490"/>
                  <a:gd name="T84" fmla="*/ 0 w 396"/>
                  <a:gd name="T85" fmla="*/ 109 h 490"/>
                  <a:gd name="T86" fmla="*/ 9 w 396"/>
                  <a:gd name="T87" fmla="*/ 97 h 490"/>
                  <a:gd name="T88" fmla="*/ 14 w 396"/>
                  <a:gd name="T89" fmla="*/ 92 h 490"/>
                  <a:gd name="T90" fmla="*/ 21 w 396"/>
                  <a:gd name="T91" fmla="*/ 88 h 49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396" h="490">
                    <a:moveTo>
                      <a:pt x="85" y="349"/>
                    </a:moveTo>
                    <a:lnTo>
                      <a:pt x="104" y="415"/>
                    </a:lnTo>
                    <a:lnTo>
                      <a:pt x="160" y="405"/>
                    </a:lnTo>
                    <a:lnTo>
                      <a:pt x="217" y="405"/>
                    </a:lnTo>
                    <a:lnTo>
                      <a:pt x="273" y="396"/>
                    </a:lnTo>
                    <a:lnTo>
                      <a:pt x="302" y="378"/>
                    </a:lnTo>
                    <a:lnTo>
                      <a:pt x="321" y="358"/>
                    </a:lnTo>
                    <a:lnTo>
                      <a:pt x="321" y="292"/>
                    </a:lnTo>
                    <a:lnTo>
                      <a:pt x="321" y="235"/>
                    </a:lnTo>
                    <a:lnTo>
                      <a:pt x="311" y="179"/>
                    </a:lnTo>
                    <a:lnTo>
                      <a:pt x="311" y="113"/>
                    </a:lnTo>
                    <a:lnTo>
                      <a:pt x="302" y="113"/>
                    </a:lnTo>
                    <a:lnTo>
                      <a:pt x="282" y="113"/>
                    </a:lnTo>
                    <a:lnTo>
                      <a:pt x="255" y="94"/>
                    </a:lnTo>
                    <a:lnTo>
                      <a:pt x="264" y="66"/>
                    </a:lnTo>
                    <a:lnTo>
                      <a:pt x="273" y="47"/>
                    </a:lnTo>
                    <a:lnTo>
                      <a:pt x="311" y="0"/>
                    </a:lnTo>
                    <a:lnTo>
                      <a:pt x="349" y="47"/>
                    </a:lnTo>
                    <a:lnTo>
                      <a:pt x="358" y="75"/>
                    </a:lnTo>
                    <a:lnTo>
                      <a:pt x="368" y="104"/>
                    </a:lnTo>
                    <a:lnTo>
                      <a:pt x="339" y="104"/>
                    </a:lnTo>
                    <a:lnTo>
                      <a:pt x="329" y="113"/>
                    </a:lnTo>
                    <a:lnTo>
                      <a:pt x="329" y="122"/>
                    </a:lnTo>
                    <a:lnTo>
                      <a:pt x="339" y="349"/>
                    </a:lnTo>
                    <a:lnTo>
                      <a:pt x="358" y="349"/>
                    </a:lnTo>
                    <a:lnTo>
                      <a:pt x="377" y="358"/>
                    </a:lnTo>
                    <a:lnTo>
                      <a:pt x="396" y="405"/>
                    </a:lnTo>
                    <a:lnTo>
                      <a:pt x="396" y="415"/>
                    </a:lnTo>
                    <a:lnTo>
                      <a:pt x="386" y="425"/>
                    </a:lnTo>
                    <a:lnTo>
                      <a:pt x="368" y="433"/>
                    </a:lnTo>
                    <a:lnTo>
                      <a:pt x="321" y="433"/>
                    </a:lnTo>
                    <a:lnTo>
                      <a:pt x="273" y="433"/>
                    </a:lnTo>
                    <a:lnTo>
                      <a:pt x="217" y="425"/>
                    </a:lnTo>
                    <a:lnTo>
                      <a:pt x="169" y="425"/>
                    </a:lnTo>
                    <a:lnTo>
                      <a:pt x="141" y="433"/>
                    </a:lnTo>
                    <a:lnTo>
                      <a:pt x="113" y="433"/>
                    </a:lnTo>
                    <a:lnTo>
                      <a:pt x="94" y="452"/>
                    </a:lnTo>
                    <a:lnTo>
                      <a:pt x="104" y="481"/>
                    </a:lnTo>
                    <a:lnTo>
                      <a:pt x="94" y="490"/>
                    </a:lnTo>
                    <a:lnTo>
                      <a:pt x="75" y="490"/>
                    </a:lnTo>
                    <a:lnTo>
                      <a:pt x="28" y="472"/>
                    </a:lnTo>
                    <a:lnTo>
                      <a:pt x="9" y="462"/>
                    </a:lnTo>
                    <a:lnTo>
                      <a:pt x="0" y="433"/>
                    </a:lnTo>
                    <a:lnTo>
                      <a:pt x="38" y="386"/>
                    </a:lnTo>
                    <a:lnTo>
                      <a:pt x="57" y="368"/>
                    </a:lnTo>
                    <a:lnTo>
                      <a:pt x="85" y="3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" name="Freeform 23">
                <a:extLst>
                  <a:ext uri="{FF2B5EF4-FFF2-40B4-BE49-F238E27FC236}">
                    <a16:creationId xmlns:a16="http://schemas.microsoft.com/office/drawing/2014/main" id="{DC7E42FD-FBB0-4E60-BAFE-57EBFA323F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2" y="771"/>
                <a:ext cx="31" cy="19"/>
              </a:xfrm>
              <a:custGeom>
                <a:avLst/>
                <a:gdLst>
                  <a:gd name="T0" fmla="*/ 12 w 123"/>
                  <a:gd name="T1" fmla="*/ 0 h 75"/>
                  <a:gd name="T2" fmla="*/ 22 w 123"/>
                  <a:gd name="T3" fmla="*/ 0 h 75"/>
                  <a:gd name="T4" fmla="*/ 26 w 123"/>
                  <a:gd name="T5" fmla="*/ 0 h 75"/>
                  <a:gd name="T6" fmla="*/ 31 w 123"/>
                  <a:gd name="T7" fmla="*/ 5 h 75"/>
                  <a:gd name="T8" fmla="*/ 24 w 123"/>
                  <a:gd name="T9" fmla="*/ 14 h 75"/>
                  <a:gd name="T10" fmla="*/ 14 w 123"/>
                  <a:gd name="T11" fmla="*/ 19 h 75"/>
                  <a:gd name="T12" fmla="*/ 5 w 123"/>
                  <a:gd name="T13" fmla="*/ 16 h 75"/>
                  <a:gd name="T14" fmla="*/ 3 w 123"/>
                  <a:gd name="T15" fmla="*/ 16 h 75"/>
                  <a:gd name="T16" fmla="*/ 0 w 123"/>
                  <a:gd name="T17" fmla="*/ 12 h 75"/>
                  <a:gd name="T18" fmla="*/ 5 w 123"/>
                  <a:gd name="T19" fmla="*/ 5 h 75"/>
                  <a:gd name="T20" fmla="*/ 7 w 123"/>
                  <a:gd name="T21" fmla="*/ 2 h 75"/>
                  <a:gd name="T22" fmla="*/ 12 w 123"/>
                  <a:gd name="T23" fmla="*/ 0 h 7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23" h="75">
                    <a:moveTo>
                      <a:pt x="49" y="0"/>
                    </a:moveTo>
                    <a:lnTo>
                      <a:pt x="86" y="0"/>
                    </a:lnTo>
                    <a:lnTo>
                      <a:pt x="104" y="0"/>
                    </a:lnTo>
                    <a:lnTo>
                      <a:pt x="123" y="18"/>
                    </a:lnTo>
                    <a:lnTo>
                      <a:pt x="96" y="56"/>
                    </a:lnTo>
                    <a:lnTo>
                      <a:pt x="57" y="75"/>
                    </a:lnTo>
                    <a:lnTo>
                      <a:pt x="20" y="65"/>
                    </a:lnTo>
                    <a:lnTo>
                      <a:pt x="10" y="65"/>
                    </a:lnTo>
                    <a:lnTo>
                      <a:pt x="0" y="47"/>
                    </a:lnTo>
                    <a:lnTo>
                      <a:pt x="20" y="18"/>
                    </a:lnTo>
                    <a:lnTo>
                      <a:pt x="29" y="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" name="Freeform 24">
                <a:extLst>
                  <a:ext uri="{FF2B5EF4-FFF2-40B4-BE49-F238E27FC236}">
                    <a16:creationId xmlns:a16="http://schemas.microsoft.com/office/drawing/2014/main" id="{62D41B43-CD54-4C86-9CFF-0F035905D4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153"/>
                <a:ext cx="12" cy="17"/>
              </a:xfrm>
              <a:custGeom>
                <a:avLst/>
                <a:gdLst>
                  <a:gd name="T0" fmla="*/ 9 w 47"/>
                  <a:gd name="T1" fmla="*/ 0 h 66"/>
                  <a:gd name="T2" fmla="*/ 12 w 47"/>
                  <a:gd name="T3" fmla="*/ 17 h 66"/>
                  <a:gd name="T4" fmla="*/ 0 w 47"/>
                  <a:gd name="T5" fmla="*/ 12 h 66"/>
                  <a:gd name="T6" fmla="*/ 3 w 47"/>
                  <a:gd name="T7" fmla="*/ 10 h 66"/>
                  <a:gd name="T8" fmla="*/ 3 w 47"/>
                  <a:gd name="T9" fmla="*/ 5 h 66"/>
                  <a:gd name="T10" fmla="*/ 9 w 47"/>
                  <a:gd name="T11" fmla="*/ 0 h 6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" h="66">
                    <a:moveTo>
                      <a:pt x="37" y="0"/>
                    </a:moveTo>
                    <a:lnTo>
                      <a:pt x="47" y="66"/>
                    </a:lnTo>
                    <a:lnTo>
                      <a:pt x="0" y="47"/>
                    </a:lnTo>
                    <a:lnTo>
                      <a:pt x="10" y="37"/>
                    </a:lnTo>
                    <a:lnTo>
                      <a:pt x="10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" name="Freeform 25">
                <a:extLst>
                  <a:ext uri="{FF2B5EF4-FFF2-40B4-BE49-F238E27FC236}">
                    <a16:creationId xmlns:a16="http://schemas.microsoft.com/office/drawing/2014/main" id="{B998AC8A-DD91-4D00-B0A1-65430C854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9" y="775"/>
                <a:ext cx="17" cy="10"/>
              </a:xfrm>
              <a:custGeom>
                <a:avLst/>
                <a:gdLst>
                  <a:gd name="T0" fmla="*/ 12 w 67"/>
                  <a:gd name="T1" fmla="*/ 0 h 38"/>
                  <a:gd name="T2" fmla="*/ 17 w 67"/>
                  <a:gd name="T3" fmla="*/ 3 h 38"/>
                  <a:gd name="T4" fmla="*/ 12 w 67"/>
                  <a:gd name="T5" fmla="*/ 5 h 38"/>
                  <a:gd name="T6" fmla="*/ 5 w 67"/>
                  <a:gd name="T7" fmla="*/ 10 h 38"/>
                  <a:gd name="T8" fmla="*/ 0 w 67"/>
                  <a:gd name="T9" fmla="*/ 10 h 38"/>
                  <a:gd name="T10" fmla="*/ 0 w 67"/>
                  <a:gd name="T11" fmla="*/ 8 h 38"/>
                  <a:gd name="T12" fmla="*/ 0 w 67"/>
                  <a:gd name="T13" fmla="*/ 5 h 38"/>
                  <a:gd name="T14" fmla="*/ 3 w 67"/>
                  <a:gd name="T15" fmla="*/ 5 h 38"/>
                  <a:gd name="T16" fmla="*/ 7 w 67"/>
                  <a:gd name="T17" fmla="*/ 3 h 38"/>
                  <a:gd name="T18" fmla="*/ 12 w 67"/>
                  <a:gd name="T19" fmla="*/ 0 h 3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67" h="38">
                    <a:moveTo>
                      <a:pt x="47" y="0"/>
                    </a:moveTo>
                    <a:lnTo>
                      <a:pt x="67" y="10"/>
                    </a:lnTo>
                    <a:lnTo>
                      <a:pt x="47" y="19"/>
                    </a:lnTo>
                    <a:lnTo>
                      <a:pt x="20" y="38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0" y="19"/>
                    </a:lnTo>
                    <a:lnTo>
                      <a:pt x="10" y="19"/>
                    </a:lnTo>
                    <a:lnTo>
                      <a:pt x="28" y="1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" name="Freeform 26">
                <a:extLst>
                  <a:ext uri="{FF2B5EF4-FFF2-40B4-BE49-F238E27FC236}">
                    <a16:creationId xmlns:a16="http://schemas.microsoft.com/office/drawing/2014/main" id="{5573BC4B-75E9-4087-A768-12713E61F6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9" y="794"/>
                <a:ext cx="28" cy="22"/>
              </a:xfrm>
              <a:custGeom>
                <a:avLst/>
                <a:gdLst>
                  <a:gd name="T0" fmla="*/ 9 w 113"/>
                  <a:gd name="T1" fmla="*/ 0 h 84"/>
                  <a:gd name="T2" fmla="*/ 21 w 113"/>
                  <a:gd name="T3" fmla="*/ 3 h 84"/>
                  <a:gd name="T4" fmla="*/ 23 w 113"/>
                  <a:gd name="T5" fmla="*/ 3 h 84"/>
                  <a:gd name="T6" fmla="*/ 28 w 113"/>
                  <a:gd name="T7" fmla="*/ 7 h 84"/>
                  <a:gd name="T8" fmla="*/ 23 w 113"/>
                  <a:gd name="T9" fmla="*/ 12 h 84"/>
                  <a:gd name="T10" fmla="*/ 21 w 113"/>
                  <a:gd name="T11" fmla="*/ 17 h 84"/>
                  <a:gd name="T12" fmla="*/ 9 w 113"/>
                  <a:gd name="T13" fmla="*/ 22 h 84"/>
                  <a:gd name="T14" fmla="*/ 7 w 113"/>
                  <a:gd name="T15" fmla="*/ 22 h 84"/>
                  <a:gd name="T16" fmla="*/ 5 w 113"/>
                  <a:gd name="T17" fmla="*/ 20 h 84"/>
                  <a:gd name="T18" fmla="*/ 0 w 113"/>
                  <a:gd name="T19" fmla="*/ 15 h 84"/>
                  <a:gd name="T20" fmla="*/ 0 w 113"/>
                  <a:gd name="T21" fmla="*/ 10 h 84"/>
                  <a:gd name="T22" fmla="*/ 2 w 113"/>
                  <a:gd name="T23" fmla="*/ 7 h 84"/>
                  <a:gd name="T24" fmla="*/ 9 w 113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3" h="84">
                    <a:moveTo>
                      <a:pt x="37" y="0"/>
                    </a:moveTo>
                    <a:lnTo>
                      <a:pt x="85" y="10"/>
                    </a:lnTo>
                    <a:lnTo>
                      <a:pt x="94" y="10"/>
                    </a:lnTo>
                    <a:lnTo>
                      <a:pt x="113" y="28"/>
                    </a:lnTo>
                    <a:lnTo>
                      <a:pt x="94" y="47"/>
                    </a:lnTo>
                    <a:lnTo>
                      <a:pt x="85" y="66"/>
                    </a:lnTo>
                    <a:lnTo>
                      <a:pt x="37" y="84"/>
                    </a:lnTo>
                    <a:lnTo>
                      <a:pt x="29" y="84"/>
                    </a:lnTo>
                    <a:lnTo>
                      <a:pt x="1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2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" name="Freeform 27">
                <a:extLst>
                  <a:ext uri="{FF2B5EF4-FFF2-40B4-BE49-F238E27FC236}">
                    <a16:creationId xmlns:a16="http://schemas.microsoft.com/office/drawing/2014/main" id="{DFFB24BB-BBDD-428F-850A-F4E541179F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4" y="801"/>
                <a:ext cx="16" cy="10"/>
              </a:xfrm>
              <a:custGeom>
                <a:avLst/>
                <a:gdLst>
                  <a:gd name="T0" fmla="*/ 9 w 66"/>
                  <a:gd name="T1" fmla="*/ 0 h 38"/>
                  <a:gd name="T2" fmla="*/ 11 w 66"/>
                  <a:gd name="T3" fmla="*/ 0 h 38"/>
                  <a:gd name="T4" fmla="*/ 14 w 66"/>
                  <a:gd name="T5" fmla="*/ 0 h 38"/>
                  <a:gd name="T6" fmla="*/ 16 w 66"/>
                  <a:gd name="T7" fmla="*/ 0 h 38"/>
                  <a:gd name="T8" fmla="*/ 16 w 66"/>
                  <a:gd name="T9" fmla="*/ 2 h 38"/>
                  <a:gd name="T10" fmla="*/ 7 w 66"/>
                  <a:gd name="T11" fmla="*/ 8 h 38"/>
                  <a:gd name="T12" fmla="*/ 4 w 66"/>
                  <a:gd name="T13" fmla="*/ 10 h 38"/>
                  <a:gd name="T14" fmla="*/ 0 w 66"/>
                  <a:gd name="T15" fmla="*/ 5 h 38"/>
                  <a:gd name="T16" fmla="*/ 2 w 66"/>
                  <a:gd name="T17" fmla="*/ 0 h 38"/>
                  <a:gd name="T18" fmla="*/ 4 w 66"/>
                  <a:gd name="T19" fmla="*/ 0 h 38"/>
                  <a:gd name="T20" fmla="*/ 9 w 66"/>
                  <a:gd name="T21" fmla="*/ 0 h 3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66" h="38">
                    <a:moveTo>
                      <a:pt x="37" y="0"/>
                    </a:moveTo>
                    <a:lnTo>
                      <a:pt x="47" y="0"/>
                    </a:lnTo>
                    <a:lnTo>
                      <a:pt x="57" y="0"/>
                    </a:lnTo>
                    <a:lnTo>
                      <a:pt x="66" y="0"/>
                    </a:lnTo>
                    <a:lnTo>
                      <a:pt x="66" y="9"/>
                    </a:lnTo>
                    <a:lnTo>
                      <a:pt x="28" y="29"/>
                    </a:lnTo>
                    <a:lnTo>
                      <a:pt x="18" y="38"/>
                    </a:lnTo>
                    <a:lnTo>
                      <a:pt x="0" y="19"/>
                    </a:lnTo>
                    <a:lnTo>
                      <a:pt x="10" y="0"/>
                    </a:lnTo>
                    <a:lnTo>
                      <a:pt x="18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" name="Freeform 28">
                <a:extLst>
                  <a:ext uri="{FF2B5EF4-FFF2-40B4-BE49-F238E27FC236}">
                    <a16:creationId xmlns:a16="http://schemas.microsoft.com/office/drawing/2014/main" id="{86B457E3-0F53-4958-A4D3-7C02E377AC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750"/>
                <a:ext cx="26" cy="16"/>
              </a:xfrm>
              <a:custGeom>
                <a:avLst/>
                <a:gdLst>
                  <a:gd name="T0" fmla="*/ 10 w 104"/>
                  <a:gd name="T1" fmla="*/ 2 h 67"/>
                  <a:gd name="T2" fmla="*/ 17 w 104"/>
                  <a:gd name="T3" fmla="*/ 0 h 67"/>
                  <a:gd name="T4" fmla="*/ 24 w 104"/>
                  <a:gd name="T5" fmla="*/ 0 h 67"/>
                  <a:gd name="T6" fmla="*/ 26 w 104"/>
                  <a:gd name="T7" fmla="*/ 5 h 67"/>
                  <a:gd name="T8" fmla="*/ 24 w 104"/>
                  <a:gd name="T9" fmla="*/ 9 h 67"/>
                  <a:gd name="T10" fmla="*/ 17 w 104"/>
                  <a:gd name="T11" fmla="*/ 14 h 67"/>
                  <a:gd name="T12" fmla="*/ 7 w 104"/>
                  <a:gd name="T13" fmla="*/ 16 h 67"/>
                  <a:gd name="T14" fmla="*/ 3 w 104"/>
                  <a:gd name="T15" fmla="*/ 16 h 67"/>
                  <a:gd name="T16" fmla="*/ 0 w 104"/>
                  <a:gd name="T17" fmla="*/ 14 h 67"/>
                  <a:gd name="T18" fmla="*/ 0 w 104"/>
                  <a:gd name="T19" fmla="*/ 9 h 67"/>
                  <a:gd name="T20" fmla="*/ 5 w 104"/>
                  <a:gd name="T21" fmla="*/ 5 h 67"/>
                  <a:gd name="T22" fmla="*/ 10 w 104"/>
                  <a:gd name="T23" fmla="*/ 2 h 6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04" h="67">
                    <a:moveTo>
                      <a:pt x="38" y="10"/>
                    </a:moveTo>
                    <a:lnTo>
                      <a:pt x="66" y="0"/>
                    </a:lnTo>
                    <a:lnTo>
                      <a:pt x="95" y="0"/>
                    </a:lnTo>
                    <a:lnTo>
                      <a:pt x="104" y="19"/>
                    </a:lnTo>
                    <a:lnTo>
                      <a:pt x="95" y="39"/>
                    </a:lnTo>
                    <a:lnTo>
                      <a:pt x="66" y="57"/>
                    </a:lnTo>
                    <a:lnTo>
                      <a:pt x="29" y="67"/>
                    </a:lnTo>
                    <a:lnTo>
                      <a:pt x="10" y="67"/>
                    </a:lnTo>
                    <a:lnTo>
                      <a:pt x="0" y="57"/>
                    </a:lnTo>
                    <a:lnTo>
                      <a:pt x="0" y="39"/>
                    </a:lnTo>
                    <a:lnTo>
                      <a:pt x="19" y="19"/>
                    </a:lnTo>
                    <a:lnTo>
                      <a:pt x="3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" name="Freeform 29">
                <a:extLst>
                  <a:ext uri="{FF2B5EF4-FFF2-40B4-BE49-F238E27FC236}">
                    <a16:creationId xmlns:a16="http://schemas.microsoft.com/office/drawing/2014/main" id="{E7C15C3C-4FF1-4D1C-8401-E2358EBD3D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7" y="757"/>
                <a:ext cx="17" cy="4"/>
              </a:xfrm>
              <a:custGeom>
                <a:avLst/>
                <a:gdLst>
                  <a:gd name="T0" fmla="*/ 17 w 66"/>
                  <a:gd name="T1" fmla="*/ 0 h 18"/>
                  <a:gd name="T2" fmla="*/ 10 w 66"/>
                  <a:gd name="T3" fmla="*/ 4 h 18"/>
                  <a:gd name="T4" fmla="*/ 5 w 66"/>
                  <a:gd name="T5" fmla="*/ 4 h 18"/>
                  <a:gd name="T6" fmla="*/ 0 w 66"/>
                  <a:gd name="T7" fmla="*/ 4 h 18"/>
                  <a:gd name="T8" fmla="*/ 3 w 66"/>
                  <a:gd name="T9" fmla="*/ 2 h 18"/>
                  <a:gd name="T10" fmla="*/ 7 w 66"/>
                  <a:gd name="T11" fmla="*/ 0 h 18"/>
                  <a:gd name="T12" fmla="*/ 17 w 66"/>
                  <a:gd name="T13" fmla="*/ 0 h 1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6" h="18">
                    <a:moveTo>
                      <a:pt x="66" y="0"/>
                    </a:moveTo>
                    <a:lnTo>
                      <a:pt x="38" y="18"/>
                    </a:lnTo>
                    <a:lnTo>
                      <a:pt x="19" y="18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28" y="0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" name="Freeform 30">
                <a:extLst>
                  <a:ext uri="{FF2B5EF4-FFF2-40B4-BE49-F238E27FC236}">
                    <a16:creationId xmlns:a16="http://schemas.microsoft.com/office/drawing/2014/main" id="{89486A04-172F-40E7-B4AD-6D6B04CA9A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8" y="750"/>
                <a:ext cx="125" cy="94"/>
              </a:xfrm>
              <a:custGeom>
                <a:avLst/>
                <a:gdLst>
                  <a:gd name="T0" fmla="*/ 16 w 499"/>
                  <a:gd name="T1" fmla="*/ 68 h 378"/>
                  <a:gd name="T2" fmla="*/ 45 w 499"/>
                  <a:gd name="T3" fmla="*/ 52 h 378"/>
                  <a:gd name="T4" fmla="*/ 71 w 499"/>
                  <a:gd name="T5" fmla="*/ 35 h 378"/>
                  <a:gd name="T6" fmla="*/ 125 w 499"/>
                  <a:gd name="T7" fmla="*/ 0 h 378"/>
                  <a:gd name="T8" fmla="*/ 123 w 499"/>
                  <a:gd name="T9" fmla="*/ 7 h 378"/>
                  <a:gd name="T10" fmla="*/ 120 w 499"/>
                  <a:gd name="T11" fmla="*/ 12 h 378"/>
                  <a:gd name="T12" fmla="*/ 118 w 499"/>
                  <a:gd name="T13" fmla="*/ 19 h 378"/>
                  <a:gd name="T14" fmla="*/ 116 w 499"/>
                  <a:gd name="T15" fmla="*/ 26 h 378"/>
                  <a:gd name="T16" fmla="*/ 99 w 499"/>
                  <a:gd name="T17" fmla="*/ 35 h 378"/>
                  <a:gd name="T18" fmla="*/ 85 w 499"/>
                  <a:gd name="T19" fmla="*/ 42 h 378"/>
                  <a:gd name="T20" fmla="*/ 71 w 499"/>
                  <a:gd name="T21" fmla="*/ 52 h 378"/>
                  <a:gd name="T22" fmla="*/ 56 w 499"/>
                  <a:gd name="T23" fmla="*/ 59 h 378"/>
                  <a:gd name="T24" fmla="*/ 31 w 499"/>
                  <a:gd name="T25" fmla="*/ 77 h 378"/>
                  <a:gd name="T26" fmla="*/ 0 w 499"/>
                  <a:gd name="T27" fmla="*/ 94 h 378"/>
                  <a:gd name="T28" fmla="*/ 0 w 499"/>
                  <a:gd name="T29" fmla="*/ 92 h 378"/>
                  <a:gd name="T30" fmla="*/ 2 w 499"/>
                  <a:gd name="T31" fmla="*/ 87 h 378"/>
                  <a:gd name="T32" fmla="*/ 2 w 499"/>
                  <a:gd name="T33" fmla="*/ 80 h 378"/>
                  <a:gd name="T34" fmla="*/ 2 w 499"/>
                  <a:gd name="T35" fmla="*/ 75 h 378"/>
                  <a:gd name="T36" fmla="*/ 16 w 499"/>
                  <a:gd name="T37" fmla="*/ 68 h 37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99" h="378">
                    <a:moveTo>
                      <a:pt x="65" y="274"/>
                    </a:moveTo>
                    <a:lnTo>
                      <a:pt x="178" y="208"/>
                    </a:lnTo>
                    <a:lnTo>
                      <a:pt x="282" y="142"/>
                    </a:lnTo>
                    <a:lnTo>
                      <a:pt x="499" y="0"/>
                    </a:lnTo>
                    <a:lnTo>
                      <a:pt x="490" y="29"/>
                    </a:lnTo>
                    <a:lnTo>
                      <a:pt x="480" y="47"/>
                    </a:lnTo>
                    <a:lnTo>
                      <a:pt x="471" y="76"/>
                    </a:lnTo>
                    <a:lnTo>
                      <a:pt x="462" y="104"/>
                    </a:lnTo>
                    <a:lnTo>
                      <a:pt x="395" y="142"/>
                    </a:lnTo>
                    <a:lnTo>
                      <a:pt x="339" y="170"/>
                    </a:lnTo>
                    <a:lnTo>
                      <a:pt x="282" y="208"/>
                    </a:lnTo>
                    <a:lnTo>
                      <a:pt x="225" y="237"/>
                    </a:lnTo>
                    <a:lnTo>
                      <a:pt x="122" y="311"/>
                    </a:lnTo>
                    <a:lnTo>
                      <a:pt x="0" y="378"/>
                    </a:lnTo>
                    <a:lnTo>
                      <a:pt x="0" y="368"/>
                    </a:lnTo>
                    <a:lnTo>
                      <a:pt x="9" y="350"/>
                    </a:lnTo>
                    <a:lnTo>
                      <a:pt x="9" y="321"/>
                    </a:lnTo>
                    <a:lnTo>
                      <a:pt x="9" y="303"/>
                    </a:lnTo>
                    <a:lnTo>
                      <a:pt x="65" y="274"/>
                    </a:lnTo>
                    <a:close/>
                  </a:path>
                </a:pathLst>
              </a:custGeom>
              <a:solidFill>
                <a:srgbClr val="6379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" name="Freeform 31">
                <a:extLst>
                  <a:ext uri="{FF2B5EF4-FFF2-40B4-BE49-F238E27FC236}">
                    <a16:creationId xmlns:a16="http://schemas.microsoft.com/office/drawing/2014/main" id="{6FA5069A-350F-4696-8D24-3844F11CA6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9" y="773"/>
                <a:ext cx="29" cy="21"/>
              </a:xfrm>
              <a:custGeom>
                <a:avLst/>
                <a:gdLst>
                  <a:gd name="T0" fmla="*/ 14 w 113"/>
                  <a:gd name="T1" fmla="*/ 0 h 85"/>
                  <a:gd name="T2" fmla="*/ 22 w 113"/>
                  <a:gd name="T3" fmla="*/ 2 h 85"/>
                  <a:gd name="T4" fmla="*/ 24 w 113"/>
                  <a:gd name="T5" fmla="*/ 2 h 85"/>
                  <a:gd name="T6" fmla="*/ 26 w 113"/>
                  <a:gd name="T7" fmla="*/ 7 h 85"/>
                  <a:gd name="T8" fmla="*/ 29 w 113"/>
                  <a:gd name="T9" fmla="*/ 9 h 85"/>
                  <a:gd name="T10" fmla="*/ 22 w 113"/>
                  <a:gd name="T11" fmla="*/ 16 h 85"/>
                  <a:gd name="T12" fmla="*/ 17 w 113"/>
                  <a:gd name="T13" fmla="*/ 19 h 85"/>
                  <a:gd name="T14" fmla="*/ 12 w 113"/>
                  <a:gd name="T15" fmla="*/ 21 h 85"/>
                  <a:gd name="T16" fmla="*/ 5 w 113"/>
                  <a:gd name="T17" fmla="*/ 19 h 85"/>
                  <a:gd name="T18" fmla="*/ 2 w 113"/>
                  <a:gd name="T19" fmla="*/ 16 h 85"/>
                  <a:gd name="T20" fmla="*/ 0 w 113"/>
                  <a:gd name="T21" fmla="*/ 14 h 85"/>
                  <a:gd name="T22" fmla="*/ 7 w 113"/>
                  <a:gd name="T23" fmla="*/ 7 h 85"/>
                  <a:gd name="T24" fmla="*/ 9 w 113"/>
                  <a:gd name="T25" fmla="*/ 2 h 85"/>
                  <a:gd name="T26" fmla="*/ 14 w 113"/>
                  <a:gd name="T27" fmla="*/ 0 h 8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13" h="85">
                    <a:moveTo>
                      <a:pt x="56" y="0"/>
                    </a:moveTo>
                    <a:lnTo>
                      <a:pt x="84" y="9"/>
                    </a:lnTo>
                    <a:lnTo>
                      <a:pt x="94" y="9"/>
                    </a:lnTo>
                    <a:lnTo>
                      <a:pt x="103" y="28"/>
                    </a:lnTo>
                    <a:lnTo>
                      <a:pt x="113" y="38"/>
                    </a:lnTo>
                    <a:lnTo>
                      <a:pt x="84" y="66"/>
                    </a:lnTo>
                    <a:lnTo>
                      <a:pt x="66" y="75"/>
                    </a:lnTo>
                    <a:lnTo>
                      <a:pt x="47" y="85"/>
                    </a:lnTo>
                    <a:lnTo>
                      <a:pt x="18" y="75"/>
                    </a:lnTo>
                    <a:lnTo>
                      <a:pt x="9" y="66"/>
                    </a:lnTo>
                    <a:lnTo>
                      <a:pt x="0" y="56"/>
                    </a:lnTo>
                    <a:lnTo>
                      <a:pt x="28" y="28"/>
                    </a:lnTo>
                    <a:lnTo>
                      <a:pt x="37" y="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" name="Freeform 32">
                <a:extLst>
                  <a:ext uri="{FF2B5EF4-FFF2-40B4-BE49-F238E27FC236}">
                    <a16:creationId xmlns:a16="http://schemas.microsoft.com/office/drawing/2014/main" id="{D0F523BF-5223-4CFB-8CC9-3A9E26F4EB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6" y="780"/>
                <a:ext cx="17" cy="7"/>
              </a:xfrm>
              <a:custGeom>
                <a:avLst/>
                <a:gdLst>
                  <a:gd name="T0" fmla="*/ 14 w 66"/>
                  <a:gd name="T1" fmla="*/ 0 h 28"/>
                  <a:gd name="T2" fmla="*/ 17 w 66"/>
                  <a:gd name="T3" fmla="*/ 3 h 28"/>
                  <a:gd name="T4" fmla="*/ 14 w 66"/>
                  <a:gd name="T5" fmla="*/ 5 h 28"/>
                  <a:gd name="T6" fmla="*/ 7 w 66"/>
                  <a:gd name="T7" fmla="*/ 7 h 28"/>
                  <a:gd name="T8" fmla="*/ 0 w 66"/>
                  <a:gd name="T9" fmla="*/ 7 h 28"/>
                  <a:gd name="T10" fmla="*/ 2 w 66"/>
                  <a:gd name="T11" fmla="*/ 3 h 28"/>
                  <a:gd name="T12" fmla="*/ 5 w 66"/>
                  <a:gd name="T13" fmla="*/ 3 h 28"/>
                  <a:gd name="T14" fmla="*/ 14 w 66"/>
                  <a:gd name="T15" fmla="*/ 0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6" h="28">
                    <a:moveTo>
                      <a:pt x="56" y="0"/>
                    </a:moveTo>
                    <a:lnTo>
                      <a:pt x="66" y="10"/>
                    </a:lnTo>
                    <a:lnTo>
                      <a:pt x="56" y="19"/>
                    </a:lnTo>
                    <a:lnTo>
                      <a:pt x="28" y="28"/>
                    </a:lnTo>
                    <a:lnTo>
                      <a:pt x="0" y="28"/>
                    </a:lnTo>
                    <a:lnTo>
                      <a:pt x="9" y="10"/>
                    </a:lnTo>
                    <a:lnTo>
                      <a:pt x="19" y="10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" name="Freeform 33">
                <a:extLst>
                  <a:ext uri="{FF2B5EF4-FFF2-40B4-BE49-F238E27FC236}">
                    <a16:creationId xmlns:a16="http://schemas.microsoft.com/office/drawing/2014/main" id="{70A6A153-CD2D-4EE0-88B5-CD07B9704C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212"/>
                <a:ext cx="17" cy="36"/>
              </a:xfrm>
              <a:custGeom>
                <a:avLst/>
                <a:gdLst>
                  <a:gd name="T0" fmla="*/ 5 w 66"/>
                  <a:gd name="T1" fmla="*/ 0 h 141"/>
                  <a:gd name="T2" fmla="*/ 12 w 66"/>
                  <a:gd name="T3" fmla="*/ 0 h 141"/>
                  <a:gd name="T4" fmla="*/ 17 w 66"/>
                  <a:gd name="T5" fmla="*/ 17 h 141"/>
                  <a:gd name="T6" fmla="*/ 17 w 66"/>
                  <a:gd name="T7" fmla="*/ 31 h 141"/>
                  <a:gd name="T8" fmla="*/ 15 w 66"/>
                  <a:gd name="T9" fmla="*/ 34 h 141"/>
                  <a:gd name="T10" fmla="*/ 10 w 66"/>
                  <a:gd name="T11" fmla="*/ 36 h 141"/>
                  <a:gd name="T12" fmla="*/ 5 w 66"/>
                  <a:gd name="T13" fmla="*/ 36 h 141"/>
                  <a:gd name="T14" fmla="*/ 3 w 66"/>
                  <a:gd name="T15" fmla="*/ 36 h 141"/>
                  <a:gd name="T16" fmla="*/ 0 w 66"/>
                  <a:gd name="T17" fmla="*/ 24 h 141"/>
                  <a:gd name="T18" fmla="*/ 0 w 66"/>
                  <a:gd name="T19" fmla="*/ 15 h 141"/>
                  <a:gd name="T20" fmla="*/ 0 w 66"/>
                  <a:gd name="T21" fmla="*/ 7 h 141"/>
                  <a:gd name="T22" fmla="*/ 3 w 66"/>
                  <a:gd name="T23" fmla="*/ 2 h 141"/>
                  <a:gd name="T24" fmla="*/ 5 w 66"/>
                  <a:gd name="T25" fmla="*/ 0 h 1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66" h="141">
                    <a:moveTo>
                      <a:pt x="19" y="0"/>
                    </a:moveTo>
                    <a:lnTo>
                      <a:pt x="47" y="0"/>
                    </a:lnTo>
                    <a:lnTo>
                      <a:pt x="66" y="65"/>
                    </a:lnTo>
                    <a:lnTo>
                      <a:pt x="66" y="122"/>
                    </a:lnTo>
                    <a:lnTo>
                      <a:pt x="57" y="132"/>
                    </a:lnTo>
                    <a:lnTo>
                      <a:pt x="38" y="141"/>
                    </a:lnTo>
                    <a:lnTo>
                      <a:pt x="19" y="141"/>
                    </a:lnTo>
                    <a:lnTo>
                      <a:pt x="10" y="141"/>
                    </a:lnTo>
                    <a:lnTo>
                      <a:pt x="0" y="94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10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" name="Freeform 34">
                <a:extLst>
                  <a:ext uri="{FF2B5EF4-FFF2-40B4-BE49-F238E27FC236}">
                    <a16:creationId xmlns:a16="http://schemas.microsoft.com/office/drawing/2014/main" id="{F358258E-1F31-4BC0-93C0-BF4417CF1D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2" y="146"/>
                <a:ext cx="11" cy="12"/>
              </a:xfrm>
              <a:custGeom>
                <a:avLst/>
                <a:gdLst>
                  <a:gd name="T0" fmla="*/ 2 w 47"/>
                  <a:gd name="T1" fmla="*/ 0 h 47"/>
                  <a:gd name="T2" fmla="*/ 7 w 47"/>
                  <a:gd name="T3" fmla="*/ 0 h 47"/>
                  <a:gd name="T4" fmla="*/ 9 w 47"/>
                  <a:gd name="T5" fmla="*/ 3 h 47"/>
                  <a:gd name="T6" fmla="*/ 11 w 47"/>
                  <a:gd name="T7" fmla="*/ 7 h 47"/>
                  <a:gd name="T8" fmla="*/ 11 w 47"/>
                  <a:gd name="T9" fmla="*/ 12 h 47"/>
                  <a:gd name="T10" fmla="*/ 4 w 47"/>
                  <a:gd name="T11" fmla="*/ 12 h 47"/>
                  <a:gd name="T12" fmla="*/ 0 w 47"/>
                  <a:gd name="T13" fmla="*/ 12 h 47"/>
                  <a:gd name="T14" fmla="*/ 0 w 47"/>
                  <a:gd name="T15" fmla="*/ 5 h 47"/>
                  <a:gd name="T16" fmla="*/ 2 w 47"/>
                  <a:gd name="T17" fmla="*/ 0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7">
                    <a:moveTo>
                      <a:pt x="8" y="0"/>
                    </a:moveTo>
                    <a:lnTo>
                      <a:pt x="28" y="0"/>
                    </a:lnTo>
                    <a:lnTo>
                      <a:pt x="37" y="10"/>
                    </a:lnTo>
                    <a:lnTo>
                      <a:pt x="47" y="28"/>
                    </a:lnTo>
                    <a:lnTo>
                      <a:pt x="47" y="47"/>
                    </a:lnTo>
                    <a:lnTo>
                      <a:pt x="18" y="47"/>
                    </a:lnTo>
                    <a:lnTo>
                      <a:pt x="0" y="47"/>
                    </a:lnTo>
                    <a:lnTo>
                      <a:pt x="0" y="18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" name="Freeform 35">
                <a:extLst>
                  <a:ext uri="{FF2B5EF4-FFF2-40B4-BE49-F238E27FC236}">
                    <a16:creationId xmlns:a16="http://schemas.microsoft.com/office/drawing/2014/main" id="{389261CC-958C-4BF2-A988-D9D0F4167D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" y="64"/>
                <a:ext cx="14" cy="14"/>
              </a:xfrm>
              <a:custGeom>
                <a:avLst/>
                <a:gdLst>
                  <a:gd name="T0" fmla="*/ 7 w 57"/>
                  <a:gd name="T1" fmla="*/ 0 h 57"/>
                  <a:gd name="T2" fmla="*/ 12 w 57"/>
                  <a:gd name="T3" fmla="*/ 5 h 57"/>
                  <a:gd name="T4" fmla="*/ 14 w 57"/>
                  <a:gd name="T5" fmla="*/ 12 h 57"/>
                  <a:gd name="T6" fmla="*/ 0 w 57"/>
                  <a:gd name="T7" fmla="*/ 14 h 57"/>
                  <a:gd name="T8" fmla="*/ 7 w 57"/>
                  <a:gd name="T9" fmla="*/ 0 h 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7" h="57">
                    <a:moveTo>
                      <a:pt x="29" y="0"/>
                    </a:moveTo>
                    <a:lnTo>
                      <a:pt x="47" y="20"/>
                    </a:lnTo>
                    <a:lnTo>
                      <a:pt x="57" y="48"/>
                    </a:lnTo>
                    <a:lnTo>
                      <a:pt x="0" y="57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33A5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" name="Freeform 36">
                <a:extLst>
                  <a:ext uri="{FF2B5EF4-FFF2-40B4-BE49-F238E27FC236}">
                    <a16:creationId xmlns:a16="http://schemas.microsoft.com/office/drawing/2014/main" id="{C7DF474F-4F25-40D8-AF75-C26DD9F404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3" y="217"/>
                <a:ext cx="5" cy="24"/>
              </a:xfrm>
              <a:custGeom>
                <a:avLst/>
                <a:gdLst>
                  <a:gd name="T0" fmla="*/ 0 w 18"/>
                  <a:gd name="T1" fmla="*/ 0 h 95"/>
                  <a:gd name="T2" fmla="*/ 3 w 18"/>
                  <a:gd name="T3" fmla="*/ 0 h 95"/>
                  <a:gd name="T4" fmla="*/ 5 w 18"/>
                  <a:gd name="T5" fmla="*/ 24 h 95"/>
                  <a:gd name="T6" fmla="*/ 0 w 18"/>
                  <a:gd name="T7" fmla="*/ 24 h 95"/>
                  <a:gd name="T8" fmla="*/ 0 w 18"/>
                  <a:gd name="T9" fmla="*/ 12 h 95"/>
                  <a:gd name="T10" fmla="*/ 0 w 18"/>
                  <a:gd name="T11" fmla="*/ 0 h 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" h="95">
                    <a:moveTo>
                      <a:pt x="0" y="0"/>
                    </a:moveTo>
                    <a:lnTo>
                      <a:pt x="9" y="0"/>
                    </a:lnTo>
                    <a:lnTo>
                      <a:pt x="18" y="95"/>
                    </a:lnTo>
                    <a:lnTo>
                      <a:pt x="0" y="95"/>
                    </a:lnTo>
                    <a:lnTo>
                      <a:pt x="0" y="4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" name="Freeform 37">
                <a:extLst>
                  <a:ext uri="{FF2B5EF4-FFF2-40B4-BE49-F238E27FC236}">
                    <a16:creationId xmlns:a16="http://schemas.microsoft.com/office/drawing/2014/main" id="{921A999D-DD79-4E6E-B34B-474887A849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750"/>
                <a:ext cx="28" cy="21"/>
              </a:xfrm>
              <a:custGeom>
                <a:avLst/>
                <a:gdLst>
                  <a:gd name="T0" fmla="*/ 14 w 114"/>
                  <a:gd name="T1" fmla="*/ 0 h 86"/>
                  <a:gd name="T2" fmla="*/ 23 w 114"/>
                  <a:gd name="T3" fmla="*/ 0 h 86"/>
                  <a:gd name="T4" fmla="*/ 28 w 114"/>
                  <a:gd name="T5" fmla="*/ 2 h 86"/>
                  <a:gd name="T6" fmla="*/ 28 w 114"/>
                  <a:gd name="T7" fmla="*/ 7 h 86"/>
                  <a:gd name="T8" fmla="*/ 28 w 114"/>
                  <a:gd name="T9" fmla="*/ 11 h 86"/>
                  <a:gd name="T10" fmla="*/ 23 w 114"/>
                  <a:gd name="T11" fmla="*/ 14 h 86"/>
                  <a:gd name="T12" fmla="*/ 12 w 114"/>
                  <a:gd name="T13" fmla="*/ 19 h 86"/>
                  <a:gd name="T14" fmla="*/ 9 w 114"/>
                  <a:gd name="T15" fmla="*/ 21 h 86"/>
                  <a:gd name="T16" fmla="*/ 4 w 114"/>
                  <a:gd name="T17" fmla="*/ 19 h 86"/>
                  <a:gd name="T18" fmla="*/ 0 w 114"/>
                  <a:gd name="T19" fmla="*/ 14 h 86"/>
                  <a:gd name="T20" fmla="*/ 0 w 114"/>
                  <a:gd name="T21" fmla="*/ 7 h 86"/>
                  <a:gd name="T22" fmla="*/ 4 w 114"/>
                  <a:gd name="T23" fmla="*/ 5 h 86"/>
                  <a:gd name="T24" fmla="*/ 14 w 114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14" h="86">
                    <a:moveTo>
                      <a:pt x="57" y="0"/>
                    </a:moveTo>
                    <a:lnTo>
                      <a:pt x="94" y="0"/>
                    </a:lnTo>
                    <a:lnTo>
                      <a:pt x="114" y="10"/>
                    </a:lnTo>
                    <a:lnTo>
                      <a:pt x="114" y="29"/>
                    </a:lnTo>
                    <a:lnTo>
                      <a:pt x="114" y="47"/>
                    </a:lnTo>
                    <a:lnTo>
                      <a:pt x="94" y="57"/>
                    </a:lnTo>
                    <a:lnTo>
                      <a:pt x="47" y="76"/>
                    </a:lnTo>
                    <a:lnTo>
                      <a:pt x="38" y="86"/>
                    </a:lnTo>
                    <a:lnTo>
                      <a:pt x="18" y="76"/>
                    </a:lnTo>
                    <a:lnTo>
                      <a:pt x="0" y="57"/>
                    </a:lnTo>
                    <a:lnTo>
                      <a:pt x="0" y="29"/>
                    </a:lnTo>
                    <a:lnTo>
                      <a:pt x="18" y="1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" name="Freeform 38">
                <a:extLst>
                  <a:ext uri="{FF2B5EF4-FFF2-40B4-BE49-F238E27FC236}">
                    <a16:creationId xmlns:a16="http://schemas.microsoft.com/office/drawing/2014/main" id="{CB1D8A7B-33C1-47FB-981E-556FFC4B2F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" y="754"/>
                <a:ext cx="19" cy="12"/>
              </a:xfrm>
              <a:custGeom>
                <a:avLst/>
                <a:gdLst>
                  <a:gd name="T0" fmla="*/ 19 w 76"/>
                  <a:gd name="T1" fmla="*/ 3 h 48"/>
                  <a:gd name="T2" fmla="*/ 17 w 76"/>
                  <a:gd name="T3" fmla="*/ 5 h 48"/>
                  <a:gd name="T4" fmla="*/ 14 w 76"/>
                  <a:gd name="T5" fmla="*/ 7 h 48"/>
                  <a:gd name="T6" fmla="*/ 5 w 76"/>
                  <a:gd name="T7" fmla="*/ 12 h 48"/>
                  <a:gd name="T8" fmla="*/ 0 w 76"/>
                  <a:gd name="T9" fmla="*/ 7 h 48"/>
                  <a:gd name="T10" fmla="*/ 5 w 76"/>
                  <a:gd name="T11" fmla="*/ 5 h 48"/>
                  <a:gd name="T12" fmla="*/ 10 w 76"/>
                  <a:gd name="T13" fmla="*/ 0 h 48"/>
                  <a:gd name="T14" fmla="*/ 14 w 76"/>
                  <a:gd name="T15" fmla="*/ 0 h 48"/>
                  <a:gd name="T16" fmla="*/ 19 w 76"/>
                  <a:gd name="T17" fmla="*/ 3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48">
                    <a:moveTo>
                      <a:pt x="76" y="10"/>
                    </a:moveTo>
                    <a:lnTo>
                      <a:pt x="67" y="20"/>
                    </a:lnTo>
                    <a:lnTo>
                      <a:pt x="57" y="28"/>
                    </a:lnTo>
                    <a:lnTo>
                      <a:pt x="20" y="48"/>
                    </a:lnTo>
                    <a:lnTo>
                      <a:pt x="0" y="28"/>
                    </a:lnTo>
                    <a:lnTo>
                      <a:pt x="20" y="20"/>
                    </a:lnTo>
                    <a:lnTo>
                      <a:pt x="39" y="0"/>
                    </a:lnTo>
                    <a:lnTo>
                      <a:pt x="57" y="0"/>
                    </a:lnTo>
                    <a:lnTo>
                      <a:pt x="76" y="10"/>
                    </a:lnTo>
                    <a:close/>
                  </a:path>
                </a:pathLst>
              </a:custGeom>
              <a:solidFill>
                <a:srgbClr val="97AB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" name="Freeform 39">
                <a:extLst>
                  <a:ext uri="{FF2B5EF4-FFF2-40B4-BE49-F238E27FC236}">
                    <a16:creationId xmlns:a16="http://schemas.microsoft.com/office/drawing/2014/main" id="{EC1D0CB5-F19C-4B0E-9A70-95C147B50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674"/>
                <a:ext cx="45" cy="12"/>
              </a:xfrm>
              <a:custGeom>
                <a:avLst/>
                <a:gdLst>
                  <a:gd name="T0" fmla="*/ 38 w 178"/>
                  <a:gd name="T1" fmla="*/ 5 h 47"/>
                  <a:gd name="T2" fmla="*/ 40 w 178"/>
                  <a:gd name="T3" fmla="*/ 7 h 47"/>
                  <a:gd name="T4" fmla="*/ 45 w 178"/>
                  <a:gd name="T5" fmla="*/ 7 h 47"/>
                  <a:gd name="T6" fmla="*/ 33 w 178"/>
                  <a:gd name="T7" fmla="*/ 9 h 47"/>
                  <a:gd name="T8" fmla="*/ 24 w 178"/>
                  <a:gd name="T9" fmla="*/ 9 h 47"/>
                  <a:gd name="T10" fmla="*/ 12 w 178"/>
                  <a:gd name="T11" fmla="*/ 9 h 47"/>
                  <a:gd name="T12" fmla="*/ 0 w 178"/>
                  <a:gd name="T13" fmla="*/ 12 h 47"/>
                  <a:gd name="T14" fmla="*/ 9 w 178"/>
                  <a:gd name="T15" fmla="*/ 7 h 47"/>
                  <a:gd name="T16" fmla="*/ 19 w 178"/>
                  <a:gd name="T17" fmla="*/ 2 h 47"/>
                  <a:gd name="T18" fmla="*/ 28 w 178"/>
                  <a:gd name="T19" fmla="*/ 0 h 47"/>
                  <a:gd name="T20" fmla="*/ 33 w 178"/>
                  <a:gd name="T21" fmla="*/ 2 h 47"/>
                  <a:gd name="T22" fmla="*/ 38 w 178"/>
                  <a:gd name="T23" fmla="*/ 5 h 4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78" h="47">
                    <a:moveTo>
                      <a:pt x="150" y="19"/>
                    </a:moveTo>
                    <a:lnTo>
                      <a:pt x="159" y="29"/>
                    </a:lnTo>
                    <a:lnTo>
                      <a:pt x="178" y="29"/>
                    </a:lnTo>
                    <a:lnTo>
                      <a:pt x="131" y="37"/>
                    </a:lnTo>
                    <a:lnTo>
                      <a:pt x="94" y="37"/>
                    </a:lnTo>
                    <a:lnTo>
                      <a:pt x="47" y="37"/>
                    </a:lnTo>
                    <a:lnTo>
                      <a:pt x="0" y="47"/>
                    </a:lnTo>
                    <a:lnTo>
                      <a:pt x="37" y="29"/>
                    </a:lnTo>
                    <a:lnTo>
                      <a:pt x="74" y="9"/>
                    </a:lnTo>
                    <a:lnTo>
                      <a:pt x="112" y="0"/>
                    </a:lnTo>
                    <a:lnTo>
                      <a:pt x="131" y="9"/>
                    </a:lnTo>
                    <a:lnTo>
                      <a:pt x="150" y="19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" name="Freeform 40">
                <a:extLst>
                  <a:ext uri="{FF2B5EF4-FFF2-40B4-BE49-F238E27FC236}">
                    <a16:creationId xmlns:a16="http://schemas.microsoft.com/office/drawing/2014/main" id="{4A0BB2B0-1C6E-4C14-A0DE-5780711766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0" y="936"/>
                <a:ext cx="66" cy="23"/>
              </a:xfrm>
              <a:custGeom>
                <a:avLst/>
                <a:gdLst>
                  <a:gd name="T0" fmla="*/ 14 w 264"/>
                  <a:gd name="T1" fmla="*/ 9 h 94"/>
                  <a:gd name="T2" fmla="*/ 42 w 264"/>
                  <a:gd name="T3" fmla="*/ 0 h 94"/>
                  <a:gd name="T4" fmla="*/ 57 w 264"/>
                  <a:gd name="T5" fmla="*/ 0 h 94"/>
                  <a:gd name="T6" fmla="*/ 61 w 264"/>
                  <a:gd name="T7" fmla="*/ 0 h 94"/>
                  <a:gd name="T8" fmla="*/ 66 w 264"/>
                  <a:gd name="T9" fmla="*/ 2 h 94"/>
                  <a:gd name="T10" fmla="*/ 61 w 264"/>
                  <a:gd name="T11" fmla="*/ 5 h 94"/>
                  <a:gd name="T12" fmla="*/ 54 w 264"/>
                  <a:gd name="T13" fmla="*/ 7 h 94"/>
                  <a:gd name="T14" fmla="*/ 42 w 264"/>
                  <a:gd name="T15" fmla="*/ 16 h 94"/>
                  <a:gd name="T16" fmla="*/ 38 w 264"/>
                  <a:gd name="T17" fmla="*/ 21 h 94"/>
                  <a:gd name="T18" fmla="*/ 31 w 264"/>
                  <a:gd name="T19" fmla="*/ 23 h 94"/>
                  <a:gd name="T20" fmla="*/ 24 w 264"/>
                  <a:gd name="T21" fmla="*/ 21 h 94"/>
                  <a:gd name="T22" fmla="*/ 16 w 264"/>
                  <a:gd name="T23" fmla="*/ 18 h 94"/>
                  <a:gd name="T24" fmla="*/ 0 w 264"/>
                  <a:gd name="T25" fmla="*/ 12 h 94"/>
                  <a:gd name="T26" fmla="*/ 7 w 264"/>
                  <a:gd name="T27" fmla="*/ 12 h 94"/>
                  <a:gd name="T28" fmla="*/ 14 w 264"/>
                  <a:gd name="T29" fmla="*/ 9 h 9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64" h="94">
                    <a:moveTo>
                      <a:pt x="57" y="37"/>
                    </a:moveTo>
                    <a:lnTo>
                      <a:pt x="169" y="0"/>
                    </a:lnTo>
                    <a:lnTo>
                      <a:pt x="226" y="0"/>
                    </a:lnTo>
                    <a:lnTo>
                      <a:pt x="245" y="0"/>
                    </a:lnTo>
                    <a:lnTo>
                      <a:pt x="264" y="9"/>
                    </a:lnTo>
                    <a:lnTo>
                      <a:pt x="245" y="19"/>
                    </a:lnTo>
                    <a:lnTo>
                      <a:pt x="217" y="27"/>
                    </a:lnTo>
                    <a:lnTo>
                      <a:pt x="169" y="66"/>
                    </a:lnTo>
                    <a:lnTo>
                      <a:pt x="151" y="84"/>
                    </a:lnTo>
                    <a:lnTo>
                      <a:pt x="122" y="94"/>
                    </a:lnTo>
                    <a:lnTo>
                      <a:pt x="94" y="84"/>
                    </a:lnTo>
                    <a:lnTo>
                      <a:pt x="65" y="75"/>
                    </a:lnTo>
                    <a:lnTo>
                      <a:pt x="0" y="47"/>
                    </a:lnTo>
                    <a:lnTo>
                      <a:pt x="28" y="47"/>
                    </a:lnTo>
                    <a:lnTo>
                      <a:pt x="57" y="37"/>
                    </a:lnTo>
                    <a:close/>
                  </a:path>
                </a:pathLst>
              </a:custGeom>
              <a:solidFill>
                <a:srgbClr val="A7BD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" name="Freeform 41">
                <a:extLst>
                  <a:ext uri="{FF2B5EF4-FFF2-40B4-BE49-F238E27FC236}">
                    <a16:creationId xmlns:a16="http://schemas.microsoft.com/office/drawing/2014/main" id="{B1A97345-539F-465F-8AD3-9761E7D949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42" y="818"/>
                <a:ext cx="455" cy="504"/>
              </a:xfrm>
              <a:custGeom>
                <a:avLst/>
                <a:gdLst>
                  <a:gd name="T0" fmla="*/ 28 w 1821"/>
                  <a:gd name="T1" fmla="*/ 243 h 2018"/>
                  <a:gd name="T2" fmla="*/ 49 w 1821"/>
                  <a:gd name="T3" fmla="*/ 236 h 2018"/>
                  <a:gd name="T4" fmla="*/ 71 w 1821"/>
                  <a:gd name="T5" fmla="*/ 224 h 2018"/>
                  <a:gd name="T6" fmla="*/ 92 w 1821"/>
                  <a:gd name="T7" fmla="*/ 210 h 2018"/>
                  <a:gd name="T8" fmla="*/ 111 w 1821"/>
                  <a:gd name="T9" fmla="*/ 200 h 2018"/>
                  <a:gd name="T10" fmla="*/ 283 w 1821"/>
                  <a:gd name="T11" fmla="*/ 99 h 2018"/>
                  <a:gd name="T12" fmla="*/ 368 w 1821"/>
                  <a:gd name="T13" fmla="*/ 49 h 2018"/>
                  <a:gd name="T14" fmla="*/ 455 w 1821"/>
                  <a:gd name="T15" fmla="*/ 0 h 2018"/>
                  <a:gd name="T16" fmla="*/ 434 w 1821"/>
                  <a:gd name="T17" fmla="*/ 63 h 2018"/>
                  <a:gd name="T18" fmla="*/ 413 w 1821"/>
                  <a:gd name="T19" fmla="*/ 125 h 2018"/>
                  <a:gd name="T20" fmla="*/ 373 w 1821"/>
                  <a:gd name="T21" fmla="*/ 254 h 2018"/>
                  <a:gd name="T22" fmla="*/ 363 w 1821"/>
                  <a:gd name="T23" fmla="*/ 264 h 2018"/>
                  <a:gd name="T24" fmla="*/ 354 w 1821"/>
                  <a:gd name="T25" fmla="*/ 273 h 2018"/>
                  <a:gd name="T26" fmla="*/ 330 w 1821"/>
                  <a:gd name="T27" fmla="*/ 287 h 2018"/>
                  <a:gd name="T28" fmla="*/ 307 w 1821"/>
                  <a:gd name="T29" fmla="*/ 301 h 2018"/>
                  <a:gd name="T30" fmla="*/ 295 w 1821"/>
                  <a:gd name="T31" fmla="*/ 308 h 2018"/>
                  <a:gd name="T32" fmla="*/ 285 w 1821"/>
                  <a:gd name="T33" fmla="*/ 318 h 2018"/>
                  <a:gd name="T34" fmla="*/ 262 w 1821"/>
                  <a:gd name="T35" fmla="*/ 337 h 2018"/>
                  <a:gd name="T36" fmla="*/ 233 w 1821"/>
                  <a:gd name="T37" fmla="*/ 353 h 2018"/>
                  <a:gd name="T38" fmla="*/ 205 w 1821"/>
                  <a:gd name="T39" fmla="*/ 370 h 2018"/>
                  <a:gd name="T40" fmla="*/ 181 w 1821"/>
                  <a:gd name="T41" fmla="*/ 386 h 2018"/>
                  <a:gd name="T42" fmla="*/ 21 w 1821"/>
                  <a:gd name="T43" fmla="*/ 490 h 2018"/>
                  <a:gd name="T44" fmla="*/ 10 w 1821"/>
                  <a:gd name="T45" fmla="*/ 500 h 2018"/>
                  <a:gd name="T46" fmla="*/ 5 w 1821"/>
                  <a:gd name="T47" fmla="*/ 502 h 2018"/>
                  <a:gd name="T48" fmla="*/ 0 w 1821"/>
                  <a:gd name="T49" fmla="*/ 504 h 2018"/>
                  <a:gd name="T50" fmla="*/ 0 w 1821"/>
                  <a:gd name="T51" fmla="*/ 438 h 2018"/>
                  <a:gd name="T52" fmla="*/ 0 w 1821"/>
                  <a:gd name="T53" fmla="*/ 370 h 2018"/>
                  <a:gd name="T54" fmla="*/ 5 w 1821"/>
                  <a:gd name="T55" fmla="*/ 238 h 2018"/>
                  <a:gd name="T56" fmla="*/ 12 w 1821"/>
                  <a:gd name="T57" fmla="*/ 238 h 2018"/>
                  <a:gd name="T58" fmla="*/ 17 w 1821"/>
                  <a:gd name="T59" fmla="*/ 240 h 2018"/>
                  <a:gd name="T60" fmla="*/ 21 w 1821"/>
                  <a:gd name="T61" fmla="*/ 243 h 2018"/>
                  <a:gd name="T62" fmla="*/ 28 w 1821"/>
                  <a:gd name="T63" fmla="*/ 243 h 2018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1821" h="2018">
                    <a:moveTo>
                      <a:pt x="114" y="971"/>
                    </a:moveTo>
                    <a:lnTo>
                      <a:pt x="198" y="943"/>
                    </a:lnTo>
                    <a:lnTo>
                      <a:pt x="284" y="896"/>
                    </a:lnTo>
                    <a:lnTo>
                      <a:pt x="368" y="839"/>
                    </a:lnTo>
                    <a:lnTo>
                      <a:pt x="444" y="802"/>
                    </a:lnTo>
                    <a:lnTo>
                      <a:pt x="1133" y="396"/>
                    </a:lnTo>
                    <a:lnTo>
                      <a:pt x="1472" y="198"/>
                    </a:lnTo>
                    <a:lnTo>
                      <a:pt x="1821" y="0"/>
                    </a:lnTo>
                    <a:lnTo>
                      <a:pt x="1736" y="254"/>
                    </a:lnTo>
                    <a:lnTo>
                      <a:pt x="1652" y="499"/>
                    </a:lnTo>
                    <a:lnTo>
                      <a:pt x="1491" y="1018"/>
                    </a:lnTo>
                    <a:lnTo>
                      <a:pt x="1453" y="1056"/>
                    </a:lnTo>
                    <a:lnTo>
                      <a:pt x="1415" y="1094"/>
                    </a:lnTo>
                    <a:lnTo>
                      <a:pt x="1321" y="1151"/>
                    </a:lnTo>
                    <a:lnTo>
                      <a:pt x="1227" y="1207"/>
                    </a:lnTo>
                    <a:lnTo>
                      <a:pt x="1180" y="1235"/>
                    </a:lnTo>
                    <a:lnTo>
                      <a:pt x="1141" y="1273"/>
                    </a:lnTo>
                    <a:lnTo>
                      <a:pt x="1047" y="1348"/>
                    </a:lnTo>
                    <a:lnTo>
                      <a:pt x="934" y="1415"/>
                    </a:lnTo>
                    <a:lnTo>
                      <a:pt x="822" y="1481"/>
                    </a:lnTo>
                    <a:lnTo>
                      <a:pt x="726" y="1546"/>
                    </a:lnTo>
                    <a:lnTo>
                      <a:pt x="86" y="1961"/>
                    </a:lnTo>
                    <a:lnTo>
                      <a:pt x="39" y="2000"/>
                    </a:lnTo>
                    <a:lnTo>
                      <a:pt x="20" y="2008"/>
                    </a:lnTo>
                    <a:lnTo>
                      <a:pt x="0" y="2018"/>
                    </a:lnTo>
                    <a:lnTo>
                      <a:pt x="0" y="1754"/>
                    </a:lnTo>
                    <a:lnTo>
                      <a:pt x="0" y="1481"/>
                    </a:lnTo>
                    <a:lnTo>
                      <a:pt x="20" y="953"/>
                    </a:lnTo>
                    <a:lnTo>
                      <a:pt x="47" y="953"/>
                    </a:lnTo>
                    <a:lnTo>
                      <a:pt x="67" y="962"/>
                    </a:lnTo>
                    <a:lnTo>
                      <a:pt x="86" y="971"/>
                    </a:lnTo>
                    <a:lnTo>
                      <a:pt x="114" y="971"/>
                    </a:lnTo>
                    <a:close/>
                  </a:path>
                </a:pathLst>
              </a:custGeom>
              <a:solidFill>
                <a:srgbClr val="7E46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" name="Freeform 42">
                <a:extLst>
                  <a:ext uri="{FF2B5EF4-FFF2-40B4-BE49-F238E27FC236}">
                    <a16:creationId xmlns:a16="http://schemas.microsoft.com/office/drawing/2014/main" id="{2D229F23-1FA2-4772-AB6D-0FC3D9B21B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886"/>
                <a:ext cx="57" cy="22"/>
              </a:xfrm>
              <a:custGeom>
                <a:avLst/>
                <a:gdLst>
                  <a:gd name="T0" fmla="*/ 5 w 226"/>
                  <a:gd name="T1" fmla="*/ 0 h 84"/>
                  <a:gd name="T2" fmla="*/ 19 w 226"/>
                  <a:gd name="T3" fmla="*/ 2 h 84"/>
                  <a:gd name="T4" fmla="*/ 31 w 226"/>
                  <a:gd name="T5" fmla="*/ 7 h 84"/>
                  <a:gd name="T6" fmla="*/ 43 w 226"/>
                  <a:gd name="T7" fmla="*/ 12 h 84"/>
                  <a:gd name="T8" fmla="*/ 57 w 226"/>
                  <a:gd name="T9" fmla="*/ 17 h 84"/>
                  <a:gd name="T10" fmla="*/ 57 w 226"/>
                  <a:gd name="T11" fmla="*/ 20 h 84"/>
                  <a:gd name="T12" fmla="*/ 57 w 226"/>
                  <a:gd name="T13" fmla="*/ 22 h 84"/>
                  <a:gd name="T14" fmla="*/ 45 w 226"/>
                  <a:gd name="T15" fmla="*/ 17 h 84"/>
                  <a:gd name="T16" fmla="*/ 29 w 226"/>
                  <a:gd name="T17" fmla="*/ 12 h 84"/>
                  <a:gd name="T18" fmla="*/ 14 w 226"/>
                  <a:gd name="T19" fmla="*/ 10 h 84"/>
                  <a:gd name="T20" fmla="*/ 0 w 226"/>
                  <a:gd name="T21" fmla="*/ 5 h 84"/>
                  <a:gd name="T22" fmla="*/ 2 w 226"/>
                  <a:gd name="T23" fmla="*/ 2 h 84"/>
                  <a:gd name="T24" fmla="*/ 5 w 226"/>
                  <a:gd name="T25" fmla="*/ 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26" h="84">
                    <a:moveTo>
                      <a:pt x="19" y="0"/>
                    </a:moveTo>
                    <a:lnTo>
                      <a:pt x="76" y="9"/>
                    </a:lnTo>
                    <a:lnTo>
                      <a:pt x="123" y="28"/>
                    </a:lnTo>
                    <a:lnTo>
                      <a:pt x="170" y="47"/>
                    </a:lnTo>
                    <a:lnTo>
                      <a:pt x="226" y="66"/>
                    </a:lnTo>
                    <a:lnTo>
                      <a:pt x="226" y="75"/>
                    </a:lnTo>
                    <a:lnTo>
                      <a:pt x="226" y="84"/>
                    </a:lnTo>
                    <a:lnTo>
                      <a:pt x="179" y="66"/>
                    </a:lnTo>
                    <a:lnTo>
                      <a:pt x="113" y="47"/>
                    </a:lnTo>
                    <a:lnTo>
                      <a:pt x="56" y="37"/>
                    </a:lnTo>
                    <a:lnTo>
                      <a:pt x="0" y="18"/>
                    </a:lnTo>
                    <a:lnTo>
                      <a:pt x="9" y="9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" name="Freeform 43">
                <a:extLst>
                  <a:ext uri="{FF2B5EF4-FFF2-40B4-BE49-F238E27FC236}">
                    <a16:creationId xmlns:a16="http://schemas.microsoft.com/office/drawing/2014/main" id="{C33A5605-D0E5-4326-9105-782918188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132"/>
                <a:ext cx="28" cy="26"/>
              </a:xfrm>
              <a:custGeom>
                <a:avLst/>
                <a:gdLst>
                  <a:gd name="T0" fmla="*/ 5 w 113"/>
                  <a:gd name="T1" fmla="*/ 3 h 104"/>
                  <a:gd name="T2" fmla="*/ 14 w 113"/>
                  <a:gd name="T3" fmla="*/ 0 h 104"/>
                  <a:gd name="T4" fmla="*/ 16 w 113"/>
                  <a:gd name="T5" fmla="*/ 0 h 104"/>
                  <a:gd name="T6" fmla="*/ 21 w 113"/>
                  <a:gd name="T7" fmla="*/ 0 h 104"/>
                  <a:gd name="T8" fmla="*/ 24 w 113"/>
                  <a:gd name="T9" fmla="*/ 5 h 104"/>
                  <a:gd name="T10" fmla="*/ 26 w 113"/>
                  <a:gd name="T11" fmla="*/ 10 h 104"/>
                  <a:gd name="T12" fmla="*/ 28 w 113"/>
                  <a:gd name="T13" fmla="*/ 14 h 104"/>
                  <a:gd name="T14" fmla="*/ 28 w 113"/>
                  <a:gd name="T15" fmla="*/ 19 h 104"/>
                  <a:gd name="T16" fmla="*/ 16 w 113"/>
                  <a:gd name="T17" fmla="*/ 21 h 104"/>
                  <a:gd name="T18" fmla="*/ 5 w 113"/>
                  <a:gd name="T19" fmla="*/ 26 h 104"/>
                  <a:gd name="T20" fmla="*/ 2 w 113"/>
                  <a:gd name="T21" fmla="*/ 24 h 104"/>
                  <a:gd name="T22" fmla="*/ 0 w 113"/>
                  <a:gd name="T23" fmla="*/ 17 h 104"/>
                  <a:gd name="T24" fmla="*/ 2 w 113"/>
                  <a:gd name="T25" fmla="*/ 12 h 104"/>
                  <a:gd name="T26" fmla="*/ 0 w 113"/>
                  <a:gd name="T27" fmla="*/ 5 h 104"/>
                  <a:gd name="T28" fmla="*/ 2 w 113"/>
                  <a:gd name="T29" fmla="*/ 3 h 104"/>
                  <a:gd name="T30" fmla="*/ 5 w 113"/>
                  <a:gd name="T31" fmla="*/ 3 h 10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13" h="104">
                    <a:moveTo>
                      <a:pt x="19" y="10"/>
                    </a:moveTo>
                    <a:lnTo>
                      <a:pt x="57" y="0"/>
                    </a:lnTo>
                    <a:lnTo>
                      <a:pt x="66" y="0"/>
                    </a:lnTo>
                    <a:lnTo>
                      <a:pt x="86" y="0"/>
                    </a:lnTo>
                    <a:lnTo>
                      <a:pt x="95" y="18"/>
                    </a:lnTo>
                    <a:lnTo>
                      <a:pt x="104" y="38"/>
                    </a:lnTo>
                    <a:lnTo>
                      <a:pt x="113" y="57"/>
                    </a:lnTo>
                    <a:lnTo>
                      <a:pt x="113" y="75"/>
                    </a:lnTo>
                    <a:lnTo>
                      <a:pt x="66" y="85"/>
                    </a:lnTo>
                    <a:lnTo>
                      <a:pt x="19" y="104"/>
                    </a:lnTo>
                    <a:lnTo>
                      <a:pt x="10" y="94"/>
                    </a:lnTo>
                    <a:lnTo>
                      <a:pt x="0" y="67"/>
                    </a:lnTo>
                    <a:lnTo>
                      <a:pt x="10" y="47"/>
                    </a:lnTo>
                    <a:lnTo>
                      <a:pt x="0" y="18"/>
                    </a:lnTo>
                    <a:lnTo>
                      <a:pt x="10" y="10"/>
                    </a:lnTo>
                    <a:lnTo>
                      <a:pt x="1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" name="Freeform 44">
                <a:extLst>
                  <a:ext uri="{FF2B5EF4-FFF2-40B4-BE49-F238E27FC236}">
                    <a16:creationId xmlns:a16="http://schemas.microsoft.com/office/drawing/2014/main" id="{B451B68C-DED9-4082-B1C9-94EB0DC4C0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0" y="839"/>
                <a:ext cx="127" cy="59"/>
              </a:xfrm>
              <a:custGeom>
                <a:avLst/>
                <a:gdLst>
                  <a:gd name="T0" fmla="*/ 35 w 509"/>
                  <a:gd name="T1" fmla="*/ 21 h 237"/>
                  <a:gd name="T2" fmla="*/ 35 w 509"/>
                  <a:gd name="T3" fmla="*/ 24 h 237"/>
                  <a:gd name="T4" fmla="*/ 28 w 509"/>
                  <a:gd name="T5" fmla="*/ 28 h 237"/>
                  <a:gd name="T6" fmla="*/ 23 w 509"/>
                  <a:gd name="T7" fmla="*/ 36 h 237"/>
                  <a:gd name="T8" fmla="*/ 26 w 509"/>
                  <a:gd name="T9" fmla="*/ 42 h 237"/>
                  <a:gd name="T10" fmla="*/ 33 w 509"/>
                  <a:gd name="T11" fmla="*/ 45 h 237"/>
                  <a:gd name="T12" fmla="*/ 44 w 509"/>
                  <a:gd name="T13" fmla="*/ 45 h 237"/>
                  <a:gd name="T14" fmla="*/ 49 w 509"/>
                  <a:gd name="T15" fmla="*/ 40 h 237"/>
                  <a:gd name="T16" fmla="*/ 52 w 509"/>
                  <a:gd name="T17" fmla="*/ 33 h 237"/>
                  <a:gd name="T18" fmla="*/ 49 w 509"/>
                  <a:gd name="T19" fmla="*/ 28 h 237"/>
                  <a:gd name="T20" fmla="*/ 49 w 509"/>
                  <a:gd name="T21" fmla="*/ 26 h 237"/>
                  <a:gd name="T22" fmla="*/ 59 w 509"/>
                  <a:gd name="T23" fmla="*/ 12 h 237"/>
                  <a:gd name="T24" fmla="*/ 68 w 509"/>
                  <a:gd name="T25" fmla="*/ 0 h 237"/>
                  <a:gd name="T26" fmla="*/ 73 w 509"/>
                  <a:gd name="T27" fmla="*/ 0 h 237"/>
                  <a:gd name="T28" fmla="*/ 78 w 509"/>
                  <a:gd name="T29" fmla="*/ 2 h 237"/>
                  <a:gd name="T30" fmla="*/ 80 w 509"/>
                  <a:gd name="T31" fmla="*/ 2 h 237"/>
                  <a:gd name="T32" fmla="*/ 82 w 509"/>
                  <a:gd name="T33" fmla="*/ 2 h 237"/>
                  <a:gd name="T34" fmla="*/ 85 w 509"/>
                  <a:gd name="T35" fmla="*/ 2 h 237"/>
                  <a:gd name="T36" fmla="*/ 75 w 509"/>
                  <a:gd name="T37" fmla="*/ 5 h 237"/>
                  <a:gd name="T38" fmla="*/ 70 w 509"/>
                  <a:gd name="T39" fmla="*/ 10 h 237"/>
                  <a:gd name="T40" fmla="*/ 70 w 509"/>
                  <a:gd name="T41" fmla="*/ 14 h 237"/>
                  <a:gd name="T42" fmla="*/ 73 w 509"/>
                  <a:gd name="T43" fmla="*/ 19 h 237"/>
                  <a:gd name="T44" fmla="*/ 75 w 509"/>
                  <a:gd name="T45" fmla="*/ 21 h 237"/>
                  <a:gd name="T46" fmla="*/ 87 w 509"/>
                  <a:gd name="T47" fmla="*/ 21 h 237"/>
                  <a:gd name="T48" fmla="*/ 92 w 509"/>
                  <a:gd name="T49" fmla="*/ 19 h 237"/>
                  <a:gd name="T50" fmla="*/ 94 w 509"/>
                  <a:gd name="T51" fmla="*/ 17 h 237"/>
                  <a:gd name="T52" fmla="*/ 94 w 509"/>
                  <a:gd name="T53" fmla="*/ 12 h 237"/>
                  <a:gd name="T54" fmla="*/ 96 w 509"/>
                  <a:gd name="T55" fmla="*/ 7 h 237"/>
                  <a:gd name="T56" fmla="*/ 99 w 509"/>
                  <a:gd name="T57" fmla="*/ 5 h 237"/>
                  <a:gd name="T58" fmla="*/ 127 w 509"/>
                  <a:gd name="T59" fmla="*/ 14 h 237"/>
                  <a:gd name="T60" fmla="*/ 108 w 509"/>
                  <a:gd name="T61" fmla="*/ 24 h 237"/>
                  <a:gd name="T62" fmla="*/ 92 w 509"/>
                  <a:gd name="T63" fmla="*/ 36 h 237"/>
                  <a:gd name="T64" fmla="*/ 73 w 509"/>
                  <a:gd name="T65" fmla="*/ 47 h 237"/>
                  <a:gd name="T66" fmla="*/ 56 w 509"/>
                  <a:gd name="T67" fmla="*/ 59 h 237"/>
                  <a:gd name="T68" fmla="*/ 0 w 509"/>
                  <a:gd name="T69" fmla="*/ 40 h 237"/>
                  <a:gd name="T70" fmla="*/ 9 w 509"/>
                  <a:gd name="T71" fmla="*/ 36 h 237"/>
                  <a:gd name="T72" fmla="*/ 16 w 509"/>
                  <a:gd name="T73" fmla="*/ 31 h 237"/>
                  <a:gd name="T74" fmla="*/ 26 w 509"/>
                  <a:gd name="T75" fmla="*/ 26 h 237"/>
                  <a:gd name="T76" fmla="*/ 35 w 509"/>
                  <a:gd name="T77" fmla="*/ 21 h 23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509" h="237">
                    <a:moveTo>
                      <a:pt x="141" y="86"/>
                    </a:moveTo>
                    <a:lnTo>
                      <a:pt x="141" y="96"/>
                    </a:lnTo>
                    <a:lnTo>
                      <a:pt x="112" y="114"/>
                    </a:lnTo>
                    <a:lnTo>
                      <a:pt x="94" y="143"/>
                    </a:lnTo>
                    <a:lnTo>
                      <a:pt x="103" y="170"/>
                    </a:lnTo>
                    <a:lnTo>
                      <a:pt x="131" y="180"/>
                    </a:lnTo>
                    <a:lnTo>
                      <a:pt x="178" y="180"/>
                    </a:lnTo>
                    <a:lnTo>
                      <a:pt x="197" y="161"/>
                    </a:lnTo>
                    <a:lnTo>
                      <a:pt x="207" y="133"/>
                    </a:lnTo>
                    <a:lnTo>
                      <a:pt x="197" y="114"/>
                    </a:lnTo>
                    <a:lnTo>
                      <a:pt x="197" y="104"/>
                    </a:lnTo>
                    <a:lnTo>
                      <a:pt x="235" y="49"/>
                    </a:lnTo>
                    <a:lnTo>
                      <a:pt x="272" y="0"/>
                    </a:lnTo>
                    <a:lnTo>
                      <a:pt x="292" y="0"/>
                    </a:lnTo>
                    <a:lnTo>
                      <a:pt x="311" y="10"/>
                    </a:lnTo>
                    <a:lnTo>
                      <a:pt x="320" y="10"/>
                    </a:lnTo>
                    <a:lnTo>
                      <a:pt x="329" y="10"/>
                    </a:lnTo>
                    <a:lnTo>
                      <a:pt x="339" y="10"/>
                    </a:lnTo>
                    <a:lnTo>
                      <a:pt x="301" y="20"/>
                    </a:lnTo>
                    <a:lnTo>
                      <a:pt x="282" y="39"/>
                    </a:lnTo>
                    <a:lnTo>
                      <a:pt x="282" y="57"/>
                    </a:lnTo>
                    <a:lnTo>
                      <a:pt x="292" y="76"/>
                    </a:lnTo>
                    <a:lnTo>
                      <a:pt x="301" y="86"/>
                    </a:lnTo>
                    <a:lnTo>
                      <a:pt x="348" y="86"/>
                    </a:lnTo>
                    <a:lnTo>
                      <a:pt x="367" y="76"/>
                    </a:lnTo>
                    <a:lnTo>
                      <a:pt x="376" y="67"/>
                    </a:lnTo>
                    <a:lnTo>
                      <a:pt x="376" y="49"/>
                    </a:lnTo>
                    <a:lnTo>
                      <a:pt x="386" y="29"/>
                    </a:lnTo>
                    <a:lnTo>
                      <a:pt x="395" y="20"/>
                    </a:lnTo>
                    <a:lnTo>
                      <a:pt x="509" y="57"/>
                    </a:lnTo>
                    <a:lnTo>
                      <a:pt x="433" y="96"/>
                    </a:lnTo>
                    <a:lnTo>
                      <a:pt x="367" y="143"/>
                    </a:lnTo>
                    <a:lnTo>
                      <a:pt x="292" y="190"/>
                    </a:lnTo>
                    <a:lnTo>
                      <a:pt x="225" y="237"/>
                    </a:lnTo>
                    <a:lnTo>
                      <a:pt x="0" y="161"/>
                    </a:lnTo>
                    <a:lnTo>
                      <a:pt x="37" y="143"/>
                    </a:lnTo>
                    <a:lnTo>
                      <a:pt x="65" y="123"/>
                    </a:lnTo>
                    <a:lnTo>
                      <a:pt x="103" y="104"/>
                    </a:lnTo>
                    <a:lnTo>
                      <a:pt x="141" y="86"/>
                    </a:lnTo>
                    <a:close/>
                  </a:path>
                </a:pathLst>
              </a:custGeom>
              <a:solidFill>
                <a:srgbClr val="BDE6F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" name="Freeform 45">
                <a:extLst>
                  <a:ext uri="{FF2B5EF4-FFF2-40B4-BE49-F238E27FC236}">
                    <a16:creationId xmlns:a16="http://schemas.microsoft.com/office/drawing/2014/main" id="{BC57A0DE-BE5E-4254-A433-015C97A323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92" y="137"/>
                <a:ext cx="19" cy="14"/>
              </a:xfrm>
              <a:custGeom>
                <a:avLst/>
                <a:gdLst>
                  <a:gd name="T0" fmla="*/ 0 w 76"/>
                  <a:gd name="T1" fmla="*/ 5 h 57"/>
                  <a:gd name="T2" fmla="*/ 7 w 76"/>
                  <a:gd name="T3" fmla="*/ 2 h 57"/>
                  <a:gd name="T4" fmla="*/ 14 w 76"/>
                  <a:gd name="T5" fmla="*/ 0 h 57"/>
                  <a:gd name="T6" fmla="*/ 19 w 76"/>
                  <a:gd name="T7" fmla="*/ 10 h 57"/>
                  <a:gd name="T8" fmla="*/ 3 w 76"/>
                  <a:gd name="T9" fmla="*/ 14 h 57"/>
                  <a:gd name="T10" fmla="*/ 0 w 76"/>
                  <a:gd name="T11" fmla="*/ 5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6" h="57">
                    <a:moveTo>
                      <a:pt x="0" y="20"/>
                    </a:moveTo>
                    <a:lnTo>
                      <a:pt x="29" y="10"/>
                    </a:lnTo>
                    <a:lnTo>
                      <a:pt x="57" y="0"/>
                    </a:lnTo>
                    <a:lnTo>
                      <a:pt x="76" y="39"/>
                    </a:lnTo>
                    <a:lnTo>
                      <a:pt x="10" y="57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91A408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" name="Freeform 46">
                <a:extLst>
                  <a:ext uri="{FF2B5EF4-FFF2-40B4-BE49-F238E27FC236}">
                    <a16:creationId xmlns:a16="http://schemas.microsoft.com/office/drawing/2014/main" id="{2D14FA00-2A89-44C9-8773-0BCD1C083A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8" y="538"/>
                <a:ext cx="64" cy="247"/>
              </a:xfrm>
              <a:custGeom>
                <a:avLst/>
                <a:gdLst>
                  <a:gd name="T0" fmla="*/ 14 w 254"/>
                  <a:gd name="T1" fmla="*/ 0 h 990"/>
                  <a:gd name="T2" fmla="*/ 26 w 254"/>
                  <a:gd name="T3" fmla="*/ 0 h 990"/>
                  <a:gd name="T4" fmla="*/ 38 w 254"/>
                  <a:gd name="T5" fmla="*/ 2 h 990"/>
                  <a:gd name="T6" fmla="*/ 64 w 254"/>
                  <a:gd name="T7" fmla="*/ 9 h 990"/>
                  <a:gd name="T8" fmla="*/ 52 w 254"/>
                  <a:gd name="T9" fmla="*/ 75 h 990"/>
                  <a:gd name="T10" fmla="*/ 48 w 254"/>
                  <a:gd name="T11" fmla="*/ 108 h 990"/>
                  <a:gd name="T12" fmla="*/ 45 w 254"/>
                  <a:gd name="T13" fmla="*/ 139 h 990"/>
                  <a:gd name="T14" fmla="*/ 43 w 254"/>
                  <a:gd name="T15" fmla="*/ 193 h 990"/>
                  <a:gd name="T16" fmla="*/ 45 w 254"/>
                  <a:gd name="T17" fmla="*/ 221 h 990"/>
                  <a:gd name="T18" fmla="*/ 50 w 254"/>
                  <a:gd name="T19" fmla="*/ 247 h 990"/>
                  <a:gd name="T20" fmla="*/ 43 w 254"/>
                  <a:gd name="T21" fmla="*/ 240 h 990"/>
                  <a:gd name="T22" fmla="*/ 38 w 254"/>
                  <a:gd name="T23" fmla="*/ 238 h 990"/>
                  <a:gd name="T24" fmla="*/ 33 w 254"/>
                  <a:gd name="T25" fmla="*/ 238 h 990"/>
                  <a:gd name="T26" fmla="*/ 28 w 254"/>
                  <a:gd name="T27" fmla="*/ 242 h 990"/>
                  <a:gd name="T28" fmla="*/ 26 w 254"/>
                  <a:gd name="T29" fmla="*/ 245 h 990"/>
                  <a:gd name="T30" fmla="*/ 19 w 254"/>
                  <a:gd name="T31" fmla="*/ 245 h 990"/>
                  <a:gd name="T32" fmla="*/ 17 w 254"/>
                  <a:gd name="T33" fmla="*/ 242 h 990"/>
                  <a:gd name="T34" fmla="*/ 14 w 254"/>
                  <a:gd name="T35" fmla="*/ 238 h 990"/>
                  <a:gd name="T36" fmla="*/ 12 w 254"/>
                  <a:gd name="T37" fmla="*/ 233 h 990"/>
                  <a:gd name="T38" fmla="*/ 12 w 254"/>
                  <a:gd name="T39" fmla="*/ 226 h 990"/>
                  <a:gd name="T40" fmla="*/ 9 w 254"/>
                  <a:gd name="T41" fmla="*/ 219 h 990"/>
                  <a:gd name="T42" fmla="*/ 5 w 254"/>
                  <a:gd name="T43" fmla="*/ 198 h 990"/>
                  <a:gd name="T44" fmla="*/ 3 w 254"/>
                  <a:gd name="T45" fmla="*/ 176 h 990"/>
                  <a:gd name="T46" fmla="*/ 0 w 254"/>
                  <a:gd name="T47" fmla="*/ 132 h 990"/>
                  <a:gd name="T48" fmla="*/ 5 w 254"/>
                  <a:gd name="T49" fmla="*/ 45 h 990"/>
                  <a:gd name="T50" fmla="*/ 14 w 254"/>
                  <a:gd name="T51" fmla="*/ 0 h 99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54" h="990">
                    <a:moveTo>
                      <a:pt x="57" y="0"/>
                    </a:moveTo>
                    <a:lnTo>
                      <a:pt x="104" y="0"/>
                    </a:lnTo>
                    <a:lnTo>
                      <a:pt x="151" y="9"/>
                    </a:lnTo>
                    <a:lnTo>
                      <a:pt x="254" y="38"/>
                    </a:lnTo>
                    <a:lnTo>
                      <a:pt x="207" y="302"/>
                    </a:lnTo>
                    <a:lnTo>
                      <a:pt x="189" y="433"/>
                    </a:lnTo>
                    <a:lnTo>
                      <a:pt x="180" y="556"/>
                    </a:lnTo>
                    <a:lnTo>
                      <a:pt x="170" y="773"/>
                    </a:lnTo>
                    <a:lnTo>
                      <a:pt x="180" y="887"/>
                    </a:lnTo>
                    <a:lnTo>
                      <a:pt x="198" y="990"/>
                    </a:lnTo>
                    <a:lnTo>
                      <a:pt x="170" y="962"/>
                    </a:lnTo>
                    <a:lnTo>
                      <a:pt x="151" y="952"/>
                    </a:lnTo>
                    <a:lnTo>
                      <a:pt x="132" y="952"/>
                    </a:lnTo>
                    <a:lnTo>
                      <a:pt x="113" y="971"/>
                    </a:lnTo>
                    <a:lnTo>
                      <a:pt x="104" y="981"/>
                    </a:lnTo>
                    <a:lnTo>
                      <a:pt x="76" y="981"/>
                    </a:lnTo>
                    <a:lnTo>
                      <a:pt x="66" y="971"/>
                    </a:lnTo>
                    <a:lnTo>
                      <a:pt x="57" y="952"/>
                    </a:lnTo>
                    <a:lnTo>
                      <a:pt x="47" y="934"/>
                    </a:lnTo>
                    <a:lnTo>
                      <a:pt x="47" y="905"/>
                    </a:lnTo>
                    <a:lnTo>
                      <a:pt x="37" y="877"/>
                    </a:lnTo>
                    <a:lnTo>
                      <a:pt x="19" y="792"/>
                    </a:lnTo>
                    <a:lnTo>
                      <a:pt x="10" y="707"/>
                    </a:lnTo>
                    <a:lnTo>
                      <a:pt x="0" y="529"/>
                    </a:lnTo>
                    <a:lnTo>
                      <a:pt x="19" y="17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" name="Freeform 47">
                <a:extLst>
                  <a:ext uri="{FF2B5EF4-FFF2-40B4-BE49-F238E27FC236}">
                    <a16:creationId xmlns:a16="http://schemas.microsoft.com/office/drawing/2014/main" id="{DDF432F9-2658-4A66-A223-FE9DD820DA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5" y="467"/>
                <a:ext cx="222" cy="78"/>
              </a:xfrm>
              <a:custGeom>
                <a:avLst/>
                <a:gdLst>
                  <a:gd name="T0" fmla="*/ 57 w 887"/>
                  <a:gd name="T1" fmla="*/ 38 h 311"/>
                  <a:gd name="T2" fmla="*/ 113 w 887"/>
                  <a:gd name="T3" fmla="*/ 19 h 311"/>
                  <a:gd name="T4" fmla="*/ 172 w 887"/>
                  <a:gd name="T5" fmla="*/ 0 h 311"/>
                  <a:gd name="T6" fmla="*/ 198 w 887"/>
                  <a:gd name="T7" fmla="*/ 5 h 311"/>
                  <a:gd name="T8" fmla="*/ 210 w 887"/>
                  <a:gd name="T9" fmla="*/ 9 h 311"/>
                  <a:gd name="T10" fmla="*/ 222 w 887"/>
                  <a:gd name="T11" fmla="*/ 12 h 311"/>
                  <a:gd name="T12" fmla="*/ 179 w 887"/>
                  <a:gd name="T13" fmla="*/ 28 h 311"/>
                  <a:gd name="T14" fmla="*/ 139 w 887"/>
                  <a:gd name="T15" fmla="*/ 47 h 311"/>
                  <a:gd name="T16" fmla="*/ 99 w 887"/>
                  <a:gd name="T17" fmla="*/ 64 h 311"/>
                  <a:gd name="T18" fmla="*/ 57 w 887"/>
                  <a:gd name="T19" fmla="*/ 78 h 311"/>
                  <a:gd name="T20" fmla="*/ 43 w 887"/>
                  <a:gd name="T21" fmla="*/ 73 h 311"/>
                  <a:gd name="T22" fmla="*/ 29 w 887"/>
                  <a:gd name="T23" fmla="*/ 69 h 311"/>
                  <a:gd name="T24" fmla="*/ 0 w 887"/>
                  <a:gd name="T25" fmla="*/ 64 h 311"/>
                  <a:gd name="T26" fmla="*/ 12 w 887"/>
                  <a:gd name="T27" fmla="*/ 54 h 311"/>
                  <a:gd name="T28" fmla="*/ 26 w 887"/>
                  <a:gd name="T29" fmla="*/ 47 h 311"/>
                  <a:gd name="T30" fmla="*/ 57 w 887"/>
                  <a:gd name="T31" fmla="*/ 38 h 31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887" h="311">
                    <a:moveTo>
                      <a:pt x="227" y="151"/>
                    </a:moveTo>
                    <a:lnTo>
                      <a:pt x="453" y="76"/>
                    </a:lnTo>
                    <a:lnTo>
                      <a:pt x="689" y="0"/>
                    </a:lnTo>
                    <a:lnTo>
                      <a:pt x="793" y="19"/>
                    </a:lnTo>
                    <a:lnTo>
                      <a:pt x="840" y="37"/>
                    </a:lnTo>
                    <a:lnTo>
                      <a:pt x="887" y="47"/>
                    </a:lnTo>
                    <a:lnTo>
                      <a:pt x="717" y="113"/>
                    </a:lnTo>
                    <a:lnTo>
                      <a:pt x="556" y="188"/>
                    </a:lnTo>
                    <a:lnTo>
                      <a:pt x="396" y="254"/>
                    </a:lnTo>
                    <a:lnTo>
                      <a:pt x="227" y="311"/>
                    </a:lnTo>
                    <a:lnTo>
                      <a:pt x="170" y="292"/>
                    </a:lnTo>
                    <a:lnTo>
                      <a:pt x="114" y="274"/>
                    </a:lnTo>
                    <a:lnTo>
                      <a:pt x="0" y="254"/>
                    </a:lnTo>
                    <a:lnTo>
                      <a:pt x="47" y="217"/>
                    </a:lnTo>
                    <a:lnTo>
                      <a:pt x="104" y="188"/>
                    </a:lnTo>
                    <a:lnTo>
                      <a:pt x="227" y="151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" name="Freeform 48">
                <a:extLst>
                  <a:ext uri="{FF2B5EF4-FFF2-40B4-BE49-F238E27FC236}">
                    <a16:creationId xmlns:a16="http://schemas.microsoft.com/office/drawing/2014/main" id="{00424721-84BA-4C9D-933B-A822FCC69D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8" y="733"/>
                <a:ext cx="488" cy="318"/>
              </a:xfrm>
              <a:custGeom>
                <a:avLst/>
                <a:gdLst>
                  <a:gd name="T0" fmla="*/ 12 w 1951"/>
                  <a:gd name="T1" fmla="*/ 276 h 1272"/>
                  <a:gd name="T2" fmla="*/ 19 w 1951"/>
                  <a:gd name="T3" fmla="*/ 276 h 1272"/>
                  <a:gd name="T4" fmla="*/ 24 w 1951"/>
                  <a:gd name="T5" fmla="*/ 274 h 1272"/>
                  <a:gd name="T6" fmla="*/ 28 w 1951"/>
                  <a:gd name="T7" fmla="*/ 269 h 1272"/>
                  <a:gd name="T8" fmla="*/ 33 w 1951"/>
                  <a:gd name="T9" fmla="*/ 269 h 1272"/>
                  <a:gd name="T10" fmla="*/ 73 w 1951"/>
                  <a:gd name="T11" fmla="*/ 245 h 1272"/>
                  <a:gd name="T12" fmla="*/ 111 w 1951"/>
                  <a:gd name="T13" fmla="*/ 222 h 1272"/>
                  <a:gd name="T14" fmla="*/ 151 w 1951"/>
                  <a:gd name="T15" fmla="*/ 200 h 1272"/>
                  <a:gd name="T16" fmla="*/ 189 w 1951"/>
                  <a:gd name="T17" fmla="*/ 174 h 1272"/>
                  <a:gd name="T18" fmla="*/ 219 w 1951"/>
                  <a:gd name="T19" fmla="*/ 156 h 1272"/>
                  <a:gd name="T20" fmla="*/ 250 w 1951"/>
                  <a:gd name="T21" fmla="*/ 142 h 1272"/>
                  <a:gd name="T22" fmla="*/ 278 w 1951"/>
                  <a:gd name="T23" fmla="*/ 125 h 1272"/>
                  <a:gd name="T24" fmla="*/ 306 w 1951"/>
                  <a:gd name="T25" fmla="*/ 106 h 1272"/>
                  <a:gd name="T26" fmla="*/ 351 w 1951"/>
                  <a:gd name="T27" fmla="*/ 82 h 1272"/>
                  <a:gd name="T28" fmla="*/ 396 w 1951"/>
                  <a:gd name="T29" fmla="*/ 57 h 1272"/>
                  <a:gd name="T30" fmla="*/ 479 w 1951"/>
                  <a:gd name="T31" fmla="*/ 7 h 1272"/>
                  <a:gd name="T32" fmla="*/ 483 w 1951"/>
                  <a:gd name="T33" fmla="*/ 5 h 1272"/>
                  <a:gd name="T34" fmla="*/ 488 w 1951"/>
                  <a:gd name="T35" fmla="*/ 0 h 1272"/>
                  <a:gd name="T36" fmla="*/ 481 w 1951"/>
                  <a:gd name="T37" fmla="*/ 31 h 1272"/>
                  <a:gd name="T38" fmla="*/ 479 w 1951"/>
                  <a:gd name="T39" fmla="*/ 40 h 1272"/>
                  <a:gd name="T40" fmla="*/ 474 w 1951"/>
                  <a:gd name="T41" fmla="*/ 45 h 1272"/>
                  <a:gd name="T42" fmla="*/ 467 w 1951"/>
                  <a:gd name="T43" fmla="*/ 50 h 1272"/>
                  <a:gd name="T44" fmla="*/ 460 w 1951"/>
                  <a:gd name="T45" fmla="*/ 52 h 1272"/>
                  <a:gd name="T46" fmla="*/ 401 w 1951"/>
                  <a:gd name="T47" fmla="*/ 90 h 1272"/>
                  <a:gd name="T48" fmla="*/ 337 w 1951"/>
                  <a:gd name="T49" fmla="*/ 123 h 1272"/>
                  <a:gd name="T50" fmla="*/ 266 w 1951"/>
                  <a:gd name="T51" fmla="*/ 165 h 1272"/>
                  <a:gd name="T52" fmla="*/ 193 w 1951"/>
                  <a:gd name="T53" fmla="*/ 210 h 1272"/>
                  <a:gd name="T54" fmla="*/ 47 w 1951"/>
                  <a:gd name="T55" fmla="*/ 292 h 1272"/>
                  <a:gd name="T56" fmla="*/ 24 w 1951"/>
                  <a:gd name="T57" fmla="*/ 306 h 1272"/>
                  <a:gd name="T58" fmla="*/ 0 w 1951"/>
                  <a:gd name="T59" fmla="*/ 318 h 1272"/>
                  <a:gd name="T60" fmla="*/ 0 w 1951"/>
                  <a:gd name="T61" fmla="*/ 306 h 1272"/>
                  <a:gd name="T62" fmla="*/ 0 w 1951"/>
                  <a:gd name="T63" fmla="*/ 295 h 1272"/>
                  <a:gd name="T64" fmla="*/ 0 w 1951"/>
                  <a:gd name="T65" fmla="*/ 287 h 1272"/>
                  <a:gd name="T66" fmla="*/ 2 w 1951"/>
                  <a:gd name="T67" fmla="*/ 283 h 1272"/>
                  <a:gd name="T68" fmla="*/ 7 w 1951"/>
                  <a:gd name="T69" fmla="*/ 278 h 1272"/>
                  <a:gd name="T70" fmla="*/ 12 w 1951"/>
                  <a:gd name="T71" fmla="*/ 276 h 1272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1951" h="1272">
                    <a:moveTo>
                      <a:pt x="47" y="1102"/>
                    </a:moveTo>
                    <a:lnTo>
                      <a:pt x="74" y="1102"/>
                    </a:lnTo>
                    <a:lnTo>
                      <a:pt x="94" y="1094"/>
                    </a:lnTo>
                    <a:lnTo>
                      <a:pt x="112" y="1075"/>
                    </a:lnTo>
                    <a:lnTo>
                      <a:pt x="131" y="1075"/>
                    </a:lnTo>
                    <a:lnTo>
                      <a:pt x="292" y="981"/>
                    </a:lnTo>
                    <a:lnTo>
                      <a:pt x="442" y="886"/>
                    </a:lnTo>
                    <a:lnTo>
                      <a:pt x="603" y="801"/>
                    </a:lnTo>
                    <a:lnTo>
                      <a:pt x="754" y="697"/>
                    </a:lnTo>
                    <a:lnTo>
                      <a:pt x="877" y="622"/>
                    </a:lnTo>
                    <a:lnTo>
                      <a:pt x="998" y="566"/>
                    </a:lnTo>
                    <a:lnTo>
                      <a:pt x="1112" y="499"/>
                    </a:lnTo>
                    <a:lnTo>
                      <a:pt x="1225" y="423"/>
                    </a:lnTo>
                    <a:lnTo>
                      <a:pt x="1405" y="329"/>
                    </a:lnTo>
                    <a:lnTo>
                      <a:pt x="1583" y="226"/>
                    </a:lnTo>
                    <a:lnTo>
                      <a:pt x="1914" y="28"/>
                    </a:lnTo>
                    <a:lnTo>
                      <a:pt x="1932" y="18"/>
                    </a:lnTo>
                    <a:lnTo>
                      <a:pt x="1951" y="0"/>
                    </a:lnTo>
                    <a:lnTo>
                      <a:pt x="1924" y="122"/>
                    </a:lnTo>
                    <a:lnTo>
                      <a:pt x="1914" y="160"/>
                    </a:lnTo>
                    <a:lnTo>
                      <a:pt x="1895" y="179"/>
                    </a:lnTo>
                    <a:lnTo>
                      <a:pt x="1867" y="198"/>
                    </a:lnTo>
                    <a:lnTo>
                      <a:pt x="1838" y="207"/>
                    </a:lnTo>
                    <a:lnTo>
                      <a:pt x="1603" y="358"/>
                    </a:lnTo>
                    <a:lnTo>
                      <a:pt x="1348" y="490"/>
                    </a:lnTo>
                    <a:lnTo>
                      <a:pt x="1065" y="660"/>
                    </a:lnTo>
                    <a:lnTo>
                      <a:pt x="773" y="838"/>
                    </a:lnTo>
                    <a:lnTo>
                      <a:pt x="188" y="1169"/>
                    </a:lnTo>
                    <a:lnTo>
                      <a:pt x="94" y="1225"/>
                    </a:lnTo>
                    <a:lnTo>
                      <a:pt x="0" y="1272"/>
                    </a:lnTo>
                    <a:lnTo>
                      <a:pt x="0" y="1225"/>
                    </a:lnTo>
                    <a:lnTo>
                      <a:pt x="0" y="1178"/>
                    </a:lnTo>
                    <a:lnTo>
                      <a:pt x="0" y="1149"/>
                    </a:lnTo>
                    <a:lnTo>
                      <a:pt x="8" y="1131"/>
                    </a:lnTo>
                    <a:lnTo>
                      <a:pt x="27" y="1112"/>
                    </a:lnTo>
                    <a:lnTo>
                      <a:pt x="47" y="1102"/>
                    </a:lnTo>
                    <a:close/>
                  </a:path>
                </a:pathLst>
              </a:custGeom>
              <a:solidFill>
                <a:srgbClr val="AB5F36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" name="Freeform 49">
                <a:extLst>
                  <a:ext uri="{FF2B5EF4-FFF2-40B4-BE49-F238E27FC236}">
                    <a16:creationId xmlns:a16="http://schemas.microsoft.com/office/drawing/2014/main" id="{0B771ADE-CA5E-483E-85E5-361BD11F02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20" y="867"/>
                <a:ext cx="14" cy="10"/>
              </a:xfrm>
              <a:custGeom>
                <a:avLst/>
                <a:gdLst>
                  <a:gd name="T0" fmla="*/ 10 w 56"/>
                  <a:gd name="T1" fmla="*/ 0 h 38"/>
                  <a:gd name="T2" fmla="*/ 10 w 56"/>
                  <a:gd name="T3" fmla="*/ 5 h 38"/>
                  <a:gd name="T4" fmla="*/ 12 w 56"/>
                  <a:gd name="T5" fmla="*/ 5 h 38"/>
                  <a:gd name="T6" fmla="*/ 14 w 56"/>
                  <a:gd name="T7" fmla="*/ 8 h 38"/>
                  <a:gd name="T8" fmla="*/ 12 w 56"/>
                  <a:gd name="T9" fmla="*/ 10 h 38"/>
                  <a:gd name="T10" fmla="*/ 0 w 56"/>
                  <a:gd name="T11" fmla="*/ 8 h 38"/>
                  <a:gd name="T12" fmla="*/ 2 w 56"/>
                  <a:gd name="T13" fmla="*/ 5 h 38"/>
                  <a:gd name="T14" fmla="*/ 5 w 56"/>
                  <a:gd name="T15" fmla="*/ 2 h 38"/>
                  <a:gd name="T16" fmla="*/ 10 w 56"/>
                  <a:gd name="T17" fmla="*/ 0 h 3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38">
                    <a:moveTo>
                      <a:pt x="38" y="0"/>
                    </a:moveTo>
                    <a:lnTo>
                      <a:pt x="38" y="19"/>
                    </a:lnTo>
                    <a:lnTo>
                      <a:pt x="47" y="19"/>
                    </a:lnTo>
                    <a:lnTo>
                      <a:pt x="56" y="29"/>
                    </a:lnTo>
                    <a:lnTo>
                      <a:pt x="47" y="38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9" y="9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" name="Freeform 50">
                <a:extLst>
                  <a:ext uri="{FF2B5EF4-FFF2-40B4-BE49-F238E27FC236}">
                    <a16:creationId xmlns:a16="http://schemas.microsoft.com/office/drawing/2014/main" id="{F5B5882E-A2A7-40EE-943D-7C27C30E1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783"/>
                <a:ext cx="59" cy="77"/>
              </a:xfrm>
              <a:custGeom>
                <a:avLst/>
                <a:gdLst>
                  <a:gd name="T0" fmla="*/ 52 w 235"/>
                  <a:gd name="T1" fmla="*/ 2 h 311"/>
                  <a:gd name="T2" fmla="*/ 57 w 235"/>
                  <a:gd name="T3" fmla="*/ 0 h 311"/>
                  <a:gd name="T4" fmla="*/ 59 w 235"/>
                  <a:gd name="T5" fmla="*/ 2 h 311"/>
                  <a:gd name="T6" fmla="*/ 50 w 235"/>
                  <a:gd name="T7" fmla="*/ 16 h 311"/>
                  <a:gd name="T8" fmla="*/ 45 w 235"/>
                  <a:gd name="T9" fmla="*/ 23 h 311"/>
                  <a:gd name="T10" fmla="*/ 38 w 235"/>
                  <a:gd name="T11" fmla="*/ 30 h 311"/>
                  <a:gd name="T12" fmla="*/ 21 w 235"/>
                  <a:gd name="T13" fmla="*/ 54 h 311"/>
                  <a:gd name="T14" fmla="*/ 14 w 235"/>
                  <a:gd name="T15" fmla="*/ 65 h 311"/>
                  <a:gd name="T16" fmla="*/ 2 w 235"/>
                  <a:gd name="T17" fmla="*/ 77 h 311"/>
                  <a:gd name="T18" fmla="*/ 0 w 235"/>
                  <a:gd name="T19" fmla="*/ 75 h 311"/>
                  <a:gd name="T20" fmla="*/ 0 w 235"/>
                  <a:gd name="T21" fmla="*/ 72 h 311"/>
                  <a:gd name="T22" fmla="*/ 2 w 235"/>
                  <a:gd name="T23" fmla="*/ 68 h 311"/>
                  <a:gd name="T24" fmla="*/ 7 w 235"/>
                  <a:gd name="T25" fmla="*/ 63 h 311"/>
                  <a:gd name="T26" fmla="*/ 9 w 235"/>
                  <a:gd name="T27" fmla="*/ 58 h 311"/>
                  <a:gd name="T28" fmla="*/ 28 w 235"/>
                  <a:gd name="T29" fmla="*/ 32 h 311"/>
                  <a:gd name="T30" fmla="*/ 38 w 235"/>
                  <a:gd name="T31" fmla="*/ 21 h 311"/>
                  <a:gd name="T32" fmla="*/ 47 w 235"/>
                  <a:gd name="T33" fmla="*/ 9 h 311"/>
                  <a:gd name="T34" fmla="*/ 50 w 235"/>
                  <a:gd name="T35" fmla="*/ 4 h 311"/>
                  <a:gd name="T36" fmla="*/ 52 w 235"/>
                  <a:gd name="T37" fmla="*/ 2 h 31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235" h="311">
                    <a:moveTo>
                      <a:pt x="207" y="9"/>
                    </a:moveTo>
                    <a:lnTo>
                      <a:pt x="226" y="0"/>
                    </a:lnTo>
                    <a:lnTo>
                      <a:pt x="235" y="9"/>
                    </a:lnTo>
                    <a:lnTo>
                      <a:pt x="198" y="66"/>
                    </a:lnTo>
                    <a:lnTo>
                      <a:pt x="179" y="94"/>
                    </a:lnTo>
                    <a:lnTo>
                      <a:pt x="151" y="122"/>
                    </a:lnTo>
                    <a:lnTo>
                      <a:pt x="85" y="217"/>
                    </a:lnTo>
                    <a:lnTo>
                      <a:pt x="56" y="264"/>
                    </a:lnTo>
                    <a:lnTo>
                      <a:pt x="9" y="311"/>
                    </a:lnTo>
                    <a:lnTo>
                      <a:pt x="0" y="301"/>
                    </a:lnTo>
                    <a:lnTo>
                      <a:pt x="0" y="292"/>
                    </a:lnTo>
                    <a:lnTo>
                      <a:pt x="9" y="274"/>
                    </a:lnTo>
                    <a:lnTo>
                      <a:pt x="28" y="254"/>
                    </a:lnTo>
                    <a:lnTo>
                      <a:pt x="37" y="235"/>
                    </a:lnTo>
                    <a:lnTo>
                      <a:pt x="112" y="131"/>
                    </a:lnTo>
                    <a:lnTo>
                      <a:pt x="151" y="84"/>
                    </a:lnTo>
                    <a:lnTo>
                      <a:pt x="188" y="37"/>
                    </a:lnTo>
                    <a:lnTo>
                      <a:pt x="198" y="18"/>
                    </a:lnTo>
                    <a:lnTo>
                      <a:pt x="207" y="9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" name="Freeform 51">
                <a:extLst>
                  <a:ext uri="{FF2B5EF4-FFF2-40B4-BE49-F238E27FC236}">
                    <a16:creationId xmlns:a16="http://schemas.microsoft.com/office/drawing/2014/main" id="{3ECA3918-E3FD-49EC-80BB-9237D46EA8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6" y="858"/>
                <a:ext cx="76" cy="52"/>
              </a:xfrm>
              <a:custGeom>
                <a:avLst/>
                <a:gdLst>
                  <a:gd name="T0" fmla="*/ 64 w 303"/>
                  <a:gd name="T1" fmla="*/ 7 h 208"/>
                  <a:gd name="T2" fmla="*/ 69 w 303"/>
                  <a:gd name="T3" fmla="*/ 3 h 208"/>
                  <a:gd name="T4" fmla="*/ 71 w 303"/>
                  <a:gd name="T5" fmla="*/ 0 h 208"/>
                  <a:gd name="T6" fmla="*/ 76 w 303"/>
                  <a:gd name="T7" fmla="*/ 0 h 208"/>
                  <a:gd name="T8" fmla="*/ 76 w 303"/>
                  <a:gd name="T9" fmla="*/ 5 h 208"/>
                  <a:gd name="T10" fmla="*/ 40 w 303"/>
                  <a:gd name="T11" fmla="*/ 29 h 208"/>
                  <a:gd name="T12" fmla="*/ 7 w 303"/>
                  <a:gd name="T13" fmla="*/ 52 h 208"/>
                  <a:gd name="T14" fmla="*/ 5 w 303"/>
                  <a:gd name="T15" fmla="*/ 52 h 208"/>
                  <a:gd name="T16" fmla="*/ 3 w 303"/>
                  <a:gd name="T17" fmla="*/ 52 h 208"/>
                  <a:gd name="T18" fmla="*/ 0 w 303"/>
                  <a:gd name="T19" fmla="*/ 47 h 208"/>
                  <a:gd name="T20" fmla="*/ 31 w 303"/>
                  <a:gd name="T21" fmla="*/ 26 h 208"/>
                  <a:gd name="T22" fmla="*/ 64 w 303"/>
                  <a:gd name="T23" fmla="*/ 7 h 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303" h="208">
                    <a:moveTo>
                      <a:pt x="255" y="28"/>
                    </a:moveTo>
                    <a:lnTo>
                      <a:pt x="274" y="10"/>
                    </a:lnTo>
                    <a:lnTo>
                      <a:pt x="284" y="0"/>
                    </a:lnTo>
                    <a:lnTo>
                      <a:pt x="303" y="0"/>
                    </a:lnTo>
                    <a:lnTo>
                      <a:pt x="303" y="20"/>
                    </a:lnTo>
                    <a:lnTo>
                      <a:pt x="161" y="114"/>
                    </a:lnTo>
                    <a:lnTo>
                      <a:pt x="29" y="208"/>
                    </a:lnTo>
                    <a:lnTo>
                      <a:pt x="20" y="208"/>
                    </a:lnTo>
                    <a:lnTo>
                      <a:pt x="10" y="208"/>
                    </a:lnTo>
                    <a:lnTo>
                      <a:pt x="0" y="189"/>
                    </a:lnTo>
                    <a:lnTo>
                      <a:pt x="123" y="104"/>
                    </a:lnTo>
                    <a:lnTo>
                      <a:pt x="255" y="28"/>
                    </a:lnTo>
                    <a:close/>
                  </a:path>
                </a:pathLst>
              </a:custGeom>
              <a:solidFill>
                <a:srgbClr val="8AA8A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" name="Freeform 52">
                <a:extLst>
                  <a:ext uri="{FF2B5EF4-FFF2-40B4-BE49-F238E27FC236}">
                    <a16:creationId xmlns:a16="http://schemas.microsoft.com/office/drawing/2014/main" id="{2CA936FC-532B-4C28-A445-A1C653F0E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3" y="799"/>
                <a:ext cx="35" cy="36"/>
              </a:xfrm>
              <a:custGeom>
                <a:avLst/>
                <a:gdLst>
                  <a:gd name="T0" fmla="*/ 23 w 141"/>
                  <a:gd name="T1" fmla="*/ 2 h 141"/>
                  <a:gd name="T2" fmla="*/ 31 w 141"/>
                  <a:gd name="T3" fmla="*/ 0 h 141"/>
                  <a:gd name="T4" fmla="*/ 33 w 141"/>
                  <a:gd name="T5" fmla="*/ 0 h 141"/>
                  <a:gd name="T6" fmla="*/ 35 w 141"/>
                  <a:gd name="T7" fmla="*/ 2 h 141"/>
                  <a:gd name="T8" fmla="*/ 21 w 141"/>
                  <a:gd name="T9" fmla="*/ 19 h 141"/>
                  <a:gd name="T10" fmla="*/ 7 w 141"/>
                  <a:gd name="T11" fmla="*/ 36 h 141"/>
                  <a:gd name="T12" fmla="*/ 5 w 141"/>
                  <a:gd name="T13" fmla="*/ 34 h 141"/>
                  <a:gd name="T14" fmla="*/ 0 w 141"/>
                  <a:gd name="T15" fmla="*/ 34 h 141"/>
                  <a:gd name="T16" fmla="*/ 12 w 141"/>
                  <a:gd name="T17" fmla="*/ 17 h 141"/>
                  <a:gd name="T18" fmla="*/ 23 w 141"/>
                  <a:gd name="T19" fmla="*/ 2 h 14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41" h="141">
                    <a:moveTo>
                      <a:pt x="94" y="9"/>
                    </a:moveTo>
                    <a:lnTo>
                      <a:pt x="123" y="0"/>
                    </a:lnTo>
                    <a:lnTo>
                      <a:pt x="132" y="0"/>
                    </a:lnTo>
                    <a:lnTo>
                      <a:pt x="141" y="9"/>
                    </a:lnTo>
                    <a:lnTo>
                      <a:pt x="84" y="75"/>
                    </a:lnTo>
                    <a:lnTo>
                      <a:pt x="28" y="141"/>
                    </a:lnTo>
                    <a:lnTo>
                      <a:pt x="19" y="132"/>
                    </a:lnTo>
                    <a:lnTo>
                      <a:pt x="0" y="132"/>
                    </a:lnTo>
                    <a:lnTo>
                      <a:pt x="47" y="65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" name="Freeform 53">
                <a:extLst>
                  <a:ext uri="{FF2B5EF4-FFF2-40B4-BE49-F238E27FC236}">
                    <a16:creationId xmlns:a16="http://schemas.microsoft.com/office/drawing/2014/main" id="{DEDF71E8-20DA-46E3-809A-81E1CE1807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" y="566"/>
                <a:ext cx="201" cy="224"/>
              </a:xfrm>
              <a:custGeom>
                <a:avLst/>
                <a:gdLst>
                  <a:gd name="T0" fmla="*/ 17 w 802"/>
                  <a:gd name="T1" fmla="*/ 0 h 896"/>
                  <a:gd name="T2" fmla="*/ 90 w 802"/>
                  <a:gd name="T3" fmla="*/ 24 h 896"/>
                  <a:gd name="T4" fmla="*/ 128 w 802"/>
                  <a:gd name="T5" fmla="*/ 36 h 896"/>
                  <a:gd name="T6" fmla="*/ 163 w 802"/>
                  <a:gd name="T7" fmla="*/ 47 h 896"/>
                  <a:gd name="T8" fmla="*/ 173 w 802"/>
                  <a:gd name="T9" fmla="*/ 52 h 896"/>
                  <a:gd name="T10" fmla="*/ 182 w 802"/>
                  <a:gd name="T11" fmla="*/ 54 h 896"/>
                  <a:gd name="T12" fmla="*/ 191 w 802"/>
                  <a:gd name="T13" fmla="*/ 57 h 896"/>
                  <a:gd name="T14" fmla="*/ 201 w 802"/>
                  <a:gd name="T15" fmla="*/ 62 h 896"/>
                  <a:gd name="T16" fmla="*/ 194 w 802"/>
                  <a:gd name="T17" fmla="*/ 102 h 896"/>
                  <a:gd name="T18" fmla="*/ 182 w 802"/>
                  <a:gd name="T19" fmla="*/ 139 h 896"/>
                  <a:gd name="T20" fmla="*/ 170 w 802"/>
                  <a:gd name="T21" fmla="*/ 179 h 896"/>
                  <a:gd name="T22" fmla="*/ 161 w 802"/>
                  <a:gd name="T23" fmla="*/ 219 h 896"/>
                  <a:gd name="T24" fmla="*/ 139 w 802"/>
                  <a:gd name="T25" fmla="*/ 222 h 896"/>
                  <a:gd name="T26" fmla="*/ 121 w 802"/>
                  <a:gd name="T27" fmla="*/ 224 h 896"/>
                  <a:gd name="T28" fmla="*/ 78 w 802"/>
                  <a:gd name="T29" fmla="*/ 222 h 896"/>
                  <a:gd name="T30" fmla="*/ 57 w 802"/>
                  <a:gd name="T31" fmla="*/ 219 h 896"/>
                  <a:gd name="T32" fmla="*/ 36 w 802"/>
                  <a:gd name="T33" fmla="*/ 217 h 896"/>
                  <a:gd name="T34" fmla="*/ 36 w 802"/>
                  <a:gd name="T35" fmla="*/ 212 h 896"/>
                  <a:gd name="T36" fmla="*/ 33 w 802"/>
                  <a:gd name="T37" fmla="*/ 210 h 896"/>
                  <a:gd name="T38" fmla="*/ 26 w 802"/>
                  <a:gd name="T39" fmla="*/ 205 h 896"/>
                  <a:gd name="T40" fmla="*/ 22 w 802"/>
                  <a:gd name="T41" fmla="*/ 208 h 896"/>
                  <a:gd name="T42" fmla="*/ 17 w 802"/>
                  <a:gd name="T43" fmla="*/ 212 h 896"/>
                  <a:gd name="T44" fmla="*/ 12 w 802"/>
                  <a:gd name="T45" fmla="*/ 217 h 896"/>
                  <a:gd name="T46" fmla="*/ 10 w 802"/>
                  <a:gd name="T47" fmla="*/ 217 h 896"/>
                  <a:gd name="T48" fmla="*/ 5 w 802"/>
                  <a:gd name="T49" fmla="*/ 217 h 896"/>
                  <a:gd name="T50" fmla="*/ 3 w 802"/>
                  <a:gd name="T51" fmla="*/ 208 h 896"/>
                  <a:gd name="T52" fmla="*/ 0 w 802"/>
                  <a:gd name="T53" fmla="*/ 201 h 896"/>
                  <a:gd name="T54" fmla="*/ 3 w 802"/>
                  <a:gd name="T55" fmla="*/ 191 h 896"/>
                  <a:gd name="T56" fmla="*/ 0 w 802"/>
                  <a:gd name="T57" fmla="*/ 184 h 896"/>
                  <a:gd name="T58" fmla="*/ 0 w 802"/>
                  <a:gd name="T59" fmla="*/ 139 h 896"/>
                  <a:gd name="T60" fmla="*/ 0 w 802"/>
                  <a:gd name="T61" fmla="*/ 92 h 896"/>
                  <a:gd name="T62" fmla="*/ 5 w 802"/>
                  <a:gd name="T63" fmla="*/ 45 h 896"/>
                  <a:gd name="T64" fmla="*/ 10 w 802"/>
                  <a:gd name="T65" fmla="*/ 21 h 896"/>
                  <a:gd name="T66" fmla="*/ 17 w 802"/>
                  <a:gd name="T67" fmla="*/ 0 h 89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802" h="896">
                    <a:moveTo>
                      <a:pt x="67" y="0"/>
                    </a:moveTo>
                    <a:lnTo>
                      <a:pt x="359" y="95"/>
                    </a:lnTo>
                    <a:lnTo>
                      <a:pt x="509" y="142"/>
                    </a:lnTo>
                    <a:lnTo>
                      <a:pt x="652" y="189"/>
                    </a:lnTo>
                    <a:lnTo>
                      <a:pt x="689" y="207"/>
                    </a:lnTo>
                    <a:lnTo>
                      <a:pt x="727" y="217"/>
                    </a:lnTo>
                    <a:lnTo>
                      <a:pt x="764" y="226"/>
                    </a:lnTo>
                    <a:lnTo>
                      <a:pt x="802" y="246"/>
                    </a:lnTo>
                    <a:lnTo>
                      <a:pt x="774" y="406"/>
                    </a:lnTo>
                    <a:lnTo>
                      <a:pt x="727" y="557"/>
                    </a:lnTo>
                    <a:lnTo>
                      <a:pt x="679" y="717"/>
                    </a:lnTo>
                    <a:lnTo>
                      <a:pt x="642" y="877"/>
                    </a:lnTo>
                    <a:lnTo>
                      <a:pt x="556" y="886"/>
                    </a:lnTo>
                    <a:lnTo>
                      <a:pt x="482" y="896"/>
                    </a:lnTo>
                    <a:lnTo>
                      <a:pt x="312" y="886"/>
                    </a:lnTo>
                    <a:lnTo>
                      <a:pt x="227" y="877"/>
                    </a:lnTo>
                    <a:lnTo>
                      <a:pt x="142" y="868"/>
                    </a:lnTo>
                    <a:lnTo>
                      <a:pt x="142" y="849"/>
                    </a:lnTo>
                    <a:lnTo>
                      <a:pt x="133" y="839"/>
                    </a:lnTo>
                    <a:lnTo>
                      <a:pt x="104" y="821"/>
                    </a:lnTo>
                    <a:lnTo>
                      <a:pt x="86" y="830"/>
                    </a:lnTo>
                    <a:lnTo>
                      <a:pt x="67" y="849"/>
                    </a:lnTo>
                    <a:lnTo>
                      <a:pt x="47" y="868"/>
                    </a:lnTo>
                    <a:lnTo>
                      <a:pt x="38" y="868"/>
                    </a:lnTo>
                    <a:lnTo>
                      <a:pt x="20" y="868"/>
                    </a:lnTo>
                    <a:lnTo>
                      <a:pt x="10" y="830"/>
                    </a:lnTo>
                    <a:lnTo>
                      <a:pt x="0" y="802"/>
                    </a:lnTo>
                    <a:lnTo>
                      <a:pt x="10" y="764"/>
                    </a:lnTo>
                    <a:lnTo>
                      <a:pt x="0" y="735"/>
                    </a:lnTo>
                    <a:lnTo>
                      <a:pt x="0" y="557"/>
                    </a:lnTo>
                    <a:lnTo>
                      <a:pt x="0" y="367"/>
                    </a:lnTo>
                    <a:lnTo>
                      <a:pt x="20" y="179"/>
                    </a:lnTo>
                    <a:lnTo>
                      <a:pt x="38" y="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" name="Freeform 54">
                <a:extLst>
                  <a:ext uri="{FF2B5EF4-FFF2-40B4-BE49-F238E27FC236}">
                    <a16:creationId xmlns:a16="http://schemas.microsoft.com/office/drawing/2014/main" id="{89D66991-A9E1-4228-817C-372492D08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7" y="488"/>
                <a:ext cx="170" cy="71"/>
              </a:xfrm>
              <a:custGeom>
                <a:avLst/>
                <a:gdLst>
                  <a:gd name="T0" fmla="*/ 2 w 679"/>
                  <a:gd name="T1" fmla="*/ 64 h 284"/>
                  <a:gd name="T2" fmla="*/ 64 w 679"/>
                  <a:gd name="T3" fmla="*/ 40 h 284"/>
                  <a:gd name="T4" fmla="*/ 125 w 679"/>
                  <a:gd name="T5" fmla="*/ 17 h 284"/>
                  <a:gd name="T6" fmla="*/ 139 w 679"/>
                  <a:gd name="T7" fmla="*/ 12 h 284"/>
                  <a:gd name="T8" fmla="*/ 156 w 679"/>
                  <a:gd name="T9" fmla="*/ 7 h 284"/>
                  <a:gd name="T10" fmla="*/ 158 w 679"/>
                  <a:gd name="T11" fmla="*/ 3 h 284"/>
                  <a:gd name="T12" fmla="*/ 163 w 679"/>
                  <a:gd name="T13" fmla="*/ 3 h 284"/>
                  <a:gd name="T14" fmla="*/ 167 w 679"/>
                  <a:gd name="T15" fmla="*/ 3 h 284"/>
                  <a:gd name="T16" fmla="*/ 170 w 679"/>
                  <a:gd name="T17" fmla="*/ 0 h 284"/>
                  <a:gd name="T18" fmla="*/ 170 w 679"/>
                  <a:gd name="T19" fmla="*/ 7 h 284"/>
                  <a:gd name="T20" fmla="*/ 163 w 679"/>
                  <a:gd name="T21" fmla="*/ 7 h 284"/>
                  <a:gd name="T22" fmla="*/ 160 w 679"/>
                  <a:gd name="T23" fmla="*/ 10 h 284"/>
                  <a:gd name="T24" fmla="*/ 156 w 679"/>
                  <a:gd name="T25" fmla="*/ 12 h 284"/>
                  <a:gd name="T26" fmla="*/ 151 w 679"/>
                  <a:gd name="T27" fmla="*/ 12 h 284"/>
                  <a:gd name="T28" fmla="*/ 113 w 679"/>
                  <a:gd name="T29" fmla="*/ 29 h 284"/>
                  <a:gd name="T30" fmla="*/ 75 w 679"/>
                  <a:gd name="T31" fmla="*/ 43 h 284"/>
                  <a:gd name="T32" fmla="*/ 57 w 679"/>
                  <a:gd name="T33" fmla="*/ 52 h 284"/>
                  <a:gd name="T34" fmla="*/ 38 w 679"/>
                  <a:gd name="T35" fmla="*/ 59 h 284"/>
                  <a:gd name="T36" fmla="*/ 0 w 679"/>
                  <a:gd name="T37" fmla="*/ 71 h 284"/>
                  <a:gd name="T38" fmla="*/ 2 w 679"/>
                  <a:gd name="T39" fmla="*/ 64 h 28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679" h="284">
                    <a:moveTo>
                      <a:pt x="9" y="256"/>
                    </a:moveTo>
                    <a:lnTo>
                      <a:pt x="254" y="161"/>
                    </a:lnTo>
                    <a:lnTo>
                      <a:pt x="499" y="67"/>
                    </a:lnTo>
                    <a:lnTo>
                      <a:pt x="556" y="49"/>
                    </a:lnTo>
                    <a:lnTo>
                      <a:pt x="622" y="29"/>
                    </a:lnTo>
                    <a:lnTo>
                      <a:pt x="632" y="10"/>
                    </a:lnTo>
                    <a:lnTo>
                      <a:pt x="650" y="10"/>
                    </a:lnTo>
                    <a:lnTo>
                      <a:pt x="669" y="10"/>
                    </a:lnTo>
                    <a:lnTo>
                      <a:pt x="679" y="0"/>
                    </a:lnTo>
                    <a:lnTo>
                      <a:pt x="679" y="29"/>
                    </a:lnTo>
                    <a:lnTo>
                      <a:pt x="650" y="29"/>
                    </a:lnTo>
                    <a:lnTo>
                      <a:pt x="641" y="39"/>
                    </a:lnTo>
                    <a:lnTo>
                      <a:pt x="622" y="49"/>
                    </a:lnTo>
                    <a:lnTo>
                      <a:pt x="603" y="49"/>
                    </a:lnTo>
                    <a:lnTo>
                      <a:pt x="452" y="114"/>
                    </a:lnTo>
                    <a:lnTo>
                      <a:pt x="301" y="170"/>
                    </a:lnTo>
                    <a:lnTo>
                      <a:pt x="226" y="208"/>
                    </a:lnTo>
                    <a:lnTo>
                      <a:pt x="150" y="237"/>
                    </a:lnTo>
                    <a:lnTo>
                      <a:pt x="0" y="284"/>
                    </a:lnTo>
                    <a:lnTo>
                      <a:pt x="9" y="256"/>
                    </a:lnTo>
                    <a:close/>
                  </a:path>
                </a:pathLst>
              </a:custGeom>
              <a:solidFill>
                <a:srgbClr val="7B828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" name="Freeform 55">
                <a:extLst>
                  <a:ext uri="{FF2B5EF4-FFF2-40B4-BE49-F238E27FC236}">
                    <a16:creationId xmlns:a16="http://schemas.microsoft.com/office/drawing/2014/main" id="{67C506F8-0FC3-4F77-9BB5-52751E11F2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849"/>
                <a:ext cx="10" cy="7"/>
              </a:xfrm>
              <a:custGeom>
                <a:avLst/>
                <a:gdLst>
                  <a:gd name="T0" fmla="*/ 10 w 37"/>
                  <a:gd name="T1" fmla="*/ 3 h 28"/>
                  <a:gd name="T2" fmla="*/ 10 w 37"/>
                  <a:gd name="T3" fmla="*/ 5 h 28"/>
                  <a:gd name="T4" fmla="*/ 5 w 37"/>
                  <a:gd name="T5" fmla="*/ 7 h 28"/>
                  <a:gd name="T6" fmla="*/ 0 w 37"/>
                  <a:gd name="T7" fmla="*/ 7 h 28"/>
                  <a:gd name="T8" fmla="*/ 0 w 37"/>
                  <a:gd name="T9" fmla="*/ 3 h 28"/>
                  <a:gd name="T10" fmla="*/ 2 w 37"/>
                  <a:gd name="T11" fmla="*/ 0 h 28"/>
                  <a:gd name="T12" fmla="*/ 5 w 37"/>
                  <a:gd name="T13" fmla="*/ 0 h 28"/>
                  <a:gd name="T14" fmla="*/ 10 w 37"/>
                  <a:gd name="T15" fmla="*/ 3 h 2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37" h="28">
                    <a:moveTo>
                      <a:pt x="37" y="10"/>
                    </a:moveTo>
                    <a:lnTo>
                      <a:pt x="37" y="18"/>
                    </a:lnTo>
                    <a:lnTo>
                      <a:pt x="18" y="28"/>
                    </a:lnTo>
                    <a:lnTo>
                      <a:pt x="0" y="28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lnTo>
                      <a:pt x="37" y="10"/>
                    </a:lnTo>
                    <a:close/>
                  </a:path>
                </a:pathLst>
              </a:custGeom>
              <a:solidFill>
                <a:srgbClr val="CCE70B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" name="Freeform 56">
                <a:extLst>
                  <a:ext uri="{FF2B5EF4-FFF2-40B4-BE49-F238E27FC236}">
                    <a16:creationId xmlns:a16="http://schemas.microsoft.com/office/drawing/2014/main" id="{7F3F5007-AD03-47C1-926E-F0D29EE99F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" y="519"/>
                <a:ext cx="210" cy="103"/>
              </a:xfrm>
              <a:custGeom>
                <a:avLst/>
                <a:gdLst>
                  <a:gd name="T0" fmla="*/ 31 w 840"/>
                  <a:gd name="T1" fmla="*/ 35 h 415"/>
                  <a:gd name="T2" fmla="*/ 73 w 840"/>
                  <a:gd name="T3" fmla="*/ 17 h 415"/>
                  <a:gd name="T4" fmla="*/ 116 w 840"/>
                  <a:gd name="T5" fmla="*/ 0 h 415"/>
                  <a:gd name="T6" fmla="*/ 111 w 840"/>
                  <a:gd name="T7" fmla="*/ 9 h 415"/>
                  <a:gd name="T8" fmla="*/ 111 w 840"/>
                  <a:gd name="T9" fmla="*/ 19 h 415"/>
                  <a:gd name="T10" fmla="*/ 111 w 840"/>
                  <a:gd name="T11" fmla="*/ 28 h 415"/>
                  <a:gd name="T12" fmla="*/ 113 w 840"/>
                  <a:gd name="T13" fmla="*/ 37 h 415"/>
                  <a:gd name="T14" fmla="*/ 123 w 840"/>
                  <a:gd name="T15" fmla="*/ 52 h 415"/>
                  <a:gd name="T16" fmla="*/ 135 w 840"/>
                  <a:gd name="T17" fmla="*/ 61 h 415"/>
                  <a:gd name="T18" fmla="*/ 151 w 840"/>
                  <a:gd name="T19" fmla="*/ 70 h 415"/>
                  <a:gd name="T20" fmla="*/ 168 w 840"/>
                  <a:gd name="T21" fmla="*/ 77 h 415"/>
                  <a:gd name="T22" fmla="*/ 187 w 840"/>
                  <a:gd name="T23" fmla="*/ 84 h 415"/>
                  <a:gd name="T24" fmla="*/ 198 w 840"/>
                  <a:gd name="T25" fmla="*/ 87 h 415"/>
                  <a:gd name="T26" fmla="*/ 210 w 840"/>
                  <a:gd name="T27" fmla="*/ 87 h 415"/>
                  <a:gd name="T28" fmla="*/ 182 w 840"/>
                  <a:gd name="T29" fmla="*/ 103 h 415"/>
                  <a:gd name="T30" fmla="*/ 144 w 840"/>
                  <a:gd name="T31" fmla="*/ 89 h 415"/>
                  <a:gd name="T32" fmla="*/ 106 w 840"/>
                  <a:gd name="T33" fmla="*/ 77 h 415"/>
                  <a:gd name="T34" fmla="*/ 80 w 840"/>
                  <a:gd name="T35" fmla="*/ 66 h 415"/>
                  <a:gd name="T36" fmla="*/ 54 w 840"/>
                  <a:gd name="T37" fmla="*/ 59 h 415"/>
                  <a:gd name="T38" fmla="*/ 26 w 840"/>
                  <a:gd name="T39" fmla="*/ 52 h 415"/>
                  <a:gd name="T40" fmla="*/ 0 w 840"/>
                  <a:gd name="T41" fmla="*/ 42 h 415"/>
                  <a:gd name="T42" fmla="*/ 7 w 840"/>
                  <a:gd name="T43" fmla="*/ 42 h 415"/>
                  <a:gd name="T44" fmla="*/ 14 w 840"/>
                  <a:gd name="T45" fmla="*/ 37 h 415"/>
                  <a:gd name="T46" fmla="*/ 24 w 840"/>
                  <a:gd name="T47" fmla="*/ 35 h 415"/>
                  <a:gd name="T48" fmla="*/ 31 w 840"/>
                  <a:gd name="T49" fmla="*/ 35 h 4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0" t="0" r="r" b="b"/>
                <a:pathLst>
                  <a:path w="840" h="415">
                    <a:moveTo>
                      <a:pt x="123" y="142"/>
                    </a:moveTo>
                    <a:lnTo>
                      <a:pt x="293" y="67"/>
                    </a:lnTo>
                    <a:lnTo>
                      <a:pt x="462" y="0"/>
                    </a:lnTo>
                    <a:lnTo>
                      <a:pt x="444" y="38"/>
                    </a:lnTo>
                    <a:lnTo>
                      <a:pt x="444" y="76"/>
                    </a:lnTo>
                    <a:lnTo>
                      <a:pt x="444" y="114"/>
                    </a:lnTo>
                    <a:lnTo>
                      <a:pt x="452" y="151"/>
                    </a:lnTo>
                    <a:lnTo>
                      <a:pt x="491" y="208"/>
                    </a:lnTo>
                    <a:lnTo>
                      <a:pt x="538" y="245"/>
                    </a:lnTo>
                    <a:lnTo>
                      <a:pt x="604" y="284"/>
                    </a:lnTo>
                    <a:lnTo>
                      <a:pt x="670" y="312"/>
                    </a:lnTo>
                    <a:lnTo>
                      <a:pt x="746" y="340"/>
                    </a:lnTo>
                    <a:lnTo>
                      <a:pt x="793" y="349"/>
                    </a:lnTo>
                    <a:lnTo>
                      <a:pt x="840" y="349"/>
                    </a:lnTo>
                    <a:lnTo>
                      <a:pt x="726" y="415"/>
                    </a:lnTo>
                    <a:lnTo>
                      <a:pt x="575" y="359"/>
                    </a:lnTo>
                    <a:lnTo>
                      <a:pt x="425" y="312"/>
                    </a:lnTo>
                    <a:lnTo>
                      <a:pt x="321" y="265"/>
                    </a:lnTo>
                    <a:lnTo>
                      <a:pt x="217" y="237"/>
                    </a:lnTo>
                    <a:lnTo>
                      <a:pt x="104" y="208"/>
                    </a:lnTo>
                    <a:lnTo>
                      <a:pt x="0" y="170"/>
                    </a:lnTo>
                    <a:lnTo>
                      <a:pt x="29" y="170"/>
                    </a:lnTo>
                    <a:lnTo>
                      <a:pt x="57" y="151"/>
                    </a:lnTo>
                    <a:lnTo>
                      <a:pt x="94" y="142"/>
                    </a:lnTo>
                    <a:lnTo>
                      <a:pt x="123" y="142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" name="Freeform 57">
                <a:extLst>
                  <a:ext uri="{FF2B5EF4-FFF2-40B4-BE49-F238E27FC236}">
                    <a16:creationId xmlns:a16="http://schemas.microsoft.com/office/drawing/2014/main" id="{6875F71B-1EAB-4F1B-BE73-99C4E0D251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778"/>
                <a:ext cx="52" cy="61"/>
              </a:xfrm>
              <a:custGeom>
                <a:avLst/>
                <a:gdLst>
                  <a:gd name="T0" fmla="*/ 50 w 208"/>
                  <a:gd name="T1" fmla="*/ 0 h 244"/>
                  <a:gd name="T2" fmla="*/ 52 w 208"/>
                  <a:gd name="T3" fmla="*/ 2 h 244"/>
                  <a:gd name="T4" fmla="*/ 31 w 208"/>
                  <a:gd name="T5" fmla="*/ 33 h 244"/>
                  <a:gd name="T6" fmla="*/ 19 w 208"/>
                  <a:gd name="T7" fmla="*/ 47 h 244"/>
                  <a:gd name="T8" fmla="*/ 7 w 208"/>
                  <a:gd name="T9" fmla="*/ 61 h 244"/>
                  <a:gd name="T10" fmla="*/ 0 w 208"/>
                  <a:gd name="T11" fmla="*/ 59 h 244"/>
                  <a:gd name="T12" fmla="*/ 12 w 208"/>
                  <a:gd name="T13" fmla="*/ 43 h 244"/>
                  <a:gd name="T14" fmla="*/ 24 w 208"/>
                  <a:gd name="T15" fmla="*/ 28 h 244"/>
                  <a:gd name="T16" fmla="*/ 50 w 208"/>
                  <a:gd name="T17" fmla="*/ 0 h 24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08" h="244">
                    <a:moveTo>
                      <a:pt x="198" y="0"/>
                    </a:moveTo>
                    <a:lnTo>
                      <a:pt x="208" y="9"/>
                    </a:lnTo>
                    <a:lnTo>
                      <a:pt x="123" y="132"/>
                    </a:lnTo>
                    <a:lnTo>
                      <a:pt x="76" y="189"/>
                    </a:lnTo>
                    <a:lnTo>
                      <a:pt x="28" y="244"/>
                    </a:lnTo>
                    <a:lnTo>
                      <a:pt x="0" y="236"/>
                    </a:lnTo>
                    <a:lnTo>
                      <a:pt x="47" y="170"/>
                    </a:lnTo>
                    <a:lnTo>
                      <a:pt x="94" y="113"/>
                    </a:lnTo>
                    <a:lnTo>
                      <a:pt x="198" y="0"/>
                    </a:lnTo>
                    <a:close/>
                  </a:path>
                </a:pathLst>
              </a:custGeom>
              <a:solidFill>
                <a:srgbClr val="768605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" name="Freeform 58">
                <a:extLst>
                  <a:ext uri="{FF2B5EF4-FFF2-40B4-BE49-F238E27FC236}">
                    <a16:creationId xmlns:a16="http://schemas.microsoft.com/office/drawing/2014/main" id="{1BD1CB7D-3DCF-499F-81FE-8E530DEDF6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93" y="787"/>
                <a:ext cx="15" cy="7"/>
              </a:xfrm>
              <a:custGeom>
                <a:avLst/>
                <a:gdLst>
                  <a:gd name="T0" fmla="*/ 7 w 56"/>
                  <a:gd name="T1" fmla="*/ 0 h 29"/>
                  <a:gd name="T2" fmla="*/ 15 w 56"/>
                  <a:gd name="T3" fmla="*/ 0 h 29"/>
                  <a:gd name="T4" fmla="*/ 10 w 56"/>
                  <a:gd name="T5" fmla="*/ 7 h 29"/>
                  <a:gd name="T6" fmla="*/ 5 w 56"/>
                  <a:gd name="T7" fmla="*/ 7 h 29"/>
                  <a:gd name="T8" fmla="*/ 0 w 56"/>
                  <a:gd name="T9" fmla="*/ 7 h 29"/>
                  <a:gd name="T10" fmla="*/ 2 w 56"/>
                  <a:gd name="T11" fmla="*/ 5 h 29"/>
                  <a:gd name="T12" fmla="*/ 5 w 56"/>
                  <a:gd name="T13" fmla="*/ 5 h 29"/>
                  <a:gd name="T14" fmla="*/ 5 w 56"/>
                  <a:gd name="T15" fmla="*/ 2 h 29"/>
                  <a:gd name="T16" fmla="*/ 7 w 56"/>
                  <a:gd name="T17" fmla="*/ 0 h 2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6" h="29">
                    <a:moveTo>
                      <a:pt x="27" y="0"/>
                    </a:moveTo>
                    <a:lnTo>
                      <a:pt x="56" y="0"/>
                    </a:lnTo>
                    <a:lnTo>
                      <a:pt x="37" y="29"/>
                    </a:lnTo>
                    <a:lnTo>
                      <a:pt x="18" y="29"/>
                    </a:lnTo>
                    <a:lnTo>
                      <a:pt x="0" y="29"/>
                    </a:lnTo>
                    <a:lnTo>
                      <a:pt x="9" y="19"/>
                    </a:lnTo>
                    <a:lnTo>
                      <a:pt x="18" y="19"/>
                    </a:lnTo>
                    <a:lnTo>
                      <a:pt x="18" y="1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" name="Freeform 59">
                <a:extLst>
                  <a:ext uri="{FF2B5EF4-FFF2-40B4-BE49-F238E27FC236}">
                    <a16:creationId xmlns:a16="http://schemas.microsoft.com/office/drawing/2014/main" id="{BC31E9C5-8DDD-4B9D-821E-90FA603AF6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787"/>
                <a:ext cx="87" cy="38"/>
              </a:xfrm>
              <a:custGeom>
                <a:avLst/>
                <a:gdLst>
                  <a:gd name="T0" fmla="*/ 14 w 349"/>
                  <a:gd name="T1" fmla="*/ 0 h 152"/>
                  <a:gd name="T2" fmla="*/ 21 w 349"/>
                  <a:gd name="T3" fmla="*/ 3 h 152"/>
                  <a:gd name="T4" fmla="*/ 30 w 349"/>
                  <a:gd name="T5" fmla="*/ 5 h 152"/>
                  <a:gd name="T6" fmla="*/ 47 w 349"/>
                  <a:gd name="T7" fmla="*/ 5 h 152"/>
                  <a:gd name="T8" fmla="*/ 56 w 349"/>
                  <a:gd name="T9" fmla="*/ 5 h 152"/>
                  <a:gd name="T10" fmla="*/ 61 w 349"/>
                  <a:gd name="T11" fmla="*/ 7 h 152"/>
                  <a:gd name="T12" fmla="*/ 68 w 349"/>
                  <a:gd name="T13" fmla="*/ 14 h 152"/>
                  <a:gd name="T14" fmla="*/ 71 w 349"/>
                  <a:gd name="T15" fmla="*/ 22 h 152"/>
                  <a:gd name="T16" fmla="*/ 80 w 349"/>
                  <a:gd name="T17" fmla="*/ 28 h 152"/>
                  <a:gd name="T18" fmla="*/ 87 w 349"/>
                  <a:gd name="T19" fmla="*/ 38 h 152"/>
                  <a:gd name="T20" fmla="*/ 45 w 349"/>
                  <a:gd name="T21" fmla="*/ 26 h 152"/>
                  <a:gd name="T22" fmla="*/ 21 w 349"/>
                  <a:gd name="T23" fmla="*/ 22 h 152"/>
                  <a:gd name="T24" fmla="*/ 0 w 349"/>
                  <a:gd name="T25" fmla="*/ 17 h 152"/>
                  <a:gd name="T26" fmla="*/ 4 w 349"/>
                  <a:gd name="T27" fmla="*/ 7 h 152"/>
                  <a:gd name="T28" fmla="*/ 14 w 349"/>
                  <a:gd name="T29" fmla="*/ 0 h 152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349" h="152">
                    <a:moveTo>
                      <a:pt x="57" y="0"/>
                    </a:moveTo>
                    <a:lnTo>
                      <a:pt x="85" y="10"/>
                    </a:lnTo>
                    <a:lnTo>
                      <a:pt x="122" y="19"/>
                    </a:lnTo>
                    <a:lnTo>
                      <a:pt x="189" y="19"/>
                    </a:lnTo>
                    <a:lnTo>
                      <a:pt x="226" y="19"/>
                    </a:lnTo>
                    <a:lnTo>
                      <a:pt x="245" y="29"/>
                    </a:lnTo>
                    <a:lnTo>
                      <a:pt x="273" y="57"/>
                    </a:lnTo>
                    <a:lnTo>
                      <a:pt x="283" y="86"/>
                    </a:lnTo>
                    <a:lnTo>
                      <a:pt x="321" y="113"/>
                    </a:lnTo>
                    <a:lnTo>
                      <a:pt x="349" y="152"/>
                    </a:lnTo>
                    <a:lnTo>
                      <a:pt x="179" y="104"/>
                    </a:lnTo>
                    <a:lnTo>
                      <a:pt x="85" y="86"/>
                    </a:lnTo>
                    <a:lnTo>
                      <a:pt x="0" y="66"/>
                    </a:lnTo>
                    <a:lnTo>
                      <a:pt x="18" y="29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16485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" name="Freeform 60">
                <a:extLst>
                  <a:ext uri="{FF2B5EF4-FFF2-40B4-BE49-F238E27FC236}">
                    <a16:creationId xmlns:a16="http://schemas.microsoft.com/office/drawing/2014/main" id="{820E7C32-FA60-4296-8D17-61D93DB0B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8" y="761"/>
                <a:ext cx="148" cy="66"/>
              </a:xfrm>
              <a:custGeom>
                <a:avLst/>
                <a:gdLst>
                  <a:gd name="T0" fmla="*/ 5 w 595"/>
                  <a:gd name="T1" fmla="*/ 31 h 264"/>
                  <a:gd name="T2" fmla="*/ 31 w 595"/>
                  <a:gd name="T3" fmla="*/ 33 h 264"/>
                  <a:gd name="T4" fmla="*/ 56 w 595"/>
                  <a:gd name="T5" fmla="*/ 33 h 264"/>
                  <a:gd name="T6" fmla="*/ 68 w 595"/>
                  <a:gd name="T7" fmla="*/ 33 h 264"/>
                  <a:gd name="T8" fmla="*/ 80 w 595"/>
                  <a:gd name="T9" fmla="*/ 31 h 264"/>
                  <a:gd name="T10" fmla="*/ 92 w 595"/>
                  <a:gd name="T11" fmla="*/ 26 h 264"/>
                  <a:gd name="T12" fmla="*/ 103 w 595"/>
                  <a:gd name="T13" fmla="*/ 19 h 264"/>
                  <a:gd name="T14" fmla="*/ 122 w 595"/>
                  <a:gd name="T15" fmla="*/ 12 h 264"/>
                  <a:gd name="T16" fmla="*/ 141 w 595"/>
                  <a:gd name="T17" fmla="*/ 0 h 264"/>
                  <a:gd name="T18" fmla="*/ 146 w 595"/>
                  <a:gd name="T19" fmla="*/ 3 h 264"/>
                  <a:gd name="T20" fmla="*/ 148 w 595"/>
                  <a:gd name="T21" fmla="*/ 5 h 264"/>
                  <a:gd name="T22" fmla="*/ 146 w 595"/>
                  <a:gd name="T23" fmla="*/ 7 h 264"/>
                  <a:gd name="T24" fmla="*/ 94 w 595"/>
                  <a:gd name="T25" fmla="*/ 38 h 264"/>
                  <a:gd name="T26" fmla="*/ 70 w 595"/>
                  <a:gd name="T27" fmla="*/ 50 h 264"/>
                  <a:gd name="T28" fmla="*/ 42 w 595"/>
                  <a:gd name="T29" fmla="*/ 59 h 264"/>
                  <a:gd name="T30" fmla="*/ 40 w 595"/>
                  <a:gd name="T31" fmla="*/ 64 h 264"/>
                  <a:gd name="T32" fmla="*/ 38 w 595"/>
                  <a:gd name="T33" fmla="*/ 66 h 264"/>
                  <a:gd name="T34" fmla="*/ 33 w 595"/>
                  <a:gd name="T35" fmla="*/ 66 h 264"/>
                  <a:gd name="T36" fmla="*/ 31 w 595"/>
                  <a:gd name="T37" fmla="*/ 64 h 264"/>
                  <a:gd name="T38" fmla="*/ 19 w 595"/>
                  <a:gd name="T39" fmla="*/ 52 h 264"/>
                  <a:gd name="T40" fmla="*/ 10 w 595"/>
                  <a:gd name="T41" fmla="*/ 43 h 264"/>
                  <a:gd name="T42" fmla="*/ 0 w 595"/>
                  <a:gd name="T43" fmla="*/ 33 h 264"/>
                  <a:gd name="T44" fmla="*/ 5 w 595"/>
                  <a:gd name="T45" fmla="*/ 31 h 26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595" h="264">
                    <a:moveTo>
                      <a:pt x="19" y="123"/>
                    </a:moveTo>
                    <a:lnTo>
                      <a:pt x="123" y="133"/>
                    </a:lnTo>
                    <a:lnTo>
                      <a:pt x="227" y="133"/>
                    </a:lnTo>
                    <a:lnTo>
                      <a:pt x="274" y="133"/>
                    </a:lnTo>
                    <a:lnTo>
                      <a:pt x="321" y="123"/>
                    </a:lnTo>
                    <a:lnTo>
                      <a:pt x="368" y="104"/>
                    </a:lnTo>
                    <a:lnTo>
                      <a:pt x="415" y="76"/>
                    </a:lnTo>
                    <a:lnTo>
                      <a:pt x="491" y="48"/>
                    </a:lnTo>
                    <a:lnTo>
                      <a:pt x="567" y="0"/>
                    </a:lnTo>
                    <a:lnTo>
                      <a:pt x="585" y="10"/>
                    </a:lnTo>
                    <a:lnTo>
                      <a:pt x="595" y="20"/>
                    </a:lnTo>
                    <a:lnTo>
                      <a:pt x="585" y="29"/>
                    </a:lnTo>
                    <a:lnTo>
                      <a:pt x="378" y="152"/>
                    </a:lnTo>
                    <a:lnTo>
                      <a:pt x="283" y="199"/>
                    </a:lnTo>
                    <a:lnTo>
                      <a:pt x="170" y="237"/>
                    </a:lnTo>
                    <a:lnTo>
                      <a:pt x="160" y="256"/>
                    </a:lnTo>
                    <a:lnTo>
                      <a:pt x="152" y="264"/>
                    </a:lnTo>
                    <a:lnTo>
                      <a:pt x="133" y="264"/>
                    </a:lnTo>
                    <a:lnTo>
                      <a:pt x="123" y="256"/>
                    </a:lnTo>
                    <a:lnTo>
                      <a:pt x="76" y="208"/>
                    </a:lnTo>
                    <a:lnTo>
                      <a:pt x="39" y="170"/>
                    </a:lnTo>
                    <a:lnTo>
                      <a:pt x="0" y="133"/>
                    </a:lnTo>
                    <a:lnTo>
                      <a:pt x="19" y="123"/>
                    </a:lnTo>
                    <a:close/>
                  </a:path>
                </a:pathLst>
              </a:custGeom>
              <a:solidFill>
                <a:srgbClr val="97A0A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" name="Freeform 61">
                <a:extLst>
                  <a:ext uri="{FF2B5EF4-FFF2-40B4-BE49-F238E27FC236}">
                    <a16:creationId xmlns:a16="http://schemas.microsoft.com/office/drawing/2014/main" id="{81E114F7-83B4-48A7-9129-DE7663785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42" y="502"/>
                <a:ext cx="186" cy="97"/>
              </a:xfrm>
              <a:custGeom>
                <a:avLst/>
                <a:gdLst>
                  <a:gd name="T0" fmla="*/ 10 w 746"/>
                  <a:gd name="T1" fmla="*/ 14 h 387"/>
                  <a:gd name="T2" fmla="*/ 42 w 746"/>
                  <a:gd name="T3" fmla="*/ 0 h 387"/>
                  <a:gd name="T4" fmla="*/ 57 w 746"/>
                  <a:gd name="T5" fmla="*/ 3 h 387"/>
                  <a:gd name="T6" fmla="*/ 71 w 746"/>
                  <a:gd name="T7" fmla="*/ 7 h 387"/>
                  <a:gd name="T8" fmla="*/ 96 w 746"/>
                  <a:gd name="T9" fmla="*/ 19 h 387"/>
                  <a:gd name="T10" fmla="*/ 120 w 746"/>
                  <a:gd name="T11" fmla="*/ 28 h 387"/>
                  <a:gd name="T12" fmla="*/ 141 w 746"/>
                  <a:gd name="T13" fmla="*/ 38 h 387"/>
                  <a:gd name="T14" fmla="*/ 186 w 746"/>
                  <a:gd name="T15" fmla="*/ 59 h 387"/>
                  <a:gd name="T16" fmla="*/ 148 w 746"/>
                  <a:gd name="T17" fmla="*/ 78 h 387"/>
                  <a:gd name="T18" fmla="*/ 111 w 746"/>
                  <a:gd name="T19" fmla="*/ 97 h 387"/>
                  <a:gd name="T20" fmla="*/ 80 w 746"/>
                  <a:gd name="T21" fmla="*/ 95 h 387"/>
                  <a:gd name="T22" fmla="*/ 64 w 746"/>
                  <a:gd name="T23" fmla="*/ 92 h 387"/>
                  <a:gd name="T24" fmla="*/ 49 w 746"/>
                  <a:gd name="T25" fmla="*/ 88 h 387"/>
                  <a:gd name="T26" fmla="*/ 35 w 746"/>
                  <a:gd name="T27" fmla="*/ 80 h 387"/>
                  <a:gd name="T28" fmla="*/ 23 w 746"/>
                  <a:gd name="T29" fmla="*/ 73 h 387"/>
                  <a:gd name="T30" fmla="*/ 12 w 746"/>
                  <a:gd name="T31" fmla="*/ 64 h 387"/>
                  <a:gd name="T32" fmla="*/ 2 w 746"/>
                  <a:gd name="T33" fmla="*/ 52 h 387"/>
                  <a:gd name="T34" fmla="*/ 0 w 746"/>
                  <a:gd name="T35" fmla="*/ 43 h 387"/>
                  <a:gd name="T36" fmla="*/ 2 w 746"/>
                  <a:gd name="T37" fmla="*/ 33 h 387"/>
                  <a:gd name="T38" fmla="*/ 5 w 746"/>
                  <a:gd name="T39" fmla="*/ 24 h 387"/>
                  <a:gd name="T40" fmla="*/ 10 w 746"/>
                  <a:gd name="T41" fmla="*/ 17 h 387"/>
                  <a:gd name="T42" fmla="*/ 10 w 746"/>
                  <a:gd name="T43" fmla="*/ 14 h 38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746" h="387">
                    <a:moveTo>
                      <a:pt x="39" y="57"/>
                    </a:moveTo>
                    <a:lnTo>
                      <a:pt x="170" y="0"/>
                    </a:lnTo>
                    <a:lnTo>
                      <a:pt x="227" y="10"/>
                    </a:lnTo>
                    <a:lnTo>
                      <a:pt x="284" y="29"/>
                    </a:lnTo>
                    <a:lnTo>
                      <a:pt x="387" y="76"/>
                    </a:lnTo>
                    <a:lnTo>
                      <a:pt x="481" y="113"/>
                    </a:lnTo>
                    <a:lnTo>
                      <a:pt x="566" y="151"/>
                    </a:lnTo>
                    <a:lnTo>
                      <a:pt x="746" y="236"/>
                    </a:lnTo>
                    <a:lnTo>
                      <a:pt x="595" y="311"/>
                    </a:lnTo>
                    <a:lnTo>
                      <a:pt x="444" y="387"/>
                    </a:lnTo>
                    <a:lnTo>
                      <a:pt x="321" y="378"/>
                    </a:lnTo>
                    <a:lnTo>
                      <a:pt x="255" y="368"/>
                    </a:lnTo>
                    <a:lnTo>
                      <a:pt x="198" y="350"/>
                    </a:lnTo>
                    <a:lnTo>
                      <a:pt x="142" y="321"/>
                    </a:lnTo>
                    <a:lnTo>
                      <a:pt x="94" y="293"/>
                    </a:lnTo>
                    <a:lnTo>
                      <a:pt x="47" y="255"/>
                    </a:lnTo>
                    <a:lnTo>
                      <a:pt x="10" y="208"/>
                    </a:lnTo>
                    <a:lnTo>
                      <a:pt x="0" y="170"/>
                    </a:lnTo>
                    <a:lnTo>
                      <a:pt x="10" y="133"/>
                    </a:lnTo>
                    <a:lnTo>
                      <a:pt x="19" y="95"/>
                    </a:lnTo>
                    <a:lnTo>
                      <a:pt x="39" y="66"/>
                    </a:lnTo>
                    <a:lnTo>
                      <a:pt x="39" y="57"/>
                    </a:lnTo>
                    <a:close/>
                  </a:path>
                </a:pathLst>
              </a:custGeom>
              <a:solidFill>
                <a:srgbClr val="E6F6F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" name="Freeform 62">
                <a:extLst>
                  <a:ext uri="{FF2B5EF4-FFF2-40B4-BE49-F238E27FC236}">
                    <a16:creationId xmlns:a16="http://schemas.microsoft.com/office/drawing/2014/main" id="{DB59869A-EDF2-4D14-849D-5175E37BCA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" y="568"/>
                <a:ext cx="165" cy="217"/>
              </a:xfrm>
              <a:custGeom>
                <a:avLst/>
                <a:gdLst>
                  <a:gd name="T0" fmla="*/ 42 w 661"/>
                  <a:gd name="T1" fmla="*/ 62 h 868"/>
                  <a:gd name="T2" fmla="*/ 49 w 661"/>
                  <a:gd name="T3" fmla="*/ 54 h 868"/>
                  <a:gd name="T4" fmla="*/ 57 w 661"/>
                  <a:gd name="T5" fmla="*/ 52 h 868"/>
                  <a:gd name="T6" fmla="*/ 73 w 661"/>
                  <a:gd name="T7" fmla="*/ 45 h 868"/>
                  <a:gd name="T8" fmla="*/ 87 w 661"/>
                  <a:gd name="T9" fmla="*/ 40 h 868"/>
                  <a:gd name="T10" fmla="*/ 94 w 661"/>
                  <a:gd name="T11" fmla="*/ 36 h 868"/>
                  <a:gd name="T12" fmla="*/ 101 w 661"/>
                  <a:gd name="T13" fmla="*/ 31 h 868"/>
                  <a:gd name="T14" fmla="*/ 125 w 661"/>
                  <a:gd name="T15" fmla="*/ 19 h 868"/>
                  <a:gd name="T16" fmla="*/ 134 w 661"/>
                  <a:gd name="T17" fmla="*/ 14 h 868"/>
                  <a:gd name="T18" fmla="*/ 144 w 661"/>
                  <a:gd name="T19" fmla="*/ 10 h 868"/>
                  <a:gd name="T20" fmla="*/ 153 w 661"/>
                  <a:gd name="T21" fmla="*/ 3 h 868"/>
                  <a:gd name="T22" fmla="*/ 165 w 661"/>
                  <a:gd name="T23" fmla="*/ 0 h 868"/>
                  <a:gd name="T24" fmla="*/ 158 w 661"/>
                  <a:gd name="T25" fmla="*/ 40 h 868"/>
                  <a:gd name="T26" fmla="*/ 148 w 661"/>
                  <a:gd name="T27" fmla="*/ 80 h 868"/>
                  <a:gd name="T28" fmla="*/ 134 w 661"/>
                  <a:gd name="T29" fmla="*/ 120 h 868"/>
                  <a:gd name="T30" fmla="*/ 120 w 661"/>
                  <a:gd name="T31" fmla="*/ 158 h 868"/>
                  <a:gd name="T32" fmla="*/ 61 w 661"/>
                  <a:gd name="T33" fmla="*/ 189 h 868"/>
                  <a:gd name="T34" fmla="*/ 31 w 661"/>
                  <a:gd name="T35" fmla="*/ 203 h 868"/>
                  <a:gd name="T36" fmla="*/ 0 w 661"/>
                  <a:gd name="T37" fmla="*/ 217 h 868"/>
                  <a:gd name="T38" fmla="*/ 9 w 661"/>
                  <a:gd name="T39" fmla="*/ 177 h 868"/>
                  <a:gd name="T40" fmla="*/ 21 w 661"/>
                  <a:gd name="T41" fmla="*/ 139 h 868"/>
                  <a:gd name="T42" fmla="*/ 33 w 661"/>
                  <a:gd name="T43" fmla="*/ 102 h 868"/>
                  <a:gd name="T44" fmla="*/ 42 w 661"/>
                  <a:gd name="T45" fmla="*/ 62 h 86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661" h="868">
                    <a:moveTo>
                      <a:pt x="170" y="246"/>
                    </a:moveTo>
                    <a:lnTo>
                      <a:pt x="198" y="217"/>
                    </a:lnTo>
                    <a:lnTo>
                      <a:pt x="227" y="208"/>
                    </a:lnTo>
                    <a:lnTo>
                      <a:pt x="293" y="180"/>
                    </a:lnTo>
                    <a:lnTo>
                      <a:pt x="350" y="161"/>
                    </a:lnTo>
                    <a:lnTo>
                      <a:pt x="377" y="142"/>
                    </a:lnTo>
                    <a:lnTo>
                      <a:pt x="406" y="123"/>
                    </a:lnTo>
                    <a:lnTo>
                      <a:pt x="500" y="76"/>
                    </a:lnTo>
                    <a:lnTo>
                      <a:pt x="538" y="57"/>
                    </a:lnTo>
                    <a:lnTo>
                      <a:pt x="575" y="39"/>
                    </a:lnTo>
                    <a:lnTo>
                      <a:pt x="614" y="10"/>
                    </a:lnTo>
                    <a:lnTo>
                      <a:pt x="661" y="0"/>
                    </a:lnTo>
                    <a:lnTo>
                      <a:pt x="632" y="161"/>
                    </a:lnTo>
                    <a:lnTo>
                      <a:pt x="594" y="321"/>
                    </a:lnTo>
                    <a:lnTo>
                      <a:pt x="538" y="481"/>
                    </a:lnTo>
                    <a:lnTo>
                      <a:pt x="481" y="632"/>
                    </a:lnTo>
                    <a:lnTo>
                      <a:pt x="246" y="755"/>
                    </a:lnTo>
                    <a:lnTo>
                      <a:pt x="123" y="812"/>
                    </a:lnTo>
                    <a:lnTo>
                      <a:pt x="0" y="868"/>
                    </a:lnTo>
                    <a:lnTo>
                      <a:pt x="38" y="708"/>
                    </a:lnTo>
                    <a:lnTo>
                      <a:pt x="85" y="557"/>
                    </a:lnTo>
                    <a:lnTo>
                      <a:pt x="132" y="407"/>
                    </a:lnTo>
                    <a:lnTo>
                      <a:pt x="170" y="246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" name="Freeform 63">
                <a:extLst>
                  <a:ext uri="{FF2B5EF4-FFF2-40B4-BE49-F238E27FC236}">
                    <a16:creationId xmlns:a16="http://schemas.microsoft.com/office/drawing/2014/main" id="{356AE75D-7390-4827-A147-7672D49553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0" y="615"/>
                <a:ext cx="95" cy="120"/>
              </a:xfrm>
              <a:custGeom>
                <a:avLst/>
                <a:gdLst>
                  <a:gd name="T0" fmla="*/ 40 w 377"/>
                  <a:gd name="T1" fmla="*/ 24 h 481"/>
                  <a:gd name="T2" fmla="*/ 95 w 377"/>
                  <a:gd name="T3" fmla="*/ 0 h 481"/>
                  <a:gd name="T4" fmla="*/ 93 w 377"/>
                  <a:gd name="T5" fmla="*/ 24 h 481"/>
                  <a:gd name="T6" fmla="*/ 86 w 377"/>
                  <a:gd name="T7" fmla="*/ 45 h 481"/>
                  <a:gd name="T8" fmla="*/ 78 w 377"/>
                  <a:gd name="T9" fmla="*/ 66 h 481"/>
                  <a:gd name="T10" fmla="*/ 74 w 377"/>
                  <a:gd name="T11" fmla="*/ 90 h 481"/>
                  <a:gd name="T12" fmla="*/ 64 w 377"/>
                  <a:gd name="T13" fmla="*/ 90 h 481"/>
                  <a:gd name="T14" fmla="*/ 59 w 377"/>
                  <a:gd name="T15" fmla="*/ 94 h 481"/>
                  <a:gd name="T16" fmla="*/ 55 w 377"/>
                  <a:gd name="T17" fmla="*/ 99 h 481"/>
                  <a:gd name="T18" fmla="*/ 47 w 377"/>
                  <a:gd name="T19" fmla="*/ 99 h 481"/>
                  <a:gd name="T20" fmla="*/ 45 w 377"/>
                  <a:gd name="T21" fmla="*/ 101 h 481"/>
                  <a:gd name="T22" fmla="*/ 24 w 377"/>
                  <a:gd name="T23" fmla="*/ 113 h 481"/>
                  <a:gd name="T24" fmla="*/ 0 w 377"/>
                  <a:gd name="T25" fmla="*/ 120 h 481"/>
                  <a:gd name="T26" fmla="*/ 5 w 377"/>
                  <a:gd name="T27" fmla="*/ 99 h 481"/>
                  <a:gd name="T28" fmla="*/ 7 w 377"/>
                  <a:gd name="T29" fmla="*/ 87 h 481"/>
                  <a:gd name="T30" fmla="*/ 7 w 377"/>
                  <a:gd name="T31" fmla="*/ 78 h 481"/>
                  <a:gd name="T32" fmla="*/ 9 w 377"/>
                  <a:gd name="T33" fmla="*/ 61 h 481"/>
                  <a:gd name="T34" fmla="*/ 14 w 377"/>
                  <a:gd name="T35" fmla="*/ 42 h 481"/>
                  <a:gd name="T36" fmla="*/ 17 w 377"/>
                  <a:gd name="T37" fmla="*/ 35 h 481"/>
                  <a:gd name="T38" fmla="*/ 21 w 377"/>
                  <a:gd name="T39" fmla="*/ 28 h 481"/>
                  <a:gd name="T40" fmla="*/ 31 w 377"/>
                  <a:gd name="T41" fmla="*/ 24 h 481"/>
                  <a:gd name="T42" fmla="*/ 40 w 377"/>
                  <a:gd name="T43" fmla="*/ 24 h 48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377" h="481">
                    <a:moveTo>
                      <a:pt x="160" y="95"/>
                    </a:moveTo>
                    <a:lnTo>
                      <a:pt x="377" y="0"/>
                    </a:lnTo>
                    <a:lnTo>
                      <a:pt x="368" y="95"/>
                    </a:lnTo>
                    <a:lnTo>
                      <a:pt x="340" y="179"/>
                    </a:lnTo>
                    <a:lnTo>
                      <a:pt x="311" y="265"/>
                    </a:lnTo>
                    <a:lnTo>
                      <a:pt x="292" y="359"/>
                    </a:lnTo>
                    <a:lnTo>
                      <a:pt x="254" y="359"/>
                    </a:lnTo>
                    <a:lnTo>
                      <a:pt x="236" y="377"/>
                    </a:lnTo>
                    <a:lnTo>
                      <a:pt x="217" y="396"/>
                    </a:lnTo>
                    <a:lnTo>
                      <a:pt x="188" y="396"/>
                    </a:lnTo>
                    <a:lnTo>
                      <a:pt x="180" y="406"/>
                    </a:lnTo>
                    <a:lnTo>
                      <a:pt x="94" y="453"/>
                    </a:lnTo>
                    <a:lnTo>
                      <a:pt x="0" y="481"/>
                    </a:lnTo>
                    <a:lnTo>
                      <a:pt x="19" y="396"/>
                    </a:lnTo>
                    <a:lnTo>
                      <a:pt x="28" y="349"/>
                    </a:lnTo>
                    <a:lnTo>
                      <a:pt x="28" y="312"/>
                    </a:lnTo>
                    <a:lnTo>
                      <a:pt x="37" y="245"/>
                    </a:lnTo>
                    <a:lnTo>
                      <a:pt x="57" y="169"/>
                    </a:lnTo>
                    <a:lnTo>
                      <a:pt x="66" y="142"/>
                    </a:lnTo>
                    <a:lnTo>
                      <a:pt x="84" y="113"/>
                    </a:lnTo>
                    <a:lnTo>
                      <a:pt x="123" y="95"/>
                    </a:lnTo>
                    <a:lnTo>
                      <a:pt x="160" y="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" name="Freeform 64">
                <a:extLst>
                  <a:ext uri="{FF2B5EF4-FFF2-40B4-BE49-F238E27FC236}">
                    <a16:creationId xmlns:a16="http://schemas.microsoft.com/office/drawing/2014/main" id="{F860D722-72F8-41F5-A645-06A4858E38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0" y="625"/>
                <a:ext cx="80" cy="103"/>
              </a:xfrm>
              <a:custGeom>
                <a:avLst/>
                <a:gdLst>
                  <a:gd name="T0" fmla="*/ 14 w 321"/>
                  <a:gd name="T1" fmla="*/ 28 h 415"/>
                  <a:gd name="T2" fmla="*/ 28 w 321"/>
                  <a:gd name="T3" fmla="*/ 21 h 415"/>
                  <a:gd name="T4" fmla="*/ 45 w 321"/>
                  <a:gd name="T5" fmla="*/ 12 h 415"/>
                  <a:gd name="T6" fmla="*/ 80 w 321"/>
                  <a:gd name="T7" fmla="*/ 0 h 415"/>
                  <a:gd name="T8" fmla="*/ 76 w 321"/>
                  <a:gd name="T9" fmla="*/ 19 h 415"/>
                  <a:gd name="T10" fmla="*/ 68 w 321"/>
                  <a:gd name="T11" fmla="*/ 37 h 415"/>
                  <a:gd name="T12" fmla="*/ 57 w 321"/>
                  <a:gd name="T13" fmla="*/ 72 h 415"/>
                  <a:gd name="T14" fmla="*/ 42 w 321"/>
                  <a:gd name="T15" fmla="*/ 82 h 415"/>
                  <a:gd name="T16" fmla="*/ 28 w 321"/>
                  <a:gd name="T17" fmla="*/ 89 h 415"/>
                  <a:gd name="T18" fmla="*/ 0 w 321"/>
                  <a:gd name="T19" fmla="*/ 103 h 415"/>
                  <a:gd name="T20" fmla="*/ 5 w 321"/>
                  <a:gd name="T21" fmla="*/ 66 h 415"/>
                  <a:gd name="T22" fmla="*/ 7 w 321"/>
                  <a:gd name="T23" fmla="*/ 47 h 415"/>
                  <a:gd name="T24" fmla="*/ 14 w 321"/>
                  <a:gd name="T25" fmla="*/ 28 h 41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321" h="415">
                    <a:moveTo>
                      <a:pt x="57" y="113"/>
                    </a:moveTo>
                    <a:lnTo>
                      <a:pt x="114" y="84"/>
                    </a:lnTo>
                    <a:lnTo>
                      <a:pt x="180" y="47"/>
                    </a:lnTo>
                    <a:lnTo>
                      <a:pt x="321" y="0"/>
                    </a:lnTo>
                    <a:lnTo>
                      <a:pt x="303" y="75"/>
                    </a:lnTo>
                    <a:lnTo>
                      <a:pt x="274" y="151"/>
                    </a:lnTo>
                    <a:lnTo>
                      <a:pt x="227" y="292"/>
                    </a:lnTo>
                    <a:lnTo>
                      <a:pt x="170" y="330"/>
                    </a:lnTo>
                    <a:lnTo>
                      <a:pt x="114" y="358"/>
                    </a:lnTo>
                    <a:lnTo>
                      <a:pt x="0" y="415"/>
                    </a:lnTo>
                    <a:lnTo>
                      <a:pt x="20" y="264"/>
                    </a:lnTo>
                    <a:lnTo>
                      <a:pt x="29" y="188"/>
                    </a:lnTo>
                    <a:lnTo>
                      <a:pt x="57" y="113"/>
                    </a:lnTo>
                    <a:close/>
                  </a:path>
                </a:pathLst>
              </a:custGeom>
              <a:solidFill>
                <a:srgbClr val="97BAC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" name="Freeform 65">
                <a:extLst>
                  <a:ext uri="{FF2B5EF4-FFF2-40B4-BE49-F238E27FC236}">
                    <a16:creationId xmlns:a16="http://schemas.microsoft.com/office/drawing/2014/main" id="{F4B4A837-A9E9-45BA-84B7-80D6918BD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9" y="599"/>
                <a:ext cx="71" cy="94"/>
              </a:xfrm>
              <a:custGeom>
                <a:avLst/>
                <a:gdLst>
                  <a:gd name="T0" fmla="*/ 5 w 283"/>
                  <a:gd name="T1" fmla="*/ 0 h 378"/>
                  <a:gd name="T2" fmla="*/ 71 w 283"/>
                  <a:gd name="T3" fmla="*/ 14 h 378"/>
                  <a:gd name="T4" fmla="*/ 59 w 283"/>
                  <a:gd name="T5" fmla="*/ 19 h 378"/>
                  <a:gd name="T6" fmla="*/ 50 w 283"/>
                  <a:gd name="T7" fmla="*/ 23 h 378"/>
                  <a:gd name="T8" fmla="*/ 35 w 283"/>
                  <a:gd name="T9" fmla="*/ 33 h 378"/>
                  <a:gd name="T10" fmla="*/ 24 w 283"/>
                  <a:gd name="T11" fmla="*/ 45 h 378"/>
                  <a:gd name="T12" fmla="*/ 14 w 283"/>
                  <a:gd name="T13" fmla="*/ 56 h 378"/>
                  <a:gd name="T14" fmla="*/ 5 w 283"/>
                  <a:gd name="T15" fmla="*/ 75 h 378"/>
                  <a:gd name="T16" fmla="*/ 3 w 283"/>
                  <a:gd name="T17" fmla="*/ 84 h 378"/>
                  <a:gd name="T18" fmla="*/ 3 w 283"/>
                  <a:gd name="T19" fmla="*/ 94 h 378"/>
                  <a:gd name="T20" fmla="*/ 0 w 283"/>
                  <a:gd name="T21" fmla="*/ 61 h 378"/>
                  <a:gd name="T22" fmla="*/ 0 w 283"/>
                  <a:gd name="T23" fmla="*/ 28 h 378"/>
                  <a:gd name="T24" fmla="*/ 3 w 283"/>
                  <a:gd name="T25" fmla="*/ 14 h 378"/>
                  <a:gd name="T26" fmla="*/ 5 w 283"/>
                  <a:gd name="T27" fmla="*/ 0 h 37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83" h="378">
                    <a:moveTo>
                      <a:pt x="18" y="0"/>
                    </a:moveTo>
                    <a:lnTo>
                      <a:pt x="283" y="57"/>
                    </a:lnTo>
                    <a:lnTo>
                      <a:pt x="236" y="75"/>
                    </a:lnTo>
                    <a:lnTo>
                      <a:pt x="198" y="94"/>
                    </a:lnTo>
                    <a:lnTo>
                      <a:pt x="141" y="132"/>
                    </a:lnTo>
                    <a:lnTo>
                      <a:pt x="94" y="179"/>
                    </a:lnTo>
                    <a:lnTo>
                      <a:pt x="57" y="227"/>
                    </a:lnTo>
                    <a:lnTo>
                      <a:pt x="18" y="302"/>
                    </a:lnTo>
                    <a:lnTo>
                      <a:pt x="10" y="339"/>
                    </a:lnTo>
                    <a:lnTo>
                      <a:pt x="10" y="378"/>
                    </a:lnTo>
                    <a:lnTo>
                      <a:pt x="0" y="245"/>
                    </a:lnTo>
                    <a:lnTo>
                      <a:pt x="0" y="114"/>
                    </a:lnTo>
                    <a:lnTo>
                      <a:pt x="10" y="57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D1D1D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" name="Freeform 66">
                <a:extLst>
                  <a:ext uri="{FF2B5EF4-FFF2-40B4-BE49-F238E27FC236}">
                    <a16:creationId xmlns:a16="http://schemas.microsoft.com/office/drawing/2014/main" id="{56E6673E-36FD-4189-99F4-F71E9B0E3B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69" y="321"/>
                <a:ext cx="584" cy="539"/>
              </a:xfrm>
              <a:custGeom>
                <a:avLst/>
                <a:gdLst>
                  <a:gd name="T0" fmla="*/ 68 w 2339"/>
                  <a:gd name="T1" fmla="*/ 252 h 2160"/>
                  <a:gd name="T2" fmla="*/ 144 w 2339"/>
                  <a:gd name="T3" fmla="*/ 245 h 2160"/>
                  <a:gd name="T4" fmla="*/ 233 w 2339"/>
                  <a:gd name="T5" fmla="*/ 226 h 2160"/>
                  <a:gd name="T6" fmla="*/ 233 w 2339"/>
                  <a:gd name="T7" fmla="*/ 217 h 2160"/>
                  <a:gd name="T8" fmla="*/ 223 w 2339"/>
                  <a:gd name="T9" fmla="*/ 203 h 2160"/>
                  <a:gd name="T10" fmla="*/ 210 w 2339"/>
                  <a:gd name="T11" fmla="*/ 203 h 2160"/>
                  <a:gd name="T12" fmla="*/ 200 w 2339"/>
                  <a:gd name="T13" fmla="*/ 203 h 2160"/>
                  <a:gd name="T14" fmla="*/ 193 w 2339"/>
                  <a:gd name="T15" fmla="*/ 205 h 2160"/>
                  <a:gd name="T16" fmla="*/ 181 w 2339"/>
                  <a:gd name="T17" fmla="*/ 219 h 2160"/>
                  <a:gd name="T18" fmla="*/ 172 w 2339"/>
                  <a:gd name="T19" fmla="*/ 203 h 2160"/>
                  <a:gd name="T20" fmla="*/ 144 w 2339"/>
                  <a:gd name="T21" fmla="*/ 203 h 2160"/>
                  <a:gd name="T22" fmla="*/ 141 w 2339"/>
                  <a:gd name="T23" fmla="*/ 188 h 2160"/>
                  <a:gd name="T24" fmla="*/ 132 w 2339"/>
                  <a:gd name="T25" fmla="*/ 177 h 2160"/>
                  <a:gd name="T26" fmla="*/ 165 w 2339"/>
                  <a:gd name="T27" fmla="*/ 158 h 2160"/>
                  <a:gd name="T28" fmla="*/ 156 w 2339"/>
                  <a:gd name="T29" fmla="*/ 134 h 2160"/>
                  <a:gd name="T30" fmla="*/ 174 w 2339"/>
                  <a:gd name="T31" fmla="*/ 130 h 2160"/>
                  <a:gd name="T32" fmla="*/ 186 w 2339"/>
                  <a:gd name="T33" fmla="*/ 127 h 2160"/>
                  <a:gd name="T34" fmla="*/ 186 w 2339"/>
                  <a:gd name="T35" fmla="*/ 104 h 2160"/>
                  <a:gd name="T36" fmla="*/ 202 w 2339"/>
                  <a:gd name="T37" fmla="*/ 97 h 2160"/>
                  <a:gd name="T38" fmla="*/ 219 w 2339"/>
                  <a:gd name="T39" fmla="*/ 108 h 2160"/>
                  <a:gd name="T40" fmla="*/ 235 w 2339"/>
                  <a:gd name="T41" fmla="*/ 92 h 2160"/>
                  <a:gd name="T42" fmla="*/ 261 w 2339"/>
                  <a:gd name="T43" fmla="*/ 87 h 2160"/>
                  <a:gd name="T44" fmla="*/ 320 w 2339"/>
                  <a:gd name="T45" fmla="*/ 33 h 2160"/>
                  <a:gd name="T46" fmla="*/ 351 w 2339"/>
                  <a:gd name="T47" fmla="*/ 14 h 2160"/>
                  <a:gd name="T48" fmla="*/ 372 w 2339"/>
                  <a:gd name="T49" fmla="*/ 0 h 2160"/>
                  <a:gd name="T50" fmla="*/ 365 w 2339"/>
                  <a:gd name="T51" fmla="*/ 7 h 2160"/>
                  <a:gd name="T52" fmla="*/ 358 w 2339"/>
                  <a:gd name="T53" fmla="*/ 16 h 2160"/>
                  <a:gd name="T54" fmla="*/ 379 w 2339"/>
                  <a:gd name="T55" fmla="*/ 12 h 2160"/>
                  <a:gd name="T56" fmla="*/ 471 w 2339"/>
                  <a:gd name="T57" fmla="*/ 7 h 2160"/>
                  <a:gd name="T58" fmla="*/ 521 w 2339"/>
                  <a:gd name="T59" fmla="*/ 0 h 2160"/>
                  <a:gd name="T60" fmla="*/ 509 w 2339"/>
                  <a:gd name="T61" fmla="*/ 7 h 2160"/>
                  <a:gd name="T62" fmla="*/ 521 w 2339"/>
                  <a:gd name="T63" fmla="*/ 21 h 2160"/>
                  <a:gd name="T64" fmla="*/ 546 w 2339"/>
                  <a:gd name="T65" fmla="*/ 40 h 2160"/>
                  <a:gd name="T66" fmla="*/ 565 w 2339"/>
                  <a:gd name="T67" fmla="*/ 42 h 2160"/>
                  <a:gd name="T68" fmla="*/ 584 w 2339"/>
                  <a:gd name="T69" fmla="*/ 64 h 2160"/>
                  <a:gd name="T70" fmla="*/ 577 w 2339"/>
                  <a:gd name="T71" fmla="*/ 87 h 2160"/>
                  <a:gd name="T72" fmla="*/ 570 w 2339"/>
                  <a:gd name="T73" fmla="*/ 115 h 2160"/>
                  <a:gd name="T74" fmla="*/ 577 w 2339"/>
                  <a:gd name="T75" fmla="*/ 172 h 2160"/>
                  <a:gd name="T76" fmla="*/ 563 w 2339"/>
                  <a:gd name="T77" fmla="*/ 184 h 2160"/>
                  <a:gd name="T78" fmla="*/ 544 w 2339"/>
                  <a:gd name="T79" fmla="*/ 207 h 2160"/>
                  <a:gd name="T80" fmla="*/ 553 w 2339"/>
                  <a:gd name="T81" fmla="*/ 235 h 2160"/>
                  <a:gd name="T82" fmla="*/ 565 w 2339"/>
                  <a:gd name="T83" fmla="*/ 332 h 2160"/>
                  <a:gd name="T84" fmla="*/ 549 w 2339"/>
                  <a:gd name="T85" fmla="*/ 346 h 2160"/>
                  <a:gd name="T86" fmla="*/ 487 w 2339"/>
                  <a:gd name="T87" fmla="*/ 358 h 2160"/>
                  <a:gd name="T88" fmla="*/ 447 w 2339"/>
                  <a:gd name="T89" fmla="*/ 379 h 2160"/>
                  <a:gd name="T90" fmla="*/ 433 w 2339"/>
                  <a:gd name="T91" fmla="*/ 424 h 2160"/>
                  <a:gd name="T92" fmla="*/ 414 w 2339"/>
                  <a:gd name="T93" fmla="*/ 457 h 2160"/>
                  <a:gd name="T94" fmla="*/ 384 w 2339"/>
                  <a:gd name="T95" fmla="*/ 473 h 2160"/>
                  <a:gd name="T96" fmla="*/ 360 w 2339"/>
                  <a:gd name="T97" fmla="*/ 476 h 2160"/>
                  <a:gd name="T98" fmla="*/ 318 w 2339"/>
                  <a:gd name="T99" fmla="*/ 461 h 2160"/>
                  <a:gd name="T100" fmla="*/ 101 w 2339"/>
                  <a:gd name="T101" fmla="*/ 532 h 2160"/>
                  <a:gd name="T102" fmla="*/ 85 w 2339"/>
                  <a:gd name="T103" fmla="*/ 520 h 2160"/>
                  <a:gd name="T104" fmla="*/ 64 w 2339"/>
                  <a:gd name="T105" fmla="*/ 513 h 2160"/>
                  <a:gd name="T106" fmla="*/ 40 w 2339"/>
                  <a:gd name="T107" fmla="*/ 508 h 2160"/>
                  <a:gd name="T108" fmla="*/ 9 w 2339"/>
                  <a:gd name="T109" fmla="*/ 398 h 2160"/>
                  <a:gd name="T110" fmla="*/ 0 w 2339"/>
                  <a:gd name="T111" fmla="*/ 308 h 2160"/>
                  <a:gd name="T112" fmla="*/ 9 w 2339"/>
                  <a:gd name="T113" fmla="*/ 264 h 2160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2339" h="2160">
                    <a:moveTo>
                      <a:pt x="94" y="1029"/>
                    </a:moveTo>
                    <a:lnTo>
                      <a:pt x="217" y="1009"/>
                    </a:lnTo>
                    <a:lnTo>
                      <a:pt x="273" y="1009"/>
                    </a:lnTo>
                    <a:lnTo>
                      <a:pt x="330" y="1009"/>
                    </a:lnTo>
                    <a:lnTo>
                      <a:pt x="453" y="990"/>
                    </a:lnTo>
                    <a:lnTo>
                      <a:pt x="576" y="981"/>
                    </a:lnTo>
                    <a:lnTo>
                      <a:pt x="840" y="981"/>
                    </a:lnTo>
                    <a:lnTo>
                      <a:pt x="905" y="934"/>
                    </a:lnTo>
                    <a:lnTo>
                      <a:pt x="934" y="906"/>
                    </a:lnTo>
                    <a:lnTo>
                      <a:pt x="971" y="886"/>
                    </a:lnTo>
                    <a:lnTo>
                      <a:pt x="952" y="877"/>
                    </a:lnTo>
                    <a:lnTo>
                      <a:pt x="934" y="868"/>
                    </a:lnTo>
                    <a:lnTo>
                      <a:pt x="905" y="849"/>
                    </a:lnTo>
                    <a:lnTo>
                      <a:pt x="895" y="830"/>
                    </a:lnTo>
                    <a:lnTo>
                      <a:pt x="895" y="812"/>
                    </a:lnTo>
                    <a:lnTo>
                      <a:pt x="877" y="802"/>
                    </a:lnTo>
                    <a:lnTo>
                      <a:pt x="840" y="802"/>
                    </a:lnTo>
                    <a:lnTo>
                      <a:pt x="840" y="812"/>
                    </a:lnTo>
                    <a:lnTo>
                      <a:pt x="830" y="812"/>
                    </a:lnTo>
                    <a:lnTo>
                      <a:pt x="820" y="812"/>
                    </a:lnTo>
                    <a:lnTo>
                      <a:pt x="801" y="812"/>
                    </a:lnTo>
                    <a:lnTo>
                      <a:pt x="792" y="802"/>
                    </a:lnTo>
                    <a:lnTo>
                      <a:pt x="783" y="773"/>
                    </a:lnTo>
                    <a:lnTo>
                      <a:pt x="773" y="821"/>
                    </a:lnTo>
                    <a:lnTo>
                      <a:pt x="764" y="839"/>
                    </a:lnTo>
                    <a:lnTo>
                      <a:pt x="754" y="859"/>
                    </a:lnTo>
                    <a:lnTo>
                      <a:pt x="726" y="877"/>
                    </a:lnTo>
                    <a:lnTo>
                      <a:pt x="707" y="877"/>
                    </a:lnTo>
                    <a:lnTo>
                      <a:pt x="688" y="868"/>
                    </a:lnTo>
                    <a:lnTo>
                      <a:pt x="688" y="812"/>
                    </a:lnTo>
                    <a:lnTo>
                      <a:pt x="641" y="821"/>
                    </a:lnTo>
                    <a:lnTo>
                      <a:pt x="584" y="821"/>
                    </a:lnTo>
                    <a:lnTo>
                      <a:pt x="576" y="812"/>
                    </a:lnTo>
                    <a:lnTo>
                      <a:pt x="594" y="792"/>
                    </a:lnTo>
                    <a:lnTo>
                      <a:pt x="603" y="765"/>
                    </a:lnTo>
                    <a:lnTo>
                      <a:pt x="566" y="755"/>
                    </a:lnTo>
                    <a:lnTo>
                      <a:pt x="529" y="745"/>
                    </a:lnTo>
                    <a:lnTo>
                      <a:pt x="529" y="726"/>
                    </a:lnTo>
                    <a:lnTo>
                      <a:pt x="529" y="708"/>
                    </a:lnTo>
                    <a:lnTo>
                      <a:pt x="537" y="689"/>
                    </a:lnTo>
                    <a:lnTo>
                      <a:pt x="584" y="651"/>
                    </a:lnTo>
                    <a:lnTo>
                      <a:pt x="660" y="632"/>
                    </a:lnTo>
                    <a:lnTo>
                      <a:pt x="632" y="585"/>
                    </a:lnTo>
                    <a:lnTo>
                      <a:pt x="623" y="557"/>
                    </a:lnTo>
                    <a:lnTo>
                      <a:pt x="623" y="538"/>
                    </a:lnTo>
                    <a:lnTo>
                      <a:pt x="632" y="528"/>
                    </a:lnTo>
                    <a:lnTo>
                      <a:pt x="660" y="519"/>
                    </a:lnTo>
                    <a:lnTo>
                      <a:pt x="697" y="519"/>
                    </a:lnTo>
                    <a:lnTo>
                      <a:pt x="717" y="519"/>
                    </a:lnTo>
                    <a:lnTo>
                      <a:pt x="745" y="538"/>
                    </a:lnTo>
                    <a:lnTo>
                      <a:pt x="745" y="510"/>
                    </a:lnTo>
                    <a:lnTo>
                      <a:pt x="736" y="481"/>
                    </a:lnTo>
                    <a:lnTo>
                      <a:pt x="736" y="453"/>
                    </a:lnTo>
                    <a:lnTo>
                      <a:pt x="745" y="415"/>
                    </a:lnTo>
                    <a:lnTo>
                      <a:pt x="764" y="397"/>
                    </a:lnTo>
                    <a:lnTo>
                      <a:pt x="783" y="387"/>
                    </a:lnTo>
                    <a:lnTo>
                      <a:pt x="811" y="387"/>
                    </a:lnTo>
                    <a:lnTo>
                      <a:pt x="840" y="397"/>
                    </a:lnTo>
                    <a:lnTo>
                      <a:pt x="868" y="425"/>
                    </a:lnTo>
                    <a:lnTo>
                      <a:pt x="877" y="434"/>
                    </a:lnTo>
                    <a:lnTo>
                      <a:pt x="895" y="434"/>
                    </a:lnTo>
                    <a:lnTo>
                      <a:pt x="915" y="406"/>
                    </a:lnTo>
                    <a:lnTo>
                      <a:pt x="943" y="368"/>
                    </a:lnTo>
                    <a:lnTo>
                      <a:pt x="981" y="350"/>
                    </a:lnTo>
                    <a:lnTo>
                      <a:pt x="1009" y="330"/>
                    </a:lnTo>
                    <a:lnTo>
                      <a:pt x="1047" y="350"/>
                    </a:lnTo>
                    <a:lnTo>
                      <a:pt x="1112" y="264"/>
                    </a:lnTo>
                    <a:lnTo>
                      <a:pt x="1188" y="189"/>
                    </a:lnTo>
                    <a:lnTo>
                      <a:pt x="1282" y="133"/>
                    </a:lnTo>
                    <a:lnTo>
                      <a:pt x="1330" y="104"/>
                    </a:lnTo>
                    <a:lnTo>
                      <a:pt x="1386" y="86"/>
                    </a:lnTo>
                    <a:lnTo>
                      <a:pt x="1405" y="57"/>
                    </a:lnTo>
                    <a:lnTo>
                      <a:pt x="1424" y="39"/>
                    </a:lnTo>
                    <a:lnTo>
                      <a:pt x="1462" y="19"/>
                    </a:lnTo>
                    <a:lnTo>
                      <a:pt x="1490" y="0"/>
                    </a:lnTo>
                    <a:lnTo>
                      <a:pt x="1490" y="19"/>
                    </a:lnTo>
                    <a:lnTo>
                      <a:pt x="1471" y="19"/>
                    </a:lnTo>
                    <a:lnTo>
                      <a:pt x="1462" y="29"/>
                    </a:lnTo>
                    <a:lnTo>
                      <a:pt x="1443" y="39"/>
                    </a:lnTo>
                    <a:lnTo>
                      <a:pt x="1424" y="66"/>
                    </a:lnTo>
                    <a:lnTo>
                      <a:pt x="1433" y="66"/>
                    </a:lnTo>
                    <a:lnTo>
                      <a:pt x="1443" y="66"/>
                    </a:lnTo>
                    <a:lnTo>
                      <a:pt x="1480" y="57"/>
                    </a:lnTo>
                    <a:lnTo>
                      <a:pt x="1519" y="47"/>
                    </a:lnTo>
                    <a:lnTo>
                      <a:pt x="1594" y="39"/>
                    </a:lnTo>
                    <a:lnTo>
                      <a:pt x="1792" y="29"/>
                    </a:lnTo>
                    <a:lnTo>
                      <a:pt x="1886" y="29"/>
                    </a:lnTo>
                    <a:lnTo>
                      <a:pt x="1981" y="47"/>
                    </a:lnTo>
                    <a:lnTo>
                      <a:pt x="2028" y="19"/>
                    </a:lnTo>
                    <a:lnTo>
                      <a:pt x="2085" y="0"/>
                    </a:lnTo>
                    <a:lnTo>
                      <a:pt x="2085" y="19"/>
                    </a:lnTo>
                    <a:lnTo>
                      <a:pt x="2056" y="19"/>
                    </a:lnTo>
                    <a:lnTo>
                      <a:pt x="2038" y="29"/>
                    </a:lnTo>
                    <a:lnTo>
                      <a:pt x="2009" y="57"/>
                    </a:lnTo>
                    <a:lnTo>
                      <a:pt x="2046" y="76"/>
                    </a:lnTo>
                    <a:lnTo>
                      <a:pt x="2085" y="86"/>
                    </a:lnTo>
                    <a:lnTo>
                      <a:pt x="2122" y="104"/>
                    </a:lnTo>
                    <a:lnTo>
                      <a:pt x="2159" y="133"/>
                    </a:lnTo>
                    <a:lnTo>
                      <a:pt x="2188" y="160"/>
                    </a:lnTo>
                    <a:lnTo>
                      <a:pt x="2226" y="189"/>
                    </a:lnTo>
                    <a:lnTo>
                      <a:pt x="2245" y="180"/>
                    </a:lnTo>
                    <a:lnTo>
                      <a:pt x="2263" y="170"/>
                    </a:lnTo>
                    <a:lnTo>
                      <a:pt x="2301" y="180"/>
                    </a:lnTo>
                    <a:lnTo>
                      <a:pt x="2320" y="217"/>
                    </a:lnTo>
                    <a:lnTo>
                      <a:pt x="2339" y="255"/>
                    </a:lnTo>
                    <a:lnTo>
                      <a:pt x="2339" y="293"/>
                    </a:lnTo>
                    <a:lnTo>
                      <a:pt x="2330" y="330"/>
                    </a:lnTo>
                    <a:lnTo>
                      <a:pt x="2310" y="350"/>
                    </a:lnTo>
                    <a:lnTo>
                      <a:pt x="2301" y="368"/>
                    </a:lnTo>
                    <a:lnTo>
                      <a:pt x="2292" y="415"/>
                    </a:lnTo>
                    <a:lnTo>
                      <a:pt x="2282" y="462"/>
                    </a:lnTo>
                    <a:lnTo>
                      <a:pt x="2273" y="510"/>
                    </a:lnTo>
                    <a:lnTo>
                      <a:pt x="2310" y="679"/>
                    </a:lnTo>
                    <a:lnTo>
                      <a:pt x="2310" y="689"/>
                    </a:lnTo>
                    <a:lnTo>
                      <a:pt x="2301" y="708"/>
                    </a:lnTo>
                    <a:lnTo>
                      <a:pt x="2282" y="726"/>
                    </a:lnTo>
                    <a:lnTo>
                      <a:pt x="2254" y="736"/>
                    </a:lnTo>
                    <a:lnTo>
                      <a:pt x="2226" y="755"/>
                    </a:lnTo>
                    <a:lnTo>
                      <a:pt x="2179" y="792"/>
                    </a:lnTo>
                    <a:lnTo>
                      <a:pt x="2179" y="830"/>
                    </a:lnTo>
                    <a:lnTo>
                      <a:pt x="2188" y="868"/>
                    </a:lnTo>
                    <a:lnTo>
                      <a:pt x="2197" y="906"/>
                    </a:lnTo>
                    <a:lnTo>
                      <a:pt x="2216" y="943"/>
                    </a:lnTo>
                    <a:lnTo>
                      <a:pt x="2235" y="1037"/>
                    </a:lnTo>
                    <a:lnTo>
                      <a:pt x="2245" y="1141"/>
                    </a:lnTo>
                    <a:lnTo>
                      <a:pt x="2263" y="1330"/>
                    </a:lnTo>
                    <a:lnTo>
                      <a:pt x="2245" y="1348"/>
                    </a:lnTo>
                    <a:lnTo>
                      <a:pt x="2235" y="1368"/>
                    </a:lnTo>
                    <a:lnTo>
                      <a:pt x="2197" y="1387"/>
                    </a:lnTo>
                    <a:lnTo>
                      <a:pt x="2150" y="1405"/>
                    </a:lnTo>
                    <a:lnTo>
                      <a:pt x="2093" y="1415"/>
                    </a:lnTo>
                    <a:lnTo>
                      <a:pt x="1952" y="1434"/>
                    </a:lnTo>
                    <a:lnTo>
                      <a:pt x="1886" y="1434"/>
                    </a:lnTo>
                    <a:lnTo>
                      <a:pt x="1811" y="1424"/>
                    </a:lnTo>
                    <a:lnTo>
                      <a:pt x="1792" y="1518"/>
                    </a:lnTo>
                    <a:lnTo>
                      <a:pt x="1782" y="1565"/>
                    </a:lnTo>
                    <a:lnTo>
                      <a:pt x="1764" y="1604"/>
                    </a:lnTo>
                    <a:lnTo>
                      <a:pt x="1735" y="1698"/>
                    </a:lnTo>
                    <a:lnTo>
                      <a:pt x="1717" y="1745"/>
                    </a:lnTo>
                    <a:lnTo>
                      <a:pt x="1688" y="1792"/>
                    </a:lnTo>
                    <a:lnTo>
                      <a:pt x="1660" y="1830"/>
                    </a:lnTo>
                    <a:lnTo>
                      <a:pt x="1623" y="1858"/>
                    </a:lnTo>
                    <a:lnTo>
                      <a:pt x="1584" y="1886"/>
                    </a:lnTo>
                    <a:lnTo>
                      <a:pt x="1537" y="1896"/>
                    </a:lnTo>
                    <a:lnTo>
                      <a:pt x="1509" y="1906"/>
                    </a:lnTo>
                    <a:lnTo>
                      <a:pt x="1480" y="1906"/>
                    </a:lnTo>
                    <a:lnTo>
                      <a:pt x="1443" y="1906"/>
                    </a:lnTo>
                    <a:lnTo>
                      <a:pt x="1424" y="1915"/>
                    </a:lnTo>
                    <a:lnTo>
                      <a:pt x="1339" y="1886"/>
                    </a:lnTo>
                    <a:lnTo>
                      <a:pt x="1273" y="1849"/>
                    </a:lnTo>
                    <a:lnTo>
                      <a:pt x="1198" y="1802"/>
                    </a:lnTo>
                    <a:lnTo>
                      <a:pt x="1141" y="1745"/>
                    </a:lnTo>
                    <a:lnTo>
                      <a:pt x="406" y="2131"/>
                    </a:lnTo>
                    <a:lnTo>
                      <a:pt x="358" y="2160"/>
                    </a:lnTo>
                    <a:lnTo>
                      <a:pt x="349" y="2113"/>
                    </a:lnTo>
                    <a:lnTo>
                      <a:pt x="339" y="2084"/>
                    </a:lnTo>
                    <a:lnTo>
                      <a:pt x="349" y="2056"/>
                    </a:lnTo>
                    <a:lnTo>
                      <a:pt x="302" y="2056"/>
                    </a:lnTo>
                    <a:lnTo>
                      <a:pt x="255" y="2056"/>
                    </a:lnTo>
                    <a:lnTo>
                      <a:pt x="208" y="2056"/>
                    </a:lnTo>
                    <a:lnTo>
                      <a:pt x="188" y="2047"/>
                    </a:lnTo>
                    <a:lnTo>
                      <a:pt x="161" y="2037"/>
                    </a:lnTo>
                    <a:lnTo>
                      <a:pt x="94" y="1820"/>
                    </a:lnTo>
                    <a:lnTo>
                      <a:pt x="57" y="1708"/>
                    </a:lnTo>
                    <a:lnTo>
                      <a:pt x="38" y="1594"/>
                    </a:lnTo>
                    <a:lnTo>
                      <a:pt x="18" y="1471"/>
                    </a:lnTo>
                    <a:lnTo>
                      <a:pt x="9" y="1358"/>
                    </a:lnTo>
                    <a:lnTo>
                      <a:pt x="0" y="1236"/>
                    </a:lnTo>
                    <a:lnTo>
                      <a:pt x="0" y="1113"/>
                    </a:lnTo>
                    <a:lnTo>
                      <a:pt x="9" y="1076"/>
                    </a:lnTo>
                    <a:lnTo>
                      <a:pt x="38" y="1057"/>
                    </a:lnTo>
                    <a:lnTo>
                      <a:pt x="94" y="10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9" name="Freeform 67">
                <a:extLst>
                  <a:ext uri="{FF2B5EF4-FFF2-40B4-BE49-F238E27FC236}">
                    <a16:creationId xmlns:a16="http://schemas.microsoft.com/office/drawing/2014/main" id="{F8F0264A-3A73-4F0F-BB37-C8E612352A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76" y="578"/>
                <a:ext cx="68" cy="249"/>
              </a:xfrm>
              <a:custGeom>
                <a:avLst/>
                <a:gdLst>
                  <a:gd name="T0" fmla="*/ 21 w 274"/>
                  <a:gd name="T1" fmla="*/ 4 h 998"/>
                  <a:gd name="T2" fmla="*/ 45 w 274"/>
                  <a:gd name="T3" fmla="*/ 2 h 998"/>
                  <a:gd name="T4" fmla="*/ 68 w 274"/>
                  <a:gd name="T5" fmla="*/ 0 h 998"/>
                  <a:gd name="T6" fmla="*/ 63 w 274"/>
                  <a:gd name="T7" fmla="*/ 52 h 998"/>
                  <a:gd name="T8" fmla="*/ 63 w 274"/>
                  <a:gd name="T9" fmla="*/ 106 h 998"/>
                  <a:gd name="T10" fmla="*/ 66 w 274"/>
                  <a:gd name="T11" fmla="*/ 237 h 998"/>
                  <a:gd name="T12" fmla="*/ 68 w 274"/>
                  <a:gd name="T13" fmla="*/ 245 h 998"/>
                  <a:gd name="T14" fmla="*/ 68 w 274"/>
                  <a:gd name="T15" fmla="*/ 249 h 998"/>
                  <a:gd name="T16" fmla="*/ 54 w 274"/>
                  <a:gd name="T17" fmla="*/ 249 h 998"/>
                  <a:gd name="T18" fmla="*/ 37 w 274"/>
                  <a:gd name="T19" fmla="*/ 247 h 998"/>
                  <a:gd name="T20" fmla="*/ 28 w 274"/>
                  <a:gd name="T21" fmla="*/ 219 h 998"/>
                  <a:gd name="T22" fmla="*/ 21 w 274"/>
                  <a:gd name="T23" fmla="*/ 190 h 998"/>
                  <a:gd name="T24" fmla="*/ 14 w 274"/>
                  <a:gd name="T25" fmla="*/ 162 h 998"/>
                  <a:gd name="T26" fmla="*/ 7 w 274"/>
                  <a:gd name="T27" fmla="*/ 134 h 998"/>
                  <a:gd name="T28" fmla="*/ 2 w 274"/>
                  <a:gd name="T29" fmla="*/ 87 h 998"/>
                  <a:gd name="T30" fmla="*/ 0 w 274"/>
                  <a:gd name="T31" fmla="*/ 42 h 998"/>
                  <a:gd name="T32" fmla="*/ 0 w 274"/>
                  <a:gd name="T33" fmla="*/ 30 h 998"/>
                  <a:gd name="T34" fmla="*/ 2 w 274"/>
                  <a:gd name="T35" fmla="*/ 16 h 998"/>
                  <a:gd name="T36" fmla="*/ 5 w 274"/>
                  <a:gd name="T37" fmla="*/ 12 h 998"/>
                  <a:gd name="T38" fmla="*/ 9 w 274"/>
                  <a:gd name="T39" fmla="*/ 7 h 998"/>
                  <a:gd name="T40" fmla="*/ 14 w 274"/>
                  <a:gd name="T41" fmla="*/ 4 h 998"/>
                  <a:gd name="T42" fmla="*/ 21 w 274"/>
                  <a:gd name="T43" fmla="*/ 4 h 9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274" h="998">
                    <a:moveTo>
                      <a:pt x="84" y="18"/>
                    </a:moveTo>
                    <a:lnTo>
                      <a:pt x="180" y="8"/>
                    </a:lnTo>
                    <a:lnTo>
                      <a:pt x="274" y="0"/>
                    </a:lnTo>
                    <a:lnTo>
                      <a:pt x="255" y="207"/>
                    </a:lnTo>
                    <a:lnTo>
                      <a:pt x="255" y="423"/>
                    </a:lnTo>
                    <a:lnTo>
                      <a:pt x="264" y="951"/>
                    </a:lnTo>
                    <a:lnTo>
                      <a:pt x="274" y="980"/>
                    </a:lnTo>
                    <a:lnTo>
                      <a:pt x="274" y="998"/>
                    </a:lnTo>
                    <a:lnTo>
                      <a:pt x="217" y="998"/>
                    </a:lnTo>
                    <a:lnTo>
                      <a:pt x="151" y="990"/>
                    </a:lnTo>
                    <a:lnTo>
                      <a:pt x="113" y="877"/>
                    </a:lnTo>
                    <a:lnTo>
                      <a:pt x="84" y="763"/>
                    </a:lnTo>
                    <a:lnTo>
                      <a:pt x="57" y="650"/>
                    </a:lnTo>
                    <a:lnTo>
                      <a:pt x="29" y="536"/>
                    </a:lnTo>
                    <a:lnTo>
                      <a:pt x="10" y="34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0" y="65"/>
                    </a:lnTo>
                    <a:lnTo>
                      <a:pt x="19" y="47"/>
                    </a:lnTo>
                    <a:lnTo>
                      <a:pt x="37" y="28"/>
                    </a:lnTo>
                    <a:lnTo>
                      <a:pt x="57" y="18"/>
                    </a:lnTo>
                    <a:lnTo>
                      <a:pt x="84" y="18"/>
                    </a:lnTo>
                    <a:close/>
                  </a:path>
                </a:pathLst>
              </a:custGeom>
              <a:solidFill>
                <a:srgbClr val="C56E3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0" name="Freeform 68">
                <a:extLst>
                  <a:ext uri="{FF2B5EF4-FFF2-40B4-BE49-F238E27FC236}">
                    <a16:creationId xmlns:a16="http://schemas.microsoft.com/office/drawing/2014/main" id="{DC1700E6-9CE0-4D5B-85B2-A0155D1065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46" y="573"/>
                <a:ext cx="120" cy="257"/>
              </a:xfrm>
              <a:custGeom>
                <a:avLst/>
                <a:gdLst>
                  <a:gd name="T0" fmla="*/ 2 w 481"/>
                  <a:gd name="T1" fmla="*/ 7 h 1028"/>
                  <a:gd name="T2" fmla="*/ 24 w 481"/>
                  <a:gd name="T3" fmla="*/ 3 h 1028"/>
                  <a:gd name="T4" fmla="*/ 47 w 481"/>
                  <a:gd name="T5" fmla="*/ 0 h 1028"/>
                  <a:gd name="T6" fmla="*/ 82 w 481"/>
                  <a:gd name="T7" fmla="*/ 0 h 1028"/>
                  <a:gd name="T8" fmla="*/ 120 w 481"/>
                  <a:gd name="T9" fmla="*/ 0 h 1028"/>
                  <a:gd name="T10" fmla="*/ 92 w 481"/>
                  <a:gd name="T11" fmla="*/ 36 h 1028"/>
                  <a:gd name="T12" fmla="*/ 66 w 481"/>
                  <a:gd name="T13" fmla="*/ 73 h 1028"/>
                  <a:gd name="T14" fmla="*/ 45 w 481"/>
                  <a:gd name="T15" fmla="*/ 113 h 1028"/>
                  <a:gd name="T16" fmla="*/ 26 w 481"/>
                  <a:gd name="T17" fmla="*/ 153 h 1028"/>
                  <a:gd name="T18" fmla="*/ 24 w 481"/>
                  <a:gd name="T19" fmla="*/ 156 h 1028"/>
                  <a:gd name="T20" fmla="*/ 12 w 481"/>
                  <a:gd name="T21" fmla="*/ 205 h 1028"/>
                  <a:gd name="T22" fmla="*/ 7 w 481"/>
                  <a:gd name="T23" fmla="*/ 231 h 1028"/>
                  <a:gd name="T24" fmla="*/ 7 w 481"/>
                  <a:gd name="T25" fmla="*/ 257 h 1028"/>
                  <a:gd name="T26" fmla="*/ 5 w 481"/>
                  <a:gd name="T27" fmla="*/ 257 h 1028"/>
                  <a:gd name="T28" fmla="*/ 2 w 481"/>
                  <a:gd name="T29" fmla="*/ 248 h 1028"/>
                  <a:gd name="T30" fmla="*/ 0 w 481"/>
                  <a:gd name="T31" fmla="*/ 208 h 1028"/>
                  <a:gd name="T32" fmla="*/ 0 w 481"/>
                  <a:gd name="T33" fmla="*/ 109 h 1028"/>
                  <a:gd name="T34" fmla="*/ 0 w 481"/>
                  <a:gd name="T35" fmla="*/ 33 h 1028"/>
                  <a:gd name="T36" fmla="*/ 2 w 481"/>
                  <a:gd name="T37" fmla="*/ 7 h 10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81" h="1028">
                    <a:moveTo>
                      <a:pt x="10" y="28"/>
                    </a:moveTo>
                    <a:lnTo>
                      <a:pt x="95" y="10"/>
                    </a:lnTo>
                    <a:lnTo>
                      <a:pt x="189" y="0"/>
                    </a:lnTo>
                    <a:lnTo>
                      <a:pt x="330" y="0"/>
                    </a:lnTo>
                    <a:lnTo>
                      <a:pt x="481" y="0"/>
                    </a:lnTo>
                    <a:lnTo>
                      <a:pt x="368" y="142"/>
                    </a:lnTo>
                    <a:lnTo>
                      <a:pt x="265" y="292"/>
                    </a:lnTo>
                    <a:lnTo>
                      <a:pt x="179" y="453"/>
                    </a:lnTo>
                    <a:lnTo>
                      <a:pt x="104" y="613"/>
                    </a:lnTo>
                    <a:lnTo>
                      <a:pt x="95" y="623"/>
                    </a:lnTo>
                    <a:lnTo>
                      <a:pt x="47" y="821"/>
                    </a:lnTo>
                    <a:lnTo>
                      <a:pt x="28" y="924"/>
                    </a:lnTo>
                    <a:lnTo>
                      <a:pt x="28" y="1028"/>
                    </a:lnTo>
                    <a:lnTo>
                      <a:pt x="19" y="1028"/>
                    </a:lnTo>
                    <a:lnTo>
                      <a:pt x="10" y="991"/>
                    </a:lnTo>
                    <a:lnTo>
                      <a:pt x="0" y="830"/>
                    </a:lnTo>
                    <a:lnTo>
                      <a:pt x="0" y="435"/>
                    </a:lnTo>
                    <a:lnTo>
                      <a:pt x="0" y="132"/>
                    </a:lnTo>
                    <a:lnTo>
                      <a:pt x="10" y="28"/>
                    </a:lnTo>
                    <a:close/>
                  </a:path>
                </a:pathLst>
              </a:custGeom>
              <a:solidFill>
                <a:srgbClr val="7C4527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1" name="Freeform 69">
                <a:extLst>
                  <a:ext uri="{FF2B5EF4-FFF2-40B4-BE49-F238E27FC236}">
                    <a16:creationId xmlns:a16="http://schemas.microsoft.com/office/drawing/2014/main" id="{C9695CF5-C151-4BE0-AF91-643C6BEFE3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1" y="549"/>
                <a:ext cx="353" cy="300"/>
              </a:xfrm>
              <a:custGeom>
                <a:avLst/>
                <a:gdLst>
                  <a:gd name="T0" fmla="*/ 33 w 1414"/>
                  <a:gd name="T1" fmla="*/ 146 h 1198"/>
                  <a:gd name="T2" fmla="*/ 59 w 1414"/>
                  <a:gd name="T3" fmla="*/ 97 h 1198"/>
                  <a:gd name="T4" fmla="*/ 89 w 1414"/>
                  <a:gd name="T5" fmla="*/ 52 h 1198"/>
                  <a:gd name="T6" fmla="*/ 130 w 1414"/>
                  <a:gd name="T7" fmla="*/ 14 h 1198"/>
                  <a:gd name="T8" fmla="*/ 153 w 1414"/>
                  <a:gd name="T9" fmla="*/ 0 h 1198"/>
                  <a:gd name="T10" fmla="*/ 160 w 1414"/>
                  <a:gd name="T11" fmla="*/ 7 h 1198"/>
                  <a:gd name="T12" fmla="*/ 146 w 1414"/>
                  <a:gd name="T13" fmla="*/ 26 h 1198"/>
                  <a:gd name="T14" fmla="*/ 156 w 1414"/>
                  <a:gd name="T15" fmla="*/ 38 h 1198"/>
                  <a:gd name="T16" fmla="*/ 170 w 1414"/>
                  <a:gd name="T17" fmla="*/ 42 h 1198"/>
                  <a:gd name="T18" fmla="*/ 179 w 1414"/>
                  <a:gd name="T19" fmla="*/ 50 h 1198"/>
                  <a:gd name="T20" fmla="*/ 179 w 1414"/>
                  <a:gd name="T21" fmla="*/ 57 h 1198"/>
                  <a:gd name="T22" fmla="*/ 172 w 1414"/>
                  <a:gd name="T23" fmla="*/ 68 h 1198"/>
                  <a:gd name="T24" fmla="*/ 177 w 1414"/>
                  <a:gd name="T25" fmla="*/ 78 h 1198"/>
                  <a:gd name="T26" fmla="*/ 191 w 1414"/>
                  <a:gd name="T27" fmla="*/ 90 h 1198"/>
                  <a:gd name="T28" fmla="*/ 198 w 1414"/>
                  <a:gd name="T29" fmla="*/ 90 h 1198"/>
                  <a:gd name="T30" fmla="*/ 200 w 1414"/>
                  <a:gd name="T31" fmla="*/ 85 h 1198"/>
                  <a:gd name="T32" fmla="*/ 214 w 1414"/>
                  <a:gd name="T33" fmla="*/ 78 h 1198"/>
                  <a:gd name="T34" fmla="*/ 233 w 1414"/>
                  <a:gd name="T35" fmla="*/ 78 h 1198"/>
                  <a:gd name="T36" fmla="*/ 242 w 1414"/>
                  <a:gd name="T37" fmla="*/ 94 h 1198"/>
                  <a:gd name="T38" fmla="*/ 233 w 1414"/>
                  <a:gd name="T39" fmla="*/ 104 h 1198"/>
                  <a:gd name="T40" fmla="*/ 233 w 1414"/>
                  <a:gd name="T41" fmla="*/ 116 h 1198"/>
                  <a:gd name="T42" fmla="*/ 235 w 1414"/>
                  <a:gd name="T43" fmla="*/ 132 h 1198"/>
                  <a:gd name="T44" fmla="*/ 238 w 1414"/>
                  <a:gd name="T45" fmla="*/ 144 h 1198"/>
                  <a:gd name="T46" fmla="*/ 238 w 1414"/>
                  <a:gd name="T47" fmla="*/ 154 h 1198"/>
                  <a:gd name="T48" fmla="*/ 228 w 1414"/>
                  <a:gd name="T49" fmla="*/ 165 h 1198"/>
                  <a:gd name="T50" fmla="*/ 228 w 1414"/>
                  <a:gd name="T51" fmla="*/ 173 h 1198"/>
                  <a:gd name="T52" fmla="*/ 235 w 1414"/>
                  <a:gd name="T53" fmla="*/ 168 h 1198"/>
                  <a:gd name="T54" fmla="*/ 240 w 1414"/>
                  <a:gd name="T55" fmla="*/ 173 h 1198"/>
                  <a:gd name="T56" fmla="*/ 249 w 1414"/>
                  <a:gd name="T57" fmla="*/ 182 h 1198"/>
                  <a:gd name="T58" fmla="*/ 266 w 1414"/>
                  <a:gd name="T59" fmla="*/ 175 h 1198"/>
                  <a:gd name="T60" fmla="*/ 266 w 1414"/>
                  <a:gd name="T61" fmla="*/ 165 h 1198"/>
                  <a:gd name="T62" fmla="*/ 254 w 1414"/>
                  <a:gd name="T63" fmla="*/ 156 h 1198"/>
                  <a:gd name="T64" fmla="*/ 247 w 1414"/>
                  <a:gd name="T65" fmla="*/ 156 h 1198"/>
                  <a:gd name="T66" fmla="*/ 254 w 1414"/>
                  <a:gd name="T67" fmla="*/ 154 h 1198"/>
                  <a:gd name="T68" fmla="*/ 271 w 1414"/>
                  <a:gd name="T69" fmla="*/ 146 h 1198"/>
                  <a:gd name="T70" fmla="*/ 278 w 1414"/>
                  <a:gd name="T71" fmla="*/ 132 h 1198"/>
                  <a:gd name="T72" fmla="*/ 273 w 1414"/>
                  <a:gd name="T73" fmla="*/ 121 h 1198"/>
                  <a:gd name="T74" fmla="*/ 261 w 1414"/>
                  <a:gd name="T75" fmla="*/ 116 h 1198"/>
                  <a:gd name="T76" fmla="*/ 242 w 1414"/>
                  <a:gd name="T77" fmla="*/ 125 h 1198"/>
                  <a:gd name="T78" fmla="*/ 240 w 1414"/>
                  <a:gd name="T79" fmla="*/ 113 h 1198"/>
                  <a:gd name="T80" fmla="*/ 273 w 1414"/>
                  <a:gd name="T81" fmla="*/ 104 h 1198"/>
                  <a:gd name="T82" fmla="*/ 304 w 1414"/>
                  <a:gd name="T83" fmla="*/ 99 h 1198"/>
                  <a:gd name="T84" fmla="*/ 325 w 1414"/>
                  <a:gd name="T85" fmla="*/ 94 h 1198"/>
                  <a:gd name="T86" fmla="*/ 353 w 1414"/>
                  <a:gd name="T87" fmla="*/ 87 h 1198"/>
                  <a:gd name="T88" fmla="*/ 351 w 1414"/>
                  <a:gd name="T89" fmla="*/ 146 h 1198"/>
                  <a:gd name="T90" fmla="*/ 341 w 1414"/>
                  <a:gd name="T91" fmla="*/ 182 h 1198"/>
                  <a:gd name="T92" fmla="*/ 325 w 1414"/>
                  <a:gd name="T93" fmla="*/ 215 h 1198"/>
                  <a:gd name="T94" fmla="*/ 292 w 1414"/>
                  <a:gd name="T95" fmla="*/ 238 h 1198"/>
                  <a:gd name="T96" fmla="*/ 259 w 1414"/>
                  <a:gd name="T97" fmla="*/ 243 h 1198"/>
                  <a:gd name="T98" fmla="*/ 238 w 1414"/>
                  <a:gd name="T99" fmla="*/ 236 h 1198"/>
                  <a:gd name="T100" fmla="*/ 188 w 1414"/>
                  <a:gd name="T101" fmla="*/ 199 h 1198"/>
                  <a:gd name="T102" fmla="*/ 153 w 1414"/>
                  <a:gd name="T103" fmla="*/ 161 h 1198"/>
                  <a:gd name="T104" fmla="*/ 146 w 1414"/>
                  <a:gd name="T105" fmla="*/ 161 h 1198"/>
                  <a:gd name="T106" fmla="*/ 167 w 1414"/>
                  <a:gd name="T107" fmla="*/ 189 h 1198"/>
                  <a:gd name="T108" fmla="*/ 125 w 1414"/>
                  <a:gd name="T109" fmla="*/ 191 h 1198"/>
                  <a:gd name="T110" fmla="*/ 151 w 1414"/>
                  <a:gd name="T111" fmla="*/ 196 h 1198"/>
                  <a:gd name="T112" fmla="*/ 186 w 1414"/>
                  <a:gd name="T113" fmla="*/ 203 h 1198"/>
                  <a:gd name="T114" fmla="*/ 99 w 1414"/>
                  <a:gd name="T115" fmla="*/ 250 h 1198"/>
                  <a:gd name="T116" fmla="*/ 12 w 1414"/>
                  <a:gd name="T117" fmla="*/ 297 h 1198"/>
                  <a:gd name="T118" fmla="*/ 0 w 1414"/>
                  <a:gd name="T119" fmla="*/ 283 h 1198"/>
                  <a:gd name="T120" fmla="*/ 4 w 1414"/>
                  <a:gd name="T121" fmla="*/ 236 h 1198"/>
                  <a:gd name="T122" fmla="*/ 21 w 1414"/>
                  <a:gd name="T123" fmla="*/ 175 h 1198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0" t="0" r="r" b="b"/>
                <a:pathLst>
                  <a:path w="1414" h="1198">
                    <a:moveTo>
                      <a:pt x="94" y="689"/>
                    </a:moveTo>
                    <a:lnTo>
                      <a:pt x="132" y="585"/>
                    </a:lnTo>
                    <a:lnTo>
                      <a:pt x="179" y="490"/>
                    </a:lnTo>
                    <a:lnTo>
                      <a:pt x="235" y="386"/>
                    </a:lnTo>
                    <a:lnTo>
                      <a:pt x="292" y="302"/>
                    </a:lnTo>
                    <a:lnTo>
                      <a:pt x="358" y="208"/>
                    </a:lnTo>
                    <a:lnTo>
                      <a:pt x="433" y="132"/>
                    </a:lnTo>
                    <a:lnTo>
                      <a:pt x="519" y="57"/>
                    </a:lnTo>
                    <a:lnTo>
                      <a:pt x="603" y="0"/>
                    </a:lnTo>
                    <a:lnTo>
                      <a:pt x="613" y="0"/>
                    </a:lnTo>
                    <a:lnTo>
                      <a:pt x="623" y="0"/>
                    </a:lnTo>
                    <a:lnTo>
                      <a:pt x="641" y="28"/>
                    </a:lnTo>
                    <a:lnTo>
                      <a:pt x="594" y="75"/>
                    </a:lnTo>
                    <a:lnTo>
                      <a:pt x="584" y="104"/>
                    </a:lnTo>
                    <a:lnTo>
                      <a:pt x="584" y="142"/>
                    </a:lnTo>
                    <a:lnTo>
                      <a:pt x="623" y="151"/>
                    </a:lnTo>
                    <a:lnTo>
                      <a:pt x="660" y="169"/>
                    </a:lnTo>
                    <a:lnTo>
                      <a:pt x="679" y="169"/>
                    </a:lnTo>
                    <a:lnTo>
                      <a:pt x="697" y="179"/>
                    </a:lnTo>
                    <a:lnTo>
                      <a:pt x="717" y="198"/>
                    </a:lnTo>
                    <a:lnTo>
                      <a:pt x="744" y="198"/>
                    </a:lnTo>
                    <a:lnTo>
                      <a:pt x="717" y="226"/>
                    </a:lnTo>
                    <a:lnTo>
                      <a:pt x="697" y="245"/>
                    </a:lnTo>
                    <a:lnTo>
                      <a:pt x="688" y="273"/>
                    </a:lnTo>
                    <a:lnTo>
                      <a:pt x="697" y="292"/>
                    </a:lnTo>
                    <a:lnTo>
                      <a:pt x="707" y="312"/>
                    </a:lnTo>
                    <a:lnTo>
                      <a:pt x="744" y="349"/>
                    </a:lnTo>
                    <a:lnTo>
                      <a:pt x="764" y="359"/>
                    </a:lnTo>
                    <a:lnTo>
                      <a:pt x="773" y="368"/>
                    </a:lnTo>
                    <a:lnTo>
                      <a:pt x="792" y="359"/>
                    </a:lnTo>
                    <a:lnTo>
                      <a:pt x="801" y="349"/>
                    </a:lnTo>
                    <a:lnTo>
                      <a:pt x="801" y="339"/>
                    </a:lnTo>
                    <a:lnTo>
                      <a:pt x="830" y="321"/>
                    </a:lnTo>
                    <a:lnTo>
                      <a:pt x="858" y="312"/>
                    </a:lnTo>
                    <a:lnTo>
                      <a:pt x="895" y="302"/>
                    </a:lnTo>
                    <a:lnTo>
                      <a:pt x="934" y="312"/>
                    </a:lnTo>
                    <a:lnTo>
                      <a:pt x="952" y="339"/>
                    </a:lnTo>
                    <a:lnTo>
                      <a:pt x="971" y="377"/>
                    </a:lnTo>
                    <a:lnTo>
                      <a:pt x="943" y="396"/>
                    </a:lnTo>
                    <a:lnTo>
                      <a:pt x="934" y="415"/>
                    </a:lnTo>
                    <a:lnTo>
                      <a:pt x="934" y="425"/>
                    </a:lnTo>
                    <a:lnTo>
                      <a:pt x="934" y="462"/>
                    </a:lnTo>
                    <a:lnTo>
                      <a:pt x="934" y="490"/>
                    </a:lnTo>
                    <a:lnTo>
                      <a:pt x="943" y="529"/>
                    </a:lnTo>
                    <a:lnTo>
                      <a:pt x="934" y="566"/>
                    </a:lnTo>
                    <a:lnTo>
                      <a:pt x="952" y="576"/>
                    </a:lnTo>
                    <a:lnTo>
                      <a:pt x="952" y="594"/>
                    </a:lnTo>
                    <a:lnTo>
                      <a:pt x="952" y="613"/>
                    </a:lnTo>
                    <a:lnTo>
                      <a:pt x="943" y="623"/>
                    </a:lnTo>
                    <a:lnTo>
                      <a:pt x="914" y="660"/>
                    </a:lnTo>
                    <a:lnTo>
                      <a:pt x="914" y="670"/>
                    </a:lnTo>
                    <a:lnTo>
                      <a:pt x="914" y="689"/>
                    </a:lnTo>
                    <a:lnTo>
                      <a:pt x="934" y="679"/>
                    </a:lnTo>
                    <a:lnTo>
                      <a:pt x="943" y="670"/>
                    </a:lnTo>
                    <a:lnTo>
                      <a:pt x="962" y="641"/>
                    </a:lnTo>
                    <a:lnTo>
                      <a:pt x="962" y="689"/>
                    </a:lnTo>
                    <a:lnTo>
                      <a:pt x="981" y="707"/>
                    </a:lnTo>
                    <a:lnTo>
                      <a:pt x="999" y="726"/>
                    </a:lnTo>
                    <a:lnTo>
                      <a:pt x="1037" y="726"/>
                    </a:lnTo>
                    <a:lnTo>
                      <a:pt x="1065" y="698"/>
                    </a:lnTo>
                    <a:lnTo>
                      <a:pt x="1065" y="679"/>
                    </a:lnTo>
                    <a:lnTo>
                      <a:pt x="1065" y="660"/>
                    </a:lnTo>
                    <a:lnTo>
                      <a:pt x="1047" y="623"/>
                    </a:lnTo>
                    <a:lnTo>
                      <a:pt x="1018" y="623"/>
                    </a:lnTo>
                    <a:lnTo>
                      <a:pt x="990" y="641"/>
                    </a:lnTo>
                    <a:lnTo>
                      <a:pt x="990" y="623"/>
                    </a:lnTo>
                    <a:lnTo>
                      <a:pt x="981" y="603"/>
                    </a:lnTo>
                    <a:lnTo>
                      <a:pt x="1018" y="613"/>
                    </a:lnTo>
                    <a:lnTo>
                      <a:pt x="1056" y="603"/>
                    </a:lnTo>
                    <a:lnTo>
                      <a:pt x="1085" y="585"/>
                    </a:lnTo>
                    <a:lnTo>
                      <a:pt x="1112" y="566"/>
                    </a:lnTo>
                    <a:lnTo>
                      <a:pt x="1112" y="529"/>
                    </a:lnTo>
                    <a:lnTo>
                      <a:pt x="1112" y="509"/>
                    </a:lnTo>
                    <a:lnTo>
                      <a:pt x="1094" y="482"/>
                    </a:lnTo>
                    <a:lnTo>
                      <a:pt x="1075" y="462"/>
                    </a:lnTo>
                    <a:lnTo>
                      <a:pt x="1047" y="462"/>
                    </a:lnTo>
                    <a:lnTo>
                      <a:pt x="1018" y="472"/>
                    </a:lnTo>
                    <a:lnTo>
                      <a:pt x="971" y="500"/>
                    </a:lnTo>
                    <a:lnTo>
                      <a:pt x="962" y="472"/>
                    </a:lnTo>
                    <a:lnTo>
                      <a:pt x="962" y="453"/>
                    </a:lnTo>
                    <a:lnTo>
                      <a:pt x="1028" y="433"/>
                    </a:lnTo>
                    <a:lnTo>
                      <a:pt x="1094" y="415"/>
                    </a:lnTo>
                    <a:lnTo>
                      <a:pt x="1179" y="406"/>
                    </a:lnTo>
                    <a:lnTo>
                      <a:pt x="1216" y="396"/>
                    </a:lnTo>
                    <a:lnTo>
                      <a:pt x="1263" y="386"/>
                    </a:lnTo>
                    <a:lnTo>
                      <a:pt x="1302" y="377"/>
                    </a:lnTo>
                    <a:lnTo>
                      <a:pt x="1339" y="377"/>
                    </a:lnTo>
                    <a:lnTo>
                      <a:pt x="1414" y="349"/>
                    </a:lnTo>
                    <a:lnTo>
                      <a:pt x="1414" y="509"/>
                    </a:lnTo>
                    <a:lnTo>
                      <a:pt x="1405" y="585"/>
                    </a:lnTo>
                    <a:lnTo>
                      <a:pt x="1386" y="660"/>
                    </a:lnTo>
                    <a:lnTo>
                      <a:pt x="1367" y="726"/>
                    </a:lnTo>
                    <a:lnTo>
                      <a:pt x="1339" y="793"/>
                    </a:lnTo>
                    <a:lnTo>
                      <a:pt x="1302" y="858"/>
                    </a:lnTo>
                    <a:lnTo>
                      <a:pt x="1255" y="924"/>
                    </a:lnTo>
                    <a:lnTo>
                      <a:pt x="1169" y="952"/>
                    </a:lnTo>
                    <a:lnTo>
                      <a:pt x="1085" y="971"/>
                    </a:lnTo>
                    <a:lnTo>
                      <a:pt x="1037" y="971"/>
                    </a:lnTo>
                    <a:lnTo>
                      <a:pt x="999" y="962"/>
                    </a:lnTo>
                    <a:lnTo>
                      <a:pt x="952" y="943"/>
                    </a:lnTo>
                    <a:lnTo>
                      <a:pt x="924" y="915"/>
                    </a:lnTo>
                    <a:lnTo>
                      <a:pt x="754" y="793"/>
                    </a:lnTo>
                    <a:lnTo>
                      <a:pt x="679" y="717"/>
                    </a:lnTo>
                    <a:lnTo>
                      <a:pt x="613" y="641"/>
                    </a:lnTo>
                    <a:lnTo>
                      <a:pt x="603" y="641"/>
                    </a:lnTo>
                    <a:lnTo>
                      <a:pt x="584" y="641"/>
                    </a:lnTo>
                    <a:lnTo>
                      <a:pt x="584" y="660"/>
                    </a:lnTo>
                    <a:lnTo>
                      <a:pt x="670" y="754"/>
                    </a:lnTo>
                    <a:lnTo>
                      <a:pt x="584" y="754"/>
                    </a:lnTo>
                    <a:lnTo>
                      <a:pt x="500" y="764"/>
                    </a:lnTo>
                    <a:lnTo>
                      <a:pt x="500" y="773"/>
                    </a:lnTo>
                    <a:lnTo>
                      <a:pt x="603" y="783"/>
                    </a:lnTo>
                    <a:lnTo>
                      <a:pt x="707" y="783"/>
                    </a:lnTo>
                    <a:lnTo>
                      <a:pt x="744" y="811"/>
                    </a:lnTo>
                    <a:lnTo>
                      <a:pt x="566" y="915"/>
                    </a:lnTo>
                    <a:lnTo>
                      <a:pt x="396" y="1000"/>
                    </a:lnTo>
                    <a:lnTo>
                      <a:pt x="216" y="1094"/>
                    </a:lnTo>
                    <a:lnTo>
                      <a:pt x="47" y="1188"/>
                    </a:lnTo>
                    <a:lnTo>
                      <a:pt x="9" y="1198"/>
                    </a:lnTo>
                    <a:lnTo>
                      <a:pt x="0" y="1132"/>
                    </a:lnTo>
                    <a:lnTo>
                      <a:pt x="0" y="1075"/>
                    </a:lnTo>
                    <a:lnTo>
                      <a:pt x="18" y="943"/>
                    </a:lnTo>
                    <a:lnTo>
                      <a:pt x="47" y="820"/>
                    </a:lnTo>
                    <a:lnTo>
                      <a:pt x="85" y="698"/>
                    </a:lnTo>
                    <a:lnTo>
                      <a:pt x="94" y="689"/>
                    </a:lnTo>
                    <a:close/>
                  </a:path>
                </a:pathLst>
              </a:custGeom>
              <a:solidFill>
                <a:srgbClr val="075E9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2" name="Freeform 70">
                <a:extLst>
                  <a:ext uri="{FF2B5EF4-FFF2-40B4-BE49-F238E27FC236}">
                    <a16:creationId xmlns:a16="http://schemas.microsoft.com/office/drawing/2014/main" id="{5AC3F7A8-8A61-412C-85B1-F36B991362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4" y="601"/>
                <a:ext cx="11" cy="14"/>
              </a:xfrm>
              <a:custGeom>
                <a:avLst/>
                <a:gdLst>
                  <a:gd name="T0" fmla="*/ 11 w 48"/>
                  <a:gd name="T1" fmla="*/ 0 h 56"/>
                  <a:gd name="T2" fmla="*/ 11 w 48"/>
                  <a:gd name="T3" fmla="*/ 2 h 56"/>
                  <a:gd name="T4" fmla="*/ 9 w 48"/>
                  <a:gd name="T5" fmla="*/ 7 h 56"/>
                  <a:gd name="T6" fmla="*/ 5 w 48"/>
                  <a:gd name="T7" fmla="*/ 14 h 56"/>
                  <a:gd name="T8" fmla="*/ 0 w 48"/>
                  <a:gd name="T9" fmla="*/ 14 h 56"/>
                  <a:gd name="T10" fmla="*/ 2 w 48"/>
                  <a:gd name="T11" fmla="*/ 9 h 56"/>
                  <a:gd name="T12" fmla="*/ 5 w 48"/>
                  <a:gd name="T13" fmla="*/ 5 h 56"/>
                  <a:gd name="T14" fmla="*/ 11 w 48"/>
                  <a:gd name="T15" fmla="*/ 0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48" h="56">
                    <a:moveTo>
                      <a:pt x="48" y="0"/>
                    </a:moveTo>
                    <a:lnTo>
                      <a:pt x="48" y="9"/>
                    </a:lnTo>
                    <a:lnTo>
                      <a:pt x="38" y="28"/>
                    </a:lnTo>
                    <a:lnTo>
                      <a:pt x="20" y="56"/>
                    </a:lnTo>
                    <a:lnTo>
                      <a:pt x="0" y="56"/>
                    </a:lnTo>
                    <a:lnTo>
                      <a:pt x="10" y="37"/>
                    </a:lnTo>
                    <a:lnTo>
                      <a:pt x="20" y="1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3" name="Freeform 71">
                <a:extLst>
                  <a:ext uri="{FF2B5EF4-FFF2-40B4-BE49-F238E27FC236}">
                    <a16:creationId xmlns:a16="http://schemas.microsoft.com/office/drawing/2014/main" id="{9CB411FA-BA3F-4D5A-8D33-DA292D9ACD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1" y="608"/>
                <a:ext cx="9" cy="14"/>
              </a:xfrm>
              <a:custGeom>
                <a:avLst/>
                <a:gdLst>
                  <a:gd name="T0" fmla="*/ 5 w 39"/>
                  <a:gd name="T1" fmla="*/ 7 h 56"/>
                  <a:gd name="T2" fmla="*/ 5 w 39"/>
                  <a:gd name="T3" fmla="*/ 2 h 56"/>
                  <a:gd name="T4" fmla="*/ 9 w 39"/>
                  <a:gd name="T5" fmla="*/ 0 h 56"/>
                  <a:gd name="T6" fmla="*/ 9 w 39"/>
                  <a:gd name="T7" fmla="*/ 5 h 56"/>
                  <a:gd name="T8" fmla="*/ 9 w 39"/>
                  <a:gd name="T9" fmla="*/ 7 h 56"/>
                  <a:gd name="T10" fmla="*/ 7 w 39"/>
                  <a:gd name="T11" fmla="*/ 12 h 56"/>
                  <a:gd name="T12" fmla="*/ 5 w 39"/>
                  <a:gd name="T13" fmla="*/ 14 h 56"/>
                  <a:gd name="T14" fmla="*/ 0 w 39"/>
                  <a:gd name="T15" fmla="*/ 9 h 56"/>
                  <a:gd name="T16" fmla="*/ 2 w 39"/>
                  <a:gd name="T17" fmla="*/ 9 h 56"/>
                  <a:gd name="T18" fmla="*/ 5 w 39"/>
                  <a:gd name="T19" fmla="*/ 7 h 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9" h="56">
                    <a:moveTo>
                      <a:pt x="20" y="28"/>
                    </a:moveTo>
                    <a:lnTo>
                      <a:pt x="20" y="9"/>
                    </a:lnTo>
                    <a:lnTo>
                      <a:pt x="39" y="0"/>
                    </a:lnTo>
                    <a:lnTo>
                      <a:pt x="39" y="19"/>
                    </a:lnTo>
                    <a:lnTo>
                      <a:pt x="39" y="28"/>
                    </a:lnTo>
                    <a:lnTo>
                      <a:pt x="29" y="47"/>
                    </a:lnTo>
                    <a:lnTo>
                      <a:pt x="20" y="56"/>
                    </a:lnTo>
                    <a:lnTo>
                      <a:pt x="0" y="37"/>
                    </a:lnTo>
                    <a:lnTo>
                      <a:pt x="10" y="37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4" name="Freeform 72">
                <a:extLst>
                  <a:ext uri="{FF2B5EF4-FFF2-40B4-BE49-F238E27FC236}">
                    <a16:creationId xmlns:a16="http://schemas.microsoft.com/office/drawing/2014/main" id="{8235E965-122D-454E-86E5-BB860C6EBD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97" y="332"/>
                <a:ext cx="337" cy="248"/>
              </a:xfrm>
              <a:custGeom>
                <a:avLst/>
                <a:gdLst>
                  <a:gd name="T0" fmla="*/ 12 w 1348"/>
                  <a:gd name="T1" fmla="*/ 154 h 990"/>
                  <a:gd name="T2" fmla="*/ 26 w 1348"/>
                  <a:gd name="T3" fmla="*/ 156 h 990"/>
                  <a:gd name="T4" fmla="*/ 45 w 1348"/>
                  <a:gd name="T5" fmla="*/ 175 h 990"/>
                  <a:gd name="T6" fmla="*/ 61 w 1348"/>
                  <a:gd name="T7" fmla="*/ 166 h 990"/>
                  <a:gd name="T8" fmla="*/ 68 w 1348"/>
                  <a:gd name="T9" fmla="*/ 130 h 990"/>
                  <a:gd name="T10" fmla="*/ 57 w 1348"/>
                  <a:gd name="T11" fmla="*/ 118 h 990"/>
                  <a:gd name="T12" fmla="*/ 45 w 1348"/>
                  <a:gd name="T13" fmla="*/ 128 h 990"/>
                  <a:gd name="T14" fmla="*/ 40 w 1348"/>
                  <a:gd name="T15" fmla="*/ 90 h 990"/>
                  <a:gd name="T16" fmla="*/ 71 w 1348"/>
                  <a:gd name="T17" fmla="*/ 40 h 990"/>
                  <a:gd name="T18" fmla="*/ 111 w 1348"/>
                  <a:gd name="T19" fmla="*/ 26 h 990"/>
                  <a:gd name="T20" fmla="*/ 116 w 1348"/>
                  <a:gd name="T21" fmla="*/ 57 h 990"/>
                  <a:gd name="T22" fmla="*/ 116 w 1348"/>
                  <a:gd name="T23" fmla="*/ 38 h 990"/>
                  <a:gd name="T24" fmla="*/ 146 w 1348"/>
                  <a:gd name="T25" fmla="*/ 7 h 990"/>
                  <a:gd name="T26" fmla="*/ 224 w 1348"/>
                  <a:gd name="T27" fmla="*/ 0 h 990"/>
                  <a:gd name="T28" fmla="*/ 238 w 1348"/>
                  <a:gd name="T29" fmla="*/ 36 h 990"/>
                  <a:gd name="T30" fmla="*/ 238 w 1348"/>
                  <a:gd name="T31" fmla="*/ 54 h 990"/>
                  <a:gd name="T32" fmla="*/ 259 w 1348"/>
                  <a:gd name="T33" fmla="*/ 78 h 990"/>
                  <a:gd name="T34" fmla="*/ 283 w 1348"/>
                  <a:gd name="T35" fmla="*/ 90 h 990"/>
                  <a:gd name="T36" fmla="*/ 269 w 1348"/>
                  <a:gd name="T37" fmla="*/ 120 h 990"/>
                  <a:gd name="T38" fmla="*/ 236 w 1348"/>
                  <a:gd name="T39" fmla="*/ 140 h 990"/>
                  <a:gd name="T40" fmla="*/ 219 w 1348"/>
                  <a:gd name="T41" fmla="*/ 132 h 990"/>
                  <a:gd name="T42" fmla="*/ 226 w 1348"/>
                  <a:gd name="T43" fmla="*/ 142 h 990"/>
                  <a:gd name="T44" fmla="*/ 245 w 1348"/>
                  <a:gd name="T45" fmla="*/ 147 h 990"/>
                  <a:gd name="T46" fmla="*/ 267 w 1348"/>
                  <a:gd name="T47" fmla="*/ 132 h 990"/>
                  <a:gd name="T48" fmla="*/ 290 w 1348"/>
                  <a:gd name="T49" fmla="*/ 95 h 990"/>
                  <a:gd name="T50" fmla="*/ 274 w 1348"/>
                  <a:gd name="T51" fmla="*/ 80 h 990"/>
                  <a:gd name="T52" fmla="*/ 248 w 1348"/>
                  <a:gd name="T53" fmla="*/ 54 h 990"/>
                  <a:gd name="T54" fmla="*/ 250 w 1348"/>
                  <a:gd name="T55" fmla="*/ 28 h 990"/>
                  <a:gd name="T56" fmla="*/ 271 w 1348"/>
                  <a:gd name="T57" fmla="*/ 7 h 990"/>
                  <a:gd name="T58" fmla="*/ 297 w 1348"/>
                  <a:gd name="T59" fmla="*/ 19 h 990"/>
                  <a:gd name="T60" fmla="*/ 323 w 1348"/>
                  <a:gd name="T61" fmla="*/ 43 h 990"/>
                  <a:gd name="T62" fmla="*/ 337 w 1348"/>
                  <a:gd name="T63" fmla="*/ 76 h 990"/>
                  <a:gd name="T64" fmla="*/ 328 w 1348"/>
                  <a:gd name="T65" fmla="*/ 140 h 990"/>
                  <a:gd name="T66" fmla="*/ 304 w 1348"/>
                  <a:gd name="T67" fmla="*/ 173 h 990"/>
                  <a:gd name="T68" fmla="*/ 255 w 1348"/>
                  <a:gd name="T69" fmla="*/ 213 h 990"/>
                  <a:gd name="T70" fmla="*/ 179 w 1348"/>
                  <a:gd name="T71" fmla="*/ 246 h 990"/>
                  <a:gd name="T72" fmla="*/ 151 w 1348"/>
                  <a:gd name="T73" fmla="*/ 248 h 990"/>
                  <a:gd name="T74" fmla="*/ 132 w 1348"/>
                  <a:gd name="T75" fmla="*/ 222 h 990"/>
                  <a:gd name="T76" fmla="*/ 111 w 1348"/>
                  <a:gd name="T77" fmla="*/ 215 h 990"/>
                  <a:gd name="T78" fmla="*/ 97 w 1348"/>
                  <a:gd name="T79" fmla="*/ 229 h 990"/>
                  <a:gd name="T80" fmla="*/ 73 w 1348"/>
                  <a:gd name="T81" fmla="*/ 208 h 990"/>
                  <a:gd name="T82" fmla="*/ 59 w 1348"/>
                  <a:gd name="T83" fmla="*/ 232 h 990"/>
                  <a:gd name="T84" fmla="*/ 35 w 1348"/>
                  <a:gd name="T85" fmla="*/ 215 h 990"/>
                  <a:gd name="T86" fmla="*/ 21 w 1348"/>
                  <a:gd name="T87" fmla="*/ 208 h 990"/>
                  <a:gd name="T88" fmla="*/ 31 w 1348"/>
                  <a:gd name="T89" fmla="*/ 201 h 990"/>
                  <a:gd name="T90" fmla="*/ 14 w 1348"/>
                  <a:gd name="T91" fmla="*/ 203 h 990"/>
                  <a:gd name="T92" fmla="*/ 0 w 1348"/>
                  <a:gd name="T93" fmla="*/ 180 h 99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1348" h="990">
                    <a:moveTo>
                      <a:pt x="19" y="632"/>
                    </a:moveTo>
                    <a:lnTo>
                      <a:pt x="37" y="614"/>
                    </a:lnTo>
                    <a:lnTo>
                      <a:pt x="47" y="614"/>
                    </a:lnTo>
                    <a:lnTo>
                      <a:pt x="76" y="614"/>
                    </a:lnTo>
                    <a:lnTo>
                      <a:pt x="94" y="622"/>
                    </a:lnTo>
                    <a:lnTo>
                      <a:pt x="103" y="622"/>
                    </a:lnTo>
                    <a:lnTo>
                      <a:pt x="123" y="642"/>
                    </a:lnTo>
                    <a:lnTo>
                      <a:pt x="150" y="671"/>
                    </a:lnTo>
                    <a:lnTo>
                      <a:pt x="179" y="698"/>
                    </a:lnTo>
                    <a:lnTo>
                      <a:pt x="188" y="698"/>
                    </a:lnTo>
                    <a:lnTo>
                      <a:pt x="217" y="698"/>
                    </a:lnTo>
                    <a:lnTo>
                      <a:pt x="245" y="661"/>
                    </a:lnTo>
                    <a:lnTo>
                      <a:pt x="264" y="622"/>
                    </a:lnTo>
                    <a:lnTo>
                      <a:pt x="273" y="575"/>
                    </a:lnTo>
                    <a:lnTo>
                      <a:pt x="273" y="519"/>
                    </a:lnTo>
                    <a:lnTo>
                      <a:pt x="264" y="501"/>
                    </a:lnTo>
                    <a:lnTo>
                      <a:pt x="245" y="481"/>
                    </a:lnTo>
                    <a:lnTo>
                      <a:pt x="226" y="472"/>
                    </a:lnTo>
                    <a:lnTo>
                      <a:pt x="217" y="481"/>
                    </a:lnTo>
                    <a:lnTo>
                      <a:pt x="188" y="491"/>
                    </a:lnTo>
                    <a:lnTo>
                      <a:pt x="179" y="510"/>
                    </a:lnTo>
                    <a:lnTo>
                      <a:pt x="160" y="519"/>
                    </a:lnTo>
                    <a:lnTo>
                      <a:pt x="170" y="415"/>
                    </a:lnTo>
                    <a:lnTo>
                      <a:pt x="160" y="359"/>
                    </a:lnTo>
                    <a:lnTo>
                      <a:pt x="150" y="311"/>
                    </a:lnTo>
                    <a:lnTo>
                      <a:pt x="207" y="236"/>
                    </a:lnTo>
                    <a:lnTo>
                      <a:pt x="283" y="161"/>
                    </a:lnTo>
                    <a:lnTo>
                      <a:pt x="358" y="113"/>
                    </a:lnTo>
                    <a:lnTo>
                      <a:pt x="452" y="66"/>
                    </a:lnTo>
                    <a:lnTo>
                      <a:pt x="443" y="104"/>
                    </a:lnTo>
                    <a:lnTo>
                      <a:pt x="434" y="152"/>
                    </a:lnTo>
                    <a:lnTo>
                      <a:pt x="443" y="189"/>
                    </a:lnTo>
                    <a:lnTo>
                      <a:pt x="462" y="227"/>
                    </a:lnTo>
                    <a:lnTo>
                      <a:pt x="471" y="208"/>
                    </a:lnTo>
                    <a:lnTo>
                      <a:pt x="471" y="189"/>
                    </a:lnTo>
                    <a:lnTo>
                      <a:pt x="462" y="152"/>
                    </a:lnTo>
                    <a:lnTo>
                      <a:pt x="471" y="104"/>
                    </a:lnTo>
                    <a:lnTo>
                      <a:pt x="490" y="57"/>
                    </a:lnTo>
                    <a:lnTo>
                      <a:pt x="585" y="29"/>
                    </a:lnTo>
                    <a:lnTo>
                      <a:pt x="688" y="10"/>
                    </a:lnTo>
                    <a:lnTo>
                      <a:pt x="792" y="0"/>
                    </a:lnTo>
                    <a:lnTo>
                      <a:pt x="896" y="0"/>
                    </a:lnTo>
                    <a:lnTo>
                      <a:pt x="1037" y="19"/>
                    </a:lnTo>
                    <a:lnTo>
                      <a:pt x="971" y="95"/>
                    </a:lnTo>
                    <a:lnTo>
                      <a:pt x="952" y="142"/>
                    </a:lnTo>
                    <a:lnTo>
                      <a:pt x="952" y="161"/>
                    </a:lnTo>
                    <a:lnTo>
                      <a:pt x="952" y="189"/>
                    </a:lnTo>
                    <a:lnTo>
                      <a:pt x="952" y="217"/>
                    </a:lnTo>
                    <a:lnTo>
                      <a:pt x="962" y="236"/>
                    </a:lnTo>
                    <a:lnTo>
                      <a:pt x="1000" y="283"/>
                    </a:lnTo>
                    <a:lnTo>
                      <a:pt x="1037" y="311"/>
                    </a:lnTo>
                    <a:lnTo>
                      <a:pt x="1084" y="350"/>
                    </a:lnTo>
                    <a:lnTo>
                      <a:pt x="1113" y="350"/>
                    </a:lnTo>
                    <a:lnTo>
                      <a:pt x="1131" y="359"/>
                    </a:lnTo>
                    <a:lnTo>
                      <a:pt x="1131" y="387"/>
                    </a:lnTo>
                    <a:lnTo>
                      <a:pt x="1123" y="406"/>
                    </a:lnTo>
                    <a:lnTo>
                      <a:pt x="1074" y="481"/>
                    </a:lnTo>
                    <a:lnTo>
                      <a:pt x="1019" y="548"/>
                    </a:lnTo>
                    <a:lnTo>
                      <a:pt x="980" y="557"/>
                    </a:lnTo>
                    <a:lnTo>
                      <a:pt x="943" y="557"/>
                    </a:lnTo>
                    <a:lnTo>
                      <a:pt x="915" y="538"/>
                    </a:lnTo>
                    <a:lnTo>
                      <a:pt x="896" y="528"/>
                    </a:lnTo>
                    <a:lnTo>
                      <a:pt x="877" y="528"/>
                    </a:lnTo>
                    <a:lnTo>
                      <a:pt x="886" y="548"/>
                    </a:lnTo>
                    <a:lnTo>
                      <a:pt x="896" y="557"/>
                    </a:lnTo>
                    <a:lnTo>
                      <a:pt x="905" y="567"/>
                    </a:lnTo>
                    <a:lnTo>
                      <a:pt x="915" y="575"/>
                    </a:lnTo>
                    <a:lnTo>
                      <a:pt x="952" y="585"/>
                    </a:lnTo>
                    <a:lnTo>
                      <a:pt x="980" y="585"/>
                    </a:lnTo>
                    <a:lnTo>
                      <a:pt x="1000" y="575"/>
                    </a:lnTo>
                    <a:lnTo>
                      <a:pt x="1027" y="567"/>
                    </a:lnTo>
                    <a:lnTo>
                      <a:pt x="1066" y="528"/>
                    </a:lnTo>
                    <a:lnTo>
                      <a:pt x="1103" y="481"/>
                    </a:lnTo>
                    <a:lnTo>
                      <a:pt x="1150" y="415"/>
                    </a:lnTo>
                    <a:lnTo>
                      <a:pt x="1160" y="378"/>
                    </a:lnTo>
                    <a:lnTo>
                      <a:pt x="1160" y="350"/>
                    </a:lnTo>
                    <a:lnTo>
                      <a:pt x="1150" y="331"/>
                    </a:lnTo>
                    <a:lnTo>
                      <a:pt x="1094" y="321"/>
                    </a:lnTo>
                    <a:lnTo>
                      <a:pt x="1047" y="293"/>
                    </a:lnTo>
                    <a:lnTo>
                      <a:pt x="1019" y="264"/>
                    </a:lnTo>
                    <a:lnTo>
                      <a:pt x="990" y="217"/>
                    </a:lnTo>
                    <a:lnTo>
                      <a:pt x="980" y="189"/>
                    </a:lnTo>
                    <a:lnTo>
                      <a:pt x="980" y="161"/>
                    </a:lnTo>
                    <a:lnTo>
                      <a:pt x="1000" y="113"/>
                    </a:lnTo>
                    <a:lnTo>
                      <a:pt x="1027" y="66"/>
                    </a:lnTo>
                    <a:lnTo>
                      <a:pt x="1066" y="29"/>
                    </a:lnTo>
                    <a:lnTo>
                      <a:pt x="1084" y="29"/>
                    </a:lnTo>
                    <a:lnTo>
                      <a:pt x="1094" y="39"/>
                    </a:lnTo>
                    <a:lnTo>
                      <a:pt x="1141" y="57"/>
                    </a:lnTo>
                    <a:lnTo>
                      <a:pt x="1188" y="76"/>
                    </a:lnTo>
                    <a:lnTo>
                      <a:pt x="1226" y="104"/>
                    </a:lnTo>
                    <a:lnTo>
                      <a:pt x="1264" y="133"/>
                    </a:lnTo>
                    <a:lnTo>
                      <a:pt x="1292" y="170"/>
                    </a:lnTo>
                    <a:lnTo>
                      <a:pt x="1320" y="208"/>
                    </a:lnTo>
                    <a:lnTo>
                      <a:pt x="1339" y="256"/>
                    </a:lnTo>
                    <a:lnTo>
                      <a:pt x="1348" y="303"/>
                    </a:lnTo>
                    <a:lnTo>
                      <a:pt x="1348" y="387"/>
                    </a:lnTo>
                    <a:lnTo>
                      <a:pt x="1330" y="472"/>
                    </a:lnTo>
                    <a:lnTo>
                      <a:pt x="1311" y="557"/>
                    </a:lnTo>
                    <a:lnTo>
                      <a:pt x="1282" y="595"/>
                    </a:lnTo>
                    <a:lnTo>
                      <a:pt x="1264" y="622"/>
                    </a:lnTo>
                    <a:lnTo>
                      <a:pt x="1217" y="689"/>
                    </a:lnTo>
                    <a:lnTo>
                      <a:pt x="1150" y="745"/>
                    </a:lnTo>
                    <a:lnTo>
                      <a:pt x="1094" y="802"/>
                    </a:lnTo>
                    <a:lnTo>
                      <a:pt x="1019" y="849"/>
                    </a:lnTo>
                    <a:lnTo>
                      <a:pt x="943" y="887"/>
                    </a:lnTo>
                    <a:lnTo>
                      <a:pt x="867" y="925"/>
                    </a:lnTo>
                    <a:lnTo>
                      <a:pt x="716" y="982"/>
                    </a:lnTo>
                    <a:lnTo>
                      <a:pt x="651" y="982"/>
                    </a:lnTo>
                    <a:lnTo>
                      <a:pt x="622" y="982"/>
                    </a:lnTo>
                    <a:lnTo>
                      <a:pt x="604" y="990"/>
                    </a:lnTo>
                    <a:lnTo>
                      <a:pt x="518" y="982"/>
                    </a:lnTo>
                    <a:lnTo>
                      <a:pt x="528" y="934"/>
                    </a:lnTo>
                    <a:lnTo>
                      <a:pt x="528" y="887"/>
                    </a:lnTo>
                    <a:lnTo>
                      <a:pt x="490" y="868"/>
                    </a:lnTo>
                    <a:lnTo>
                      <a:pt x="471" y="859"/>
                    </a:lnTo>
                    <a:lnTo>
                      <a:pt x="443" y="859"/>
                    </a:lnTo>
                    <a:lnTo>
                      <a:pt x="424" y="868"/>
                    </a:lnTo>
                    <a:lnTo>
                      <a:pt x="405" y="878"/>
                    </a:lnTo>
                    <a:lnTo>
                      <a:pt x="387" y="915"/>
                    </a:lnTo>
                    <a:lnTo>
                      <a:pt x="377" y="868"/>
                    </a:lnTo>
                    <a:lnTo>
                      <a:pt x="367" y="830"/>
                    </a:lnTo>
                    <a:lnTo>
                      <a:pt x="292" y="830"/>
                    </a:lnTo>
                    <a:lnTo>
                      <a:pt x="264" y="839"/>
                    </a:lnTo>
                    <a:lnTo>
                      <a:pt x="236" y="868"/>
                    </a:lnTo>
                    <a:lnTo>
                      <a:pt x="236" y="925"/>
                    </a:lnTo>
                    <a:lnTo>
                      <a:pt x="207" y="906"/>
                    </a:lnTo>
                    <a:lnTo>
                      <a:pt x="179" y="878"/>
                    </a:lnTo>
                    <a:lnTo>
                      <a:pt x="141" y="859"/>
                    </a:lnTo>
                    <a:lnTo>
                      <a:pt x="132" y="859"/>
                    </a:lnTo>
                    <a:lnTo>
                      <a:pt x="113" y="868"/>
                    </a:lnTo>
                    <a:lnTo>
                      <a:pt x="84" y="830"/>
                    </a:lnTo>
                    <a:lnTo>
                      <a:pt x="113" y="821"/>
                    </a:lnTo>
                    <a:lnTo>
                      <a:pt x="123" y="812"/>
                    </a:lnTo>
                    <a:lnTo>
                      <a:pt x="123" y="802"/>
                    </a:lnTo>
                    <a:lnTo>
                      <a:pt x="103" y="792"/>
                    </a:lnTo>
                    <a:lnTo>
                      <a:pt x="84" y="802"/>
                    </a:lnTo>
                    <a:lnTo>
                      <a:pt x="56" y="812"/>
                    </a:lnTo>
                    <a:lnTo>
                      <a:pt x="28" y="802"/>
                    </a:lnTo>
                    <a:lnTo>
                      <a:pt x="9" y="765"/>
                    </a:lnTo>
                    <a:lnTo>
                      <a:pt x="0" y="718"/>
                    </a:lnTo>
                    <a:lnTo>
                      <a:pt x="0" y="671"/>
                    </a:lnTo>
                    <a:lnTo>
                      <a:pt x="19" y="632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" name="Freeform 73">
                <a:extLst>
                  <a:ext uri="{FF2B5EF4-FFF2-40B4-BE49-F238E27FC236}">
                    <a16:creationId xmlns:a16="http://schemas.microsoft.com/office/drawing/2014/main" id="{933D6281-5B9A-4345-8D43-013EE194D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4" y="545"/>
                <a:ext cx="160" cy="96"/>
              </a:xfrm>
              <a:custGeom>
                <a:avLst/>
                <a:gdLst>
                  <a:gd name="T0" fmla="*/ 16 w 642"/>
                  <a:gd name="T1" fmla="*/ 12 h 387"/>
                  <a:gd name="T2" fmla="*/ 26 w 642"/>
                  <a:gd name="T3" fmla="*/ 14 h 387"/>
                  <a:gd name="T4" fmla="*/ 35 w 642"/>
                  <a:gd name="T5" fmla="*/ 21 h 387"/>
                  <a:gd name="T6" fmla="*/ 54 w 642"/>
                  <a:gd name="T7" fmla="*/ 33 h 387"/>
                  <a:gd name="T8" fmla="*/ 54 w 642"/>
                  <a:gd name="T9" fmla="*/ 28 h 387"/>
                  <a:gd name="T10" fmla="*/ 54 w 642"/>
                  <a:gd name="T11" fmla="*/ 23 h 387"/>
                  <a:gd name="T12" fmla="*/ 49 w 642"/>
                  <a:gd name="T13" fmla="*/ 14 h 387"/>
                  <a:gd name="T14" fmla="*/ 49 w 642"/>
                  <a:gd name="T15" fmla="*/ 9 h 387"/>
                  <a:gd name="T16" fmla="*/ 52 w 642"/>
                  <a:gd name="T17" fmla="*/ 5 h 387"/>
                  <a:gd name="T18" fmla="*/ 54 w 642"/>
                  <a:gd name="T19" fmla="*/ 2 h 387"/>
                  <a:gd name="T20" fmla="*/ 61 w 642"/>
                  <a:gd name="T21" fmla="*/ 2 h 387"/>
                  <a:gd name="T22" fmla="*/ 66 w 642"/>
                  <a:gd name="T23" fmla="*/ 0 h 387"/>
                  <a:gd name="T24" fmla="*/ 68 w 642"/>
                  <a:gd name="T25" fmla="*/ 2 h 387"/>
                  <a:gd name="T26" fmla="*/ 73 w 642"/>
                  <a:gd name="T27" fmla="*/ 9 h 387"/>
                  <a:gd name="T28" fmla="*/ 73 w 642"/>
                  <a:gd name="T29" fmla="*/ 23 h 387"/>
                  <a:gd name="T30" fmla="*/ 75 w 642"/>
                  <a:gd name="T31" fmla="*/ 31 h 387"/>
                  <a:gd name="T32" fmla="*/ 80 w 642"/>
                  <a:gd name="T33" fmla="*/ 35 h 387"/>
                  <a:gd name="T34" fmla="*/ 82 w 642"/>
                  <a:gd name="T35" fmla="*/ 31 h 387"/>
                  <a:gd name="T36" fmla="*/ 84 w 642"/>
                  <a:gd name="T37" fmla="*/ 23 h 387"/>
                  <a:gd name="T38" fmla="*/ 87 w 642"/>
                  <a:gd name="T39" fmla="*/ 19 h 387"/>
                  <a:gd name="T40" fmla="*/ 89 w 642"/>
                  <a:gd name="T41" fmla="*/ 14 h 387"/>
                  <a:gd name="T42" fmla="*/ 94 w 642"/>
                  <a:gd name="T43" fmla="*/ 9 h 387"/>
                  <a:gd name="T44" fmla="*/ 99 w 642"/>
                  <a:gd name="T45" fmla="*/ 9 h 387"/>
                  <a:gd name="T46" fmla="*/ 108 w 642"/>
                  <a:gd name="T47" fmla="*/ 14 h 387"/>
                  <a:gd name="T48" fmla="*/ 108 w 642"/>
                  <a:gd name="T49" fmla="*/ 19 h 387"/>
                  <a:gd name="T50" fmla="*/ 106 w 642"/>
                  <a:gd name="T51" fmla="*/ 26 h 387"/>
                  <a:gd name="T52" fmla="*/ 103 w 642"/>
                  <a:gd name="T53" fmla="*/ 31 h 387"/>
                  <a:gd name="T54" fmla="*/ 106 w 642"/>
                  <a:gd name="T55" fmla="*/ 37 h 387"/>
                  <a:gd name="T56" fmla="*/ 120 w 642"/>
                  <a:gd name="T57" fmla="*/ 40 h 387"/>
                  <a:gd name="T58" fmla="*/ 136 w 642"/>
                  <a:gd name="T59" fmla="*/ 45 h 387"/>
                  <a:gd name="T60" fmla="*/ 143 w 642"/>
                  <a:gd name="T61" fmla="*/ 47 h 387"/>
                  <a:gd name="T62" fmla="*/ 150 w 642"/>
                  <a:gd name="T63" fmla="*/ 52 h 387"/>
                  <a:gd name="T64" fmla="*/ 155 w 642"/>
                  <a:gd name="T65" fmla="*/ 56 h 387"/>
                  <a:gd name="T66" fmla="*/ 160 w 642"/>
                  <a:gd name="T67" fmla="*/ 63 h 387"/>
                  <a:gd name="T68" fmla="*/ 160 w 642"/>
                  <a:gd name="T69" fmla="*/ 70 h 387"/>
                  <a:gd name="T70" fmla="*/ 160 w 642"/>
                  <a:gd name="T71" fmla="*/ 75 h 387"/>
                  <a:gd name="T72" fmla="*/ 99 w 642"/>
                  <a:gd name="T73" fmla="*/ 96 h 387"/>
                  <a:gd name="T74" fmla="*/ 89 w 642"/>
                  <a:gd name="T75" fmla="*/ 82 h 387"/>
                  <a:gd name="T76" fmla="*/ 80 w 642"/>
                  <a:gd name="T77" fmla="*/ 72 h 387"/>
                  <a:gd name="T78" fmla="*/ 68 w 642"/>
                  <a:gd name="T79" fmla="*/ 63 h 387"/>
                  <a:gd name="T80" fmla="*/ 54 w 642"/>
                  <a:gd name="T81" fmla="*/ 56 h 387"/>
                  <a:gd name="T82" fmla="*/ 28 w 642"/>
                  <a:gd name="T83" fmla="*/ 45 h 387"/>
                  <a:gd name="T84" fmla="*/ 0 w 642"/>
                  <a:gd name="T85" fmla="*/ 35 h 387"/>
                  <a:gd name="T86" fmla="*/ 2 w 642"/>
                  <a:gd name="T87" fmla="*/ 28 h 387"/>
                  <a:gd name="T88" fmla="*/ 7 w 642"/>
                  <a:gd name="T89" fmla="*/ 21 h 387"/>
                  <a:gd name="T90" fmla="*/ 16 w 642"/>
                  <a:gd name="T91" fmla="*/ 12 h 38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42" h="387">
                    <a:moveTo>
                      <a:pt x="66" y="47"/>
                    </a:moveTo>
                    <a:lnTo>
                      <a:pt x="104" y="57"/>
                    </a:lnTo>
                    <a:lnTo>
                      <a:pt x="141" y="85"/>
                    </a:lnTo>
                    <a:lnTo>
                      <a:pt x="217" y="133"/>
                    </a:lnTo>
                    <a:lnTo>
                      <a:pt x="217" y="113"/>
                    </a:lnTo>
                    <a:lnTo>
                      <a:pt x="217" y="94"/>
                    </a:lnTo>
                    <a:lnTo>
                      <a:pt x="198" y="57"/>
                    </a:lnTo>
                    <a:lnTo>
                      <a:pt x="198" y="38"/>
                    </a:lnTo>
                    <a:lnTo>
                      <a:pt x="207" y="19"/>
                    </a:lnTo>
                    <a:lnTo>
                      <a:pt x="217" y="10"/>
                    </a:lnTo>
                    <a:lnTo>
                      <a:pt x="245" y="10"/>
                    </a:lnTo>
                    <a:lnTo>
                      <a:pt x="264" y="0"/>
                    </a:lnTo>
                    <a:lnTo>
                      <a:pt x="274" y="10"/>
                    </a:lnTo>
                    <a:lnTo>
                      <a:pt x="292" y="38"/>
                    </a:lnTo>
                    <a:lnTo>
                      <a:pt x="292" y="94"/>
                    </a:lnTo>
                    <a:lnTo>
                      <a:pt x="301" y="123"/>
                    </a:lnTo>
                    <a:lnTo>
                      <a:pt x="321" y="141"/>
                    </a:lnTo>
                    <a:lnTo>
                      <a:pt x="330" y="123"/>
                    </a:lnTo>
                    <a:lnTo>
                      <a:pt x="339" y="94"/>
                    </a:lnTo>
                    <a:lnTo>
                      <a:pt x="349" y="76"/>
                    </a:lnTo>
                    <a:lnTo>
                      <a:pt x="358" y="57"/>
                    </a:lnTo>
                    <a:lnTo>
                      <a:pt x="377" y="38"/>
                    </a:lnTo>
                    <a:lnTo>
                      <a:pt x="396" y="38"/>
                    </a:lnTo>
                    <a:lnTo>
                      <a:pt x="434" y="57"/>
                    </a:lnTo>
                    <a:lnTo>
                      <a:pt x="434" y="76"/>
                    </a:lnTo>
                    <a:lnTo>
                      <a:pt x="424" y="104"/>
                    </a:lnTo>
                    <a:lnTo>
                      <a:pt x="415" y="123"/>
                    </a:lnTo>
                    <a:lnTo>
                      <a:pt x="424" y="151"/>
                    </a:lnTo>
                    <a:lnTo>
                      <a:pt x="481" y="161"/>
                    </a:lnTo>
                    <a:lnTo>
                      <a:pt x="546" y="180"/>
                    </a:lnTo>
                    <a:lnTo>
                      <a:pt x="575" y="188"/>
                    </a:lnTo>
                    <a:lnTo>
                      <a:pt x="603" y="208"/>
                    </a:lnTo>
                    <a:lnTo>
                      <a:pt x="622" y="227"/>
                    </a:lnTo>
                    <a:lnTo>
                      <a:pt x="642" y="255"/>
                    </a:lnTo>
                    <a:lnTo>
                      <a:pt x="642" y="283"/>
                    </a:lnTo>
                    <a:lnTo>
                      <a:pt x="642" y="302"/>
                    </a:lnTo>
                    <a:lnTo>
                      <a:pt x="396" y="387"/>
                    </a:lnTo>
                    <a:lnTo>
                      <a:pt x="358" y="331"/>
                    </a:lnTo>
                    <a:lnTo>
                      <a:pt x="321" y="292"/>
                    </a:lnTo>
                    <a:lnTo>
                      <a:pt x="274" y="255"/>
                    </a:lnTo>
                    <a:lnTo>
                      <a:pt x="217" y="227"/>
                    </a:lnTo>
                    <a:lnTo>
                      <a:pt x="113" y="180"/>
                    </a:lnTo>
                    <a:lnTo>
                      <a:pt x="0" y="141"/>
                    </a:lnTo>
                    <a:lnTo>
                      <a:pt x="10" y="113"/>
                    </a:lnTo>
                    <a:lnTo>
                      <a:pt x="28" y="85"/>
                    </a:lnTo>
                    <a:lnTo>
                      <a:pt x="66" y="47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6" name="Freeform 74">
                <a:extLst>
                  <a:ext uri="{FF2B5EF4-FFF2-40B4-BE49-F238E27FC236}">
                    <a16:creationId xmlns:a16="http://schemas.microsoft.com/office/drawing/2014/main" id="{0E48B5D8-C92A-492A-A8A4-71EC735A95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0" y="604"/>
                <a:ext cx="42" cy="30"/>
              </a:xfrm>
              <a:custGeom>
                <a:avLst/>
                <a:gdLst>
                  <a:gd name="T0" fmla="*/ 14 w 170"/>
                  <a:gd name="T1" fmla="*/ 0 h 122"/>
                  <a:gd name="T2" fmla="*/ 21 w 170"/>
                  <a:gd name="T3" fmla="*/ 2 h 122"/>
                  <a:gd name="T4" fmla="*/ 28 w 170"/>
                  <a:gd name="T5" fmla="*/ 7 h 122"/>
                  <a:gd name="T6" fmla="*/ 35 w 170"/>
                  <a:gd name="T7" fmla="*/ 9 h 122"/>
                  <a:gd name="T8" fmla="*/ 42 w 170"/>
                  <a:gd name="T9" fmla="*/ 14 h 122"/>
                  <a:gd name="T10" fmla="*/ 25 w 170"/>
                  <a:gd name="T11" fmla="*/ 18 h 122"/>
                  <a:gd name="T12" fmla="*/ 21 w 170"/>
                  <a:gd name="T13" fmla="*/ 23 h 122"/>
                  <a:gd name="T14" fmla="*/ 14 w 170"/>
                  <a:gd name="T15" fmla="*/ 30 h 122"/>
                  <a:gd name="T16" fmla="*/ 9 w 170"/>
                  <a:gd name="T17" fmla="*/ 28 h 122"/>
                  <a:gd name="T18" fmla="*/ 4 w 170"/>
                  <a:gd name="T19" fmla="*/ 23 h 122"/>
                  <a:gd name="T20" fmla="*/ 0 w 170"/>
                  <a:gd name="T21" fmla="*/ 14 h 122"/>
                  <a:gd name="T22" fmla="*/ 2 w 170"/>
                  <a:gd name="T23" fmla="*/ 9 h 122"/>
                  <a:gd name="T24" fmla="*/ 7 w 170"/>
                  <a:gd name="T25" fmla="*/ 5 h 122"/>
                  <a:gd name="T26" fmla="*/ 14 w 170"/>
                  <a:gd name="T27" fmla="*/ 0 h 1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70" h="122">
                    <a:moveTo>
                      <a:pt x="56" y="0"/>
                    </a:moveTo>
                    <a:lnTo>
                      <a:pt x="84" y="9"/>
                    </a:lnTo>
                    <a:lnTo>
                      <a:pt x="113" y="28"/>
                    </a:lnTo>
                    <a:lnTo>
                      <a:pt x="141" y="38"/>
                    </a:lnTo>
                    <a:lnTo>
                      <a:pt x="170" y="56"/>
                    </a:lnTo>
                    <a:lnTo>
                      <a:pt x="103" y="75"/>
                    </a:lnTo>
                    <a:lnTo>
                      <a:pt x="84" y="95"/>
                    </a:lnTo>
                    <a:lnTo>
                      <a:pt x="56" y="122"/>
                    </a:lnTo>
                    <a:lnTo>
                      <a:pt x="37" y="113"/>
                    </a:lnTo>
                    <a:lnTo>
                      <a:pt x="18" y="95"/>
                    </a:lnTo>
                    <a:lnTo>
                      <a:pt x="0" y="56"/>
                    </a:lnTo>
                    <a:lnTo>
                      <a:pt x="9" y="38"/>
                    </a:lnTo>
                    <a:lnTo>
                      <a:pt x="27" y="19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DC9164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7" name="Freeform 75">
                <a:extLst>
                  <a:ext uri="{FF2B5EF4-FFF2-40B4-BE49-F238E27FC236}">
                    <a16:creationId xmlns:a16="http://schemas.microsoft.com/office/drawing/2014/main" id="{75E65F5A-6DFE-4761-AE5D-97A061CF9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98" y="464"/>
                <a:ext cx="175" cy="62"/>
              </a:xfrm>
              <a:custGeom>
                <a:avLst/>
                <a:gdLst>
                  <a:gd name="T0" fmla="*/ 33 w 698"/>
                  <a:gd name="T1" fmla="*/ 0 h 246"/>
                  <a:gd name="T2" fmla="*/ 33 w 698"/>
                  <a:gd name="T3" fmla="*/ 5 h 246"/>
                  <a:gd name="T4" fmla="*/ 31 w 698"/>
                  <a:gd name="T5" fmla="*/ 10 h 246"/>
                  <a:gd name="T6" fmla="*/ 24 w 698"/>
                  <a:gd name="T7" fmla="*/ 19 h 246"/>
                  <a:gd name="T8" fmla="*/ 28 w 698"/>
                  <a:gd name="T9" fmla="*/ 26 h 246"/>
                  <a:gd name="T10" fmla="*/ 36 w 698"/>
                  <a:gd name="T11" fmla="*/ 34 h 246"/>
                  <a:gd name="T12" fmla="*/ 64 w 698"/>
                  <a:gd name="T13" fmla="*/ 45 h 246"/>
                  <a:gd name="T14" fmla="*/ 80 w 698"/>
                  <a:gd name="T15" fmla="*/ 52 h 246"/>
                  <a:gd name="T16" fmla="*/ 97 w 698"/>
                  <a:gd name="T17" fmla="*/ 55 h 246"/>
                  <a:gd name="T18" fmla="*/ 114 w 698"/>
                  <a:gd name="T19" fmla="*/ 57 h 246"/>
                  <a:gd name="T20" fmla="*/ 130 w 698"/>
                  <a:gd name="T21" fmla="*/ 57 h 246"/>
                  <a:gd name="T22" fmla="*/ 144 w 698"/>
                  <a:gd name="T23" fmla="*/ 52 h 246"/>
                  <a:gd name="T24" fmla="*/ 158 w 698"/>
                  <a:gd name="T25" fmla="*/ 48 h 246"/>
                  <a:gd name="T26" fmla="*/ 168 w 698"/>
                  <a:gd name="T27" fmla="*/ 41 h 246"/>
                  <a:gd name="T28" fmla="*/ 170 w 698"/>
                  <a:gd name="T29" fmla="*/ 38 h 246"/>
                  <a:gd name="T30" fmla="*/ 175 w 698"/>
                  <a:gd name="T31" fmla="*/ 38 h 246"/>
                  <a:gd name="T32" fmla="*/ 168 w 698"/>
                  <a:gd name="T33" fmla="*/ 45 h 246"/>
                  <a:gd name="T34" fmla="*/ 161 w 698"/>
                  <a:gd name="T35" fmla="*/ 52 h 246"/>
                  <a:gd name="T36" fmla="*/ 151 w 698"/>
                  <a:gd name="T37" fmla="*/ 57 h 246"/>
                  <a:gd name="T38" fmla="*/ 140 w 698"/>
                  <a:gd name="T39" fmla="*/ 60 h 246"/>
                  <a:gd name="T40" fmla="*/ 132 w 698"/>
                  <a:gd name="T41" fmla="*/ 62 h 246"/>
                  <a:gd name="T42" fmla="*/ 125 w 698"/>
                  <a:gd name="T43" fmla="*/ 62 h 246"/>
                  <a:gd name="T44" fmla="*/ 107 w 698"/>
                  <a:gd name="T45" fmla="*/ 62 h 246"/>
                  <a:gd name="T46" fmla="*/ 83 w 698"/>
                  <a:gd name="T47" fmla="*/ 57 h 246"/>
                  <a:gd name="T48" fmla="*/ 57 w 698"/>
                  <a:gd name="T49" fmla="*/ 50 h 246"/>
                  <a:gd name="T50" fmla="*/ 47 w 698"/>
                  <a:gd name="T51" fmla="*/ 45 h 246"/>
                  <a:gd name="T52" fmla="*/ 36 w 698"/>
                  <a:gd name="T53" fmla="*/ 38 h 246"/>
                  <a:gd name="T54" fmla="*/ 26 w 698"/>
                  <a:gd name="T55" fmla="*/ 31 h 246"/>
                  <a:gd name="T56" fmla="*/ 19 w 698"/>
                  <a:gd name="T57" fmla="*/ 22 h 246"/>
                  <a:gd name="T58" fmla="*/ 14 w 698"/>
                  <a:gd name="T59" fmla="*/ 29 h 246"/>
                  <a:gd name="T60" fmla="*/ 10 w 698"/>
                  <a:gd name="T61" fmla="*/ 34 h 246"/>
                  <a:gd name="T62" fmla="*/ 5 w 698"/>
                  <a:gd name="T63" fmla="*/ 36 h 246"/>
                  <a:gd name="T64" fmla="*/ 3 w 698"/>
                  <a:gd name="T65" fmla="*/ 34 h 246"/>
                  <a:gd name="T66" fmla="*/ 0 w 698"/>
                  <a:gd name="T67" fmla="*/ 31 h 246"/>
                  <a:gd name="T68" fmla="*/ 19 w 698"/>
                  <a:gd name="T69" fmla="*/ 19 h 246"/>
                  <a:gd name="T70" fmla="*/ 26 w 698"/>
                  <a:gd name="T71" fmla="*/ 10 h 246"/>
                  <a:gd name="T72" fmla="*/ 33 w 698"/>
                  <a:gd name="T73" fmla="*/ 0 h 24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698" h="246">
                    <a:moveTo>
                      <a:pt x="133" y="0"/>
                    </a:moveTo>
                    <a:lnTo>
                      <a:pt x="133" y="20"/>
                    </a:lnTo>
                    <a:lnTo>
                      <a:pt x="123" y="39"/>
                    </a:lnTo>
                    <a:lnTo>
                      <a:pt x="95" y="76"/>
                    </a:lnTo>
                    <a:lnTo>
                      <a:pt x="113" y="104"/>
                    </a:lnTo>
                    <a:lnTo>
                      <a:pt x="142" y="133"/>
                    </a:lnTo>
                    <a:lnTo>
                      <a:pt x="254" y="180"/>
                    </a:lnTo>
                    <a:lnTo>
                      <a:pt x="321" y="208"/>
                    </a:lnTo>
                    <a:lnTo>
                      <a:pt x="387" y="217"/>
                    </a:lnTo>
                    <a:lnTo>
                      <a:pt x="453" y="227"/>
                    </a:lnTo>
                    <a:lnTo>
                      <a:pt x="519" y="227"/>
                    </a:lnTo>
                    <a:lnTo>
                      <a:pt x="575" y="208"/>
                    </a:lnTo>
                    <a:lnTo>
                      <a:pt x="632" y="190"/>
                    </a:lnTo>
                    <a:lnTo>
                      <a:pt x="669" y="161"/>
                    </a:lnTo>
                    <a:lnTo>
                      <a:pt x="679" y="151"/>
                    </a:lnTo>
                    <a:lnTo>
                      <a:pt x="698" y="151"/>
                    </a:lnTo>
                    <a:lnTo>
                      <a:pt x="669" y="180"/>
                    </a:lnTo>
                    <a:lnTo>
                      <a:pt x="642" y="208"/>
                    </a:lnTo>
                    <a:lnTo>
                      <a:pt x="604" y="227"/>
                    </a:lnTo>
                    <a:lnTo>
                      <a:pt x="557" y="237"/>
                    </a:lnTo>
                    <a:lnTo>
                      <a:pt x="528" y="246"/>
                    </a:lnTo>
                    <a:lnTo>
                      <a:pt x="500" y="246"/>
                    </a:lnTo>
                    <a:lnTo>
                      <a:pt x="425" y="246"/>
                    </a:lnTo>
                    <a:lnTo>
                      <a:pt x="330" y="227"/>
                    </a:lnTo>
                    <a:lnTo>
                      <a:pt x="227" y="198"/>
                    </a:lnTo>
                    <a:lnTo>
                      <a:pt x="189" y="180"/>
                    </a:lnTo>
                    <a:lnTo>
                      <a:pt x="142" y="151"/>
                    </a:lnTo>
                    <a:lnTo>
                      <a:pt x="104" y="123"/>
                    </a:lnTo>
                    <a:lnTo>
                      <a:pt x="76" y="86"/>
                    </a:lnTo>
                    <a:lnTo>
                      <a:pt x="57" y="114"/>
                    </a:lnTo>
                    <a:lnTo>
                      <a:pt x="38" y="133"/>
                    </a:lnTo>
                    <a:lnTo>
                      <a:pt x="19" y="143"/>
                    </a:lnTo>
                    <a:lnTo>
                      <a:pt x="10" y="133"/>
                    </a:lnTo>
                    <a:lnTo>
                      <a:pt x="0" y="123"/>
                    </a:lnTo>
                    <a:lnTo>
                      <a:pt x="76" y="76"/>
                    </a:lnTo>
                    <a:lnTo>
                      <a:pt x="104" y="39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8" name="Freeform 76">
                <a:extLst>
                  <a:ext uri="{FF2B5EF4-FFF2-40B4-BE49-F238E27FC236}">
                    <a16:creationId xmlns:a16="http://schemas.microsoft.com/office/drawing/2014/main" id="{F34292BB-FC46-45D7-9BBA-BB250E0DEA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3" y="620"/>
                <a:ext cx="95" cy="33"/>
              </a:xfrm>
              <a:custGeom>
                <a:avLst/>
                <a:gdLst>
                  <a:gd name="T0" fmla="*/ 0 w 378"/>
                  <a:gd name="T1" fmla="*/ 31 h 132"/>
                  <a:gd name="T2" fmla="*/ 92 w 378"/>
                  <a:gd name="T3" fmla="*/ 0 h 132"/>
                  <a:gd name="T4" fmla="*/ 95 w 378"/>
                  <a:gd name="T5" fmla="*/ 7 h 132"/>
                  <a:gd name="T6" fmla="*/ 95 w 378"/>
                  <a:gd name="T7" fmla="*/ 14 h 132"/>
                  <a:gd name="T8" fmla="*/ 47 w 378"/>
                  <a:gd name="T9" fmla="*/ 24 h 132"/>
                  <a:gd name="T10" fmla="*/ 0 w 378"/>
                  <a:gd name="T11" fmla="*/ 33 h 132"/>
                  <a:gd name="T12" fmla="*/ 0 w 378"/>
                  <a:gd name="T13" fmla="*/ 31 h 13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78" h="132">
                    <a:moveTo>
                      <a:pt x="0" y="123"/>
                    </a:moveTo>
                    <a:lnTo>
                      <a:pt x="368" y="0"/>
                    </a:lnTo>
                    <a:lnTo>
                      <a:pt x="378" y="29"/>
                    </a:lnTo>
                    <a:lnTo>
                      <a:pt x="378" y="56"/>
                    </a:lnTo>
                    <a:lnTo>
                      <a:pt x="188" y="94"/>
                    </a:lnTo>
                    <a:lnTo>
                      <a:pt x="0" y="132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9" name="Freeform 77">
                <a:extLst>
                  <a:ext uri="{FF2B5EF4-FFF2-40B4-BE49-F238E27FC236}">
                    <a16:creationId xmlns:a16="http://schemas.microsoft.com/office/drawing/2014/main" id="{777C02EC-7A0F-4CE9-8EA1-FF5AA0C1EE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1" y="672"/>
                <a:ext cx="33" cy="21"/>
              </a:xfrm>
              <a:custGeom>
                <a:avLst/>
                <a:gdLst>
                  <a:gd name="T0" fmla="*/ 24 w 132"/>
                  <a:gd name="T1" fmla="*/ 0 h 86"/>
                  <a:gd name="T2" fmla="*/ 28 w 132"/>
                  <a:gd name="T3" fmla="*/ 0 h 86"/>
                  <a:gd name="T4" fmla="*/ 31 w 132"/>
                  <a:gd name="T5" fmla="*/ 5 h 86"/>
                  <a:gd name="T6" fmla="*/ 31 w 132"/>
                  <a:gd name="T7" fmla="*/ 10 h 86"/>
                  <a:gd name="T8" fmla="*/ 33 w 132"/>
                  <a:gd name="T9" fmla="*/ 11 h 86"/>
                  <a:gd name="T10" fmla="*/ 26 w 132"/>
                  <a:gd name="T11" fmla="*/ 19 h 86"/>
                  <a:gd name="T12" fmla="*/ 21 w 132"/>
                  <a:gd name="T13" fmla="*/ 21 h 86"/>
                  <a:gd name="T14" fmla="*/ 9 w 132"/>
                  <a:gd name="T15" fmla="*/ 21 h 86"/>
                  <a:gd name="T16" fmla="*/ 2 w 132"/>
                  <a:gd name="T17" fmla="*/ 21 h 86"/>
                  <a:gd name="T18" fmla="*/ 0 w 132"/>
                  <a:gd name="T19" fmla="*/ 16 h 86"/>
                  <a:gd name="T20" fmla="*/ 2 w 132"/>
                  <a:gd name="T21" fmla="*/ 10 h 86"/>
                  <a:gd name="T22" fmla="*/ 9 w 132"/>
                  <a:gd name="T23" fmla="*/ 5 h 86"/>
                  <a:gd name="T24" fmla="*/ 24 w 132"/>
                  <a:gd name="T25" fmla="*/ 0 h 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32" h="86">
                    <a:moveTo>
                      <a:pt x="94" y="0"/>
                    </a:moveTo>
                    <a:lnTo>
                      <a:pt x="113" y="0"/>
                    </a:lnTo>
                    <a:lnTo>
                      <a:pt x="123" y="19"/>
                    </a:lnTo>
                    <a:lnTo>
                      <a:pt x="123" y="39"/>
                    </a:lnTo>
                    <a:lnTo>
                      <a:pt x="132" y="47"/>
                    </a:lnTo>
                    <a:lnTo>
                      <a:pt x="103" y="76"/>
                    </a:lnTo>
                    <a:lnTo>
                      <a:pt x="85" y="86"/>
                    </a:lnTo>
                    <a:lnTo>
                      <a:pt x="37" y="86"/>
                    </a:lnTo>
                    <a:lnTo>
                      <a:pt x="9" y="86"/>
                    </a:lnTo>
                    <a:lnTo>
                      <a:pt x="0" y="66"/>
                    </a:lnTo>
                    <a:lnTo>
                      <a:pt x="9" y="39"/>
                    </a:lnTo>
                    <a:lnTo>
                      <a:pt x="37" y="1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0" name="Freeform 78">
                <a:extLst>
                  <a:ext uri="{FF2B5EF4-FFF2-40B4-BE49-F238E27FC236}">
                    <a16:creationId xmlns:a16="http://schemas.microsoft.com/office/drawing/2014/main" id="{BB690106-3E9A-43B6-AB16-97DD429DFC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" y="712"/>
                <a:ext cx="12" cy="12"/>
              </a:xfrm>
              <a:custGeom>
                <a:avLst/>
                <a:gdLst>
                  <a:gd name="T0" fmla="*/ 7 w 47"/>
                  <a:gd name="T1" fmla="*/ 0 h 48"/>
                  <a:gd name="T2" fmla="*/ 12 w 47"/>
                  <a:gd name="T3" fmla="*/ 3 h 48"/>
                  <a:gd name="T4" fmla="*/ 12 w 47"/>
                  <a:gd name="T5" fmla="*/ 7 h 48"/>
                  <a:gd name="T6" fmla="*/ 12 w 47"/>
                  <a:gd name="T7" fmla="*/ 10 h 48"/>
                  <a:gd name="T8" fmla="*/ 7 w 47"/>
                  <a:gd name="T9" fmla="*/ 12 h 48"/>
                  <a:gd name="T10" fmla="*/ 2 w 47"/>
                  <a:gd name="T11" fmla="*/ 12 h 48"/>
                  <a:gd name="T12" fmla="*/ 0 w 47"/>
                  <a:gd name="T13" fmla="*/ 10 h 48"/>
                  <a:gd name="T14" fmla="*/ 2 w 47"/>
                  <a:gd name="T15" fmla="*/ 5 h 48"/>
                  <a:gd name="T16" fmla="*/ 7 w 47"/>
                  <a:gd name="T17" fmla="*/ 0 h 4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47" h="48">
                    <a:moveTo>
                      <a:pt x="28" y="0"/>
                    </a:moveTo>
                    <a:lnTo>
                      <a:pt x="47" y="10"/>
                    </a:lnTo>
                    <a:lnTo>
                      <a:pt x="47" y="29"/>
                    </a:lnTo>
                    <a:lnTo>
                      <a:pt x="47" y="39"/>
                    </a:lnTo>
                    <a:lnTo>
                      <a:pt x="28" y="48"/>
                    </a:lnTo>
                    <a:lnTo>
                      <a:pt x="9" y="48"/>
                    </a:lnTo>
                    <a:lnTo>
                      <a:pt x="0" y="39"/>
                    </a:lnTo>
                    <a:lnTo>
                      <a:pt x="9" y="20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AAC009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1" name="Freeform 79">
                <a:extLst>
                  <a:ext uri="{FF2B5EF4-FFF2-40B4-BE49-F238E27FC236}">
                    <a16:creationId xmlns:a16="http://schemas.microsoft.com/office/drawing/2014/main" id="{9E1771C6-AAA5-4292-B911-A09F4C13FB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" y="380"/>
                <a:ext cx="26" cy="51"/>
              </a:xfrm>
              <a:custGeom>
                <a:avLst/>
                <a:gdLst>
                  <a:gd name="T0" fmla="*/ 5 w 103"/>
                  <a:gd name="T1" fmla="*/ 0 h 208"/>
                  <a:gd name="T2" fmla="*/ 7 w 103"/>
                  <a:gd name="T3" fmla="*/ 5 h 208"/>
                  <a:gd name="T4" fmla="*/ 12 w 103"/>
                  <a:gd name="T5" fmla="*/ 12 h 208"/>
                  <a:gd name="T6" fmla="*/ 21 w 103"/>
                  <a:gd name="T7" fmla="*/ 21 h 208"/>
                  <a:gd name="T8" fmla="*/ 26 w 103"/>
                  <a:gd name="T9" fmla="*/ 28 h 208"/>
                  <a:gd name="T10" fmla="*/ 26 w 103"/>
                  <a:gd name="T11" fmla="*/ 32 h 208"/>
                  <a:gd name="T12" fmla="*/ 26 w 103"/>
                  <a:gd name="T13" fmla="*/ 39 h 208"/>
                  <a:gd name="T14" fmla="*/ 19 w 103"/>
                  <a:gd name="T15" fmla="*/ 46 h 208"/>
                  <a:gd name="T16" fmla="*/ 12 w 103"/>
                  <a:gd name="T17" fmla="*/ 49 h 208"/>
                  <a:gd name="T18" fmla="*/ 7 w 103"/>
                  <a:gd name="T19" fmla="*/ 51 h 208"/>
                  <a:gd name="T20" fmla="*/ 2 w 103"/>
                  <a:gd name="T21" fmla="*/ 51 h 208"/>
                  <a:gd name="T22" fmla="*/ 7 w 103"/>
                  <a:gd name="T23" fmla="*/ 46 h 208"/>
                  <a:gd name="T24" fmla="*/ 12 w 103"/>
                  <a:gd name="T25" fmla="*/ 44 h 208"/>
                  <a:gd name="T26" fmla="*/ 19 w 103"/>
                  <a:gd name="T27" fmla="*/ 42 h 208"/>
                  <a:gd name="T28" fmla="*/ 21 w 103"/>
                  <a:gd name="T29" fmla="*/ 35 h 208"/>
                  <a:gd name="T30" fmla="*/ 19 w 103"/>
                  <a:gd name="T31" fmla="*/ 28 h 208"/>
                  <a:gd name="T32" fmla="*/ 14 w 103"/>
                  <a:gd name="T33" fmla="*/ 21 h 208"/>
                  <a:gd name="T34" fmla="*/ 9 w 103"/>
                  <a:gd name="T35" fmla="*/ 16 h 208"/>
                  <a:gd name="T36" fmla="*/ 7 w 103"/>
                  <a:gd name="T37" fmla="*/ 9 h 208"/>
                  <a:gd name="T38" fmla="*/ 2 w 103"/>
                  <a:gd name="T39" fmla="*/ 7 h 208"/>
                  <a:gd name="T40" fmla="*/ 0 w 103"/>
                  <a:gd name="T41" fmla="*/ 5 h 208"/>
                  <a:gd name="T42" fmla="*/ 0 w 103"/>
                  <a:gd name="T43" fmla="*/ 0 h 208"/>
                  <a:gd name="T44" fmla="*/ 5 w 103"/>
                  <a:gd name="T45" fmla="*/ 0 h 20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03" h="208">
                    <a:moveTo>
                      <a:pt x="19" y="0"/>
                    </a:moveTo>
                    <a:lnTo>
                      <a:pt x="29" y="19"/>
                    </a:lnTo>
                    <a:lnTo>
                      <a:pt x="47" y="47"/>
                    </a:lnTo>
                    <a:lnTo>
                      <a:pt x="84" y="85"/>
                    </a:lnTo>
                    <a:lnTo>
                      <a:pt x="103" y="114"/>
                    </a:lnTo>
                    <a:lnTo>
                      <a:pt x="103" y="132"/>
                    </a:lnTo>
                    <a:lnTo>
                      <a:pt x="103" y="161"/>
                    </a:lnTo>
                    <a:lnTo>
                      <a:pt x="76" y="189"/>
                    </a:lnTo>
                    <a:lnTo>
                      <a:pt x="47" y="198"/>
                    </a:lnTo>
                    <a:lnTo>
                      <a:pt x="29" y="208"/>
                    </a:lnTo>
                    <a:lnTo>
                      <a:pt x="9" y="208"/>
                    </a:lnTo>
                    <a:lnTo>
                      <a:pt x="29" y="189"/>
                    </a:lnTo>
                    <a:lnTo>
                      <a:pt x="47" y="179"/>
                    </a:lnTo>
                    <a:lnTo>
                      <a:pt x="76" y="170"/>
                    </a:lnTo>
                    <a:lnTo>
                      <a:pt x="84" y="142"/>
                    </a:lnTo>
                    <a:lnTo>
                      <a:pt x="76" y="114"/>
                    </a:lnTo>
                    <a:lnTo>
                      <a:pt x="56" y="85"/>
                    </a:lnTo>
                    <a:lnTo>
                      <a:pt x="37" y="67"/>
                    </a:lnTo>
                    <a:lnTo>
                      <a:pt x="29" y="38"/>
                    </a:lnTo>
                    <a:lnTo>
                      <a:pt x="9" y="28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2" name="Freeform 80">
                <a:extLst>
                  <a:ext uri="{FF2B5EF4-FFF2-40B4-BE49-F238E27FC236}">
                    <a16:creationId xmlns:a16="http://schemas.microsoft.com/office/drawing/2014/main" id="{54F275DF-C2B9-4C58-87A3-4A671E00508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8" y="585"/>
                <a:ext cx="18" cy="4"/>
              </a:xfrm>
              <a:custGeom>
                <a:avLst/>
                <a:gdLst>
                  <a:gd name="T0" fmla="*/ 18 w 75"/>
                  <a:gd name="T1" fmla="*/ 0 h 19"/>
                  <a:gd name="T2" fmla="*/ 16 w 75"/>
                  <a:gd name="T3" fmla="*/ 4 h 19"/>
                  <a:gd name="T4" fmla="*/ 9 w 75"/>
                  <a:gd name="T5" fmla="*/ 4 h 19"/>
                  <a:gd name="T6" fmla="*/ 0 w 75"/>
                  <a:gd name="T7" fmla="*/ 0 h 19"/>
                  <a:gd name="T8" fmla="*/ 9 w 75"/>
                  <a:gd name="T9" fmla="*/ 0 h 19"/>
                  <a:gd name="T10" fmla="*/ 18 w 75"/>
                  <a:gd name="T11" fmla="*/ 0 h 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75" h="19">
                    <a:moveTo>
                      <a:pt x="75" y="0"/>
                    </a:moveTo>
                    <a:lnTo>
                      <a:pt x="67" y="19"/>
                    </a:lnTo>
                    <a:lnTo>
                      <a:pt x="38" y="19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3" name="Freeform 81">
                <a:extLst>
                  <a:ext uri="{FF2B5EF4-FFF2-40B4-BE49-F238E27FC236}">
                    <a16:creationId xmlns:a16="http://schemas.microsoft.com/office/drawing/2014/main" id="{C6024ABE-89F1-4ED1-A831-D31AC38AF2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6" y="587"/>
                <a:ext cx="14" cy="21"/>
              </a:xfrm>
              <a:custGeom>
                <a:avLst/>
                <a:gdLst>
                  <a:gd name="T0" fmla="*/ 7 w 57"/>
                  <a:gd name="T1" fmla="*/ 0 h 85"/>
                  <a:gd name="T2" fmla="*/ 10 w 57"/>
                  <a:gd name="T3" fmla="*/ 2 h 85"/>
                  <a:gd name="T4" fmla="*/ 12 w 57"/>
                  <a:gd name="T5" fmla="*/ 7 h 85"/>
                  <a:gd name="T6" fmla="*/ 14 w 57"/>
                  <a:gd name="T7" fmla="*/ 9 h 85"/>
                  <a:gd name="T8" fmla="*/ 12 w 57"/>
                  <a:gd name="T9" fmla="*/ 14 h 85"/>
                  <a:gd name="T10" fmla="*/ 7 w 57"/>
                  <a:gd name="T11" fmla="*/ 16 h 85"/>
                  <a:gd name="T12" fmla="*/ 5 w 57"/>
                  <a:gd name="T13" fmla="*/ 21 h 85"/>
                  <a:gd name="T14" fmla="*/ 2 w 57"/>
                  <a:gd name="T15" fmla="*/ 16 h 85"/>
                  <a:gd name="T16" fmla="*/ 0 w 57"/>
                  <a:gd name="T17" fmla="*/ 9 h 85"/>
                  <a:gd name="T18" fmla="*/ 2 w 57"/>
                  <a:gd name="T19" fmla="*/ 4 h 85"/>
                  <a:gd name="T20" fmla="*/ 7 w 57"/>
                  <a:gd name="T21" fmla="*/ 0 h 85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57" h="85">
                    <a:moveTo>
                      <a:pt x="29" y="0"/>
                    </a:moveTo>
                    <a:lnTo>
                      <a:pt x="39" y="10"/>
                    </a:lnTo>
                    <a:lnTo>
                      <a:pt x="47" y="28"/>
                    </a:lnTo>
                    <a:lnTo>
                      <a:pt x="57" y="38"/>
                    </a:lnTo>
                    <a:lnTo>
                      <a:pt x="47" y="57"/>
                    </a:lnTo>
                    <a:lnTo>
                      <a:pt x="29" y="66"/>
                    </a:lnTo>
                    <a:lnTo>
                      <a:pt x="19" y="85"/>
                    </a:lnTo>
                    <a:lnTo>
                      <a:pt x="10" y="66"/>
                    </a:lnTo>
                    <a:lnTo>
                      <a:pt x="0" y="38"/>
                    </a:lnTo>
                    <a:lnTo>
                      <a:pt x="10" y="1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A311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4" name="Freeform 82">
                <a:extLst>
                  <a:ext uri="{FF2B5EF4-FFF2-40B4-BE49-F238E27FC236}">
                    <a16:creationId xmlns:a16="http://schemas.microsoft.com/office/drawing/2014/main" id="{76127887-6195-45BF-AB12-70F8E6ABCE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81" y="604"/>
                <a:ext cx="17" cy="11"/>
              </a:xfrm>
              <a:custGeom>
                <a:avLst/>
                <a:gdLst>
                  <a:gd name="T0" fmla="*/ 17 w 67"/>
                  <a:gd name="T1" fmla="*/ 0 h 47"/>
                  <a:gd name="T2" fmla="*/ 17 w 67"/>
                  <a:gd name="T3" fmla="*/ 7 h 47"/>
                  <a:gd name="T4" fmla="*/ 14 w 67"/>
                  <a:gd name="T5" fmla="*/ 9 h 47"/>
                  <a:gd name="T6" fmla="*/ 12 w 67"/>
                  <a:gd name="T7" fmla="*/ 9 h 47"/>
                  <a:gd name="T8" fmla="*/ 0 w 67"/>
                  <a:gd name="T9" fmla="*/ 11 h 47"/>
                  <a:gd name="T10" fmla="*/ 7 w 67"/>
                  <a:gd name="T11" fmla="*/ 4 h 47"/>
                  <a:gd name="T12" fmla="*/ 12 w 67"/>
                  <a:gd name="T13" fmla="*/ 2 h 47"/>
                  <a:gd name="T14" fmla="*/ 17 w 67"/>
                  <a:gd name="T15" fmla="*/ 0 h 47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67" h="47">
                    <a:moveTo>
                      <a:pt x="67" y="0"/>
                    </a:moveTo>
                    <a:lnTo>
                      <a:pt x="67" y="28"/>
                    </a:lnTo>
                    <a:lnTo>
                      <a:pt x="57" y="38"/>
                    </a:lnTo>
                    <a:lnTo>
                      <a:pt x="47" y="38"/>
                    </a:lnTo>
                    <a:lnTo>
                      <a:pt x="0" y="47"/>
                    </a:lnTo>
                    <a:lnTo>
                      <a:pt x="28" y="19"/>
                    </a:lnTo>
                    <a:lnTo>
                      <a:pt x="47" y="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" name="Freeform 83">
                <a:extLst>
                  <a:ext uri="{FF2B5EF4-FFF2-40B4-BE49-F238E27FC236}">
                    <a16:creationId xmlns:a16="http://schemas.microsoft.com/office/drawing/2014/main" id="{A2F5276A-DB80-4EB2-A487-DFACBEC191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0" y="573"/>
                <a:ext cx="19" cy="26"/>
              </a:xfrm>
              <a:custGeom>
                <a:avLst/>
                <a:gdLst>
                  <a:gd name="T0" fmla="*/ 19 w 76"/>
                  <a:gd name="T1" fmla="*/ 0 h 104"/>
                  <a:gd name="T2" fmla="*/ 17 w 76"/>
                  <a:gd name="T3" fmla="*/ 17 h 104"/>
                  <a:gd name="T4" fmla="*/ 14 w 76"/>
                  <a:gd name="T5" fmla="*/ 21 h 104"/>
                  <a:gd name="T6" fmla="*/ 10 w 76"/>
                  <a:gd name="T7" fmla="*/ 26 h 104"/>
                  <a:gd name="T8" fmla="*/ 7 w 76"/>
                  <a:gd name="T9" fmla="*/ 21 h 104"/>
                  <a:gd name="T10" fmla="*/ 5 w 76"/>
                  <a:gd name="T11" fmla="*/ 17 h 104"/>
                  <a:gd name="T12" fmla="*/ 0 w 76"/>
                  <a:gd name="T13" fmla="*/ 14 h 104"/>
                  <a:gd name="T14" fmla="*/ 0 w 76"/>
                  <a:gd name="T15" fmla="*/ 7 h 104"/>
                  <a:gd name="T16" fmla="*/ 19 w 76"/>
                  <a:gd name="T17" fmla="*/ 0 h 10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76" h="104">
                    <a:moveTo>
                      <a:pt x="76" y="0"/>
                    </a:moveTo>
                    <a:lnTo>
                      <a:pt x="66" y="67"/>
                    </a:lnTo>
                    <a:lnTo>
                      <a:pt x="57" y="85"/>
                    </a:lnTo>
                    <a:lnTo>
                      <a:pt x="38" y="104"/>
                    </a:lnTo>
                    <a:lnTo>
                      <a:pt x="29" y="85"/>
                    </a:lnTo>
                    <a:lnTo>
                      <a:pt x="19" y="67"/>
                    </a:lnTo>
                    <a:lnTo>
                      <a:pt x="0" y="57"/>
                    </a:lnTo>
                    <a:lnTo>
                      <a:pt x="0" y="28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E0E0E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6" name="Freeform 84">
                <a:extLst>
                  <a:ext uri="{FF2B5EF4-FFF2-40B4-BE49-F238E27FC236}">
                    <a16:creationId xmlns:a16="http://schemas.microsoft.com/office/drawing/2014/main" id="{D462F9A8-F3FF-411C-ADD4-86E6545341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66"/>
                <a:ext cx="24" cy="52"/>
              </a:xfrm>
              <a:custGeom>
                <a:avLst/>
                <a:gdLst>
                  <a:gd name="T0" fmla="*/ 17 w 95"/>
                  <a:gd name="T1" fmla="*/ 14 h 207"/>
                  <a:gd name="T2" fmla="*/ 17 w 95"/>
                  <a:gd name="T3" fmla="*/ 5 h 207"/>
                  <a:gd name="T4" fmla="*/ 19 w 95"/>
                  <a:gd name="T5" fmla="*/ 2 h 207"/>
                  <a:gd name="T6" fmla="*/ 24 w 95"/>
                  <a:gd name="T7" fmla="*/ 0 h 207"/>
                  <a:gd name="T8" fmla="*/ 21 w 95"/>
                  <a:gd name="T9" fmla="*/ 14 h 207"/>
                  <a:gd name="T10" fmla="*/ 17 w 95"/>
                  <a:gd name="T11" fmla="*/ 28 h 207"/>
                  <a:gd name="T12" fmla="*/ 10 w 95"/>
                  <a:gd name="T13" fmla="*/ 40 h 207"/>
                  <a:gd name="T14" fmla="*/ 3 w 95"/>
                  <a:gd name="T15" fmla="*/ 52 h 207"/>
                  <a:gd name="T16" fmla="*/ 0 w 95"/>
                  <a:gd name="T17" fmla="*/ 52 h 207"/>
                  <a:gd name="T18" fmla="*/ 17 w 95"/>
                  <a:gd name="T19" fmla="*/ 14 h 20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95" h="207">
                    <a:moveTo>
                      <a:pt x="66" y="56"/>
                    </a:moveTo>
                    <a:lnTo>
                      <a:pt x="66" y="19"/>
                    </a:lnTo>
                    <a:lnTo>
                      <a:pt x="76" y="9"/>
                    </a:lnTo>
                    <a:lnTo>
                      <a:pt x="95" y="0"/>
                    </a:lnTo>
                    <a:lnTo>
                      <a:pt x="85" y="56"/>
                    </a:lnTo>
                    <a:lnTo>
                      <a:pt x="66" y="113"/>
                    </a:lnTo>
                    <a:lnTo>
                      <a:pt x="38" y="160"/>
                    </a:lnTo>
                    <a:lnTo>
                      <a:pt x="10" y="207"/>
                    </a:lnTo>
                    <a:lnTo>
                      <a:pt x="0" y="207"/>
                    </a:lnTo>
                    <a:lnTo>
                      <a:pt x="66" y="56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7" name="Freeform 85">
                <a:extLst>
                  <a:ext uri="{FF2B5EF4-FFF2-40B4-BE49-F238E27FC236}">
                    <a16:creationId xmlns:a16="http://schemas.microsoft.com/office/drawing/2014/main" id="{1E0D09C4-2475-43EF-9904-9C3887692F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538"/>
                <a:ext cx="123" cy="134"/>
              </a:xfrm>
              <a:custGeom>
                <a:avLst/>
                <a:gdLst>
                  <a:gd name="T0" fmla="*/ 17 w 491"/>
                  <a:gd name="T1" fmla="*/ 73 h 537"/>
                  <a:gd name="T2" fmla="*/ 24 w 491"/>
                  <a:gd name="T3" fmla="*/ 78 h 537"/>
                  <a:gd name="T4" fmla="*/ 31 w 491"/>
                  <a:gd name="T5" fmla="*/ 85 h 537"/>
                  <a:gd name="T6" fmla="*/ 38 w 491"/>
                  <a:gd name="T7" fmla="*/ 92 h 537"/>
                  <a:gd name="T8" fmla="*/ 45 w 491"/>
                  <a:gd name="T9" fmla="*/ 96 h 537"/>
                  <a:gd name="T10" fmla="*/ 47 w 491"/>
                  <a:gd name="T11" fmla="*/ 92 h 537"/>
                  <a:gd name="T12" fmla="*/ 40 w 491"/>
                  <a:gd name="T13" fmla="*/ 85 h 537"/>
                  <a:gd name="T14" fmla="*/ 31 w 491"/>
                  <a:gd name="T15" fmla="*/ 78 h 537"/>
                  <a:gd name="T16" fmla="*/ 21 w 491"/>
                  <a:gd name="T17" fmla="*/ 71 h 537"/>
                  <a:gd name="T18" fmla="*/ 19 w 491"/>
                  <a:gd name="T19" fmla="*/ 66 h 537"/>
                  <a:gd name="T20" fmla="*/ 28 w 491"/>
                  <a:gd name="T21" fmla="*/ 71 h 537"/>
                  <a:gd name="T22" fmla="*/ 33 w 491"/>
                  <a:gd name="T23" fmla="*/ 73 h 537"/>
                  <a:gd name="T24" fmla="*/ 38 w 491"/>
                  <a:gd name="T25" fmla="*/ 71 h 537"/>
                  <a:gd name="T26" fmla="*/ 33 w 491"/>
                  <a:gd name="T27" fmla="*/ 66 h 537"/>
                  <a:gd name="T28" fmla="*/ 28 w 491"/>
                  <a:gd name="T29" fmla="*/ 64 h 537"/>
                  <a:gd name="T30" fmla="*/ 24 w 491"/>
                  <a:gd name="T31" fmla="*/ 61 h 537"/>
                  <a:gd name="T32" fmla="*/ 24 w 491"/>
                  <a:gd name="T33" fmla="*/ 56 h 537"/>
                  <a:gd name="T34" fmla="*/ 24 w 491"/>
                  <a:gd name="T35" fmla="*/ 54 h 537"/>
                  <a:gd name="T36" fmla="*/ 28 w 491"/>
                  <a:gd name="T37" fmla="*/ 47 h 537"/>
                  <a:gd name="T38" fmla="*/ 31 w 491"/>
                  <a:gd name="T39" fmla="*/ 38 h 537"/>
                  <a:gd name="T40" fmla="*/ 36 w 491"/>
                  <a:gd name="T41" fmla="*/ 21 h 537"/>
                  <a:gd name="T42" fmla="*/ 71 w 491"/>
                  <a:gd name="T43" fmla="*/ 0 h 537"/>
                  <a:gd name="T44" fmla="*/ 80 w 491"/>
                  <a:gd name="T45" fmla="*/ 2 h 537"/>
                  <a:gd name="T46" fmla="*/ 90 w 491"/>
                  <a:gd name="T47" fmla="*/ 4 h 537"/>
                  <a:gd name="T48" fmla="*/ 109 w 491"/>
                  <a:gd name="T49" fmla="*/ 2 h 537"/>
                  <a:gd name="T50" fmla="*/ 116 w 491"/>
                  <a:gd name="T51" fmla="*/ 30 h 537"/>
                  <a:gd name="T52" fmla="*/ 120 w 491"/>
                  <a:gd name="T53" fmla="*/ 59 h 537"/>
                  <a:gd name="T54" fmla="*/ 123 w 491"/>
                  <a:gd name="T55" fmla="*/ 87 h 537"/>
                  <a:gd name="T56" fmla="*/ 123 w 491"/>
                  <a:gd name="T57" fmla="*/ 115 h 537"/>
                  <a:gd name="T58" fmla="*/ 111 w 491"/>
                  <a:gd name="T59" fmla="*/ 122 h 537"/>
                  <a:gd name="T60" fmla="*/ 99 w 491"/>
                  <a:gd name="T61" fmla="*/ 127 h 537"/>
                  <a:gd name="T62" fmla="*/ 73 w 491"/>
                  <a:gd name="T63" fmla="*/ 134 h 537"/>
                  <a:gd name="T64" fmla="*/ 47 w 491"/>
                  <a:gd name="T65" fmla="*/ 134 h 537"/>
                  <a:gd name="T66" fmla="*/ 19 w 491"/>
                  <a:gd name="T67" fmla="*/ 134 h 537"/>
                  <a:gd name="T68" fmla="*/ 21 w 491"/>
                  <a:gd name="T69" fmla="*/ 122 h 537"/>
                  <a:gd name="T70" fmla="*/ 21 w 491"/>
                  <a:gd name="T71" fmla="*/ 111 h 537"/>
                  <a:gd name="T72" fmla="*/ 19 w 491"/>
                  <a:gd name="T73" fmla="*/ 101 h 537"/>
                  <a:gd name="T74" fmla="*/ 17 w 491"/>
                  <a:gd name="T75" fmla="*/ 92 h 537"/>
                  <a:gd name="T76" fmla="*/ 3 w 491"/>
                  <a:gd name="T77" fmla="*/ 94 h 537"/>
                  <a:gd name="T78" fmla="*/ 0 w 491"/>
                  <a:gd name="T79" fmla="*/ 92 h 537"/>
                  <a:gd name="T80" fmla="*/ 3 w 491"/>
                  <a:gd name="T81" fmla="*/ 90 h 537"/>
                  <a:gd name="T82" fmla="*/ 7 w 491"/>
                  <a:gd name="T83" fmla="*/ 90 h 537"/>
                  <a:gd name="T84" fmla="*/ 10 w 491"/>
                  <a:gd name="T85" fmla="*/ 85 h 537"/>
                  <a:gd name="T86" fmla="*/ 12 w 491"/>
                  <a:gd name="T87" fmla="*/ 78 h 537"/>
                  <a:gd name="T88" fmla="*/ 17 w 491"/>
                  <a:gd name="T89" fmla="*/ 73 h 53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0" t="0" r="r" b="b"/>
                <a:pathLst>
                  <a:path w="491" h="537">
                    <a:moveTo>
                      <a:pt x="66" y="292"/>
                    </a:moveTo>
                    <a:lnTo>
                      <a:pt x="95" y="311"/>
                    </a:lnTo>
                    <a:lnTo>
                      <a:pt x="123" y="339"/>
                    </a:lnTo>
                    <a:lnTo>
                      <a:pt x="151" y="368"/>
                    </a:lnTo>
                    <a:lnTo>
                      <a:pt x="180" y="386"/>
                    </a:lnTo>
                    <a:lnTo>
                      <a:pt x="189" y="368"/>
                    </a:lnTo>
                    <a:lnTo>
                      <a:pt x="160" y="339"/>
                    </a:lnTo>
                    <a:lnTo>
                      <a:pt x="123" y="311"/>
                    </a:lnTo>
                    <a:lnTo>
                      <a:pt x="85" y="283"/>
                    </a:lnTo>
                    <a:lnTo>
                      <a:pt x="76" y="264"/>
                    </a:lnTo>
                    <a:lnTo>
                      <a:pt x="113" y="283"/>
                    </a:lnTo>
                    <a:lnTo>
                      <a:pt x="132" y="292"/>
                    </a:lnTo>
                    <a:lnTo>
                      <a:pt x="151" y="283"/>
                    </a:lnTo>
                    <a:lnTo>
                      <a:pt x="132" y="264"/>
                    </a:lnTo>
                    <a:lnTo>
                      <a:pt x="113" y="255"/>
                    </a:lnTo>
                    <a:lnTo>
                      <a:pt x="95" y="245"/>
                    </a:lnTo>
                    <a:lnTo>
                      <a:pt x="95" y="226"/>
                    </a:lnTo>
                    <a:lnTo>
                      <a:pt x="95" y="216"/>
                    </a:lnTo>
                    <a:lnTo>
                      <a:pt x="113" y="189"/>
                    </a:lnTo>
                    <a:lnTo>
                      <a:pt x="123" y="151"/>
                    </a:lnTo>
                    <a:lnTo>
                      <a:pt x="142" y="85"/>
                    </a:lnTo>
                    <a:lnTo>
                      <a:pt x="283" y="0"/>
                    </a:lnTo>
                    <a:lnTo>
                      <a:pt x="321" y="9"/>
                    </a:lnTo>
                    <a:lnTo>
                      <a:pt x="358" y="18"/>
                    </a:lnTo>
                    <a:lnTo>
                      <a:pt x="434" y="9"/>
                    </a:lnTo>
                    <a:lnTo>
                      <a:pt x="462" y="122"/>
                    </a:lnTo>
                    <a:lnTo>
                      <a:pt x="481" y="236"/>
                    </a:lnTo>
                    <a:lnTo>
                      <a:pt x="491" y="349"/>
                    </a:lnTo>
                    <a:lnTo>
                      <a:pt x="491" y="462"/>
                    </a:lnTo>
                    <a:lnTo>
                      <a:pt x="444" y="490"/>
                    </a:lnTo>
                    <a:lnTo>
                      <a:pt x="397" y="509"/>
                    </a:lnTo>
                    <a:lnTo>
                      <a:pt x="293" y="537"/>
                    </a:lnTo>
                    <a:lnTo>
                      <a:pt x="189" y="537"/>
                    </a:lnTo>
                    <a:lnTo>
                      <a:pt x="76" y="537"/>
                    </a:lnTo>
                    <a:lnTo>
                      <a:pt x="85" y="490"/>
                    </a:lnTo>
                    <a:lnTo>
                      <a:pt x="85" y="443"/>
                    </a:lnTo>
                    <a:lnTo>
                      <a:pt x="76" y="406"/>
                    </a:lnTo>
                    <a:lnTo>
                      <a:pt x="66" y="368"/>
                    </a:lnTo>
                    <a:lnTo>
                      <a:pt x="10" y="377"/>
                    </a:lnTo>
                    <a:lnTo>
                      <a:pt x="0" y="368"/>
                    </a:lnTo>
                    <a:lnTo>
                      <a:pt x="10" y="359"/>
                    </a:lnTo>
                    <a:lnTo>
                      <a:pt x="29" y="359"/>
                    </a:lnTo>
                    <a:lnTo>
                      <a:pt x="38" y="339"/>
                    </a:lnTo>
                    <a:lnTo>
                      <a:pt x="47" y="311"/>
                    </a:lnTo>
                    <a:lnTo>
                      <a:pt x="66" y="292"/>
                    </a:lnTo>
                    <a:close/>
                  </a:path>
                </a:pathLst>
              </a:custGeom>
              <a:solidFill>
                <a:srgbClr val="033E62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8" name="Freeform 86">
                <a:extLst>
                  <a:ext uri="{FF2B5EF4-FFF2-40B4-BE49-F238E27FC236}">
                    <a16:creationId xmlns:a16="http://schemas.microsoft.com/office/drawing/2014/main" id="{7100A28E-7511-49BB-AC46-143DA5681B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73" y="358"/>
                <a:ext cx="26" cy="43"/>
              </a:xfrm>
              <a:custGeom>
                <a:avLst/>
                <a:gdLst>
                  <a:gd name="T0" fmla="*/ 0 w 104"/>
                  <a:gd name="T1" fmla="*/ 0 h 170"/>
                  <a:gd name="T2" fmla="*/ 3 w 104"/>
                  <a:gd name="T3" fmla="*/ 0 h 170"/>
                  <a:gd name="T4" fmla="*/ 5 w 104"/>
                  <a:gd name="T5" fmla="*/ 0 h 170"/>
                  <a:gd name="T6" fmla="*/ 5 w 104"/>
                  <a:gd name="T7" fmla="*/ 5 h 170"/>
                  <a:gd name="T8" fmla="*/ 24 w 104"/>
                  <a:gd name="T9" fmla="*/ 22 h 170"/>
                  <a:gd name="T10" fmla="*/ 26 w 104"/>
                  <a:gd name="T11" fmla="*/ 22 h 170"/>
                  <a:gd name="T12" fmla="*/ 26 w 104"/>
                  <a:gd name="T13" fmla="*/ 29 h 170"/>
                  <a:gd name="T14" fmla="*/ 24 w 104"/>
                  <a:gd name="T15" fmla="*/ 36 h 170"/>
                  <a:gd name="T16" fmla="*/ 12 w 104"/>
                  <a:gd name="T17" fmla="*/ 43 h 170"/>
                  <a:gd name="T18" fmla="*/ 7 w 104"/>
                  <a:gd name="T19" fmla="*/ 43 h 170"/>
                  <a:gd name="T20" fmla="*/ 5 w 104"/>
                  <a:gd name="T21" fmla="*/ 40 h 170"/>
                  <a:gd name="T22" fmla="*/ 14 w 104"/>
                  <a:gd name="T23" fmla="*/ 36 h 170"/>
                  <a:gd name="T24" fmla="*/ 17 w 104"/>
                  <a:gd name="T25" fmla="*/ 31 h 170"/>
                  <a:gd name="T26" fmla="*/ 21 w 104"/>
                  <a:gd name="T27" fmla="*/ 29 h 170"/>
                  <a:gd name="T28" fmla="*/ 14 w 104"/>
                  <a:gd name="T29" fmla="*/ 22 h 170"/>
                  <a:gd name="T30" fmla="*/ 7 w 104"/>
                  <a:gd name="T31" fmla="*/ 14 h 170"/>
                  <a:gd name="T32" fmla="*/ 3 w 104"/>
                  <a:gd name="T33" fmla="*/ 7 h 170"/>
                  <a:gd name="T34" fmla="*/ 0 w 104"/>
                  <a:gd name="T35" fmla="*/ 5 h 170"/>
                  <a:gd name="T36" fmla="*/ 0 w 104"/>
                  <a:gd name="T37" fmla="*/ 0 h 17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4" h="170">
                    <a:moveTo>
                      <a:pt x="0" y="0"/>
                    </a:moveTo>
                    <a:lnTo>
                      <a:pt x="10" y="0"/>
                    </a:lnTo>
                    <a:lnTo>
                      <a:pt x="20" y="0"/>
                    </a:lnTo>
                    <a:lnTo>
                      <a:pt x="20" y="19"/>
                    </a:lnTo>
                    <a:lnTo>
                      <a:pt x="94" y="85"/>
                    </a:lnTo>
                    <a:lnTo>
                      <a:pt x="104" y="85"/>
                    </a:lnTo>
                    <a:lnTo>
                      <a:pt x="104" y="113"/>
                    </a:lnTo>
                    <a:lnTo>
                      <a:pt x="94" y="142"/>
                    </a:lnTo>
                    <a:lnTo>
                      <a:pt x="47" y="170"/>
                    </a:lnTo>
                    <a:lnTo>
                      <a:pt x="28" y="170"/>
                    </a:lnTo>
                    <a:lnTo>
                      <a:pt x="20" y="160"/>
                    </a:lnTo>
                    <a:lnTo>
                      <a:pt x="57" y="142"/>
                    </a:lnTo>
                    <a:lnTo>
                      <a:pt x="67" y="123"/>
                    </a:lnTo>
                    <a:lnTo>
                      <a:pt x="85" y="113"/>
                    </a:lnTo>
                    <a:lnTo>
                      <a:pt x="57" y="85"/>
                    </a:lnTo>
                    <a:lnTo>
                      <a:pt x="28" y="57"/>
                    </a:lnTo>
                    <a:lnTo>
                      <a:pt x="10" y="29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9" name="Freeform 87">
                <a:extLst>
                  <a:ext uri="{FF2B5EF4-FFF2-40B4-BE49-F238E27FC236}">
                    <a16:creationId xmlns:a16="http://schemas.microsoft.com/office/drawing/2014/main" id="{E613E704-BB3E-4DB2-9984-AD9DFA72CE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2" y="523"/>
                <a:ext cx="26" cy="12"/>
              </a:xfrm>
              <a:custGeom>
                <a:avLst/>
                <a:gdLst>
                  <a:gd name="T0" fmla="*/ 9 w 103"/>
                  <a:gd name="T1" fmla="*/ 0 h 47"/>
                  <a:gd name="T2" fmla="*/ 24 w 103"/>
                  <a:gd name="T3" fmla="*/ 0 h 47"/>
                  <a:gd name="T4" fmla="*/ 26 w 103"/>
                  <a:gd name="T5" fmla="*/ 5 h 47"/>
                  <a:gd name="T6" fmla="*/ 24 w 103"/>
                  <a:gd name="T7" fmla="*/ 7 h 47"/>
                  <a:gd name="T8" fmla="*/ 19 w 103"/>
                  <a:gd name="T9" fmla="*/ 9 h 47"/>
                  <a:gd name="T10" fmla="*/ 7 w 103"/>
                  <a:gd name="T11" fmla="*/ 12 h 47"/>
                  <a:gd name="T12" fmla="*/ 2 w 103"/>
                  <a:gd name="T13" fmla="*/ 12 h 47"/>
                  <a:gd name="T14" fmla="*/ 2 w 103"/>
                  <a:gd name="T15" fmla="*/ 9 h 47"/>
                  <a:gd name="T16" fmla="*/ 0 w 103"/>
                  <a:gd name="T17" fmla="*/ 7 h 47"/>
                  <a:gd name="T18" fmla="*/ 5 w 103"/>
                  <a:gd name="T19" fmla="*/ 5 h 47"/>
                  <a:gd name="T20" fmla="*/ 9 w 103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03" h="47">
                    <a:moveTo>
                      <a:pt x="37" y="0"/>
                    </a:moveTo>
                    <a:lnTo>
                      <a:pt x="94" y="0"/>
                    </a:lnTo>
                    <a:lnTo>
                      <a:pt x="103" y="18"/>
                    </a:lnTo>
                    <a:lnTo>
                      <a:pt x="94" y="27"/>
                    </a:lnTo>
                    <a:lnTo>
                      <a:pt x="76" y="37"/>
                    </a:lnTo>
                    <a:lnTo>
                      <a:pt x="29" y="47"/>
                    </a:lnTo>
                    <a:lnTo>
                      <a:pt x="9" y="47"/>
                    </a:lnTo>
                    <a:lnTo>
                      <a:pt x="9" y="37"/>
                    </a:lnTo>
                    <a:lnTo>
                      <a:pt x="0" y="27"/>
                    </a:lnTo>
                    <a:lnTo>
                      <a:pt x="19" y="1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0" name="Freeform 88">
                <a:extLst>
                  <a:ext uri="{FF2B5EF4-FFF2-40B4-BE49-F238E27FC236}">
                    <a16:creationId xmlns:a16="http://schemas.microsoft.com/office/drawing/2014/main" id="{E496097A-0968-4974-B640-FD79B6941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9" y="462"/>
                <a:ext cx="43" cy="54"/>
              </a:xfrm>
              <a:custGeom>
                <a:avLst/>
                <a:gdLst>
                  <a:gd name="T0" fmla="*/ 36 w 170"/>
                  <a:gd name="T1" fmla="*/ 0 h 217"/>
                  <a:gd name="T2" fmla="*/ 38 w 170"/>
                  <a:gd name="T3" fmla="*/ 7 h 217"/>
                  <a:gd name="T4" fmla="*/ 40 w 170"/>
                  <a:gd name="T5" fmla="*/ 14 h 217"/>
                  <a:gd name="T6" fmla="*/ 40 w 170"/>
                  <a:gd name="T7" fmla="*/ 24 h 217"/>
                  <a:gd name="T8" fmla="*/ 43 w 170"/>
                  <a:gd name="T9" fmla="*/ 31 h 217"/>
                  <a:gd name="T10" fmla="*/ 22 w 170"/>
                  <a:gd name="T11" fmla="*/ 45 h 217"/>
                  <a:gd name="T12" fmla="*/ 12 w 170"/>
                  <a:gd name="T13" fmla="*/ 52 h 217"/>
                  <a:gd name="T14" fmla="*/ 0 w 170"/>
                  <a:gd name="T15" fmla="*/ 54 h 217"/>
                  <a:gd name="T16" fmla="*/ 22 w 170"/>
                  <a:gd name="T17" fmla="*/ 28 h 217"/>
                  <a:gd name="T18" fmla="*/ 31 w 170"/>
                  <a:gd name="T19" fmla="*/ 14 h 217"/>
                  <a:gd name="T20" fmla="*/ 36 w 170"/>
                  <a:gd name="T21" fmla="*/ 0 h 21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70" h="217">
                    <a:moveTo>
                      <a:pt x="141" y="0"/>
                    </a:moveTo>
                    <a:lnTo>
                      <a:pt x="151" y="29"/>
                    </a:lnTo>
                    <a:lnTo>
                      <a:pt x="160" y="56"/>
                    </a:lnTo>
                    <a:lnTo>
                      <a:pt x="160" y="95"/>
                    </a:lnTo>
                    <a:lnTo>
                      <a:pt x="170" y="123"/>
                    </a:lnTo>
                    <a:lnTo>
                      <a:pt x="85" y="179"/>
                    </a:lnTo>
                    <a:lnTo>
                      <a:pt x="47" y="207"/>
                    </a:lnTo>
                    <a:lnTo>
                      <a:pt x="0" y="217"/>
                    </a:lnTo>
                    <a:lnTo>
                      <a:pt x="85" y="113"/>
                    </a:lnTo>
                    <a:lnTo>
                      <a:pt x="123" y="56"/>
                    </a:lnTo>
                    <a:lnTo>
                      <a:pt x="141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1" name="Freeform 89">
                <a:extLst>
                  <a:ext uri="{FF2B5EF4-FFF2-40B4-BE49-F238E27FC236}">
                    <a16:creationId xmlns:a16="http://schemas.microsoft.com/office/drawing/2014/main" id="{E47F249D-D08A-4051-9EC6-AA1527CA5D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0" y="370"/>
                <a:ext cx="16" cy="36"/>
              </a:xfrm>
              <a:custGeom>
                <a:avLst/>
                <a:gdLst>
                  <a:gd name="T0" fmla="*/ 7 w 65"/>
                  <a:gd name="T1" fmla="*/ 0 h 141"/>
                  <a:gd name="T2" fmla="*/ 12 w 65"/>
                  <a:gd name="T3" fmla="*/ 2 h 141"/>
                  <a:gd name="T4" fmla="*/ 14 w 65"/>
                  <a:gd name="T5" fmla="*/ 7 h 141"/>
                  <a:gd name="T6" fmla="*/ 16 w 65"/>
                  <a:gd name="T7" fmla="*/ 14 h 141"/>
                  <a:gd name="T8" fmla="*/ 16 w 65"/>
                  <a:gd name="T9" fmla="*/ 21 h 141"/>
                  <a:gd name="T10" fmla="*/ 16 w 65"/>
                  <a:gd name="T11" fmla="*/ 27 h 141"/>
                  <a:gd name="T12" fmla="*/ 12 w 65"/>
                  <a:gd name="T13" fmla="*/ 36 h 141"/>
                  <a:gd name="T14" fmla="*/ 0 w 65"/>
                  <a:gd name="T15" fmla="*/ 5 h 141"/>
                  <a:gd name="T16" fmla="*/ 0 w 65"/>
                  <a:gd name="T17" fmla="*/ 2 h 141"/>
                  <a:gd name="T18" fmla="*/ 2 w 65"/>
                  <a:gd name="T19" fmla="*/ 2 h 141"/>
                  <a:gd name="T20" fmla="*/ 7 w 65"/>
                  <a:gd name="T21" fmla="*/ 2 h 141"/>
                  <a:gd name="T22" fmla="*/ 7 w 65"/>
                  <a:gd name="T23" fmla="*/ 0 h 14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5" h="141">
                    <a:moveTo>
                      <a:pt x="28" y="0"/>
                    </a:moveTo>
                    <a:lnTo>
                      <a:pt x="47" y="9"/>
                    </a:lnTo>
                    <a:lnTo>
                      <a:pt x="56" y="28"/>
                    </a:lnTo>
                    <a:lnTo>
                      <a:pt x="65" y="56"/>
                    </a:lnTo>
                    <a:lnTo>
                      <a:pt x="65" y="84"/>
                    </a:lnTo>
                    <a:lnTo>
                      <a:pt x="65" y="104"/>
                    </a:lnTo>
                    <a:lnTo>
                      <a:pt x="47" y="141"/>
                    </a:lnTo>
                    <a:lnTo>
                      <a:pt x="0" y="18"/>
                    </a:lnTo>
                    <a:lnTo>
                      <a:pt x="0" y="9"/>
                    </a:lnTo>
                    <a:lnTo>
                      <a:pt x="9" y="9"/>
                    </a:lnTo>
                    <a:lnTo>
                      <a:pt x="28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CD875E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27" name="Group 90">
              <a:extLst>
                <a:ext uri="{FF2B5EF4-FFF2-40B4-BE49-F238E27FC236}">
                  <a16:creationId xmlns:a16="http://schemas.microsoft.com/office/drawing/2014/main" id="{30C2F522-6462-4363-9AB3-92A11ACDB2D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32" y="192"/>
              <a:ext cx="422" cy="344"/>
              <a:chOff x="192" y="1728"/>
              <a:chExt cx="422" cy="344"/>
            </a:xfrm>
          </p:grpSpPr>
          <p:sp>
            <p:nvSpPr>
              <p:cNvPr id="128" name="Freeform 91">
                <a:extLst>
                  <a:ext uri="{FF2B5EF4-FFF2-40B4-BE49-F238E27FC236}">
                    <a16:creationId xmlns:a16="http://schemas.microsoft.com/office/drawing/2014/main" id="{36EC7396-EBCC-428E-B66C-DEB733A864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1" y="1745"/>
                <a:ext cx="153" cy="165"/>
              </a:xfrm>
              <a:custGeom>
                <a:avLst/>
                <a:gdLst>
                  <a:gd name="T0" fmla="*/ 89 w 613"/>
                  <a:gd name="T1" fmla="*/ 0 h 660"/>
                  <a:gd name="T2" fmla="*/ 123 w 613"/>
                  <a:gd name="T3" fmla="*/ 3 h 660"/>
                  <a:gd name="T4" fmla="*/ 137 w 613"/>
                  <a:gd name="T5" fmla="*/ 12 h 660"/>
                  <a:gd name="T6" fmla="*/ 137 w 613"/>
                  <a:gd name="T7" fmla="*/ 19 h 660"/>
                  <a:gd name="T8" fmla="*/ 130 w 613"/>
                  <a:gd name="T9" fmla="*/ 33 h 660"/>
                  <a:gd name="T10" fmla="*/ 108 w 613"/>
                  <a:gd name="T11" fmla="*/ 38 h 660"/>
                  <a:gd name="T12" fmla="*/ 101 w 613"/>
                  <a:gd name="T13" fmla="*/ 33 h 660"/>
                  <a:gd name="T14" fmla="*/ 97 w 613"/>
                  <a:gd name="T15" fmla="*/ 26 h 660"/>
                  <a:gd name="T16" fmla="*/ 99 w 613"/>
                  <a:gd name="T17" fmla="*/ 17 h 660"/>
                  <a:gd name="T18" fmla="*/ 106 w 613"/>
                  <a:gd name="T19" fmla="*/ 3 h 660"/>
                  <a:gd name="T20" fmla="*/ 78 w 613"/>
                  <a:gd name="T21" fmla="*/ 9 h 660"/>
                  <a:gd name="T22" fmla="*/ 42 w 613"/>
                  <a:gd name="T23" fmla="*/ 31 h 660"/>
                  <a:gd name="T24" fmla="*/ 35 w 613"/>
                  <a:gd name="T25" fmla="*/ 43 h 660"/>
                  <a:gd name="T26" fmla="*/ 45 w 613"/>
                  <a:gd name="T27" fmla="*/ 66 h 660"/>
                  <a:gd name="T28" fmla="*/ 68 w 613"/>
                  <a:gd name="T29" fmla="*/ 85 h 660"/>
                  <a:gd name="T30" fmla="*/ 125 w 613"/>
                  <a:gd name="T31" fmla="*/ 90 h 660"/>
                  <a:gd name="T32" fmla="*/ 151 w 613"/>
                  <a:gd name="T33" fmla="*/ 111 h 660"/>
                  <a:gd name="T34" fmla="*/ 153 w 613"/>
                  <a:gd name="T35" fmla="*/ 127 h 660"/>
                  <a:gd name="T36" fmla="*/ 130 w 613"/>
                  <a:gd name="T37" fmla="*/ 153 h 660"/>
                  <a:gd name="T38" fmla="*/ 101 w 613"/>
                  <a:gd name="T39" fmla="*/ 165 h 660"/>
                  <a:gd name="T40" fmla="*/ 54 w 613"/>
                  <a:gd name="T41" fmla="*/ 163 h 660"/>
                  <a:gd name="T42" fmla="*/ 33 w 613"/>
                  <a:gd name="T43" fmla="*/ 156 h 660"/>
                  <a:gd name="T44" fmla="*/ 16 w 613"/>
                  <a:gd name="T45" fmla="*/ 142 h 660"/>
                  <a:gd name="T46" fmla="*/ 14 w 613"/>
                  <a:gd name="T47" fmla="*/ 127 h 660"/>
                  <a:gd name="T48" fmla="*/ 23 w 613"/>
                  <a:gd name="T49" fmla="*/ 118 h 660"/>
                  <a:gd name="T50" fmla="*/ 38 w 613"/>
                  <a:gd name="T51" fmla="*/ 113 h 660"/>
                  <a:gd name="T52" fmla="*/ 52 w 613"/>
                  <a:gd name="T53" fmla="*/ 116 h 660"/>
                  <a:gd name="T54" fmla="*/ 64 w 613"/>
                  <a:gd name="T55" fmla="*/ 125 h 660"/>
                  <a:gd name="T56" fmla="*/ 66 w 613"/>
                  <a:gd name="T57" fmla="*/ 139 h 660"/>
                  <a:gd name="T58" fmla="*/ 59 w 613"/>
                  <a:gd name="T59" fmla="*/ 151 h 660"/>
                  <a:gd name="T60" fmla="*/ 49 w 613"/>
                  <a:gd name="T61" fmla="*/ 156 h 660"/>
                  <a:gd name="T62" fmla="*/ 57 w 613"/>
                  <a:gd name="T63" fmla="*/ 156 h 660"/>
                  <a:gd name="T64" fmla="*/ 78 w 613"/>
                  <a:gd name="T65" fmla="*/ 156 h 660"/>
                  <a:gd name="T66" fmla="*/ 97 w 613"/>
                  <a:gd name="T67" fmla="*/ 146 h 660"/>
                  <a:gd name="T68" fmla="*/ 106 w 613"/>
                  <a:gd name="T69" fmla="*/ 132 h 660"/>
                  <a:gd name="T70" fmla="*/ 104 w 613"/>
                  <a:gd name="T71" fmla="*/ 106 h 660"/>
                  <a:gd name="T72" fmla="*/ 87 w 613"/>
                  <a:gd name="T73" fmla="*/ 94 h 660"/>
                  <a:gd name="T74" fmla="*/ 75 w 613"/>
                  <a:gd name="T75" fmla="*/ 92 h 660"/>
                  <a:gd name="T76" fmla="*/ 64 w 613"/>
                  <a:gd name="T77" fmla="*/ 90 h 660"/>
                  <a:gd name="T78" fmla="*/ 21 w 613"/>
                  <a:gd name="T79" fmla="*/ 80 h 660"/>
                  <a:gd name="T80" fmla="*/ 5 w 613"/>
                  <a:gd name="T81" fmla="*/ 69 h 660"/>
                  <a:gd name="T82" fmla="*/ 0 w 613"/>
                  <a:gd name="T83" fmla="*/ 54 h 660"/>
                  <a:gd name="T84" fmla="*/ 2 w 613"/>
                  <a:gd name="T85" fmla="*/ 38 h 660"/>
                  <a:gd name="T86" fmla="*/ 14 w 613"/>
                  <a:gd name="T87" fmla="*/ 24 h 660"/>
                  <a:gd name="T88" fmla="*/ 40 w 613"/>
                  <a:gd name="T89" fmla="*/ 12 h 660"/>
                  <a:gd name="T90" fmla="*/ 73 w 613"/>
                  <a:gd name="T91" fmla="*/ 0 h 660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613" h="660">
                    <a:moveTo>
                      <a:pt x="292" y="0"/>
                    </a:moveTo>
                    <a:lnTo>
                      <a:pt x="358" y="0"/>
                    </a:lnTo>
                    <a:lnTo>
                      <a:pt x="425" y="0"/>
                    </a:lnTo>
                    <a:lnTo>
                      <a:pt x="491" y="10"/>
                    </a:lnTo>
                    <a:lnTo>
                      <a:pt x="519" y="28"/>
                    </a:lnTo>
                    <a:lnTo>
                      <a:pt x="547" y="47"/>
                    </a:lnTo>
                    <a:lnTo>
                      <a:pt x="547" y="57"/>
                    </a:lnTo>
                    <a:lnTo>
                      <a:pt x="547" y="76"/>
                    </a:lnTo>
                    <a:lnTo>
                      <a:pt x="538" y="104"/>
                    </a:lnTo>
                    <a:lnTo>
                      <a:pt x="519" y="131"/>
                    </a:lnTo>
                    <a:lnTo>
                      <a:pt x="491" y="141"/>
                    </a:lnTo>
                    <a:lnTo>
                      <a:pt x="434" y="151"/>
                    </a:lnTo>
                    <a:lnTo>
                      <a:pt x="415" y="141"/>
                    </a:lnTo>
                    <a:lnTo>
                      <a:pt x="405" y="131"/>
                    </a:lnTo>
                    <a:lnTo>
                      <a:pt x="396" y="123"/>
                    </a:lnTo>
                    <a:lnTo>
                      <a:pt x="387" y="104"/>
                    </a:lnTo>
                    <a:lnTo>
                      <a:pt x="387" y="84"/>
                    </a:lnTo>
                    <a:lnTo>
                      <a:pt x="396" y="66"/>
                    </a:lnTo>
                    <a:lnTo>
                      <a:pt x="425" y="28"/>
                    </a:lnTo>
                    <a:lnTo>
                      <a:pt x="425" y="10"/>
                    </a:lnTo>
                    <a:lnTo>
                      <a:pt x="368" y="19"/>
                    </a:lnTo>
                    <a:lnTo>
                      <a:pt x="311" y="37"/>
                    </a:lnTo>
                    <a:lnTo>
                      <a:pt x="208" y="76"/>
                    </a:lnTo>
                    <a:lnTo>
                      <a:pt x="170" y="123"/>
                    </a:lnTo>
                    <a:lnTo>
                      <a:pt x="151" y="141"/>
                    </a:lnTo>
                    <a:lnTo>
                      <a:pt x="141" y="170"/>
                    </a:lnTo>
                    <a:lnTo>
                      <a:pt x="151" y="227"/>
                    </a:lnTo>
                    <a:lnTo>
                      <a:pt x="180" y="264"/>
                    </a:lnTo>
                    <a:lnTo>
                      <a:pt x="227" y="311"/>
                    </a:lnTo>
                    <a:lnTo>
                      <a:pt x="274" y="339"/>
                    </a:lnTo>
                    <a:lnTo>
                      <a:pt x="425" y="348"/>
                    </a:lnTo>
                    <a:lnTo>
                      <a:pt x="500" y="358"/>
                    </a:lnTo>
                    <a:lnTo>
                      <a:pt x="566" y="396"/>
                    </a:lnTo>
                    <a:lnTo>
                      <a:pt x="603" y="443"/>
                    </a:lnTo>
                    <a:lnTo>
                      <a:pt x="613" y="471"/>
                    </a:lnTo>
                    <a:lnTo>
                      <a:pt x="613" y="509"/>
                    </a:lnTo>
                    <a:lnTo>
                      <a:pt x="575" y="566"/>
                    </a:lnTo>
                    <a:lnTo>
                      <a:pt x="519" y="613"/>
                    </a:lnTo>
                    <a:lnTo>
                      <a:pt x="462" y="641"/>
                    </a:lnTo>
                    <a:lnTo>
                      <a:pt x="405" y="660"/>
                    </a:lnTo>
                    <a:lnTo>
                      <a:pt x="311" y="660"/>
                    </a:lnTo>
                    <a:lnTo>
                      <a:pt x="217" y="651"/>
                    </a:lnTo>
                    <a:lnTo>
                      <a:pt x="180" y="641"/>
                    </a:lnTo>
                    <a:lnTo>
                      <a:pt x="132" y="622"/>
                    </a:lnTo>
                    <a:lnTo>
                      <a:pt x="94" y="594"/>
                    </a:lnTo>
                    <a:lnTo>
                      <a:pt x="66" y="566"/>
                    </a:lnTo>
                    <a:lnTo>
                      <a:pt x="57" y="528"/>
                    </a:lnTo>
                    <a:lnTo>
                      <a:pt x="57" y="509"/>
                    </a:lnTo>
                    <a:lnTo>
                      <a:pt x="66" y="491"/>
                    </a:lnTo>
                    <a:lnTo>
                      <a:pt x="94" y="471"/>
                    </a:lnTo>
                    <a:lnTo>
                      <a:pt x="123" y="462"/>
                    </a:lnTo>
                    <a:lnTo>
                      <a:pt x="151" y="452"/>
                    </a:lnTo>
                    <a:lnTo>
                      <a:pt x="188" y="462"/>
                    </a:lnTo>
                    <a:lnTo>
                      <a:pt x="208" y="462"/>
                    </a:lnTo>
                    <a:lnTo>
                      <a:pt x="227" y="471"/>
                    </a:lnTo>
                    <a:lnTo>
                      <a:pt x="255" y="499"/>
                    </a:lnTo>
                    <a:lnTo>
                      <a:pt x="264" y="528"/>
                    </a:lnTo>
                    <a:lnTo>
                      <a:pt x="264" y="556"/>
                    </a:lnTo>
                    <a:lnTo>
                      <a:pt x="255" y="585"/>
                    </a:lnTo>
                    <a:lnTo>
                      <a:pt x="235" y="603"/>
                    </a:lnTo>
                    <a:lnTo>
                      <a:pt x="208" y="613"/>
                    </a:lnTo>
                    <a:lnTo>
                      <a:pt x="198" y="622"/>
                    </a:lnTo>
                    <a:lnTo>
                      <a:pt x="208" y="622"/>
                    </a:lnTo>
                    <a:lnTo>
                      <a:pt x="227" y="622"/>
                    </a:lnTo>
                    <a:lnTo>
                      <a:pt x="264" y="622"/>
                    </a:lnTo>
                    <a:lnTo>
                      <a:pt x="311" y="622"/>
                    </a:lnTo>
                    <a:lnTo>
                      <a:pt x="349" y="603"/>
                    </a:lnTo>
                    <a:lnTo>
                      <a:pt x="387" y="585"/>
                    </a:lnTo>
                    <a:lnTo>
                      <a:pt x="405" y="556"/>
                    </a:lnTo>
                    <a:lnTo>
                      <a:pt x="425" y="528"/>
                    </a:lnTo>
                    <a:lnTo>
                      <a:pt x="443" y="462"/>
                    </a:lnTo>
                    <a:lnTo>
                      <a:pt x="415" y="424"/>
                    </a:lnTo>
                    <a:lnTo>
                      <a:pt x="387" y="396"/>
                    </a:lnTo>
                    <a:lnTo>
                      <a:pt x="349" y="377"/>
                    </a:lnTo>
                    <a:lnTo>
                      <a:pt x="311" y="358"/>
                    </a:lnTo>
                    <a:lnTo>
                      <a:pt x="302" y="368"/>
                    </a:lnTo>
                    <a:lnTo>
                      <a:pt x="283" y="368"/>
                    </a:lnTo>
                    <a:lnTo>
                      <a:pt x="255" y="358"/>
                    </a:lnTo>
                    <a:lnTo>
                      <a:pt x="141" y="339"/>
                    </a:lnTo>
                    <a:lnTo>
                      <a:pt x="85" y="321"/>
                    </a:lnTo>
                    <a:lnTo>
                      <a:pt x="37" y="292"/>
                    </a:lnTo>
                    <a:lnTo>
                      <a:pt x="19" y="274"/>
                    </a:lnTo>
                    <a:lnTo>
                      <a:pt x="0" y="245"/>
                    </a:lnTo>
                    <a:lnTo>
                      <a:pt x="0" y="217"/>
                    </a:lnTo>
                    <a:lnTo>
                      <a:pt x="0" y="188"/>
                    </a:lnTo>
                    <a:lnTo>
                      <a:pt x="10" y="151"/>
                    </a:lnTo>
                    <a:lnTo>
                      <a:pt x="28" y="123"/>
                    </a:lnTo>
                    <a:lnTo>
                      <a:pt x="57" y="94"/>
                    </a:lnTo>
                    <a:lnTo>
                      <a:pt x="94" y="76"/>
                    </a:lnTo>
                    <a:lnTo>
                      <a:pt x="160" y="47"/>
                    </a:lnTo>
                    <a:lnTo>
                      <a:pt x="235" y="28"/>
                    </a:lnTo>
                    <a:lnTo>
                      <a:pt x="2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" name="Freeform 92">
                <a:extLst>
                  <a:ext uri="{FF2B5EF4-FFF2-40B4-BE49-F238E27FC236}">
                    <a16:creationId xmlns:a16="http://schemas.microsoft.com/office/drawing/2014/main" id="{95836FE6-041A-49C2-8D83-3F31734F0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" y="1759"/>
                <a:ext cx="47" cy="68"/>
              </a:xfrm>
              <a:custGeom>
                <a:avLst/>
                <a:gdLst>
                  <a:gd name="T0" fmla="*/ 47 w 189"/>
                  <a:gd name="T1" fmla="*/ 0 h 273"/>
                  <a:gd name="T2" fmla="*/ 45 w 189"/>
                  <a:gd name="T3" fmla="*/ 0 h 273"/>
                  <a:gd name="T4" fmla="*/ 42 w 189"/>
                  <a:gd name="T5" fmla="*/ 2 h 273"/>
                  <a:gd name="T6" fmla="*/ 33 w 189"/>
                  <a:gd name="T7" fmla="*/ 12 h 273"/>
                  <a:gd name="T8" fmla="*/ 28 w 189"/>
                  <a:gd name="T9" fmla="*/ 16 h 273"/>
                  <a:gd name="T10" fmla="*/ 26 w 189"/>
                  <a:gd name="T11" fmla="*/ 21 h 273"/>
                  <a:gd name="T12" fmla="*/ 23 w 189"/>
                  <a:gd name="T13" fmla="*/ 28 h 273"/>
                  <a:gd name="T14" fmla="*/ 26 w 189"/>
                  <a:gd name="T15" fmla="*/ 35 h 273"/>
                  <a:gd name="T16" fmla="*/ 30 w 189"/>
                  <a:gd name="T17" fmla="*/ 47 h 273"/>
                  <a:gd name="T18" fmla="*/ 38 w 189"/>
                  <a:gd name="T19" fmla="*/ 59 h 273"/>
                  <a:gd name="T20" fmla="*/ 47 w 189"/>
                  <a:gd name="T21" fmla="*/ 68 h 273"/>
                  <a:gd name="T22" fmla="*/ 23 w 189"/>
                  <a:gd name="T23" fmla="*/ 61 h 273"/>
                  <a:gd name="T24" fmla="*/ 9 w 189"/>
                  <a:gd name="T25" fmla="*/ 54 h 273"/>
                  <a:gd name="T26" fmla="*/ 4 w 189"/>
                  <a:gd name="T27" fmla="*/ 49 h 273"/>
                  <a:gd name="T28" fmla="*/ 0 w 189"/>
                  <a:gd name="T29" fmla="*/ 44 h 273"/>
                  <a:gd name="T30" fmla="*/ 0 w 189"/>
                  <a:gd name="T31" fmla="*/ 33 h 273"/>
                  <a:gd name="T32" fmla="*/ 4 w 189"/>
                  <a:gd name="T33" fmla="*/ 26 h 273"/>
                  <a:gd name="T34" fmla="*/ 9 w 189"/>
                  <a:gd name="T35" fmla="*/ 16 h 273"/>
                  <a:gd name="T36" fmla="*/ 19 w 189"/>
                  <a:gd name="T37" fmla="*/ 9 h 273"/>
                  <a:gd name="T38" fmla="*/ 33 w 189"/>
                  <a:gd name="T39" fmla="*/ 5 h 273"/>
                  <a:gd name="T40" fmla="*/ 47 w 189"/>
                  <a:gd name="T41" fmla="*/ 0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89" h="273">
                    <a:moveTo>
                      <a:pt x="189" y="0"/>
                    </a:moveTo>
                    <a:lnTo>
                      <a:pt x="179" y="0"/>
                    </a:lnTo>
                    <a:lnTo>
                      <a:pt x="169" y="9"/>
                    </a:lnTo>
                    <a:lnTo>
                      <a:pt x="132" y="47"/>
                    </a:lnTo>
                    <a:lnTo>
                      <a:pt x="113" y="66"/>
                    </a:lnTo>
                    <a:lnTo>
                      <a:pt x="104" y="84"/>
                    </a:lnTo>
                    <a:lnTo>
                      <a:pt x="94" y="113"/>
                    </a:lnTo>
                    <a:lnTo>
                      <a:pt x="104" y="141"/>
                    </a:lnTo>
                    <a:lnTo>
                      <a:pt x="122" y="188"/>
                    </a:lnTo>
                    <a:lnTo>
                      <a:pt x="151" y="235"/>
                    </a:lnTo>
                    <a:lnTo>
                      <a:pt x="189" y="273"/>
                    </a:lnTo>
                    <a:lnTo>
                      <a:pt x="94" y="244"/>
                    </a:lnTo>
                    <a:lnTo>
                      <a:pt x="38" y="217"/>
                    </a:lnTo>
                    <a:lnTo>
                      <a:pt x="18" y="197"/>
                    </a:lnTo>
                    <a:lnTo>
                      <a:pt x="0" y="178"/>
                    </a:lnTo>
                    <a:lnTo>
                      <a:pt x="0" y="131"/>
                    </a:lnTo>
                    <a:lnTo>
                      <a:pt x="18" y="103"/>
                    </a:lnTo>
                    <a:lnTo>
                      <a:pt x="38" y="66"/>
                    </a:lnTo>
                    <a:lnTo>
                      <a:pt x="75" y="37"/>
                    </a:lnTo>
                    <a:lnTo>
                      <a:pt x="132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" name="Freeform 93">
                <a:extLst>
                  <a:ext uri="{FF2B5EF4-FFF2-40B4-BE49-F238E27FC236}">
                    <a16:creationId xmlns:a16="http://schemas.microsoft.com/office/drawing/2014/main" id="{17520941-6246-43FE-B5A3-15AFA2BD04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" y="1865"/>
                <a:ext cx="40" cy="28"/>
              </a:xfrm>
              <a:custGeom>
                <a:avLst/>
                <a:gdLst>
                  <a:gd name="T0" fmla="*/ 38 w 159"/>
                  <a:gd name="T1" fmla="*/ 4 h 113"/>
                  <a:gd name="T2" fmla="*/ 40 w 159"/>
                  <a:gd name="T3" fmla="*/ 7 h 113"/>
                  <a:gd name="T4" fmla="*/ 40 w 159"/>
                  <a:gd name="T5" fmla="*/ 12 h 113"/>
                  <a:gd name="T6" fmla="*/ 40 w 159"/>
                  <a:gd name="T7" fmla="*/ 21 h 113"/>
                  <a:gd name="T8" fmla="*/ 35 w 159"/>
                  <a:gd name="T9" fmla="*/ 23 h 113"/>
                  <a:gd name="T10" fmla="*/ 31 w 159"/>
                  <a:gd name="T11" fmla="*/ 28 h 113"/>
                  <a:gd name="T12" fmla="*/ 26 w 159"/>
                  <a:gd name="T13" fmla="*/ 28 h 113"/>
                  <a:gd name="T14" fmla="*/ 21 w 159"/>
                  <a:gd name="T15" fmla="*/ 28 h 113"/>
                  <a:gd name="T16" fmla="*/ 19 w 159"/>
                  <a:gd name="T17" fmla="*/ 26 h 113"/>
                  <a:gd name="T18" fmla="*/ 16 w 159"/>
                  <a:gd name="T19" fmla="*/ 26 h 113"/>
                  <a:gd name="T20" fmla="*/ 12 w 159"/>
                  <a:gd name="T21" fmla="*/ 26 h 113"/>
                  <a:gd name="T22" fmla="*/ 2 w 159"/>
                  <a:gd name="T23" fmla="*/ 19 h 113"/>
                  <a:gd name="T24" fmla="*/ 0 w 159"/>
                  <a:gd name="T25" fmla="*/ 14 h 113"/>
                  <a:gd name="T26" fmla="*/ 0 w 159"/>
                  <a:gd name="T27" fmla="*/ 9 h 113"/>
                  <a:gd name="T28" fmla="*/ 2 w 159"/>
                  <a:gd name="T29" fmla="*/ 4 h 113"/>
                  <a:gd name="T30" fmla="*/ 7 w 159"/>
                  <a:gd name="T31" fmla="*/ 2 h 113"/>
                  <a:gd name="T32" fmla="*/ 16 w 159"/>
                  <a:gd name="T33" fmla="*/ 0 h 113"/>
                  <a:gd name="T34" fmla="*/ 28 w 159"/>
                  <a:gd name="T35" fmla="*/ 2 h 113"/>
                  <a:gd name="T36" fmla="*/ 38 w 159"/>
                  <a:gd name="T37" fmla="*/ 4 h 113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59" h="113">
                    <a:moveTo>
                      <a:pt x="151" y="18"/>
                    </a:moveTo>
                    <a:lnTo>
                      <a:pt x="159" y="28"/>
                    </a:lnTo>
                    <a:lnTo>
                      <a:pt x="159" y="47"/>
                    </a:lnTo>
                    <a:lnTo>
                      <a:pt x="159" y="85"/>
                    </a:lnTo>
                    <a:lnTo>
                      <a:pt x="141" y="94"/>
                    </a:lnTo>
                    <a:lnTo>
                      <a:pt x="122" y="113"/>
                    </a:lnTo>
                    <a:lnTo>
                      <a:pt x="104" y="113"/>
                    </a:lnTo>
                    <a:lnTo>
                      <a:pt x="84" y="113"/>
                    </a:lnTo>
                    <a:lnTo>
                      <a:pt x="75" y="104"/>
                    </a:lnTo>
                    <a:lnTo>
                      <a:pt x="65" y="104"/>
                    </a:lnTo>
                    <a:lnTo>
                      <a:pt x="47" y="104"/>
                    </a:lnTo>
                    <a:lnTo>
                      <a:pt x="9" y="75"/>
                    </a:lnTo>
                    <a:lnTo>
                      <a:pt x="0" y="57"/>
                    </a:lnTo>
                    <a:lnTo>
                      <a:pt x="0" y="37"/>
                    </a:lnTo>
                    <a:lnTo>
                      <a:pt x="9" y="18"/>
                    </a:lnTo>
                    <a:lnTo>
                      <a:pt x="28" y="10"/>
                    </a:lnTo>
                    <a:lnTo>
                      <a:pt x="65" y="0"/>
                    </a:lnTo>
                    <a:lnTo>
                      <a:pt x="112" y="10"/>
                    </a:lnTo>
                    <a:lnTo>
                      <a:pt x="151" y="18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" name="Freeform 94">
                <a:extLst>
                  <a:ext uri="{FF2B5EF4-FFF2-40B4-BE49-F238E27FC236}">
                    <a16:creationId xmlns:a16="http://schemas.microsoft.com/office/drawing/2014/main" id="{35CA2B42-09CC-41EF-8591-43EBC59D09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" y="1752"/>
                <a:ext cx="31" cy="23"/>
              </a:xfrm>
              <a:custGeom>
                <a:avLst/>
                <a:gdLst>
                  <a:gd name="T0" fmla="*/ 17 w 123"/>
                  <a:gd name="T1" fmla="*/ 0 h 95"/>
                  <a:gd name="T2" fmla="*/ 26 w 123"/>
                  <a:gd name="T3" fmla="*/ 5 h 95"/>
                  <a:gd name="T4" fmla="*/ 31 w 123"/>
                  <a:gd name="T5" fmla="*/ 7 h 95"/>
                  <a:gd name="T6" fmla="*/ 31 w 123"/>
                  <a:gd name="T7" fmla="*/ 14 h 95"/>
                  <a:gd name="T8" fmla="*/ 24 w 123"/>
                  <a:gd name="T9" fmla="*/ 21 h 95"/>
                  <a:gd name="T10" fmla="*/ 19 w 123"/>
                  <a:gd name="T11" fmla="*/ 23 h 95"/>
                  <a:gd name="T12" fmla="*/ 14 w 123"/>
                  <a:gd name="T13" fmla="*/ 23 h 95"/>
                  <a:gd name="T14" fmla="*/ 7 w 123"/>
                  <a:gd name="T15" fmla="*/ 23 h 95"/>
                  <a:gd name="T16" fmla="*/ 0 w 123"/>
                  <a:gd name="T17" fmla="*/ 18 h 95"/>
                  <a:gd name="T18" fmla="*/ 3 w 123"/>
                  <a:gd name="T19" fmla="*/ 16 h 95"/>
                  <a:gd name="T20" fmla="*/ 0 w 123"/>
                  <a:gd name="T21" fmla="*/ 14 h 95"/>
                  <a:gd name="T22" fmla="*/ 3 w 123"/>
                  <a:gd name="T23" fmla="*/ 9 h 95"/>
                  <a:gd name="T24" fmla="*/ 7 w 123"/>
                  <a:gd name="T25" fmla="*/ 5 h 95"/>
                  <a:gd name="T26" fmla="*/ 17 w 123"/>
                  <a:gd name="T27" fmla="*/ 0 h 9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23" h="95">
                    <a:moveTo>
                      <a:pt x="67" y="0"/>
                    </a:moveTo>
                    <a:lnTo>
                      <a:pt x="104" y="19"/>
                    </a:lnTo>
                    <a:lnTo>
                      <a:pt x="123" y="29"/>
                    </a:lnTo>
                    <a:lnTo>
                      <a:pt x="123" y="56"/>
                    </a:lnTo>
                    <a:lnTo>
                      <a:pt x="95" y="85"/>
                    </a:lnTo>
                    <a:lnTo>
                      <a:pt x="76" y="95"/>
                    </a:lnTo>
                    <a:lnTo>
                      <a:pt x="57" y="95"/>
                    </a:lnTo>
                    <a:lnTo>
                      <a:pt x="29" y="95"/>
                    </a:lnTo>
                    <a:lnTo>
                      <a:pt x="0" y="76"/>
                    </a:lnTo>
                    <a:lnTo>
                      <a:pt x="10" y="66"/>
                    </a:lnTo>
                    <a:lnTo>
                      <a:pt x="0" y="56"/>
                    </a:lnTo>
                    <a:lnTo>
                      <a:pt x="10" y="38"/>
                    </a:lnTo>
                    <a:lnTo>
                      <a:pt x="29" y="19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" name="Freeform 95">
                <a:extLst>
                  <a:ext uri="{FF2B5EF4-FFF2-40B4-BE49-F238E27FC236}">
                    <a16:creationId xmlns:a16="http://schemas.microsoft.com/office/drawing/2014/main" id="{469B1704-CBE2-4D4B-8694-E3A1D959D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5" y="1837"/>
                <a:ext cx="64" cy="68"/>
              </a:xfrm>
              <a:custGeom>
                <a:avLst/>
                <a:gdLst>
                  <a:gd name="T0" fmla="*/ 64 w 256"/>
                  <a:gd name="T1" fmla="*/ 28 h 273"/>
                  <a:gd name="T2" fmla="*/ 62 w 256"/>
                  <a:gd name="T3" fmla="*/ 35 h 273"/>
                  <a:gd name="T4" fmla="*/ 57 w 256"/>
                  <a:gd name="T5" fmla="*/ 42 h 273"/>
                  <a:gd name="T6" fmla="*/ 52 w 256"/>
                  <a:gd name="T7" fmla="*/ 49 h 273"/>
                  <a:gd name="T8" fmla="*/ 45 w 256"/>
                  <a:gd name="T9" fmla="*/ 54 h 273"/>
                  <a:gd name="T10" fmla="*/ 31 w 256"/>
                  <a:gd name="T11" fmla="*/ 63 h 273"/>
                  <a:gd name="T12" fmla="*/ 14 w 256"/>
                  <a:gd name="T13" fmla="*/ 68 h 273"/>
                  <a:gd name="T14" fmla="*/ 0 w 256"/>
                  <a:gd name="T15" fmla="*/ 68 h 273"/>
                  <a:gd name="T16" fmla="*/ 7 w 256"/>
                  <a:gd name="T17" fmla="*/ 63 h 273"/>
                  <a:gd name="T18" fmla="*/ 17 w 256"/>
                  <a:gd name="T19" fmla="*/ 56 h 273"/>
                  <a:gd name="T20" fmla="*/ 26 w 256"/>
                  <a:gd name="T21" fmla="*/ 49 h 273"/>
                  <a:gd name="T22" fmla="*/ 28 w 256"/>
                  <a:gd name="T23" fmla="*/ 45 h 273"/>
                  <a:gd name="T24" fmla="*/ 28 w 256"/>
                  <a:gd name="T25" fmla="*/ 37 h 273"/>
                  <a:gd name="T26" fmla="*/ 31 w 256"/>
                  <a:gd name="T27" fmla="*/ 28 h 273"/>
                  <a:gd name="T28" fmla="*/ 31 w 256"/>
                  <a:gd name="T29" fmla="*/ 21 h 273"/>
                  <a:gd name="T30" fmla="*/ 26 w 256"/>
                  <a:gd name="T31" fmla="*/ 14 h 273"/>
                  <a:gd name="T32" fmla="*/ 22 w 256"/>
                  <a:gd name="T33" fmla="*/ 7 h 273"/>
                  <a:gd name="T34" fmla="*/ 12 w 256"/>
                  <a:gd name="T35" fmla="*/ 0 h 273"/>
                  <a:gd name="T36" fmla="*/ 26 w 256"/>
                  <a:gd name="T37" fmla="*/ 2 h 273"/>
                  <a:gd name="T38" fmla="*/ 43 w 256"/>
                  <a:gd name="T39" fmla="*/ 7 h 273"/>
                  <a:gd name="T40" fmla="*/ 50 w 256"/>
                  <a:gd name="T41" fmla="*/ 9 h 273"/>
                  <a:gd name="T42" fmla="*/ 54 w 256"/>
                  <a:gd name="T43" fmla="*/ 14 h 273"/>
                  <a:gd name="T44" fmla="*/ 62 w 256"/>
                  <a:gd name="T45" fmla="*/ 19 h 273"/>
                  <a:gd name="T46" fmla="*/ 64 w 256"/>
                  <a:gd name="T47" fmla="*/ 28 h 2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256" h="273">
                    <a:moveTo>
                      <a:pt x="256" y="113"/>
                    </a:moveTo>
                    <a:lnTo>
                      <a:pt x="246" y="141"/>
                    </a:lnTo>
                    <a:lnTo>
                      <a:pt x="227" y="170"/>
                    </a:lnTo>
                    <a:lnTo>
                      <a:pt x="208" y="198"/>
                    </a:lnTo>
                    <a:lnTo>
                      <a:pt x="180" y="217"/>
                    </a:lnTo>
                    <a:lnTo>
                      <a:pt x="123" y="254"/>
                    </a:lnTo>
                    <a:lnTo>
                      <a:pt x="57" y="273"/>
                    </a:lnTo>
                    <a:lnTo>
                      <a:pt x="0" y="273"/>
                    </a:lnTo>
                    <a:lnTo>
                      <a:pt x="29" y="254"/>
                    </a:lnTo>
                    <a:lnTo>
                      <a:pt x="66" y="226"/>
                    </a:lnTo>
                    <a:lnTo>
                      <a:pt x="104" y="198"/>
                    </a:lnTo>
                    <a:lnTo>
                      <a:pt x="113" y="179"/>
                    </a:lnTo>
                    <a:lnTo>
                      <a:pt x="113" y="150"/>
                    </a:lnTo>
                    <a:lnTo>
                      <a:pt x="123" y="113"/>
                    </a:lnTo>
                    <a:lnTo>
                      <a:pt x="123" y="84"/>
                    </a:lnTo>
                    <a:lnTo>
                      <a:pt x="104" y="56"/>
                    </a:lnTo>
                    <a:lnTo>
                      <a:pt x="86" y="28"/>
                    </a:lnTo>
                    <a:lnTo>
                      <a:pt x="48" y="0"/>
                    </a:lnTo>
                    <a:lnTo>
                      <a:pt x="104" y="9"/>
                    </a:lnTo>
                    <a:lnTo>
                      <a:pt x="170" y="28"/>
                    </a:lnTo>
                    <a:lnTo>
                      <a:pt x="199" y="37"/>
                    </a:lnTo>
                    <a:lnTo>
                      <a:pt x="217" y="56"/>
                    </a:lnTo>
                    <a:lnTo>
                      <a:pt x="246" y="75"/>
                    </a:lnTo>
                    <a:lnTo>
                      <a:pt x="256" y="11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" name="Freeform 96">
                <a:extLst>
                  <a:ext uri="{FF2B5EF4-FFF2-40B4-BE49-F238E27FC236}">
                    <a16:creationId xmlns:a16="http://schemas.microsoft.com/office/drawing/2014/main" id="{7A3D506E-D518-4050-B789-5D821A6611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2" y="1728"/>
                <a:ext cx="40" cy="227"/>
              </a:xfrm>
              <a:custGeom>
                <a:avLst/>
                <a:gdLst>
                  <a:gd name="T0" fmla="*/ 17 w 160"/>
                  <a:gd name="T1" fmla="*/ 0 h 905"/>
                  <a:gd name="T2" fmla="*/ 24 w 160"/>
                  <a:gd name="T3" fmla="*/ 2 h 905"/>
                  <a:gd name="T4" fmla="*/ 24 w 160"/>
                  <a:gd name="T5" fmla="*/ 19 h 905"/>
                  <a:gd name="T6" fmla="*/ 28 w 160"/>
                  <a:gd name="T7" fmla="*/ 38 h 905"/>
                  <a:gd name="T8" fmla="*/ 31 w 160"/>
                  <a:gd name="T9" fmla="*/ 54 h 905"/>
                  <a:gd name="T10" fmla="*/ 33 w 160"/>
                  <a:gd name="T11" fmla="*/ 71 h 905"/>
                  <a:gd name="T12" fmla="*/ 33 w 160"/>
                  <a:gd name="T13" fmla="*/ 85 h 905"/>
                  <a:gd name="T14" fmla="*/ 35 w 160"/>
                  <a:gd name="T15" fmla="*/ 97 h 905"/>
                  <a:gd name="T16" fmla="*/ 38 w 160"/>
                  <a:gd name="T17" fmla="*/ 111 h 905"/>
                  <a:gd name="T18" fmla="*/ 40 w 160"/>
                  <a:gd name="T19" fmla="*/ 128 h 905"/>
                  <a:gd name="T20" fmla="*/ 40 w 160"/>
                  <a:gd name="T21" fmla="*/ 175 h 905"/>
                  <a:gd name="T22" fmla="*/ 40 w 160"/>
                  <a:gd name="T23" fmla="*/ 222 h 905"/>
                  <a:gd name="T24" fmla="*/ 38 w 160"/>
                  <a:gd name="T25" fmla="*/ 225 h 905"/>
                  <a:gd name="T26" fmla="*/ 33 w 160"/>
                  <a:gd name="T27" fmla="*/ 227 h 905"/>
                  <a:gd name="T28" fmla="*/ 26 w 160"/>
                  <a:gd name="T29" fmla="*/ 225 h 905"/>
                  <a:gd name="T30" fmla="*/ 21 w 160"/>
                  <a:gd name="T31" fmla="*/ 222 h 905"/>
                  <a:gd name="T32" fmla="*/ 19 w 160"/>
                  <a:gd name="T33" fmla="*/ 218 h 905"/>
                  <a:gd name="T34" fmla="*/ 19 w 160"/>
                  <a:gd name="T35" fmla="*/ 210 h 905"/>
                  <a:gd name="T36" fmla="*/ 19 w 160"/>
                  <a:gd name="T37" fmla="*/ 203 h 905"/>
                  <a:gd name="T38" fmla="*/ 19 w 160"/>
                  <a:gd name="T39" fmla="*/ 196 h 905"/>
                  <a:gd name="T40" fmla="*/ 19 w 160"/>
                  <a:gd name="T41" fmla="*/ 170 h 905"/>
                  <a:gd name="T42" fmla="*/ 19 w 160"/>
                  <a:gd name="T43" fmla="*/ 146 h 905"/>
                  <a:gd name="T44" fmla="*/ 17 w 160"/>
                  <a:gd name="T45" fmla="*/ 123 h 905"/>
                  <a:gd name="T46" fmla="*/ 17 w 160"/>
                  <a:gd name="T47" fmla="*/ 99 h 905"/>
                  <a:gd name="T48" fmla="*/ 12 w 160"/>
                  <a:gd name="T49" fmla="*/ 75 h 905"/>
                  <a:gd name="T50" fmla="*/ 9 w 160"/>
                  <a:gd name="T51" fmla="*/ 54 h 905"/>
                  <a:gd name="T52" fmla="*/ 5 w 160"/>
                  <a:gd name="T53" fmla="*/ 31 h 905"/>
                  <a:gd name="T54" fmla="*/ 0 w 160"/>
                  <a:gd name="T55" fmla="*/ 12 h 905"/>
                  <a:gd name="T56" fmla="*/ 2 w 160"/>
                  <a:gd name="T57" fmla="*/ 5 h 905"/>
                  <a:gd name="T58" fmla="*/ 7 w 160"/>
                  <a:gd name="T59" fmla="*/ 2 h 905"/>
                  <a:gd name="T60" fmla="*/ 17 w 160"/>
                  <a:gd name="T61" fmla="*/ 0 h 9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0" t="0" r="r" b="b"/>
                <a:pathLst>
                  <a:path w="160" h="905">
                    <a:moveTo>
                      <a:pt x="66" y="0"/>
                    </a:moveTo>
                    <a:lnTo>
                      <a:pt x="94" y="9"/>
                    </a:lnTo>
                    <a:lnTo>
                      <a:pt x="94" y="76"/>
                    </a:lnTo>
                    <a:lnTo>
                      <a:pt x="113" y="150"/>
                    </a:lnTo>
                    <a:lnTo>
                      <a:pt x="123" y="217"/>
                    </a:lnTo>
                    <a:lnTo>
                      <a:pt x="131" y="283"/>
                    </a:lnTo>
                    <a:lnTo>
                      <a:pt x="131" y="340"/>
                    </a:lnTo>
                    <a:lnTo>
                      <a:pt x="141" y="387"/>
                    </a:lnTo>
                    <a:lnTo>
                      <a:pt x="150" y="443"/>
                    </a:lnTo>
                    <a:lnTo>
                      <a:pt x="160" y="509"/>
                    </a:lnTo>
                    <a:lnTo>
                      <a:pt x="160" y="698"/>
                    </a:lnTo>
                    <a:lnTo>
                      <a:pt x="160" y="886"/>
                    </a:lnTo>
                    <a:lnTo>
                      <a:pt x="150" y="896"/>
                    </a:lnTo>
                    <a:lnTo>
                      <a:pt x="131" y="905"/>
                    </a:lnTo>
                    <a:lnTo>
                      <a:pt x="103" y="896"/>
                    </a:lnTo>
                    <a:lnTo>
                      <a:pt x="84" y="886"/>
                    </a:lnTo>
                    <a:lnTo>
                      <a:pt x="75" y="868"/>
                    </a:lnTo>
                    <a:lnTo>
                      <a:pt x="75" y="839"/>
                    </a:lnTo>
                    <a:lnTo>
                      <a:pt x="75" y="811"/>
                    </a:lnTo>
                    <a:lnTo>
                      <a:pt x="75" y="782"/>
                    </a:lnTo>
                    <a:lnTo>
                      <a:pt x="75" y="679"/>
                    </a:lnTo>
                    <a:lnTo>
                      <a:pt x="75" y="584"/>
                    </a:lnTo>
                    <a:lnTo>
                      <a:pt x="66" y="490"/>
                    </a:lnTo>
                    <a:lnTo>
                      <a:pt x="66" y="396"/>
                    </a:lnTo>
                    <a:lnTo>
                      <a:pt x="47" y="301"/>
                    </a:lnTo>
                    <a:lnTo>
                      <a:pt x="37" y="217"/>
                    </a:lnTo>
                    <a:lnTo>
                      <a:pt x="19" y="123"/>
                    </a:lnTo>
                    <a:lnTo>
                      <a:pt x="0" y="47"/>
                    </a:lnTo>
                    <a:lnTo>
                      <a:pt x="9" y="19"/>
                    </a:lnTo>
                    <a:lnTo>
                      <a:pt x="27" y="9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" name="Freeform 97">
                <a:extLst>
                  <a:ext uri="{FF2B5EF4-FFF2-40B4-BE49-F238E27FC236}">
                    <a16:creationId xmlns:a16="http://schemas.microsoft.com/office/drawing/2014/main" id="{E3163D7F-4A22-450D-8E9B-4541327EE6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9" y="1733"/>
                <a:ext cx="29" cy="214"/>
              </a:xfrm>
              <a:custGeom>
                <a:avLst/>
                <a:gdLst>
                  <a:gd name="T0" fmla="*/ 7 w 114"/>
                  <a:gd name="T1" fmla="*/ 2 h 857"/>
                  <a:gd name="T2" fmla="*/ 10 w 114"/>
                  <a:gd name="T3" fmla="*/ 7 h 857"/>
                  <a:gd name="T4" fmla="*/ 12 w 114"/>
                  <a:gd name="T5" fmla="*/ 14 h 857"/>
                  <a:gd name="T6" fmla="*/ 10 w 114"/>
                  <a:gd name="T7" fmla="*/ 19 h 857"/>
                  <a:gd name="T8" fmla="*/ 12 w 114"/>
                  <a:gd name="T9" fmla="*/ 26 h 857"/>
                  <a:gd name="T10" fmla="*/ 15 w 114"/>
                  <a:gd name="T11" fmla="*/ 33 h 857"/>
                  <a:gd name="T12" fmla="*/ 15 w 114"/>
                  <a:gd name="T13" fmla="*/ 42 h 857"/>
                  <a:gd name="T14" fmla="*/ 15 w 114"/>
                  <a:gd name="T15" fmla="*/ 59 h 857"/>
                  <a:gd name="T16" fmla="*/ 22 w 114"/>
                  <a:gd name="T17" fmla="*/ 96 h 857"/>
                  <a:gd name="T18" fmla="*/ 26 w 114"/>
                  <a:gd name="T19" fmla="*/ 136 h 857"/>
                  <a:gd name="T20" fmla="*/ 29 w 114"/>
                  <a:gd name="T21" fmla="*/ 174 h 857"/>
                  <a:gd name="T22" fmla="*/ 24 w 114"/>
                  <a:gd name="T23" fmla="*/ 214 h 857"/>
                  <a:gd name="T24" fmla="*/ 19 w 114"/>
                  <a:gd name="T25" fmla="*/ 212 h 857"/>
                  <a:gd name="T26" fmla="*/ 19 w 114"/>
                  <a:gd name="T27" fmla="*/ 160 h 857"/>
                  <a:gd name="T28" fmla="*/ 17 w 114"/>
                  <a:gd name="T29" fmla="*/ 108 h 857"/>
                  <a:gd name="T30" fmla="*/ 10 w 114"/>
                  <a:gd name="T31" fmla="*/ 57 h 857"/>
                  <a:gd name="T32" fmla="*/ 0 w 114"/>
                  <a:gd name="T33" fmla="*/ 5 h 857"/>
                  <a:gd name="T34" fmla="*/ 3 w 114"/>
                  <a:gd name="T35" fmla="*/ 2 h 857"/>
                  <a:gd name="T36" fmla="*/ 5 w 114"/>
                  <a:gd name="T37" fmla="*/ 0 h 857"/>
                  <a:gd name="T38" fmla="*/ 7 w 114"/>
                  <a:gd name="T39" fmla="*/ 2 h 8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14" h="857">
                    <a:moveTo>
                      <a:pt x="29" y="9"/>
                    </a:moveTo>
                    <a:lnTo>
                      <a:pt x="39" y="28"/>
                    </a:lnTo>
                    <a:lnTo>
                      <a:pt x="48" y="57"/>
                    </a:lnTo>
                    <a:lnTo>
                      <a:pt x="39" y="75"/>
                    </a:lnTo>
                    <a:lnTo>
                      <a:pt x="48" y="104"/>
                    </a:lnTo>
                    <a:lnTo>
                      <a:pt x="57" y="131"/>
                    </a:lnTo>
                    <a:lnTo>
                      <a:pt x="57" y="170"/>
                    </a:lnTo>
                    <a:lnTo>
                      <a:pt x="57" y="235"/>
                    </a:lnTo>
                    <a:lnTo>
                      <a:pt x="86" y="386"/>
                    </a:lnTo>
                    <a:lnTo>
                      <a:pt x="104" y="546"/>
                    </a:lnTo>
                    <a:lnTo>
                      <a:pt x="114" y="698"/>
                    </a:lnTo>
                    <a:lnTo>
                      <a:pt x="96" y="857"/>
                    </a:lnTo>
                    <a:lnTo>
                      <a:pt x="76" y="849"/>
                    </a:lnTo>
                    <a:lnTo>
                      <a:pt x="76" y="641"/>
                    </a:lnTo>
                    <a:lnTo>
                      <a:pt x="67" y="434"/>
                    </a:lnTo>
                    <a:lnTo>
                      <a:pt x="39" y="227"/>
                    </a:lnTo>
                    <a:lnTo>
                      <a:pt x="0" y="19"/>
                    </a:lnTo>
                    <a:lnTo>
                      <a:pt x="10" y="9"/>
                    </a:lnTo>
                    <a:lnTo>
                      <a:pt x="20" y="0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" name="Freeform 98">
                <a:extLst>
                  <a:ext uri="{FF2B5EF4-FFF2-40B4-BE49-F238E27FC236}">
                    <a16:creationId xmlns:a16="http://schemas.microsoft.com/office/drawing/2014/main" id="{2A36C28D-7557-4663-815D-0E58493095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" y="1893"/>
                <a:ext cx="99" cy="142"/>
              </a:xfrm>
              <a:custGeom>
                <a:avLst/>
                <a:gdLst>
                  <a:gd name="T0" fmla="*/ 57 w 397"/>
                  <a:gd name="T1" fmla="*/ 0 h 566"/>
                  <a:gd name="T2" fmla="*/ 78 w 397"/>
                  <a:gd name="T3" fmla="*/ 2 h 566"/>
                  <a:gd name="T4" fmla="*/ 87 w 397"/>
                  <a:gd name="T5" fmla="*/ 17 h 566"/>
                  <a:gd name="T6" fmla="*/ 82 w 397"/>
                  <a:gd name="T7" fmla="*/ 28 h 566"/>
                  <a:gd name="T8" fmla="*/ 71 w 397"/>
                  <a:gd name="T9" fmla="*/ 33 h 566"/>
                  <a:gd name="T10" fmla="*/ 66 w 397"/>
                  <a:gd name="T11" fmla="*/ 28 h 566"/>
                  <a:gd name="T12" fmla="*/ 61 w 397"/>
                  <a:gd name="T13" fmla="*/ 19 h 566"/>
                  <a:gd name="T14" fmla="*/ 68 w 397"/>
                  <a:gd name="T15" fmla="*/ 7 h 566"/>
                  <a:gd name="T16" fmla="*/ 59 w 397"/>
                  <a:gd name="T17" fmla="*/ 5 h 566"/>
                  <a:gd name="T18" fmla="*/ 33 w 397"/>
                  <a:gd name="T19" fmla="*/ 17 h 566"/>
                  <a:gd name="T20" fmla="*/ 24 w 397"/>
                  <a:gd name="T21" fmla="*/ 31 h 566"/>
                  <a:gd name="T22" fmla="*/ 24 w 397"/>
                  <a:gd name="T23" fmla="*/ 47 h 566"/>
                  <a:gd name="T24" fmla="*/ 38 w 397"/>
                  <a:gd name="T25" fmla="*/ 66 h 566"/>
                  <a:gd name="T26" fmla="*/ 68 w 397"/>
                  <a:gd name="T27" fmla="*/ 76 h 566"/>
                  <a:gd name="T28" fmla="*/ 92 w 397"/>
                  <a:gd name="T29" fmla="*/ 85 h 566"/>
                  <a:gd name="T30" fmla="*/ 99 w 397"/>
                  <a:gd name="T31" fmla="*/ 104 h 566"/>
                  <a:gd name="T32" fmla="*/ 94 w 397"/>
                  <a:gd name="T33" fmla="*/ 123 h 566"/>
                  <a:gd name="T34" fmla="*/ 76 w 397"/>
                  <a:gd name="T35" fmla="*/ 139 h 566"/>
                  <a:gd name="T36" fmla="*/ 52 w 397"/>
                  <a:gd name="T37" fmla="*/ 142 h 566"/>
                  <a:gd name="T38" fmla="*/ 31 w 397"/>
                  <a:gd name="T39" fmla="*/ 137 h 566"/>
                  <a:gd name="T40" fmla="*/ 16 w 397"/>
                  <a:gd name="T41" fmla="*/ 128 h 566"/>
                  <a:gd name="T42" fmla="*/ 9 w 397"/>
                  <a:gd name="T43" fmla="*/ 114 h 566"/>
                  <a:gd name="T44" fmla="*/ 12 w 397"/>
                  <a:gd name="T45" fmla="*/ 106 h 566"/>
                  <a:gd name="T46" fmla="*/ 21 w 397"/>
                  <a:gd name="T47" fmla="*/ 99 h 566"/>
                  <a:gd name="T48" fmla="*/ 31 w 397"/>
                  <a:gd name="T49" fmla="*/ 99 h 566"/>
                  <a:gd name="T50" fmla="*/ 38 w 397"/>
                  <a:gd name="T51" fmla="*/ 102 h 566"/>
                  <a:gd name="T52" fmla="*/ 42 w 397"/>
                  <a:gd name="T53" fmla="*/ 121 h 566"/>
                  <a:gd name="T54" fmla="*/ 38 w 397"/>
                  <a:gd name="T55" fmla="*/ 130 h 566"/>
                  <a:gd name="T56" fmla="*/ 33 w 397"/>
                  <a:gd name="T57" fmla="*/ 132 h 566"/>
                  <a:gd name="T58" fmla="*/ 38 w 397"/>
                  <a:gd name="T59" fmla="*/ 135 h 566"/>
                  <a:gd name="T60" fmla="*/ 52 w 397"/>
                  <a:gd name="T61" fmla="*/ 135 h 566"/>
                  <a:gd name="T62" fmla="*/ 63 w 397"/>
                  <a:gd name="T63" fmla="*/ 125 h 566"/>
                  <a:gd name="T64" fmla="*/ 71 w 397"/>
                  <a:gd name="T65" fmla="*/ 102 h 566"/>
                  <a:gd name="T66" fmla="*/ 63 w 397"/>
                  <a:gd name="T67" fmla="*/ 85 h 566"/>
                  <a:gd name="T68" fmla="*/ 50 w 397"/>
                  <a:gd name="T69" fmla="*/ 78 h 566"/>
                  <a:gd name="T70" fmla="*/ 47 w 397"/>
                  <a:gd name="T71" fmla="*/ 78 h 566"/>
                  <a:gd name="T72" fmla="*/ 24 w 397"/>
                  <a:gd name="T73" fmla="*/ 73 h 566"/>
                  <a:gd name="T74" fmla="*/ 7 w 397"/>
                  <a:gd name="T75" fmla="*/ 61 h 566"/>
                  <a:gd name="T76" fmla="*/ 0 w 397"/>
                  <a:gd name="T77" fmla="*/ 40 h 566"/>
                  <a:gd name="T78" fmla="*/ 5 w 397"/>
                  <a:gd name="T79" fmla="*/ 26 h 566"/>
                  <a:gd name="T80" fmla="*/ 26 w 397"/>
                  <a:gd name="T81" fmla="*/ 10 h 566"/>
                  <a:gd name="T82" fmla="*/ 47 w 397"/>
                  <a:gd name="T83" fmla="*/ 0 h 56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397" h="566">
                    <a:moveTo>
                      <a:pt x="189" y="0"/>
                    </a:moveTo>
                    <a:lnTo>
                      <a:pt x="227" y="0"/>
                    </a:lnTo>
                    <a:lnTo>
                      <a:pt x="264" y="0"/>
                    </a:lnTo>
                    <a:lnTo>
                      <a:pt x="311" y="9"/>
                    </a:lnTo>
                    <a:lnTo>
                      <a:pt x="350" y="47"/>
                    </a:lnTo>
                    <a:lnTo>
                      <a:pt x="350" y="66"/>
                    </a:lnTo>
                    <a:lnTo>
                      <a:pt x="350" y="94"/>
                    </a:lnTo>
                    <a:lnTo>
                      <a:pt x="330" y="113"/>
                    </a:lnTo>
                    <a:lnTo>
                      <a:pt x="311" y="122"/>
                    </a:lnTo>
                    <a:lnTo>
                      <a:pt x="283" y="132"/>
                    </a:lnTo>
                    <a:lnTo>
                      <a:pt x="264" y="122"/>
                    </a:lnTo>
                    <a:lnTo>
                      <a:pt x="264" y="113"/>
                    </a:lnTo>
                    <a:lnTo>
                      <a:pt x="246" y="94"/>
                    </a:lnTo>
                    <a:lnTo>
                      <a:pt x="246" y="75"/>
                    </a:lnTo>
                    <a:lnTo>
                      <a:pt x="246" y="57"/>
                    </a:lnTo>
                    <a:lnTo>
                      <a:pt x="274" y="28"/>
                    </a:lnTo>
                    <a:lnTo>
                      <a:pt x="274" y="9"/>
                    </a:lnTo>
                    <a:lnTo>
                      <a:pt x="236" y="19"/>
                    </a:lnTo>
                    <a:lnTo>
                      <a:pt x="199" y="28"/>
                    </a:lnTo>
                    <a:lnTo>
                      <a:pt x="132" y="66"/>
                    </a:lnTo>
                    <a:lnTo>
                      <a:pt x="104" y="104"/>
                    </a:lnTo>
                    <a:lnTo>
                      <a:pt x="95" y="122"/>
                    </a:lnTo>
                    <a:lnTo>
                      <a:pt x="85" y="142"/>
                    </a:lnTo>
                    <a:lnTo>
                      <a:pt x="95" y="189"/>
                    </a:lnTo>
                    <a:lnTo>
                      <a:pt x="123" y="226"/>
                    </a:lnTo>
                    <a:lnTo>
                      <a:pt x="151" y="265"/>
                    </a:lnTo>
                    <a:lnTo>
                      <a:pt x="180" y="292"/>
                    </a:lnTo>
                    <a:lnTo>
                      <a:pt x="274" y="302"/>
                    </a:lnTo>
                    <a:lnTo>
                      <a:pt x="321" y="312"/>
                    </a:lnTo>
                    <a:lnTo>
                      <a:pt x="368" y="339"/>
                    </a:lnTo>
                    <a:lnTo>
                      <a:pt x="397" y="386"/>
                    </a:lnTo>
                    <a:lnTo>
                      <a:pt x="397" y="415"/>
                    </a:lnTo>
                    <a:lnTo>
                      <a:pt x="397" y="443"/>
                    </a:lnTo>
                    <a:lnTo>
                      <a:pt x="377" y="490"/>
                    </a:lnTo>
                    <a:lnTo>
                      <a:pt x="340" y="528"/>
                    </a:lnTo>
                    <a:lnTo>
                      <a:pt x="303" y="556"/>
                    </a:lnTo>
                    <a:lnTo>
                      <a:pt x="264" y="566"/>
                    </a:lnTo>
                    <a:lnTo>
                      <a:pt x="207" y="566"/>
                    </a:lnTo>
                    <a:lnTo>
                      <a:pt x="151" y="556"/>
                    </a:lnTo>
                    <a:lnTo>
                      <a:pt x="123" y="547"/>
                    </a:lnTo>
                    <a:lnTo>
                      <a:pt x="95" y="537"/>
                    </a:lnTo>
                    <a:lnTo>
                      <a:pt x="66" y="509"/>
                    </a:lnTo>
                    <a:lnTo>
                      <a:pt x="47" y="481"/>
                    </a:lnTo>
                    <a:lnTo>
                      <a:pt x="38" y="453"/>
                    </a:lnTo>
                    <a:lnTo>
                      <a:pt x="38" y="433"/>
                    </a:lnTo>
                    <a:lnTo>
                      <a:pt x="47" y="424"/>
                    </a:lnTo>
                    <a:lnTo>
                      <a:pt x="66" y="406"/>
                    </a:lnTo>
                    <a:lnTo>
                      <a:pt x="85" y="396"/>
                    </a:lnTo>
                    <a:lnTo>
                      <a:pt x="104" y="386"/>
                    </a:lnTo>
                    <a:lnTo>
                      <a:pt x="123" y="396"/>
                    </a:lnTo>
                    <a:lnTo>
                      <a:pt x="142" y="396"/>
                    </a:lnTo>
                    <a:lnTo>
                      <a:pt x="151" y="406"/>
                    </a:lnTo>
                    <a:lnTo>
                      <a:pt x="170" y="433"/>
                    </a:lnTo>
                    <a:lnTo>
                      <a:pt x="170" y="481"/>
                    </a:lnTo>
                    <a:lnTo>
                      <a:pt x="170" y="500"/>
                    </a:lnTo>
                    <a:lnTo>
                      <a:pt x="151" y="519"/>
                    </a:lnTo>
                    <a:lnTo>
                      <a:pt x="142" y="519"/>
                    </a:lnTo>
                    <a:lnTo>
                      <a:pt x="132" y="528"/>
                    </a:lnTo>
                    <a:lnTo>
                      <a:pt x="142" y="537"/>
                    </a:lnTo>
                    <a:lnTo>
                      <a:pt x="151" y="537"/>
                    </a:lnTo>
                    <a:lnTo>
                      <a:pt x="180" y="537"/>
                    </a:lnTo>
                    <a:lnTo>
                      <a:pt x="207" y="537"/>
                    </a:lnTo>
                    <a:lnTo>
                      <a:pt x="227" y="528"/>
                    </a:lnTo>
                    <a:lnTo>
                      <a:pt x="254" y="500"/>
                    </a:lnTo>
                    <a:lnTo>
                      <a:pt x="274" y="462"/>
                    </a:lnTo>
                    <a:lnTo>
                      <a:pt x="283" y="406"/>
                    </a:lnTo>
                    <a:lnTo>
                      <a:pt x="274" y="368"/>
                    </a:lnTo>
                    <a:lnTo>
                      <a:pt x="254" y="339"/>
                    </a:lnTo>
                    <a:lnTo>
                      <a:pt x="227" y="320"/>
                    </a:lnTo>
                    <a:lnTo>
                      <a:pt x="199" y="312"/>
                    </a:lnTo>
                    <a:lnTo>
                      <a:pt x="199" y="320"/>
                    </a:lnTo>
                    <a:lnTo>
                      <a:pt x="189" y="312"/>
                    </a:lnTo>
                    <a:lnTo>
                      <a:pt x="170" y="302"/>
                    </a:lnTo>
                    <a:lnTo>
                      <a:pt x="95" y="292"/>
                    </a:lnTo>
                    <a:lnTo>
                      <a:pt x="57" y="273"/>
                    </a:lnTo>
                    <a:lnTo>
                      <a:pt x="29" y="245"/>
                    </a:lnTo>
                    <a:lnTo>
                      <a:pt x="0" y="208"/>
                    </a:lnTo>
                    <a:lnTo>
                      <a:pt x="0" y="161"/>
                    </a:lnTo>
                    <a:lnTo>
                      <a:pt x="9" y="122"/>
                    </a:lnTo>
                    <a:lnTo>
                      <a:pt x="19" y="104"/>
                    </a:lnTo>
                    <a:lnTo>
                      <a:pt x="57" y="57"/>
                    </a:lnTo>
                    <a:lnTo>
                      <a:pt x="104" y="38"/>
                    </a:lnTo>
                    <a:lnTo>
                      <a:pt x="151" y="19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" name="Freeform 99">
                <a:extLst>
                  <a:ext uri="{FF2B5EF4-FFF2-40B4-BE49-F238E27FC236}">
                    <a16:creationId xmlns:a16="http://schemas.microsoft.com/office/drawing/2014/main" id="{BBBD58D5-EEF8-42B9-8E3F-73B3C2ED31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4" y="1905"/>
                <a:ext cx="31" cy="59"/>
              </a:xfrm>
              <a:custGeom>
                <a:avLst/>
                <a:gdLst>
                  <a:gd name="T0" fmla="*/ 31 w 123"/>
                  <a:gd name="T1" fmla="*/ 0 h 236"/>
                  <a:gd name="T2" fmla="*/ 29 w 123"/>
                  <a:gd name="T3" fmla="*/ 0 h 236"/>
                  <a:gd name="T4" fmla="*/ 29 w 123"/>
                  <a:gd name="T5" fmla="*/ 3 h 236"/>
                  <a:gd name="T6" fmla="*/ 22 w 123"/>
                  <a:gd name="T7" fmla="*/ 10 h 236"/>
                  <a:gd name="T8" fmla="*/ 17 w 123"/>
                  <a:gd name="T9" fmla="*/ 19 h 236"/>
                  <a:gd name="T10" fmla="*/ 17 w 123"/>
                  <a:gd name="T11" fmla="*/ 31 h 236"/>
                  <a:gd name="T12" fmla="*/ 22 w 123"/>
                  <a:gd name="T13" fmla="*/ 40 h 236"/>
                  <a:gd name="T14" fmla="*/ 26 w 123"/>
                  <a:gd name="T15" fmla="*/ 50 h 236"/>
                  <a:gd name="T16" fmla="*/ 31 w 123"/>
                  <a:gd name="T17" fmla="*/ 59 h 236"/>
                  <a:gd name="T18" fmla="*/ 17 w 123"/>
                  <a:gd name="T19" fmla="*/ 52 h 236"/>
                  <a:gd name="T20" fmla="*/ 7 w 123"/>
                  <a:gd name="T21" fmla="*/ 47 h 236"/>
                  <a:gd name="T22" fmla="*/ 5 w 123"/>
                  <a:gd name="T23" fmla="*/ 42 h 236"/>
                  <a:gd name="T24" fmla="*/ 3 w 123"/>
                  <a:gd name="T25" fmla="*/ 38 h 236"/>
                  <a:gd name="T26" fmla="*/ 0 w 123"/>
                  <a:gd name="T27" fmla="*/ 29 h 236"/>
                  <a:gd name="T28" fmla="*/ 3 w 123"/>
                  <a:gd name="T29" fmla="*/ 21 h 236"/>
                  <a:gd name="T30" fmla="*/ 7 w 123"/>
                  <a:gd name="T31" fmla="*/ 14 h 236"/>
                  <a:gd name="T32" fmla="*/ 12 w 123"/>
                  <a:gd name="T33" fmla="*/ 10 h 236"/>
                  <a:gd name="T34" fmla="*/ 22 w 123"/>
                  <a:gd name="T35" fmla="*/ 5 h 236"/>
                  <a:gd name="T36" fmla="*/ 31 w 123"/>
                  <a:gd name="T37" fmla="*/ 0 h 2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3" h="236">
                    <a:moveTo>
                      <a:pt x="123" y="0"/>
                    </a:moveTo>
                    <a:lnTo>
                      <a:pt x="114" y="0"/>
                    </a:lnTo>
                    <a:lnTo>
                      <a:pt x="114" y="10"/>
                    </a:lnTo>
                    <a:lnTo>
                      <a:pt x="86" y="38"/>
                    </a:lnTo>
                    <a:lnTo>
                      <a:pt x="67" y="75"/>
                    </a:lnTo>
                    <a:lnTo>
                      <a:pt x="67" y="122"/>
                    </a:lnTo>
                    <a:lnTo>
                      <a:pt x="86" y="161"/>
                    </a:lnTo>
                    <a:lnTo>
                      <a:pt x="104" y="198"/>
                    </a:lnTo>
                    <a:lnTo>
                      <a:pt x="123" y="236"/>
                    </a:lnTo>
                    <a:lnTo>
                      <a:pt x="67" y="208"/>
                    </a:lnTo>
                    <a:lnTo>
                      <a:pt x="29" y="189"/>
                    </a:lnTo>
                    <a:lnTo>
                      <a:pt x="20" y="169"/>
                    </a:lnTo>
                    <a:lnTo>
                      <a:pt x="10" y="151"/>
                    </a:lnTo>
                    <a:lnTo>
                      <a:pt x="0" y="114"/>
                    </a:lnTo>
                    <a:lnTo>
                      <a:pt x="10" y="85"/>
                    </a:lnTo>
                    <a:lnTo>
                      <a:pt x="29" y="57"/>
                    </a:lnTo>
                    <a:lnTo>
                      <a:pt x="48" y="38"/>
                    </a:lnTo>
                    <a:lnTo>
                      <a:pt x="86" y="1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" name="Freeform 100">
                <a:extLst>
                  <a:ext uri="{FF2B5EF4-FFF2-40B4-BE49-F238E27FC236}">
                    <a16:creationId xmlns:a16="http://schemas.microsoft.com/office/drawing/2014/main" id="{E884641F-83E0-4C71-82BA-EB2D5078F4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" y="1997"/>
                <a:ext cx="26" cy="24"/>
              </a:xfrm>
              <a:custGeom>
                <a:avLst/>
                <a:gdLst>
                  <a:gd name="T0" fmla="*/ 24 w 103"/>
                  <a:gd name="T1" fmla="*/ 2 h 94"/>
                  <a:gd name="T2" fmla="*/ 26 w 103"/>
                  <a:gd name="T3" fmla="*/ 10 h 94"/>
                  <a:gd name="T4" fmla="*/ 26 w 103"/>
                  <a:gd name="T5" fmla="*/ 17 h 94"/>
                  <a:gd name="T6" fmla="*/ 24 w 103"/>
                  <a:gd name="T7" fmla="*/ 22 h 94"/>
                  <a:gd name="T8" fmla="*/ 19 w 103"/>
                  <a:gd name="T9" fmla="*/ 24 h 94"/>
                  <a:gd name="T10" fmla="*/ 17 w 103"/>
                  <a:gd name="T11" fmla="*/ 24 h 94"/>
                  <a:gd name="T12" fmla="*/ 12 w 103"/>
                  <a:gd name="T13" fmla="*/ 24 h 94"/>
                  <a:gd name="T14" fmla="*/ 12 w 103"/>
                  <a:gd name="T15" fmla="*/ 22 h 94"/>
                  <a:gd name="T16" fmla="*/ 10 w 103"/>
                  <a:gd name="T17" fmla="*/ 22 h 94"/>
                  <a:gd name="T18" fmla="*/ 7 w 103"/>
                  <a:gd name="T19" fmla="*/ 22 h 94"/>
                  <a:gd name="T20" fmla="*/ 2 w 103"/>
                  <a:gd name="T21" fmla="*/ 17 h 94"/>
                  <a:gd name="T22" fmla="*/ 0 w 103"/>
                  <a:gd name="T23" fmla="*/ 12 h 94"/>
                  <a:gd name="T24" fmla="*/ 0 w 103"/>
                  <a:gd name="T25" fmla="*/ 7 h 94"/>
                  <a:gd name="T26" fmla="*/ 0 w 103"/>
                  <a:gd name="T27" fmla="*/ 2 h 94"/>
                  <a:gd name="T28" fmla="*/ 2 w 103"/>
                  <a:gd name="T29" fmla="*/ 0 h 94"/>
                  <a:gd name="T30" fmla="*/ 10 w 103"/>
                  <a:gd name="T31" fmla="*/ 0 h 94"/>
                  <a:gd name="T32" fmla="*/ 17 w 103"/>
                  <a:gd name="T33" fmla="*/ 0 h 94"/>
                  <a:gd name="T34" fmla="*/ 24 w 103"/>
                  <a:gd name="T35" fmla="*/ 2 h 9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103" h="94">
                    <a:moveTo>
                      <a:pt x="94" y="9"/>
                    </a:moveTo>
                    <a:lnTo>
                      <a:pt x="103" y="38"/>
                    </a:lnTo>
                    <a:lnTo>
                      <a:pt x="103" y="66"/>
                    </a:lnTo>
                    <a:lnTo>
                      <a:pt x="94" y="85"/>
                    </a:lnTo>
                    <a:lnTo>
                      <a:pt x="75" y="94"/>
                    </a:lnTo>
                    <a:lnTo>
                      <a:pt x="66" y="94"/>
                    </a:lnTo>
                    <a:lnTo>
                      <a:pt x="47" y="94"/>
                    </a:lnTo>
                    <a:lnTo>
                      <a:pt x="47" y="85"/>
                    </a:lnTo>
                    <a:lnTo>
                      <a:pt x="38" y="85"/>
                    </a:lnTo>
                    <a:lnTo>
                      <a:pt x="28" y="85"/>
                    </a:lnTo>
                    <a:lnTo>
                      <a:pt x="9" y="66"/>
                    </a:lnTo>
                    <a:lnTo>
                      <a:pt x="0" y="47"/>
                    </a:lnTo>
                    <a:lnTo>
                      <a:pt x="0" y="28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38" y="0"/>
                    </a:lnTo>
                    <a:lnTo>
                      <a:pt x="66" y="0"/>
                    </a:lnTo>
                    <a:lnTo>
                      <a:pt x="94" y="9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" name="Freeform 101">
                <a:extLst>
                  <a:ext uri="{FF2B5EF4-FFF2-40B4-BE49-F238E27FC236}">
                    <a16:creationId xmlns:a16="http://schemas.microsoft.com/office/drawing/2014/main" id="{AFF2BB4A-DFF1-466E-B7F8-2972799AB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6" y="1900"/>
                <a:ext cx="21" cy="21"/>
              </a:xfrm>
              <a:custGeom>
                <a:avLst/>
                <a:gdLst>
                  <a:gd name="T0" fmla="*/ 12 w 86"/>
                  <a:gd name="T1" fmla="*/ 0 h 85"/>
                  <a:gd name="T2" fmla="*/ 19 w 86"/>
                  <a:gd name="T3" fmla="*/ 2 h 85"/>
                  <a:gd name="T4" fmla="*/ 21 w 86"/>
                  <a:gd name="T5" fmla="*/ 7 h 85"/>
                  <a:gd name="T6" fmla="*/ 21 w 86"/>
                  <a:gd name="T7" fmla="*/ 12 h 85"/>
                  <a:gd name="T8" fmla="*/ 16 w 86"/>
                  <a:gd name="T9" fmla="*/ 16 h 85"/>
                  <a:gd name="T10" fmla="*/ 14 w 86"/>
                  <a:gd name="T11" fmla="*/ 19 h 85"/>
                  <a:gd name="T12" fmla="*/ 10 w 86"/>
                  <a:gd name="T13" fmla="*/ 21 h 85"/>
                  <a:gd name="T14" fmla="*/ 5 w 86"/>
                  <a:gd name="T15" fmla="*/ 19 h 85"/>
                  <a:gd name="T16" fmla="*/ 2 w 86"/>
                  <a:gd name="T17" fmla="*/ 16 h 85"/>
                  <a:gd name="T18" fmla="*/ 2 w 86"/>
                  <a:gd name="T19" fmla="*/ 14 h 85"/>
                  <a:gd name="T20" fmla="*/ 0 w 86"/>
                  <a:gd name="T21" fmla="*/ 12 h 85"/>
                  <a:gd name="T22" fmla="*/ 5 w 86"/>
                  <a:gd name="T23" fmla="*/ 5 h 85"/>
                  <a:gd name="T24" fmla="*/ 12 w 86"/>
                  <a:gd name="T25" fmla="*/ 0 h 8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6" h="85">
                    <a:moveTo>
                      <a:pt x="49" y="0"/>
                    </a:moveTo>
                    <a:lnTo>
                      <a:pt x="76" y="10"/>
                    </a:lnTo>
                    <a:lnTo>
                      <a:pt x="86" y="29"/>
                    </a:lnTo>
                    <a:lnTo>
                      <a:pt x="86" y="47"/>
                    </a:lnTo>
                    <a:lnTo>
                      <a:pt x="67" y="66"/>
                    </a:lnTo>
                    <a:lnTo>
                      <a:pt x="57" y="76"/>
                    </a:lnTo>
                    <a:lnTo>
                      <a:pt x="39" y="85"/>
                    </a:lnTo>
                    <a:lnTo>
                      <a:pt x="20" y="76"/>
                    </a:lnTo>
                    <a:lnTo>
                      <a:pt x="10" y="66"/>
                    </a:lnTo>
                    <a:lnTo>
                      <a:pt x="10" y="57"/>
                    </a:lnTo>
                    <a:lnTo>
                      <a:pt x="0" y="47"/>
                    </a:lnTo>
                    <a:lnTo>
                      <a:pt x="20" y="19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" name="Freeform 102">
                <a:extLst>
                  <a:ext uri="{FF2B5EF4-FFF2-40B4-BE49-F238E27FC236}">
                    <a16:creationId xmlns:a16="http://schemas.microsoft.com/office/drawing/2014/main" id="{34D864C3-0BEB-4DD1-9AC3-430A8DD591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" y="1971"/>
                <a:ext cx="40" cy="59"/>
              </a:xfrm>
              <a:custGeom>
                <a:avLst/>
                <a:gdLst>
                  <a:gd name="T0" fmla="*/ 40 w 160"/>
                  <a:gd name="T1" fmla="*/ 26 h 235"/>
                  <a:gd name="T2" fmla="*/ 35 w 160"/>
                  <a:gd name="T3" fmla="*/ 40 h 235"/>
                  <a:gd name="T4" fmla="*/ 28 w 160"/>
                  <a:gd name="T5" fmla="*/ 49 h 235"/>
                  <a:gd name="T6" fmla="*/ 19 w 160"/>
                  <a:gd name="T7" fmla="*/ 56 h 235"/>
                  <a:gd name="T8" fmla="*/ 9 w 160"/>
                  <a:gd name="T9" fmla="*/ 59 h 235"/>
                  <a:gd name="T10" fmla="*/ 0 w 160"/>
                  <a:gd name="T11" fmla="*/ 59 h 235"/>
                  <a:gd name="T12" fmla="*/ 5 w 160"/>
                  <a:gd name="T13" fmla="*/ 56 h 235"/>
                  <a:gd name="T14" fmla="*/ 9 w 160"/>
                  <a:gd name="T15" fmla="*/ 52 h 235"/>
                  <a:gd name="T16" fmla="*/ 17 w 160"/>
                  <a:gd name="T17" fmla="*/ 45 h 235"/>
                  <a:gd name="T18" fmla="*/ 19 w 160"/>
                  <a:gd name="T19" fmla="*/ 35 h 235"/>
                  <a:gd name="T20" fmla="*/ 19 w 160"/>
                  <a:gd name="T21" fmla="*/ 21 h 235"/>
                  <a:gd name="T22" fmla="*/ 17 w 160"/>
                  <a:gd name="T23" fmla="*/ 14 h 235"/>
                  <a:gd name="T24" fmla="*/ 12 w 160"/>
                  <a:gd name="T25" fmla="*/ 7 h 235"/>
                  <a:gd name="T26" fmla="*/ 7 w 160"/>
                  <a:gd name="T27" fmla="*/ 0 h 235"/>
                  <a:gd name="T28" fmla="*/ 17 w 160"/>
                  <a:gd name="T29" fmla="*/ 5 h 235"/>
                  <a:gd name="T30" fmla="*/ 26 w 160"/>
                  <a:gd name="T31" fmla="*/ 7 h 235"/>
                  <a:gd name="T32" fmla="*/ 35 w 160"/>
                  <a:gd name="T33" fmla="*/ 14 h 235"/>
                  <a:gd name="T34" fmla="*/ 38 w 160"/>
                  <a:gd name="T35" fmla="*/ 19 h 235"/>
                  <a:gd name="T36" fmla="*/ 40 w 160"/>
                  <a:gd name="T37" fmla="*/ 26 h 23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60" h="235">
                    <a:moveTo>
                      <a:pt x="160" y="103"/>
                    </a:moveTo>
                    <a:lnTo>
                      <a:pt x="141" y="160"/>
                    </a:lnTo>
                    <a:lnTo>
                      <a:pt x="113" y="197"/>
                    </a:lnTo>
                    <a:lnTo>
                      <a:pt x="76" y="225"/>
                    </a:lnTo>
                    <a:lnTo>
                      <a:pt x="37" y="235"/>
                    </a:lnTo>
                    <a:lnTo>
                      <a:pt x="0" y="235"/>
                    </a:lnTo>
                    <a:lnTo>
                      <a:pt x="19" y="225"/>
                    </a:lnTo>
                    <a:lnTo>
                      <a:pt x="37" y="207"/>
                    </a:lnTo>
                    <a:lnTo>
                      <a:pt x="66" y="178"/>
                    </a:lnTo>
                    <a:lnTo>
                      <a:pt x="76" y="141"/>
                    </a:lnTo>
                    <a:lnTo>
                      <a:pt x="76" y="84"/>
                    </a:lnTo>
                    <a:lnTo>
                      <a:pt x="66" y="56"/>
                    </a:lnTo>
                    <a:lnTo>
                      <a:pt x="47" y="27"/>
                    </a:lnTo>
                    <a:lnTo>
                      <a:pt x="27" y="0"/>
                    </a:lnTo>
                    <a:lnTo>
                      <a:pt x="66" y="18"/>
                    </a:lnTo>
                    <a:lnTo>
                      <a:pt x="103" y="27"/>
                    </a:lnTo>
                    <a:lnTo>
                      <a:pt x="141" y="56"/>
                    </a:lnTo>
                    <a:lnTo>
                      <a:pt x="150" y="74"/>
                    </a:lnTo>
                    <a:lnTo>
                      <a:pt x="160" y="103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" name="Freeform 103">
                <a:extLst>
                  <a:ext uri="{FF2B5EF4-FFF2-40B4-BE49-F238E27FC236}">
                    <a16:creationId xmlns:a16="http://schemas.microsoft.com/office/drawing/2014/main" id="{6DBB225A-04AC-45A2-BC0A-F67E6DAB0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5" y="1879"/>
                <a:ext cx="28" cy="193"/>
              </a:xfrm>
              <a:custGeom>
                <a:avLst/>
                <a:gdLst>
                  <a:gd name="T0" fmla="*/ 12 w 114"/>
                  <a:gd name="T1" fmla="*/ 0 h 773"/>
                  <a:gd name="T2" fmla="*/ 14 w 114"/>
                  <a:gd name="T3" fmla="*/ 2 h 773"/>
                  <a:gd name="T4" fmla="*/ 16 w 114"/>
                  <a:gd name="T5" fmla="*/ 30 h 773"/>
                  <a:gd name="T6" fmla="*/ 21 w 114"/>
                  <a:gd name="T7" fmla="*/ 61 h 773"/>
                  <a:gd name="T8" fmla="*/ 21 w 114"/>
                  <a:gd name="T9" fmla="*/ 73 h 773"/>
                  <a:gd name="T10" fmla="*/ 23 w 114"/>
                  <a:gd name="T11" fmla="*/ 85 h 773"/>
                  <a:gd name="T12" fmla="*/ 26 w 114"/>
                  <a:gd name="T13" fmla="*/ 108 h 773"/>
                  <a:gd name="T14" fmla="*/ 28 w 114"/>
                  <a:gd name="T15" fmla="*/ 148 h 773"/>
                  <a:gd name="T16" fmla="*/ 28 w 114"/>
                  <a:gd name="T17" fmla="*/ 191 h 773"/>
                  <a:gd name="T18" fmla="*/ 26 w 114"/>
                  <a:gd name="T19" fmla="*/ 193 h 773"/>
                  <a:gd name="T20" fmla="*/ 23 w 114"/>
                  <a:gd name="T21" fmla="*/ 193 h 773"/>
                  <a:gd name="T22" fmla="*/ 18 w 114"/>
                  <a:gd name="T23" fmla="*/ 193 h 773"/>
                  <a:gd name="T24" fmla="*/ 14 w 114"/>
                  <a:gd name="T25" fmla="*/ 188 h 773"/>
                  <a:gd name="T26" fmla="*/ 14 w 114"/>
                  <a:gd name="T27" fmla="*/ 181 h 773"/>
                  <a:gd name="T28" fmla="*/ 14 w 114"/>
                  <a:gd name="T29" fmla="*/ 167 h 773"/>
                  <a:gd name="T30" fmla="*/ 14 w 114"/>
                  <a:gd name="T31" fmla="*/ 146 h 773"/>
                  <a:gd name="T32" fmla="*/ 14 w 114"/>
                  <a:gd name="T33" fmla="*/ 125 h 773"/>
                  <a:gd name="T34" fmla="*/ 12 w 114"/>
                  <a:gd name="T35" fmla="*/ 85 h 773"/>
                  <a:gd name="T36" fmla="*/ 5 w 114"/>
                  <a:gd name="T37" fmla="*/ 44 h 773"/>
                  <a:gd name="T38" fmla="*/ 2 w 114"/>
                  <a:gd name="T39" fmla="*/ 26 h 773"/>
                  <a:gd name="T40" fmla="*/ 0 w 114"/>
                  <a:gd name="T41" fmla="*/ 9 h 773"/>
                  <a:gd name="T42" fmla="*/ 0 w 114"/>
                  <a:gd name="T43" fmla="*/ 4 h 773"/>
                  <a:gd name="T44" fmla="*/ 2 w 114"/>
                  <a:gd name="T45" fmla="*/ 2 h 773"/>
                  <a:gd name="T46" fmla="*/ 12 w 114"/>
                  <a:gd name="T47" fmla="*/ 0 h 7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14" h="773">
                    <a:moveTo>
                      <a:pt x="48" y="0"/>
                    </a:moveTo>
                    <a:lnTo>
                      <a:pt x="57" y="9"/>
                    </a:lnTo>
                    <a:lnTo>
                      <a:pt x="67" y="122"/>
                    </a:lnTo>
                    <a:lnTo>
                      <a:pt x="85" y="245"/>
                    </a:lnTo>
                    <a:lnTo>
                      <a:pt x="85" y="292"/>
                    </a:lnTo>
                    <a:lnTo>
                      <a:pt x="95" y="339"/>
                    </a:lnTo>
                    <a:lnTo>
                      <a:pt x="104" y="433"/>
                    </a:lnTo>
                    <a:lnTo>
                      <a:pt x="114" y="593"/>
                    </a:lnTo>
                    <a:lnTo>
                      <a:pt x="114" y="763"/>
                    </a:lnTo>
                    <a:lnTo>
                      <a:pt x="104" y="773"/>
                    </a:lnTo>
                    <a:lnTo>
                      <a:pt x="95" y="773"/>
                    </a:lnTo>
                    <a:lnTo>
                      <a:pt x="75" y="773"/>
                    </a:lnTo>
                    <a:lnTo>
                      <a:pt x="57" y="754"/>
                    </a:lnTo>
                    <a:lnTo>
                      <a:pt x="57" y="726"/>
                    </a:lnTo>
                    <a:lnTo>
                      <a:pt x="57" y="669"/>
                    </a:lnTo>
                    <a:lnTo>
                      <a:pt x="57" y="584"/>
                    </a:lnTo>
                    <a:lnTo>
                      <a:pt x="57" y="499"/>
                    </a:lnTo>
                    <a:lnTo>
                      <a:pt x="48" y="339"/>
                    </a:lnTo>
                    <a:lnTo>
                      <a:pt x="19" y="178"/>
                    </a:lnTo>
                    <a:lnTo>
                      <a:pt x="10" y="103"/>
                    </a:lnTo>
                    <a:lnTo>
                      <a:pt x="0" y="37"/>
                    </a:lnTo>
                    <a:lnTo>
                      <a:pt x="0" y="18"/>
                    </a:lnTo>
                    <a:lnTo>
                      <a:pt x="10" y="9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" name="Freeform 104">
                <a:extLst>
                  <a:ext uri="{FF2B5EF4-FFF2-40B4-BE49-F238E27FC236}">
                    <a16:creationId xmlns:a16="http://schemas.microsoft.com/office/drawing/2014/main" id="{93D2B7E2-A20D-465E-9B23-C3434C1D0D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0" y="1884"/>
                <a:ext cx="19" cy="184"/>
              </a:xfrm>
              <a:custGeom>
                <a:avLst/>
                <a:gdLst>
                  <a:gd name="T0" fmla="*/ 5 w 76"/>
                  <a:gd name="T1" fmla="*/ 0 h 736"/>
                  <a:gd name="T2" fmla="*/ 7 w 76"/>
                  <a:gd name="T3" fmla="*/ 5 h 736"/>
                  <a:gd name="T4" fmla="*/ 7 w 76"/>
                  <a:gd name="T5" fmla="*/ 10 h 736"/>
                  <a:gd name="T6" fmla="*/ 7 w 76"/>
                  <a:gd name="T7" fmla="*/ 21 h 736"/>
                  <a:gd name="T8" fmla="*/ 10 w 76"/>
                  <a:gd name="T9" fmla="*/ 28 h 736"/>
                  <a:gd name="T10" fmla="*/ 10 w 76"/>
                  <a:gd name="T11" fmla="*/ 36 h 736"/>
                  <a:gd name="T12" fmla="*/ 10 w 76"/>
                  <a:gd name="T13" fmla="*/ 50 h 736"/>
                  <a:gd name="T14" fmla="*/ 14 w 76"/>
                  <a:gd name="T15" fmla="*/ 83 h 736"/>
                  <a:gd name="T16" fmla="*/ 19 w 76"/>
                  <a:gd name="T17" fmla="*/ 116 h 736"/>
                  <a:gd name="T18" fmla="*/ 19 w 76"/>
                  <a:gd name="T19" fmla="*/ 151 h 736"/>
                  <a:gd name="T20" fmla="*/ 19 w 76"/>
                  <a:gd name="T21" fmla="*/ 184 h 736"/>
                  <a:gd name="T22" fmla="*/ 14 w 76"/>
                  <a:gd name="T23" fmla="*/ 182 h 736"/>
                  <a:gd name="T24" fmla="*/ 14 w 76"/>
                  <a:gd name="T25" fmla="*/ 137 h 736"/>
                  <a:gd name="T26" fmla="*/ 12 w 76"/>
                  <a:gd name="T27" fmla="*/ 92 h 736"/>
                  <a:gd name="T28" fmla="*/ 7 w 76"/>
                  <a:gd name="T29" fmla="*/ 47 h 736"/>
                  <a:gd name="T30" fmla="*/ 0 w 76"/>
                  <a:gd name="T31" fmla="*/ 5 h 736"/>
                  <a:gd name="T32" fmla="*/ 0 w 76"/>
                  <a:gd name="T33" fmla="*/ 0 h 736"/>
                  <a:gd name="T34" fmla="*/ 5 w 76"/>
                  <a:gd name="T35" fmla="*/ 0 h 7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0" t="0" r="r" b="b"/>
                <a:pathLst>
                  <a:path w="76" h="736">
                    <a:moveTo>
                      <a:pt x="19" y="0"/>
                    </a:moveTo>
                    <a:lnTo>
                      <a:pt x="29" y="19"/>
                    </a:lnTo>
                    <a:lnTo>
                      <a:pt x="29" y="38"/>
                    </a:lnTo>
                    <a:lnTo>
                      <a:pt x="29" y="85"/>
                    </a:lnTo>
                    <a:lnTo>
                      <a:pt x="38" y="113"/>
                    </a:lnTo>
                    <a:lnTo>
                      <a:pt x="38" y="142"/>
                    </a:lnTo>
                    <a:lnTo>
                      <a:pt x="38" y="199"/>
                    </a:lnTo>
                    <a:lnTo>
                      <a:pt x="56" y="330"/>
                    </a:lnTo>
                    <a:lnTo>
                      <a:pt x="76" y="462"/>
                    </a:lnTo>
                    <a:lnTo>
                      <a:pt x="76" y="604"/>
                    </a:lnTo>
                    <a:lnTo>
                      <a:pt x="76" y="736"/>
                    </a:lnTo>
                    <a:lnTo>
                      <a:pt x="56" y="726"/>
                    </a:lnTo>
                    <a:lnTo>
                      <a:pt x="56" y="547"/>
                    </a:lnTo>
                    <a:lnTo>
                      <a:pt x="48" y="368"/>
                    </a:lnTo>
                    <a:lnTo>
                      <a:pt x="29" y="18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" name="Freeform 105">
                <a:extLst>
                  <a:ext uri="{FF2B5EF4-FFF2-40B4-BE49-F238E27FC236}">
                    <a16:creationId xmlns:a16="http://schemas.microsoft.com/office/drawing/2014/main" id="{9E874D57-1BD1-4043-8564-566F297651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" y="1775"/>
                <a:ext cx="80" cy="114"/>
              </a:xfrm>
              <a:custGeom>
                <a:avLst/>
                <a:gdLst>
                  <a:gd name="T0" fmla="*/ 45 w 321"/>
                  <a:gd name="T1" fmla="*/ 0 h 452"/>
                  <a:gd name="T2" fmla="*/ 61 w 321"/>
                  <a:gd name="T3" fmla="*/ 2 h 452"/>
                  <a:gd name="T4" fmla="*/ 71 w 321"/>
                  <a:gd name="T5" fmla="*/ 14 h 452"/>
                  <a:gd name="T6" fmla="*/ 66 w 321"/>
                  <a:gd name="T7" fmla="*/ 24 h 452"/>
                  <a:gd name="T8" fmla="*/ 57 w 321"/>
                  <a:gd name="T9" fmla="*/ 26 h 452"/>
                  <a:gd name="T10" fmla="*/ 52 w 321"/>
                  <a:gd name="T11" fmla="*/ 24 h 452"/>
                  <a:gd name="T12" fmla="*/ 49 w 321"/>
                  <a:gd name="T13" fmla="*/ 14 h 452"/>
                  <a:gd name="T14" fmla="*/ 54 w 321"/>
                  <a:gd name="T15" fmla="*/ 5 h 452"/>
                  <a:gd name="T16" fmla="*/ 47 w 321"/>
                  <a:gd name="T17" fmla="*/ 5 h 452"/>
                  <a:gd name="T18" fmla="*/ 26 w 321"/>
                  <a:gd name="T19" fmla="*/ 14 h 452"/>
                  <a:gd name="T20" fmla="*/ 19 w 321"/>
                  <a:gd name="T21" fmla="*/ 24 h 452"/>
                  <a:gd name="T22" fmla="*/ 19 w 321"/>
                  <a:gd name="T23" fmla="*/ 38 h 452"/>
                  <a:gd name="T24" fmla="*/ 28 w 321"/>
                  <a:gd name="T25" fmla="*/ 52 h 452"/>
                  <a:gd name="T26" fmla="*/ 54 w 321"/>
                  <a:gd name="T27" fmla="*/ 62 h 452"/>
                  <a:gd name="T28" fmla="*/ 73 w 321"/>
                  <a:gd name="T29" fmla="*/ 69 h 452"/>
                  <a:gd name="T30" fmla="*/ 80 w 321"/>
                  <a:gd name="T31" fmla="*/ 83 h 452"/>
                  <a:gd name="T32" fmla="*/ 75 w 321"/>
                  <a:gd name="T33" fmla="*/ 97 h 452"/>
                  <a:gd name="T34" fmla="*/ 61 w 321"/>
                  <a:gd name="T35" fmla="*/ 112 h 452"/>
                  <a:gd name="T36" fmla="*/ 40 w 321"/>
                  <a:gd name="T37" fmla="*/ 114 h 452"/>
                  <a:gd name="T38" fmla="*/ 19 w 321"/>
                  <a:gd name="T39" fmla="*/ 107 h 452"/>
                  <a:gd name="T40" fmla="*/ 9 w 321"/>
                  <a:gd name="T41" fmla="*/ 97 h 452"/>
                  <a:gd name="T42" fmla="*/ 9 w 321"/>
                  <a:gd name="T43" fmla="*/ 86 h 452"/>
                  <a:gd name="T44" fmla="*/ 17 w 321"/>
                  <a:gd name="T45" fmla="*/ 78 h 452"/>
                  <a:gd name="T46" fmla="*/ 28 w 321"/>
                  <a:gd name="T47" fmla="*/ 81 h 452"/>
                  <a:gd name="T48" fmla="*/ 33 w 321"/>
                  <a:gd name="T49" fmla="*/ 88 h 452"/>
                  <a:gd name="T50" fmla="*/ 33 w 321"/>
                  <a:gd name="T51" fmla="*/ 102 h 452"/>
                  <a:gd name="T52" fmla="*/ 26 w 321"/>
                  <a:gd name="T53" fmla="*/ 107 h 452"/>
                  <a:gd name="T54" fmla="*/ 31 w 321"/>
                  <a:gd name="T55" fmla="*/ 107 h 452"/>
                  <a:gd name="T56" fmla="*/ 45 w 321"/>
                  <a:gd name="T57" fmla="*/ 107 h 452"/>
                  <a:gd name="T58" fmla="*/ 54 w 321"/>
                  <a:gd name="T59" fmla="*/ 93 h 452"/>
                  <a:gd name="T60" fmla="*/ 49 w 321"/>
                  <a:gd name="T61" fmla="*/ 69 h 452"/>
                  <a:gd name="T62" fmla="*/ 40 w 321"/>
                  <a:gd name="T63" fmla="*/ 62 h 452"/>
                  <a:gd name="T64" fmla="*/ 33 w 321"/>
                  <a:gd name="T65" fmla="*/ 62 h 452"/>
                  <a:gd name="T66" fmla="*/ 5 w 321"/>
                  <a:gd name="T67" fmla="*/ 50 h 452"/>
                  <a:gd name="T68" fmla="*/ 0 w 321"/>
                  <a:gd name="T69" fmla="*/ 31 h 452"/>
                  <a:gd name="T70" fmla="*/ 12 w 321"/>
                  <a:gd name="T71" fmla="*/ 12 h 452"/>
                  <a:gd name="T72" fmla="*/ 31 w 321"/>
                  <a:gd name="T73" fmla="*/ 5 h 45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0" t="0" r="r" b="b"/>
                <a:pathLst>
                  <a:path w="321" h="452">
                    <a:moveTo>
                      <a:pt x="151" y="0"/>
                    </a:moveTo>
                    <a:lnTo>
                      <a:pt x="180" y="0"/>
                    </a:lnTo>
                    <a:lnTo>
                      <a:pt x="217" y="0"/>
                    </a:lnTo>
                    <a:lnTo>
                      <a:pt x="245" y="8"/>
                    </a:lnTo>
                    <a:lnTo>
                      <a:pt x="274" y="37"/>
                    </a:lnTo>
                    <a:lnTo>
                      <a:pt x="284" y="57"/>
                    </a:lnTo>
                    <a:lnTo>
                      <a:pt x="274" y="75"/>
                    </a:lnTo>
                    <a:lnTo>
                      <a:pt x="264" y="94"/>
                    </a:lnTo>
                    <a:lnTo>
                      <a:pt x="255" y="104"/>
                    </a:lnTo>
                    <a:lnTo>
                      <a:pt x="227" y="104"/>
                    </a:lnTo>
                    <a:lnTo>
                      <a:pt x="217" y="104"/>
                    </a:lnTo>
                    <a:lnTo>
                      <a:pt x="208" y="94"/>
                    </a:lnTo>
                    <a:lnTo>
                      <a:pt x="198" y="75"/>
                    </a:lnTo>
                    <a:lnTo>
                      <a:pt x="198" y="57"/>
                    </a:lnTo>
                    <a:lnTo>
                      <a:pt x="198" y="47"/>
                    </a:lnTo>
                    <a:lnTo>
                      <a:pt x="217" y="18"/>
                    </a:lnTo>
                    <a:lnTo>
                      <a:pt x="217" y="8"/>
                    </a:lnTo>
                    <a:lnTo>
                      <a:pt x="188" y="18"/>
                    </a:lnTo>
                    <a:lnTo>
                      <a:pt x="161" y="18"/>
                    </a:lnTo>
                    <a:lnTo>
                      <a:pt x="104" y="57"/>
                    </a:lnTo>
                    <a:lnTo>
                      <a:pt x="85" y="84"/>
                    </a:lnTo>
                    <a:lnTo>
                      <a:pt x="76" y="94"/>
                    </a:lnTo>
                    <a:lnTo>
                      <a:pt x="67" y="112"/>
                    </a:lnTo>
                    <a:lnTo>
                      <a:pt x="76" y="151"/>
                    </a:lnTo>
                    <a:lnTo>
                      <a:pt x="94" y="178"/>
                    </a:lnTo>
                    <a:lnTo>
                      <a:pt x="114" y="207"/>
                    </a:lnTo>
                    <a:lnTo>
                      <a:pt x="141" y="235"/>
                    </a:lnTo>
                    <a:lnTo>
                      <a:pt x="217" y="245"/>
                    </a:lnTo>
                    <a:lnTo>
                      <a:pt x="255" y="254"/>
                    </a:lnTo>
                    <a:lnTo>
                      <a:pt x="292" y="273"/>
                    </a:lnTo>
                    <a:lnTo>
                      <a:pt x="311" y="311"/>
                    </a:lnTo>
                    <a:lnTo>
                      <a:pt x="321" y="329"/>
                    </a:lnTo>
                    <a:lnTo>
                      <a:pt x="321" y="348"/>
                    </a:lnTo>
                    <a:lnTo>
                      <a:pt x="302" y="386"/>
                    </a:lnTo>
                    <a:lnTo>
                      <a:pt x="274" y="424"/>
                    </a:lnTo>
                    <a:lnTo>
                      <a:pt x="245" y="443"/>
                    </a:lnTo>
                    <a:lnTo>
                      <a:pt x="208" y="452"/>
                    </a:lnTo>
                    <a:lnTo>
                      <a:pt x="161" y="452"/>
                    </a:lnTo>
                    <a:lnTo>
                      <a:pt x="123" y="443"/>
                    </a:lnTo>
                    <a:lnTo>
                      <a:pt x="76" y="424"/>
                    </a:lnTo>
                    <a:lnTo>
                      <a:pt x="57" y="405"/>
                    </a:lnTo>
                    <a:lnTo>
                      <a:pt x="38" y="386"/>
                    </a:lnTo>
                    <a:lnTo>
                      <a:pt x="28" y="358"/>
                    </a:lnTo>
                    <a:lnTo>
                      <a:pt x="38" y="339"/>
                    </a:lnTo>
                    <a:lnTo>
                      <a:pt x="47" y="320"/>
                    </a:lnTo>
                    <a:lnTo>
                      <a:pt x="67" y="311"/>
                    </a:lnTo>
                    <a:lnTo>
                      <a:pt x="104" y="320"/>
                    </a:lnTo>
                    <a:lnTo>
                      <a:pt x="114" y="320"/>
                    </a:lnTo>
                    <a:lnTo>
                      <a:pt x="123" y="329"/>
                    </a:lnTo>
                    <a:lnTo>
                      <a:pt x="132" y="348"/>
                    </a:lnTo>
                    <a:lnTo>
                      <a:pt x="141" y="386"/>
                    </a:lnTo>
                    <a:lnTo>
                      <a:pt x="132" y="405"/>
                    </a:lnTo>
                    <a:lnTo>
                      <a:pt x="123" y="415"/>
                    </a:lnTo>
                    <a:lnTo>
                      <a:pt x="104" y="424"/>
                    </a:lnTo>
                    <a:lnTo>
                      <a:pt x="114" y="433"/>
                    </a:lnTo>
                    <a:lnTo>
                      <a:pt x="123" y="424"/>
                    </a:lnTo>
                    <a:lnTo>
                      <a:pt x="161" y="424"/>
                    </a:lnTo>
                    <a:lnTo>
                      <a:pt x="180" y="424"/>
                    </a:lnTo>
                    <a:lnTo>
                      <a:pt x="208" y="405"/>
                    </a:lnTo>
                    <a:lnTo>
                      <a:pt x="217" y="368"/>
                    </a:lnTo>
                    <a:lnTo>
                      <a:pt x="227" y="320"/>
                    </a:lnTo>
                    <a:lnTo>
                      <a:pt x="198" y="273"/>
                    </a:lnTo>
                    <a:lnTo>
                      <a:pt x="180" y="264"/>
                    </a:lnTo>
                    <a:lnTo>
                      <a:pt x="161" y="245"/>
                    </a:lnTo>
                    <a:lnTo>
                      <a:pt x="151" y="254"/>
                    </a:lnTo>
                    <a:lnTo>
                      <a:pt x="132" y="245"/>
                    </a:lnTo>
                    <a:lnTo>
                      <a:pt x="76" y="225"/>
                    </a:lnTo>
                    <a:lnTo>
                      <a:pt x="19" y="198"/>
                    </a:lnTo>
                    <a:lnTo>
                      <a:pt x="0" y="169"/>
                    </a:lnTo>
                    <a:lnTo>
                      <a:pt x="0" y="122"/>
                    </a:lnTo>
                    <a:lnTo>
                      <a:pt x="19" y="75"/>
                    </a:lnTo>
                    <a:lnTo>
                      <a:pt x="47" y="47"/>
                    </a:lnTo>
                    <a:lnTo>
                      <a:pt x="85" y="28"/>
                    </a:lnTo>
                    <a:lnTo>
                      <a:pt x="123" y="18"/>
                    </a:lnTo>
                    <a:lnTo>
                      <a:pt x="1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" name="Freeform 106">
                <a:extLst>
                  <a:ext uri="{FF2B5EF4-FFF2-40B4-BE49-F238E27FC236}">
                    <a16:creationId xmlns:a16="http://schemas.microsoft.com/office/drawing/2014/main" id="{0C814E91-678F-4FBB-A59D-650BB10FD9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" y="1785"/>
                <a:ext cx="24" cy="47"/>
              </a:xfrm>
              <a:custGeom>
                <a:avLst/>
                <a:gdLst>
                  <a:gd name="T0" fmla="*/ 24 w 94"/>
                  <a:gd name="T1" fmla="*/ 0 h 188"/>
                  <a:gd name="T2" fmla="*/ 21 w 94"/>
                  <a:gd name="T3" fmla="*/ 0 h 188"/>
                  <a:gd name="T4" fmla="*/ 21 w 94"/>
                  <a:gd name="T5" fmla="*/ 3 h 188"/>
                  <a:gd name="T6" fmla="*/ 17 w 94"/>
                  <a:gd name="T7" fmla="*/ 7 h 188"/>
                  <a:gd name="T8" fmla="*/ 15 w 94"/>
                  <a:gd name="T9" fmla="*/ 14 h 188"/>
                  <a:gd name="T10" fmla="*/ 12 w 94"/>
                  <a:gd name="T11" fmla="*/ 24 h 188"/>
                  <a:gd name="T12" fmla="*/ 17 w 94"/>
                  <a:gd name="T13" fmla="*/ 33 h 188"/>
                  <a:gd name="T14" fmla="*/ 24 w 94"/>
                  <a:gd name="T15" fmla="*/ 47 h 188"/>
                  <a:gd name="T16" fmla="*/ 12 w 94"/>
                  <a:gd name="T17" fmla="*/ 43 h 188"/>
                  <a:gd name="T18" fmla="*/ 5 w 94"/>
                  <a:gd name="T19" fmla="*/ 38 h 188"/>
                  <a:gd name="T20" fmla="*/ 0 w 94"/>
                  <a:gd name="T21" fmla="*/ 31 h 188"/>
                  <a:gd name="T22" fmla="*/ 0 w 94"/>
                  <a:gd name="T23" fmla="*/ 24 h 188"/>
                  <a:gd name="T24" fmla="*/ 2 w 94"/>
                  <a:gd name="T25" fmla="*/ 17 h 188"/>
                  <a:gd name="T26" fmla="*/ 9 w 94"/>
                  <a:gd name="T27" fmla="*/ 7 h 188"/>
                  <a:gd name="T28" fmla="*/ 17 w 94"/>
                  <a:gd name="T29" fmla="*/ 3 h 188"/>
                  <a:gd name="T30" fmla="*/ 24 w 94"/>
                  <a:gd name="T31" fmla="*/ 0 h 18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94" h="188">
                    <a:moveTo>
                      <a:pt x="94" y="0"/>
                    </a:moveTo>
                    <a:lnTo>
                      <a:pt x="84" y="0"/>
                    </a:lnTo>
                    <a:lnTo>
                      <a:pt x="84" y="10"/>
                    </a:lnTo>
                    <a:lnTo>
                      <a:pt x="66" y="28"/>
                    </a:lnTo>
                    <a:lnTo>
                      <a:pt x="57" y="57"/>
                    </a:lnTo>
                    <a:lnTo>
                      <a:pt x="47" y="94"/>
                    </a:lnTo>
                    <a:lnTo>
                      <a:pt x="66" y="132"/>
                    </a:lnTo>
                    <a:lnTo>
                      <a:pt x="94" y="188"/>
                    </a:lnTo>
                    <a:lnTo>
                      <a:pt x="47" y="170"/>
                    </a:lnTo>
                    <a:lnTo>
                      <a:pt x="18" y="151"/>
                    </a:lnTo>
                    <a:lnTo>
                      <a:pt x="0" y="123"/>
                    </a:lnTo>
                    <a:lnTo>
                      <a:pt x="0" y="94"/>
                    </a:lnTo>
                    <a:lnTo>
                      <a:pt x="9" y="67"/>
                    </a:lnTo>
                    <a:lnTo>
                      <a:pt x="37" y="28"/>
                    </a:lnTo>
                    <a:lnTo>
                      <a:pt x="66" y="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" name="Freeform 107">
                <a:extLst>
                  <a:ext uri="{FF2B5EF4-FFF2-40B4-BE49-F238E27FC236}">
                    <a16:creationId xmlns:a16="http://schemas.microsoft.com/office/drawing/2014/main" id="{3C35A773-F85A-4EB4-A383-1E9AE67BDD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4" y="1858"/>
                <a:ext cx="22" cy="19"/>
              </a:xfrm>
              <a:custGeom>
                <a:avLst/>
                <a:gdLst>
                  <a:gd name="T0" fmla="*/ 22 w 85"/>
                  <a:gd name="T1" fmla="*/ 3 h 76"/>
                  <a:gd name="T2" fmla="*/ 22 w 85"/>
                  <a:gd name="T3" fmla="*/ 10 h 76"/>
                  <a:gd name="T4" fmla="*/ 22 w 85"/>
                  <a:gd name="T5" fmla="*/ 14 h 76"/>
                  <a:gd name="T6" fmla="*/ 17 w 85"/>
                  <a:gd name="T7" fmla="*/ 19 h 76"/>
                  <a:gd name="T8" fmla="*/ 12 w 85"/>
                  <a:gd name="T9" fmla="*/ 19 h 76"/>
                  <a:gd name="T10" fmla="*/ 10 w 85"/>
                  <a:gd name="T11" fmla="*/ 17 h 76"/>
                  <a:gd name="T12" fmla="*/ 8 w 85"/>
                  <a:gd name="T13" fmla="*/ 19 h 76"/>
                  <a:gd name="T14" fmla="*/ 2 w 85"/>
                  <a:gd name="T15" fmla="*/ 14 h 76"/>
                  <a:gd name="T16" fmla="*/ 0 w 85"/>
                  <a:gd name="T17" fmla="*/ 7 h 76"/>
                  <a:gd name="T18" fmla="*/ 5 w 85"/>
                  <a:gd name="T19" fmla="*/ 0 h 76"/>
                  <a:gd name="T20" fmla="*/ 10 w 85"/>
                  <a:gd name="T21" fmla="*/ 0 h 76"/>
                  <a:gd name="T22" fmla="*/ 14 w 85"/>
                  <a:gd name="T23" fmla="*/ 0 h 76"/>
                  <a:gd name="T24" fmla="*/ 22 w 85"/>
                  <a:gd name="T25" fmla="*/ 3 h 7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5" h="76">
                    <a:moveTo>
                      <a:pt x="85" y="10"/>
                    </a:moveTo>
                    <a:lnTo>
                      <a:pt x="85" y="39"/>
                    </a:lnTo>
                    <a:lnTo>
                      <a:pt x="85" y="57"/>
                    </a:lnTo>
                    <a:lnTo>
                      <a:pt x="66" y="76"/>
                    </a:lnTo>
                    <a:lnTo>
                      <a:pt x="47" y="76"/>
                    </a:lnTo>
                    <a:lnTo>
                      <a:pt x="38" y="66"/>
                    </a:lnTo>
                    <a:lnTo>
                      <a:pt x="29" y="76"/>
                    </a:lnTo>
                    <a:lnTo>
                      <a:pt x="9" y="57"/>
                    </a:lnTo>
                    <a:lnTo>
                      <a:pt x="0" y="29"/>
                    </a:lnTo>
                    <a:lnTo>
                      <a:pt x="19" y="0"/>
                    </a:lnTo>
                    <a:lnTo>
                      <a:pt x="38" y="0"/>
                    </a:lnTo>
                    <a:lnTo>
                      <a:pt x="56" y="0"/>
                    </a:lnTo>
                    <a:lnTo>
                      <a:pt x="85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" name="Freeform 108">
                <a:extLst>
                  <a:ext uri="{FF2B5EF4-FFF2-40B4-BE49-F238E27FC236}">
                    <a16:creationId xmlns:a16="http://schemas.microsoft.com/office/drawing/2014/main" id="{8213FCB8-C811-4F25-AF3E-A20D71B68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7" y="1780"/>
                <a:ext cx="16" cy="17"/>
              </a:xfrm>
              <a:custGeom>
                <a:avLst/>
                <a:gdLst>
                  <a:gd name="T0" fmla="*/ 9 w 66"/>
                  <a:gd name="T1" fmla="*/ 0 h 66"/>
                  <a:gd name="T2" fmla="*/ 14 w 66"/>
                  <a:gd name="T3" fmla="*/ 5 h 66"/>
                  <a:gd name="T4" fmla="*/ 14 w 66"/>
                  <a:gd name="T5" fmla="*/ 7 h 66"/>
                  <a:gd name="T6" fmla="*/ 16 w 66"/>
                  <a:gd name="T7" fmla="*/ 10 h 66"/>
                  <a:gd name="T8" fmla="*/ 11 w 66"/>
                  <a:gd name="T9" fmla="*/ 15 h 66"/>
                  <a:gd name="T10" fmla="*/ 7 w 66"/>
                  <a:gd name="T11" fmla="*/ 17 h 66"/>
                  <a:gd name="T12" fmla="*/ 2 w 66"/>
                  <a:gd name="T13" fmla="*/ 17 h 66"/>
                  <a:gd name="T14" fmla="*/ 0 w 66"/>
                  <a:gd name="T15" fmla="*/ 15 h 66"/>
                  <a:gd name="T16" fmla="*/ 0 w 66"/>
                  <a:gd name="T17" fmla="*/ 12 h 66"/>
                  <a:gd name="T18" fmla="*/ 0 w 66"/>
                  <a:gd name="T19" fmla="*/ 10 h 66"/>
                  <a:gd name="T20" fmla="*/ 2 w 66"/>
                  <a:gd name="T21" fmla="*/ 5 h 66"/>
                  <a:gd name="T22" fmla="*/ 9 w 66"/>
                  <a:gd name="T23" fmla="*/ 0 h 6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66">
                    <a:moveTo>
                      <a:pt x="37" y="0"/>
                    </a:moveTo>
                    <a:lnTo>
                      <a:pt x="56" y="19"/>
                    </a:lnTo>
                    <a:lnTo>
                      <a:pt x="56" y="29"/>
                    </a:lnTo>
                    <a:lnTo>
                      <a:pt x="66" y="39"/>
                    </a:lnTo>
                    <a:lnTo>
                      <a:pt x="47" y="57"/>
                    </a:lnTo>
                    <a:lnTo>
                      <a:pt x="27" y="66"/>
                    </a:lnTo>
                    <a:lnTo>
                      <a:pt x="9" y="66"/>
                    </a:lnTo>
                    <a:lnTo>
                      <a:pt x="0" y="57"/>
                    </a:lnTo>
                    <a:lnTo>
                      <a:pt x="0" y="47"/>
                    </a:lnTo>
                    <a:lnTo>
                      <a:pt x="0" y="39"/>
                    </a:lnTo>
                    <a:lnTo>
                      <a:pt x="9" y="19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" name="Freeform 109">
                <a:extLst>
                  <a:ext uri="{FF2B5EF4-FFF2-40B4-BE49-F238E27FC236}">
                    <a16:creationId xmlns:a16="http://schemas.microsoft.com/office/drawing/2014/main" id="{4195DD9F-DE96-4331-BD82-A80C28B58EC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" y="1839"/>
                <a:ext cx="33" cy="47"/>
              </a:xfrm>
              <a:custGeom>
                <a:avLst/>
                <a:gdLst>
                  <a:gd name="T0" fmla="*/ 33 w 131"/>
                  <a:gd name="T1" fmla="*/ 19 h 189"/>
                  <a:gd name="T2" fmla="*/ 28 w 131"/>
                  <a:gd name="T3" fmla="*/ 30 h 189"/>
                  <a:gd name="T4" fmla="*/ 24 w 131"/>
                  <a:gd name="T5" fmla="*/ 38 h 189"/>
                  <a:gd name="T6" fmla="*/ 16 w 131"/>
                  <a:gd name="T7" fmla="*/ 42 h 189"/>
                  <a:gd name="T8" fmla="*/ 7 w 131"/>
                  <a:gd name="T9" fmla="*/ 47 h 189"/>
                  <a:gd name="T10" fmla="*/ 0 w 131"/>
                  <a:gd name="T11" fmla="*/ 47 h 189"/>
                  <a:gd name="T12" fmla="*/ 9 w 131"/>
                  <a:gd name="T13" fmla="*/ 40 h 189"/>
                  <a:gd name="T14" fmla="*/ 12 w 131"/>
                  <a:gd name="T15" fmla="*/ 33 h 189"/>
                  <a:gd name="T16" fmla="*/ 14 w 131"/>
                  <a:gd name="T17" fmla="*/ 26 h 189"/>
                  <a:gd name="T18" fmla="*/ 14 w 131"/>
                  <a:gd name="T19" fmla="*/ 14 h 189"/>
                  <a:gd name="T20" fmla="*/ 9 w 131"/>
                  <a:gd name="T21" fmla="*/ 5 h 189"/>
                  <a:gd name="T22" fmla="*/ 5 w 131"/>
                  <a:gd name="T23" fmla="*/ 0 h 189"/>
                  <a:gd name="T24" fmla="*/ 21 w 131"/>
                  <a:gd name="T25" fmla="*/ 5 h 189"/>
                  <a:gd name="T26" fmla="*/ 28 w 131"/>
                  <a:gd name="T27" fmla="*/ 9 h 189"/>
                  <a:gd name="T28" fmla="*/ 33 w 131"/>
                  <a:gd name="T29" fmla="*/ 19 h 18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31" h="189">
                    <a:moveTo>
                      <a:pt x="131" y="75"/>
                    </a:moveTo>
                    <a:lnTo>
                      <a:pt x="112" y="122"/>
                    </a:lnTo>
                    <a:lnTo>
                      <a:pt x="94" y="151"/>
                    </a:lnTo>
                    <a:lnTo>
                      <a:pt x="65" y="170"/>
                    </a:lnTo>
                    <a:lnTo>
                      <a:pt x="28" y="189"/>
                    </a:lnTo>
                    <a:lnTo>
                      <a:pt x="0" y="189"/>
                    </a:lnTo>
                    <a:lnTo>
                      <a:pt x="37" y="161"/>
                    </a:lnTo>
                    <a:lnTo>
                      <a:pt x="47" y="132"/>
                    </a:lnTo>
                    <a:lnTo>
                      <a:pt x="55" y="104"/>
                    </a:lnTo>
                    <a:lnTo>
                      <a:pt x="55" y="57"/>
                    </a:lnTo>
                    <a:lnTo>
                      <a:pt x="37" y="19"/>
                    </a:lnTo>
                    <a:lnTo>
                      <a:pt x="18" y="0"/>
                    </a:lnTo>
                    <a:lnTo>
                      <a:pt x="84" y="19"/>
                    </a:lnTo>
                    <a:lnTo>
                      <a:pt x="112" y="38"/>
                    </a:lnTo>
                    <a:lnTo>
                      <a:pt x="131" y="7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" name="Freeform 110">
                <a:extLst>
                  <a:ext uri="{FF2B5EF4-FFF2-40B4-BE49-F238E27FC236}">
                    <a16:creationId xmlns:a16="http://schemas.microsoft.com/office/drawing/2014/main" id="{4E34D2B0-1ABD-41F6-AF19-738C3979D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1" y="1764"/>
                <a:ext cx="23" cy="155"/>
              </a:xfrm>
              <a:custGeom>
                <a:avLst/>
                <a:gdLst>
                  <a:gd name="T0" fmla="*/ 9 w 94"/>
                  <a:gd name="T1" fmla="*/ 0 h 622"/>
                  <a:gd name="T2" fmla="*/ 12 w 94"/>
                  <a:gd name="T3" fmla="*/ 2 h 622"/>
                  <a:gd name="T4" fmla="*/ 14 w 94"/>
                  <a:gd name="T5" fmla="*/ 26 h 622"/>
                  <a:gd name="T6" fmla="*/ 16 w 94"/>
                  <a:gd name="T7" fmla="*/ 49 h 622"/>
                  <a:gd name="T8" fmla="*/ 19 w 94"/>
                  <a:gd name="T9" fmla="*/ 68 h 622"/>
                  <a:gd name="T10" fmla="*/ 21 w 94"/>
                  <a:gd name="T11" fmla="*/ 87 h 622"/>
                  <a:gd name="T12" fmla="*/ 23 w 94"/>
                  <a:gd name="T13" fmla="*/ 120 h 622"/>
                  <a:gd name="T14" fmla="*/ 23 w 94"/>
                  <a:gd name="T15" fmla="*/ 153 h 622"/>
                  <a:gd name="T16" fmla="*/ 21 w 94"/>
                  <a:gd name="T17" fmla="*/ 155 h 622"/>
                  <a:gd name="T18" fmla="*/ 19 w 94"/>
                  <a:gd name="T19" fmla="*/ 155 h 622"/>
                  <a:gd name="T20" fmla="*/ 16 w 94"/>
                  <a:gd name="T21" fmla="*/ 155 h 622"/>
                  <a:gd name="T22" fmla="*/ 12 w 94"/>
                  <a:gd name="T23" fmla="*/ 150 h 622"/>
                  <a:gd name="T24" fmla="*/ 12 w 94"/>
                  <a:gd name="T25" fmla="*/ 146 h 622"/>
                  <a:gd name="T26" fmla="*/ 12 w 94"/>
                  <a:gd name="T27" fmla="*/ 134 h 622"/>
                  <a:gd name="T28" fmla="*/ 12 w 94"/>
                  <a:gd name="T29" fmla="*/ 101 h 622"/>
                  <a:gd name="T30" fmla="*/ 9 w 94"/>
                  <a:gd name="T31" fmla="*/ 68 h 622"/>
                  <a:gd name="T32" fmla="*/ 5 w 94"/>
                  <a:gd name="T33" fmla="*/ 38 h 622"/>
                  <a:gd name="T34" fmla="*/ 2 w 94"/>
                  <a:gd name="T35" fmla="*/ 21 h 622"/>
                  <a:gd name="T36" fmla="*/ 0 w 94"/>
                  <a:gd name="T37" fmla="*/ 7 h 622"/>
                  <a:gd name="T38" fmla="*/ 0 w 94"/>
                  <a:gd name="T39" fmla="*/ 4 h 622"/>
                  <a:gd name="T40" fmla="*/ 2 w 94"/>
                  <a:gd name="T41" fmla="*/ 2 h 622"/>
                  <a:gd name="T42" fmla="*/ 9 w 94"/>
                  <a:gd name="T43" fmla="*/ 0 h 622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0" t="0" r="r" b="b"/>
                <a:pathLst>
                  <a:path w="94" h="622">
                    <a:moveTo>
                      <a:pt x="37" y="0"/>
                    </a:moveTo>
                    <a:lnTo>
                      <a:pt x="47" y="8"/>
                    </a:lnTo>
                    <a:lnTo>
                      <a:pt x="57" y="104"/>
                    </a:lnTo>
                    <a:lnTo>
                      <a:pt x="66" y="198"/>
                    </a:lnTo>
                    <a:lnTo>
                      <a:pt x="76" y="272"/>
                    </a:lnTo>
                    <a:lnTo>
                      <a:pt x="84" y="348"/>
                    </a:lnTo>
                    <a:lnTo>
                      <a:pt x="94" y="480"/>
                    </a:lnTo>
                    <a:lnTo>
                      <a:pt x="94" y="612"/>
                    </a:lnTo>
                    <a:lnTo>
                      <a:pt x="84" y="622"/>
                    </a:lnTo>
                    <a:lnTo>
                      <a:pt x="76" y="622"/>
                    </a:lnTo>
                    <a:lnTo>
                      <a:pt x="66" y="622"/>
                    </a:lnTo>
                    <a:lnTo>
                      <a:pt x="47" y="603"/>
                    </a:lnTo>
                    <a:lnTo>
                      <a:pt x="47" y="584"/>
                    </a:lnTo>
                    <a:lnTo>
                      <a:pt x="47" y="537"/>
                    </a:lnTo>
                    <a:lnTo>
                      <a:pt x="47" y="405"/>
                    </a:lnTo>
                    <a:lnTo>
                      <a:pt x="37" y="272"/>
                    </a:lnTo>
                    <a:lnTo>
                      <a:pt x="19" y="151"/>
                    </a:lnTo>
                    <a:lnTo>
                      <a:pt x="10" y="84"/>
                    </a:lnTo>
                    <a:lnTo>
                      <a:pt x="0" y="28"/>
                    </a:lnTo>
                    <a:lnTo>
                      <a:pt x="0" y="18"/>
                    </a:lnTo>
                    <a:lnTo>
                      <a:pt x="10" y="8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" name="Freeform 111">
                <a:extLst>
                  <a:ext uri="{FF2B5EF4-FFF2-40B4-BE49-F238E27FC236}">
                    <a16:creationId xmlns:a16="http://schemas.microsoft.com/office/drawing/2014/main" id="{4EE4C3FE-E542-4EC4-AADD-CB8E33E80B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" y="1768"/>
                <a:ext cx="17" cy="146"/>
              </a:xfrm>
              <a:custGeom>
                <a:avLst/>
                <a:gdLst>
                  <a:gd name="T0" fmla="*/ 5 w 66"/>
                  <a:gd name="T1" fmla="*/ 0 h 585"/>
                  <a:gd name="T2" fmla="*/ 7 w 66"/>
                  <a:gd name="T3" fmla="*/ 2 h 585"/>
                  <a:gd name="T4" fmla="*/ 7 w 66"/>
                  <a:gd name="T5" fmla="*/ 7 h 585"/>
                  <a:gd name="T6" fmla="*/ 7 w 66"/>
                  <a:gd name="T7" fmla="*/ 16 h 585"/>
                  <a:gd name="T8" fmla="*/ 10 w 66"/>
                  <a:gd name="T9" fmla="*/ 28 h 585"/>
                  <a:gd name="T10" fmla="*/ 10 w 66"/>
                  <a:gd name="T11" fmla="*/ 38 h 585"/>
                  <a:gd name="T12" fmla="*/ 17 w 66"/>
                  <a:gd name="T13" fmla="*/ 92 h 585"/>
                  <a:gd name="T14" fmla="*/ 17 w 66"/>
                  <a:gd name="T15" fmla="*/ 120 h 585"/>
                  <a:gd name="T16" fmla="*/ 17 w 66"/>
                  <a:gd name="T17" fmla="*/ 146 h 585"/>
                  <a:gd name="T18" fmla="*/ 14 w 66"/>
                  <a:gd name="T19" fmla="*/ 144 h 585"/>
                  <a:gd name="T20" fmla="*/ 10 w 66"/>
                  <a:gd name="T21" fmla="*/ 73 h 585"/>
                  <a:gd name="T22" fmla="*/ 7 w 66"/>
                  <a:gd name="T23" fmla="*/ 38 h 585"/>
                  <a:gd name="T24" fmla="*/ 0 w 66"/>
                  <a:gd name="T25" fmla="*/ 2 h 585"/>
                  <a:gd name="T26" fmla="*/ 2 w 66"/>
                  <a:gd name="T27" fmla="*/ 0 h 585"/>
                  <a:gd name="T28" fmla="*/ 5 w 66"/>
                  <a:gd name="T29" fmla="*/ 0 h 5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66" h="585">
                    <a:moveTo>
                      <a:pt x="18" y="0"/>
                    </a:moveTo>
                    <a:lnTo>
                      <a:pt x="27" y="10"/>
                    </a:lnTo>
                    <a:lnTo>
                      <a:pt x="27" y="29"/>
                    </a:lnTo>
                    <a:lnTo>
                      <a:pt x="27" y="66"/>
                    </a:lnTo>
                    <a:lnTo>
                      <a:pt x="37" y="113"/>
                    </a:lnTo>
                    <a:lnTo>
                      <a:pt x="37" y="151"/>
                    </a:lnTo>
                    <a:lnTo>
                      <a:pt x="66" y="368"/>
                    </a:lnTo>
                    <a:lnTo>
                      <a:pt x="66" y="481"/>
                    </a:lnTo>
                    <a:lnTo>
                      <a:pt x="66" y="585"/>
                    </a:lnTo>
                    <a:lnTo>
                      <a:pt x="56" y="575"/>
                    </a:lnTo>
                    <a:lnTo>
                      <a:pt x="37" y="293"/>
                    </a:lnTo>
                    <a:lnTo>
                      <a:pt x="27" y="151"/>
                    </a:lnTo>
                    <a:lnTo>
                      <a:pt x="0" y="10"/>
                    </a:lnTo>
                    <a:lnTo>
                      <a:pt x="9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" name="Freeform 112">
                <a:extLst>
                  <a:ext uri="{FF2B5EF4-FFF2-40B4-BE49-F238E27FC236}">
                    <a16:creationId xmlns:a16="http://schemas.microsoft.com/office/drawing/2014/main" id="{4BBD20C3-35D4-42FB-B583-254D22F57F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" y="1908"/>
                <a:ext cx="63" cy="91"/>
              </a:xfrm>
              <a:custGeom>
                <a:avLst/>
                <a:gdLst>
                  <a:gd name="T0" fmla="*/ 44 w 255"/>
                  <a:gd name="T1" fmla="*/ 0 h 367"/>
                  <a:gd name="T2" fmla="*/ 56 w 255"/>
                  <a:gd name="T3" fmla="*/ 7 h 367"/>
                  <a:gd name="T4" fmla="*/ 56 w 255"/>
                  <a:gd name="T5" fmla="*/ 14 h 367"/>
                  <a:gd name="T6" fmla="*/ 51 w 255"/>
                  <a:gd name="T7" fmla="*/ 19 h 367"/>
                  <a:gd name="T8" fmla="*/ 42 w 255"/>
                  <a:gd name="T9" fmla="*/ 21 h 367"/>
                  <a:gd name="T10" fmla="*/ 40 w 255"/>
                  <a:gd name="T11" fmla="*/ 14 h 367"/>
                  <a:gd name="T12" fmla="*/ 44 w 255"/>
                  <a:gd name="T13" fmla="*/ 4 h 367"/>
                  <a:gd name="T14" fmla="*/ 33 w 255"/>
                  <a:gd name="T15" fmla="*/ 4 h 367"/>
                  <a:gd name="T16" fmla="*/ 16 w 255"/>
                  <a:gd name="T17" fmla="*/ 16 h 367"/>
                  <a:gd name="T18" fmla="*/ 16 w 255"/>
                  <a:gd name="T19" fmla="*/ 30 h 367"/>
                  <a:gd name="T20" fmla="*/ 30 w 255"/>
                  <a:gd name="T21" fmla="*/ 47 h 367"/>
                  <a:gd name="T22" fmla="*/ 51 w 255"/>
                  <a:gd name="T23" fmla="*/ 49 h 367"/>
                  <a:gd name="T24" fmla="*/ 63 w 255"/>
                  <a:gd name="T25" fmla="*/ 61 h 367"/>
                  <a:gd name="T26" fmla="*/ 63 w 255"/>
                  <a:gd name="T27" fmla="*/ 70 h 367"/>
                  <a:gd name="T28" fmla="*/ 53 w 255"/>
                  <a:gd name="T29" fmla="*/ 84 h 367"/>
                  <a:gd name="T30" fmla="*/ 42 w 255"/>
                  <a:gd name="T31" fmla="*/ 91 h 367"/>
                  <a:gd name="T32" fmla="*/ 16 w 255"/>
                  <a:gd name="T33" fmla="*/ 84 h 367"/>
                  <a:gd name="T34" fmla="*/ 7 w 255"/>
                  <a:gd name="T35" fmla="*/ 72 h 367"/>
                  <a:gd name="T36" fmla="*/ 12 w 255"/>
                  <a:gd name="T37" fmla="*/ 63 h 367"/>
                  <a:gd name="T38" fmla="*/ 21 w 255"/>
                  <a:gd name="T39" fmla="*/ 63 h 367"/>
                  <a:gd name="T40" fmla="*/ 28 w 255"/>
                  <a:gd name="T41" fmla="*/ 68 h 367"/>
                  <a:gd name="T42" fmla="*/ 26 w 255"/>
                  <a:gd name="T43" fmla="*/ 82 h 367"/>
                  <a:gd name="T44" fmla="*/ 23 w 255"/>
                  <a:gd name="T45" fmla="*/ 87 h 367"/>
                  <a:gd name="T46" fmla="*/ 33 w 255"/>
                  <a:gd name="T47" fmla="*/ 84 h 367"/>
                  <a:gd name="T48" fmla="*/ 42 w 255"/>
                  <a:gd name="T49" fmla="*/ 79 h 367"/>
                  <a:gd name="T50" fmla="*/ 46 w 255"/>
                  <a:gd name="T51" fmla="*/ 63 h 367"/>
                  <a:gd name="T52" fmla="*/ 33 w 255"/>
                  <a:gd name="T53" fmla="*/ 49 h 367"/>
                  <a:gd name="T54" fmla="*/ 30 w 255"/>
                  <a:gd name="T55" fmla="*/ 49 h 367"/>
                  <a:gd name="T56" fmla="*/ 16 w 255"/>
                  <a:gd name="T57" fmla="*/ 47 h 367"/>
                  <a:gd name="T58" fmla="*/ 2 w 255"/>
                  <a:gd name="T59" fmla="*/ 33 h 367"/>
                  <a:gd name="T60" fmla="*/ 4 w 255"/>
                  <a:gd name="T61" fmla="*/ 16 h 367"/>
                  <a:gd name="T62" fmla="*/ 16 w 255"/>
                  <a:gd name="T63" fmla="*/ 4 h 367"/>
                  <a:gd name="T64" fmla="*/ 30 w 255"/>
                  <a:gd name="T65" fmla="*/ 0 h 36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55" h="367">
                    <a:moveTo>
                      <a:pt x="122" y="0"/>
                    </a:moveTo>
                    <a:lnTo>
                      <a:pt x="179" y="0"/>
                    </a:lnTo>
                    <a:lnTo>
                      <a:pt x="198" y="9"/>
                    </a:lnTo>
                    <a:lnTo>
                      <a:pt x="226" y="28"/>
                    </a:lnTo>
                    <a:lnTo>
                      <a:pt x="226" y="47"/>
                    </a:lnTo>
                    <a:lnTo>
                      <a:pt x="226" y="56"/>
                    </a:lnTo>
                    <a:lnTo>
                      <a:pt x="216" y="75"/>
                    </a:lnTo>
                    <a:lnTo>
                      <a:pt x="208" y="75"/>
                    </a:lnTo>
                    <a:lnTo>
                      <a:pt x="179" y="85"/>
                    </a:lnTo>
                    <a:lnTo>
                      <a:pt x="169" y="85"/>
                    </a:lnTo>
                    <a:lnTo>
                      <a:pt x="169" y="75"/>
                    </a:lnTo>
                    <a:lnTo>
                      <a:pt x="161" y="56"/>
                    </a:lnTo>
                    <a:lnTo>
                      <a:pt x="161" y="37"/>
                    </a:lnTo>
                    <a:lnTo>
                      <a:pt x="179" y="18"/>
                    </a:lnTo>
                    <a:lnTo>
                      <a:pt x="179" y="9"/>
                    </a:lnTo>
                    <a:lnTo>
                      <a:pt x="132" y="18"/>
                    </a:lnTo>
                    <a:lnTo>
                      <a:pt x="85" y="37"/>
                    </a:lnTo>
                    <a:lnTo>
                      <a:pt x="65" y="65"/>
                    </a:lnTo>
                    <a:lnTo>
                      <a:pt x="57" y="94"/>
                    </a:lnTo>
                    <a:lnTo>
                      <a:pt x="65" y="122"/>
                    </a:lnTo>
                    <a:lnTo>
                      <a:pt x="75" y="141"/>
                    </a:lnTo>
                    <a:lnTo>
                      <a:pt x="122" y="188"/>
                    </a:lnTo>
                    <a:lnTo>
                      <a:pt x="179" y="188"/>
                    </a:lnTo>
                    <a:lnTo>
                      <a:pt x="208" y="198"/>
                    </a:lnTo>
                    <a:lnTo>
                      <a:pt x="236" y="216"/>
                    </a:lnTo>
                    <a:lnTo>
                      <a:pt x="255" y="245"/>
                    </a:lnTo>
                    <a:lnTo>
                      <a:pt x="255" y="263"/>
                    </a:lnTo>
                    <a:lnTo>
                      <a:pt x="255" y="282"/>
                    </a:lnTo>
                    <a:lnTo>
                      <a:pt x="245" y="311"/>
                    </a:lnTo>
                    <a:lnTo>
                      <a:pt x="216" y="339"/>
                    </a:lnTo>
                    <a:lnTo>
                      <a:pt x="198" y="358"/>
                    </a:lnTo>
                    <a:lnTo>
                      <a:pt x="169" y="367"/>
                    </a:lnTo>
                    <a:lnTo>
                      <a:pt x="94" y="358"/>
                    </a:lnTo>
                    <a:lnTo>
                      <a:pt x="65" y="339"/>
                    </a:lnTo>
                    <a:lnTo>
                      <a:pt x="28" y="311"/>
                    </a:lnTo>
                    <a:lnTo>
                      <a:pt x="28" y="292"/>
                    </a:lnTo>
                    <a:lnTo>
                      <a:pt x="28" y="273"/>
                    </a:lnTo>
                    <a:lnTo>
                      <a:pt x="47" y="255"/>
                    </a:lnTo>
                    <a:lnTo>
                      <a:pt x="57" y="255"/>
                    </a:lnTo>
                    <a:lnTo>
                      <a:pt x="85" y="255"/>
                    </a:lnTo>
                    <a:lnTo>
                      <a:pt x="94" y="263"/>
                    </a:lnTo>
                    <a:lnTo>
                      <a:pt x="113" y="273"/>
                    </a:lnTo>
                    <a:lnTo>
                      <a:pt x="113" y="302"/>
                    </a:lnTo>
                    <a:lnTo>
                      <a:pt x="104" y="329"/>
                    </a:lnTo>
                    <a:lnTo>
                      <a:pt x="85" y="339"/>
                    </a:lnTo>
                    <a:lnTo>
                      <a:pt x="94" y="349"/>
                    </a:lnTo>
                    <a:lnTo>
                      <a:pt x="94" y="339"/>
                    </a:lnTo>
                    <a:lnTo>
                      <a:pt x="132" y="339"/>
                    </a:lnTo>
                    <a:lnTo>
                      <a:pt x="151" y="339"/>
                    </a:lnTo>
                    <a:lnTo>
                      <a:pt x="169" y="320"/>
                    </a:lnTo>
                    <a:lnTo>
                      <a:pt x="179" y="292"/>
                    </a:lnTo>
                    <a:lnTo>
                      <a:pt x="188" y="255"/>
                    </a:lnTo>
                    <a:lnTo>
                      <a:pt x="161" y="216"/>
                    </a:lnTo>
                    <a:lnTo>
                      <a:pt x="132" y="198"/>
                    </a:lnTo>
                    <a:lnTo>
                      <a:pt x="122" y="208"/>
                    </a:lnTo>
                    <a:lnTo>
                      <a:pt x="122" y="198"/>
                    </a:lnTo>
                    <a:lnTo>
                      <a:pt x="113" y="198"/>
                    </a:lnTo>
                    <a:lnTo>
                      <a:pt x="65" y="188"/>
                    </a:lnTo>
                    <a:lnTo>
                      <a:pt x="18" y="159"/>
                    </a:lnTo>
                    <a:lnTo>
                      <a:pt x="9" y="132"/>
                    </a:lnTo>
                    <a:lnTo>
                      <a:pt x="0" y="104"/>
                    </a:lnTo>
                    <a:lnTo>
                      <a:pt x="18" y="65"/>
                    </a:lnTo>
                    <a:lnTo>
                      <a:pt x="38" y="37"/>
                    </a:lnTo>
                    <a:lnTo>
                      <a:pt x="65" y="18"/>
                    </a:lnTo>
                    <a:lnTo>
                      <a:pt x="94" y="9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" name="Freeform 113">
                <a:extLst>
                  <a:ext uri="{FF2B5EF4-FFF2-40B4-BE49-F238E27FC236}">
                    <a16:creationId xmlns:a16="http://schemas.microsoft.com/office/drawing/2014/main" id="{236A16F6-2070-4832-B5D7-8B4B01CB92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" y="1914"/>
                <a:ext cx="21" cy="38"/>
              </a:xfrm>
              <a:custGeom>
                <a:avLst/>
                <a:gdLst>
                  <a:gd name="T0" fmla="*/ 19 w 85"/>
                  <a:gd name="T1" fmla="*/ 0 h 151"/>
                  <a:gd name="T2" fmla="*/ 19 w 85"/>
                  <a:gd name="T3" fmla="*/ 2 h 151"/>
                  <a:gd name="T4" fmla="*/ 14 w 85"/>
                  <a:gd name="T5" fmla="*/ 7 h 151"/>
                  <a:gd name="T6" fmla="*/ 12 w 85"/>
                  <a:gd name="T7" fmla="*/ 12 h 151"/>
                  <a:gd name="T8" fmla="*/ 12 w 85"/>
                  <a:gd name="T9" fmla="*/ 19 h 151"/>
                  <a:gd name="T10" fmla="*/ 12 w 85"/>
                  <a:gd name="T11" fmla="*/ 26 h 151"/>
                  <a:gd name="T12" fmla="*/ 21 w 85"/>
                  <a:gd name="T13" fmla="*/ 38 h 151"/>
                  <a:gd name="T14" fmla="*/ 9 w 85"/>
                  <a:gd name="T15" fmla="*/ 33 h 151"/>
                  <a:gd name="T16" fmla="*/ 5 w 85"/>
                  <a:gd name="T17" fmla="*/ 31 h 151"/>
                  <a:gd name="T18" fmla="*/ 0 w 85"/>
                  <a:gd name="T19" fmla="*/ 24 h 151"/>
                  <a:gd name="T20" fmla="*/ 0 w 85"/>
                  <a:gd name="T21" fmla="*/ 19 h 151"/>
                  <a:gd name="T22" fmla="*/ 2 w 85"/>
                  <a:gd name="T23" fmla="*/ 14 h 151"/>
                  <a:gd name="T24" fmla="*/ 7 w 85"/>
                  <a:gd name="T25" fmla="*/ 5 h 151"/>
                  <a:gd name="T26" fmla="*/ 14 w 85"/>
                  <a:gd name="T27" fmla="*/ 2 h 151"/>
                  <a:gd name="T28" fmla="*/ 19 w 85"/>
                  <a:gd name="T29" fmla="*/ 0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85" h="151">
                    <a:moveTo>
                      <a:pt x="76" y="0"/>
                    </a:moveTo>
                    <a:lnTo>
                      <a:pt x="76" y="9"/>
                    </a:lnTo>
                    <a:lnTo>
                      <a:pt x="56" y="28"/>
                    </a:lnTo>
                    <a:lnTo>
                      <a:pt x="48" y="47"/>
                    </a:lnTo>
                    <a:lnTo>
                      <a:pt x="48" y="76"/>
                    </a:lnTo>
                    <a:lnTo>
                      <a:pt x="48" y="104"/>
                    </a:lnTo>
                    <a:lnTo>
                      <a:pt x="85" y="151"/>
                    </a:lnTo>
                    <a:lnTo>
                      <a:pt x="38" y="131"/>
                    </a:lnTo>
                    <a:lnTo>
                      <a:pt x="19" y="123"/>
                    </a:lnTo>
                    <a:lnTo>
                      <a:pt x="0" y="94"/>
                    </a:lnTo>
                    <a:lnTo>
                      <a:pt x="0" y="76"/>
                    </a:lnTo>
                    <a:lnTo>
                      <a:pt x="9" y="57"/>
                    </a:lnTo>
                    <a:lnTo>
                      <a:pt x="29" y="19"/>
                    </a:lnTo>
                    <a:lnTo>
                      <a:pt x="56" y="9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" name="Freeform 114">
                <a:extLst>
                  <a:ext uri="{FF2B5EF4-FFF2-40B4-BE49-F238E27FC236}">
                    <a16:creationId xmlns:a16="http://schemas.microsoft.com/office/drawing/2014/main" id="{8BB631F8-E7EA-4741-BAFE-6BBE01FDD9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" y="1973"/>
                <a:ext cx="17" cy="14"/>
              </a:xfrm>
              <a:custGeom>
                <a:avLst/>
                <a:gdLst>
                  <a:gd name="T0" fmla="*/ 14 w 66"/>
                  <a:gd name="T1" fmla="*/ 2 h 57"/>
                  <a:gd name="T2" fmla="*/ 17 w 66"/>
                  <a:gd name="T3" fmla="*/ 7 h 57"/>
                  <a:gd name="T4" fmla="*/ 17 w 66"/>
                  <a:gd name="T5" fmla="*/ 12 h 57"/>
                  <a:gd name="T6" fmla="*/ 14 w 66"/>
                  <a:gd name="T7" fmla="*/ 14 h 57"/>
                  <a:gd name="T8" fmla="*/ 10 w 66"/>
                  <a:gd name="T9" fmla="*/ 14 h 57"/>
                  <a:gd name="T10" fmla="*/ 7 w 66"/>
                  <a:gd name="T11" fmla="*/ 14 h 57"/>
                  <a:gd name="T12" fmla="*/ 5 w 66"/>
                  <a:gd name="T13" fmla="*/ 14 h 57"/>
                  <a:gd name="T14" fmla="*/ 2 w 66"/>
                  <a:gd name="T15" fmla="*/ 10 h 57"/>
                  <a:gd name="T16" fmla="*/ 0 w 66"/>
                  <a:gd name="T17" fmla="*/ 5 h 57"/>
                  <a:gd name="T18" fmla="*/ 2 w 66"/>
                  <a:gd name="T19" fmla="*/ 0 h 57"/>
                  <a:gd name="T20" fmla="*/ 7 w 66"/>
                  <a:gd name="T21" fmla="*/ 0 h 57"/>
                  <a:gd name="T22" fmla="*/ 14 w 66"/>
                  <a:gd name="T23" fmla="*/ 2 h 57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66" h="57">
                    <a:moveTo>
                      <a:pt x="56" y="10"/>
                    </a:moveTo>
                    <a:lnTo>
                      <a:pt x="66" y="29"/>
                    </a:lnTo>
                    <a:lnTo>
                      <a:pt x="66" y="48"/>
                    </a:lnTo>
                    <a:lnTo>
                      <a:pt x="56" y="57"/>
                    </a:lnTo>
                    <a:lnTo>
                      <a:pt x="37" y="57"/>
                    </a:lnTo>
                    <a:lnTo>
                      <a:pt x="27" y="57"/>
                    </a:lnTo>
                    <a:lnTo>
                      <a:pt x="19" y="57"/>
                    </a:lnTo>
                    <a:lnTo>
                      <a:pt x="9" y="39"/>
                    </a:lnTo>
                    <a:lnTo>
                      <a:pt x="0" y="19"/>
                    </a:lnTo>
                    <a:lnTo>
                      <a:pt x="9" y="0"/>
                    </a:lnTo>
                    <a:lnTo>
                      <a:pt x="27" y="0"/>
                    </a:lnTo>
                    <a:lnTo>
                      <a:pt x="56" y="1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" name="Freeform 115">
                <a:extLst>
                  <a:ext uri="{FF2B5EF4-FFF2-40B4-BE49-F238E27FC236}">
                    <a16:creationId xmlns:a16="http://schemas.microsoft.com/office/drawing/2014/main" id="{A94E4981-84CC-4729-865D-2BC747FB573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" y="1912"/>
                <a:ext cx="12" cy="12"/>
              </a:xfrm>
              <a:custGeom>
                <a:avLst/>
                <a:gdLst>
                  <a:gd name="T0" fmla="*/ 7 w 47"/>
                  <a:gd name="T1" fmla="*/ 0 h 47"/>
                  <a:gd name="T2" fmla="*/ 10 w 47"/>
                  <a:gd name="T3" fmla="*/ 3 h 47"/>
                  <a:gd name="T4" fmla="*/ 12 w 47"/>
                  <a:gd name="T5" fmla="*/ 5 h 47"/>
                  <a:gd name="T6" fmla="*/ 12 w 47"/>
                  <a:gd name="T7" fmla="*/ 7 h 47"/>
                  <a:gd name="T8" fmla="*/ 10 w 47"/>
                  <a:gd name="T9" fmla="*/ 12 h 47"/>
                  <a:gd name="T10" fmla="*/ 5 w 47"/>
                  <a:gd name="T11" fmla="*/ 12 h 47"/>
                  <a:gd name="T12" fmla="*/ 3 w 47"/>
                  <a:gd name="T13" fmla="*/ 12 h 47"/>
                  <a:gd name="T14" fmla="*/ 0 w 47"/>
                  <a:gd name="T15" fmla="*/ 10 h 47"/>
                  <a:gd name="T16" fmla="*/ 0 w 47"/>
                  <a:gd name="T17" fmla="*/ 7 h 47"/>
                  <a:gd name="T18" fmla="*/ 3 w 47"/>
                  <a:gd name="T19" fmla="*/ 3 h 47"/>
                  <a:gd name="T20" fmla="*/ 7 w 47"/>
                  <a:gd name="T21" fmla="*/ 0 h 4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47" h="47">
                    <a:moveTo>
                      <a:pt x="29" y="0"/>
                    </a:moveTo>
                    <a:lnTo>
                      <a:pt x="39" y="10"/>
                    </a:lnTo>
                    <a:lnTo>
                      <a:pt x="47" y="19"/>
                    </a:lnTo>
                    <a:lnTo>
                      <a:pt x="47" y="29"/>
                    </a:lnTo>
                    <a:lnTo>
                      <a:pt x="39" y="47"/>
                    </a:lnTo>
                    <a:lnTo>
                      <a:pt x="19" y="47"/>
                    </a:lnTo>
                    <a:lnTo>
                      <a:pt x="10" y="47"/>
                    </a:lnTo>
                    <a:lnTo>
                      <a:pt x="0" y="38"/>
                    </a:lnTo>
                    <a:lnTo>
                      <a:pt x="0" y="29"/>
                    </a:lnTo>
                    <a:lnTo>
                      <a:pt x="10" y="1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" name="Freeform 116">
                <a:extLst>
                  <a:ext uri="{FF2B5EF4-FFF2-40B4-BE49-F238E27FC236}">
                    <a16:creationId xmlns:a16="http://schemas.microsoft.com/office/drawing/2014/main" id="{3A1EAE0E-1446-47C3-BCAC-D052F2984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7" y="1957"/>
                <a:ext cx="26" cy="38"/>
              </a:xfrm>
              <a:custGeom>
                <a:avLst/>
                <a:gdLst>
                  <a:gd name="T0" fmla="*/ 26 w 104"/>
                  <a:gd name="T1" fmla="*/ 16 h 151"/>
                  <a:gd name="T2" fmla="*/ 24 w 104"/>
                  <a:gd name="T3" fmla="*/ 26 h 151"/>
                  <a:gd name="T4" fmla="*/ 19 w 104"/>
                  <a:gd name="T5" fmla="*/ 31 h 151"/>
                  <a:gd name="T6" fmla="*/ 14 w 104"/>
                  <a:gd name="T7" fmla="*/ 35 h 151"/>
                  <a:gd name="T8" fmla="*/ 7 w 104"/>
                  <a:gd name="T9" fmla="*/ 38 h 151"/>
                  <a:gd name="T10" fmla="*/ 0 w 104"/>
                  <a:gd name="T11" fmla="*/ 38 h 151"/>
                  <a:gd name="T12" fmla="*/ 10 w 104"/>
                  <a:gd name="T13" fmla="*/ 33 h 151"/>
                  <a:gd name="T14" fmla="*/ 12 w 104"/>
                  <a:gd name="T15" fmla="*/ 28 h 151"/>
                  <a:gd name="T16" fmla="*/ 12 w 104"/>
                  <a:gd name="T17" fmla="*/ 21 h 151"/>
                  <a:gd name="T18" fmla="*/ 12 w 104"/>
                  <a:gd name="T19" fmla="*/ 14 h 151"/>
                  <a:gd name="T20" fmla="*/ 10 w 104"/>
                  <a:gd name="T21" fmla="*/ 5 h 151"/>
                  <a:gd name="T22" fmla="*/ 5 w 104"/>
                  <a:gd name="T23" fmla="*/ 0 h 151"/>
                  <a:gd name="T24" fmla="*/ 19 w 104"/>
                  <a:gd name="T25" fmla="*/ 5 h 151"/>
                  <a:gd name="T26" fmla="*/ 24 w 104"/>
                  <a:gd name="T27" fmla="*/ 9 h 151"/>
                  <a:gd name="T28" fmla="*/ 26 w 104"/>
                  <a:gd name="T29" fmla="*/ 16 h 151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104" h="151">
                    <a:moveTo>
                      <a:pt x="104" y="65"/>
                    </a:moveTo>
                    <a:lnTo>
                      <a:pt x="95" y="104"/>
                    </a:lnTo>
                    <a:lnTo>
                      <a:pt x="75" y="122"/>
                    </a:lnTo>
                    <a:lnTo>
                      <a:pt x="57" y="141"/>
                    </a:lnTo>
                    <a:lnTo>
                      <a:pt x="28" y="151"/>
                    </a:lnTo>
                    <a:lnTo>
                      <a:pt x="0" y="151"/>
                    </a:lnTo>
                    <a:lnTo>
                      <a:pt x="38" y="131"/>
                    </a:lnTo>
                    <a:lnTo>
                      <a:pt x="47" y="113"/>
                    </a:lnTo>
                    <a:lnTo>
                      <a:pt x="47" y="84"/>
                    </a:lnTo>
                    <a:lnTo>
                      <a:pt x="47" y="57"/>
                    </a:lnTo>
                    <a:lnTo>
                      <a:pt x="38" y="18"/>
                    </a:lnTo>
                    <a:lnTo>
                      <a:pt x="20" y="0"/>
                    </a:lnTo>
                    <a:lnTo>
                      <a:pt x="75" y="18"/>
                    </a:lnTo>
                    <a:lnTo>
                      <a:pt x="95" y="37"/>
                    </a:lnTo>
                    <a:lnTo>
                      <a:pt x="104" y="65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" name="Freeform 117">
                <a:extLst>
                  <a:ext uri="{FF2B5EF4-FFF2-40B4-BE49-F238E27FC236}">
                    <a16:creationId xmlns:a16="http://schemas.microsoft.com/office/drawing/2014/main" id="{73AFB923-9D40-4D25-8066-67A5491BB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3" y="1898"/>
                <a:ext cx="19" cy="125"/>
              </a:xfrm>
              <a:custGeom>
                <a:avLst/>
                <a:gdLst>
                  <a:gd name="T0" fmla="*/ 7 w 76"/>
                  <a:gd name="T1" fmla="*/ 0 h 500"/>
                  <a:gd name="T2" fmla="*/ 9 w 76"/>
                  <a:gd name="T3" fmla="*/ 2 h 500"/>
                  <a:gd name="T4" fmla="*/ 14 w 76"/>
                  <a:gd name="T5" fmla="*/ 40 h 500"/>
                  <a:gd name="T6" fmla="*/ 14 w 76"/>
                  <a:gd name="T7" fmla="*/ 54 h 500"/>
                  <a:gd name="T8" fmla="*/ 17 w 76"/>
                  <a:gd name="T9" fmla="*/ 71 h 500"/>
                  <a:gd name="T10" fmla="*/ 19 w 76"/>
                  <a:gd name="T11" fmla="*/ 123 h 500"/>
                  <a:gd name="T12" fmla="*/ 17 w 76"/>
                  <a:gd name="T13" fmla="*/ 125 h 500"/>
                  <a:gd name="T14" fmla="*/ 12 w 76"/>
                  <a:gd name="T15" fmla="*/ 125 h 500"/>
                  <a:gd name="T16" fmla="*/ 9 w 76"/>
                  <a:gd name="T17" fmla="*/ 120 h 500"/>
                  <a:gd name="T18" fmla="*/ 9 w 76"/>
                  <a:gd name="T19" fmla="*/ 116 h 500"/>
                  <a:gd name="T20" fmla="*/ 9 w 76"/>
                  <a:gd name="T21" fmla="*/ 109 h 500"/>
                  <a:gd name="T22" fmla="*/ 9 w 76"/>
                  <a:gd name="T23" fmla="*/ 80 h 500"/>
                  <a:gd name="T24" fmla="*/ 7 w 76"/>
                  <a:gd name="T25" fmla="*/ 54 h 500"/>
                  <a:gd name="T26" fmla="*/ 5 w 76"/>
                  <a:gd name="T27" fmla="*/ 31 h 500"/>
                  <a:gd name="T28" fmla="*/ 0 w 76"/>
                  <a:gd name="T29" fmla="*/ 7 h 500"/>
                  <a:gd name="T30" fmla="*/ 2 w 76"/>
                  <a:gd name="T31" fmla="*/ 2 h 500"/>
                  <a:gd name="T32" fmla="*/ 7 w 76"/>
                  <a:gd name="T33" fmla="*/ 0 h 5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76" h="500">
                    <a:moveTo>
                      <a:pt x="28" y="0"/>
                    </a:moveTo>
                    <a:lnTo>
                      <a:pt x="37" y="9"/>
                    </a:lnTo>
                    <a:lnTo>
                      <a:pt x="56" y="160"/>
                    </a:lnTo>
                    <a:lnTo>
                      <a:pt x="56" y="217"/>
                    </a:lnTo>
                    <a:lnTo>
                      <a:pt x="66" y="283"/>
                    </a:lnTo>
                    <a:lnTo>
                      <a:pt x="76" y="490"/>
                    </a:lnTo>
                    <a:lnTo>
                      <a:pt x="66" y="500"/>
                    </a:lnTo>
                    <a:lnTo>
                      <a:pt x="47" y="500"/>
                    </a:lnTo>
                    <a:lnTo>
                      <a:pt x="37" y="481"/>
                    </a:lnTo>
                    <a:lnTo>
                      <a:pt x="37" y="462"/>
                    </a:lnTo>
                    <a:lnTo>
                      <a:pt x="37" y="434"/>
                    </a:lnTo>
                    <a:lnTo>
                      <a:pt x="37" y="320"/>
                    </a:lnTo>
                    <a:lnTo>
                      <a:pt x="28" y="217"/>
                    </a:lnTo>
                    <a:lnTo>
                      <a:pt x="19" y="123"/>
                    </a:lnTo>
                    <a:lnTo>
                      <a:pt x="0" y="28"/>
                    </a:lnTo>
                    <a:lnTo>
                      <a:pt x="9" y="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" name="Freeform 118">
                <a:extLst>
                  <a:ext uri="{FF2B5EF4-FFF2-40B4-BE49-F238E27FC236}">
                    <a16:creationId xmlns:a16="http://schemas.microsoft.com/office/drawing/2014/main" id="{31238185-C85B-4E26-8ED9-DC4E2BE8E8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" y="1900"/>
                <a:ext cx="15" cy="118"/>
              </a:xfrm>
              <a:custGeom>
                <a:avLst/>
                <a:gdLst>
                  <a:gd name="T0" fmla="*/ 5 w 57"/>
                  <a:gd name="T1" fmla="*/ 0 h 472"/>
                  <a:gd name="T2" fmla="*/ 5 w 57"/>
                  <a:gd name="T3" fmla="*/ 5 h 472"/>
                  <a:gd name="T4" fmla="*/ 5 w 57"/>
                  <a:gd name="T5" fmla="*/ 7 h 472"/>
                  <a:gd name="T6" fmla="*/ 5 w 57"/>
                  <a:gd name="T7" fmla="*/ 14 h 472"/>
                  <a:gd name="T8" fmla="*/ 7 w 57"/>
                  <a:gd name="T9" fmla="*/ 24 h 472"/>
                  <a:gd name="T10" fmla="*/ 7 w 57"/>
                  <a:gd name="T11" fmla="*/ 33 h 472"/>
                  <a:gd name="T12" fmla="*/ 12 w 57"/>
                  <a:gd name="T13" fmla="*/ 76 h 472"/>
                  <a:gd name="T14" fmla="*/ 15 w 57"/>
                  <a:gd name="T15" fmla="*/ 97 h 472"/>
                  <a:gd name="T16" fmla="*/ 12 w 57"/>
                  <a:gd name="T17" fmla="*/ 118 h 472"/>
                  <a:gd name="T18" fmla="*/ 7 w 57"/>
                  <a:gd name="T19" fmla="*/ 61 h 472"/>
                  <a:gd name="T20" fmla="*/ 5 w 57"/>
                  <a:gd name="T21" fmla="*/ 33 h 472"/>
                  <a:gd name="T22" fmla="*/ 0 w 57"/>
                  <a:gd name="T23" fmla="*/ 3 h 472"/>
                  <a:gd name="T24" fmla="*/ 3 w 57"/>
                  <a:gd name="T25" fmla="*/ 3 h 472"/>
                  <a:gd name="T26" fmla="*/ 5 w 57"/>
                  <a:gd name="T27" fmla="*/ 0 h 47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57" h="472">
                    <a:moveTo>
                      <a:pt x="19" y="0"/>
                    </a:moveTo>
                    <a:lnTo>
                      <a:pt x="19" y="19"/>
                    </a:lnTo>
                    <a:lnTo>
                      <a:pt x="19" y="29"/>
                    </a:lnTo>
                    <a:lnTo>
                      <a:pt x="19" y="57"/>
                    </a:lnTo>
                    <a:lnTo>
                      <a:pt x="28" y="94"/>
                    </a:lnTo>
                    <a:lnTo>
                      <a:pt x="28" y="133"/>
                    </a:lnTo>
                    <a:lnTo>
                      <a:pt x="47" y="302"/>
                    </a:lnTo>
                    <a:lnTo>
                      <a:pt x="57" y="387"/>
                    </a:lnTo>
                    <a:lnTo>
                      <a:pt x="47" y="472"/>
                    </a:lnTo>
                    <a:lnTo>
                      <a:pt x="28" y="245"/>
                    </a:lnTo>
                    <a:lnTo>
                      <a:pt x="19" y="133"/>
                    </a:lnTo>
                    <a:lnTo>
                      <a:pt x="0" y="10"/>
                    </a:lnTo>
                    <a:lnTo>
                      <a:pt x="10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6D2C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157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BED7A-6082-4394-8F10-9BCC95348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Applying Banker’s Algorithm to the Dining Philosophers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072C8-0331-4B14-8976-874D421B93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828800"/>
            <a:ext cx="5303315" cy="4351337"/>
          </a:xfrm>
        </p:spPr>
        <p:txBody>
          <a:bodyPr/>
          <a:lstStyle/>
          <a:p>
            <a:r>
              <a:rPr lang="en-US" altLang="ko-KR" dirty="0" smtClean="0"/>
              <a:t>“Safe” (won’t cause deadlock) if when trying to grab chopstick either:</a:t>
            </a:r>
          </a:p>
          <a:p>
            <a:pPr lvl="1"/>
            <a:r>
              <a:rPr lang="en-US" altLang="ko-KR" dirty="0" smtClean="0"/>
              <a:t>Not last chopstick</a:t>
            </a:r>
          </a:p>
          <a:p>
            <a:pPr lvl="1"/>
            <a:r>
              <a:rPr lang="en-US" altLang="ko-KR" dirty="0" smtClean="0"/>
              <a:t>Is last chopstick but someone will have two afterwards (</a:t>
            </a:r>
            <a:r>
              <a:rPr lang="en-US" dirty="0"/>
              <a:t>a hungry philosopher can’t have two </a:t>
            </a:r>
            <a:r>
              <a:rPr lang="en-US" dirty="0" smtClean="0"/>
              <a:t>afterward)</a:t>
            </a:r>
            <a:endParaRPr lang="en-US" altLang="ko-KR" dirty="0" smtClean="0"/>
          </a:p>
          <a:p>
            <a:r>
              <a:rPr lang="en-US" altLang="ko-KR" dirty="0" smtClean="0"/>
              <a:t>What if k-handed philosophers? Don’t allow if:</a:t>
            </a:r>
          </a:p>
          <a:p>
            <a:pPr lvl="1"/>
            <a:r>
              <a:rPr lang="en-US" altLang="ko-KR" dirty="0" smtClean="0"/>
              <a:t>It’s the last one, no one would have k</a:t>
            </a:r>
          </a:p>
          <a:p>
            <a:pPr lvl="1"/>
            <a:r>
              <a:rPr lang="en-US" altLang="ko-KR" dirty="0" smtClean="0"/>
              <a:t>It’s 2nd to last, and no one would have k-1</a:t>
            </a:r>
          </a:p>
          <a:p>
            <a:pPr lvl="1"/>
            <a:r>
              <a:rPr lang="en-US" altLang="ko-KR" dirty="0" smtClean="0"/>
              <a:t>It’s 3rd to last, and no one would have k-2</a:t>
            </a:r>
          </a:p>
          <a:p>
            <a:pPr lvl="1"/>
            <a:r>
              <a:rPr lang="en-US" altLang="ko-KR" dirty="0" smtClean="0"/>
              <a:t>…</a:t>
            </a:r>
            <a:endParaRPr lang="en-US" altLang="ko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38037-BBED-4DD7-9B6E-D55D644BA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8B94AF-C479-4552-8769-E4E8080928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1F248-C4A2-460C-9A5A-3ABFA37D1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C329D3-32EB-460C-A28D-A4F66120F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1" t="522" r="11351" b="522"/>
          <a:stretch>
            <a:fillRect/>
          </a:stretch>
        </p:blipFill>
        <p:spPr bwMode="auto">
          <a:xfrm>
            <a:off x="7260565" y="1951826"/>
            <a:ext cx="3704920" cy="3555871"/>
          </a:xfrm>
          <a:prstGeom prst="rect">
            <a:avLst/>
          </a:prstGeom>
          <a:noFill/>
          <a:ln w="38100" cmpd="dbl">
            <a:solidFill>
              <a:srgbClr val="CC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lc="http://schemas.openxmlformats.org/drawingml/2006/lockedCanvas"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lc="http://schemas.openxmlformats.org/drawingml/2006/lockedCanvas"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AEA3E1F7-EF15-48A5-ABB4-3B5769AFF4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181" y="4559299"/>
            <a:ext cx="1533434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66CC"/>
                </a:solidFill>
              </a14:hiddenFill>
            </a:ext>
            <a:ext uri="{91240B29-F687-4f45-9708-019B960494DF}">
              <a14:hiddenLine xmlns="" xmlns:a14="http://schemas.microsoft.com/office/drawing/2010/main" w="381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106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Should a System Deal With Deadlock?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different approaches:</a:t>
            </a:r>
          </a:p>
          <a:p>
            <a:pPr lvl="1"/>
            <a:r>
              <a:rPr lang="en-US" dirty="0" smtClean="0"/>
              <a:t>Deadlock avoidance: dynamically delay resource requests so deadlock doesn’t happen</a:t>
            </a:r>
          </a:p>
          <a:p>
            <a:pPr lvl="1"/>
            <a:r>
              <a:rPr lang="en-US" dirty="0" smtClean="0"/>
              <a:t>Deadlock prevention: write your code in a way that it isn’t prone to deadlock</a:t>
            </a:r>
          </a:p>
          <a:p>
            <a:pPr lvl="1"/>
            <a:r>
              <a:rPr lang="en-US" dirty="0" smtClean="0"/>
              <a:t>Deadlock recovery: let deadlock happen, and then figure out how to recover from it</a:t>
            </a:r>
          </a:p>
          <a:p>
            <a:r>
              <a:rPr lang="en-US" dirty="0" smtClean="0"/>
              <a:t>Modern operating systems:</a:t>
            </a:r>
          </a:p>
          <a:p>
            <a:pPr lvl="1"/>
            <a:r>
              <a:rPr lang="en-US" dirty="0" smtClean="0"/>
              <a:t>Make sure the system isn’t involved in any deadlock</a:t>
            </a:r>
          </a:p>
          <a:p>
            <a:pPr lvl="1"/>
            <a:r>
              <a:rPr lang="en-US" dirty="0" smtClean="0"/>
              <a:t>Ignore deadlock in applications</a:t>
            </a:r>
          </a:p>
          <a:p>
            <a:pPr lvl="2"/>
            <a:r>
              <a:rPr lang="en-US" dirty="0" smtClean="0"/>
              <a:t>“Ostrich Algorithm” or deadlock denial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DD303-EAEB-4EB1-B739-51302F0D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B69D5-CEA0-473F-96BC-8EA06E9F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3040" y="2723451"/>
            <a:ext cx="8394192" cy="62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3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3C143-F8EE-4873-9A13-E36FA26E8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Prevention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7E8AB7-7FB5-4A22-B66C-5E86FD9AF2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Structure code in a way that it isn’t prone to deadlock</a:t>
            </a:r>
          </a:p>
          <a:p>
            <a:r>
              <a:rPr lang="en-US" dirty="0" smtClean="0"/>
              <a:t>First: What must be true about our code for deadlock to happen?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63F81D-9828-47FB-87FD-C32EA5E32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47EE29-FA02-4C7A-8A2E-3F4B24793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DB246-B866-450B-92F0-25A53D405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FDA18-14AD-4FFB-8D48-645B405F7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Four Requirements for Deadlock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DBC7C-E9C7-4893-AC7D-8020D10D70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Mutual exclusion</a:t>
            </a:r>
          </a:p>
          <a:p>
            <a:pPr lvl="1"/>
            <a:r>
              <a:rPr lang="en-US" altLang="ko-KR" dirty="0" smtClean="0"/>
              <a:t>Only one thread at a time can use a resource.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Hold and wait</a:t>
            </a:r>
          </a:p>
          <a:p>
            <a:pPr lvl="1"/>
            <a:r>
              <a:rPr lang="en-US" altLang="ko-KR" dirty="0" smtClean="0"/>
              <a:t>Thread holding at least one resource is waiting to acquire additional resources held by other threads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 preemption</a:t>
            </a:r>
          </a:p>
          <a:p>
            <a:pPr lvl="1"/>
            <a:r>
              <a:rPr lang="en-US" altLang="ko-KR" dirty="0" smtClean="0"/>
              <a:t>Resources are released only voluntarily by the thread holding the resource, after thread is finished with it</a:t>
            </a:r>
          </a:p>
          <a:p>
            <a:r>
              <a:rPr lang="en-US" altLang="ko-K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Circular wait</a:t>
            </a:r>
          </a:p>
          <a:p>
            <a:pPr lvl="1"/>
            <a:r>
              <a:rPr lang="en-US" altLang="ko-KR" dirty="0" smtClean="0"/>
              <a:t>There exists a set {T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, …, 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n</a:t>
            </a:r>
            <a:r>
              <a:rPr lang="en-US" altLang="ko-KR" dirty="0" smtClean="0"/>
              <a:t>} of waiting threads</a:t>
            </a:r>
          </a:p>
          <a:p>
            <a:pPr lvl="2"/>
            <a:r>
              <a:rPr lang="en-US" altLang="ko-KR" dirty="0" smtClean="0"/>
              <a:t>T</a:t>
            </a:r>
            <a:r>
              <a:rPr lang="en-US" altLang="ko-KR" baseline="-25000" dirty="0" smtClean="0"/>
              <a:t>1</a:t>
            </a:r>
            <a:r>
              <a:rPr lang="en-US" altLang="ko-KR" dirty="0" smtClean="0"/>
              <a:t> is waiting for a resource that is held by T</a:t>
            </a:r>
            <a:r>
              <a:rPr lang="en-US" altLang="ko-KR" baseline="-25000" dirty="0" smtClean="0"/>
              <a:t>2</a:t>
            </a:r>
          </a:p>
          <a:p>
            <a:pPr lvl="2"/>
            <a:r>
              <a:rPr lang="en-US" altLang="ko-KR" dirty="0" smtClean="0"/>
              <a:t>T</a:t>
            </a:r>
            <a:r>
              <a:rPr lang="en-US" altLang="ko-KR" baseline="-25000" dirty="0" smtClean="0"/>
              <a:t>2</a:t>
            </a:r>
            <a:r>
              <a:rPr lang="en-US" altLang="ko-KR" dirty="0" smtClean="0"/>
              <a:t> is waiting for a resource that is held by T</a:t>
            </a:r>
            <a:r>
              <a:rPr lang="en-US" altLang="ko-KR" baseline="-25000" dirty="0" smtClean="0"/>
              <a:t>3</a:t>
            </a:r>
          </a:p>
          <a:p>
            <a:pPr lvl="2"/>
            <a:r>
              <a:rPr lang="en-US" altLang="ko-KR" dirty="0" smtClean="0"/>
              <a:t>…</a:t>
            </a:r>
          </a:p>
          <a:p>
            <a:pPr lvl="2"/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n</a:t>
            </a:r>
            <a:r>
              <a:rPr lang="en-US" altLang="ko-KR" dirty="0" smtClean="0"/>
              <a:t> is waiting for a resource that is held by T</a:t>
            </a:r>
            <a:r>
              <a:rPr lang="en-US" altLang="ko-KR" baseline="-25000" dirty="0" smtClean="0"/>
              <a:t>1</a:t>
            </a:r>
          </a:p>
          <a:p>
            <a:r>
              <a:rPr lang="en-US" altLang="ko-KR" b="1" dirty="0" smtClean="0"/>
              <a:t>To prevent deadlock, make sure at least  one of these conditions does not hold</a:t>
            </a:r>
            <a:endParaRPr lang="en-US" altLang="ko-KR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865A01-BD9A-44BE-8CC6-24B2B3365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7304B-1B55-46E5-98EB-1EA61E41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8547D-DA90-4D3A-85B6-B09EA4DC3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9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2878-2534-466B-AE75-08BC520F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Prevention (1/4)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4DFC-B9F7-455A-A6C2-31C24D6BA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“Mutual Exclusion”</a:t>
            </a:r>
          </a:p>
          <a:p>
            <a:pPr lvl="1"/>
            <a:r>
              <a:rPr lang="en-US" altLang="ko-KR" dirty="0"/>
              <a:t>Only one thread at a time can use a resource.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Infinite resources</a:t>
            </a:r>
          </a:p>
          <a:p>
            <a:pPr lvl="2"/>
            <a:r>
              <a:rPr lang="en-US" dirty="0" smtClean="0"/>
              <a:t>Example: Virtual Memory</a:t>
            </a:r>
          </a:p>
          <a:p>
            <a:pPr lvl="1"/>
            <a:r>
              <a:rPr lang="en-US" dirty="0" smtClean="0"/>
              <a:t>Restructure program to avoid sharing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4B1CA-B4DB-4827-A4D1-0505A4A3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C3BA5-13DF-47F5-8F39-E6EC0F74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81C5E-CD01-4160-9FAC-71B60040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7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B4DA-F6E7-41FD-8251-96F8DA94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(Virtually) Infinite Resources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With </a:t>
            </a:r>
            <a:r>
              <a:rPr lang="en-US" dirty="0">
                <a:cs typeface="Arial" panose="020B0604020202020204" pitchFamily="34" charset="0"/>
              </a:rPr>
              <a:t>virtual memory we have “infinite” space so everything will just succeed.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C6D73-E4F0-408B-BF25-38D04C22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D4B80-B424-46E8-A479-104629F5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F2B7E-2BF1-43CE-9643-6CF16865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7051B50-2467-46ED-A870-E02F8C01345D}"/>
              </a:ext>
            </a:extLst>
          </p:cNvPr>
          <p:cNvSpPr txBox="1"/>
          <p:nvPr/>
        </p:nvSpPr>
        <p:spPr>
          <a:xfrm>
            <a:off x="1066800" y="2126750"/>
            <a:ext cx="369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</a:t>
            </a:r>
            <a:r>
              <a:rPr lang="en-US" sz="2400" u="sng" dirty="0" smtClean="0"/>
              <a:t>A</a:t>
            </a:r>
          </a:p>
          <a:p>
            <a:endParaRPr lang="en-US" sz="2400" u="sng" dirty="0"/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40148AC-2390-42F5-B4FE-938A74A7AB35}"/>
              </a:ext>
            </a:extLst>
          </p:cNvPr>
          <p:cNvSpPr txBox="1"/>
          <p:nvPr/>
        </p:nvSpPr>
        <p:spPr>
          <a:xfrm>
            <a:off x="4876800" y="2133599"/>
            <a:ext cx="369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</a:t>
            </a:r>
            <a:r>
              <a:rPr lang="en-US" sz="2400" u="sng" dirty="0" smtClean="0"/>
              <a:t>B</a:t>
            </a:r>
          </a:p>
          <a:p>
            <a:endParaRPr lang="en-US" sz="2400" u="sng" dirty="0"/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8304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52878-2534-466B-AE75-08BC520F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Prevention (2/4)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814DFC-B9F7-455A-A6C2-31C24D6BA9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“Hold-and-Wait”</a:t>
            </a:r>
          </a:p>
          <a:p>
            <a:pPr lvl="1"/>
            <a:r>
              <a:rPr lang="en-US" altLang="ko-KR" dirty="0"/>
              <a:t>Thread holding at least one resource is waiting to acquire additional resources held by other threads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Back off and retry</a:t>
            </a:r>
          </a:p>
          <a:p>
            <a:pPr lvl="2"/>
            <a:r>
              <a:rPr lang="en-US" dirty="0" smtClean="0"/>
              <a:t>Removes deadlock but could still lead to starvation</a:t>
            </a:r>
          </a:p>
          <a:p>
            <a:pPr lvl="1"/>
            <a:r>
              <a:rPr lang="en-US" dirty="0" smtClean="0"/>
              <a:t>Request all resources up front</a:t>
            </a:r>
          </a:p>
          <a:p>
            <a:pPr lvl="2"/>
            <a:r>
              <a:rPr lang="en-US" dirty="0" smtClean="0"/>
              <a:t>Reduces concurrency (parallelism?)</a:t>
            </a:r>
          </a:p>
          <a:p>
            <a:pPr lvl="2"/>
            <a:r>
              <a:rPr lang="en-US" dirty="0" smtClean="0"/>
              <a:t>Example: Dining philosophers grab both chopsticks atomically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14B1CA-B4DB-4827-A4D1-0505A4A3A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C3BA5-13DF-47F5-8F39-E6EC0F740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81C5E-CD01-4160-9FAC-71B60040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8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B1DF-E94C-4699-91F8-548365C4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Earliest Deadline First (EDF)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8A5D7-B15F-446E-9A21-DF48AA20C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Priority scheduling with preemption</a:t>
            </a:r>
          </a:p>
          <a:p>
            <a:r>
              <a:rPr lang="en-US" smtClean="0"/>
              <a:t>Prefer task with earliest deadline</a:t>
            </a:r>
          </a:p>
          <a:p>
            <a:pPr lvl="1"/>
            <a:r>
              <a:rPr lang="en-US" smtClean="0"/>
              <a:t>Priority proportional to time until deadline</a:t>
            </a:r>
          </a:p>
          <a:p>
            <a:r>
              <a:rPr lang="en-US" smtClean="0"/>
              <a:t>Example with periodic tasks: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F61B20-1E59-4502-9E79-B8DE7134C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70E03-ACB8-407D-BFBD-0AEB991F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3F1564-B085-4E98-A859-7D7B474E7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A131D6A-2619-2742-9A4E-D039AFDB9BDE}"/>
              </a:ext>
            </a:extLst>
          </p:cNvPr>
          <p:cNvGrpSpPr/>
          <p:nvPr/>
        </p:nvGrpSpPr>
        <p:grpSpPr>
          <a:xfrm>
            <a:off x="1189801" y="3767207"/>
            <a:ext cx="8186526" cy="2347913"/>
            <a:chOff x="195474" y="3367087"/>
            <a:chExt cx="8186526" cy="234791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DC3627-7EAD-6949-B95D-15DFD6F7A0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5800" y="3443287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9718C32-6899-E64A-819E-B66C7AEA7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7800" y="3448050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9170061-BE83-4540-88F2-3939A4C25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0800" y="3443287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3E2DBEB-4D14-3643-A30A-8D68F0F2EC1F}"/>
                </a:ext>
              </a:extLst>
            </p:cNvPr>
            <p:cNvGrpSpPr/>
            <p:nvPr/>
          </p:nvGrpSpPr>
          <p:grpSpPr>
            <a:xfrm>
              <a:off x="195474" y="3371850"/>
              <a:ext cx="8186526" cy="2343150"/>
              <a:chOff x="195474" y="3371850"/>
              <a:chExt cx="8186526" cy="2343150"/>
            </a:xfrm>
          </p:grpSpPr>
          <p:sp>
            <p:nvSpPr>
              <p:cNvPr id="30" name="Line 9">
                <a:extLst>
                  <a:ext uri="{FF2B5EF4-FFF2-40B4-BE49-F238E27FC236}">
                    <a16:creationId xmlns:a16="http://schemas.microsoft.com/office/drawing/2014/main" id="{5ABF3677-DEBD-E54C-AAA2-7AAFF215B7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3752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1" name="Line 11">
                <a:extLst>
                  <a:ext uri="{FF2B5EF4-FFF2-40B4-BE49-F238E27FC236}">
                    <a16:creationId xmlns:a16="http://schemas.microsoft.com/office/drawing/2014/main" id="{C342BAA5-8E27-2344-92A8-00CFAE57AD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2" name="Line 12">
                <a:extLst>
                  <a:ext uri="{FF2B5EF4-FFF2-40B4-BE49-F238E27FC236}">
                    <a16:creationId xmlns:a16="http://schemas.microsoft.com/office/drawing/2014/main" id="{85F0B801-1226-3C40-AA30-A74632596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3" name="Line 13">
                <a:extLst>
                  <a:ext uri="{FF2B5EF4-FFF2-40B4-BE49-F238E27FC236}">
                    <a16:creationId xmlns:a16="http://schemas.microsoft.com/office/drawing/2014/main" id="{48D35033-DC8F-D243-A33A-1F1AD14E74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4" name="Line 14">
                <a:extLst>
                  <a:ext uri="{FF2B5EF4-FFF2-40B4-BE49-F238E27FC236}">
                    <a16:creationId xmlns:a16="http://schemas.microsoft.com/office/drawing/2014/main" id="{AFEF2BD0-B888-4E46-AD52-5649AEBDA5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5" name="Line 15">
                <a:extLst>
                  <a:ext uri="{FF2B5EF4-FFF2-40B4-BE49-F238E27FC236}">
                    <a16:creationId xmlns:a16="http://schemas.microsoft.com/office/drawing/2014/main" id="{7842F83C-2A4B-7A4F-BEB7-74E565E6AA0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6" name="Line 16">
                <a:extLst>
                  <a:ext uri="{FF2B5EF4-FFF2-40B4-BE49-F238E27FC236}">
                    <a16:creationId xmlns:a16="http://schemas.microsoft.com/office/drawing/2014/main" id="{6FDAECFD-1CA8-3441-ACC2-8CBB1ABC62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7" name="Line 17">
                <a:extLst>
                  <a:ext uri="{FF2B5EF4-FFF2-40B4-BE49-F238E27FC236}">
                    <a16:creationId xmlns:a16="http://schemas.microsoft.com/office/drawing/2014/main" id="{1F57BE8A-B2B5-6843-B06D-C4AE883D77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8" name="Line 18">
                <a:extLst>
                  <a:ext uri="{FF2B5EF4-FFF2-40B4-BE49-F238E27FC236}">
                    <a16:creationId xmlns:a16="http://schemas.microsoft.com/office/drawing/2014/main" id="{0ABFB9CC-B179-8043-ADAD-B4AD31C0430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39" name="Line 19">
                <a:extLst>
                  <a:ext uri="{FF2B5EF4-FFF2-40B4-BE49-F238E27FC236}">
                    <a16:creationId xmlns:a16="http://schemas.microsoft.com/office/drawing/2014/main" id="{56A95782-4814-6440-9B64-6F710EB0A2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0" name="Line 20">
                <a:extLst>
                  <a:ext uri="{FF2B5EF4-FFF2-40B4-BE49-F238E27FC236}">
                    <a16:creationId xmlns:a16="http://schemas.microsoft.com/office/drawing/2014/main" id="{086E8F10-6DC9-4242-82E1-F38198CE4F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1" name="Line 21">
                <a:extLst>
                  <a:ext uri="{FF2B5EF4-FFF2-40B4-BE49-F238E27FC236}">
                    <a16:creationId xmlns:a16="http://schemas.microsoft.com/office/drawing/2014/main" id="{05677D95-0A9A-8345-8064-DE901E703F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2" name="Line 22">
                <a:extLst>
                  <a:ext uri="{FF2B5EF4-FFF2-40B4-BE49-F238E27FC236}">
                    <a16:creationId xmlns:a16="http://schemas.microsoft.com/office/drawing/2014/main" id="{F043D032-624A-324E-9DBE-64BA1A8F391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3" name="Line 23">
                <a:extLst>
                  <a:ext uri="{FF2B5EF4-FFF2-40B4-BE49-F238E27FC236}">
                    <a16:creationId xmlns:a16="http://schemas.microsoft.com/office/drawing/2014/main" id="{A4C75F19-4A17-C242-A693-D1E32117F13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4" name="Line 24">
                <a:extLst>
                  <a:ext uri="{FF2B5EF4-FFF2-40B4-BE49-F238E27FC236}">
                    <a16:creationId xmlns:a16="http://schemas.microsoft.com/office/drawing/2014/main" id="{8434E23F-E28A-984B-AFC8-B421DF49DCF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5" name="Line 25">
                <a:extLst>
                  <a:ext uri="{FF2B5EF4-FFF2-40B4-BE49-F238E27FC236}">
                    <a16:creationId xmlns:a16="http://schemas.microsoft.com/office/drawing/2014/main" id="{EF5BD5F0-0DE0-B044-BE3D-D2415821A02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6" name="Line 26">
                <a:extLst>
                  <a:ext uri="{FF2B5EF4-FFF2-40B4-BE49-F238E27FC236}">
                    <a16:creationId xmlns:a16="http://schemas.microsoft.com/office/drawing/2014/main" id="{75364B1B-E4B3-5E4F-B2D6-82ADF8D878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7" name="Line 27">
                <a:extLst>
                  <a:ext uri="{FF2B5EF4-FFF2-40B4-BE49-F238E27FC236}">
                    <a16:creationId xmlns:a16="http://schemas.microsoft.com/office/drawing/2014/main" id="{8B8B90C8-19DB-4347-88A8-2BBE282795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8" name="Line 28">
                <a:extLst>
                  <a:ext uri="{FF2B5EF4-FFF2-40B4-BE49-F238E27FC236}">
                    <a16:creationId xmlns:a16="http://schemas.microsoft.com/office/drawing/2014/main" id="{7F280A15-9324-F14D-95FB-24ED8BF21E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49" name="Line 29">
                <a:extLst>
                  <a:ext uri="{FF2B5EF4-FFF2-40B4-BE49-F238E27FC236}">
                    <a16:creationId xmlns:a16="http://schemas.microsoft.com/office/drawing/2014/main" id="{296CF353-9D9E-0A4D-B1B5-CA3DFD4912F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0" name="Line 30">
                <a:extLst>
                  <a:ext uri="{FF2B5EF4-FFF2-40B4-BE49-F238E27FC236}">
                    <a16:creationId xmlns:a16="http://schemas.microsoft.com/office/drawing/2014/main" id="{C220B029-F4DD-884C-8DDF-629B73D1006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3676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51" name="Line 31">
                <a:extLst>
                  <a:ext uri="{FF2B5EF4-FFF2-40B4-BE49-F238E27FC236}">
                    <a16:creationId xmlns:a16="http://schemas.microsoft.com/office/drawing/2014/main" id="{6D9FEDFB-F46E-F14E-A278-B45E6DEE0D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4514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2" name="Line 33">
                <a:extLst>
                  <a:ext uri="{FF2B5EF4-FFF2-40B4-BE49-F238E27FC236}">
                    <a16:creationId xmlns:a16="http://schemas.microsoft.com/office/drawing/2014/main" id="{BA098C46-A169-8847-B324-37477C21268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3" name="Line 34">
                <a:extLst>
                  <a:ext uri="{FF2B5EF4-FFF2-40B4-BE49-F238E27FC236}">
                    <a16:creationId xmlns:a16="http://schemas.microsoft.com/office/drawing/2014/main" id="{B7A55306-6262-894C-A5A6-5255AAD359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4" name="Line 35">
                <a:extLst>
                  <a:ext uri="{FF2B5EF4-FFF2-40B4-BE49-F238E27FC236}">
                    <a16:creationId xmlns:a16="http://schemas.microsoft.com/office/drawing/2014/main" id="{AE65CDD0-F4C0-5E47-B440-A87ECCB07D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5" name="Line 36">
                <a:extLst>
                  <a:ext uri="{FF2B5EF4-FFF2-40B4-BE49-F238E27FC236}">
                    <a16:creationId xmlns:a16="http://schemas.microsoft.com/office/drawing/2014/main" id="{90C6C832-A03D-1747-A91B-BD6CE2A04F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6" name="Line 37">
                <a:extLst>
                  <a:ext uri="{FF2B5EF4-FFF2-40B4-BE49-F238E27FC236}">
                    <a16:creationId xmlns:a16="http://schemas.microsoft.com/office/drawing/2014/main" id="{A090C106-BB61-FB48-9F72-F29C6E0C7F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7" name="Line 38">
                <a:extLst>
                  <a:ext uri="{FF2B5EF4-FFF2-40B4-BE49-F238E27FC236}">
                    <a16:creationId xmlns:a16="http://schemas.microsoft.com/office/drawing/2014/main" id="{8326CAAC-0E2D-4343-B6EA-A51032E39A2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8" name="Line 39">
                <a:extLst>
                  <a:ext uri="{FF2B5EF4-FFF2-40B4-BE49-F238E27FC236}">
                    <a16:creationId xmlns:a16="http://schemas.microsoft.com/office/drawing/2014/main" id="{4C9DC133-A893-A344-BEE2-A62D0C0C6D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59" name="Line 40">
                <a:extLst>
                  <a:ext uri="{FF2B5EF4-FFF2-40B4-BE49-F238E27FC236}">
                    <a16:creationId xmlns:a16="http://schemas.microsoft.com/office/drawing/2014/main" id="{6D7E0488-D792-A249-90D7-3123BD5BBD3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0" name="Line 41">
                <a:extLst>
                  <a:ext uri="{FF2B5EF4-FFF2-40B4-BE49-F238E27FC236}">
                    <a16:creationId xmlns:a16="http://schemas.microsoft.com/office/drawing/2014/main" id="{0B16B1CA-B566-564E-9E84-41C9123393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1" name="Line 42">
                <a:extLst>
                  <a:ext uri="{FF2B5EF4-FFF2-40B4-BE49-F238E27FC236}">
                    <a16:creationId xmlns:a16="http://schemas.microsoft.com/office/drawing/2014/main" id="{E068A143-7C29-EC45-9140-F606C0566B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2" name="Line 43">
                <a:extLst>
                  <a:ext uri="{FF2B5EF4-FFF2-40B4-BE49-F238E27FC236}">
                    <a16:creationId xmlns:a16="http://schemas.microsoft.com/office/drawing/2014/main" id="{8C044A96-09CB-DD4E-91CF-F8DBBD711B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3" name="Line 44">
                <a:extLst>
                  <a:ext uri="{FF2B5EF4-FFF2-40B4-BE49-F238E27FC236}">
                    <a16:creationId xmlns:a16="http://schemas.microsoft.com/office/drawing/2014/main" id="{EA608C46-5845-8145-B60A-16C0B75DFF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4" name="Line 45">
                <a:extLst>
                  <a:ext uri="{FF2B5EF4-FFF2-40B4-BE49-F238E27FC236}">
                    <a16:creationId xmlns:a16="http://schemas.microsoft.com/office/drawing/2014/main" id="{C6B4B120-4909-8343-9AC3-FBAA972D39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5" name="Line 46">
                <a:extLst>
                  <a:ext uri="{FF2B5EF4-FFF2-40B4-BE49-F238E27FC236}">
                    <a16:creationId xmlns:a16="http://schemas.microsoft.com/office/drawing/2014/main" id="{F086A736-64D2-1040-874B-52B2105A7E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6" name="Line 47">
                <a:extLst>
                  <a:ext uri="{FF2B5EF4-FFF2-40B4-BE49-F238E27FC236}">
                    <a16:creationId xmlns:a16="http://schemas.microsoft.com/office/drawing/2014/main" id="{0C16D5C4-A642-894F-BE4A-9494067650E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7" name="Line 48">
                <a:extLst>
                  <a:ext uri="{FF2B5EF4-FFF2-40B4-BE49-F238E27FC236}">
                    <a16:creationId xmlns:a16="http://schemas.microsoft.com/office/drawing/2014/main" id="{EDBFAACE-D1C0-7C43-844F-1FEF36DEC34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8" name="Line 49">
                <a:extLst>
                  <a:ext uri="{FF2B5EF4-FFF2-40B4-BE49-F238E27FC236}">
                    <a16:creationId xmlns:a16="http://schemas.microsoft.com/office/drawing/2014/main" id="{4EC6ACD9-0603-874D-ADAD-5CACB427E80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69" name="Line 50">
                <a:extLst>
                  <a:ext uri="{FF2B5EF4-FFF2-40B4-BE49-F238E27FC236}">
                    <a16:creationId xmlns:a16="http://schemas.microsoft.com/office/drawing/2014/main" id="{2FA7949F-58DB-A847-B87E-B5B6B16A7E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0" name="Line 51">
                <a:extLst>
                  <a:ext uri="{FF2B5EF4-FFF2-40B4-BE49-F238E27FC236}">
                    <a16:creationId xmlns:a16="http://schemas.microsoft.com/office/drawing/2014/main" id="{52F8CD95-86D6-164D-98A0-CF5548F22FC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1" name="Line 52">
                <a:extLst>
                  <a:ext uri="{FF2B5EF4-FFF2-40B4-BE49-F238E27FC236}">
                    <a16:creationId xmlns:a16="http://schemas.microsoft.com/office/drawing/2014/main" id="{40E8E34E-87AD-EC42-AB1B-D8B7C302F0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4438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2" name="Line 53">
                <a:extLst>
                  <a:ext uri="{FF2B5EF4-FFF2-40B4-BE49-F238E27FC236}">
                    <a16:creationId xmlns:a16="http://schemas.microsoft.com/office/drawing/2014/main" id="{DF321895-DF33-1047-B0B9-8083F3C536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7800" y="5276850"/>
                <a:ext cx="6934200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3" name="Line 55">
                <a:extLst>
                  <a:ext uri="{FF2B5EF4-FFF2-40B4-BE49-F238E27FC236}">
                    <a16:creationId xmlns:a16="http://schemas.microsoft.com/office/drawing/2014/main" id="{8F0295CB-447F-A44F-A111-811411C8A28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2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4" name="Line 56">
                <a:extLst>
                  <a:ext uri="{FF2B5EF4-FFF2-40B4-BE49-F238E27FC236}">
                    <a16:creationId xmlns:a16="http://schemas.microsoft.com/office/drawing/2014/main" id="{FAEFCAC5-45A9-B240-845C-A780B81980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0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5" name="Line 57">
                <a:extLst>
                  <a:ext uri="{FF2B5EF4-FFF2-40B4-BE49-F238E27FC236}">
                    <a16:creationId xmlns:a16="http://schemas.microsoft.com/office/drawing/2014/main" id="{29321D16-E55D-A748-BDA9-1B7DFE7A95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6" name="Line 58">
                <a:extLst>
                  <a:ext uri="{FF2B5EF4-FFF2-40B4-BE49-F238E27FC236}">
                    <a16:creationId xmlns:a16="http://schemas.microsoft.com/office/drawing/2014/main" id="{C0BFD750-321E-6548-8F46-C3623E3CBF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7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7" name="Line 59">
                <a:extLst>
                  <a:ext uri="{FF2B5EF4-FFF2-40B4-BE49-F238E27FC236}">
                    <a16:creationId xmlns:a16="http://schemas.microsoft.com/office/drawing/2014/main" id="{22194C69-429C-BB48-B6D4-CA4A75B22A9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35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8" name="Line 60">
                <a:extLst>
                  <a:ext uri="{FF2B5EF4-FFF2-40B4-BE49-F238E27FC236}">
                    <a16:creationId xmlns:a16="http://schemas.microsoft.com/office/drawing/2014/main" id="{39451D6C-9E1E-FF4E-9E19-DE4E218AA9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3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79" name="Line 61">
                <a:extLst>
                  <a:ext uri="{FF2B5EF4-FFF2-40B4-BE49-F238E27FC236}">
                    <a16:creationId xmlns:a16="http://schemas.microsoft.com/office/drawing/2014/main" id="{0D7D19E2-CF2B-6849-A49B-2607E8071F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1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0" name="Line 62">
                <a:extLst>
                  <a:ext uri="{FF2B5EF4-FFF2-40B4-BE49-F238E27FC236}">
                    <a16:creationId xmlns:a16="http://schemas.microsoft.com/office/drawing/2014/main" id="{80421533-AD82-3A49-897D-EA0A024DA25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95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1" name="Line 63">
                <a:extLst>
                  <a:ext uri="{FF2B5EF4-FFF2-40B4-BE49-F238E27FC236}">
                    <a16:creationId xmlns:a16="http://schemas.microsoft.com/office/drawing/2014/main" id="{7C4733C3-B549-8049-85EE-508082E506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76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2" name="Line 64">
                <a:extLst>
                  <a:ext uri="{FF2B5EF4-FFF2-40B4-BE49-F238E27FC236}">
                    <a16:creationId xmlns:a16="http://schemas.microsoft.com/office/drawing/2014/main" id="{3F0D70FA-4A6C-A446-8620-A4AFA86799F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257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3" name="Line 65">
                <a:extLst>
                  <a:ext uri="{FF2B5EF4-FFF2-40B4-BE49-F238E27FC236}">
                    <a16:creationId xmlns:a16="http://schemas.microsoft.com/office/drawing/2014/main" id="{3AA75476-24F2-B745-8BC2-0C531ACEB3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638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4" name="Line 66">
                <a:extLst>
                  <a:ext uri="{FF2B5EF4-FFF2-40B4-BE49-F238E27FC236}">
                    <a16:creationId xmlns:a16="http://schemas.microsoft.com/office/drawing/2014/main" id="{484417F9-6788-824C-A40E-C2B1EAF380F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19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5" name="Line 67">
                <a:extLst>
                  <a:ext uri="{FF2B5EF4-FFF2-40B4-BE49-F238E27FC236}">
                    <a16:creationId xmlns:a16="http://schemas.microsoft.com/office/drawing/2014/main" id="{1DC69633-3FEB-1646-BF0F-91722FBD6A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400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6" name="Line 68">
                <a:extLst>
                  <a:ext uri="{FF2B5EF4-FFF2-40B4-BE49-F238E27FC236}">
                    <a16:creationId xmlns:a16="http://schemas.microsoft.com/office/drawing/2014/main" id="{6A5C206B-2E1F-954D-B5B9-93EBA748908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7" name="Line 69">
                <a:extLst>
                  <a:ext uri="{FF2B5EF4-FFF2-40B4-BE49-F238E27FC236}">
                    <a16:creationId xmlns:a16="http://schemas.microsoft.com/office/drawing/2014/main" id="{510BBF5C-E3FC-5B42-99ED-AFE4EC5C09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04F09D67-576B-344C-A509-3CFC927AC17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89" name="Line 71">
                <a:extLst>
                  <a:ext uri="{FF2B5EF4-FFF2-40B4-BE49-F238E27FC236}">
                    <a16:creationId xmlns:a16="http://schemas.microsoft.com/office/drawing/2014/main" id="{480A4BC8-A0DD-9D43-9DB8-6214B623135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781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0" name="Line 72">
                <a:extLst>
                  <a:ext uri="{FF2B5EF4-FFF2-40B4-BE49-F238E27FC236}">
                    <a16:creationId xmlns:a16="http://schemas.microsoft.com/office/drawing/2014/main" id="{8EF16B65-8CF9-8A44-A871-EE2553F4D93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162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1" name="Line 73">
                <a:extLst>
                  <a:ext uri="{FF2B5EF4-FFF2-40B4-BE49-F238E27FC236}">
                    <a16:creationId xmlns:a16="http://schemas.microsoft.com/office/drawing/2014/main" id="{18030293-DE2F-AA48-878E-BB7416A0C9D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543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2" name="Line 74">
                <a:extLst>
                  <a:ext uri="{FF2B5EF4-FFF2-40B4-BE49-F238E27FC236}">
                    <a16:creationId xmlns:a16="http://schemas.microsoft.com/office/drawing/2014/main" id="{C1AC72F8-8E96-C64A-822F-BF450AC67A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5200650"/>
                <a:ext cx="0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93" name="Text Box 75">
                <a:extLst>
                  <a:ext uri="{FF2B5EF4-FFF2-40B4-BE49-F238E27FC236}">
                    <a16:creationId xmlns:a16="http://schemas.microsoft.com/office/drawing/2014/main" id="{5BB9C301-08C1-F445-9E43-F08BC466C9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95400" y="532923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 dirty="0">
                    <a:latin typeface="Gill Sans" charset="0"/>
                    <a:ea typeface="Gill Sans" charset="0"/>
                    <a:cs typeface="Gill Sans" charset="0"/>
                  </a:rPr>
                  <a:t>0</a:t>
                </a:r>
              </a:p>
            </p:txBody>
          </p:sp>
          <p:sp>
            <p:nvSpPr>
              <p:cNvPr id="94" name="Text Box 76">
                <a:extLst>
                  <a:ext uri="{FF2B5EF4-FFF2-40B4-BE49-F238E27FC236}">
                    <a16:creationId xmlns:a16="http://schemas.microsoft.com/office/drawing/2014/main" id="{160D315F-053A-6B4E-B60B-FF3F665C2A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004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5</a:t>
                </a:r>
              </a:p>
            </p:txBody>
          </p:sp>
          <p:sp>
            <p:nvSpPr>
              <p:cNvPr id="95" name="Text Box 77">
                <a:extLst>
                  <a:ext uri="{FF2B5EF4-FFF2-40B4-BE49-F238E27FC236}">
                    <a16:creationId xmlns:a16="http://schemas.microsoft.com/office/drawing/2014/main" id="{4B8A42D3-32D6-0B41-8A3F-82E2076B2D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029200" y="5334000"/>
                <a:ext cx="609600" cy="366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10</a:t>
                </a:r>
              </a:p>
            </p:txBody>
          </p:sp>
          <p:sp>
            <p:nvSpPr>
              <p:cNvPr id="96" name="Text Box 78">
                <a:extLst>
                  <a:ext uri="{FF2B5EF4-FFF2-40B4-BE49-F238E27FC236}">
                    <a16:creationId xmlns:a16="http://schemas.microsoft.com/office/drawing/2014/main" id="{5258B09F-9238-C14C-A72D-00A96A7831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34200" y="5348287"/>
                <a:ext cx="609600" cy="3667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b="0" u="none">
                    <a:latin typeface="Gill Sans" charset="0"/>
                    <a:ea typeface="Gill Sans" charset="0"/>
                    <a:cs typeface="Gill Sans" charset="0"/>
                  </a:rPr>
                  <a:t>15</a:t>
                </a:r>
              </a:p>
            </p:txBody>
          </p:sp>
          <p:pic>
            <p:nvPicPr>
              <p:cNvPr id="97" name="Picture 96">
                <a:extLst>
                  <a:ext uri="{FF2B5EF4-FFF2-40B4-BE49-F238E27FC236}">
                    <a16:creationId xmlns:a16="http://schemas.microsoft.com/office/drawing/2014/main" id="{4E016C4B-C8D9-4DED-948F-49278B87D9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349" y="3490123"/>
                <a:ext cx="966788" cy="3571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8" name="Picture 97">
                <a:extLst>
                  <a:ext uri="{FF2B5EF4-FFF2-40B4-BE49-F238E27FC236}">
                    <a16:creationId xmlns:a16="http://schemas.microsoft.com/office/drawing/2014/main" id="{D66FB25B-0A1D-4439-96A6-45DE07DB87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74" y="4280698"/>
                <a:ext cx="1030288" cy="358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99" name="Picture 98">
                <a:extLst>
                  <a:ext uri="{FF2B5EF4-FFF2-40B4-BE49-F238E27FC236}">
                    <a16:creationId xmlns:a16="http://schemas.microsoft.com/office/drawing/2014/main" id="{1DCDFBE7-6E0E-4C63-86B3-E2BA3F7D5A9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049" y="4983961"/>
                <a:ext cx="1030288" cy="3794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mc="http://schemas.openxmlformats.org/markup-compatibility/2006" xmlns="" xmlns:a14="http://schemas.microsoft.com/office/drawing/2010/main" xmlns:lc="http://schemas.openxmlformats.org/drawingml/2006/lockedCanvas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mc="http://schemas.openxmlformats.org/markup-compatibility/2006" xmlns="" xmlns:a14="http://schemas.microsoft.com/office/drawing/2010/main" xmlns:lc="http://schemas.openxmlformats.org/drawingml/2006/lockedCanvas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mc="http://schemas.openxmlformats.org/markup-compatibility/2006" xmlns="" xmlns:a14="http://schemas.microsoft.com/office/drawing/2010/main" xmlns:lc="http://schemas.openxmlformats.org/drawingml/2006/lockedCanvas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0" name="Line 82">
                <a:extLst>
                  <a:ext uri="{FF2B5EF4-FFF2-40B4-BE49-F238E27FC236}">
                    <a16:creationId xmlns:a16="http://schemas.microsoft.com/office/drawing/2014/main" id="{FF098E66-5108-FE4C-A823-AF6C9D88C0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3371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1" name="Line 83">
                <a:extLst>
                  <a:ext uri="{FF2B5EF4-FFF2-40B4-BE49-F238E27FC236}">
                    <a16:creationId xmlns:a16="http://schemas.microsoft.com/office/drawing/2014/main" id="{6CEED2D2-7189-3A47-BC43-A1D2CFBE35D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133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  <p:sp>
            <p:nvSpPr>
              <p:cNvPr id="102" name="Line 84">
                <a:extLst>
                  <a:ext uri="{FF2B5EF4-FFF2-40B4-BE49-F238E27FC236}">
                    <a16:creationId xmlns:a16="http://schemas.microsoft.com/office/drawing/2014/main" id="{66AF2B59-BE9B-914A-BC7A-E03F022AF2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447800" y="4895850"/>
                <a:ext cx="0" cy="38100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="" xmlns:a14="http://schemas.microsoft.com/office/drawing/2010/main" xmlns:lc="http://schemas.openxmlformats.org/drawingml/2006/lockedCanvas">
                    <a:noFill/>
                  </a14:hiddenFill>
                </a:ext>
              </a:extLst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b="0">
                  <a:latin typeface="Gill Sans" charset="0"/>
                  <a:ea typeface="Gill Sans" charset="0"/>
                  <a:cs typeface="Gill Sans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4F998DC-9E3E-284C-BA95-283CF28401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4800" y="3443287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3" name="Line 85">
              <a:extLst>
                <a:ext uri="{FF2B5EF4-FFF2-40B4-BE49-F238E27FC236}">
                  <a16:creationId xmlns:a16="http://schemas.microsoft.com/office/drawing/2014/main" id="{A61EB8EC-11C1-0C45-B3F5-01BDBA908DE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1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4" name="Line 86">
              <a:extLst>
                <a:ext uri="{FF2B5EF4-FFF2-40B4-BE49-F238E27FC236}">
                  <a16:creationId xmlns:a16="http://schemas.microsoft.com/office/drawing/2014/main" id="{6F105A4A-D688-A64B-95AE-47BDDFB8491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52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5" name="Line 87">
              <a:extLst>
                <a:ext uri="{FF2B5EF4-FFF2-40B4-BE49-F238E27FC236}">
                  <a16:creationId xmlns:a16="http://schemas.microsoft.com/office/drawing/2014/main" id="{B1B714A0-632E-F64C-8FD5-2E16B724D20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14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6" name="Line 91">
              <a:extLst>
                <a:ext uri="{FF2B5EF4-FFF2-40B4-BE49-F238E27FC236}">
                  <a16:creationId xmlns:a16="http://schemas.microsoft.com/office/drawing/2014/main" id="{1BBC0B54-A26A-9A4D-8ACB-A21DF06A65C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495800" y="3371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7" name="Line 92">
              <a:extLst>
                <a:ext uri="{FF2B5EF4-FFF2-40B4-BE49-F238E27FC236}">
                  <a16:creationId xmlns:a16="http://schemas.microsoft.com/office/drawing/2014/main" id="{8C6AC155-537A-B142-AF71-FA03166532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257800" y="4133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18" name="Line 97">
              <a:extLst>
                <a:ext uri="{FF2B5EF4-FFF2-40B4-BE49-F238E27FC236}">
                  <a16:creationId xmlns:a16="http://schemas.microsoft.com/office/drawing/2014/main" id="{4C8FC327-A3EA-4E4A-8CB7-29D1A79989B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019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19" name="Line 99">
              <a:extLst>
                <a:ext uri="{FF2B5EF4-FFF2-40B4-BE49-F238E27FC236}">
                  <a16:creationId xmlns:a16="http://schemas.microsoft.com/office/drawing/2014/main" id="{0EDB221C-5DEC-CA40-86A3-6187BD3FE8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543800" y="3367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47DCC8E-B913-B540-BDED-38A2C8DA3C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21005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8613D4-DDF4-3248-88C0-E9A5BE9EC9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0800" y="4972050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86AD33-1870-F14A-926F-DCF0897FBB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2800" y="3448050"/>
              <a:ext cx="381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A2527A3-5793-A446-B897-98311EA3D0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3800" y="4205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A9594EE-6645-A14B-9168-669BE288A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6800" y="4967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E98878D-CD12-4D42-8FD8-67ACF6582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4205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824B3FB-42F6-CF43-801B-54093DEF88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62800" y="4205287"/>
              <a:ext cx="762000" cy="3048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ED2EEEB1-6426-4F44-BFF2-38052B9E7C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800" y="4953001"/>
              <a:ext cx="762000" cy="31908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8" name="Line 98">
              <a:extLst>
                <a:ext uri="{FF2B5EF4-FFF2-40B4-BE49-F238E27FC236}">
                  <a16:creationId xmlns:a16="http://schemas.microsoft.com/office/drawing/2014/main" id="{E9ACBAD3-0C9B-7F40-B714-D786F467E12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162800" y="4129087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  <p:sp>
          <p:nvSpPr>
            <p:cNvPr id="29" name="Line 93">
              <a:extLst>
                <a:ext uri="{FF2B5EF4-FFF2-40B4-BE49-F238E27FC236}">
                  <a16:creationId xmlns:a16="http://schemas.microsoft.com/office/drawing/2014/main" id="{1C39957B-8584-7F45-A4EF-267192DAC22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781800" y="4895850"/>
              <a:ext cx="0" cy="3810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 xmlns:lc="http://schemas.openxmlformats.org/drawingml/2006/lockedCanvas">
                  <a:noFill/>
                </a14:hiddenFill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0">
                <a:latin typeface="Gill Sans" charset="0"/>
                <a:ea typeface="Gill Sans" charset="0"/>
                <a:cs typeface="Gill San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374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8931E7B-9275-4E51-A33C-ED6D6E8D3CAE}"/>
              </a:ext>
            </a:extLst>
          </p:cNvPr>
          <p:cNvSpPr txBox="1"/>
          <p:nvPr/>
        </p:nvSpPr>
        <p:spPr>
          <a:xfrm>
            <a:off x="1072599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06090-BD7E-4648-BACE-BF4CDEA0B9A6}"/>
              </a:ext>
            </a:extLst>
          </p:cNvPr>
          <p:cNvSpPr txBox="1"/>
          <p:nvPr/>
        </p:nvSpPr>
        <p:spPr>
          <a:xfrm>
            <a:off x="4882381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9EB0-7B64-4E13-A57B-0A59807A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Request Resource Atomically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FA343-AC4C-4580-8882-3F5B8787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5A49A-31DD-4E73-B1C9-636F9579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23353-28CC-41B3-9E3F-FC850F01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50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57400" y="2590800"/>
            <a:ext cx="8256760" cy="2860895"/>
            <a:chOff x="235390" y="3693814"/>
            <a:chExt cx="8256760" cy="2860895"/>
          </a:xfrm>
        </p:grpSpPr>
        <p:sp>
          <p:nvSpPr>
            <p:cNvPr id="3" name="Rectangle 2"/>
            <p:cNvSpPr/>
            <p:nvPr/>
          </p:nvSpPr>
          <p:spPr>
            <a:xfrm>
              <a:off x="235390" y="3693814"/>
              <a:ext cx="8256760" cy="286089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F2F51C-3EA6-4989-8D01-18CF29C05310}"/>
                </a:ext>
              </a:extLst>
            </p:cNvPr>
            <p:cNvSpPr txBox="1"/>
            <p:nvPr/>
          </p:nvSpPr>
          <p:spPr>
            <a:xfrm>
              <a:off x="405903" y="3946215"/>
              <a:ext cx="7748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Consider instead: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2F9498-88FC-418A-AC60-CB120BB4F7AF}"/>
                </a:ext>
              </a:extLst>
            </p:cNvPr>
            <p:cNvSpPr txBox="1"/>
            <p:nvPr/>
          </p:nvSpPr>
          <p:spPr>
            <a:xfrm>
              <a:off x="532664" y="4417358"/>
              <a:ext cx="34583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Thread A</a:t>
              </a:r>
            </a:p>
            <a:p>
              <a:r>
                <a:rPr lang="en-US" sz="2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Acquire_both</a:t>
              </a:r>
              <a:r>
                <a:rPr lang="en-US" sz="24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(x, y);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y.Release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x.Release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B9ED99-E189-4EC0-8BBA-EA1AB6820A3D}"/>
                </a:ext>
              </a:extLst>
            </p:cNvPr>
            <p:cNvSpPr txBox="1"/>
            <p:nvPr/>
          </p:nvSpPr>
          <p:spPr>
            <a:xfrm>
              <a:off x="3906174" y="4417358"/>
              <a:ext cx="3458305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Thread B</a:t>
              </a:r>
            </a:p>
            <a:p>
              <a:r>
                <a:rPr lang="en-US" sz="2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Acquire_both</a:t>
              </a:r>
              <a:r>
                <a:rPr lang="en-US" sz="24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(y, x);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x.Release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y.Release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87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8931E7B-9275-4E51-A33C-ED6D6E8D3CAE}"/>
              </a:ext>
            </a:extLst>
          </p:cNvPr>
          <p:cNvSpPr txBox="1"/>
          <p:nvPr/>
        </p:nvSpPr>
        <p:spPr>
          <a:xfrm>
            <a:off x="1072599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6506090-BD7E-4648-BACE-BF4CDEA0B9A6}"/>
              </a:ext>
            </a:extLst>
          </p:cNvPr>
          <p:cNvSpPr txBox="1"/>
          <p:nvPr/>
        </p:nvSpPr>
        <p:spPr>
          <a:xfrm>
            <a:off x="4882381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9EB0-7B64-4E13-A57B-0A59807A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Request Resource Atomically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FA343-AC4C-4580-8882-3F5B8787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5A49A-31DD-4E73-B1C9-636F9579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23353-28CC-41B3-9E3F-FC850F01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51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2057400" y="2590800"/>
            <a:ext cx="8256760" cy="3846374"/>
            <a:chOff x="260053" y="2751339"/>
            <a:chExt cx="8256760" cy="3846374"/>
          </a:xfrm>
        </p:grpSpPr>
        <p:sp>
          <p:nvSpPr>
            <p:cNvPr id="3" name="Rectangle 2"/>
            <p:cNvSpPr/>
            <p:nvPr/>
          </p:nvSpPr>
          <p:spPr>
            <a:xfrm>
              <a:off x="260053" y="2751339"/>
              <a:ext cx="8256760" cy="384637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F2F51C-3EA6-4989-8D01-18CF29C05310}"/>
                </a:ext>
              </a:extLst>
            </p:cNvPr>
            <p:cNvSpPr txBox="1"/>
            <p:nvPr/>
          </p:nvSpPr>
          <p:spPr>
            <a:xfrm>
              <a:off x="475612" y="2898803"/>
              <a:ext cx="774833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rgbClr val="FF0000"/>
                  </a:solidFill>
                </a:rPr>
                <a:t>Or consider this: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2F9498-88FC-418A-AC60-CB120BB4F7AF}"/>
                </a:ext>
              </a:extLst>
            </p:cNvPr>
            <p:cNvSpPr txBox="1"/>
            <p:nvPr/>
          </p:nvSpPr>
          <p:spPr>
            <a:xfrm>
              <a:off x="475612" y="3405446"/>
              <a:ext cx="345830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Thread A</a:t>
              </a:r>
            </a:p>
            <a:p>
              <a:r>
                <a:rPr lang="en-US" sz="2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z.Acquire</a:t>
              </a:r>
              <a:r>
                <a:rPr lang="en-US" sz="24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x.Acquire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y.Acquire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z.Release</a:t>
              </a:r>
              <a:r>
                <a:rPr lang="en-US" sz="24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y.Release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x.Release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8B9ED99-E189-4EC0-8BBA-EA1AB6820A3D}"/>
                </a:ext>
              </a:extLst>
            </p:cNvPr>
            <p:cNvSpPr txBox="1"/>
            <p:nvPr/>
          </p:nvSpPr>
          <p:spPr>
            <a:xfrm>
              <a:off x="3343226" y="3422023"/>
              <a:ext cx="3458305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u="sng" dirty="0"/>
                <a:t>Thread B</a:t>
              </a:r>
            </a:p>
            <a:p>
              <a:r>
                <a:rPr lang="en-US" sz="2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z.Acquire</a:t>
              </a:r>
              <a:r>
                <a:rPr lang="en-US" sz="24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y.Acquire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x.Acquire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z.Release</a:t>
              </a:r>
              <a:r>
                <a:rPr lang="en-US" sz="2400" dirty="0">
                  <a:solidFill>
                    <a:srgbClr val="FF0000"/>
                  </a:solidFill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x.Release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dirty="0" err="1">
                  <a:latin typeface="Consolas" panose="020B0609020204030204" pitchFamily="49" charset="0"/>
                </a:rPr>
                <a:t>y.Release</a:t>
              </a:r>
              <a:r>
                <a:rPr lang="en-US" sz="2400" dirty="0">
                  <a:latin typeface="Consolas" panose="020B0609020204030204" pitchFamily="49" charset="0"/>
                </a:rPr>
                <a:t>();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388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3241-2176-4769-81D2-32605773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Prevention (3/4)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B3E5-937A-4B09-89E2-561B4AC0B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“No Preemption”</a:t>
            </a:r>
          </a:p>
          <a:p>
            <a:pPr lvl="1"/>
            <a:r>
              <a:rPr lang="en-US" altLang="ko-KR" dirty="0"/>
              <a:t>Resources are released only voluntarily by the thread holding the resource, after thread is finished with </a:t>
            </a:r>
            <a:r>
              <a:rPr lang="en-US" altLang="ko-KR" dirty="0" smtClean="0"/>
              <a:t>it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Allow OS to revoke resources it has granted</a:t>
            </a:r>
          </a:p>
          <a:p>
            <a:pPr lvl="2"/>
            <a:r>
              <a:rPr lang="en-US" dirty="0" smtClean="0"/>
              <a:t>Example: Preemptive scheduling</a:t>
            </a:r>
          </a:p>
          <a:p>
            <a:pPr lvl="1"/>
            <a:r>
              <a:rPr lang="en-US" dirty="0" smtClean="0"/>
              <a:t>Doesn’t always work with resource semantics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B2FC-BE4D-4D41-B16D-C5B78BD6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C6694-49E0-4CB2-A7F9-BBF28AD2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0617-177C-49B4-993A-215335F9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7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8B4DA-F6E7-41FD-8251-96F8DA942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Preempting Resources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endParaRPr lang="en-US" dirty="0" smtClean="0">
              <a:cs typeface="Arial" panose="020B0604020202020204" pitchFamily="34" charset="0"/>
            </a:endParaRPr>
          </a:p>
          <a:p>
            <a:r>
              <a:rPr lang="en-US" dirty="0" smtClean="0">
                <a:cs typeface="Arial" panose="020B0604020202020204" pitchFamily="34" charset="0"/>
              </a:rPr>
              <a:t>With </a:t>
            </a:r>
            <a:r>
              <a:rPr lang="en-US" dirty="0">
                <a:cs typeface="Arial" panose="020B0604020202020204" pitchFamily="34" charset="0"/>
              </a:rPr>
              <a:t>virtual memory we have “infinite” space so everything will just succeed.</a:t>
            </a:r>
          </a:p>
          <a:p>
            <a:r>
              <a:rPr lang="en-US" dirty="0" smtClean="0">
                <a:solidFill>
                  <a:srgbClr val="FF0000"/>
                </a:solidFill>
                <a:cs typeface="Arial" panose="020B0604020202020204" pitchFamily="34" charset="0"/>
              </a:rPr>
              <a:t>Alternative </a:t>
            </a:r>
            <a:r>
              <a:rPr lang="en-US" dirty="0">
                <a:solidFill>
                  <a:srgbClr val="FF0000"/>
                </a:solidFill>
                <a:cs typeface="Arial" panose="020B0604020202020204" pitchFamily="34" charset="0"/>
              </a:rPr>
              <a:t>view: we are “pre-empting” memory when paging out to disk, and giving it back when paging back in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5C6D73-E4F0-408B-BF25-38D04C2279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BD4B80-B424-46E8-A479-104629F5E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F2B7E-2BF1-43CE-9643-6CF16865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051B50-2467-46ED-A870-E02F8C01345D}"/>
              </a:ext>
            </a:extLst>
          </p:cNvPr>
          <p:cNvSpPr txBox="1"/>
          <p:nvPr/>
        </p:nvSpPr>
        <p:spPr>
          <a:xfrm>
            <a:off x="1066800" y="2126750"/>
            <a:ext cx="369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</a:t>
            </a:r>
            <a:r>
              <a:rPr lang="en-US" sz="2400" u="sng" dirty="0" smtClean="0"/>
              <a:t>A</a:t>
            </a:r>
          </a:p>
          <a:p>
            <a:endParaRPr lang="en-US" sz="2400" u="sng" dirty="0"/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0148AC-2390-42F5-B4FE-938A74A7AB35}"/>
              </a:ext>
            </a:extLst>
          </p:cNvPr>
          <p:cNvSpPr txBox="1"/>
          <p:nvPr/>
        </p:nvSpPr>
        <p:spPr>
          <a:xfrm>
            <a:off x="4876800" y="2133599"/>
            <a:ext cx="36988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Thread </a:t>
            </a:r>
            <a:r>
              <a:rPr lang="en-US" sz="2400" u="sng" dirty="0" smtClean="0"/>
              <a:t>B</a:t>
            </a:r>
          </a:p>
          <a:p>
            <a:endParaRPr lang="en-US" sz="2400" u="sng" dirty="0"/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 err="1">
                <a:latin typeface="Consolas" panose="020B0609020204030204" pitchFamily="49" charset="0"/>
              </a:rPr>
              <a:t>AllocateOrWait</a:t>
            </a:r>
            <a:r>
              <a:rPr lang="en-US" sz="2400" dirty="0">
                <a:latin typeface="Consolas" panose="020B0609020204030204" pitchFamily="49" charset="0"/>
              </a:rPr>
              <a:t>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  <a:p>
            <a:r>
              <a:rPr lang="en-US" sz="2400" dirty="0">
                <a:latin typeface="Consolas" panose="020B0609020204030204" pitchFamily="49" charset="0"/>
              </a:rPr>
              <a:t>Free(1 MB)</a:t>
            </a:r>
          </a:p>
        </p:txBody>
      </p:sp>
    </p:spTree>
    <p:extLst>
      <p:ext uri="{BB962C8B-B14F-4D97-AF65-F5344CB8AC3E}">
        <p14:creationId xmlns:p14="http://schemas.microsoft.com/office/powerpoint/2010/main" val="3590340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423241-2176-4769-81D2-32605773F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Deadlock Prevention (4/4)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36B3E5-937A-4B09-89E2-561B4AC0BC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Remove “Circular Wait”</a:t>
            </a:r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r>
              <a:rPr lang="en-US" dirty="0" smtClean="0"/>
              <a:t> waits for T</a:t>
            </a:r>
            <a:r>
              <a:rPr lang="en-US" baseline="-25000" dirty="0" smtClean="0"/>
              <a:t>2</a:t>
            </a:r>
            <a:r>
              <a:rPr lang="en-US" dirty="0" smtClean="0"/>
              <a:t> and T</a:t>
            </a:r>
            <a:r>
              <a:rPr lang="en-US" baseline="-25000" dirty="0" smtClean="0"/>
              <a:t>2</a:t>
            </a:r>
            <a:r>
              <a:rPr lang="en-US" dirty="0" smtClean="0"/>
              <a:t> waits for T</a:t>
            </a:r>
            <a:r>
              <a:rPr lang="en-US" baseline="-25000" dirty="0" smtClean="0"/>
              <a:t>1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Acquire resources in a consistent order</a:t>
            </a:r>
          </a:p>
          <a:p>
            <a:pPr lvl="1"/>
            <a:r>
              <a:rPr lang="en-US" dirty="0" smtClean="0"/>
              <a:t>Acquire all resources atomically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DAB2FC-BE4D-4D41-B16D-C5B78BD6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7C6694-49E0-4CB2-A7F9-BBF28AD2B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0617-177C-49B4-993A-215335F9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90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66506090-BD7E-4648-BACE-BF4CDEA0B9A6}"/>
              </a:ext>
            </a:extLst>
          </p:cNvPr>
          <p:cNvSpPr txBox="1"/>
          <p:nvPr/>
        </p:nvSpPr>
        <p:spPr>
          <a:xfrm>
            <a:off x="4882381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B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E59EB0-7B64-4E13-A57B-0A59807AD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Acquire Resources in a Consistent Order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FA343-AC4C-4580-8882-3F5B8787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5A49A-31DD-4E73-B1C9-636F9579A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823353-28CC-41B3-9E3F-FC850F01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55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6256962" y="2013736"/>
            <a:ext cx="5319675" cy="3961438"/>
            <a:chOff x="6256962" y="2013735"/>
            <a:chExt cx="5319675" cy="4006065"/>
          </a:xfrm>
        </p:grpSpPr>
        <p:sp>
          <p:nvSpPr>
            <p:cNvPr id="3" name="Rectangle 2"/>
            <p:cNvSpPr/>
            <p:nvPr/>
          </p:nvSpPr>
          <p:spPr>
            <a:xfrm>
              <a:off x="6256962" y="2013735"/>
              <a:ext cx="5157627" cy="4006065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34F9F5-909A-4168-B7D2-07C5566EE49C}"/>
                </a:ext>
              </a:extLst>
            </p:cNvPr>
            <p:cNvSpPr txBox="1"/>
            <p:nvPr/>
          </p:nvSpPr>
          <p:spPr>
            <a:xfrm>
              <a:off x="6371261" y="2179586"/>
              <a:ext cx="488646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rgbClr val="FF0000"/>
                  </a:solidFill>
                </a:rPr>
                <a:t>Consider instead: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3512CED-3810-45BA-A011-1F692A2259FD}"/>
                </a:ext>
              </a:extLst>
            </p:cNvPr>
            <p:cNvSpPr txBox="1"/>
            <p:nvPr/>
          </p:nvSpPr>
          <p:spPr>
            <a:xfrm>
              <a:off x="6371261" y="2702806"/>
              <a:ext cx="260268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Thread A</a:t>
              </a:r>
              <a:endParaRPr lang="en-US" sz="2400" dirty="0"/>
            </a:p>
            <a:p>
              <a:r>
                <a:rPr lang="en-US" sz="2400" b="1" dirty="0" err="1">
                  <a:latin typeface="Consolas" panose="020B0609020204030204" pitchFamily="49" charset="0"/>
                </a:rPr>
                <a:t>x.Acquire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b="1" dirty="0" err="1">
                  <a:latin typeface="Consolas" panose="020B0609020204030204" pitchFamily="49" charset="0"/>
                </a:rPr>
                <a:t>y.Acquire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b="1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2400" b="1" dirty="0" err="1">
                  <a:latin typeface="Consolas" panose="020B0609020204030204" pitchFamily="49" charset="0"/>
                </a:rPr>
                <a:t>y.Release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b="1" dirty="0" err="1">
                  <a:latin typeface="Consolas" panose="020B0609020204030204" pitchFamily="49" charset="0"/>
                </a:rPr>
                <a:t>x.Release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2C07B7-954A-492C-BDE8-23BF3FD37404}"/>
                </a:ext>
              </a:extLst>
            </p:cNvPr>
            <p:cNvSpPr txBox="1"/>
            <p:nvPr/>
          </p:nvSpPr>
          <p:spPr>
            <a:xfrm>
              <a:off x="8973949" y="2702806"/>
              <a:ext cx="2602688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Thread B</a:t>
              </a:r>
              <a:endParaRPr lang="en-US" sz="2400" dirty="0"/>
            </a:p>
            <a:p>
              <a:r>
                <a:rPr lang="en-US" sz="24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x</a:t>
              </a:r>
              <a:r>
                <a:rPr lang="en-US" sz="2400" b="1" dirty="0" err="1">
                  <a:latin typeface="Consolas" panose="020B0609020204030204" pitchFamily="49" charset="0"/>
                </a:rPr>
                <a:t>.Acquire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b="1" dirty="0" err="1">
                  <a:solidFill>
                    <a:srgbClr val="FF0000"/>
                  </a:solidFill>
                  <a:latin typeface="Consolas" panose="020B0609020204030204" pitchFamily="49" charset="0"/>
                </a:rPr>
                <a:t>y</a:t>
              </a:r>
              <a:r>
                <a:rPr lang="en-US" sz="2400" b="1" dirty="0" err="1">
                  <a:latin typeface="Consolas" panose="020B0609020204030204" pitchFamily="49" charset="0"/>
                </a:rPr>
                <a:t>.Acquire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b="1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sz="2400" b="1" dirty="0" err="1">
                  <a:latin typeface="Consolas" panose="020B0609020204030204" pitchFamily="49" charset="0"/>
                </a:rPr>
                <a:t>x.Release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  <a:p>
              <a:r>
                <a:rPr lang="en-US" sz="2400" b="1" dirty="0" err="1">
                  <a:latin typeface="Consolas" panose="020B0609020204030204" pitchFamily="49" charset="0"/>
                </a:rPr>
                <a:t>y.Release</a:t>
              </a:r>
              <a:r>
                <a:rPr lang="en-US" sz="2400" b="1" dirty="0">
                  <a:latin typeface="Consolas" panose="020B0609020204030204" pitchFamily="49" charset="0"/>
                </a:rPr>
                <a:t>();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8DA548D-D248-4194-833E-3B68412809E8}"/>
              </a:ext>
            </a:extLst>
          </p:cNvPr>
          <p:cNvSpPr txBox="1"/>
          <p:nvPr/>
        </p:nvSpPr>
        <p:spPr>
          <a:xfrm>
            <a:off x="6371261" y="5021066"/>
            <a:ext cx="48864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 it matter in which order the locks are released?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8931E7B-9275-4E51-A33C-ED6D6E8D3CAE}"/>
              </a:ext>
            </a:extLst>
          </p:cNvPr>
          <p:cNvSpPr txBox="1"/>
          <p:nvPr/>
        </p:nvSpPr>
        <p:spPr>
          <a:xfrm>
            <a:off x="1072599" y="2144886"/>
            <a:ext cx="26026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Thread A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y.Acquire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…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y.Release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  <a:p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x.Release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nsolas" panose="020B0609020204030204" pitchFamily="49" charset="0"/>
              </a:rPr>
              <a:t>();</a:t>
            </a:r>
          </a:p>
        </p:txBody>
      </p:sp>
    </p:spTree>
    <p:extLst>
      <p:ext uri="{BB962C8B-B14F-4D97-AF65-F5344CB8AC3E}">
        <p14:creationId xmlns:p14="http://schemas.microsoft.com/office/powerpoint/2010/main" val="262505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1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B374AE-6B5A-4C1E-B3EE-C50896A54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Should a System Deal With Deadlock?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55B3D-EF53-4A0E-8436-6D66EDC52A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different approaches:</a:t>
            </a:r>
          </a:p>
          <a:p>
            <a:pPr lvl="1"/>
            <a:r>
              <a:rPr lang="en-US" dirty="0" smtClean="0"/>
              <a:t>Deadlock avoidance: dynamically delay resource requests so deadlock doesn’t happen</a:t>
            </a:r>
          </a:p>
          <a:p>
            <a:pPr lvl="1"/>
            <a:r>
              <a:rPr lang="en-US" dirty="0" smtClean="0"/>
              <a:t>Deadlock prevention: write your code in a way that it isn’t prone to deadlock</a:t>
            </a:r>
          </a:p>
          <a:p>
            <a:pPr lvl="1"/>
            <a:r>
              <a:rPr lang="en-US" dirty="0" smtClean="0"/>
              <a:t>Deadlock recovery: let deadlock happen, and then figure out how to recover from it</a:t>
            </a:r>
          </a:p>
          <a:p>
            <a:r>
              <a:rPr lang="en-US" dirty="0" smtClean="0"/>
              <a:t>Modern operating systems:</a:t>
            </a:r>
          </a:p>
          <a:p>
            <a:pPr lvl="1"/>
            <a:r>
              <a:rPr lang="en-US" dirty="0" smtClean="0"/>
              <a:t>Make sure the system isn’t involved in any deadlock</a:t>
            </a:r>
          </a:p>
          <a:p>
            <a:pPr lvl="1"/>
            <a:r>
              <a:rPr lang="en-US" dirty="0" smtClean="0"/>
              <a:t>Ignore deadlock in applications</a:t>
            </a:r>
          </a:p>
          <a:p>
            <a:pPr lvl="2"/>
            <a:r>
              <a:rPr lang="en-US" dirty="0" smtClean="0"/>
              <a:t>“Ostrich Algorithm” or deadlock denial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DD303-EAEB-4EB1-B739-51302F0DF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EB69D5-CEA0-473F-96BC-8EA06E9F4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78E57-6ABF-4319-8BBC-5874340C1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63040" y="3298804"/>
            <a:ext cx="8394192" cy="6202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3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4EAC9-89EC-421C-BB8F-F2C1B5B4B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to Deal with Deadlock?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23830-4C4D-4711-972A-BFFD310BDC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Terminate thread, force it to give up resources</a:t>
            </a:r>
          </a:p>
          <a:p>
            <a:pPr lvl="1"/>
            <a:r>
              <a:rPr lang="en-US" smtClean="0"/>
              <a:t>Dining Philosophers Example: Remove a dining philosopher</a:t>
            </a:r>
          </a:p>
          <a:p>
            <a:pPr lvl="1"/>
            <a:r>
              <a:rPr lang="en-US" smtClean="0"/>
              <a:t>In AllocateOrWait example, OS kills a process to free up some memory</a:t>
            </a:r>
          </a:p>
          <a:p>
            <a:pPr lvl="1"/>
            <a:r>
              <a:rPr lang="en-US" smtClean="0"/>
              <a:t>Not always possible—killing a thread holding a lock leaves world inconsistent</a:t>
            </a:r>
          </a:p>
          <a:p>
            <a:r>
              <a:rPr lang="en-US" smtClean="0"/>
              <a:t>Roll back actions of deadlocked threads</a:t>
            </a:r>
          </a:p>
          <a:p>
            <a:pPr lvl="1"/>
            <a:r>
              <a:rPr lang="en-US" smtClean="0"/>
              <a:t>Common techniques in databases (transactions)</a:t>
            </a:r>
          </a:p>
          <a:p>
            <a:pPr lvl="1"/>
            <a:r>
              <a:rPr lang="en-US" smtClean="0"/>
              <a:t>Of course, if you restart in exactly the same way, may enter deadlock again</a:t>
            </a:r>
          </a:p>
          <a:p>
            <a:r>
              <a:rPr lang="en-US" smtClean="0"/>
              <a:t>Preempt resources without killing off thread</a:t>
            </a:r>
          </a:p>
          <a:p>
            <a:pPr lvl="1"/>
            <a:r>
              <a:rPr lang="en-US" smtClean="0"/>
              <a:t>Temporarily take resources away from a thread</a:t>
            </a:r>
          </a:p>
          <a:p>
            <a:pPr lvl="1"/>
            <a:r>
              <a:rPr lang="en-US" smtClean="0"/>
              <a:t>Doesn’t always fit with semantics of computation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0CE81-D310-464F-B9B0-8143D9321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C2ADF-8147-4DCA-8907-C4B05C5D9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15679-1D0F-4B16-AED7-0A3600460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0E76-0AF8-4956-9C77-43F480CA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F9F8-574E-4C8A-8028-E95375C6F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Assignment </a:t>
            </a:r>
            <a:r>
              <a:rPr lang="en-US" dirty="0"/>
              <a:t>2: due </a:t>
            </a:r>
            <a:r>
              <a:rPr lang="en-US" dirty="0" smtClean="0"/>
              <a:t>Monday</a:t>
            </a:r>
            <a:r>
              <a:rPr lang="en-US" dirty="0"/>
              <a:t>, </a:t>
            </a:r>
            <a:r>
              <a:rPr lang="en-US" dirty="0" smtClean="0"/>
              <a:t>April </a:t>
            </a:r>
            <a:r>
              <a:rPr lang="en-US" dirty="0" smtClean="0"/>
              <a:t>6</a:t>
            </a:r>
            <a:endParaRPr lang="en-US" dirty="0"/>
          </a:p>
          <a:p>
            <a:r>
              <a:rPr lang="en-US" dirty="0"/>
              <a:t>Project 1: deadline extended to Monday, </a:t>
            </a:r>
            <a:r>
              <a:rPr lang="en-US" smtClean="0"/>
              <a:t>April </a:t>
            </a:r>
            <a:r>
              <a:rPr lang="en-US"/>
              <a:t>6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1759D-D03E-471B-8CF3-BF34E7E21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3FA9-0257-46EE-A537-55CC97843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21ED10-FAD1-432C-AA87-BF329EA65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11F2C3-16CA-41EB-95E8-C121ADF2E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multi-oom Test (Project 1)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CEA0F-2FBE-4FE2-AD01-43389C836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multi-</a:t>
            </a:r>
            <a:r>
              <a:rPr lang="en-US" dirty="0" err="1" smtClean="0"/>
              <a:t>oom</a:t>
            </a:r>
            <a:r>
              <a:rPr lang="en-US" dirty="0" smtClean="0"/>
              <a:t> test is designed to stress your Project 1 implementation</a:t>
            </a:r>
          </a:p>
          <a:p>
            <a:r>
              <a:rPr lang="en-US" dirty="0" smtClean="0"/>
              <a:t>Keeps creating processes until doing so fails</a:t>
            </a:r>
          </a:p>
          <a:p>
            <a:pPr lvl="1"/>
            <a:r>
              <a:rPr lang="en-US" dirty="0" smtClean="0"/>
              <a:t>Checks that you handle all failures properly (e.g., </a:t>
            </a:r>
            <a:r>
              <a:rPr lang="en-US" dirty="0" err="1" smtClean="0"/>
              <a:t>malloc</a:t>
            </a:r>
            <a:r>
              <a:rPr lang="en-US" dirty="0" smtClean="0"/>
              <a:t> failures)</a:t>
            </a:r>
          </a:p>
          <a:p>
            <a:r>
              <a:rPr lang="en-US" dirty="0" smtClean="0"/>
              <a:t>Exits in unclean ways</a:t>
            </a:r>
          </a:p>
          <a:p>
            <a:pPr lvl="1"/>
            <a:r>
              <a:rPr lang="en-US" dirty="0" smtClean="0"/>
              <a:t>Checks that you properly handle exiting due to a fault, exiting with files open…</a:t>
            </a:r>
          </a:p>
          <a:p>
            <a:r>
              <a:rPr lang="en-US" dirty="0" smtClean="0"/>
              <a:t>Checks whether all memory has been released when process exits</a:t>
            </a:r>
          </a:p>
          <a:p>
            <a:pPr lvl="1"/>
            <a:r>
              <a:rPr lang="en-US" dirty="0" smtClean="0"/>
              <a:t>Verify that every </a:t>
            </a:r>
            <a:r>
              <a:rPr lang="en-US" dirty="0" err="1" smtClean="0">
                <a:latin typeface="Consolas" panose="020B0609020204030204" pitchFamily="49" charset="0"/>
              </a:rPr>
              <a:t>page_alloc</a:t>
            </a:r>
            <a:r>
              <a:rPr lang="en-US" dirty="0" smtClean="0"/>
              <a:t> has a </a:t>
            </a:r>
            <a:r>
              <a:rPr lang="en-US" dirty="0" err="1" smtClean="0">
                <a:latin typeface="Consolas" panose="020B0609020204030204" pitchFamily="49" charset="0"/>
              </a:rPr>
              <a:t>page_free</a:t>
            </a:r>
            <a:r>
              <a:rPr lang="en-US" dirty="0" smtClean="0"/>
              <a:t>, every </a:t>
            </a:r>
            <a:r>
              <a:rPr lang="en-US" dirty="0" err="1" smtClean="0">
                <a:latin typeface="Consolas" panose="020B0609020204030204" pitchFamily="49" charset="0"/>
              </a:rPr>
              <a:t>malloc</a:t>
            </a:r>
            <a:r>
              <a:rPr lang="en-US" dirty="0" smtClean="0"/>
              <a:t> has a corresponding </a:t>
            </a:r>
            <a:r>
              <a:rPr lang="en-US" dirty="0" smtClean="0">
                <a:latin typeface="Consolas" panose="020B0609020204030204" pitchFamily="49" charset="0"/>
              </a:rPr>
              <a:t>free</a:t>
            </a:r>
          </a:p>
          <a:p>
            <a:r>
              <a:rPr lang="en-US" dirty="0" smtClean="0"/>
              <a:t>It repeats the same thing 10 times, and checks that it can spawn the same number of processes each time</a:t>
            </a:r>
          </a:p>
          <a:p>
            <a:pPr lvl="1"/>
            <a:r>
              <a:rPr lang="en-US" dirty="0" smtClean="0"/>
              <a:t>To make sure there are no memory leaks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3929D-6A4B-4C7E-B71F-F4549C5A2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84416-AF93-4862-B1CE-4622ED8A9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D56DA1-8A28-437D-97B3-61FE0287C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3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335-7951-440E-96BB-F08553241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Ensuring Progress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D6614C-9273-4B5A-A722-4094495E8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Starvation: thread fails to make progress for an indefinite period of time</a:t>
            </a:r>
          </a:p>
          <a:p>
            <a:r>
              <a:rPr lang="en-US" dirty="0" smtClean="0"/>
              <a:t>Causes of starvation:</a:t>
            </a:r>
          </a:p>
          <a:p>
            <a:pPr lvl="1"/>
            <a:r>
              <a:rPr lang="en-US" b="1" dirty="0" smtClean="0"/>
              <a:t>Scheduling policy never runs a particular thread on the CPU</a:t>
            </a:r>
          </a:p>
          <a:p>
            <a:pPr lvl="1"/>
            <a:r>
              <a:rPr lang="en-US" dirty="0" smtClean="0"/>
              <a:t>Threads wait for each other or are spinning in a way that will never be resolved</a:t>
            </a:r>
          </a:p>
          <a:p>
            <a:r>
              <a:rPr lang="en-US" dirty="0" smtClean="0"/>
              <a:t>Let’s explore what sorts of problems we might fall into and how to avoid them…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B82CE8-DD7D-4D9B-8742-97C7697A6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AF0F6-CF1C-46E9-8862-FAD6A75C9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4021F-FEE9-4142-8E4B-6C309C021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77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796AB-413F-48DA-9498-833D68628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246E7-BB10-4875-ABF1-7DCCEB376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Starvation vs. Deadlock</a:t>
            </a:r>
          </a:p>
          <a:p>
            <a:pPr lvl="1"/>
            <a:r>
              <a:rPr lang="en-US" dirty="0" smtClean="0"/>
              <a:t>Starvation: Thread indefinitely unable to make progress</a:t>
            </a:r>
          </a:p>
          <a:p>
            <a:pPr lvl="1"/>
            <a:r>
              <a:rPr lang="en-US" dirty="0" smtClean="0"/>
              <a:t>Deadlock: Thread(s) unable to make progress due to circular wait</a:t>
            </a:r>
          </a:p>
          <a:p>
            <a:r>
              <a:rPr lang="en-US" dirty="0" smtClean="0"/>
              <a:t>Four conditions for deadlock:</a:t>
            </a:r>
          </a:p>
          <a:p>
            <a:pPr lvl="1"/>
            <a:r>
              <a:rPr lang="en-US" dirty="0" smtClean="0"/>
              <a:t>Mutual exclusion</a:t>
            </a:r>
          </a:p>
          <a:p>
            <a:pPr lvl="1"/>
            <a:r>
              <a:rPr lang="en-US" dirty="0" smtClean="0"/>
              <a:t>Hold and wait</a:t>
            </a:r>
          </a:p>
          <a:p>
            <a:pPr lvl="1"/>
            <a:r>
              <a:rPr lang="en-US" dirty="0" smtClean="0"/>
              <a:t>No preemption</a:t>
            </a:r>
          </a:p>
          <a:p>
            <a:pPr lvl="1"/>
            <a:r>
              <a:rPr lang="en-US" dirty="0" smtClean="0"/>
              <a:t>Circular Wait</a:t>
            </a:r>
          </a:p>
          <a:p>
            <a:r>
              <a:rPr lang="en-US" dirty="0" smtClean="0"/>
              <a:t>Three different approaches to address deadlock:</a:t>
            </a:r>
          </a:p>
          <a:p>
            <a:pPr lvl="1"/>
            <a:r>
              <a:rPr lang="en-US" dirty="0" smtClean="0"/>
              <a:t>Deadlock avoidance: dynamically delay resource requests so deadlock doesn’t happen</a:t>
            </a:r>
          </a:p>
          <a:p>
            <a:pPr lvl="1"/>
            <a:r>
              <a:rPr lang="en-US" dirty="0" smtClean="0"/>
              <a:t>Deadlock prevention: write your code in a way that it isn’t prone to deadlock</a:t>
            </a:r>
          </a:p>
          <a:p>
            <a:pPr lvl="1"/>
            <a:r>
              <a:rPr lang="en-US" dirty="0" smtClean="0"/>
              <a:t>Deadlock recovery: let deadlock happen, and then figure out how to recover from it</a:t>
            </a:r>
          </a:p>
          <a:p>
            <a:r>
              <a:rPr lang="en-US" dirty="0" smtClean="0"/>
              <a:t>Or deadlock denial: ignore the possibility of deadlock in applications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9CDF2-56AA-44D5-A815-313915962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BFAD92-0E97-4F72-BBE1-29BB52B44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845823-8DAB-469A-A273-CA6545F60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4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37" y="561634"/>
            <a:ext cx="3810000" cy="2857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735" y="3419134"/>
            <a:ext cx="3813602" cy="28602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536" y="2182075"/>
            <a:ext cx="3813600" cy="2860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19" y="3805215"/>
            <a:ext cx="2795905" cy="18662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147" y="1181098"/>
            <a:ext cx="2796189" cy="18392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759" y="859264"/>
            <a:ext cx="2958566" cy="643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578" y="5547935"/>
            <a:ext cx="2570102" cy="34696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65339F38-439B-42BE-A6DB-D203DE66964E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6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8405B-D4DB-40C0-ADAA-408A6CC5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Schedulers Prone to Starvation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51CE-723F-4B97-BBEF-8B5FDEF8E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kinds of schedulers are prone to starvation?</a:t>
            </a:r>
          </a:p>
          <a:p>
            <a:r>
              <a:rPr lang="en-US" dirty="0" smtClean="0"/>
              <a:t>Of the scheduling policies we’ve studied, which are prone to starvation? And can we fix them?</a:t>
            </a:r>
          </a:p>
          <a:p>
            <a:r>
              <a:rPr lang="en-US" dirty="0" smtClean="0"/>
              <a:t>How might we design scheduling policies that avoid starvation entirely?</a:t>
            </a:r>
          </a:p>
          <a:p>
            <a:pPr lvl="1"/>
            <a:r>
              <a:rPr lang="en-US" dirty="0" smtClean="0"/>
              <a:t>Arguably more relevant now than when CPU scheduling was first developed…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F0676-9F8D-42A0-A8E2-B36843694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A1A44-629F-4E73-BBDC-45608AC78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E4A43-AB85-48C5-B12E-66A0BA12E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E48C1-C4A9-4923-BB4D-A895E66EC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Recall: Priority Inversion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0E8E4-2213-418F-A604-FF1C4DECF9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high priority task is blocked waiting on low priority task</a:t>
            </a:r>
          </a:p>
          <a:p>
            <a:r>
              <a:rPr lang="en-US" dirty="0" smtClean="0"/>
              <a:t>Low priority one must run for high priority to make progress</a:t>
            </a:r>
          </a:p>
          <a:p>
            <a:r>
              <a:rPr lang="en-US" dirty="0" smtClean="0"/>
              <a:t>Medium priority task can starve a high priority one</a:t>
            </a:r>
          </a:p>
          <a:p>
            <a:endParaRPr lang="en-US" dirty="0" smtClean="0"/>
          </a:p>
          <a:p>
            <a:r>
              <a:rPr lang="en-US" dirty="0" smtClean="0"/>
              <a:t>When else might priority lead to starvation or “live lock”?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D0108B-68EC-4341-8CEF-E9F843597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3F400-2E45-4F8F-B6DE-AA3936B3B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D39CA-2753-4C94-88A1-91E081D01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EBFA2A-EF84-1147-89AC-A6CA781DEACA}"/>
              </a:ext>
            </a:extLst>
          </p:cNvPr>
          <p:cNvGrpSpPr/>
          <p:nvPr/>
        </p:nvGrpSpPr>
        <p:grpSpPr>
          <a:xfrm>
            <a:off x="6707923" y="4538687"/>
            <a:ext cx="3116689" cy="1578683"/>
            <a:chOff x="5335108" y="4520217"/>
            <a:chExt cx="3116689" cy="1578683"/>
          </a:xfrm>
        </p:grpSpPr>
        <p:sp>
          <p:nvSpPr>
            <p:cNvPr id="20" name="TextBox 4">
              <a:extLst>
                <a:ext uri="{FF2B5EF4-FFF2-40B4-BE49-F238E27FC236}">
                  <a16:creationId xmlns:a16="http://schemas.microsoft.com/office/drawing/2014/main" id="{1FCD314D-DC33-534F-B540-734718D9672B}"/>
                </a:ext>
              </a:extLst>
            </p:cNvPr>
            <p:cNvSpPr txBox="1"/>
            <p:nvPr/>
          </p:nvSpPr>
          <p:spPr>
            <a:xfrm>
              <a:off x="5606144" y="4898571"/>
              <a:ext cx="2084225" cy="120032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 err="1">
                  <a:latin typeface="Consolas" panose="020B0609020204030204" pitchFamily="49" charset="0"/>
                </a:rPr>
                <a:t>lock.acquire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 err="1">
                  <a:latin typeface="Consolas" panose="020B0609020204030204" pitchFamily="49" charset="0"/>
                </a:rPr>
                <a:t>lock.release</a:t>
              </a:r>
              <a:r>
                <a:rPr lang="en-US" dirty="0">
                  <a:latin typeface="Consolas" panose="020B0609020204030204" pitchFamily="49" charset="0"/>
                </a:rPr>
                <a:t>(…)</a:t>
              </a:r>
            </a:p>
            <a:p>
              <a:endParaRPr lang="en-US" dirty="0">
                <a:latin typeface="Consolas" panose="020B0609020204030204" pitchFamily="49" charset="0"/>
              </a:endParaRPr>
            </a:p>
          </p:txBody>
        </p:sp>
        <p:sp>
          <p:nvSpPr>
            <p:cNvPr id="21" name="TextBox 5">
              <a:extLst>
                <a:ext uri="{FF2B5EF4-FFF2-40B4-BE49-F238E27FC236}">
                  <a16:creationId xmlns:a16="http://schemas.microsoft.com/office/drawing/2014/main" id="{50870BE5-9099-024D-8B03-C9A4EF646C88}"/>
                </a:ext>
              </a:extLst>
            </p:cNvPr>
            <p:cNvSpPr txBox="1"/>
            <p:nvPr/>
          </p:nvSpPr>
          <p:spPr>
            <a:xfrm>
              <a:off x="5335108" y="4520217"/>
              <a:ext cx="1433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Low Priority</a:t>
              </a:r>
            </a:p>
          </p:txBody>
        </p:sp>
        <p:sp>
          <p:nvSpPr>
            <p:cNvPr id="22" name="Left Arrow 7">
              <a:extLst>
                <a:ext uri="{FF2B5EF4-FFF2-40B4-BE49-F238E27FC236}">
                  <a16:creationId xmlns:a16="http://schemas.microsoft.com/office/drawing/2014/main" id="{A50FAB5F-98F4-6F40-B93F-AA691DA55C75}"/>
                </a:ext>
              </a:extLst>
            </p:cNvPr>
            <p:cNvSpPr/>
            <p:nvPr/>
          </p:nvSpPr>
          <p:spPr>
            <a:xfrm>
              <a:off x="7668025" y="5190217"/>
              <a:ext cx="783772" cy="33745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709D5AB-7BEC-A94A-A407-6EAB4820319E}"/>
              </a:ext>
            </a:extLst>
          </p:cNvPr>
          <p:cNvGrpSpPr/>
          <p:nvPr/>
        </p:nvGrpSpPr>
        <p:grpSpPr>
          <a:xfrm>
            <a:off x="1928475" y="4604002"/>
            <a:ext cx="3269191" cy="1334341"/>
            <a:chOff x="555660" y="4585532"/>
            <a:chExt cx="3269191" cy="1334341"/>
          </a:xfrm>
        </p:grpSpPr>
        <p:sp>
          <p:nvSpPr>
            <p:cNvPr id="17" name="TextBox 3">
              <a:extLst>
                <a:ext uri="{FF2B5EF4-FFF2-40B4-BE49-F238E27FC236}">
                  <a16:creationId xmlns:a16="http://schemas.microsoft.com/office/drawing/2014/main" id="{69816CED-7EDA-C74C-9182-3E0963F7F7EF}"/>
                </a:ext>
              </a:extLst>
            </p:cNvPr>
            <p:cNvSpPr txBox="1"/>
            <p:nvPr/>
          </p:nvSpPr>
          <p:spPr>
            <a:xfrm>
              <a:off x="1360715" y="4996543"/>
              <a:ext cx="2464136" cy="92333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dirty="0">
                  <a:latin typeface="Consolas" panose="020B0609020204030204" pitchFamily="49" charset="0"/>
                </a:rPr>
                <a:t>while (</a:t>
              </a:r>
              <a:r>
                <a:rPr lang="en-US" dirty="0" err="1">
                  <a:latin typeface="Consolas" panose="020B0609020204030204" pitchFamily="49" charset="0"/>
                </a:rPr>
                <a:t>try_lock</a:t>
              </a:r>
              <a:r>
                <a:rPr lang="en-US" dirty="0">
                  <a:latin typeface="Consolas" panose="020B0609020204030204" pitchFamily="49" charset="0"/>
                </a:rPr>
                <a:t>) {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…</a:t>
              </a:r>
            </a:p>
            <a:p>
              <a:r>
                <a:rPr lang="en-US" dirty="0">
                  <a:latin typeface="Consolas" panose="020B0609020204030204" pitchFamily="49" charset="0"/>
                </a:rPr>
                <a:t>}</a:t>
              </a:r>
            </a:p>
          </p:txBody>
        </p:sp>
        <p:sp>
          <p:nvSpPr>
            <p:cNvPr id="18" name="TextBox 6">
              <a:extLst>
                <a:ext uri="{FF2B5EF4-FFF2-40B4-BE49-F238E27FC236}">
                  <a16:creationId xmlns:a16="http://schemas.microsoft.com/office/drawing/2014/main" id="{7BBF97DB-E4D8-2740-AC58-969DD01DF627}"/>
                </a:ext>
              </a:extLst>
            </p:cNvPr>
            <p:cNvSpPr txBox="1"/>
            <p:nvPr/>
          </p:nvSpPr>
          <p:spPr>
            <a:xfrm>
              <a:off x="1066464" y="4585532"/>
              <a:ext cx="148470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/>
                <a:t>High Priority</a:t>
              </a:r>
            </a:p>
          </p:txBody>
        </p:sp>
        <p:sp>
          <p:nvSpPr>
            <p:cNvPr id="19" name="U-Turn Arrow 8">
              <a:extLst>
                <a:ext uri="{FF2B5EF4-FFF2-40B4-BE49-F238E27FC236}">
                  <a16:creationId xmlns:a16="http://schemas.microsoft.com/office/drawing/2014/main" id="{C396E400-D909-B94D-B157-2F077371C767}"/>
                </a:ext>
              </a:extLst>
            </p:cNvPr>
            <p:cNvSpPr/>
            <p:nvPr/>
          </p:nvSpPr>
          <p:spPr>
            <a:xfrm rot="16200000">
              <a:off x="619996" y="4973481"/>
              <a:ext cx="600983" cy="729656"/>
            </a:xfrm>
            <a:prstGeom prst="utur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850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85660-DB25-46DB-A561-76802D1B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Recall: Are SRTF and MLFQ Prone to Starvation?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E51C61-A6EC-4256-8400-8B99E188E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 SRTF, long jobs are starved in favor of short ones</a:t>
            </a:r>
          </a:p>
          <a:p>
            <a:pPr lvl="1"/>
            <a:r>
              <a:rPr lang="en-US" dirty="0" smtClean="0"/>
              <a:t>Same fundamental problem as priority scheduling</a:t>
            </a:r>
          </a:p>
          <a:p>
            <a:r>
              <a:rPr lang="en-US" dirty="0" smtClean="0"/>
              <a:t>MLFQ is an approximation of SRTF, so it suffers from the same problem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7D1076-4B51-4C04-9BAC-419CE79BD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3/31/2026, Lecture 11</a:t>
            </a: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26A300-5A8B-4AEE-A5A9-CF9B863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CSC4103, Spring 2026, Scheduling 3: Deadlocks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2E12B-A574-43AF-BDAF-EA625964D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fld id="{250B3728-42B5-46E1-8863-4BDB07D9EE18}" type="slidenum">
              <a:rPr lang="en-US" smtClean="0"/>
              <a:pPr/>
              <a:t>9</a:t>
            </a:fld>
            <a:endParaRPr lang="en-US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B0A0CBF3-7574-4B20-BB94-99B7152D443E}"/>
              </a:ext>
            </a:extLst>
          </p:cNvPr>
          <p:cNvGrpSpPr>
            <a:grpSpLocks/>
          </p:cNvGrpSpPr>
          <p:nvPr/>
        </p:nvGrpSpPr>
        <p:grpSpPr bwMode="auto">
          <a:xfrm>
            <a:off x="2552700" y="1943100"/>
            <a:ext cx="3657600" cy="2381267"/>
            <a:chOff x="1872" y="1392"/>
            <a:chExt cx="2016" cy="1233"/>
          </a:xfrm>
        </p:grpSpPr>
        <p:pic>
          <p:nvPicPr>
            <p:cNvPr id="8" name="Picture 6">
              <a:extLst>
                <a:ext uri="{FF2B5EF4-FFF2-40B4-BE49-F238E27FC236}">
                  <a16:creationId xmlns:a16="http://schemas.microsoft.com/office/drawing/2014/main" id="{6C43219A-09C9-48FD-8345-D9707BB70C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" t="10027" r="1016" b="9756"/>
            <a:stretch>
              <a:fillRect/>
            </a:stretch>
          </p:blipFill>
          <p:spPr bwMode="auto">
            <a:xfrm>
              <a:off x="1872" y="1392"/>
              <a:ext cx="2016" cy="1233"/>
            </a:xfrm>
            <a:prstGeom prst="rect">
              <a:avLst/>
            </a:prstGeom>
            <a:noFill/>
            <a:ln w="38100" cmpd="dbl">
              <a:solidFill>
                <a:srgbClr val="CC66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AB267772-DB2A-4ACB-97E1-3582ED7A1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6" y="1536"/>
              <a:ext cx="1440" cy="492"/>
            </a:xfrm>
            <a:custGeom>
              <a:avLst/>
              <a:gdLst>
                <a:gd name="T0" fmla="*/ 1200 w 1440"/>
                <a:gd name="T1" fmla="*/ 0 h 492"/>
                <a:gd name="T2" fmla="*/ 1440 w 1440"/>
                <a:gd name="T3" fmla="*/ 0 h 492"/>
                <a:gd name="T4" fmla="*/ 1440 w 1440"/>
                <a:gd name="T5" fmla="*/ 197 h 492"/>
                <a:gd name="T6" fmla="*/ 0 w 1440"/>
                <a:gd name="T7" fmla="*/ 197 h 492"/>
                <a:gd name="T8" fmla="*/ 0 w 1440"/>
                <a:gd name="T9" fmla="*/ 492 h 492"/>
                <a:gd name="T10" fmla="*/ 201 w 1440"/>
                <a:gd name="T11" fmla="*/ 492 h 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0" h="492">
                  <a:moveTo>
                    <a:pt x="1200" y="0"/>
                  </a:moveTo>
                  <a:lnTo>
                    <a:pt x="1440" y="0"/>
                  </a:lnTo>
                  <a:lnTo>
                    <a:pt x="1440" y="197"/>
                  </a:lnTo>
                  <a:lnTo>
                    <a:pt x="0" y="197"/>
                  </a:lnTo>
                  <a:lnTo>
                    <a:pt x="0" y="492"/>
                  </a:lnTo>
                  <a:lnTo>
                    <a:pt x="201" y="492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91526F2-AA20-4F8A-A790-4A793084D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7" y="2031"/>
              <a:ext cx="1443" cy="513"/>
            </a:xfrm>
            <a:custGeom>
              <a:avLst/>
              <a:gdLst>
                <a:gd name="T0" fmla="*/ 1203 w 1443"/>
                <a:gd name="T1" fmla="*/ 0 h 513"/>
                <a:gd name="T2" fmla="*/ 1443 w 1443"/>
                <a:gd name="T3" fmla="*/ 0 h 513"/>
                <a:gd name="T4" fmla="*/ 1440 w 1443"/>
                <a:gd name="T5" fmla="*/ 225 h 513"/>
                <a:gd name="T6" fmla="*/ 0 w 1443"/>
                <a:gd name="T7" fmla="*/ 222 h 513"/>
                <a:gd name="T8" fmla="*/ 3 w 1443"/>
                <a:gd name="T9" fmla="*/ 513 h 513"/>
                <a:gd name="T10" fmla="*/ 210 w 1443"/>
                <a:gd name="T11" fmla="*/ 513 h 5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43" h="513">
                  <a:moveTo>
                    <a:pt x="1203" y="0"/>
                  </a:moveTo>
                  <a:lnTo>
                    <a:pt x="1443" y="0"/>
                  </a:lnTo>
                  <a:lnTo>
                    <a:pt x="1440" y="225"/>
                  </a:lnTo>
                  <a:lnTo>
                    <a:pt x="0" y="222"/>
                  </a:lnTo>
                  <a:lnTo>
                    <a:pt x="3" y="513"/>
                  </a:lnTo>
                  <a:lnTo>
                    <a:pt x="210" y="513"/>
                  </a:lnTo>
                </a:path>
              </a:pathLst>
            </a:custGeom>
            <a:noFill/>
            <a:ln w="38100" cap="flat" cmpd="sng">
              <a:solidFill>
                <a:schemeClr val="hlink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  <p:grpSp>
        <p:nvGrpSpPr>
          <p:cNvPr id="11" name="Group 13">
            <a:extLst>
              <a:ext uri="{FF2B5EF4-FFF2-40B4-BE49-F238E27FC236}">
                <a16:creationId xmlns:a16="http://schemas.microsoft.com/office/drawing/2014/main" id="{4E5D1D2E-D7DB-4822-8B91-08C9B84724F4}"/>
              </a:ext>
            </a:extLst>
          </p:cNvPr>
          <p:cNvGrpSpPr>
            <a:grpSpLocks/>
          </p:cNvGrpSpPr>
          <p:nvPr/>
        </p:nvGrpSpPr>
        <p:grpSpPr bwMode="auto">
          <a:xfrm>
            <a:off x="5676900" y="2363217"/>
            <a:ext cx="3308350" cy="914400"/>
            <a:chOff x="3600" y="624"/>
            <a:chExt cx="2084" cy="576"/>
          </a:xfrm>
        </p:grpSpPr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828C7191-3B13-41C1-9AF6-D75A258C95F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0" y="624"/>
              <a:ext cx="1674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66CC"/>
                  </a:solidFill>
                </a14:hiddenFill>
              </a:ext>
              <a:ext uri="{91240B29-F687-4f45-9708-019B960494DF}">
                <a14:hiddenLine xmlns:a14="http://schemas.microsoft.com/office/drawing/2010/main" xmlns="" w="381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>
              <a:spAutoFit/>
            </a:bodyPr>
            <a:lstStyle>
              <a:lvl1pPr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 algn="ctr" eaLnBrk="0" hangingPunct="0">
                <a:lnSpc>
                  <a:spcPct val="80000"/>
                </a:lnSpc>
                <a:spcBef>
                  <a:spcPct val="20000"/>
                </a:spcBef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algn="ctr" eaLnBrk="0" fontAlgn="base" hangingPunct="0">
                <a:lnSpc>
                  <a:spcPct val="80000"/>
                </a:lnSpc>
                <a:spcBef>
                  <a:spcPct val="20000"/>
                </a:spcBef>
                <a:spcAft>
                  <a:spcPct val="0"/>
                </a:spcAft>
                <a:buSzPct val="100000"/>
                <a:defRPr sz="20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Long-Running Compute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Tasks Demoted to </a:t>
              </a:r>
              <a:b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</a:br>
              <a:r>
                <a:rPr lang="en-US" altLang="ko-KR" b="0" dirty="0">
                  <a:latin typeface="Gill Sans" charset="0"/>
                  <a:ea typeface="Gill Sans" charset="0"/>
                  <a:cs typeface="Gill Sans" charset="0"/>
                </a:rPr>
                <a:t>Low Priority</a:t>
              </a:r>
            </a:p>
          </p:txBody>
        </p:sp>
        <p:sp>
          <p:nvSpPr>
            <p:cNvPr id="13" name="Line 11">
              <a:extLst>
                <a:ext uri="{FF2B5EF4-FFF2-40B4-BE49-F238E27FC236}">
                  <a16:creationId xmlns:a16="http://schemas.microsoft.com/office/drawing/2014/main" id="{395CB6F2-F151-4E13-956F-775C56EDE9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600" y="720"/>
              <a:ext cx="511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  <p:sp>
          <p:nvSpPr>
            <p:cNvPr id="14" name="Line 12">
              <a:extLst>
                <a:ext uri="{FF2B5EF4-FFF2-40B4-BE49-F238E27FC236}">
                  <a16:creationId xmlns:a16="http://schemas.microsoft.com/office/drawing/2014/main" id="{1F75C0B1-CA2C-4E83-A317-92194C8518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00" y="960"/>
              <a:ext cx="511" cy="24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78" tIns="44445" rIns="90478" bIns="44445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711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 1 - Welcome and Getting Started</Template>
  <TotalTime>870</TotalTime>
  <Words>4692</Words>
  <Application>Microsoft Office PowerPoint</Application>
  <PresentationFormat>Widescreen</PresentationFormat>
  <Paragraphs>944</Paragraphs>
  <Slides>61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맑은 고딕</vt:lpstr>
      <vt:lpstr>Arial</vt:lpstr>
      <vt:lpstr>Arial Black</vt:lpstr>
      <vt:lpstr>Calibri</vt:lpstr>
      <vt:lpstr>Cambria Math</vt:lpstr>
      <vt:lpstr>Century Schoolbook</vt:lpstr>
      <vt:lpstr>Consolas</vt:lpstr>
      <vt:lpstr>Gill Sans</vt:lpstr>
      <vt:lpstr>Symbol</vt:lpstr>
      <vt:lpstr>Wingdings 2</vt:lpstr>
      <vt:lpstr>View</vt:lpstr>
      <vt:lpstr>Scheduling 3: Deadlock</vt:lpstr>
      <vt:lpstr>Recall: Linux O(1) Scheduler</vt:lpstr>
      <vt:lpstr>Recall: Multi-Core Scheduling</vt:lpstr>
      <vt:lpstr>Recall: Real-Time Scheduling</vt:lpstr>
      <vt:lpstr>Recall: Earliest Deadline First (EDF)</vt:lpstr>
      <vt:lpstr>Recall: Ensuring Progress</vt:lpstr>
      <vt:lpstr>Recall: Schedulers Prone to Starvation</vt:lpstr>
      <vt:lpstr>Recall: Priority Inversion</vt:lpstr>
      <vt:lpstr>Recall: Are SRTF and MLFQ Prone to Starvation?</vt:lpstr>
      <vt:lpstr>Recall: Evaluating Schedulers</vt:lpstr>
      <vt:lpstr>Recall: Changing Landscape of Scheduling</vt:lpstr>
      <vt:lpstr>Recall: Proportional-Share Scheduling</vt:lpstr>
      <vt:lpstr>Recall: Lottery Scheduling</vt:lpstr>
      <vt:lpstr>Stride Scheduling</vt:lpstr>
      <vt:lpstr>Recall: Linux Completely Fair Scheduler (CFS)</vt:lpstr>
      <vt:lpstr>Recall: Linux CFS, Responsiveness</vt:lpstr>
      <vt:lpstr>Recall: Linux CFS, Throughput</vt:lpstr>
      <vt:lpstr>Recall: Linux CFS: Proportional Shares</vt:lpstr>
      <vt:lpstr>Recall: Choosing the Right Scheduler</vt:lpstr>
      <vt:lpstr>Deadlocks</vt:lpstr>
      <vt:lpstr>PowerPoint Presentation</vt:lpstr>
      <vt:lpstr>Ensuring Progress</vt:lpstr>
      <vt:lpstr>Deadlock: A Type of Starvation</vt:lpstr>
      <vt:lpstr>Example: Single-Lane Bridge Crossing</vt:lpstr>
      <vt:lpstr>Bridge Crossing Example</vt:lpstr>
      <vt:lpstr>Deadlock with Locks</vt:lpstr>
      <vt:lpstr>Deadlock with Locks: Unlucky Case</vt:lpstr>
      <vt:lpstr>Deadlock with Locks: “Lucky” Case</vt:lpstr>
      <vt:lpstr>Other Types of Deadlock</vt:lpstr>
      <vt:lpstr>Deadlock with Space</vt:lpstr>
      <vt:lpstr>The Dining Philosophers Problem</vt:lpstr>
      <vt:lpstr>How to Detect Deadlock?</vt:lpstr>
      <vt:lpstr>Resource-Allocation Graph</vt:lpstr>
      <vt:lpstr>Resource-Allocation Graph Examples</vt:lpstr>
      <vt:lpstr>Deadlock Detection Algorithm</vt:lpstr>
      <vt:lpstr>How Should a System Deal With Deadlock?</vt:lpstr>
      <vt:lpstr>Deadlock Avoidance</vt:lpstr>
      <vt:lpstr>Deadlock Avoidance: Three States</vt:lpstr>
      <vt:lpstr>Deadlock Avoidance</vt:lpstr>
      <vt:lpstr>Banker’s Algorithm for Avoiding Deadlock</vt:lpstr>
      <vt:lpstr>Banker’s Algorithm for Avoiding Deadlock</vt:lpstr>
      <vt:lpstr>Banker’s Algorithm for Avoiding Deadlock</vt:lpstr>
      <vt:lpstr>Applying Banker’s Algorithm to the Dining Philosophers Problem</vt:lpstr>
      <vt:lpstr>How Should a System Deal With Deadlock?</vt:lpstr>
      <vt:lpstr>Deadlock Prevention</vt:lpstr>
      <vt:lpstr>Four Requirements for Deadlock</vt:lpstr>
      <vt:lpstr>Deadlock Prevention (1/4)</vt:lpstr>
      <vt:lpstr>(Virtually) Infinite Resources</vt:lpstr>
      <vt:lpstr>Deadlock Prevention (2/4)</vt:lpstr>
      <vt:lpstr>Request Resource Atomically</vt:lpstr>
      <vt:lpstr>Request Resource Atomically</vt:lpstr>
      <vt:lpstr>Deadlock Prevention (3/4)</vt:lpstr>
      <vt:lpstr>Preempting Resources</vt:lpstr>
      <vt:lpstr>Deadlock Prevention (4/4)</vt:lpstr>
      <vt:lpstr>Acquire Resources in a Consistent Order</vt:lpstr>
      <vt:lpstr>How Should a System Deal With Deadlock?</vt:lpstr>
      <vt:lpstr>How to Deal with Deadlock?</vt:lpstr>
      <vt:lpstr>Announcements</vt:lpstr>
      <vt:lpstr>The multi-oom Test (Project 1)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Hartmut Kaiser</dc:creator>
  <cp:lastModifiedBy>Hartmut Kaiser</cp:lastModifiedBy>
  <cp:revision>202</cp:revision>
  <dcterms:created xsi:type="dcterms:W3CDTF">2024-06-27T20:10:03Z</dcterms:created>
  <dcterms:modified xsi:type="dcterms:W3CDTF">2026-03-29T20:42:15Z</dcterms:modified>
</cp:coreProperties>
</file>