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68" r:id="rId16"/>
    <p:sldId id="332" r:id="rId17"/>
    <p:sldId id="333" r:id="rId18"/>
    <p:sldId id="334" r:id="rId19"/>
    <p:sldId id="335" r:id="rId20"/>
    <p:sldId id="369" r:id="rId21"/>
    <p:sldId id="370" r:id="rId22"/>
    <p:sldId id="339" r:id="rId23"/>
    <p:sldId id="338" r:id="rId24"/>
    <p:sldId id="341" r:id="rId25"/>
    <p:sldId id="371" r:id="rId26"/>
    <p:sldId id="343" r:id="rId27"/>
    <p:sldId id="344" r:id="rId28"/>
    <p:sldId id="345" r:id="rId29"/>
    <p:sldId id="346" r:id="rId30"/>
    <p:sldId id="347" r:id="rId31"/>
    <p:sldId id="372" r:id="rId32"/>
    <p:sldId id="349" r:id="rId33"/>
    <p:sldId id="350" r:id="rId34"/>
    <p:sldId id="351" r:id="rId35"/>
    <p:sldId id="352" r:id="rId36"/>
    <p:sldId id="354" r:id="rId37"/>
    <p:sldId id="355" r:id="rId38"/>
    <p:sldId id="356" r:id="rId39"/>
    <p:sldId id="357" r:id="rId40"/>
    <p:sldId id="367" r:id="rId41"/>
    <p:sldId id="360" r:id="rId42"/>
    <p:sldId id="373" r:id="rId43"/>
    <p:sldId id="375" r:id="rId44"/>
    <p:sldId id="364" r:id="rId45"/>
    <p:sldId id="365" r:id="rId46"/>
    <p:sldId id="366" r:id="rId47"/>
    <p:sldId id="31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4920" userDrawn="1">
          <p15:clr>
            <a:srgbClr val="A4A3A4"/>
          </p15:clr>
        </p15:guide>
        <p15:guide id="3" pos="1416" userDrawn="1">
          <p15:clr>
            <a:srgbClr val="A4A3A4"/>
          </p15:clr>
        </p15:guide>
        <p15:guide id="4" orient="horz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26" y="96"/>
      </p:cViewPr>
      <p:guideLst>
        <p:guide orient="horz" pos="2616"/>
        <p:guide pos="4920"/>
        <p:guide pos="141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f(x)</c:v>
                </c:pt>
              </c:strCache>
            </c:strRef>
          </c:tx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0.99900049983337502</c:v>
                </c:pt>
                <c:pt idx="1">
                  <c:v>0.990049833749168</c:v>
                </c:pt>
                <c:pt idx="2">
                  <c:v>0.98019867330675503</c:v>
                </c:pt>
                <c:pt idx="3">
                  <c:v>0.96078943915232295</c:v>
                </c:pt>
                <c:pt idx="4">
                  <c:v>0.92311634638663598</c:v>
                </c:pt>
                <c:pt idx="5">
                  <c:v>0.85214378896621101</c:v>
                </c:pt>
                <c:pt idx="6">
                  <c:v>0.72614903707369105</c:v>
                </c:pt>
                <c:pt idx="7">
                  <c:v>0.52729242404304899</c:v>
                </c:pt>
                <c:pt idx="8">
                  <c:v>0.367879441171442</c:v>
                </c:pt>
                <c:pt idx="9">
                  <c:v>0.13533528323661301</c:v>
                </c:pt>
                <c:pt idx="10">
                  <c:v>4.9787068367863903E-2</c:v>
                </c:pt>
                <c:pt idx="11">
                  <c:v>1.8315638888734199E-2</c:v>
                </c:pt>
                <c:pt idx="12">
                  <c:v>6.7379469990854601E-3</c:v>
                </c:pt>
                <c:pt idx="13">
                  <c:v>2.4787521766663598E-3</c:v>
                </c:pt>
                <c:pt idx="14">
                  <c:v>9.1188196555451603E-4</c:v>
                </c:pt>
                <c:pt idx="15">
                  <c:v>3.3546262790251202E-4</c:v>
                </c:pt>
                <c:pt idx="16">
                  <c:v>4.5399929762484902E-5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63-4A6A-BBFB-1E940606B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21652928"/>
        <c:axId val="-704138384"/>
      </c:scatterChart>
      <c:valAx>
        <c:axId val="-721652928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-704138384"/>
        <c:crosses val="autoZero"/>
        <c:crossBetween val="midCat"/>
      </c:valAx>
      <c:valAx>
        <c:axId val="-7041383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165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tif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0.png"/><Relationship Id="rId7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1.png"/><Relationship Id="rId9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00.png"/><Relationship Id="rId12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31.png"/><Relationship Id="rId9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31.png"/><Relationship Id="rId9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.png"/><Relationship Id="rId9" Type="http://schemas.openxmlformats.org/officeDocument/2006/relationships/image" Target="../media/image5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72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g"/><Relationship Id="rId4" Type="http://schemas.openxmlformats.org/officeDocument/2006/relationships/image" Target="../media/image73.jpg"/><Relationship Id="rId9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0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Performance and Highly Concurrent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17C-F650-4314-B88A-8065C44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F1F-9ECC-4318-BD60-6A42400F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B037-F882-4446-8297-574CB53F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7C66-52A1-4F16-89C4-6B2D411F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E8F85-F2DF-9047-902B-8EE71ACA4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4611979" y="2498762"/>
            <a:ext cx="2527279" cy="27216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57F86C-FE5B-5E47-8D18-8B5BEA9D715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501384" y="2210736"/>
            <a:ext cx="896607" cy="288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/>
              <p:nvPr/>
            </p:nvSpPr>
            <p:spPr>
              <a:xfrm>
                <a:off x="7397991" y="2010681"/>
                <a:ext cx="4048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Bandwidth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): Rate, Op/s</a:t>
                </a: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991" y="2010681"/>
                <a:ext cx="4048472" cy="400110"/>
              </a:xfrm>
              <a:prstGeom prst="rect">
                <a:avLst/>
              </a:prstGeom>
              <a:blipFill>
                <a:blip r:embed="rId3"/>
                <a:stretch>
                  <a:fillRect l="-165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0">
            <a:extLst>
              <a:ext uri="{FF2B5EF4-FFF2-40B4-BE49-F238E27FC236}">
                <a16:creationId xmlns:a16="http://schemas.microsoft.com/office/drawing/2014/main" id="{3E3B9EB8-BE0F-8541-9A16-435CE95D3E0E}"/>
              </a:ext>
            </a:extLst>
          </p:cNvPr>
          <p:cNvSpPr txBox="1"/>
          <p:nvPr/>
        </p:nvSpPr>
        <p:spPr>
          <a:xfrm>
            <a:off x="7411271" y="2359922"/>
            <a:ext cx="287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e.g., flow: gal per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/>
              <p:nvPr/>
            </p:nvSpPr>
            <p:spPr>
              <a:xfrm>
                <a:off x="838200" y="2014669"/>
                <a:ext cx="31617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): time per op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 dirty="0"/>
                  <a:t>How long does it take to flow through the system</a:t>
                </a:r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4669"/>
                <a:ext cx="3161708" cy="1323439"/>
              </a:xfrm>
              <a:prstGeom prst="rect">
                <a:avLst/>
              </a:prstGeom>
              <a:blipFill>
                <a:blip r:embed="rId4"/>
                <a:stretch>
                  <a:fillRect l="-2124" t="-229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3">
            <a:extLst>
              <a:ext uri="{FF2B5EF4-FFF2-40B4-BE49-F238E27FC236}">
                <a16:creationId xmlns:a16="http://schemas.microsoft.com/office/drawing/2014/main" id="{96671B6A-CF77-7E4C-A43E-7620F40F2DC1}"/>
              </a:ext>
            </a:extLst>
          </p:cNvPr>
          <p:cNvSpPr txBox="1"/>
          <p:nvPr/>
        </p:nvSpPr>
        <p:spPr>
          <a:xfrm>
            <a:off x="837891" y="4079223"/>
            <a:ext cx="202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“Service Time”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/>
              <p:nvPr/>
            </p:nvSpPr>
            <p:spPr>
              <a:xfrm>
                <a:off x="7411271" y="4081922"/>
                <a:ext cx="3654180" cy="1121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dirty="0"/>
                  <a:t>How much water is “in the system?” </a:t>
                </a:r>
              </a:p>
            </p:txBody>
          </p:sp>
        </mc:Choice>
        <mc:Fallback xmlns="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271" y="4081922"/>
                <a:ext cx="3654180" cy="1121204"/>
              </a:xfrm>
              <a:prstGeom prst="rect">
                <a:avLst/>
              </a:prstGeom>
              <a:blipFill>
                <a:blip r:embed="rId5"/>
                <a:stretch>
                  <a:fillRect l="-183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BFEAEBE-CD6C-5541-ABDD-A31B3F057E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485" b="33232"/>
          <a:stretch/>
        </p:blipFill>
        <p:spPr>
          <a:xfrm>
            <a:off x="4604167" y="2943396"/>
            <a:ext cx="2799292" cy="2277052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4424E80E-EEF2-134B-8309-849A12302CD4}"/>
              </a:ext>
            </a:extLst>
          </p:cNvPr>
          <p:cNvSpPr/>
          <p:nvPr/>
        </p:nvSpPr>
        <p:spPr>
          <a:xfrm rot="1801083">
            <a:off x="3729071" y="1985902"/>
            <a:ext cx="1537007" cy="3053896"/>
          </a:xfrm>
          <a:prstGeom prst="leftBrace">
            <a:avLst>
              <a:gd name="adj1" fmla="val 26908"/>
              <a:gd name="adj2" fmla="val 4686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133071EC-6D61-C546-8A5E-759B48BF4627}"/>
              </a:ext>
            </a:extLst>
          </p:cNvPr>
          <p:cNvSpPr/>
          <p:nvPr/>
        </p:nvSpPr>
        <p:spPr>
          <a:xfrm rot="10800000">
            <a:off x="4418342" y="5134385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08527-FDDC-8B46-9544-05F3B5FBD254}"/>
              </a:ext>
            </a:extLst>
          </p:cNvPr>
          <p:cNvSpPr/>
          <p:nvPr/>
        </p:nvSpPr>
        <p:spPr>
          <a:xfrm rot="5400000">
            <a:off x="4371851" y="5314783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51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17C-F650-4314-B88A-8065C44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F1F-9ECC-4318-BD60-6A42400F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B037-F882-4446-8297-574CB53F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7C66-52A1-4F16-89C4-6B2D411F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E8F85-F2DF-9047-902B-8EE71ACA4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4611979" y="2498762"/>
            <a:ext cx="2527279" cy="2721686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133071EC-6D61-C546-8A5E-759B48BF4627}"/>
              </a:ext>
            </a:extLst>
          </p:cNvPr>
          <p:cNvSpPr/>
          <p:nvPr/>
        </p:nvSpPr>
        <p:spPr>
          <a:xfrm rot="10800000">
            <a:off x="4418342" y="5134385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08527-FDDC-8B46-9544-05F3B5FBD254}"/>
              </a:ext>
            </a:extLst>
          </p:cNvPr>
          <p:cNvSpPr/>
          <p:nvPr/>
        </p:nvSpPr>
        <p:spPr>
          <a:xfrm rot="5400000">
            <a:off x="4371851" y="5314783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424E80E-EEF2-134B-8309-849A12302CD4}"/>
              </a:ext>
            </a:extLst>
          </p:cNvPr>
          <p:cNvSpPr/>
          <p:nvPr/>
        </p:nvSpPr>
        <p:spPr>
          <a:xfrm rot="1801083">
            <a:off x="3729071" y="1985902"/>
            <a:ext cx="1537007" cy="3053896"/>
          </a:xfrm>
          <a:prstGeom prst="leftBrace">
            <a:avLst>
              <a:gd name="adj1" fmla="val 26908"/>
              <a:gd name="adj2" fmla="val 4686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F4CDA9-4681-3F4A-A654-439292A3D1A8}"/>
              </a:ext>
            </a:extLst>
          </p:cNvPr>
          <p:cNvSpPr/>
          <p:nvPr/>
        </p:nvSpPr>
        <p:spPr>
          <a:xfrm>
            <a:off x="4536675" y="4075790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9D5FD8-7334-004D-ADA2-A66147628323}"/>
              </a:ext>
            </a:extLst>
          </p:cNvPr>
          <p:cNvSpPr/>
          <p:nvPr/>
        </p:nvSpPr>
        <p:spPr>
          <a:xfrm>
            <a:off x="5385563" y="2860925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CCD7D4-1E92-104D-AC04-07C0A900C4E4}"/>
              </a:ext>
            </a:extLst>
          </p:cNvPr>
          <p:cNvSpPr/>
          <p:nvPr/>
        </p:nvSpPr>
        <p:spPr>
          <a:xfrm>
            <a:off x="5031730" y="3056832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590426-6AC1-864F-940A-565EA62D7A7B}"/>
              </a:ext>
            </a:extLst>
          </p:cNvPr>
          <p:cNvSpPr/>
          <p:nvPr/>
        </p:nvSpPr>
        <p:spPr>
          <a:xfrm>
            <a:off x="4746244" y="3333071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5D3A0A-D5A0-7C4C-920B-9B667C083452}"/>
              </a:ext>
            </a:extLst>
          </p:cNvPr>
          <p:cNvSpPr/>
          <p:nvPr/>
        </p:nvSpPr>
        <p:spPr>
          <a:xfrm>
            <a:off x="4601222" y="3681238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FAF9F0-614D-0D44-B307-0F6E62B59FC6}"/>
              </a:ext>
            </a:extLst>
          </p:cNvPr>
          <p:cNvSpPr/>
          <p:nvPr/>
        </p:nvSpPr>
        <p:spPr>
          <a:xfrm>
            <a:off x="4560274" y="4686146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/>
              <p:nvPr/>
            </p:nvSpPr>
            <p:spPr>
              <a:xfrm>
                <a:off x="838200" y="2014669"/>
                <a:ext cx="31617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): time per op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 dirty="0"/>
                  <a:t>How long does it take to flow through the system</a:t>
                </a:r>
              </a:p>
            </p:txBody>
          </p:sp>
        </mc:Choice>
        <mc:Fallback xmlns=""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4669"/>
                <a:ext cx="3161708" cy="1323439"/>
              </a:xfrm>
              <a:prstGeom prst="rect">
                <a:avLst/>
              </a:prstGeom>
              <a:blipFill>
                <a:blip r:embed="rId3"/>
                <a:stretch>
                  <a:fillRect l="-2124" t="-229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13">
            <a:extLst>
              <a:ext uri="{FF2B5EF4-FFF2-40B4-BE49-F238E27FC236}">
                <a16:creationId xmlns:a16="http://schemas.microsoft.com/office/drawing/2014/main" id="{96671B6A-CF77-7E4C-A43E-7620F40F2DC1}"/>
              </a:ext>
            </a:extLst>
          </p:cNvPr>
          <p:cNvSpPr txBox="1"/>
          <p:nvPr/>
        </p:nvSpPr>
        <p:spPr>
          <a:xfrm>
            <a:off x="837891" y="4079223"/>
            <a:ext cx="202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“Service Time”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/>
              <p:nvPr/>
            </p:nvSpPr>
            <p:spPr>
              <a:xfrm>
                <a:off x="7397991" y="2010681"/>
                <a:ext cx="4048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Bandwidth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): Rate, Op/s</a:t>
                </a:r>
              </a:p>
            </p:txBody>
          </p:sp>
        </mc:Choice>
        <mc:Fallback xmlns="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991" y="2010681"/>
                <a:ext cx="4048472" cy="400110"/>
              </a:xfrm>
              <a:prstGeom prst="rect">
                <a:avLst/>
              </a:prstGeom>
              <a:blipFill>
                <a:blip r:embed="rId4"/>
                <a:stretch>
                  <a:fillRect l="-165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0">
            <a:extLst>
              <a:ext uri="{FF2B5EF4-FFF2-40B4-BE49-F238E27FC236}">
                <a16:creationId xmlns:a16="http://schemas.microsoft.com/office/drawing/2014/main" id="{3E3B9EB8-BE0F-8541-9A16-435CE95D3E0E}"/>
              </a:ext>
            </a:extLst>
          </p:cNvPr>
          <p:cNvSpPr txBox="1"/>
          <p:nvPr/>
        </p:nvSpPr>
        <p:spPr>
          <a:xfrm>
            <a:off x="7411271" y="2359922"/>
            <a:ext cx="287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e.g., flow: gal per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/>
              <p:nvPr/>
            </p:nvSpPr>
            <p:spPr>
              <a:xfrm>
                <a:off x="7411271" y="4081922"/>
                <a:ext cx="3654180" cy="1121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dirty="0"/>
                  <a:t>How much water is “in the system?” </a:t>
                </a:r>
              </a:p>
            </p:txBody>
          </p:sp>
        </mc:Choice>
        <mc:Fallback xmlns=""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271" y="4081922"/>
                <a:ext cx="3654180" cy="1121204"/>
              </a:xfrm>
              <a:prstGeom prst="rect">
                <a:avLst/>
              </a:prstGeom>
              <a:blipFill>
                <a:blip r:embed="rId5"/>
                <a:stretch>
                  <a:fillRect l="-183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57F86C-FE5B-5E47-8D18-8B5BEA9D7158}"/>
              </a:ext>
            </a:extLst>
          </p:cNvPr>
          <p:cNvCxnSpPr>
            <a:cxnSpLocks/>
          </p:cNvCxnSpPr>
          <p:nvPr/>
        </p:nvCxnSpPr>
        <p:spPr>
          <a:xfrm flipV="1">
            <a:off x="6501384" y="2210736"/>
            <a:ext cx="896607" cy="288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2C20-155B-4695-9F40-22E13F36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Little’s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number of “things” in a system is equal to the bandwidth times the latency (on average)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Applies to any stable system (arrival rate = departure rate)</a:t>
                </a:r>
              </a:p>
              <a:p>
                <a:endParaRPr lang="en-US" dirty="0"/>
              </a:p>
              <a:p>
                <a:r>
                  <a:rPr lang="en-US" dirty="0"/>
                  <a:t>Can be applied to an entire system:</a:t>
                </a:r>
              </a:p>
              <a:p>
                <a:pPr lvl="1"/>
                <a:r>
                  <a:rPr lang="en-US" dirty="0"/>
                  <a:t>Including the queues, the processing stages, parallelism, whatever</a:t>
                </a:r>
              </a:p>
              <a:p>
                <a:r>
                  <a:rPr lang="en-US" dirty="0"/>
                  <a:t>Or to just one processing stage:</a:t>
                </a:r>
              </a:p>
              <a:p>
                <a:pPr lvl="1"/>
                <a:r>
                  <a:rPr lang="en-US" dirty="0"/>
                  <a:t>i.e., disk I/O subsystem, queue leading into a CPU or I/O stage,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F4D9-C79D-4400-90CC-2EE60583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FF8-5046-48D0-B921-3731E928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C28E7-459F-467A-BA72-914A8795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3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4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7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8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9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10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11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3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6" grpId="0"/>
      <p:bldP spid="13" grpId="0"/>
      <p:bldP spid="14" grpId="0"/>
      <p:bldP spid="17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System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does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(service rate) vary with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(request rate)?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3018"/>
              </a:xfrm>
              <a:blipFill>
                <a:blip r:embed="rId2"/>
                <a:stretch>
                  <a:fillRect l="-1043" t="-1702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1A762D-1ED9-4014-99B8-41F2AAF3D2E1}"/>
              </a:ext>
            </a:extLst>
          </p:cNvPr>
          <p:cNvCxnSpPr/>
          <p:nvPr/>
        </p:nvCxnSpPr>
        <p:spPr>
          <a:xfrm>
            <a:off x="3820546" y="5076706"/>
            <a:ext cx="531934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/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 (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) - “offered load”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blipFill>
                <a:blip r:embed="rId3"/>
                <a:stretch>
                  <a:fillRect l="-1493" t="-7576" r="-59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1F3C61-0839-461A-A1D0-7C97A5B87A95}"/>
              </a:ext>
            </a:extLst>
          </p:cNvPr>
          <p:cNvCxnSpPr/>
          <p:nvPr/>
        </p:nvCxnSpPr>
        <p:spPr>
          <a:xfrm flipV="1">
            <a:off x="3820546" y="2562106"/>
            <a:ext cx="0" cy="2514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/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) - “delivered load”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blipFill>
                <a:blip r:embed="rId4"/>
                <a:stretch>
                  <a:fillRect l="-244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/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/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1507-ED42-474D-BFFB-8B9C3F9B15FB}"/>
              </a:ext>
            </a:extLst>
          </p:cNvPr>
          <p:cNvGrpSpPr/>
          <p:nvPr/>
        </p:nvGrpSpPr>
        <p:grpSpPr>
          <a:xfrm>
            <a:off x="3820546" y="3450074"/>
            <a:ext cx="4577748" cy="1626632"/>
            <a:chOff x="2453052" y="2479376"/>
            <a:chExt cx="4577748" cy="16266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E10242-0F47-4A7F-8B60-1474F8EAE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545811-3F60-44A3-AADD-5C1892C0A0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29599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991271-DD23-4FA6-87A0-893986BB1262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829339" y="3450074"/>
            <a:ext cx="1608992" cy="153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9CEAEB-70B2-4B9F-B6E0-AD4EE3E2A7B9}"/>
              </a:ext>
            </a:extLst>
          </p:cNvPr>
          <p:cNvCxnSpPr>
            <a:cxnSpLocks/>
          </p:cNvCxnSpPr>
          <p:nvPr/>
        </p:nvCxnSpPr>
        <p:spPr>
          <a:xfrm>
            <a:off x="5438331" y="2885271"/>
            <a:ext cx="0" cy="2191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6">
            <a:extLst>
              <a:ext uri="{FF2B5EF4-FFF2-40B4-BE49-F238E27FC236}">
                <a16:creationId xmlns:a16="http://schemas.microsoft.com/office/drawing/2014/main" id="{AABB15C7-0CB8-4529-840C-93EAA82BB382}"/>
              </a:ext>
            </a:extLst>
          </p:cNvPr>
          <p:cNvSpPr/>
          <p:nvPr/>
        </p:nvSpPr>
        <p:spPr>
          <a:xfrm>
            <a:off x="3838132" y="3599220"/>
            <a:ext cx="3587262" cy="1459901"/>
          </a:xfrm>
          <a:custGeom>
            <a:avLst/>
            <a:gdLst>
              <a:gd name="connsiteX0" fmla="*/ 0 w 3587262"/>
              <a:gd name="connsiteY0" fmla="*/ 1459901 h 1459901"/>
              <a:gd name="connsiteX1" fmla="*/ 633047 w 3587262"/>
              <a:gd name="connsiteY1" fmla="*/ 844440 h 1459901"/>
              <a:gd name="connsiteX2" fmla="*/ 1195754 w 3587262"/>
              <a:gd name="connsiteY2" fmla="*/ 431201 h 1459901"/>
              <a:gd name="connsiteX3" fmla="*/ 1705708 w 3587262"/>
              <a:gd name="connsiteY3" fmla="*/ 176224 h 1459901"/>
              <a:gd name="connsiteX4" fmla="*/ 2118947 w 3587262"/>
              <a:gd name="connsiteY4" fmla="*/ 61924 h 1459901"/>
              <a:gd name="connsiteX5" fmla="*/ 2532185 w 3587262"/>
              <a:gd name="connsiteY5" fmla="*/ 9170 h 1459901"/>
              <a:gd name="connsiteX6" fmla="*/ 3587262 w 3587262"/>
              <a:gd name="connsiteY6" fmla="*/ 378 h 145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262" h="1459901">
                <a:moveTo>
                  <a:pt x="0" y="1459901"/>
                </a:moveTo>
                <a:cubicBezTo>
                  <a:pt x="216877" y="1237895"/>
                  <a:pt x="433755" y="1015890"/>
                  <a:pt x="633047" y="844440"/>
                </a:cubicBezTo>
                <a:cubicBezTo>
                  <a:pt x="832339" y="672990"/>
                  <a:pt x="1016977" y="542570"/>
                  <a:pt x="1195754" y="431201"/>
                </a:cubicBezTo>
                <a:cubicBezTo>
                  <a:pt x="1374531" y="319832"/>
                  <a:pt x="1551843" y="237770"/>
                  <a:pt x="1705708" y="176224"/>
                </a:cubicBezTo>
                <a:cubicBezTo>
                  <a:pt x="1859573" y="114678"/>
                  <a:pt x="1981201" y="89766"/>
                  <a:pt x="2118947" y="61924"/>
                </a:cubicBezTo>
                <a:cubicBezTo>
                  <a:pt x="2256693" y="34082"/>
                  <a:pt x="2287466" y="19428"/>
                  <a:pt x="2532185" y="9170"/>
                </a:cubicBezTo>
                <a:cubicBezTo>
                  <a:pt x="2776904" y="-1088"/>
                  <a:pt x="3182083" y="-355"/>
                  <a:pt x="3587262" y="37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471C6-D412-47E3-BD26-0CD7F93E1352}"/>
              </a:ext>
            </a:extLst>
          </p:cNvPr>
          <p:cNvSpPr txBox="1"/>
          <p:nvPr/>
        </p:nvSpPr>
        <p:spPr>
          <a:xfrm>
            <a:off x="7301679" y="3006170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asymptotic peak rate</a:t>
            </a:r>
          </a:p>
        </p:txBody>
      </p:sp>
    </p:spTree>
    <p:extLst>
      <p:ext uri="{BB962C8B-B14F-4D97-AF65-F5344CB8AC3E}">
        <p14:creationId xmlns:p14="http://schemas.microsoft.com/office/powerpoint/2010/main" val="3676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2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3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4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5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6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7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8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676047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484632" y="1598428"/>
            <a:ext cx="10698480" cy="47579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/>
              <p:nvPr/>
            </p:nvSpPr>
            <p:spPr>
              <a:xfrm>
                <a:off x="273610" y="4237991"/>
                <a:ext cx="3071319" cy="95410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What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0" y="4237991"/>
                <a:ext cx="3071319" cy="954107"/>
              </a:xfrm>
              <a:prstGeom prst="rect">
                <a:avLst/>
              </a:prstGeom>
              <a:blipFill>
                <a:blip r:embed="rId10"/>
                <a:stretch>
                  <a:fillRect l="-3162" t="-5660" r="-6324" b="-157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7966644" y="3086188"/>
            <a:ext cx="3487173" cy="95410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What about “internal” queues?</a:t>
            </a:r>
          </a:p>
        </p:txBody>
      </p:sp>
    </p:spTree>
    <p:extLst>
      <p:ext uri="{BB962C8B-B14F-4D97-AF65-F5344CB8AC3E}">
        <p14:creationId xmlns:p14="http://schemas.microsoft.com/office/powerpoint/2010/main" val="22656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Bottleneck Analysis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E9199-F312-43AD-B155-7FA6E35D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979D1-B767-4967-97BB-24C83379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19225-BEDA-4FF9-A57B-3A45FFE8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ED2D1DDC-24D8-4929-9675-FD4670BAD9AC}"/>
              </a:ext>
            </a:extLst>
          </p:cNvPr>
          <p:cNvSpPr txBox="1"/>
          <p:nvPr/>
        </p:nvSpPr>
        <p:spPr>
          <a:xfrm>
            <a:off x="4729371" y="2248706"/>
            <a:ext cx="177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A4D5B9-4756-4A0E-9828-D47C673964FD}"/>
              </a:ext>
            </a:extLst>
          </p:cNvPr>
          <p:cNvCxnSpPr>
            <a:cxnSpLocks/>
          </p:cNvCxnSpPr>
          <p:nvPr/>
        </p:nvCxnSpPr>
        <p:spPr>
          <a:xfrm>
            <a:off x="2163776" y="2989436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C99941B-9583-4BF6-AC2F-57ADB4017FFF}"/>
              </a:ext>
            </a:extLst>
          </p:cNvPr>
          <p:cNvGrpSpPr/>
          <p:nvPr/>
        </p:nvGrpSpPr>
        <p:grpSpPr>
          <a:xfrm>
            <a:off x="2467538" y="1848362"/>
            <a:ext cx="1109273" cy="997206"/>
            <a:chOff x="3457215" y="1243813"/>
            <a:chExt cx="1109273" cy="9972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D1F03A-F1D0-4DBD-A30D-2973A9D0F806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85C86C1B-819F-4F6F-97D1-59EE8CA7DAE0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05B4A8-8E4F-4528-BC8D-67D3383BF89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C4C58C-FF0A-4904-848E-6C0D681AA301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D03FB-7E27-4D8A-97A7-6487ECA6AE21}"/>
              </a:ext>
            </a:extLst>
          </p:cNvPr>
          <p:cNvGrpSpPr/>
          <p:nvPr/>
        </p:nvGrpSpPr>
        <p:grpSpPr>
          <a:xfrm>
            <a:off x="2854854" y="1848362"/>
            <a:ext cx="1109273" cy="997206"/>
            <a:chOff x="3457215" y="1243813"/>
            <a:chExt cx="1109273" cy="9972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AE17D7-9DE5-4B70-893C-2FDBAE34177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5" name="TextBox 32">
              <a:extLst>
                <a:ext uri="{FF2B5EF4-FFF2-40B4-BE49-F238E27FC236}">
                  <a16:creationId xmlns:a16="http://schemas.microsoft.com/office/drawing/2014/main" id="{FC3CE75B-7BA5-48B3-9D4D-9294E9F6BBCA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6AAD91-6BE4-478B-B72A-B951AEF89AC6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A6DDE1-C9B4-457D-B5D4-6A679443484F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748B29-EF9D-461A-B155-4D036A6B0797}"/>
              </a:ext>
            </a:extLst>
          </p:cNvPr>
          <p:cNvGrpSpPr/>
          <p:nvPr/>
        </p:nvGrpSpPr>
        <p:grpSpPr>
          <a:xfrm>
            <a:off x="3246358" y="1854988"/>
            <a:ext cx="1109273" cy="990580"/>
            <a:chOff x="3457215" y="1250439"/>
            <a:chExt cx="1109273" cy="9905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712659-A827-42F1-A658-992384748BB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783C97B9-F89E-44D9-8314-C2764629B85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6943A3-5164-49A2-8DDE-0C567B1034FC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33E5AF-F8B9-4F35-BD44-C170AC532E8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304796-104F-454E-9345-82710EEDEC9D}"/>
              </a:ext>
            </a:extLst>
          </p:cNvPr>
          <p:cNvGrpSpPr/>
          <p:nvPr/>
        </p:nvGrpSpPr>
        <p:grpSpPr>
          <a:xfrm>
            <a:off x="3633674" y="1854988"/>
            <a:ext cx="1109273" cy="990580"/>
            <a:chOff x="3457215" y="1250439"/>
            <a:chExt cx="1109273" cy="9905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3AE7A3-EDB1-4633-93C4-6BC55186C410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A4D44866-8751-4C23-8863-2B4B47127924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C86C6-FD38-4B53-B0C7-E88A0F98E955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5AC23F-6B6E-4F55-9D8A-05D2F8861BF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52FAED-A866-48F5-9FE8-C08CDBF77D96}"/>
              </a:ext>
            </a:extLst>
          </p:cNvPr>
          <p:cNvGrpSpPr/>
          <p:nvPr/>
        </p:nvGrpSpPr>
        <p:grpSpPr>
          <a:xfrm>
            <a:off x="6444071" y="1842483"/>
            <a:ext cx="1109273" cy="997206"/>
            <a:chOff x="3457215" y="1243813"/>
            <a:chExt cx="1109273" cy="9972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180AAD-8F17-48A6-A31B-AF43DB8E26A5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4EF55202-4A81-44AC-9859-E1D16C89C252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C6B593-30C8-421D-B279-4F79191ACAF9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6FABA4-78A4-477F-BDDF-87719FC9A4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FDB61B-7185-49BE-88CC-A1F91FBF4F20}"/>
              </a:ext>
            </a:extLst>
          </p:cNvPr>
          <p:cNvGrpSpPr/>
          <p:nvPr/>
        </p:nvGrpSpPr>
        <p:grpSpPr>
          <a:xfrm>
            <a:off x="6835575" y="1842483"/>
            <a:ext cx="1109273" cy="997206"/>
            <a:chOff x="3457215" y="1243813"/>
            <a:chExt cx="1109273" cy="9972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CDA4E9-FED3-4303-B516-A8D6D1184F3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35" name="TextBox 52">
              <a:extLst>
                <a:ext uri="{FF2B5EF4-FFF2-40B4-BE49-F238E27FC236}">
                  <a16:creationId xmlns:a16="http://schemas.microsoft.com/office/drawing/2014/main" id="{D3916C91-A453-44DF-ABD5-DD78D067089E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F044807-6506-4B2A-A9C4-B5376DF0078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4D1E42-BEA8-4A40-81AE-7B14455473E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548DDD-0762-4049-B81F-72BE84434974}"/>
              </a:ext>
            </a:extLst>
          </p:cNvPr>
          <p:cNvGrpSpPr/>
          <p:nvPr/>
        </p:nvGrpSpPr>
        <p:grpSpPr>
          <a:xfrm>
            <a:off x="7222891" y="1855735"/>
            <a:ext cx="1109273" cy="983954"/>
            <a:chOff x="3457215" y="1257065"/>
            <a:chExt cx="1109273" cy="9839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AC5B7A6-8123-4F2C-9CF6-060E76BD3BF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40" name="TextBox 57">
              <a:extLst>
                <a:ext uri="{FF2B5EF4-FFF2-40B4-BE49-F238E27FC236}">
                  <a16:creationId xmlns:a16="http://schemas.microsoft.com/office/drawing/2014/main" id="{19B36FC8-CB0A-4D16-AACD-F6A31517B8DE}"/>
                </a:ext>
              </a:extLst>
            </p:cNvPr>
            <p:cNvSpPr txBox="1"/>
            <p:nvPr/>
          </p:nvSpPr>
          <p:spPr>
            <a:xfrm>
              <a:off x="3818106" y="125706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789E48-FDC1-43AD-8BF6-22C2C4722AE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F629B4-1969-483C-92F7-88039293F2D1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sp>
        <p:nvSpPr>
          <p:cNvPr id="43" name="TextBox 5">
            <a:extLst>
              <a:ext uri="{FF2B5EF4-FFF2-40B4-BE49-F238E27FC236}">
                <a16:creationId xmlns:a16="http://schemas.microsoft.com/office/drawing/2014/main" id="{F769D941-70D4-4FBD-81A1-1B42150E2EC0}"/>
              </a:ext>
            </a:extLst>
          </p:cNvPr>
          <p:cNvSpPr txBox="1"/>
          <p:nvPr/>
        </p:nvSpPr>
        <p:spPr>
          <a:xfrm>
            <a:off x="9161610" y="2758603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time</a:t>
            </a: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266835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425D3-6B2C-4DC0-BBF0-B5A3649A6F63}"/>
              </a:ext>
            </a:extLst>
          </p:cNvPr>
          <p:cNvSpPr/>
          <p:nvPr/>
        </p:nvSpPr>
        <p:spPr>
          <a:xfrm>
            <a:off x="3878318" y="4059059"/>
            <a:ext cx="589722" cy="589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DEA9D11-B46E-4B2E-9809-9637EAD3829D}"/>
              </a:ext>
            </a:extLst>
          </p:cNvPr>
          <p:cNvSpPr/>
          <p:nvPr/>
        </p:nvSpPr>
        <p:spPr>
          <a:xfrm>
            <a:off x="6021582" y="4027173"/>
            <a:ext cx="589722" cy="589722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8164846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426946-669B-4672-B349-A66CA7BE1B82}"/>
              </a:ext>
            </a:extLst>
          </p:cNvPr>
          <p:cNvSpPr/>
          <p:nvPr/>
        </p:nvSpPr>
        <p:spPr>
          <a:xfrm>
            <a:off x="7444740" y="4061711"/>
            <a:ext cx="663455" cy="556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41592C-A96E-4E8E-A72E-249EEBE120EE}"/>
              </a:ext>
            </a:extLst>
          </p:cNvPr>
          <p:cNvCxnSpPr>
            <a:cxnSpLocks/>
          </p:cNvCxnSpPr>
          <p:nvPr/>
        </p:nvCxnSpPr>
        <p:spPr>
          <a:xfrm>
            <a:off x="7881918" y="4061711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3895608-1E71-4D7E-AD83-31F54E585841}"/>
              </a:ext>
            </a:extLst>
          </p:cNvPr>
          <p:cNvSpPr/>
          <p:nvPr/>
        </p:nvSpPr>
        <p:spPr>
          <a:xfrm>
            <a:off x="5301476" y="4055503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E5555-A68F-43AB-83E1-8B8C99D13AA0}"/>
              </a:ext>
            </a:extLst>
          </p:cNvPr>
          <p:cNvCxnSpPr>
            <a:cxnSpLocks/>
          </p:cNvCxnSpPr>
          <p:nvPr/>
        </p:nvCxnSpPr>
        <p:spPr>
          <a:xfrm>
            <a:off x="5738654" y="4055503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7030858-6B21-4968-AA59-E3E4C1C99CB1}"/>
              </a:ext>
            </a:extLst>
          </p:cNvPr>
          <p:cNvSpPr/>
          <p:nvPr/>
        </p:nvSpPr>
        <p:spPr>
          <a:xfrm>
            <a:off x="3158212" y="4059059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6478E2-FD67-47D5-8BB8-575E99E8C9F4}"/>
              </a:ext>
            </a:extLst>
          </p:cNvPr>
          <p:cNvCxnSpPr>
            <a:cxnSpLocks/>
          </p:cNvCxnSpPr>
          <p:nvPr/>
        </p:nvCxnSpPr>
        <p:spPr>
          <a:xfrm>
            <a:off x="3595390" y="4059059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805367" y="5637536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Overall System: Series of Stages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BA85DC-0953-45F4-BAA4-DC88925ADCE6}"/>
              </a:ext>
            </a:extLst>
          </p:cNvPr>
          <p:cNvCxnSpPr>
            <a:cxnSpLocks/>
          </p:cNvCxnSpPr>
          <p:nvPr/>
        </p:nvCxnSpPr>
        <p:spPr>
          <a:xfrm>
            <a:off x="4501126" y="4356331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93174B-5AB3-4AAB-A3F9-AA12E037F8D3}"/>
              </a:ext>
            </a:extLst>
          </p:cNvPr>
          <p:cNvCxnSpPr>
            <a:cxnSpLocks/>
          </p:cNvCxnSpPr>
          <p:nvPr/>
        </p:nvCxnSpPr>
        <p:spPr>
          <a:xfrm>
            <a:off x="6641959" y="4317537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784430" y="4356331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8856479" y="4317537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406802" y="3938421"/>
                <a:ext cx="14779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2" y="3938421"/>
                <a:ext cx="1477967" cy="707886"/>
              </a:xfrm>
              <a:prstGeom prst="rect">
                <a:avLst/>
              </a:prstGeom>
              <a:blipFill>
                <a:blip r:embed="rId2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021608" y="3902038"/>
                <a:ext cx="1285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608" y="3902038"/>
                <a:ext cx="1285172" cy="707886"/>
              </a:xfrm>
              <a:prstGeom prst="rect">
                <a:avLst/>
              </a:prstGeom>
              <a:blipFill>
                <a:blip r:embed="rId3"/>
                <a:stretch>
                  <a:fillRect t="-4310" r="-47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3" grpId="0" animBg="1"/>
      <p:bldP spid="55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Bottleneck Analysis</a:t>
            </a: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0FCEDAB5-99E5-499D-9710-A9D52BEFB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stage has its own queue and maximum service rate</a:t>
            </a:r>
          </a:p>
          <a:p>
            <a:r>
              <a:rPr lang="en-US" smtClean="0"/>
              <a:t>Suppose the green stage is the bottleneck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E9199-F312-43AD-B155-7FA6E35D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979D1-B767-4967-97BB-24C83379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19225-BEDA-4FF9-A57B-3A45FFE8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266665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425D3-6B2C-4DC0-BBF0-B5A3649A6F63}"/>
              </a:ext>
            </a:extLst>
          </p:cNvPr>
          <p:cNvSpPr/>
          <p:nvPr/>
        </p:nvSpPr>
        <p:spPr>
          <a:xfrm>
            <a:off x="3878148" y="4059059"/>
            <a:ext cx="589722" cy="589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DEA9D11-B46E-4B2E-9809-9637EAD3829D}"/>
              </a:ext>
            </a:extLst>
          </p:cNvPr>
          <p:cNvSpPr/>
          <p:nvPr/>
        </p:nvSpPr>
        <p:spPr>
          <a:xfrm>
            <a:off x="6021412" y="4027173"/>
            <a:ext cx="589722" cy="589722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8164676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5BD8810-D42C-41D9-B25A-26DE7FB7F06A}"/>
              </a:ext>
            </a:extLst>
          </p:cNvPr>
          <p:cNvGrpSpPr/>
          <p:nvPr/>
        </p:nvGrpSpPr>
        <p:grpSpPr>
          <a:xfrm>
            <a:off x="7444570" y="4061711"/>
            <a:ext cx="663455" cy="556847"/>
            <a:chOff x="7576548" y="4061711"/>
            <a:chExt cx="663455" cy="55684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426946-669B-4672-B349-A66CA7BE1B82}"/>
                </a:ext>
              </a:extLst>
            </p:cNvPr>
            <p:cNvSpPr/>
            <p:nvPr/>
          </p:nvSpPr>
          <p:spPr>
            <a:xfrm>
              <a:off x="7576548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41592C-A96E-4E8E-A72E-249EEBE120EE}"/>
                </a:ext>
              </a:extLst>
            </p:cNvPr>
            <p:cNvCxnSpPr>
              <a:cxnSpLocks/>
            </p:cNvCxnSpPr>
            <p:nvPr/>
          </p:nvCxnSpPr>
          <p:spPr>
            <a:xfrm>
              <a:off x="8013726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3895608-1E71-4D7E-AD83-31F54E585841}"/>
              </a:ext>
            </a:extLst>
          </p:cNvPr>
          <p:cNvSpPr/>
          <p:nvPr/>
        </p:nvSpPr>
        <p:spPr>
          <a:xfrm>
            <a:off x="5301306" y="4055503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E5555-A68F-43AB-83E1-8B8C99D13AA0}"/>
              </a:ext>
            </a:extLst>
          </p:cNvPr>
          <p:cNvCxnSpPr>
            <a:cxnSpLocks/>
          </p:cNvCxnSpPr>
          <p:nvPr/>
        </p:nvCxnSpPr>
        <p:spPr>
          <a:xfrm>
            <a:off x="5738484" y="4055503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7030858-6B21-4968-AA59-E3E4C1C99CB1}"/>
              </a:ext>
            </a:extLst>
          </p:cNvPr>
          <p:cNvSpPr/>
          <p:nvPr/>
        </p:nvSpPr>
        <p:spPr>
          <a:xfrm>
            <a:off x="3158042" y="4059059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6478E2-FD67-47D5-8BB8-575E99E8C9F4}"/>
              </a:ext>
            </a:extLst>
          </p:cNvPr>
          <p:cNvCxnSpPr>
            <a:cxnSpLocks/>
          </p:cNvCxnSpPr>
          <p:nvPr/>
        </p:nvCxnSpPr>
        <p:spPr>
          <a:xfrm>
            <a:off x="3595220" y="4059059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805367" y="5637536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Overall System: Series of Stages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BA85DC-0953-45F4-BAA4-DC88925ADCE6}"/>
              </a:ext>
            </a:extLst>
          </p:cNvPr>
          <p:cNvCxnSpPr>
            <a:cxnSpLocks/>
          </p:cNvCxnSpPr>
          <p:nvPr/>
        </p:nvCxnSpPr>
        <p:spPr>
          <a:xfrm>
            <a:off x="4500956" y="4356331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93174B-5AB3-4AAB-A3F9-AA12E037F8D3}"/>
              </a:ext>
            </a:extLst>
          </p:cNvPr>
          <p:cNvCxnSpPr>
            <a:cxnSpLocks/>
          </p:cNvCxnSpPr>
          <p:nvPr/>
        </p:nvCxnSpPr>
        <p:spPr>
          <a:xfrm>
            <a:off x="6641789" y="4317537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784260" y="4356331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8856309" y="4317537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406632" y="3938421"/>
                <a:ext cx="14779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2" y="3938421"/>
                <a:ext cx="1477967" cy="707886"/>
              </a:xfrm>
              <a:prstGeom prst="rect">
                <a:avLst/>
              </a:prstGeom>
              <a:blipFill>
                <a:blip r:embed="rId2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021438" y="3902038"/>
                <a:ext cx="1285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438" y="3902038"/>
                <a:ext cx="1285172" cy="707886"/>
              </a:xfrm>
              <a:prstGeom prst="rect">
                <a:avLst/>
              </a:prstGeom>
              <a:blipFill>
                <a:blip r:embed="rId3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52D6BA-3726-4EBA-8DDB-2819DD678347}"/>
                  </a:ext>
                </a:extLst>
              </p:cNvPr>
              <p:cNvSpPr txBox="1"/>
              <p:nvPr/>
            </p:nvSpPr>
            <p:spPr>
              <a:xfrm>
                <a:off x="3862956" y="3733982"/>
                <a:ext cx="62010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52D6BA-3726-4EBA-8DDB-2819DD678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56" y="3733982"/>
                <a:ext cx="620105" cy="256993"/>
              </a:xfrm>
              <a:prstGeom prst="rect">
                <a:avLst/>
              </a:prstGeom>
              <a:blipFill>
                <a:blip r:embed="rId4"/>
                <a:stretch>
                  <a:fillRect l="-1089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12778F-2F9D-40C0-B74C-651E720666EE}"/>
                  </a:ext>
                </a:extLst>
              </p:cNvPr>
              <p:cNvSpPr txBox="1"/>
              <p:nvPr/>
            </p:nvSpPr>
            <p:spPr>
              <a:xfrm>
                <a:off x="6006220" y="3704105"/>
                <a:ext cx="62010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12778F-2F9D-40C0-B74C-651E7206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20" y="3704105"/>
                <a:ext cx="620105" cy="256993"/>
              </a:xfrm>
              <a:prstGeom prst="rect">
                <a:avLst/>
              </a:prstGeom>
              <a:blipFill>
                <a:blip r:embed="rId5"/>
                <a:stretch>
                  <a:fillRect l="-1078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/>
              <p:nvPr/>
            </p:nvSpPr>
            <p:spPr>
              <a:xfrm>
                <a:off x="8168569" y="3702096"/>
                <a:ext cx="62010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569" y="3702096"/>
                <a:ext cx="620105" cy="256993"/>
              </a:xfrm>
              <a:prstGeom prst="rect">
                <a:avLst/>
              </a:prstGeom>
              <a:blipFill>
                <a:blip r:embed="rId6"/>
                <a:stretch>
                  <a:fillRect l="-1078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9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66" grpId="0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Bottleneck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49">
                <a:extLst>
                  <a:ext uri="{FF2B5EF4-FFF2-40B4-BE49-F238E27FC236}">
                    <a16:creationId xmlns:a16="http://schemas.microsoft.com/office/drawing/2014/main" id="{0FCEDAB5-99E5-499D-9710-A9D52BEFB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stage has its own queue and maximum service rate</a:t>
                </a:r>
              </a:p>
              <a:p>
                <a:r>
                  <a:rPr lang="en-US" dirty="0"/>
                  <a:t>Suppose the green stage is the bottleneck</a:t>
                </a:r>
              </a:p>
              <a:p>
                <a:r>
                  <a:rPr lang="en-US" dirty="0"/>
                  <a:t>The bottleneck stage dictates the maximum service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Content Placeholder 49">
                <a:extLst>
                  <a:ext uri="{FF2B5EF4-FFF2-40B4-BE49-F238E27FC236}">
                    <a16:creationId xmlns:a16="http://schemas.microsoft.com/office/drawing/2014/main" id="{0FCEDAB5-99E5-499D-9710-A9D52BEFB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603374"/>
              </a:xfrm>
              <a:blipFill>
                <a:blip r:embed="rId2"/>
                <a:stretch>
                  <a:fillRect l="-1043" t="-6061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E9199-F312-43AD-B155-7FA6E35D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979D1-B767-4967-97BB-24C83379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19225-BEDA-4FF9-A57B-3A45FFE8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398643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6182561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153C2C-2CE7-4D85-B7DD-DF8EC2D7C897}"/>
              </a:ext>
            </a:extLst>
          </p:cNvPr>
          <p:cNvGrpSpPr/>
          <p:nvPr/>
        </p:nvGrpSpPr>
        <p:grpSpPr>
          <a:xfrm>
            <a:off x="5462455" y="4061711"/>
            <a:ext cx="663455" cy="556847"/>
            <a:chOff x="5462455" y="4061711"/>
            <a:chExt cx="663455" cy="55684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426946-669B-4672-B349-A66CA7BE1B82}"/>
                </a:ext>
              </a:extLst>
            </p:cNvPr>
            <p:cNvSpPr/>
            <p:nvPr/>
          </p:nvSpPr>
          <p:spPr>
            <a:xfrm>
              <a:off x="5462455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41592C-A96E-4E8E-A72E-249EEBE120EE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33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815788" y="5637536"/>
            <a:ext cx="477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System Model: Bottleneck Stage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916238" y="4356331"/>
            <a:ext cx="34531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6840960" y="4317537"/>
            <a:ext cx="3315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538610" y="3938421"/>
                <a:ext cx="14779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0" y="3938421"/>
                <a:ext cx="1477967" cy="707886"/>
              </a:xfrm>
              <a:prstGeom prst="rect">
                <a:avLst/>
              </a:prstGeom>
              <a:blipFill>
                <a:blip r:embed="rId3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153416" y="3902038"/>
                <a:ext cx="1285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416" y="3902038"/>
                <a:ext cx="1285172" cy="707886"/>
              </a:xfrm>
              <a:prstGeom prst="rect">
                <a:avLst/>
              </a:prstGeom>
              <a:blipFill>
                <a:blip r:embed="rId4"/>
                <a:stretch>
                  <a:fillRect t="-4310" r="-47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/>
              <p:nvPr/>
            </p:nvSpPr>
            <p:spPr>
              <a:xfrm>
                <a:off x="5829818" y="3702096"/>
                <a:ext cx="1333378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818" y="3702096"/>
                <a:ext cx="1333378" cy="256993"/>
              </a:xfrm>
              <a:prstGeom prst="rect">
                <a:avLst/>
              </a:prstGeom>
              <a:blipFill>
                <a:blip r:embed="rId5"/>
                <a:stretch>
                  <a:fillRect l="-456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484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768E4C-423B-474D-B0A5-E4D15714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Servicing a Highly Contended Lock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9A3C-B108-4BEB-9834-937CB536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C030F-96A0-4D20-86AB-FD776169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F838E-1C60-4345-8799-D6885181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478759" y="2519228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1174856" y="2519228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2081018" y="2519228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4161072" y="251922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2901058" y="3025854"/>
            <a:ext cx="70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…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2265146" y="3672185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2270186" y="4079957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2260106" y="4516564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2239754" y="5220898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1988227" y="4730718"/>
            <a:ext cx="5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…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4161072" y="400993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478759" y="460134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1235552" y="500465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2086057" y="5622493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E379C6-0586-0748-A971-4FFC00CA17B1}"/>
              </a:ext>
            </a:extLst>
          </p:cNvPr>
          <p:cNvCxnSpPr>
            <a:cxnSpLocks/>
          </p:cNvCxnSpPr>
          <p:nvPr/>
        </p:nvCxnSpPr>
        <p:spPr>
          <a:xfrm flipH="1">
            <a:off x="2270185" y="3532482"/>
            <a:ext cx="2075015" cy="1397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C21578-7415-DF46-A924-C71C9A5480A4}"/>
              </a:ext>
            </a:extLst>
          </p:cNvPr>
          <p:cNvCxnSpPr>
            <a:cxnSpLocks/>
          </p:cNvCxnSpPr>
          <p:nvPr/>
        </p:nvCxnSpPr>
        <p:spPr>
          <a:xfrm flipH="1" flipV="1">
            <a:off x="662888" y="3532483"/>
            <a:ext cx="1607296" cy="54747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3C48E9-2AA7-584E-A414-BF6AB67816CF}"/>
              </a:ext>
            </a:extLst>
          </p:cNvPr>
          <p:cNvCxnSpPr>
            <a:cxnSpLocks/>
          </p:cNvCxnSpPr>
          <p:nvPr/>
        </p:nvCxnSpPr>
        <p:spPr>
          <a:xfrm flipH="1" flipV="1">
            <a:off x="1327616" y="3602333"/>
            <a:ext cx="895712" cy="9032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4677151" y="3630136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5FCAF4-7D4D-974A-8E1C-D4BEE5ED9F92}"/>
              </a:ext>
            </a:extLst>
          </p:cNvPr>
          <p:cNvCxnSpPr/>
          <p:nvPr/>
        </p:nvCxnSpPr>
        <p:spPr>
          <a:xfrm>
            <a:off x="570823" y="2299637"/>
            <a:ext cx="37743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214EE65-2BBC-9848-AF0B-76CC24B7F174}"/>
              </a:ext>
            </a:extLst>
          </p:cNvPr>
          <p:cNvSpPr/>
          <p:nvPr/>
        </p:nvSpPr>
        <p:spPr>
          <a:xfrm>
            <a:off x="2515652" y="4075500"/>
            <a:ext cx="184115" cy="430083"/>
          </a:xfrm>
          <a:prstGeom prst="rightBrace">
            <a:avLst>
              <a:gd name="adj1" fmla="val 8333"/>
              <a:gd name="adj2" fmla="val 425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1E78B9-BDA3-D447-A215-C6D5BBA64227}"/>
                  </a:ext>
                </a:extLst>
              </p:cNvPr>
              <p:cNvSpPr/>
              <p:nvPr/>
            </p:nvSpPr>
            <p:spPr>
              <a:xfrm>
                <a:off x="2802148" y="3872460"/>
                <a:ext cx="115144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sec in critical section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1E78B9-BDA3-D447-A215-C6D5BBA64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48" y="3872460"/>
                <a:ext cx="1151446" cy="923330"/>
              </a:xfrm>
              <a:prstGeom prst="rect">
                <a:avLst/>
              </a:prstGeom>
              <a:blipFill>
                <a:blip r:embed="rId2"/>
                <a:stretch>
                  <a:fillRect l="-4762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Arrow 18">
            <a:extLst>
              <a:ext uri="{FF2B5EF4-FFF2-40B4-BE49-F238E27FC236}">
                <a16:creationId xmlns:a16="http://schemas.microsoft.com/office/drawing/2014/main" id="{AA391AC9-BE50-5D49-8ADF-059EAB71E712}"/>
              </a:ext>
            </a:extLst>
          </p:cNvPr>
          <p:cNvSpPr/>
          <p:nvPr/>
        </p:nvSpPr>
        <p:spPr>
          <a:xfrm>
            <a:off x="4564739" y="3414976"/>
            <a:ext cx="1041600" cy="187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6B8E6CED-E4D5-364F-8D08-CBA13E5A5219}"/>
              </a:ext>
            </a:extLst>
          </p:cNvPr>
          <p:cNvSpPr txBox="1"/>
          <p:nvPr/>
        </p:nvSpPr>
        <p:spPr>
          <a:xfrm>
            <a:off x="5606339" y="3210520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 try to grab 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E06058BA-827B-4E41-B5C0-A716F483D77A}"/>
                  </a:ext>
                </a:extLst>
              </p:cNvPr>
              <p:cNvSpPr txBox="1"/>
              <p:nvPr/>
            </p:nvSpPr>
            <p:spPr>
              <a:xfrm>
                <a:off x="5286033" y="4123766"/>
                <a:ext cx="34167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Time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sec</a:t>
                </a:r>
              </a:p>
              <a:p>
                <a:r>
                  <a:rPr lang="en-US" sz="2400" dirty="0"/>
                  <a:t>Rate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sz="2400" dirty="0"/>
                  <a:t> ops/sec, regardless of # cores</a:t>
                </a:r>
              </a:p>
            </p:txBody>
          </p:sp>
        </mc:Choice>
        <mc:Fallback xmlns="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E06058BA-827B-4E41-B5C0-A716F483D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33" y="4123766"/>
                <a:ext cx="3416771" cy="1200329"/>
              </a:xfrm>
              <a:prstGeom prst="rect">
                <a:avLst/>
              </a:prstGeom>
              <a:blipFill>
                <a:blip r:embed="rId3"/>
                <a:stretch>
                  <a:fillRect l="-2674" t="-16751" b="-43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37090F7-F12F-4377-9E1C-D01AD414EA38}"/>
                  </a:ext>
                </a:extLst>
              </p:cNvPr>
              <p:cNvSpPr txBox="1"/>
              <p:nvPr/>
            </p:nvSpPr>
            <p:spPr>
              <a:xfrm>
                <a:off x="2363476" y="1872562"/>
                <a:ext cx="2442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37090F7-F12F-4377-9E1C-D01AD414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476" y="1872562"/>
                <a:ext cx="244233" cy="369332"/>
              </a:xfrm>
              <a:prstGeom prst="rect">
                <a:avLst/>
              </a:prstGeom>
              <a:blipFill>
                <a:blip r:embed="rId4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7601CECD-0AA4-4A47-8343-8FD44ACF0F94}"/>
              </a:ext>
            </a:extLst>
          </p:cNvPr>
          <p:cNvSpPr/>
          <p:nvPr/>
        </p:nvSpPr>
        <p:spPr>
          <a:xfrm>
            <a:off x="9501142" y="2872605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4AF854-6164-4B93-B289-2F7B1AAB1107}"/>
              </a:ext>
            </a:extLst>
          </p:cNvPr>
          <p:cNvGrpSpPr/>
          <p:nvPr/>
        </p:nvGrpSpPr>
        <p:grpSpPr>
          <a:xfrm>
            <a:off x="8781036" y="2907143"/>
            <a:ext cx="663455" cy="556847"/>
            <a:chOff x="5462455" y="4061711"/>
            <a:chExt cx="663455" cy="55684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B7819D3-2E65-4D38-91FC-6BC698D30EDF}"/>
                </a:ext>
              </a:extLst>
            </p:cNvPr>
            <p:cNvSpPr/>
            <p:nvPr/>
          </p:nvSpPr>
          <p:spPr>
            <a:xfrm>
              <a:off x="5462455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1B4CEC-0236-4CAB-BD14-D0C4A3D36728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33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569FC4-CE41-45F2-AD55-7A46C7808696}"/>
                  </a:ext>
                </a:extLst>
              </p:cNvPr>
              <p:cNvSpPr txBox="1"/>
              <p:nvPr/>
            </p:nvSpPr>
            <p:spPr>
              <a:xfrm>
                <a:off x="9199919" y="2398412"/>
                <a:ext cx="1230337" cy="358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569FC4-CE41-45F2-AD55-7A46C7808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19" y="2398412"/>
                <a:ext cx="1230337" cy="358303"/>
              </a:xfrm>
              <a:prstGeom prst="rect">
                <a:avLst/>
              </a:prstGeom>
              <a:blipFill>
                <a:blip r:embed="rId5"/>
                <a:stretch>
                  <a:fillRect l="-6931" t="-162712" r="-55941" b="-249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41FAF6A5-12A7-4904-8133-5F3F0975E7DB}"/>
              </a:ext>
            </a:extLst>
          </p:cNvPr>
          <p:cNvSpPr txBox="1"/>
          <p:nvPr/>
        </p:nvSpPr>
        <p:spPr>
          <a:xfrm>
            <a:off x="6304069" y="1738277"/>
            <a:ext cx="232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Queue of waiting threads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5B8E2A2-7480-4DE9-A942-E66DC115C285}"/>
              </a:ext>
            </a:extLst>
          </p:cNvPr>
          <p:cNvCxnSpPr>
            <a:cxnSpLocks/>
          </p:cNvCxnSpPr>
          <p:nvPr/>
        </p:nvCxnSpPr>
        <p:spPr>
          <a:xfrm>
            <a:off x="7610856" y="2314625"/>
            <a:ext cx="1013801" cy="520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4715CE4-E712-487B-A5D9-62FFAE95FB61}"/>
              </a:ext>
            </a:extLst>
          </p:cNvPr>
          <p:cNvSpPr txBox="1"/>
          <p:nvPr/>
        </p:nvSpPr>
        <p:spPr>
          <a:xfrm>
            <a:off x="8991174" y="4588987"/>
            <a:ext cx="2199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Critical section guarded by lock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BAF0946-E7E5-48B9-9E33-540CABBF2493}"/>
              </a:ext>
            </a:extLst>
          </p:cNvPr>
          <p:cNvCxnSpPr>
            <a:cxnSpLocks/>
          </p:cNvCxnSpPr>
          <p:nvPr/>
        </p:nvCxnSpPr>
        <p:spPr>
          <a:xfrm flipH="1" flipV="1">
            <a:off x="9852908" y="3581361"/>
            <a:ext cx="156591" cy="96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7" grpId="0"/>
      <p:bldP spid="18" grpId="0" animBg="1"/>
      <p:bldP spid="19" grpId="0" animBg="1"/>
      <p:bldP spid="20" grpId="0" animBg="1"/>
      <p:bldP spid="21" grpId="0" animBg="1"/>
      <p:bldP spid="25" grpId="0" animBg="1"/>
      <p:bldP spid="27" grpId="0" animBg="1"/>
      <p:bldP spid="28" grpId="0"/>
      <p:bldP spid="29" grpId="0" animBg="1"/>
      <p:bldP spid="30" grpId="0"/>
      <p:bldP spid="54" grpId="0"/>
      <p:bldP spid="55" grpId="0"/>
      <p:bldP spid="56" grpId="0" animBg="1"/>
      <p:bldP spid="60" grpId="0"/>
      <p:bldP spid="61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96AB-413F-48DA-9498-833D6862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46E7-BB10-4875-ABF1-7DCCEB37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Starvation vs. Deadlock</a:t>
            </a:r>
          </a:p>
          <a:p>
            <a:pPr lvl="1"/>
            <a:r>
              <a:rPr lang="en-US" dirty="0" smtClean="0"/>
              <a:t>Starvation: Thread indefinitely unable to make progress</a:t>
            </a:r>
          </a:p>
          <a:p>
            <a:pPr lvl="1"/>
            <a:r>
              <a:rPr lang="en-US" dirty="0" smtClean="0"/>
              <a:t>Deadlock: Thread(s) unable to make progress due to circular wait</a:t>
            </a:r>
          </a:p>
          <a:p>
            <a:r>
              <a:rPr lang="en-US" dirty="0" smtClean="0"/>
              <a:t>Four conditions for deadlock: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1"/>
            <a:r>
              <a:rPr lang="en-US" dirty="0" smtClean="0"/>
              <a:t>Hold and wait</a:t>
            </a:r>
          </a:p>
          <a:p>
            <a:pPr lvl="1"/>
            <a:r>
              <a:rPr lang="en-US" dirty="0" smtClean="0"/>
              <a:t>No preemption</a:t>
            </a:r>
          </a:p>
          <a:p>
            <a:pPr lvl="1"/>
            <a:r>
              <a:rPr lang="en-US" dirty="0" smtClean="0"/>
              <a:t>Circular Wait</a:t>
            </a:r>
          </a:p>
          <a:p>
            <a:r>
              <a:rPr lang="en-US" dirty="0" smtClean="0"/>
              <a:t>Three different approaches to address deadlock: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Or deadlock denial: ignore the possibility of deadlock in applications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CDF2-56AA-44D5-A815-31391596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FAD92-0E97-4F72-BBE1-29BB52B4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5823-8DAB-469A-A273-CA6545F6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2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4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5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7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8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681737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547298" y="1660424"/>
            <a:ext cx="10698480" cy="47579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10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/>
              <p:nvPr/>
            </p:nvSpPr>
            <p:spPr>
              <a:xfrm>
                <a:off x="656067" y="4039385"/>
                <a:ext cx="3477270" cy="83099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is service rate of bottleneck stage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7" y="4039385"/>
                <a:ext cx="3477270" cy="830997"/>
              </a:xfrm>
              <a:prstGeom prst="rect">
                <a:avLst/>
              </a:prstGeom>
              <a:blipFill>
                <a:blip r:embed="rId11"/>
                <a:stretch>
                  <a:fillRect t="-5072" r="-1224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7815091" y="2984552"/>
            <a:ext cx="3658498" cy="19389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ambria Math" panose="02040503050406030204" pitchFamily="18" charset="0"/>
              </a:rPr>
              <a:t>Tank represents queue of bottleneck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Including queues of previous stages, in case of backpressure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12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0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2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4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5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7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8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691164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547298" y="1660424"/>
            <a:ext cx="10698480" cy="47579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10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11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7816748" y="2971800"/>
            <a:ext cx="3487173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ambria Math" panose="02040503050406030204" pitchFamily="18" charset="0"/>
              </a:rPr>
              <a:t>Useful to apply this model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Bottleneck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Entire system up to and including bottleneck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Entire system</a:t>
            </a:r>
          </a:p>
        </p:txBody>
      </p:sp>
    </p:spTree>
    <p:extLst>
      <p:ext uri="{BB962C8B-B14F-4D97-AF65-F5344CB8AC3E}">
        <p14:creationId xmlns:p14="http://schemas.microsoft.com/office/powerpoint/2010/main" val="4985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6729-0FC9-48B8-98CB-FE647763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3F18-0D2D-4EF7-ABE8-A66F6515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2 due </a:t>
            </a:r>
            <a:r>
              <a:rPr lang="en-US" dirty="0" smtClean="0"/>
              <a:t>next Monday (April 6)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auto-grader fails even if locally all is well – attach screenshot to submission</a:t>
            </a:r>
          </a:p>
          <a:p>
            <a:r>
              <a:rPr lang="en-US" dirty="0" smtClean="0"/>
              <a:t>Project 1 due </a:t>
            </a:r>
            <a:r>
              <a:rPr lang="en-US" dirty="0" smtClean="0"/>
              <a:t>next Monday as well</a:t>
            </a:r>
          </a:p>
          <a:p>
            <a:r>
              <a:rPr lang="en-US" dirty="0" smtClean="0"/>
              <a:t>Assignment 3 was posted (deadline is April 27, no extensions are possible)</a:t>
            </a:r>
            <a:endParaRPr lang="en-US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06D8-C5BD-4184-9FA7-2B1C5237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B5182-F588-4D42-8EAE-5E5BB1E0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99A9A-1FFE-49BC-935B-0B20654D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10F8-F5EB-4A26-8246-748368E6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 of Today’s 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EF8D-0C4C-455B-B4FD-3F8CADEF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this system model, we will:</a:t>
            </a:r>
          </a:p>
          <a:p>
            <a:pPr lvl="1"/>
            <a:r>
              <a:rPr lang="en-US" dirty="0" smtClean="0"/>
              <a:t>Explore latency in more depth</a:t>
            </a:r>
          </a:p>
          <a:p>
            <a:pPr lvl="1"/>
            <a:r>
              <a:rPr lang="en-US" dirty="0" smtClean="0"/>
              <a:t>Discuss how to build systems that perform well under load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B73F-5D65-43BC-B282-46D33E19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383D-DB4B-4EBA-BFE9-527A882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59552-9FA2-4D4F-A21D-96A11E5C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8720" y="2139696"/>
            <a:ext cx="7470648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E3AB-E818-40D5-9BF7-4799F492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Latency (Response Time)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6B99-0639-4E7D-9625-584B0468B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Total latency (response time): queuing time + service time</a:t>
            </a:r>
          </a:p>
          <a:p>
            <a:r>
              <a:rPr lang="en-US" dirty="0" smtClean="0"/>
              <a:t>Service time depends on the underlying operation</a:t>
            </a:r>
          </a:p>
          <a:p>
            <a:pPr lvl="1"/>
            <a:r>
              <a:rPr lang="en-US" dirty="0" smtClean="0"/>
              <a:t>For CPU stage, how much computation</a:t>
            </a:r>
          </a:p>
          <a:p>
            <a:pPr lvl="1"/>
            <a:r>
              <a:rPr lang="en-US" dirty="0" smtClean="0"/>
              <a:t>For I/O stage, characteristics of the hardware</a:t>
            </a:r>
          </a:p>
          <a:p>
            <a:r>
              <a:rPr lang="en-US" dirty="0" smtClean="0"/>
              <a:t>What about the queuing time?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76B0F-7CE5-4527-94C8-B6B40862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124F-24B4-426D-90B7-85D67E91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3DB83-E2F3-45F9-AEA7-D84D7185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416615" y="2151887"/>
            <a:ext cx="4285874" cy="1432704"/>
            <a:chOff x="3784818" y="1870076"/>
            <a:chExt cx="4285874" cy="143270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B74266-DE8C-4459-8740-467232F23D13}"/>
                </a:ext>
              </a:extLst>
            </p:cNvPr>
            <p:cNvSpPr/>
            <p:nvPr/>
          </p:nvSpPr>
          <p:spPr>
            <a:xfrm>
              <a:off x="6356558" y="1870076"/>
              <a:ext cx="815523" cy="815523"/>
            </a:xfrm>
            <a:prstGeom prst="ellipse">
              <a:avLst/>
            </a:prstGeom>
            <a:solidFill>
              <a:srgbClr val="A9D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AF33EB5-C656-4AD9-BEAC-34F7614D89AF}"/>
                </a:ext>
              </a:extLst>
            </p:cNvPr>
            <p:cNvGrpSpPr/>
            <p:nvPr/>
          </p:nvGrpSpPr>
          <p:grpSpPr>
            <a:xfrm>
              <a:off x="4725620" y="1886515"/>
              <a:ext cx="917488" cy="770060"/>
              <a:chOff x="5462455" y="4061711"/>
              <a:chExt cx="663455" cy="55684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DF230-3D35-4772-85EC-AFEC4BB3B7AF}"/>
                  </a:ext>
                </a:extLst>
              </p:cNvPr>
              <p:cNvSpPr/>
              <p:nvPr/>
            </p:nvSpPr>
            <p:spPr>
              <a:xfrm>
                <a:off x="5462455" y="4061711"/>
                <a:ext cx="663455" cy="55684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24E1F75-DABD-428D-AE69-C4CAD8E04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9633" y="4061711"/>
                <a:ext cx="0" cy="5568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B73946-1620-4597-B353-31D366B81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4818" y="2263262"/>
              <a:ext cx="94080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2B7A8B4-3E72-43FB-A94F-57FC9D002F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2081" y="2263262"/>
              <a:ext cx="89861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2BBC5B-145B-45F4-A621-F2CB11AC123B}"/>
                </a:ext>
              </a:extLst>
            </p:cNvPr>
            <p:cNvCxnSpPr>
              <a:cxnSpLocks/>
              <a:stCxn id="9" idx="3"/>
              <a:endCxn id="7" idx="2"/>
            </p:cNvCxnSpPr>
            <p:nvPr/>
          </p:nvCxnSpPr>
          <p:spPr>
            <a:xfrm>
              <a:off x="5643108" y="2271545"/>
              <a:ext cx="713450" cy="62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7C1390-A4DE-4714-B639-77008D354CC7}"/>
                </a:ext>
              </a:extLst>
            </p:cNvPr>
            <p:cNvSpPr txBox="1"/>
            <p:nvPr/>
          </p:nvSpPr>
          <p:spPr>
            <a:xfrm flipH="1">
              <a:off x="5898888" y="2656449"/>
              <a:ext cx="1730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Processing Stage (Server)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C8F063-12EF-49AB-AED2-FE072511647A}"/>
                </a:ext>
              </a:extLst>
            </p:cNvPr>
            <p:cNvSpPr txBox="1"/>
            <p:nvPr/>
          </p:nvSpPr>
          <p:spPr>
            <a:xfrm flipH="1">
              <a:off x="4387921" y="2640143"/>
              <a:ext cx="159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Queue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2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3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4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5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6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7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8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9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B361E-DEBB-4C65-9481-D76F6DF9C6E3}"/>
              </a:ext>
            </a:extLst>
          </p:cNvPr>
          <p:cNvSpPr txBox="1"/>
          <p:nvPr/>
        </p:nvSpPr>
        <p:spPr>
          <a:xfrm>
            <a:off x="7810500" y="2966893"/>
            <a:ext cx="3665646" cy="95410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When will the queue(s) start to fill?</a:t>
            </a:r>
          </a:p>
        </p:txBody>
      </p:sp>
    </p:spTree>
    <p:extLst>
      <p:ext uri="{BB962C8B-B14F-4D97-AF65-F5344CB8AC3E}">
        <p14:creationId xmlns:p14="http://schemas.microsoft.com/office/powerpoint/2010/main" val="4848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828C-5613-4FE2-9A6A-4A4ED560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FD71C-02F5-43DE-BDD2-2F042A307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happens when request rate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 exceeds max service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)?</a:t>
                </a:r>
              </a:p>
              <a:p>
                <a:r>
                  <a:rPr lang="en-US" dirty="0"/>
                  <a:t>Short bursts can be absorbed by the queue</a:t>
                </a:r>
              </a:p>
              <a:p>
                <a:pPr lvl="1"/>
                <a:r>
                  <a:rPr lang="en-US" dirty="0"/>
                  <a:t>If on average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it will drain eventually</a:t>
                </a:r>
              </a:p>
              <a:p>
                <a:r>
                  <a:rPr lang="en-US" dirty="0"/>
                  <a:t>Prolonged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→ queue will grow without bound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FD71C-02F5-43DE-BDD2-2F042A307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71313" cy="4351338"/>
              </a:xfrm>
              <a:blipFill>
                <a:blip r:embed="rId2"/>
                <a:stretch>
                  <a:fillRect l="-971" t="-2241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FA34-28F9-4106-85E0-34F6D950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D89-F310-4E9B-9434-C8E108B2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3348A-C579-411E-B322-401F3CE0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FD71-0E65-4237-B4FB-DB070D63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Simple, Deterministic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5D0-41A4-487B-8992-C0F3BD448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Assume requests arrive at regular intervals, take a fixed time to process, with plenty of time between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07C1-5BB3-4201-B859-F7F404E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9788-4423-4B37-B095-7320CCB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0F4F-F9F1-458B-BA5A-4987F7C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19927" y="3334694"/>
            <a:ext cx="7358231" cy="1848580"/>
            <a:chOff x="3696817" y="3352719"/>
            <a:chExt cx="7358231" cy="1848580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0B0D254-DE0E-417B-95D0-4E6D601FEA40}"/>
                </a:ext>
              </a:extLst>
            </p:cNvPr>
            <p:cNvCxnSpPr/>
            <p:nvPr/>
          </p:nvCxnSpPr>
          <p:spPr>
            <a:xfrm>
              <a:off x="3787938" y="3795822"/>
              <a:ext cx="63078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B61ABC0-0862-4E18-B447-CDFBB57E5C2F}"/>
                </a:ext>
              </a:extLst>
            </p:cNvPr>
            <p:cNvSpPr/>
            <p:nvPr/>
          </p:nvSpPr>
          <p:spPr>
            <a:xfrm>
              <a:off x="4289329" y="3885114"/>
              <a:ext cx="189778" cy="39417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8EF270-D94E-413F-98FB-B8D4F60BD2DF}"/>
                </a:ext>
              </a:extLst>
            </p:cNvPr>
            <p:cNvSpPr/>
            <p:nvPr/>
          </p:nvSpPr>
          <p:spPr>
            <a:xfrm>
              <a:off x="4487550" y="4300302"/>
              <a:ext cx="939803" cy="394179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9601BC5-672C-480D-A783-477615BA97AC}"/>
                </a:ext>
              </a:extLst>
            </p:cNvPr>
            <p:cNvCxnSpPr/>
            <p:nvPr/>
          </p:nvCxnSpPr>
          <p:spPr>
            <a:xfrm>
              <a:off x="4289185" y="3578817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509BC5A-52CB-45AE-84D5-A44705D16DEA}"/>
                </a:ext>
              </a:extLst>
            </p:cNvPr>
            <p:cNvCxnSpPr/>
            <p:nvPr/>
          </p:nvCxnSpPr>
          <p:spPr>
            <a:xfrm>
              <a:off x="4289185" y="3549331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F966DB9-FA90-4620-827B-FE6F0E3D2668}"/>
                </a:ext>
              </a:extLst>
            </p:cNvPr>
            <p:cNvSpPr/>
            <p:nvPr/>
          </p:nvSpPr>
          <p:spPr>
            <a:xfrm>
              <a:off x="6545641" y="3880360"/>
              <a:ext cx="189778" cy="39417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4C9428F-8A08-4431-AE52-2AD9668E34DE}"/>
                </a:ext>
              </a:extLst>
            </p:cNvPr>
            <p:cNvSpPr/>
            <p:nvPr/>
          </p:nvSpPr>
          <p:spPr>
            <a:xfrm>
              <a:off x="6743862" y="4295548"/>
              <a:ext cx="939803" cy="394179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017775D-68FA-4EC3-A397-E86CA35A3184}"/>
                </a:ext>
              </a:extLst>
            </p:cNvPr>
            <p:cNvCxnSpPr/>
            <p:nvPr/>
          </p:nvCxnSpPr>
          <p:spPr>
            <a:xfrm>
              <a:off x="6545497" y="3574063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56C1EE6-F276-4726-90C3-C17C7DC7E6FB}"/>
                </a:ext>
              </a:extLst>
            </p:cNvPr>
            <p:cNvCxnSpPr/>
            <p:nvPr/>
          </p:nvCxnSpPr>
          <p:spPr>
            <a:xfrm>
              <a:off x="6545497" y="3544577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2A053C-2687-4042-9F4D-0D5CA3F70B00}"/>
                </a:ext>
              </a:extLst>
            </p:cNvPr>
            <p:cNvSpPr/>
            <p:nvPr/>
          </p:nvSpPr>
          <p:spPr>
            <a:xfrm>
              <a:off x="8807056" y="3865761"/>
              <a:ext cx="189778" cy="39417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7E10623-7098-4F0D-942D-03C02EF881A3}"/>
                </a:ext>
              </a:extLst>
            </p:cNvPr>
            <p:cNvSpPr/>
            <p:nvPr/>
          </p:nvSpPr>
          <p:spPr>
            <a:xfrm>
              <a:off x="9005277" y="4280949"/>
              <a:ext cx="939803" cy="394179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C341D9A-373E-4BB3-BA03-4D814FBF3745}"/>
                </a:ext>
              </a:extLst>
            </p:cNvPr>
            <p:cNvCxnSpPr/>
            <p:nvPr/>
          </p:nvCxnSpPr>
          <p:spPr>
            <a:xfrm>
              <a:off x="8806912" y="3559464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7623C6-C4D8-4BB1-AB2A-3FB54BACCCD4}"/>
                </a:ext>
              </a:extLst>
            </p:cNvPr>
            <p:cNvCxnSpPr/>
            <p:nvPr/>
          </p:nvCxnSpPr>
          <p:spPr>
            <a:xfrm>
              <a:off x="8806912" y="3529978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8D9C18E-2A6E-4053-A1CB-A85C8C501A7B}"/>
                </a:ext>
              </a:extLst>
            </p:cNvPr>
            <p:cNvCxnSpPr/>
            <p:nvPr/>
          </p:nvCxnSpPr>
          <p:spPr>
            <a:xfrm>
              <a:off x="4478434" y="4861098"/>
              <a:ext cx="990600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5AF392B-7129-411F-83D9-0AAE5FC21B3A}"/>
                </a:ext>
              </a:extLst>
            </p:cNvPr>
            <p:cNvCxnSpPr/>
            <p:nvPr/>
          </p:nvCxnSpPr>
          <p:spPr>
            <a:xfrm>
              <a:off x="4496020" y="4613128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3A730B6-8640-4F93-9E53-240BFD32360F}"/>
                </a:ext>
              </a:extLst>
            </p:cNvPr>
            <p:cNvCxnSpPr/>
            <p:nvPr/>
          </p:nvCxnSpPr>
          <p:spPr>
            <a:xfrm>
              <a:off x="5449496" y="4614912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283C60E-E041-40A6-B36C-4DB1A6385203}"/>
                </a:ext>
              </a:extLst>
            </p:cNvPr>
            <p:cNvCxnSpPr/>
            <p:nvPr/>
          </p:nvCxnSpPr>
          <p:spPr>
            <a:xfrm>
              <a:off x="4290621" y="4238478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082143E-9A98-4F0A-AC16-635D9866CD52}"/>
                </a:ext>
              </a:extLst>
            </p:cNvPr>
            <p:cNvCxnSpPr/>
            <p:nvPr/>
          </p:nvCxnSpPr>
          <p:spPr>
            <a:xfrm>
              <a:off x="4290621" y="4472037"/>
              <a:ext cx="228600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540D145-065E-4495-8FCA-742917694ACC}"/>
                </a:ext>
              </a:extLst>
            </p:cNvPr>
            <p:cNvCxnSpPr/>
            <p:nvPr/>
          </p:nvCxnSpPr>
          <p:spPr bwMode="auto">
            <a:xfrm flipH="1">
              <a:off x="4106471" y="4468862"/>
              <a:ext cx="304800" cy="5334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0DCD756-2106-43E0-962D-32F3446449EF}"/>
                    </a:ext>
                  </a:extLst>
                </p:cNvPr>
                <p:cNvSpPr txBox="1"/>
                <p:nvPr/>
              </p:nvSpPr>
              <p:spPr>
                <a:xfrm>
                  <a:off x="4820932" y="3375779"/>
                  <a:ext cx="31835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0DCD756-2106-43E0-962D-32F3446449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932" y="3375779"/>
                  <a:ext cx="318356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5385" r="-769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5E68C4C-3A1F-4C81-B98D-8AA102829D20}"/>
                    </a:ext>
                  </a:extLst>
                </p:cNvPr>
                <p:cNvSpPr txBox="1"/>
                <p:nvPr/>
              </p:nvSpPr>
              <p:spPr>
                <a:xfrm>
                  <a:off x="6945718" y="3352719"/>
                  <a:ext cx="31835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5E68C4C-3A1F-4C81-B98D-8AA102829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718" y="3352719"/>
                  <a:ext cx="318356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7308" r="-576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175C131-08B0-4658-9B01-69C0792D3F2E}"/>
                    </a:ext>
                  </a:extLst>
                </p:cNvPr>
                <p:cNvSpPr txBox="1"/>
                <p:nvPr/>
              </p:nvSpPr>
              <p:spPr>
                <a:xfrm>
                  <a:off x="9267727" y="3352719"/>
                  <a:ext cx="31835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175C131-08B0-4658-9B01-69C0792D3F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7727" y="3352719"/>
                  <a:ext cx="318356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7308" r="-576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1A348FB-452C-4206-BF67-8F66D9D3FCB2}"/>
                    </a:ext>
                  </a:extLst>
                </p:cNvPr>
                <p:cNvSpPr txBox="1"/>
                <p:nvPr/>
              </p:nvSpPr>
              <p:spPr>
                <a:xfrm>
                  <a:off x="3696817" y="4871850"/>
                  <a:ext cx="340734" cy="3294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1A348FB-452C-4206-BF67-8F66D9D3F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817" y="4871850"/>
                  <a:ext cx="340734" cy="329449"/>
                </a:xfrm>
                <a:prstGeom prst="rect">
                  <a:avLst/>
                </a:prstGeom>
                <a:blipFill>
                  <a:blip r:embed="rId5"/>
                  <a:stretch>
                    <a:fillRect l="-16071" r="-8929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4973F72-0990-4078-9651-01C4E4990DD3}"/>
                    </a:ext>
                  </a:extLst>
                </p:cNvPr>
                <p:cNvSpPr txBox="1"/>
                <p:nvPr/>
              </p:nvSpPr>
              <p:spPr>
                <a:xfrm>
                  <a:off x="4777544" y="4729865"/>
                  <a:ext cx="3064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4973F72-0990-4078-9651-01C4E4990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544" y="4729865"/>
                  <a:ext cx="30643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6000" r="-6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618921" y="1856777"/>
            <a:ext cx="6546447" cy="1286860"/>
            <a:chOff x="3618921" y="1856777"/>
            <a:chExt cx="6546447" cy="128686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783D9C4-55C2-4276-B1C2-8E2C66BF1223}"/>
                </a:ext>
              </a:extLst>
            </p:cNvPr>
            <p:cNvCxnSpPr/>
            <p:nvPr/>
          </p:nvCxnSpPr>
          <p:spPr>
            <a:xfrm>
              <a:off x="6858200" y="2966641"/>
              <a:ext cx="13687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733011E-162D-4F84-9688-47908A615BB2}"/>
                </a:ext>
              </a:extLst>
            </p:cNvPr>
            <p:cNvCxnSpPr>
              <a:cxnSpLocks/>
            </p:cNvCxnSpPr>
            <p:nvPr/>
          </p:nvCxnSpPr>
          <p:spPr>
            <a:xfrm>
              <a:off x="5287220" y="2960234"/>
              <a:ext cx="15088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B8FB81-2AF6-433B-99CC-3A827333F2AF}"/>
                </a:ext>
              </a:extLst>
            </p:cNvPr>
            <p:cNvSpPr/>
            <p:nvPr/>
          </p:nvSpPr>
          <p:spPr>
            <a:xfrm>
              <a:off x="5237041" y="1998133"/>
              <a:ext cx="1559061" cy="6814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248346-0A8A-4FAB-A9DE-DDF2BC6511D8}"/>
                </a:ext>
              </a:extLst>
            </p:cNvPr>
            <p:cNvCxnSpPr/>
            <p:nvPr/>
          </p:nvCxnSpPr>
          <p:spPr>
            <a:xfrm>
              <a:off x="6537066" y="1998133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D614F1-B823-4C1A-A568-067E17DB0F1C}"/>
                </a:ext>
              </a:extLst>
            </p:cNvPr>
            <p:cNvCxnSpPr/>
            <p:nvPr/>
          </p:nvCxnSpPr>
          <p:spPr>
            <a:xfrm>
              <a:off x="6266144" y="1998133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3D8F1D-68A5-4E99-A473-3D878D663E77}"/>
                </a:ext>
              </a:extLst>
            </p:cNvPr>
            <p:cNvSpPr/>
            <p:nvPr/>
          </p:nvSpPr>
          <p:spPr>
            <a:xfrm>
              <a:off x="7312998" y="1856777"/>
              <a:ext cx="926114" cy="964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90565A6D-94DC-432B-8642-619DEFC9915C}"/>
                </a:ext>
              </a:extLst>
            </p:cNvPr>
            <p:cNvSpPr txBox="1"/>
            <p:nvPr/>
          </p:nvSpPr>
          <p:spPr>
            <a:xfrm>
              <a:off x="5307116" y="214612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8762EB25-5DCC-4216-893E-075828BFD289}"/>
                </a:ext>
              </a:extLst>
            </p:cNvPr>
            <p:cNvSpPr txBox="1"/>
            <p:nvPr/>
          </p:nvSpPr>
          <p:spPr>
            <a:xfrm>
              <a:off x="7299433" y="2136093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2244D3-200D-4C30-AA08-65918B23D62E}"/>
                </a:ext>
              </a:extLst>
            </p:cNvPr>
            <p:cNvCxnSpPr/>
            <p:nvPr/>
          </p:nvCxnSpPr>
          <p:spPr>
            <a:xfrm>
              <a:off x="4741445" y="2338839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19184C3-D833-43B9-8255-7BD1765EB508}"/>
                </a:ext>
              </a:extLst>
            </p:cNvPr>
            <p:cNvCxnSpPr/>
            <p:nvPr/>
          </p:nvCxnSpPr>
          <p:spPr>
            <a:xfrm>
              <a:off x="6796102" y="2338839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1A78110-4C60-4D83-8A82-72FC671B658F}"/>
                </a:ext>
              </a:extLst>
            </p:cNvPr>
            <p:cNvCxnSpPr/>
            <p:nvPr/>
          </p:nvCxnSpPr>
          <p:spPr>
            <a:xfrm>
              <a:off x="8239116" y="2326048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1FE5C573-8213-41F5-B8B3-DEA1C167DD1C}"/>
                </a:ext>
              </a:extLst>
            </p:cNvPr>
            <p:cNvSpPr txBox="1"/>
            <p:nvPr/>
          </p:nvSpPr>
          <p:spPr>
            <a:xfrm>
              <a:off x="3618921" y="2129916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1533B46E-05F6-418E-88B3-66A5ABE35257}"/>
                </a:ext>
              </a:extLst>
            </p:cNvPr>
            <p:cNvSpPr txBox="1"/>
            <p:nvPr/>
          </p:nvSpPr>
          <p:spPr>
            <a:xfrm>
              <a:off x="8756008" y="2136093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226F94D-0EBF-4514-9991-28AA87FC4D80}"/>
                </a:ext>
              </a:extLst>
            </p:cNvPr>
            <p:cNvCxnSpPr/>
            <p:nvPr/>
          </p:nvCxnSpPr>
          <p:spPr>
            <a:xfrm>
              <a:off x="5274649" y="2802931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4A186F-0895-4F2D-AE07-9BCE0507C459}"/>
                </a:ext>
              </a:extLst>
            </p:cNvPr>
            <p:cNvCxnSpPr/>
            <p:nvPr/>
          </p:nvCxnSpPr>
          <p:spPr>
            <a:xfrm>
              <a:off x="6796102" y="2802931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/>
                <p:nvPr/>
              </p:nvSpPr>
              <p:spPr>
                <a:xfrm>
                  <a:off x="5876513" y="2788618"/>
                  <a:ext cx="340734" cy="3294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6513" y="2788618"/>
                  <a:ext cx="340734" cy="329449"/>
                </a:xfrm>
                <a:prstGeom prst="rect">
                  <a:avLst/>
                </a:prstGeom>
                <a:blipFill>
                  <a:blip r:embed="rId7"/>
                  <a:stretch>
                    <a:fillRect l="-16071" r="-8929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/>
                <p:nvPr/>
              </p:nvSpPr>
              <p:spPr>
                <a:xfrm>
                  <a:off x="7148107" y="2782441"/>
                  <a:ext cx="3064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107" y="2782441"/>
                  <a:ext cx="30643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8000" r="-400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684084" y="2118010"/>
                <a:ext cx="2777167" cy="2349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84" y="2118010"/>
                <a:ext cx="2777167" cy="2349489"/>
              </a:xfrm>
              <a:prstGeom prst="rect">
                <a:avLst/>
              </a:prstGeom>
              <a:blipFill>
                <a:blip r:embed="rId9"/>
                <a:stretch>
                  <a:fillRect l="-1974" t="-1554" b="-12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A4B2-E9D9-4AAE-922A-F429EB77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Simple, Deterministic World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50A2F-93E3-435F-A02A-CF2D6834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E81DD-A1D0-4FAD-8DD6-F2321339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21DAD-5C3F-4C8C-8D80-FF97C915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308035" y="1932789"/>
            <a:ext cx="3334826" cy="2982303"/>
            <a:chOff x="1308035" y="1427964"/>
            <a:chExt cx="3334826" cy="2982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D3E5AA-ED12-433A-9A83-3DC53438F1E9}"/>
                    </a:ext>
                  </a:extLst>
                </p:cNvPr>
                <p:cNvSpPr txBox="1"/>
                <p:nvPr/>
              </p:nvSpPr>
              <p:spPr>
                <a:xfrm>
                  <a:off x="1591000" y="3979765"/>
                  <a:ext cx="3051861" cy="430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>
                      <a:latin typeface="Gill Sans" charset="0"/>
                      <a:ea typeface="Gill Sans" charset="0"/>
                      <a:cs typeface="Gill Sans" charset="0"/>
                    </a:rPr>
                    <a:t>Utilization (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𝜌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b="0" dirty="0" smtClean="0">
                      <a:latin typeface="Gill Sans" charset="0"/>
                      <a:ea typeface="Gill Sans" charset="0"/>
                      <a:cs typeface="Gill Sans" charset="0"/>
                    </a:rPr>
                    <a:t>)</a:t>
                  </a:r>
                  <a:endParaRPr lang="en-US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D3E5AA-ED12-433A-9A83-3DC53438F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1000" y="3979765"/>
                  <a:ext cx="3051861" cy="430502"/>
                </a:xfrm>
                <a:prstGeom prst="rect">
                  <a:avLst/>
                </a:prstGeom>
                <a:blipFill>
                  <a:blip r:embed="rId2"/>
                  <a:stretch>
                    <a:fillRect l="-1796" t="-130000" r="-12774" b="-20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A0EA855-BC78-4487-B853-FB1BF65058DA}"/>
                </a:ext>
              </a:extLst>
            </p:cNvPr>
            <p:cNvCxnSpPr/>
            <p:nvPr/>
          </p:nvCxnSpPr>
          <p:spPr>
            <a:xfrm flipV="1">
              <a:off x="1957907" y="1427964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C724C4-E837-480A-861C-439F4E64779B}"/>
                </a:ext>
              </a:extLst>
            </p:cNvPr>
            <p:cNvCxnSpPr/>
            <p:nvPr/>
          </p:nvCxnSpPr>
          <p:spPr>
            <a:xfrm>
              <a:off x="1957907" y="3646158"/>
              <a:ext cx="232112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4279A5-6700-4721-9BB6-CF2417DE9FB9}"/>
                </a:ext>
              </a:extLst>
            </p:cNvPr>
            <p:cNvSpPr txBox="1"/>
            <p:nvPr/>
          </p:nvSpPr>
          <p:spPr>
            <a:xfrm rot="16200000">
              <a:off x="293173" y="2476931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AF3ABC-5BE3-4A2F-9C1A-37F8CBBA717F}"/>
                </a:ext>
              </a:extLst>
            </p:cNvPr>
            <p:cNvSpPr txBox="1"/>
            <p:nvPr/>
          </p:nvSpPr>
          <p:spPr>
            <a:xfrm>
              <a:off x="1832902" y="361541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0AB678-42B3-4ADA-A009-A7EF4E0F785A}"/>
                </a:ext>
              </a:extLst>
            </p:cNvPr>
            <p:cNvSpPr txBox="1"/>
            <p:nvPr/>
          </p:nvSpPr>
          <p:spPr>
            <a:xfrm>
              <a:off x="3631499" y="365396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7D50CA-2F59-4694-9C29-748EEEB2E1C7}"/>
                </a:ext>
              </a:extLst>
            </p:cNvPr>
            <p:cNvSpPr/>
            <p:nvPr/>
          </p:nvSpPr>
          <p:spPr>
            <a:xfrm>
              <a:off x="2001701" y="179062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12C2E9-35B2-4FF1-8288-D2E825AA8C26}"/>
                </a:ext>
              </a:extLst>
            </p:cNvPr>
            <p:cNvSpPr txBox="1"/>
            <p:nvPr/>
          </p:nvSpPr>
          <p:spPr>
            <a:xfrm>
              <a:off x="1656247" y="162120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E6DFA79-E39B-465D-9A44-6E3925719AC8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1989355" y="1990541"/>
              <a:ext cx="1642144" cy="16248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6E2BF-5D81-48D6-9B1B-F430E4B47CBE}"/>
              </a:ext>
            </a:extLst>
          </p:cNvPr>
          <p:cNvGrpSpPr/>
          <p:nvPr/>
        </p:nvGrpSpPr>
        <p:grpSpPr>
          <a:xfrm>
            <a:off x="1596896" y="3226895"/>
            <a:ext cx="3491939" cy="3468166"/>
            <a:chOff x="441993" y="2323885"/>
            <a:chExt cx="3491939" cy="346816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B36539-8BE1-4C44-AC9C-097C7E990002}"/>
                </a:ext>
              </a:extLst>
            </p:cNvPr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ADAD81-0F47-45B2-BAC3-C37833A1078E}"/>
                </a:ext>
              </a:extLst>
            </p:cNvPr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399C47-C705-4167-89C1-E402879C231B}"/>
                </a:ext>
              </a:extLst>
            </p:cNvPr>
            <p:cNvSpPr txBox="1"/>
            <p:nvPr/>
          </p:nvSpPr>
          <p:spPr>
            <a:xfrm>
              <a:off x="1810187" y="542271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7EC8C5-510C-438A-8022-9D51CC2FF635}"/>
                </a:ext>
              </a:extLst>
            </p:cNvPr>
            <p:cNvSpPr txBox="1"/>
            <p:nvPr/>
          </p:nvSpPr>
          <p:spPr>
            <a:xfrm rot="16200000">
              <a:off x="-119699" y="4553761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6E5E28-0862-42A2-9CA5-44B0FDEF40A6}"/>
                </a:ext>
              </a:extLst>
            </p:cNvPr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E4031D-E3FA-4A69-AC15-71B431F1754E}"/>
                </a:ext>
              </a:extLst>
            </p:cNvPr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65AB81A-C4C9-49D0-8EB5-A03810518908}"/>
                </a:ext>
              </a:extLst>
            </p:cNvPr>
            <p:cNvCxnSpPr>
              <a:stCxn id="2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F8FA6C-5B05-4063-B064-E409B232FBE6}"/>
              </a:ext>
            </a:extLst>
          </p:cNvPr>
          <p:cNvGrpSpPr/>
          <p:nvPr/>
        </p:nvGrpSpPr>
        <p:grpSpPr>
          <a:xfrm>
            <a:off x="5235376" y="1926121"/>
            <a:ext cx="4590579" cy="2988971"/>
            <a:chOff x="4413741" y="1042161"/>
            <a:chExt cx="4590579" cy="298897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458FD0-103F-49F8-A5C9-E6BB8FF674AF}"/>
                </a:ext>
              </a:extLst>
            </p:cNvPr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C247AF9-367C-45B7-B801-A69066BCBDF6}"/>
                </a:ext>
              </a:extLst>
            </p:cNvPr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0EA559-4C03-4A67-A4C4-4E8AD1117833}"/>
                </a:ext>
              </a:extLst>
            </p:cNvPr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DFCEAB-43F8-417C-A836-EAE1146ACD66}"/>
                </a:ext>
              </a:extLst>
            </p:cNvPr>
            <p:cNvSpPr txBox="1"/>
            <p:nvPr/>
          </p:nvSpPr>
          <p:spPr>
            <a:xfrm rot="16200000">
              <a:off x="3398879" y="2097796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ACC9F6-85CB-49EF-AD1E-20F411AA4C11}"/>
                </a:ext>
              </a:extLst>
            </p:cNvPr>
            <p:cNvSpPr txBox="1"/>
            <p:nvPr/>
          </p:nvSpPr>
          <p:spPr>
            <a:xfrm>
              <a:off x="4938608" y="32362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F9BAC5-3AA7-4891-8D9E-2388AB131FB8}"/>
                </a:ext>
              </a:extLst>
            </p:cNvPr>
            <p:cNvSpPr txBox="1"/>
            <p:nvPr/>
          </p:nvSpPr>
          <p:spPr>
            <a:xfrm>
              <a:off x="6737205" y="32748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E6176D-6858-4AE0-8B1D-E56D72A40183}"/>
                </a:ext>
              </a:extLst>
            </p:cNvPr>
            <p:cNvSpPr txBox="1"/>
            <p:nvPr/>
          </p:nvSpPr>
          <p:spPr>
            <a:xfrm>
              <a:off x="4761953" y="124207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601FD99-6451-4B37-A219-81C9BCB62848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11C659-D28D-4140-B0B4-8E0069CB302D}"/>
                </a:ext>
              </a:extLst>
            </p:cNvPr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32626D-314B-4C21-BF04-26C06E15DF8D}"/>
                    </a:ext>
                  </a:extLst>
                </p:cNvPr>
                <p:cNvSpPr txBox="1"/>
                <p:nvPr/>
              </p:nvSpPr>
              <p:spPr>
                <a:xfrm>
                  <a:off x="4886488" y="3600630"/>
                  <a:ext cx="3046924" cy="430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Gill Sans" charset="0"/>
                      <a:ea typeface="Gill Sans" charset="0"/>
                      <a:cs typeface="Gill Sans" charset="0"/>
                    </a:rPr>
                    <a:t>Utilization 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𝜌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dirty="0" smtClean="0">
                      <a:latin typeface="Gill Sans" charset="0"/>
                      <a:ea typeface="Gill Sans" charset="0"/>
                      <a:cs typeface="Gill Sans" charset="0"/>
                    </a:rPr>
                    <a:t>)</a:t>
                  </a:r>
                  <a:endParaRPr lang="en-US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32626D-314B-4C21-BF04-26C06E15DF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488" y="3600630"/>
                  <a:ext cx="3046924" cy="430502"/>
                </a:xfrm>
                <a:prstGeom prst="rect">
                  <a:avLst/>
                </a:prstGeom>
                <a:blipFill>
                  <a:blip r:embed="rId3"/>
                  <a:stretch>
                    <a:fillRect l="-1600" t="-130000" r="-13200" b="-20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8BF053-F70B-4E12-BAEA-2E21256143A9}"/>
                </a:ext>
              </a:extLst>
            </p:cNvPr>
            <p:cNvSpPr txBox="1"/>
            <p:nvPr/>
          </p:nvSpPr>
          <p:spPr>
            <a:xfrm>
              <a:off x="5334000" y="2791265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72DA5C-382F-4311-B2E8-8ABED0EA654D}"/>
                </a:ext>
              </a:extLst>
            </p:cNvPr>
            <p:cNvSpPr txBox="1"/>
            <p:nvPr/>
          </p:nvSpPr>
          <p:spPr>
            <a:xfrm>
              <a:off x="7038865" y="1042161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BCC115-5EE0-434F-8377-E3EA96A101DC}"/>
                </a:ext>
              </a:extLst>
            </p:cNvPr>
            <p:cNvSpPr txBox="1"/>
            <p:nvPr/>
          </p:nvSpPr>
          <p:spPr>
            <a:xfrm>
              <a:off x="7210248" y="2791265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B1FDC4-D452-4CBD-8EE0-5CD264BC7734}"/>
              </a:ext>
            </a:extLst>
          </p:cNvPr>
          <p:cNvGrpSpPr/>
          <p:nvPr/>
        </p:nvGrpSpPr>
        <p:grpSpPr>
          <a:xfrm>
            <a:off x="5485224" y="2221396"/>
            <a:ext cx="3852547" cy="4503122"/>
            <a:chOff x="4663589" y="1104900"/>
            <a:chExt cx="3852547" cy="45031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4C95314-C126-4D89-BD08-76BCCA125288}"/>
                </a:ext>
              </a:extLst>
            </p:cNvPr>
            <p:cNvGrpSpPr/>
            <p:nvPr/>
          </p:nvGrpSpPr>
          <p:grpSpPr>
            <a:xfrm>
              <a:off x="4663589" y="1104900"/>
              <a:ext cx="3852547" cy="4503122"/>
              <a:chOff x="5194861" y="1240636"/>
              <a:chExt cx="3852547" cy="450312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D2D49C1-B7E6-4254-B24C-EF11BC1F886A}"/>
                  </a:ext>
                </a:extLst>
              </p:cNvPr>
              <p:cNvCxnSpPr/>
              <p:nvPr/>
            </p:nvCxnSpPr>
            <p:spPr>
              <a:xfrm>
                <a:off x="5491404" y="5340446"/>
                <a:ext cx="3195396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F77CAB0-8729-4D50-867F-6F06180244EC}"/>
                  </a:ext>
                </a:extLst>
              </p:cNvPr>
              <p:cNvCxnSpPr/>
              <p:nvPr/>
            </p:nvCxnSpPr>
            <p:spPr>
              <a:xfrm flipV="1">
                <a:off x="5599973" y="4183907"/>
                <a:ext cx="0" cy="12877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277BDD-5277-4F98-87C5-C5AA8EC5664E}"/>
                  </a:ext>
                </a:extLst>
              </p:cNvPr>
              <p:cNvSpPr txBox="1"/>
              <p:nvPr/>
            </p:nvSpPr>
            <p:spPr>
              <a:xfrm>
                <a:off x="5781933" y="5374426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FDA220-DF9F-4F57-A4F7-8D02FDAD48E7}"/>
                  </a:ext>
                </a:extLst>
              </p:cNvPr>
              <p:cNvSpPr txBox="1"/>
              <p:nvPr/>
            </p:nvSpPr>
            <p:spPr>
              <a:xfrm rot="16200000">
                <a:off x="4633169" y="4471488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Queue delay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0E96596-E884-4407-B3CD-0735CD960CB5}"/>
                  </a:ext>
                </a:extLst>
              </p:cNvPr>
              <p:cNvCxnSpPr/>
              <p:nvPr/>
            </p:nvCxnSpPr>
            <p:spPr>
              <a:xfrm flipV="1">
                <a:off x="7463884" y="3832471"/>
                <a:ext cx="1583524" cy="1253393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1831973-F34C-42E1-B272-69043B8C644D}"/>
                  </a:ext>
                </a:extLst>
              </p:cNvPr>
              <p:cNvSpPr/>
              <p:nvPr/>
            </p:nvSpPr>
            <p:spPr>
              <a:xfrm>
                <a:off x="7916655" y="1240636"/>
                <a:ext cx="233572" cy="17519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5A7E8F1-9780-4216-9142-CAF5475E040C}"/>
                  </a:ext>
                </a:extLst>
              </p:cNvPr>
              <p:cNvCxnSpPr/>
              <p:nvPr/>
            </p:nvCxnSpPr>
            <p:spPr>
              <a:xfrm flipH="1">
                <a:off x="7480450" y="1393036"/>
                <a:ext cx="552991" cy="3450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103B7C-EBA8-4421-96A7-DEB4BED9828C}"/>
                </a:ext>
              </a:extLst>
            </p:cNvPr>
            <p:cNvCxnSpPr/>
            <p:nvPr/>
          </p:nvCxnSpPr>
          <p:spPr>
            <a:xfrm flipV="1">
              <a:off x="5105400" y="4949576"/>
              <a:ext cx="1836733" cy="3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FD71-0E65-4237-B4FB-DB070D63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3B5D0-41A4-487B-8992-C0F3BD448B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1" y="1828800"/>
                <a:ext cx="9330341" cy="4819650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Requests arrive in a burst, must queue up until served</a:t>
                </a:r>
              </a:p>
              <a:p>
                <a:r>
                  <a:rPr lang="en-US" dirty="0" smtClean="0"/>
                  <a:t>Same average arrival time, but almost all of the requests experience large queue delays (even though average utilization is low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≪ 1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3B5D0-41A4-487B-8992-C0F3BD448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1" y="1828800"/>
                <a:ext cx="9330341" cy="4819650"/>
              </a:xfr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07C1-5BB3-4201-B859-F7F404E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9788-4423-4B37-B095-7320CCB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0F4F-F9F1-458B-BA5A-4987F7C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91045" y="1652568"/>
            <a:ext cx="6576453" cy="1301946"/>
            <a:chOff x="3932677" y="1649940"/>
            <a:chExt cx="6576453" cy="130194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783D9C4-55C2-4276-B1C2-8E2C66BF1223}"/>
                </a:ext>
              </a:extLst>
            </p:cNvPr>
            <p:cNvCxnSpPr/>
            <p:nvPr/>
          </p:nvCxnSpPr>
          <p:spPr>
            <a:xfrm>
              <a:off x="7172525" y="2774890"/>
              <a:ext cx="13687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733011E-162D-4F84-9688-47908A615BB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098" y="2768483"/>
              <a:ext cx="1502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B8FB81-2AF6-433B-99CC-3A827333F2AF}"/>
                </a:ext>
              </a:extLst>
            </p:cNvPr>
            <p:cNvSpPr/>
            <p:nvPr/>
          </p:nvSpPr>
          <p:spPr>
            <a:xfrm>
              <a:off x="5551366" y="1791296"/>
              <a:ext cx="1559061" cy="6814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248346-0A8A-4FAB-A9DE-DDF2BC6511D8}"/>
                </a:ext>
              </a:extLst>
            </p:cNvPr>
            <p:cNvCxnSpPr/>
            <p:nvPr/>
          </p:nvCxnSpPr>
          <p:spPr>
            <a:xfrm>
              <a:off x="6851391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D614F1-B823-4C1A-A568-067E17DB0F1C}"/>
                </a:ext>
              </a:extLst>
            </p:cNvPr>
            <p:cNvCxnSpPr/>
            <p:nvPr/>
          </p:nvCxnSpPr>
          <p:spPr>
            <a:xfrm>
              <a:off x="6580469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3D8F1D-68A5-4E99-A473-3D878D663E77}"/>
                </a:ext>
              </a:extLst>
            </p:cNvPr>
            <p:cNvSpPr/>
            <p:nvPr/>
          </p:nvSpPr>
          <p:spPr>
            <a:xfrm>
              <a:off x="7627323" y="1649940"/>
              <a:ext cx="926114" cy="964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90565A6D-94DC-432B-8642-619DEFC9915C}"/>
                </a:ext>
              </a:extLst>
            </p:cNvPr>
            <p:cNvSpPr txBox="1"/>
            <p:nvPr/>
          </p:nvSpPr>
          <p:spPr>
            <a:xfrm>
              <a:off x="5601482" y="191806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8762EB25-5DCC-4216-893E-075828BFD289}"/>
                </a:ext>
              </a:extLst>
            </p:cNvPr>
            <p:cNvSpPr txBox="1"/>
            <p:nvPr/>
          </p:nvSpPr>
          <p:spPr>
            <a:xfrm>
              <a:off x="7602726" y="1929162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2244D3-200D-4C30-AA08-65918B23D62E}"/>
                </a:ext>
              </a:extLst>
            </p:cNvPr>
            <p:cNvCxnSpPr/>
            <p:nvPr/>
          </p:nvCxnSpPr>
          <p:spPr>
            <a:xfrm>
              <a:off x="5055770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19184C3-D833-43B9-8255-7BD1765EB508}"/>
                </a:ext>
              </a:extLst>
            </p:cNvPr>
            <p:cNvCxnSpPr/>
            <p:nvPr/>
          </p:nvCxnSpPr>
          <p:spPr>
            <a:xfrm>
              <a:off x="7110427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1A78110-4C60-4D83-8A82-72FC671B658F}"/>
                </a:ext>
              </a:extLst>
            </p:cNvPr>
            <p:cNvCxnSpPr/>
            <p:nvPr/>
          </p:nvCxnSpPr>
          <p:spPr>
            <a:xfrm>
              <a:off x="8553441" y="2119211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1FE5C573-8213-41F5-B8B3-DEA1C167DD1C}"/>
                </a:ext>
              </a:extLst>
            </p:cNvPr>
            <p:cNvSpPr txBox="1"/>
            <p:nvPr/>
          </p:nvSpPr>
          <p:spPr>
            <a:xfrm>
              <a:off x="3932677" y="1912302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1533B46E-05F6-418E-88B3-66A5ABE35257}"/>
                </a:ext>
              </a:extLst>
            </p:cNvPr>
            <p:cNvSpPr txBox="1"/>
            <p:nvPr/>
          </p:nvSpPr>
          <p:spPr>
            <a:xfrm>
              <a:off x="9099770" y="1909966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226F94D-0EBF-4514-9991-28AA87FC4D80}"/>
                </a:ext>
              </a:extLst>
            </p:cNvPr>
            <p:cNvCxnSpPr/>
            <p:nvPr/>
          </p:nvCxnSpPr>
          <p:spPr>
            <a:xfrm>
              <a:off x="5564749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4A186F-0895-4F2D-AE07-9BCE0507C459}"/>
                </a:ext>
              </a:extLst>
            </p:cNvPr>
            <p:cNvCxnSpPr/>
            <p:nvPr/>
          </p:nvCxnSpPr>
          <p:spPr>
            <a:xfrm>
              <a:off x="7110427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/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blipFill>
                  <a:blip r:embed="rId3"/>
                  <a:stretch>
                    <a:fillRect l="-14286" r="-10714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/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8000" r="-400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Now, a </a:t>
                </a:r>
                <a:r>
                  <a:rPr lang="en-US" sz="2000" b="0" dirty="0">
                    <a:solidFill>
                      <a:srgbClr val="FF0000"/>
                    </a:solidFill>
                  </a:rPr>
                  <a:t>random variable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blipFill>
                <a:blip r:embed="rId5"/>
                <a:stretch>
                  <a:fillRect l="-1741" t="-1157" b="-1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485DD27-0741-44C2-B96D-549D6E2E1B51}"/>
              </a:ext>
            </a:extLst>
          </p:cNvPr>
          <p:cNvCxnSpPr/>
          <p:nvPr/>
        </p:nvCxnSpPr>
        <p:spPr>
          <a:xfrm>
            <a:off x="4438585" y="3457373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2CD0AD-51F4-4EE8-AA01-3F5C3957DA86}"/>
              </a:ext>
            </a:extLst>
          </p:cNvPr>
          <p:cNvGrpSpPr/>
          <p:nvPr/>
        </p:nvGrpSpPr>
        <p:grpSpPr>
          <a:xfrm>
            <a:off x="4939976" y="3661763"/>
            <a:ext cx="1138024" cy="1729104"/>
            <a:chOff x="1430633" y="3061092"/>
            <a:chExt cx="1138024" cy="172910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B22CA03-CDD8-491B-9FD0-509D6DDF9393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B46C4FD-23CB-46BB-BC41-E922116D7A4A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3C3D29-C571-4118-BCC7-F971E0D0ED45}"/>
              </a:ext>
            </a:extLst>
          </p:cNvPr>
          <p:cNvCxnSpPr/>
          <p:nvPr/>
        </p:nvCxnSpPr>
        <p:spPr>
          <a:xfrm>
            <a:off x="4939832" y="332598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7F5CF0C-CE9C-4CB4-8233-3DA302CD62F1}"/>
              </a:ext>
            </a:extLst>
          </p:cNvPr>
          <p:cNvSpPr/>
          <p:nvPr/>
        </p:nvSpPr>
        <p:spPr>
          <a:xfrm>
            <a:off x="5129754" y="3657009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51850-99A8-47B8-A2DA-19491E8053F3}"/>
              </a:ext>
            </a:extLst>
          </p:cNvPr>
          <p:cNvSpPr/>
          <p:nvPr/>
        </p:nvSpPr>
        <p:spPr>
          <a:xfrm>
            <a:off x="6090571" y="4996688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A7ECD8-EB3C-430E-91B3-4E4714AB33B1}"/>
              </a:ext>
            </a:extLst>
          </p:cNvPr>
          <p:cNvCxnSpPr/>
          <p:nvPr/>
        </p:nvCxnSpPr>
        <p:spPr>
          <a:xfrm>
            <a:off x="5138197" y="332122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61769C69-4665-440A-858F-134B8492CBCC}"/>
              </a:ext>
            </a:extLst>
          </p:cNvPr>
          <p:cNvSpPr/>
          <p:nvPr/>
        </p:nvSpPr>
        <p:spPr>
          <a:xfrm>
            <a:off x="5296762" y="4051188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0AC9F0-D1EB-4474-A031-E0E1E17B8B76}"/>
              </a:ext>
            </a:extLst>
          </p:cNvPr>
          <p:cNvSpPr/>
          <p:nvPr/>
        </p:nvSpPr>
        <p:spPr>
          <a:xfrm>
            <a:off x="7030374" y="4996688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FE203E6-FAA2-405D-A1F0-D1F7CFD0B13E}"/>
              </a:ext>
            </a:extLst>
          </p:cNvPr>
          <p:cNvSpPr/>
          <p:nvPr/>
        </p:nvSpPr>
        <p:spPr>
          <a:xfrm>
            <a:off x="6078000" y="3657009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B49443D-8C80-44CF-900D-D593574528D9}"/>
              </a:ext>
            </a:extLst>
          </p:cNvPr>
          <p:cNvCxnSpPr/>
          <p:nvPr/>
        </p:nvCxnSpPr>
        <p:spPr>
          <a:xfrm>
            <a:off x="5348877" y="334283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5D4024F-0BA6-4844-AE5C-D0ECC747F1D6}"/>
              </a:ext>
            </a:extLst>
          </p:cNvPr>
          <p:cNvCxnSpPr/>
          <p:nvPr/>
        </p:nvCxnSpPr>
        <p:spPr>
          <a:xfrm>
            <a:off x="5515875" y="333464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F94902-A60E-44CB-A215-59F12D7E6004}"/>
              </a:ext>
            </a:extLst>
          </p:cNvPr>
          <p:cNvSpPr/>
          <p:nvPr/>
        </p:nvSpPr>
        <p:spPr>
          <a:xfrm>
            <a:off x="7942345" y="4996688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18C252-6ED2-48EA-BA77-280166DB291F}"/>
              </a:ext>
            </a:extLst>
          </p:cNvPr>
          <p:cNvSpPr/>
          <p:nvPr/>
        </p:nvSpPr>
        <p:spPr>
          <a:xfrm>
            <a:off x="5523941" y="4445367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CFB89BE-2FBB-403B-965D-364E83208DA2}"/>
              </a:ext>
            </a:extLst>
          </p:cNvPr>
          <p:cNvSpPr/>
          <p:nvPr/>
        </p:nvSpPr>
        <p:spPr>
          <a:xfrm>
            <a:off x="7030374" y="3661763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34B926D-937F-4DE6-B6B9-6D483BDEAE66}"/>
              </a:ext>
            </a:extLst>
          </p:cNvPr>
          <p:cNvSpPr/>
          <p:nvPr/>
        </p:nvSpPr>
        <p:spPr>
          <a:xfrm>
            <a:off x="6090571" y="4055942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C9E1C9-3E47-419C-840D-6C80572EC04D}"/>
              </a:ext>
            </a:extLst>
          </p:cNvPr>
          <p:cNvSpPr txBox="1"/>
          <p:nvPr/>
        </p:nvSpPr>
        <p:spPr>
          <a:xfrm>
            <a:off x="3737943" y="36533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Q depth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8830C10-ED91-4176-856A-92873A748EE3}"/>
              </a:ext>
            </a:extLst>
          </p:cNvPr>
          <p:cNvCxnSpPr/>
          <p:nvPr/>
        </p:nvCxnSpPr>
        <p:spPr>
          <a:xfrm>
            <a:off x="4778676" y="3649419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7A9B87B-11C7-4EFF-8F57-F7286D782FD0}"/>
              </a:ext>
            </a:extLst>
          </p:cNvPr>
          <p:cNvSpPr txBox="1"/>
          <p:nvPr/>
        </p:nvSpPr>
        <p:spPr>
          <a:xfrm>
            <a:off x="3791045" y="495905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80ACAE-2A49-4EF0-B6FC-71B788437F89}"/>
              </a:ext>
            </a:extLst>
          </p:cNvPr>
          <p:cNvCxnSpPr/>
          <p:nvPr/>
        </p:nvCxnSpPr>
        <p:spPr>
          <a:xfrm flipV="1">
            <a:off x="5523941" y="3377075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56D6A00-EA03-4E41-8F52-0A80D99CFE99}"/>
              </a:ext>
            </a:extLst>
          </p:cNvPr>
          <p:cNvCxnSpPr/>
          <p:nvPr/>
        </p:nvCxnSpPr>
        <p:spPr>
          <a:xfrm>
            <a:off x="9529143" y="336888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ACF2D39-0DE0-4AF9-9316-551ABFDE94BC}"/>
              </a:ext>
            </a:extLst>
          </p:cNvPr>
          <p:cNvSpPr txBox="1"/>
          <p:nvPr/>
        </p:nvSpPr>
        <p:spPr>
          <a:xfrm>
            <a:off x="3737943" y="296287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075E70-E6EE-4D50-95FC-2E1FCBFDD897}"/>
              </a:ext>
            </a:extLst>
          </p:cNvPr>
          <p:cNvGrpSpPr/>
          <p:nvPr/>
        </p:nvGrpSpPr>
        <p:grpSpPr>
          <a:xfrm>
            <a:off x="9529143" y="3665561"/>
            <a:ext cx="1138024" cy="1729104"/>
            <a:chOff x="1430633" y="3061092"/>
            <a:chExt cx="1138024" cy="172910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3ABF3C5-2BBC-4119-9438-B5B93A5D1907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9B5A597-69A3-4415-8096-0A4A9ED4ABD9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5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5" grpId="0"/>
      <p:bldP spid="83" grpId="0" animBg="1"/>
      <p:bldP spid="87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/>
      <p:bldP spid="108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3667-56E6-4B9A-9E42-AD5C4C0C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72586-9DF5-4043-BC9B-08EB257C6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“Back of the Envelope” calculation and modeling</a:t>
            </a:r>
          </a:p>
          <a:p>
            <a:r>
              <a:rPr lang="en-US" smtClean="0"/>
              <a:t>Get the rough picture first… and don’t lose sight of 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4EB4-BDF0-415B-B53E-A4314395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588FA-E52F-4A32-A7EC-71DF4348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6094-AAAF-4F61-9E15-B1E7B666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4778-4C47-42CA-A2E5-52FB822E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model </a:t>
            </a:r>
            <a:r>
              <a:rPr lang="en-US" dirty="0" err="1"/>
              <a:t>B</a:t>
            </a:r>
            <a:r>
              <a:rPr lang="en-US" dirty="0" err="1" smtClean="0"/>
              <a:t>urstiness</a:t>
            </a:r>
            <a:r>
              <a:rPr lang="en-US" dirty="0" smtClean="0"/>
              <a:t> of Arrival?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B16A6-291B-4695-8EFB-6B3263A86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the time between arrivals, is now a random variable</a:t>
                </a:r>
              </a:p>
              <a:p>
                <a:pPr lvl="1"/>
                <a:r>
                  <a:rPr lang="en-US" dirty="0"/>
                  <a:t>Elegant mathematical framework if we model it as an exponential distribution</a:t>
                </a:r>
              </a:p>
              <a:p>
                <a:pPr lvl="1"/>
                <a:r>
                  <a:rPr lang="en-US" dirty="0"/>
                  <a:t>Probability distribution function of an exponential distribution with parameter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B16A6-291B-4695-8EFB-6B3263A86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7781"/>
                <a:ext cx="10515600" cy="1808985"/>
              </a:xfrm>
              <a:blipFill>
                <a:blip r:embed="rId2"/>
                <a:stretch>
                  <a:fillRect t="-5743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CAC36-8837-4800-B073-E2035EB7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B30C-FA25-446C-8BFC-B3CBED46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7C10-511B-4BBA-9727-E5F6A83E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FB3EED-0B8E-4901-8E8A-FB237EE31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963698"/>
              </p:ext>
            </p:extLst>
          </p:nvPr>
        </p:nvGraphicFramePr>
        <p:xfrm>
          <a:off x="6317610" y="3132279"/>
          <a:ext cx="3788416" cy="311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DDC1E4A-42AB-4125-856C-A16D6B0C268C}"/>
              </a:ext>
            </a:extLst>
          </p:cNvPr>
          <p:cNvGrpSpPr/>
          <p:nvPr/>
        </p:nvGrpSpPr>
        <p:grpSpPr>
          <a:xfrm>
            <a:off x="2929693" y="3807189"/>
            <a:ext cx="3759246" cy="1791391"/>
            <a:chOff x="1473290" y="3336925"/>
            <a:chExt cx="4108957" cy="19580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DC4A01-9EBA-4A02-B94B-7FAC476915B4}"/>
                </a:ext>
              </a:extLst>
            </p:cNvPr>
            <p:cNvSpPr txBox="1"/>
            <p:nvPr/>
          </p:nvSpPr>
          <p:spPr>
            <a:xfrm>
              <a:off x="1473290" y="4184817"/>
              <a:ext cx="3065238" cy="1110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Gill Sans" charset="0"/>
                  <a:cs typeface="Gill Sans" charset="0"/>
                </a:rPr>
                <a:t>Lots of short arrival intervals (i.e., high instantaneous rate)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27F8D9-2680-41FA-B3C6-A4770DA4103B}"/>
                </a:ext>
              </a:extLst>
            </p:cNvPr>
            <p:cNvCxnSpPr/>
            <p:nvPr/>
          </p:nvCxnSpPr>
          <p:spPr>
            <a:xfrm flipH="1">
              <a:off x="4260134" y="3336925"/>
              <a:ext cx="1322113" cy="1211953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A0F67-8035-4F18-BF1C-C13D7D6607D0}"/>
              </a:ext>
            </a:extLst>
          </p:cNvPr>
          <p:cNvGrpSpPr/>
          <p:nvPr/>
        </p:nvGrpSpPr>
        <p:grpSpPr>
          <a:xfrm>
            <a:off x="2288093" y="5774657"/>
            <a:ext cx="5668364" cy="647638"/>
            <a:chOff x="627574" y="5646003"/>
            <a:chExt cx="6195676" cy="70788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DA1988-5E72-45AB-8480-691BB05A26FE}"/>
                </a:ext>
              </a:extLst>
            </p:cNvPr>
            <p:cNvCxnSpPr/>
            <p:nvPr/>
          </p:nvCxnSpPr>
          <p:spPr>
            <a:xfrm flipH="1">
              <a:off x="4038602" y="5790172"/>
              <a:ext cx="2784648" cy="382028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007434-8D91-4F8C-8B3C-869A53ED6BB0}"/>
                </a:ext>
              </a:extLst>
            </p:cNvPr>
            <p:cNvSpPr txBox="1"/>
            <p:nvPr/>
          </p:nvSpPr>
          <p:spPr>
            <a:xfrm>
              <a:off x="627574" y="5646003"/>
              <a:ext cx="34472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Gill Sans" charset="0"/>
                  <a:cs typeface="Gill Sans" charset="0"/>
                </a:rPr>
                <a:t>Few long gaps (i.e., low instantaneous rate)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514EA5-5971-4FDF-A3D2-39A8824429F4}"/>
                  </a:ext>
                </a:extLst>
              </p:cNvPr>
              <p:cNvSpPr txBox="1"/>
              <p:nvPr/>
            </p:nvSpPr>
            <p:spPr>
              <a:xfrm>
                <a:off x="8241899" y="6210333"/>
                <a:ext cx="9013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(</m:t>
                      </m:r>
                      <m:r>
                        <a:rPr lang="en-US" sz="2000" b="0" i="1" dirty="0" err="1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𝜆</m:t>
                      </m:r>
                      <m:r>
                        <a:rPr lang="en-US" sz="2000" b="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514EA5-5971-4FDF-A3D2-39A882442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899" y="6210333"/>
                <a:ext cx="901372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6E4DCE8-BF62-44D3-B310-497FB342E3F7}"/>
              </a:ext>
            </a:extLst>
          </p:cNvPr>
          <p:cNvGrpSpPr/>
          <p:nvPr/>
        </p:nvGrpSpPr>
        <p:grpSpPr>
          <a:xfrm>
            <a:off x="7012434" y="3234125"/>
            <a:ext cx="3554562" cy="2570585"/>
            <a:chOff x="5368956" y="3137602"/>
            <a:chExt cx="3885232" cy="28097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6D9DF0-326B-4620-B050-9D793A0E8C06}"/>
                </a:ext>
              </a:extLst>
            </p:cNvPr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EB0F500-DF16-49FE-BE2B-E63183B312CA}"/>
                    </a:ext>
                  </a:extLst>
                </p:cNvPr>
                <p:cNvSpPr txBox="1"/>
                <p:nvPr/>
              </p:nvSpPr>
              <p:spPr>
                <a:xfrm>
                  <a:off x="5562600" y="3899603"/>
                  <a:ext cx="3691588" cy="437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Gill Sans" charset="0"/>
                      <a:cs typeface="Gill Sans" charset="0"/>
                    </a:rPr>
                    <a:t>mean arrival interval (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1/</m:t>
                      </m:r>
                      <m:r>
                        <a:rPr lang="en-US" sz="20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𝜆</m:t>
                      </m:r>
                    </m:oMath>
                  </a14:m>
                  <a:r>
                    <a:rPr lang="en-US" sz="2000" b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Gill Sans" charset="0"/>
                      <a:cs typeface="Gill Sans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EB0F500-DF16-49FE-BE2B-E63183B312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3899603"/>
                  <a:ext cx="3691588" cy="437331"/>
                </a:xfrm>
                <a:prstGeom prst="rect">
                  <a:avLst/>
                </a:prstGeom>
                <a:blipFill>
                  <a:blip r:embed="rId5"/>
                  <a:stretch>
                    <a:fillRect l="-1805" t="-9091" r="-1083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C874D6-2E51-426A-9F23-BFF66BF60BDC}"/>
                </a:ext>
              </a:extLst>
            </p:cNvPr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82BC66-2262-427E-9BAF-B841DFCF6729}"/>
              </a:ext>
            </a:extLst>
          </p:cNvPr>
          <p:cNvSpPr txBox="1"/>
          <p:nvPr/>
        </p:nvSpPr>
        <p:spPr>
          <a:xfrm>
            <a:off x="562233" y="3429775"/>
            <a:ext cx="3854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5"/>
                </a:solidFill>
                <a:latin typeface="Gill Sans" charset="0"/>
                <a:ea typeface="Gill Sans" charset="0"/>
                <a:cs typeface="Gill Sans" charset="0"/>
              </a:rPr>
              <a:t>“Memoryless”: Likelihood of an event occurring is independent of how long we’ve been waiting</a:t>
            </a:r>
          </a:p>
        </p:txBody>
      </p:sp>
    </p:spTree>
    <p:extLst>
      <p:ext uri="{BB962C8B-B14F-4D97-AF65-F5344CB8AC3E}">
        <p14:creationId xmlns:p14="http://schemas.microsoft.com/office/powerpoint/2010/main" val="25953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3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4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5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6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7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1" y="3431864"/>
                <a:ext cx="3474462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Queue grows at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After time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it will have grown to length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1" y="3431864"/>
                <a:ext cx="3474462" cy="1323439"/>
              </a:xfrm>
              <a:prstGeom prst="rect">
                <a:avLst/>
              </a:prstGeom>
              <a:blipFill>
                <a:blip r:embed="rId8"/>
                <a:stretch>
                  <a:fillRect l="-1573" t="-2283" b="-68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5003123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5003123"/>
                <a:ext cx="3503654" cy="774186"/>
              </a:xfrm>
              <a:prstGeom prst="rect">
                <a:avLst/>
              </a:prstGeom>
              <a:blipFill>
                <a:blip r:embed="rId9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04E6-FCCB-4625-B94B-0B95E879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Background: Random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9431E-1F37-46F6-B5F0-FF709A15D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Server spends variable time (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dirty="0"/>
                  <a:t>) with customers</a:t>
                </a:r>
              </a:p>
              <a:p>
                <a:pPr lvl="1"/>
                <a:r>
                  <a:rPr lang="en-US" altLang="ko-KR" dirty="0"/>
                  <a:t>Mean (Average):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endParaRPr lang="en-US" altLang="ko-KR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ko-KR" dirty="0">
                    <a:sym typeface="Symbol" panose="05050102010706020507" pitchFamily="18" charset="2"/>
                  </a:rPr>
                  <a:t>Variance (stddev2):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p>
                        <m:r>
                          <a:rPr lang="en-US" altLang="ko-KR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Squared coefficient of variance: </a:t>
                </a:r>
                <a14:m>
                  <m:oMath xmlns:m="http://schemas.openxmlformats.org/officeDocument/2006/math">
                    <m:r>
                      <a:rPr lang="en-US" altLang="ko-KR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Important values of 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dirty="0"/>
                  <a:t>:</a:t>
                </a:r>
              </a:p>
              <a:p>
                <a:pPr lvl="1"/>
                <a:r>
                  <a:rPr lang="en-US" altLang="ko-KR" dirty="0">
                    <a:sym typeface="Symbol" panose="05050102010706020507" pitchFamily="18" charset="2"/>
                  </a:rPr>
                  <a:t>No variance or deterministic  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ko-KR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 </m:t>
                    </m:r>
                  </m:oMath>
                </a14:m>
                <a:endParaRPr lang="en-US" altLang="ko-KR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ko-KR" dirty="0">
                    <a:sym typeface="Symbol" panose="05050102010706020507" pitchFamily="18" charset="2"/>
                  </a:rPr>
                  <a:t>“Memoryless” or exponential  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altLang="ko-KR" dirty="0">
                  <a:sym typeface="Symbol" panose="05050102010706020507" pitchFamily="18" charset="2"/>
                </a:endParaRPr>
              </a:p>
              <a:p>
                <a:pPr lvl="2"/>
                <a:r>
                  <a:rPr lang="en-US" altLang="ko-KR" dirty="0">
                    <a:sym typeface="Symbol" panose="05050102010706020507" pitchFamily="18" charset="2"/>
                  </a:rPr>
                  <a:t>Past tells nothing about future</a:t>
                </a:r>
              </a:p>
              <a:p>
                <a:pPr lvl="2"/>
                <a:r>
                  <a:rPr lang="en-US" altLang="ko-KR" dirty="0">
                    <a:sym typeface="Symbol" panose="05050102010706020507" pitchFamily="18" charset="2"/>
                  </a:rPr>
                  <a:t>Poisson process – </a:t>
                </a:r>
                <a:r>
                  <a:rPr lang="en-US" altLang="ko-KR" dirty="0" smtClean="0">
                    <a:sym typeface="Symbol" panose="05050102010706020507" pitchFamily="18" charset="2"/>
                  </a:rPr>
                  <a:t>‘</a:t>
                </a:r>
                <a:r>
                  <a:rPr lang="en-US" dirty="0" smtClean="0"/>
                  <a:t>purely’</a:t>
                </a:r>
                <a:r>
                  <a:rPr lang="en-US" dirty="0"/>
                  <a:t> or </a:t>
                </a:r>
                <a:r>
                  <a:rPr lang="en-US" dirty="0" smtClean="0"/>
                  <a:t>’completely’</a:t>
                </a:r>
                <a:r>
                  <a:rPr lang="en-US" dirty="0"/>
                  <a:t> random process</a:t>
                </a:r>
                <a:endParaRPr lang="en-US" altLang="ko-KR" dirty="0">
                  <a:sym typeface="Symbol" panose="05050102010706020507" pitchFamily="18" charset="2"/>
                </a:endParaRPr>
              </a:p>
              <a:p>
                <a:pPr lvl="2"/>
                <a:r>
                  <a:rPr lang="en-US" altLang="ko-KR" dirty="0">
                    <a:sym typeface="Symbol" panose="05050102010706020507" pitchFamily="18" charset="2"/>
                  </a:rPr>
                  <a:t>Many complex </a:t>
                </a:r>
                <a:r>
                  <a:rPr lang="en-US" altLang="ko-KR" dirty="0" smtClean="0">
                    <a:sym typeface="Symbol" panose="05050102010706020507" pitchFamily="18" charset="2"/>
                  </a:rPr>
                  <a:t>systems (or aggregates) are </a:t>
                </a:r>
                <a:r>
                  <a:rPr lang="en-US" altLang="ko-KR" dirty="0">
                    <a:sym typeface="Symbol" panose="05050102010706020507" pitchFamily="18" charset="2"/>
                  </a:rPr>
                  <a:t>well described as </a:t>
                </a:r>
                <a:r>
                  <a:rPr lang="en-US" altLang="ko-KR" dirty="0" smtClean="0">
                    <a:sym typeface="Symbol" panose="05050102010706020507" pitchFamily="18" charset="2"/>
                  </a:rPr>
                  <a:t>memoryless</a:t>
                </a:r>
                <a:endParaRPr lang="en-US" altLang="ko-KR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9431E-1F37-46F6-B5F0-FF709A15D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DC773-A05B-4FAB-A54D-ED168E00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F991-5FCB-4829-81AE-AF8EE745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3808A-8DEF-4519-9EFE-04D0CF75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651AF99D-DC5B-4712-A7DD-53FB75B82F20}"/>
              </a:ext>
            </a:extLst>
          </p:cNvPr>
          <p:cNvGrpSpPr>
            <a:grpSpLocks/>
          </p:cNvGrpSpPr>
          <p:nvPr/>
        </p:nvGrpSpPr>
        <p:grpSpPr bwMode="auto">
          <a:xfrm>
            <a:off x="9722116" y="1738027"/>
            <a:ext cx="1168400" cy="644524"/>
            <a:chOff x="5024" y="288"/>
            <a:chExt cx="736" cy="406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328779D-2676-462E-B6AC-231455C40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" y="288"/>
              <a:ext cx="49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Mean 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(m)</a:t>
              </a: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DEEA150D-B9AE-4F9C-8203-C30130BF4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4" y="480"/>
              <a:ext cx="256" cy="15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49F24EC2-B177-4192-8398-66DFB0D0BD26}"/>
              </a:ext>
            </a:extLst>
          </p:cNvPr>
          <p:cNvGrpSpPr>
            <a:grpSpLocks/>
          </p:cNvGrpSpPr>
          <p:nvPr/>
        </p:nvGrpSpPr>
        <p:grpSpPr bwMode="auto">
          <a:xfrm>
            <a:off x="9200224" y="4004468"/>
            <a:ext cx="1450867" cy="1351592"/>
            <a:chOff x="4412" y="2064"/>
            <a:chExt cx="1025" cy="955"/>
          </a:xfrm>
        </p:grpSpPr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686F7B65-214D-4CA6-B166-53D0A2385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8" y="2305"/>
              <a:ext cx="0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2C0B26C6-8AC4-4E33-9031-3288505D1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2" y="2754"/>
              <a:ext cx="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rc 11">
              <a:extLst>
                <a:ext uri="{FF2B5EF4-FFF2-40B4-BE49-F238E27FC236}">
                  <a16:creationId xmlns:a16="http://schemas.microsoft.com/office/drawing/2014/main" id="{87098D75-753C-41FF-8AA8-70DCFEACC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201"/>
              <a:ext cx="832" cy="502"/>
            </a:xfrm>
            <a:custGeom>
              <a:avLst/>
              <a:gdLst>
                <a:gd name="T0" fmla="*/ 832 w 21994"/>
                <a:gd name="T1" fmla="*/ 502 h 21600"/>
                <a:gd name="T2" fmla="*/ 0 w 21994"/>
                <a:gd name="T3" fmla="*/ 0 h 21600"/>
                <a:gd name="T4" fmla="*/ 817 w 21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94" h="21600" fill="none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994" h="21600" stroke="0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994" y="21596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4A7F0D2-6F1B-4577-80CC-33CA60B6B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64"/>
              <a:ext cx="52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mean</a:t>
              </a: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0533B685-75A1-4114-B5B9-263B1F743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2" y="2110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8E821460-24B0-4D8A-A0C4-5DCBC30E0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736"/>
              <a:ext cx="102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Memoryless</a:t>
              </a: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C7DB5AAB-1677-4EFA-91CF-E5C2FC03D2F7}"/>
              </a:ext>
            </a:extLst>
          </p:cNvPr>
          <p:cNvGrpSpPr>
            <a:grpSpLocks/>
          </p:cNvGrpSpPr>
          <p:nvPr/>
        </p:nvGrpSpPr>
        <p:grpSpPr bwMode="auto">
          <a:xfrm>
            <a:off x="8883918" y="1966627"/>
            <a:ext cx="1825626" cy="1728786"/>
            <a:chOff x="4544" y="493"/>
            <a:chExt cx="1150" cy="1089"/>
          </a:xfrm>
        </p:grpSpPr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BD7AC0CC-5B6C-405D-949F-E0CF46025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" y="493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7E2C9F74-B323-45CE-A456-064EA9221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1102"/>
              <a:ext cx="7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B1ED6476-3699-445F-B24F-FB53B81E0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4" y="1138"/>
              <a:ext cx="115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Distribution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of service times</a:t>
              </a: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80146430-36A4-4E93-AFD9-756B9B45F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701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7BE36B0D-AEFF-44CE-86C8-FFB333810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719"/>
              <a:ext cx="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E8AA22BF-0E79-4724-B2CF-28496C36C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747"/>
              <a:ext cx="0" cy="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F534608D-00BC-4503-8109-85CFA6023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5" y="802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A6EB9E9C-4E30-450C-A953-13BAD4F25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6" y="702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7734A5C4-3CA3-46B1-8248-6B1EB1FD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4" y="720"/>
              <a:ext cx="0" cy="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7EA6F246-71FE-4F19-8038-347882363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760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0F90A4-A195-4661-9B8B-95FC99B09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2" y="863"/>
              <a:ext cx="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8984B17D-762D-42D6-A462-41D0C3935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9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10381C77-93E7-4D9D-8A3E-667815035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" y="932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AAE33988-E1F4-40EC-BBC2-C8806F31E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Arc 30">
              <a:extLst>
                <a:ext uri="{FF2B5EF4-FFF2-40B4-BE49-F238E27FC236}">
                  <a16:creationId xmlns:a16="http://schemas.microsoft.com/office/drawing/2014/main" id="{E2C9AAED-7CF6-4334-9126-4B546D7F6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862"/>
              <a:ext cx="208" cy="124"/>
            </a:xfrm>
            <a:custGeom>
              <a:avLst/>
              <a:gdLst>
                <a:gd name="T0" fmla="*/ 208 w 21600"/>
                <a:gd name="T1" fmla="*/ 0 h 21600"/>
                <a:gd name="T2" fmla="*/ 0 w 21600"/>
                <a:gd name="T3" fmla="*/ 12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Arc 31">
              <a:extLst>
                <a:ext uri="{FF2B5EF4-FFF2-40B4-BE49-F238E27FC236}">
                  <a16:creationId xmlns:a16="http://schemas.microsoft.com/office/drawing/2014/main" id="{D27A5B97-9DA9-4683-83B3-B2A37599FE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11" y="694"/>
              <a:ext cx="152" cy="208"/>
            </a:xfrm>
            <a:custGeom>
              <a:avLst/>
              <a:gdLst>
                <a:gd name="T0" fmla="*/ 152 w 21322"/>
                <a:gd name="T1" fmla="*/ 33 h 21600"/>
                <a:gd name="T2" fmla="*/ 0 w 21322"/>
                <a:gd name="T3" fmla="*/ 208 h 21600"/>
                <a:gd name="T4" fmla="*/ 0 w 213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2" h="21600" fill="none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</a:path>
                <a:path w="21322" h="21600" stroke="0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  <a:lnTo>
                    <a:pt x="1" y="0"/>
                  </a:lnTo>
                  <a:lnTo>
                    <a:pt x="21322" y="346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Arc 32">
              <a:extLst>
                <a:ext uri="{FF2B5EF4-FFF2-40B4-BE49-F238E27FC236}">
                  <a16:creationId xmlns:a16="http://schemas.microsoft.com/office/drawing/2014/main" id="{7F7D89BA-D045-46B5-A519-B16A7FAA2D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85" y="690"/>
              <a:ext cx="134" cy="236"/>
            </a:xfrm>
            <a:custGeom>
              <a:avLst/>
              <a:gdLst>
                <a:gd name="T0" fmla="*/ 134 w 21386"/>
                <a:gd name="T1" fmla="*/ 236 h 21600"/>
                <a:gd name="T2" fmla="*/ 0 w 21386"/>
                <a:gd name="T3" fmla="*/ 33 h 21600"/>
                <a:gd name="T4" fmla="*/ 134 w 213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86" h="21600" fill="none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</a:path>
                <a:path w="21386" h="21600" stroke="0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  <a:lnTo>
                    <a:pt x="21386" y="0"/>
                  </a:lnTo>
                  <a:lnTo>
                    <a:pt x="2138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Arc 33">
              <a:extLst>
                <a:ext uri="{FF2B5EF4-FFF2-40B4-BE49-F238E27FC236}">
                  <a16:creationId xmlns:a16="http://schemas.microsoft.com/office/drawing/2014/main" id="{DB3E52FC-929B-4583-A70C-A92BFDA8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862"/>
              <a:ext cx="172" cy="148"/>
            </a:xfrm>
            <a:custGeom>
              <a:avLst/>
              <a:gdLst>
                <a:gd name="T0" fmla="*/ 172 w 21600"/>
                <a:gd name="T1" fmla="*/ 148 h 21600"/>
                <a:gd name="T2" fmla="*/ 0 w 21600"/>
                <a:gd name="T3" fmla="*/ 0 h 21600"/>
                <a:gd name="T4" fmla="*/ 1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4">
            <a:extLst>
              <a:ext uri="{FF2B5EF4-FFF2-40B4-BE49-F238E27FC236}">
                <a16:creationId xmlns:a16="http://schemas.microsoft.com/office/drawing/2014/main" id="{0A3FC2B8-4E0A-4BCB-AE2C-76FAA33DADE1}"/>
              </a:ext>
            </a:extLst>
          </p:cNvPr>
          <p:cNvGrpSpPr>
            <a:grpSpLocks/>
          </p:cNvGrpSpPr>
          <p:nvPr/>
        </p:nvGrpSpPr>
        <p:grpSpPr bwMode="auto">
          <a:xfrm>
            <a:off x="8985516" y="2098392"/>
            <a:ext cx="1168400" cy="428626"/>
            <a:chOff x="4512" y="1942"/>
            <a:chExt cx="736" cy="270"/>
          </a:xfrm>
        </p:grpSpPr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5EE92323-C45F-433E-9971-D7B229B01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EA15C5E-BC69-41E8-B3A9-534FCF6FA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Text Box 37">
              <a:extLst>
                <a:ext uri="{FF2B5EF4-FFF2-40B4-BE49-F238E27FC236}">
                  <a16:creationId xmlns:a16="http://schemas.microsoft.com/office/drawing/2014/main" id="{0B53FB55-213B-41CB-BBAD-4CEC9820E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942"/>
              <a:ext cx="2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9485-00BA-4625-81E1-A2007742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A256A-D11C-4E42-BA41-26AAC92F4D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Queuing Theory applies to long term, steady state behavior</a:t>
                </a:r>
              </a:p>
              <a:p>
                <a:pPr lvl="1"/>
                <a:r>
                  <a:rPr lang="en-US" altLang="ko-KR" dirty="0" smtClean="0"/>
                  <a:t>Arrival rate = Departure rate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dirty="0" smtClean="0"/>
                  <a:t>)</a:t>
                </a:r>
              </a:p>
              <a:p>
                <a:r>
                  <a:rPr lang="en-US" altLang="ko-KR" dirty="0" smtClean="0"/>
                  <a:t>Arrivals characterized by some probabilistic distribution</a:t>
                </a:r>
              </a:p>
              <a:p>
                <a:r>
                  <a:rPr lang="en-US" altLang="ko-KR" dirty="0" smtClean="0"/>
                  <a:t>Departures characterized by some probabilistic distribution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A256A-D11C-4E42-BA41-26AAC92F4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E514B-9864-4A0B-BD96-6126559F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4F2E-82BD-4909-A325-63142E50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34AC8-45AA-4315-900D-65697299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76144" y="2204632"/>
            <a:ext cx="6432550" cy="1676401"/>
            <a:chOff x="2667000" y="1573696"/>
            <a:chExt cx="6432550" cy="1676401"/>
          </a:xfrm>
        </p:grpSpPr>
        <p:grpSp>
          <p:nvGrpSpPr>
            <p:cNvPr id="7" name="Group 32">
              <a:extLst>
                <a:ext uri="{FF2B5EF4-FFF2-40B4-BE49-F238E27FC236}">
                  <a16:creationId xmlns:a16="http://schemas.microsoft.com/office/drawing/2014/main" id="{A0E6DA1B-1717-48B1-91A7-82B627ABC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000" y="1573696"/>
              <a:ext cx="6432550" cy="1676401"/>
              <a:chOff x="960" y="480"/>
              <a:chExt cx="4052" cy="105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60CD5D-468C-4CBA-8639-CFB4BA056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6" y="877"/>
                <a:ext cx="1075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en-US" sz="2400" b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Departures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E9188922-AC8A-4F6B-9262-95ED254D5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894"/>
                <a:ext cx="76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en-US" sz="24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Arrivals</a:t>
                </a:r>
              </a:p>
            </p:txBody>
          </p:sp>
          <p:sp>
            <p:nvSpPr>
              <p:cNvPr id="10" name="Line 4">
                <a:extLst>
                  <a:ext uri="{FF2B5EF4-FFF2-40B4-BE49-F238E27FC236}">
                    <a16:creationId xmlns:a16="http://schemas.microsoft.com/office/drawing/2014/main" id="{94799303-FD21-4471-9121-E3AE31923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0" y="892"/>
                <a:ext cx="122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Line 5">
                <a:extLst>
                  <a:ext uri="{FF2B5EF4-FFF2-40B4-BE49-F238E27FC236}">
                    <a16:creationId xmlns:a16="http://schemas.microsoft.com/office/drawing/2014/main" id="{A243BC94-E65F-4A3A-9DDB-8F575B5B1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0"/>
                <a:ext cx="98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27">
                <a:extLst>
                  <a:ext uri="{FF2B5EF4-FFF2-40B4-BE49-F238E27FC236}">
                    <a16:creationId xmlns:a16="http://schemas.microsoft.com/office/drawing/2014/main" id="{AE99D96B-945B-448E-86AA-6BCF3AA6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" y="480"/>
                <a:ext cx="1925" cy="105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 Box 30">
                <a:extLst>
                  <a:ext uri="{FF2B5EF4-FFF2-40B4-BE49-F238E27FC236}">
                    <a16:creationId xmlns:a16="http://schemas.microsoft.com/office/drawing/2014/main" id="{194F4F0A-2E5E-453A-B1C7-E7693A442E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6" y="1266"/>
                <a:ext cx="13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Queuing System</a:t>
                </a:r>
              </a:p>
            </p:txBody>
          </p:sp>
        </p:grp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6404A448-F533-4B46-B0FF-A40763B24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151" y="2000761"/>
              <a:ext cx="784493" cy="514685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86047F70-34E5-43F2-96CD-D692D9C3F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5341" y="1984772"/>
              <a:ext cx="0" cy="5398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4E4E7E3F-518C-4A72-9319-C5029D9CF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154" y="1986816"/>
              <a:ext cx="0" cy="536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BA73378D-5B03-49EC-A0CD-0A20D4762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508" y="2495282"/>
              <a:ext cx="1077637" cy="28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6BF2CB6F-E2AB-4E1E-B5C6-6EE33949B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2699" y="2254688"/>
              <a:ext cx="5329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61151D-6324-4594-A09A-E349DD64C6D6}"/>
                </a:ext>
              </a:extLst>
            </p:cNvPr>
            <p:cNvSpPr/>
            <p:nvPr/>
          </p:nvSpPr>
          <p:spPr>
            <a:xfrm>
              <a:off x="6092045" y="1891660"/>
              <a:ext cx="750416" cy="75041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39C33ABF-866E-4429-8783-7DF86C14E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038" y="2609381"/>
              <a:ext cx="1077637" cy="28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9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ECEF-6B62-4622-B966-4F63CBA8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Goals with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wish to compute: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: Time spent in queue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: Length of the queue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C352-0F14-46F2-B3DA-0A0BCE8F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1214-1444-4302-9A1F-CCA80183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FEA9-8BE8-4D28-AD30-CEBE6410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DDE-0072-41BC-AE33-13E69C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 Applied to a 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Before, we had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𝐿𝐵</m:t>
                    </m:r>
                  </m:oMath>
                </a14:m>
                <a:r>
                  <a:rPr lang="en-US" dirty="0"/>
                  <a:t> (for a stable system):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bandwidth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latency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number of operations in the system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When applied to a queue, we get: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B035-BA71-4649-87A7-840777B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C563E-6114-4880-A395-42539983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88D2-1522-452C-8DEE-DD97418A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068F0-FECC-4967-A21A-9E3491AA5736}"/>
              </a:ext>
            </a:extLst>
          </p:cNvPr>
          <p:cNvGrpSpPr/>
          <p:nvPr/>
        </p:nvGrpSpPr>
        <p:grpSpPr>
          <a:xfrm>
            <a:off x="2076391" y="4104144"/>
            <a:ext cx="8045703" cy="1694622"/>
            <a:chOff x="1069976" y="1624831"/>
            <a:chExt cx="6912735" cy="1694622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E4FBADE-DE8E-490E-9356-0E745E4D298D}"/>
                </a:ext>
              </a:extLst>
            </p:cNvPr>
            <p:cNvSpPr txBox="1"/>
            <p:nvPr/>
          </p:nvSpPr>
          <p:spPr>
            <a:xfrm>
              <a:off x="1069976" y="2611567"/>
              <a:ext cx="2827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length of the queue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9019E3C-69B3-407F-8948-E3753ECD994E}"/>
                </a:ext>
              </a:extLst>
            </p:cNvPr>
            <p:cNvSpPr txBox="1"/>
            <p:nvPr/>
          </p:nvSpPr>
          <p:spPr>
            <a:xfrm>
              <a:off x="4862192" y="1624831"/>
              <a:ext cx="2300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Arrival Rate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ED26E0D-DF88-4558-9FAD-3C06CCD5262B}"/>
                </a:ext>
              </a:extLst>
            </p:cNvPr>
            <p:cNvSpPr txBox="1"/>
            <p:nvPr/>
          </p:nvSpPr>
          <p:spPr>
            <a:xfrm>
              <a:off x="5481142" y="2666569"/>
              <a:ext cx="2501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time “waiting”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76308E-AC2D-4B6E-85A0-B0182A3C7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964265"/>
              <a:ext cx="290192" cy="207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7840EA-C3D7-4D83-B88A-2FEC9BB2E42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991734" y="2578636"/>
              <a:ext cx="489407" cy="287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A17267-8018-4952-8A9D-68A70A9C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3981" y="2547606"/>
              <a:ext cx="325402" cy="162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8BC4ADC-F574-41AB-B314-EDC8E2D0D87D}"/>
              </a:ext>
            </a:extLst>
          </p:cNvPr>
          <p:cNvSpPr/>
          <p:nvPr/>
        </p:nvSpPr>
        <p:spPr>
          <a:xfrm>
            <a:off x="4064980" y="4329443"/>
            <a:ext cx="422031" cy="422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93EA66-2520-4F2E-A7D2-B32B58284B4D}"/>
              </a:ext>
            </a:extLst>
          </p:cNvPr>
          <p:cNvSpPr/>
          <p:nvPr/>
        </p:nvSpPr>
        <p:spPr>
          <a:xfrm>
            <a:off x="3053865" y="4364013"/>
            <a:ext cx="712177" cy="33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98D761-5BF2-4D52-9841-0FAC11CD7317}"/>
              </a:ext>
            </a:extLst>
          </p:cNvPr>
          <p:cNvCxnSpPr/>
          <p:nvPr/>
        </p:nvCxnSpPr>
        <p:spPr>
          <a:xfrm>
            <a:off x="3607780" y="4364013"/>
            <a:ext cx="0" cy="33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576FC9-A207-4AC2-A41C-8FFAD284FDD9}"/>
              </a:ext>
            </a:extLst>
          </p:cNvPr>
          <p:cNvCxnSpPr>
            <a:stCxn id="30" idx="3"/>
            <a:endCxn id="29" idx="2"/>
          </p:cNvCxnSpPr>
          <p:nvPr/>
        </p:nvCxnSpPr>
        <p:spPr>
          <a:xfrm>
            <a:off x="3766042" y="4531662"/>
            <a:ext cx="298938" cy="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B1ECCE-CD26-47A7-BAEC-1BF56F61388C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636230" y="4531662"/>
            <a:ext cx="417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/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Results from Queuing Theory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E71C-851C-418B-983E-2671D353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Assumptions: system in equilibrium, no limit to the queue, time between successive arrivals is random and memoryless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3879A6C-0CC6-43EB-A634-2AA259B36653}"/>
              </a:ext>
            </a:extLst>
          </p:cNvPr>
          <p:cNvGrpSpPr>
            <a:grpSpLocks/>
          </p:cNvGrpSpPr>
          <p:nvPr/>
        </p:nvGrpSpPr>
        <p:grpSpPr bwMode="auto">
          <a:xfrm>
            <a:off x="3106175" y="2829855"/>
            <a:ext cx="5275263" cy="1130215"/>
            <a:chOff x="1093" y="462"/>
            <a:chExt cx="3323" cy="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Arrival Rate</a:t>
                  </a:r>
                  <a:endParaRPr lang="en-US" altLang="en-US" sz="1600" b="0" dirty="0">
                    <a:solidFill>
                      <a:schemeClr val="hlink"/>
                    </a:solidFill>
                    <a:latin typeface="Gill Sans"/>
                    <a:sym typeface="Symbol" panose="05050102010706020507" pitchFamily="18" charset="2"/>
                  </a:endParaRP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altLang="en-US" sz="1600" b="0" dirty="0">
                    <a:solidFill>
                      <a:schemeClr val="hlink"/>
                    </a:solidFill>
                    <a:latin typeface="Gill Sans"/>
                  </a:endParaRPr>
                </a:p>
              </p:txBody>
            </p:sp>
          </mc:Choice>
          <mc:Fallback xmlns="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blipFill>
                  <a:blip r:embed="rId2"/>
                  <a:stretch>
                    <a:fillRect l="-1951" t="-3158" r="-14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CB6B6ACD-513D-4BAE-B510-095E4B0B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bg1"/>
                  </a:solidFill>
                  <a:latin typeface="Gill Sans"/>
                </a:rPr>
                <a:t>Queue</a:t>
              </a: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9D594C2F-9BA1-4467-B00C-1A03B1D4E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F08A53CA-AFD6-44DE-9C0D-20E0CEF4E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94A2028-0D8B-4CA8-B84E-0E6F385C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Service Rate</a:t>
                  </a: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altLang="en-US" sz="1600" b="0" dirty="0">
                    <a:solidFill>
                      <a:schemeClr val="hlink"/>
                    </a:solidFill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blipFill>
                  <a:blip r:embed="rId3"/>
                  <a:stretch>
                    <a:fillRect l="-1802" t="-27826" r="-20721" b="-982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4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5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2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Results from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Memoryless service distribution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 smtClean="0"/>
                  <a:t> - an </a:t>
                </a:r>
                <a:r>
                  <a:rPr lang="en-US" dirty="0"/>
                  <a:t>“M/M/1 queue”:</a:t>
                </a:r>
              </a:p>
              <a:p>
                <a:pPr marL="274320" lvl="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General service distribution (no </a:t>
                </a:r>
                <a:r>
                  <a:rPr lang="en-US" dirty="0" smtClean="0"/>
                  <a:t>restrictions) - an </a:t>
                </a:r>
                <a:r>
                  <a:rPr lang="en-US" dirty="0"/>
                  <a:t>“M/G/1 queue”: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3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4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Callout 1 6"/>
          <p:cNvSpPr/>
          <p:nvPr/>
        </p:nvSpPr>
        <p:spPr>
          <a:xfrm>
            <a:off x="980387" y="5356470"/>
            <a:ext cx="3393650" cy="1326659"/>
          </a:xfrm>
          <a:prstGeom prst="borderCallout1">
            <a:avLst>
              <a:gd name="adj1" fmla="val 25856"/>
              <a:gd name="adj2" fmla="val 99723"/>
              <a:gd name="adj3" fmla="val -237809"/>
              <a:gd name="adj4" fmla="val 185834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M/M/1: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Input: Markovian (Poisson)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Output: Markovian (Poisson)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servers: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534346" y="5359479"/>
            <a:ext cx="3393650" cy="1326659"/>
          </a:xfrm>
          <a:prstGeom prst="borderCallout1">
            <a:avLst>
              <a:gd name="adj1" fmla="val -435"/>
              <a:gd name="adj2" fmla="val 27223"/>
              <a:gd name="adj3" fmla="val -164621"/>
              <a:gd name="adj4" fmla="val 37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M/G/1: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Input: Markovian (Poisson)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Output: General distribution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servers: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ECEF-6B62-4622-B966-4F63CBA8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Results from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(memoryless service distribution)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(by Little’s Law)</a:t>
                </a:r>
              </a:p>
              <a:p>
                <a:endParaRPr lang="en-US" dirty="0"/>
              </a:p>
              <a:p>
                <a:r>
                  <a:rPr lang="en-US" dirty="0"/>
                  <a:t>Utilization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, so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/>
                  <a:t> (for a single server)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C352-0F14-46F2-B3DA-0A0BCE8F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1214-1444-4302-9A1F-CCA80183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FEA9-8BE8-4D28-AD30-CEBE6410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29320" y="3855562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814" y="3534032"/>
            <a:ext cx="3706869" cy="3059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Line Callout 1 8"/>
              <p:cNvSpPr/>
              <p:nvPr/>
            </p:nvSpPr>
            <p:spPr>
              <a:xfrm>
                <a:off x="7891849" y="2438399"/>
                <a:ext cx="914400" cy="612648"/>
              </a:xfrm>
              <a:prstGeom prst="borderCallout1">
                <a:avLst>
                  <a:gd name="adj1" fmla="val 100772"/>
                  <a:gd name="adj2" fmla="val 81757"/>
                  <a:gd name="adj3" fmla="val 324951"/>
                  <a:gd name="adj4" fmla="val 27157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Line Callout 1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849" y="2438399"/>
                <a:ext cx="914400" cy="612648"/>
              </a:xfrm>
              <a:prstGeom prst="borderCallout1">
                <a:avLst>
                  <a:gd name="adj1" fmla="val 100772"/>
                  <a:gd name="adj2" fmla="val 81757"/>
                  <a:gd name="adj3" fmla="val 324951"/>
                  <a:gd name="adj4" fmla="val 27157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ine Callout 1 9"/>
              <p:cNvSpPr/>
              <p:nvPr/>
            </p:nvSpPr>
            <p:spPr>
              <a:xfrm>
                <a:off x="7891849" y="3354322"/>
                <a:ext cx="914400" cy="612648"/>
              </a:xfrm>
              <a:prstGeom prst="borderCallout1">
                <a:avLst>
                  <a:gd name="adj1" fmla="val 100772"/>
                  <a:gd name="adj2" fmla="val 81757"/>
                  <a:gd name="adj3" fmla="val 324951"/>
                  <a:gd name="adj4" fmla="val 27157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0" baseline="3000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Line Callout 1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849" y="3354322"/>
                <a:ext cx="914400" cy="612648"/>
              </a:xfrm>
              <a:prstGeom prst="borderCallout1">
                <a:avLst>
                  <a:gd name="adj1" fmla="val 100772"/>
                  <a:gd name="adj2" fmla="val 81757"/>
                  <a:gd name="adj3" fmla="val 324951"/>
                  <a:gd name="adj4" fmla="val 27157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0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System Performance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/>
              <p:nvPr/>
            </p:nvSpPr>
            <p:spPr>
              <a:xfrm>
                <a:off x="4560784" y="4525450"/>
                <a:ext cx="3704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84" y="4525450"/>
                <a:ext cx="3704027" cy="369332"/>
              </a:xfrm>
              <a:prstGeom prst="rect">
                <a:avLst/>
              </a:prstGeom>
              <a:blipFill>
                <a:blip r:embed="rId2"/>
                <a:stretch>
                  <a:fillRect l="-1316" t="-8197" r="-8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/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blipFill>
                <a:blip r:embed="rId3"/>
                <a:stretch>
                  <a:fillRect l="-4274" r="-13675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/>
              <p:nvPr/>
            </p:nvSpPr>
            <p:spPr>
              <a:xfrm>
                <a:off x="2968760" y="2379013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760" y="2379013"/>
                <a:ext cx="732636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5276F3-EA96-4874-AFF4-3C4A7BBA45E7}"/>
              </a:ext>
            </a:extLst>
          </p:cNvPr>
          <p:cNvGrpSpPr/>
          <p:nvPr/>
        </p:nvGrpSpPr>
        <p:grpSpPr>
          <a:xfrm>
            <a:off x="2602655" y="1980108"/>
            <a:ext cx="5535592" cy="2514600"/>
            <a:chOff x="2453052" y="1591408"/>
            <a:chExt cx="3795348" cy="251460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C984EA-6D68-4F96-97EC-004955D958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3052" y="4106008"/>
              <a:ext cx="37953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C31EFC-B058-4703-BB47-1E614114FAE2}"/>
                </a:ext>
              </a:extLst>
            </p:cNvPr>
            <p:cNvCxnSpPr/>
            <p:nvPr/>
          </p:nvCxnSpPr>
          <p:spPr>
            <a:xfrm flipV="1">
              <a:off x="2453052" y="1591408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/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C4E3B1-DFC2-43D2-9193-7F457FA07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CFE5DA-2FF4-4709-B9D5-1B241EA6F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19870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2FA916-B27C-4AFE-959B-01D718391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052" y="2479162"/>
              <a:ext cx="2102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08EEB8-D719-44F3-ABAE-7E75D9AFF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1914573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7F4F1BB-1F5F-464C-9477-6FDC94FBDFA4}"/>
                </a:ext>
              </a:extLst>
            </p:cNvPr>
            <p:cNvSpPr/>
            <p:nvPr/>
          </p:nvSpPr>
          <p:spPr>
            <a:xfrm>
              <a:off x="2470638" y="2628522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6B47DA-A9BE-4389-8E84-60E727BF9C96}"/>
              </a:ext>
            </a:extLst>
          </p:cNvPr>
          <p:cNvGrpSpPr/>
          <p:nvPr/>
        </p:nvGrpSpPr>
        <p:grpSpPr>
          <a:xfrm>
            <a:off x="2619190" y="2239990"/>
            <a:ext cx="3176245" cy="2251863"/>
            <a:chOff x="2471057" y="1862937"/>
            <a:chExt cx="3176245" cy="2251863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FC468C2-AC32-4AA5-80EF-EDA1B03A8FEF}"/>
                </a:ext>
              </a:extLst>
            </p:cNvPr>
            <p:cNvSpPr/>
            <p:nvPr/>
          </p:nvSpPr>
          <p:spPr>
            <a:xfrm>
              <a:off x="2471057" y="1891857"/>
              <a:ext cx="2120644" cy="2222943"/>
            </a:xfrm>
            <a:custGeom>
              <a:avLst/>
              <a:gdLst>
                <a:gd name="connsiteX0" fmla="*/ 0 w 2307772"/>
                <a:gd name="connsiteY0" fmla="*/ 2612571 h 2612571"/>
                <a:gd name="connsiteX1" fmla="*/ 424543 w 2307772"/>
                <a:gd name="connsiteY1" fmla="*/ 2601685 h 2612571"/>
                <a:gd name="connsiteX2" fmla="*/ 892629 w 2307772"/>
                <a:gd name="connsiteY2" fmla="*/ 2569028 h 2612571"/>
                <a:gd name="connsiteX3" fmla="*/ 1349829 w 2307772"/>
                <a:gd name="connsiteY3" fmla="*/ 2438400 h 2612571"/>
                <a:gd name="connsiteX4" fmla="*/ 1676400 w 2307772"/>
                <a:gd name="connsiteY4" fmla="*/ 2198914 h 2612571"/>
                <a:gd name="connsiteX5" fmla="*/ 1905000 w 2307772"/>
                <a:gd name="connsiteY5" fmla="*/ 1883228 h 2612571"/>
                <a:gd name="connsiteX6" fmla="*/ 2122714 w 2307772"/>
                <a:gd name="connsiteY6" fmla="*/ 1458685 h 2612571"/>
                <a:gd name="connsiteX7" fmla="*/ 2231572 w 2307772"/>
                <a:gd name="connsiteY7" fmla="*/ 968828 h 2612571"/>
                <a:gd name="connsiteX8" fmla="*/ 2307772 w 2307772"/>
                <a:gd name="connsiteY8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772" h="2612571">
                  <a:moveTo>
                    <a:pt x="0" y="2612571"/>
                  </a:moveTo>
                  <a:cubicBezTo>
                    <a:pt x="137886" y="2610756"/>
                    <a:pt x="275772" y="2608942"/>
                    <a:pt x="424543" y="2601685"/>
                  </a:cubicBezTo>
                  <a:cubicBezTo>
                    <a:pt x="573315" y="2594428"/>
                    <a:pt x="738415" y="2596242"/>
                    <a:pt x="892629" y="2569028"/>
                  </a:cubicBezTo>
                  <a:cubicBezTo>
                    <a:pt x="1046843" y="2541814"/>
                    <a:pt x="1219201" y="2500086"/>
                    <a:pt x="1349829" y="2438400"/>
                  </a:cubicBezTo>
                  <a:cubicBezTo>
                    <a:pt x="1480458" y="2376714"/>
                    <a:pt x="1583872" y="2291443"/>
                    <a:pt x="1676400" y="2198914"/>
                  </a:cubicBezTo>
                  <a:cubicBezTo>
                    <a:pt x="1768928" y="2106385"/>
                    <a:pt x="1830614" y="2006599"/>
                    <a:pt x="1905000" y="1883228"/>
                  </a:cubicBezTo>
                  <a:cubicBezTo>
                    <a:pt x="1979386" y="1759857"/>
                    <a:pt x="2068285" y="1611085"/>
                    <a:pt x="2122714" y="1458685"/>
                  </a:cubicBezTo>
                  <a:cubicBezTo>
                    <a:pt x="2177143" y="1306285"/>
                    <a:pt x="2200729" y="1211942"/>
                    <a:pt x="2231572" y="968828"/>
                  </a:cubicBezTo>
                  <a:cubicBezTo>
                    <a:pt x="2262415" y="725714"/>
                    <a:pt x="2285093" y="362857"/>
                    <a:pt x="23077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8ACFEDD-B42E-46DE-8D0A-D9984EDC9938}"/>
                </a:ext>
              </a:extLst>
            </p:cNvPr>
            <p:cNvSpPr txBox="1"/>
            <p:nvPr/>
          </p:nvSpPr>
          <p:spPr>
            <a:xfrm>
              <a:off x="4608235" y="1862937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Latency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46CD4AE-5325-495E-9342-12258F1FFF48}"/>
              </a:ext>
            </a:extLst>
          </p:cNvPr>
          <p:cNvSpPr txBox="1"/>
          <p:nvPr/>
        </p:nvSpPr>
        <p:spPr>
          <a:xfrm>
            <a:off x="1634286" y="4546590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Operation Time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8C5F7-CDAB-4F13-93B3-B87048BEEE28}"/>
              </a:ext>
            </a:extLst>
          </p:cNvPr>
          <p:cNvGrpSpPr/>
          <p:nvPr/>
        </p:nvGrpSpPr>
        <p:grpSpPr>
          <a:xfrm>
            <a:off x="2121696" y="2041155"/>
            <a:ext cx="416194" cy="2444761"/>
            <a:chOff x="6534128" y="1981119"/>
            <a:chExt cx="416194" cy="244476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31F558C-4CDC-4336-B8ED-2089FD62DFD2}"/>
                </a:ext>
              </a:extLst>
            </p:cNvPr>
            <p:cNvCxnSpPr/>
            <p:nvPr/>
          </p:nvCxnSpPr>
          <p:spPr>
            <a:xfrm flipV="1">
              <a:off x="6950322" y="1981119"/>
              <a:ext cx="0" cy="24447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FA32FB-7DFA-4839-9868-1889C5A4A425}"/>
                </a:ext>
              </a:extLst>
            </p:cNvPr>
            <p:cNvSpPr txBox="1"/>
            <p:nvPr/>
          </p:nvSpPr>
          <p:spPr>
            <a:xfrm rot="16200000">
              <a:off x="5935246" y="2807306"/>
              <a:ext cx="1567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Service 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6" name="Up Arrow 31">
            <a:extLst>
              <a:ext uri="{FF2B5EF4-FFF2-40B4-BE49-F238E27FC236}">
                <a16:creationId xmlns:a16="http://schemas.microsoft.com/office/drawing/2014/main" id="{E3488ABF-4BF5-4192-A73E-7602F0A3780F}"/>
              </a:ext>
            </a:extLst>
          </p:cNvPr>
          <p:cNvSpPr/>
          <p:nvPr/>
        </p:nvSpPr>
        <p:spPr>
          <a:xfrm>
            <a:off x="3620652" y="4505380"/>
            <a:ext cx="397748" cy="616507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478FBF-DC15-44C2-AD92-1C45E94A87E8}"/>
              </a:ext>
            </a:extLst>
          </p:cNvPr>
          <p:cNvSpPr txBox="1"/>
          <p:nvPr/>
        </p:nvSpPr>
        <p:spPr>
          <a:xfrm>
            <a:off x="1076889" y="5276794"/>
            <a:ext cx="9612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“Half-Power Point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 at which system delivers half of peak performance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and provision systems to operate roughly in this regime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Latency low and predictable, utilization good: ~50%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FC1670-A391-4838-8521-7DFDDC56DA31}"/>
              </a:ext>
            </a:extLst>
          </p:cNvPr>
          <p:cNvGrpSpPr/>
          <p:nvPr/>
        </p:nvGrpSpPr>
        <p:grpSpPr>
          <a:xfrm>
            <a:off x="5046335" y="2596806"/>
            <a:ext cx="1186510" cy="947186"/>
            <a:chOff x="5299634" y="2499360"/>
            <a:chExt cx="1186510" cy="94718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D29C067-71B2-4C23-93D0-8903E5E7EC28}"/>
                </a:ext>
              </a:extLst>
            </p:cNvPr>
            <p:cNvCxnSpPr/>
            <p:nvPr/>
          </p:nvCxnSpPr>
          <p:spPr>
            <a:xfrm>
              <a:off x="5364480" y="2499360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FAFB816-91DF-4E3A-B379-20020668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634" y="2516906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/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Why does latency blow up as we approach 100% utilization?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Queue builds up on each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But very rarely (or never) gets a chance to drain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blipFill>
                <a:blip r:embed="rId7"/>
                <a:stretch>
                  <a:fillRect l="-1058" t="-14607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08EEB8-D719-44F3-ABAE-7E75D9AFF7F9}"/>
              </a:ext>
            </a:extLst>
          </p:cNvPr>
          <p:cNvCxnSpPr>
            <a:cxnSpLocks/>
          </p:cNvCxnSpPr>
          <p:nvPr/>
        </p:nvCxnSpPr>
        <p:spPr>
          <a:xfrm>
            <a:off x="3813732" y="2285987"/>
            <a:ext cx="0" cy="2191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6" grpId="0" animBg="1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6BE6-2816-4097-A99B-A57C4C5E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Times (s) and Rates (op/s)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9989-1470-498E-99A2-0FADB5017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Latency</a:t>
            </a:r>
            <a:r>
              <a:rPr lang="en-US" dirty="0" smtClean="0"/>
              <a:t> – time to complete a task</a:t>
            </a:r>
          </a:p>
          <a:p>
            <a:pPr lvl="1"/>
            <a:r>
              <a:rPr lang="en-US" dirty="0" smtClean="0"/>
              <a:t>Measured in units of time (s, </a:t>
            </a:r>
            <a:r>
              <a:rPr lang="en-US" dirty="0" err="1" smtClean="0"/>
              <a:t>ms</a:t>
            </a:r>
            <a:r>
              <a:rPr lang="en-US" dirty="0" smtClean="0"/>
              <a:t>, us, …, hours, years)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 Time </a:t>
            </a:r>
            <a:r>
              <a:rPr lang="en-US" dirty="0" smtClean="0"/>
              <a:t>- time to initiate an operation and get its response</a:t>
            </a:r>
          </a:p>
          <a:p>
            <a:pPr lvl="1"/>
            <a:r>
              <a:rPr lang="en-US" dirty="0" smtClean="0"/>
              <a:t>Able to issue </a:t>
            </a:r>
            <a:r>
              <a:rPr lang="en-US" dirty="0"/>
              <a:t>an operation </a:t>
            </a:r>
            <a:r>
              <a:rPr lang="en-US" dirty="0" smtClean="0"/>
              <a:t>that depends on the result of another</a:t>
            </a:r>
          </a:p>
          <a:p>
            <a:pPr lvl="1"/>
            <a:r>
              <a:rPr lang="en-US" dirty="0" smtClean="0"/>
              <a:t>Know that it is done (anti-dependence, resource usage)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Throughput or Bandwidth </a:t>
            </a:r>
            <a:r>
              <a:rPr lang="en-US" dirty="0" smtClean="0"/>
              <a:t>– rate at which tasks are performed</a:t>
            </a:r>
          </a:p>
          <a:p>
            <a:pPr lvl="1"/>
            <a:r>
              <a:rPr lang="en-US" dirty="0" smtClean="0"/>
              <a:t>Measured in units of things per unit of time (op/s, FLOP/s)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</a:t>
            </a:r>
            <a:endParaRPr lang="en-US" dirty="0" smtClean="0"/>
          </a:p>
          <a:p>
            <a:pPr lvl="1"/>
            <a:r>
              <a:rPr lang="en-US" dirty="0" smtClean="0"/>
              <a:t>Operation time (5 </a:t>
            </a:r>
            <a:r>
              <a:rPr lang="en-US" dirty="0" err="1" smtClean="0"/>
              <a:t>mins</a:t>
            </a:r>
            <a:r>
              <a:rPr lang="en-US" dirty="0" smtClean="0"/>
              <a:t> to run a mile…)</a:t>
            </a:r>
          </a:p>
          <a:p>
            <a:pPr lvl="1"/>
            <a:r>
              <a:rPr lang="en-US" dirty="0" smtClean="0"/>
              <a:t>Rate (mph, mpg, …)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258E-5261-48CB-BA87-5812592A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E82D-C29B-49EB-AABF-4FAB04EB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8877F-D37A-42B6-B752-CD9272FC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10F8-F5EB-4A26-8246-748368E6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 of Today’s 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EF8D-0C4C-455B-B4FD-3F8CADEF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this system model, we will:</a:t>
            </a:r>
          </a:p>
          <a:p>
            <a:pPr lvl="1"/>
            <a:r>
              <a:rPr lang="en-US" dirty="0" smtClean="0"/>
              <a:t>Explore latency in more depth</a:t>
            </a:r>
          </a:p>
          <a:p>
            <a:pPr lvl="1"/>
            <a:r>
              <a:rPr lang="en-US" dirty="0" smtClean="0"/>
              <a:t>Discuss how to build systems that perform well under load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B73F-5D65-43BC-B282-46D33E19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383D-DB4B-4EBA-BFE9-527A882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59552-9FA2-4D4F-A21D-96A11E5C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8720" y="2459736"/>
            <a:ext cx="7470648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System 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60EB-0461-4F69-88B5-9D6B6C89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system that behaves this way is </a:t>
            </a:r>
            <a:r>
              <a:rPr lang="en-US" dirty="0" smtClean="0">
                <a:solidFill>
                  <a:schemeClr val="accent1"/>
                </a:solidFill>
              </a:rPr>
              <a:t>well-conditioned</a:t>
            </a:r>
          </a:p>
          <a:p>
            <a:pPr lvl="1"/>
            <a:r>
              <a:rPr lang="en-US" dirty="0" smtClean="0"/>
              <a:t>Delivered load increases with offered load until pipeline saturates</a:t>
            </a:r>
          </a:p>
          <a:p>
            <a:pPr lvl="1"/>
            <a:r>
              <a:rPr lang="en-US" dirty="0" smtClean="0"/>
              <a:t>As offered load increases further, throughput remains high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31929" y="2025396"/>
            <a:ext cx="7328978" cy="2732282"/>
            <a:chOff x="1446713" y="1390772"/>
            <a:chExt cx="8757136" cy="326470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1A762D-1ED9-4014-99B8-41F2AAF3D2E1}"/>
                </a:ext>
              </a:extLst>
            </p:cNvPr>
            <p:cNvCxnSpPr/>
            <p:nvPr/>
          </p:nvCxnSpPr>
          <p:spPr>
            <a:xfrm>
              <a:off x="3820546" y="3905372"/>
              <a:ext cx="531934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/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Request Rate (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 ) - “offered load”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blipFill>
                  <a:blip r:embed="rId2"/>
                  <a:stretch>
                    <a:fillRect l="-1316" t="-10000" r="-82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E1F3C61-0839-461A-A1D0-7C97A5B87A95}"/>
                </a:ext>
              </a:extLst>
            </p:cNvPr>
            <p:cNvCxnSpPr/>
            <p:nvPr/>
          </p:nvCxnSpPr>
          <p:spPr>
            <a:xfrm flipV="1">
              <a:off x="3820546" y="1390772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/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Service Rate (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/>
                    <a:t>) - “delivered load”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blipFill>
                  <a:blip r:embed="rId3"/>
                  <a:stretch>
                    <a:fillRect l="-2339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/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/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171507-ED42-474D-BFFB-8B9C3F9B15FB}"/>
                </a:ext>
              </a:extLst>
            </p:cNvPr>
            <p:cNvGrpSpPr/>
            <p:nvPr/>
          </p:nvGrpSpPr>
          <p:grpSpPr>
            <a:xfrm>
              <a:off x="3820546" y="2278740"/>
              <a:ext cx="4577748" cy="1626632"/>
              <a:chOff x="2453052" y="2479376"/>
              <a:chExt cx="4577748" cy="162663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BE10242-0F47-4A7F-8B60-1474F8EAEA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53052" y="2479376"/>
                <a:ext cx="1617785" cy="162663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0545811-3F60-44A3-AADD-5C1892C0A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837" y="2479376"/>
                <a:ext cx="2959963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991271-DD23-4FA6-87A0-893986BB1262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3829339" y="2278740"/>
              <a:ext cx="1608992" cy="461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9CEAEB-70B2-4B9F-B6E0-AD4EE3E2A7B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331" y="1713937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AABB15C7-0CB8-4529-840C-93EAA82BB382}"/>
                </a:ext>
              </a:extLst>
            </p:cNvPr>
            <p:cNvSpPr/>
            <p:nvPr/>
          </p:nvSpPr>
          <p:spPr>
            <a:xfrm>
              <a:off x="3838132" y="2427886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0471C6-D412-47E3-BD26-0CD7F93E1352}"/>
                </a:ext>
              </a:extLst>
            </p:cNvPr>
            <p:cNvSpPr txBox="1"/>
            <p:nvPr/>
          </p:nvSpPr>
          <p:spPr>
            <a:xfrm>
              <a:off x="7301678" y="1834836"/>
              <a:ext cx="2902171" cy="441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asymptotic peak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7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8141-966A-41C9-BC32-CCD4943D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08" y="247597"/>
            <a:ext cx="10670732" cy="879836"/>
          </a:xfrm>
        </p:spPr>
        <p:txBody>
          <a:bodyPr/>
          <a:lstStyle/>
          <a:p>
            <a:r>
              <a:rPr lang="en-US" dirty="0" smtClean="0"/>
              <a:t>Sockets with Protection and Concurrency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D8A8-EF70-48F1-AB5B-4BF4A11E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BF178-CC37-47D9-8D60-D844EA81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640B-318F-4A20-9BB3-C99683EE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CAD82-CB32-407D-84A6-7AA7C9BD8F86}"/>
              </a:ext>
            </a:extLst>
          </p:cNvPr>
          <p:cNvSpPr/>
          <p:nvPr/>
        </p:nvSpPr>
        <p:spPr>
          <a:xfrm>
            <a:off x="4985446" y="4965904"/>
            <a:ext cx="2771435" cy="145303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EB8A2-0A17-4A6E-868A-E4A4856A1795}"/>
              </a:ext>
            </a:extLst>
          </p:cNvPr>
          <p:cNvSpPr txBox="1"/>
          <p:nvPr/>
        </p:nvSpPr>
        <p:spPr>
          <a:xfrm>
            <a:off x="1983297" y="1302539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F6F14-CB3C-4646-9FE4-5F39639D18B6}"/>
              </a:ext>
            </a:extLst>
          </p:cNvPr>
          <p:cNvSpPr txBox="1"/>
          <p:nvPr/>
        </p:nvSpPr>
        <p:spPr>
          <a:xfrm>
            <a:off x="7341530" y="1096349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CF1275-69A4-4786-BF92-63780878804F}"/>
              </a:ext>
            </a:extLst>
          </p:cNvPr>
          <p:cNvGrpSpPr/>
          <p:nvPr/>
        </p:nvGrpSpPr>
        <p:grpSpPr>
          <a:xfrm>
            <a:off x="1722265" y="2181156"/>
            <a:ext cx="3100529" cy="1123379"/>
            <a:chOff x="720262" y="1747219"/>
            <a:chExt cx="3100529" cy="11233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555096-016F-451F-AB15-D098901F75E7}"/>
                </a:ext>
              </a:extLst>
            </p:cNvPr>
            <p:cNvSpPr txBox="1"/>
            <p:nvPr/>
          </p:nvSpPr>
          <p:spPr>
            <a:xfrm>
              <a:off x="720262" y="1747219"/>
              <a:ext cx="2149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Client Socket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182511-218E-4C29-A9BA-FA0AB33F7259}"/>
                </a:ext>
              </a:extLst>
            </p:cNvPr>
            <p:cNvSpPr txBox="1"/>
            <p:nvPr/>
          </p:nvSpPr>
          <p:spPr>
            <a:xfrm>
              <a:off x="720262" y="2532044"/>
              <a:ext cx="3100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Connect it to server 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139982-B963-4A23-A416-8D88869FBE5F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F55AC-B3AE-433B-9A70-261E4F92F331}"/>
              </a:ext>
            </a:extLst>
          </p:cNvPr>
          <p:cNvGrpSpPr/>
          <p:nvPr/>
        </p:nvGrpSpPr>
        <p:grpSpPr>
          <a:xfrm>
            <a:off x="6818397" y="1500737"/>
            <a:ext cx="2266518" cy="1874222"/>
            <a:chOff x="5816394" y="1141845"/>
            <a:chExt cx="2266518" cy="1874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D248A6-BF6E-4F6E-9280-4C6032588AFC}"/>
                </a:ext>
              </a:extLst>
            </p:cNvPr>
            <p:cNvSpPr txBox="1"/>
            <p:nvPr/>
          </p:nvSpPr>
          <p:spPr>
            <a:xfrm>
              <a:off x="5816394" y="1141845"/>
              <a:ext cx="2194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Server Socket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B20BEC4-116A-494D-8F21-A9E62326B2ED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E624FD-D003-4222-AB02-F1745C601D17}"/>
                </a:ext>
              </a:extLst>
            </p:cNvPr>
            <p:cNvSpPr txBox="1"/>
            <p:nvPr/>
          </p:nvSpPr>
          <p:spPr>
            <a:xfrm>
              <a:off x="5832103" y="1730488"/>
              <a:ext cx="2250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Bind it to an Address </a:t>
              </a:r>
            </a:p>
            <a:p>
              <a:r>
                <a:rPr lang="en-US" sz="1600" dirty="0"/>
                <a:t>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A89305F-1B26-44DD-BEBF-B9CC2BDA0F12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06357D-4BAC-4463-BF65-1289CEECDC09}"/>
                </a:ext>
              </a:extLst>
            </p:cNvPr>
            <p:cNvSpPr txBox="1"/>
            <p:nvPr/>
          </p:nvSpPr>
          <p:spPr>
            <a:xfrm>
              <a:off x="5838080" y="2677513"/>
              <a:ext cx="2231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Listen for Connection</a:t>
              </a:r>
            </a:p>
          </p:txBody>
        </p:sp>
      </p:grpSp>
      <p:sp>
        <p:nvSpPr>
          <p:cNvPr id="20" name="Freeform 26">
            <a:extLst>
              <a:ext uri="{FF2B5EF4-FFF2-40B4-BE49-F238E27FC236}">
                <a16:creationId xmlns:a16="http://schemas.microsoft.com/office/drawing/2014/main" id="{0F2BA83D-6B09-4DAB-B3B5-CDDAF69B1E29}"/>
              </a:ext>
            </a:extLst>
          </p:cNvPr>
          <p:cNvSpPr/>
          <p:nvPr/>
        </p:nvSpPr>
        <p:spPr>
          <a:xfrm>
            <a:off x="7948459" y="3447812"/>
            <a:ext cx="1838714" cy="254872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26BED6-96B3-4D4B-8823-9C543B57D368}"/>
              </a:ext>
            </a:extLst>
          </p:cNvPr>
          <p:cNvGrpSpPr/>
          <p:nvPr/>
        </p:nvGrpSpPr>
        <p:grpSpPr>
          <a:xfrm>
            <a:off x="6818397" y="3378619"/>
            <a:ext cx="2333360" cy="862846"/>
            <a:chOff x="5816394" y="2944682"/>
            <a:chExt cx="2333360" cy="862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5063EE-4720-4869-8045-F83B8C670E30}"/>
                </a:ext>
              </a:extLst>
            </p:cNvPr>
            <p:cNvGrpSpPr/>
            <p:nvPr/>
          </p:nvGrpSpPr>
          <p:grpSpPr>
            <a:xfrm>
              <a:off x="5816394" y="2944682"/>
              <a:ext cx="1645002" cy="635629"/>
              <a:chOff x="5815986" y="2954752"/>
              <a:chExt cx="1645002" cy="635629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5975282-0BD4-4730-9322-36901A2BFF8B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96822A-D2D0-4F78-B294-1DB0FBC0839A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6450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Accept </a:t>
                </a:r>
                <a:r>
                  <a:rPr lang="en-US" sz="1600" dirty="0" err="1"/>
                  <a:t>syscall</a:t>
                </a:r>
                <a:r>
                  <a:rPr lang="en-US" sz="1600" dirty="0"/>
                  <a:t>()</a:t>
                </a:r>
              </a:p>
            </p:txBody>
          </p:sp>
        </p:grp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74D4E123-E6EC-40EA-9693-B1B1BED60BCB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5E8F4B-5F7A-42DF-9702-E22FCF6598EF}"/>
              </a:ext>
            </a:extLst>
          </p:cNvPr>
          <p:cNvGrpSpPr/>
          <p:nvPr/>
        </p:nvGrpSpPr>
        <p:grpSpPr>
          <a:xfrm>
            <a:off x="1770894" y="3335314"/>
            <a:ext cx="6711641" cy="1250313"/>
            <a:chOff x="768891" y="2887549"/>
            <a:chExt cx="6711641" cy="15213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840889-EEE6-410E-BA27-5B227DC807E4}"/>
                </a:ext>
              </a:extLst>
            </p:cNvPr>
            <p:cNvGrpSpPr/>
            <p:nvPr/>
          </p:nvGrpSpPr>
          <p:grpSpPr>
            <a:xfrm>
              <a:off x="5543783" y="3684486"/>
              <a:ext cx="1936749" cy="722296"/>
              <a:chOff x="5543783" y="3684486"/>
              <a:chExt cx="1936749" cy="722296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6E793D5-6DDC-414C-9FCC-90CC9B991AEF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E3D812-496E-4B37-BB1E-AF14AB1F19FB}"/>
                  </a:ext>
                </a:extLst>
              </p:cNvPr>
              <p:cNvSpPr txBox="1"/>
              <p:nvPr/>
            </p:nvSpPr>
            <p:spPr>
              <a:xfrm>
                <a:off x="5543783" y="3994839"/>
                <a:ext cx="1936749" cy="41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Connection Socket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4E40E2-F4EA-4F33-AB55-971291510461}"/>
                </a:ext>
              </a:extLst>
            </p:cNvPr>
            <p:cNvSpPr txBox="1"/>
            <p:nvPr/>
          </p:nvSpPr>
          <p:spPr>
            <a:xfrm>
              <a:off x="768891" y="3996951"/>
              <a:ext cx="1936749" cy="411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Connection Socket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6E62120-F71A-4483-A11D-87E11DCCB667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726E18-87DB-4AC6-9BE8-F23382ED91C8}"/>
              </a:ext>
            </a:extLst>
          </p:cNvPr>
          <p:cNvCxnSpPr>
            <a:endCxn id="19" idx="1"/>
          </p:cNvCxnSpPr>
          <p:nvPr/>
        </p:nvCxnSpPr>
        <p:spPr>
          <a:xfrm>
            <a:off x="5407283" y="3204865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-Right Arrow 5">
            <a:extLst>
              <a:ext uri="{FF2B5EF4-FFF2-40B4-BE49-F238E27FC236}">
                <a16:creationId xmlns:a16="http://schemas.microsoft.com/office/drawing/2014/main" id="{9576F524-FB8F-42F9-8EAB-4029F630927D}"/>
              </a:ext>
            </a:extLst>
          </p:cNvPr>
          <p:cNvSpPr/>
          <p:nvPr/>
        </p:nvSpPr>
        <p:spPr bwMode="auto">
          <a:xfrm>
            <a:off x="3977604" y="4347591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9C8591D-1FBA-4864-91EA-8E4F49E43C4D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5334699" y="3298079"/>
            <a:ext cx="1483698" cy="56228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848E707-A470-4B73-92D1-0A90B47C0DEE}"/>
              </a:ext>
            </a:extLst>
          </p:cNvPr>
          <p:cNvSpPr txBox="1"/>
          <p:nvPr/>
        </p:nvSpPr>
        <p:spPr>
          <a:xfrm>
            <a:off x="1831068" y="5100285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request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80A2E2-A674-4800-B30A-C99F600A09B9}"/>
              </a:ext>
            </a:extLst>
          </p:cNvPr>
          <p:cNvSpPr txBox="1"/>
          <p:nvPr/>
        </p:nvSpPr>
        <p:spPr>
          <a:xfrm>
            <a:off x="1860950" y="5528778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response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40D61F-0DF0-4C52-85EB-178981F1F184}"/>
              </a:ext>
            </a:extLst>
          </p:cNvPr>
          <p:cNvSpPr txBox="1"/>
          <p:nvPr/>
        </p:nvSpPr>
        <p:spPr>
          <a:xfrm>
            <a:off x="1625811" y="6265697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Client Socket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F83869-9CB2-421F-BDD4-E09DF70C547C}"/>
              </a:ext>
            </a:extLst>
          </p:cNvPr>
          <p:cNvCxnSpPr>
            <a:cxnSpLocks/>
          </p:cNvCxnSpPr>
          <p:nvPr/>
        </p:nvCxnSpPr>
        <p:spPr>
          <a:xfrm>
            <a:off x="2357573" y="5906204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CD5CD2-4D23-4257-BCC2-C4BDE7F53A58}"/>
              </a:ext>
            </a:extLst>
          </p:cNvPr>
          <p:cNvCxnSpPr/>
          <p:nvPr/>
        </p:nvCxnSpPr>
        <p:spPr>
          <a:xfrm flipH="1">
            <a:off x="6671268" y="4548865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7910CA7-E2D5-4FA5-B9EF-F1D87269C418}"/>
              </a:ext>
            </a:extLst>
          </p:cNvPr>
          <p:cNvSpPr txBox="1"/>
          <p:nvPr/>
        </p:nvSpPr>
        <p:spPr>
          <a:xfrm>
            <a:off x="5166860" y="5163772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FE1621-3E42-4A93-A65A-7C776F00DF25}"/>
              </a:ext>
            </a:extLst>
          </p:cNvPr>
          <p:cNvSpPr txBox="1"/>
          <p:nvPr/>
        </p:nvSpPr>
        <p:spPr>
          <a:xfrm>
            <a:off x="5166860" y="5556469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8F8099-48CE-41FA-8E60-6B39C4B9C73F}"/>
              </a:ext>
            </a:extLst>
          </p:cNvPr>
          <p:cNvSpPr txBox="1"/>
          <p:nvPr/>
        </p:nvSpPr>
        <p:spPr>
          <a:xfrm>
            <a:off x="4985419" y="6050118"/>
            <a:ext cx="277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Connection Socket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1A6F84-0F78-4A83-B5E8-555B8DB7408F}"/>
              </a:ext>
            </a:extLst>
          </p:cNvPr>
          <p:cNvCxnSpPr>
            <a:cxnSpLocks/>
          </p:cNvCxnSpPr>
          <p:nvPr/>
        </p:nvCxnSpPr>
        <p:spPr>
          <a:xfrm>
            <a:off x="6275050" y="5862857"/>
            <a:ext cx="0" cy="335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6E14ADF-DCA1-4277-8E52-4E4EC7076138}"/>
              </a:ext>
            </a:extLst>
          </p:cNvPr>
          <p:cNvSpPr txBox="1"/>
          <p:nvPr/>
        </p:nvSpPr>
        <p:spPr>
          <a:xfrm>
            <a:off x="7947455" y="6068570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Server Socket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638B6A-F6F9-4350-BD68-386FD550F67C}"/>
              </a:ext>
            </a:extLst>
          </p:cNvPr>
          <p:cNvCxnSpPr/>
          <p:nvPr/>
        </p:nvCxnSpPr>
        <p:spPr>
          <a:xfrm flipH="1" flipV="1">
            <a:off x="3432329" y="5330775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73">
            <a:extLst>
              <a:ext uri="{FF2B5EF4-FFF2-40B4-BE49-F238E27FC236}">
                <a16:creationId xmlns:a16="http://schemas.microsoft.com/office/drawing/2014/main" id="{6CB444B0-31A1-4053-942D-553BE8C74E2E}"/>
              </a:ext>
            </a:extLst>
          </p:cNvPr>
          <p:cNvSpPr/>
          <p:nvPr/>
        </p:nvSpPr>
        <p:spPr>
          <a:xfrm>
            <a:off x="6902810" y="5234537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Freeform 74">
            <a:extLst>
              <a:ext uri="{FF2B5EF4-FFF2-40B4-BE49-F238E27FC236}">
                <a16:creationId xmlns:a16="http://schemas.microsoft.com/office/drawing/2014/main" id="{76BB8C49-E7A6-4A10-87EE-8F5B2075917D}"/>
              </a:ext>
            </a:extLst>
          </p:cNvPr>
          <p:cNvSpPr/>
          <p:nvPr/>
        </p:nvSpPr>
        <p:spPr>
          <a:xfrm flipH="1">
            <a:off x="1383003" y="522239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984CE7-F2DC-4D16-93C3-A2885C109ED3}"/>
              </a:ext>
            </a:extLst>
          </p:cNvPr>
          <p:cNvSpPr txBox="1"/>
          <p:nvPr/>
        </p:nvSpPr>
        <p:spPr>
          <a:xfrm>
            <a:off x="6110277" y="4504649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Child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3E656A-4A76-4B9E-A86D-2ED29B6FDD1F}"/>
              </a:ext>
            </a:extLst>
          </p:cNvPr>
          <p:cNvSpPr txBox="1"/>
          <p:nvPr/>
        </p:nvSpPr>
        <p:spPr>
          <a:xfrm>
            <a:off x="7767680" y="5023503"/>
            <a:ext cx="251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Connection Socket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B849FB-1B9F-476F-8535-B930577BD18E}"/>
              </a:ext>
            </a:extLst>
          </p:cNvPr>
          <p:cNvCxnSpPr/>
          <p:nvPr/>
        </p:nvCxnSpPr>
        <p:spPr>
          <a:xfrm>
            <a:off x="7947455" y="4568715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BB27908-9B45-4554-913A-0271B73317C6}"/>
              </a:ext>
            </a:extLst>
          </p:cNvPr>
          <p:cNvSpPr txBox="1"/>
          <p:nvPr/>
        </p:nvSpPr>
        <p:spPr>
          <a:xfrm>
            <a:off x="4957521" y="4929737"/>
            <a:ext cx="251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Listen Socket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8D5173-BCE3-4232-B439-3CD200247E4A}"/>
              </a:ext>
            </a:extLst>
          </p:cNvPr>
          <p:cNvSpPr txBox="1"/>
          <p:nvPr/>
        </p:nvSpPr>
        <p:spPr>
          <a:xfrm>
            <a:off x="8338714" y="4544396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Parent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17B63A-5140-4253-B079-CC135E9C62E5}"/>
              </a:ext>
            </a:extLst>
          </p:cNvPr>
          <p:cNvCxnSpPr/>
          <p:nvPr/>
        </p:nvCxnSpPr>
        <p:spPr>
          <a:xfrm flipH="1">
            <a:off x="3582747" y="5741135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379CD0E-76ED-42C0-9293-539C5F4E9858}"/>
              </a:ext>
            </a:extLst>
          </p:cNvPr>
          <p:cNvCxnSpPr/>
          <p:nvPr/>
        </p:nvCxnSpPr>
        <p:spPr>
          <a:xfrm>
            <a:off x="2472688" y="4627725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6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AAD9-1058-4926-A1D0-42F90E69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52" y="231371"/>
            <a:ext cx="10430963" cy="1397124"/>
          </a:xfrm>
        </p:spPr>
        <p:txBody>
          <a:bodyPr/>
          <a:lstStyle/>
          <a:p>
            <a:r>
              <a:rPr lang="en-US" dirty="0" smtClean="0"/>
              <a:t>Sockets with Concurrency, without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F2EF6-3824-455C-9D1D-E57514F0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FB281-7D48-4222-BF67-F5733D10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4DCE-CCAF-44C0-A6D0-C01017FC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EE523-6890-40EE-A0CF-D8BADFC98B15}"/>
              </a:ext>
            </a:extLst>
          </p:cNvPr>
          <p:cNvSpPr/>
          <p:nvPr/>
        </p:nvSpPr>
        <p:spPr>
          <a:xfrm>
            <a:off x="5201039" y="5000815"/>
            <a:ext cx="2575622" cy="138776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0935C-3813-4415-BF48-D1A65C76BA52}"/>
              </a:ext>
            </a:extLst>
          </p:cNvPr>
          <p:cNvSpPr txBox="1"/>
          <p:nvPr/>
        </p:nvSpPr>
        <p:spPr>
          <a:xfrm>
            <a:off x="2457037" y="1582528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AA5BC-3D0A-4EC6-BDDB-A78DC04C5D25}"/>
              </a:ext>
            </a:extLst>
          </p:cNvPr>
          <p:cNvSpPr txBox="1"/>
          <p:nvPr/>
        </p:nvSpPr>
        <p:spPr>
          <a:xfrm>
            <a:off x="7617146" y="1103973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89D85E-B6A6-496B-ACD8-010808B95B2F}"/>
              </a:ext>
            </a:extLst>
          </p:cNvPr>
          <p:cNvGrpSpPr/>
          <p:nvPr/>
        </p:nvGrpSpPr>
        <p:grpSpPr>
          <a:xfrm>
            <a:off x="1997881" y="2188780"/>
            <a:ext cx="3100529" cy="1123379"/>
            <a:chOff x="720262" y="1747219"/>
            <a:chExt cx="3100529" cy="11233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03FA14-E59E-4411-91E6-BD8A7DB98344}"/>
                </a:ext>
              </a:extLst>
            </p:cNvPr>
            <p:cNvSpPr txBox="1"/>
            <p:nvPr/>
          </p:nvSpPr>
          <p:spPr>
            <a:xfrm>
              <a:off x="720262" y="1747219"/>
              <a:ext cx="2149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Client Socket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96030F-0CE9-4A04-B2A3-55246094EB3E}"/>
                </a:ext>
              </a:extLst>
            </p:cNvPr>
            <p:cNvSpPr txBox="1"/>
            <p:nvPr/>
          </p:nvSpPr>
          <p:spPr>
            <a:xfrm>
              <a:off x="720262" y="2532044"/>
              <a:ext cx="3100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Connect it to server 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97DC6B-D1E8-4AAC-A6AD-0EB625416E41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98DB5A-97F3-4128-BAE4-8D2996F9B227}"/>
              </a:ext>
            </a:extLst>
          </p:cNvPr>
          <p:cNvGrpSpPr/>
          <p:nvPr/>
        </p:nvGrpSpPr>
        <p:grpSpPr>
          <a:xfrm>
            <a:off x="7094013" y="1508361"/>
            <a:ext cx="2266518" cy="1874222"/>
            <a:chOff x="5816394" y="1141845"/>
            <a:chExt cx="2266518" cy="1874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74D458-85D2-4A4D-9170-0C2A8531250C}"/>
                </a:ext>
              </a:extLst>
            </p:cNvPr>
            <p:cNvSpPr txBox="1"/>
            <p:nvPr/>
          </p:nvSpPr>
          <p:spPr>
            <a:xfrm>
              <a:off x="5816394" y="1141845"/>
              <a:ext cx="2194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Server Socket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07007F-BEBC-4298-B0CE-A9DEF2A1A65C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CABF36-E34C-40A8-A587-A48F3024AFEA}"/>
                </a:ext>
              </a:extLst>
            </p:cNvPr>
            <p:cNvSpPr txBox="1"/>
            <p:nvPr/>
          </p:nvSpPr>
          <p:spPr>
            <a:xfrm>
              <a:off x="5832103" y="1730488"/>
              <a:ext cx="2250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Bind it to an Address </a:t>
              </a:r>
            </a:p>
            <a:p>
              <a:r>
                <a:rPr lang="en-US" sz="1600" dirty="0"/>
                <a:t>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89C038-C3E8-4025-81C0-068BB3ABB74D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6F7059-2669-4E91-9FE7-0F853C8AA9C9}"/>
                </a:ext>
              </a:extLst>
            </p:cNvPr>
            <p:cNvSpPr txBox="1"/>
            <p:nvPr/>
          </p:nvSpPr>
          <p:spPr>
            <a:xfrm>
              <a:off x="5838080" y="2677513"/>
              <a:ext cx="2231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Listen for Connection</a:t>
              </a:r>
            </a:p>
          </p:txBody>
        </p:sp>
      </p:grpSp>
      <p:sp>
        <p:nvSpPr>
          <p:cNvPr id="20" name="Freeform 26">
            <a:extLst>
              <a:ext uri="{FF2B5EF4-FFF2-40B4-BE49-F238E27FC236}">
                <a16:creationId xmlns:a16="http://schemas.microsoft.com/office/drawing/2014/main" id="{98CE522D-374C-4D41-A22E-EC4FE99FE1A4}"/>
              </a:ext>
            </a:extLst>
          </p:cNvPr>
          <p:cNvSpPr/>
          <p:nvPr/>
        </p:nvSpPr>
        <p:spPr>
          <a:xfrm>
            <a:off x="8720601" y="3455437"/>
            <a:ext cx="1342187" cy="1907906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02D4FE-81EB-4390-B2E3-E2166F9DFDAB}"/>
              </a:ext>
            </a:extLst>
          </p:cNvPr>
          <p:cNvGrpSpPr/>
          <p:nvPr/>
        </p:nvGrpSpPr>
        <p:grpSpPr>
          <a:xfrm>
            <a:off x="7094013" y="3386243"/>
            <a:ext cx="2333360" cy="862846"/>
            <a:chOff x="5816394" y="2944682"/>
            <a:chExt cx="2333360" cy="862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0DD6B9-8177-4ABF-B35E-940E49B90546}"/>
                </a:ext>
              </a:extLst>
            </p:cNvPr>
            <p:cNvGrpSpPr/>
            <p:nvPr/>
          </p:nvGrpSpPr>
          <p:grpSpPr>
            <a:xfrm>
              <a:off x="5816394" y="2944682"/>
              <a:ext cx="1645002" cy="635629"/>
              <a:chOff x="5815986" y="2954752"/>
              <a:chExt cx="1645002" cy="635629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B40444B-C84E-48DC-BF34-EF3C5A153626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59DE8D-1349-4C60-A41D-BBBE59C381E0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6450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Accept </a:t>
                </a:r>
                <a:r>
                  <a:rPr lang="en-US" sz="1600" dirty="0" err="1"/>
                  <a:t>syscall</a:t>
                </a:r>
                <a:r>
                  <a:rPr lang="en-US" sz="1600" dirty="0"/>
                  <a:t>()</a:t>
                </a:r>
              </a:p>
            </p:txBody>
          </p:sp>
        </p:grp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4E34F222-6984-4C53-BF33-EF8A70573336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73DF95-529C-412B-BF49-1DBBB2A4D65E}"/>
              </a:ext>
            </a:extLst>
          </p:cNvPr>
          <p:cNvGrpSpPr/>
          <p:nvPr/>
        </p:nvGrpSpPr>
        <p:grpSpPr>
          <a:xfrm>
            <a:off x="2046510" y="3342937"/>
            <a:ext cx="6711641" cy="1250311"/>
            <a:chOff x="768891" y="2887549"/>
            <a:chExt cx="6711641" cy="15213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1A4B207-2817-43F4-A9D6-65155E6316B7}"/>
                </a:ext>
              </a:extLst>
            </p:cNvPr>
            <p:cNvGrpSpPr/>
            <p:nvPr/>
          </p:nvGrpSpPr>
          <p:grpSpPr>
            <a:xfrm>
              <a:off x="5543783" y="3684486"/>
              <a:ext cx="1936749" cy="722298"/>
              <a:chOff x="5543783" y="3684486"/>
              <a:chExt cx="1936749" cy="722298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BB83CF1-FD6A-4662-88F9-7AE2722D5A34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459270-C599-4C2E-AE4A-CB4633A52DA4}"/>
                  </a:ext>
                </a:extLst>
              </p:cNvPr>
              <p:cNvSpPr txBox="1"/>
              <p:nvPr/>
            </p:nvSpPr>
            <p:spPr>
              <a:xfrm>
                <a:off x="5543783" y="3994841"/>
                <a:ext cx="1936749" cy="41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Connection Socket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46B9E3-5899-4670-AE9C-CC5E1848C0CD}"/>
                </a:ext>
              </a:extLst>
            </p:cNvPr>
            <p:cNvSpPr txBox="1"/>
            <p:nvPr/>
          </p:nvSpPr>
          <p:spPr>
            <a:xfrm>
              <a:off x="768891" y="3996949"/>
              <a:ext cx="1936749" cy="411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Connection Socket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2C681A-3998-4536-B03C-09BA528AAD89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94318F-7236-465F-97E7-E9DA0CFE0557}"/>
              </a:ext>
            </a:extLst>
          </p:cNvPr>
          <p:cNvCxnSpPr>
            <a:endCxn id="19" idx="1"/>
          </p:cNvCxnSpPr>
          <p:nvPr/>
        </p:nvCxnSpPr>
        <p:spPr>
          <a:xfrm>
            <a:off x="5682899" y="3212489"/>
            <a:ext cx="1432800" cy="81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-Right Arrow 5">
            <a:extLst>
              <a:ext uri="{FF2B5EF4-FFF2-40B4-BE49-F238E27FC236}">
                <a16:creationId xmlns:a16="http://schemas.microsoft.com/office/drawing/2014/main" id="{5663DF3B-9CA9-48EC-84A4-2FC06598B367}"/>
              </a:ext>
            </a:extLst>
          </p:cNvPr>
          <p:cNvSpPr/>
          <p:nvPr/>
        </p:nvSpPr>
        <p:spPr bwMode="auto">
          <a:xfrm>
            <a:off x="4253220" y="4355215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2F1AC1-CB7C-4B58-BB6E-E4E9D0025309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5610315" y="3305704"/>
            <a:ext cx="1483698" cy="54689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878C1BC-F663-450B-9FD9-11EB1CA37C9E}"/>
              </a:ext>
            </a:extLst>
          </p:cNvPr>
          <p:cNvSpPr txBox="1"/>
          <p:nvPr/>
        </p:nvSpPr>
        <p:spPr>
          <a:xfrm>
            <a:off x="2106684" y="5107909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request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A00622-0BB1-4178-A034-52DE137D7EAE}"/>
              </a:ext>
            </a:extLst>
          </p:cNvPr>
          <p:cNvSpPr txBox="1"/>
          <p:nvPr/>
        </p:nvSpPr>
        <p:spPr>
          <a:xfrm>
            <a:off x="2136566" y="5536402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response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07C410-68FF-4377-8D59-961973AB159E}"/>
              </a:ext>
            </a:extLst>
          </p:cNvPr>
          <p:cNvSpPr txBox="1"/>
          <p:nvPr/>
        </p:nvSpPr>
        <p:spPr>
          <a:xfrm>
            <a:off x="1901427" y="6273321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Client Socket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C44351E-9BBE-4EC8-9965-5539D35082CE}"/>
              </a:ext>
            </a:extLst>
          </p:cNvPr>
          <p:cNvCxnSpPr/>
          <p:nvPr/>
        </p:nvCxnSpPr>
        <p:spPr>
          <a:xfrm>
            <a:off x="2633189" y="591382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8D2E00-7AB0-40FA-9D82-3F09EEA33FE3}"/>
              </a:ext>
            </a:extLst>
          </p:cNvPr>
          <p:cNvCxnSpPr/>
          <p:nvPr/>
        </p:nvCxnSpPr>
        <p:spPr>
          <a:xfrm flipH="1">
            <a:off x="6946884" y="4556489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C89E0F0-5DAA-4122-9F34-7A9AD68BB27F}"/>
              </a:ext>
            </a:extLst>
          </p:cNvPr>
          <p:cNvSpPr txBox="1"/>
          <p:nvPr/>
        </p:nvSpPr>
        <p:spPr>
          <a:xfrm>
            <a:off x="5442476" y="5171396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4A9E13-52CA-437B-855F-6C2452BA1CB3}"/>
              </a:ext>
            </a:extLst>
          </p:cNvPr>
          <p:cNvSpPr txBox="1"/>
          <p:nvPr/>
        </p:nvSpPr>
        <p:spPr>
          <a:xfrm>
            <a:off x="5442476" y="5564093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22C382-723A-4A6E-8F50-2D01D78D0DDE}"/>
              </a:ext>
            </a:extLst>
          </p:cNvPr>
          <p:cNvSpPr txBox="1"/>
          <p:nvPr/>
        </p:nvSpPr>
        <p:spPr>
          <a:xfrm>
            <a:off x="5153136" y="6062417"/>
            <a:ext cx="2795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Connection Socket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40C094-DCDC-45F5-811F-176FB2192799}"/>
              </a:ext>
            </a:extLst>
          </p:cNvPr>
          <p:cNvCxnSpPr>
            <a:cxnSpLocks/>
          </p:cNvCxnSpPr>
          <p:nvPr/>
        </p:nvCxnSpPr>
        <p:spPr>
          <a:xfrm>
            <a:off x="6550666" y="5870481"/>
            <a:ext cx="0" cy="324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F066453-96B3-4BEC-8904-B5D3ABB22144}"/>
              </a:ext>
            </a:extLst>
          </p:cNvPr>
          <p:cNvSpPr txBox="1"/>
          <p:nvPr/>
        </p:nvSpPr>
        <p:spPr>
          <a:xfrm>
            <a:off x="7797960" y="5691378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Server Socket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97DF76C-1246-426A-8678-0151938C587D}"/>
              </a:ext>
            </a:extLst>
          </p:cNvPr>
          <p:cNvCxnSpPr/>
          <p:nvPr/>
        </p:nvCxnSpPr>
        <p:spPr>
          <a:xfrm flipH="1" flipV="1">
            <a:off x="3707945" y="533839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73">
            <a:extLst>
              <a:ext uri="{FF2B5EF4-FFF2-40B4-BE49-F238E27FC236}">
                <a16:creationId xmlns:a16="http://schemas.microsoft.com/office/drawing/2014/main" id="{7CF76F0C-3D2E-4262-A510-82739D719FEC}"/>
              </a:ext>
            </a:extLst>
          </p:cNvPr>
          <p:cNvSpPr/>
          <p:nvPr/>
        </p:nvSpPr>
        <p:spPr>
          <a:xfrm>
            <a:off x="7178426" y="5242161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Freeform 74">
            <a:extLst>
              <a:ext uri="{FF2B5EF4-FFF2-40B4-BE49-F238E27FC236}">
                <a16:creationId xmlns:a16="http://schemas.microsoft.com/office/drawing/2014/main" id="{E11C71D5-15E5-4377-8335-CEBD101BEB3C}"/>
              </a:ext>
            </a:extLst>
          </p:cNvPr>
          <p:cNvSpPr/>
          <p:nvPr/>
        </p:nvSpPr>
        <p:spPr>
          <a:xfrm flipH="1">
            <a:off x="1658619" y="523001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4A3D7A-DA21-4A6C-8BE1-1E94643EFC56}"/>
              </a:ext>
            </a:extLst>
          </p:cNvPr>
          <p:cNvSpPr txBox="1"/>
          <p:nvPr/>
        </p:nvSpPr>
        <p:spPr>
          <a:xfrm>
            <a:off x="5153264" y="4499263"/>
            <a:ext cx="1798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Spawned Thread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CF3F4A-F9BF-4F2F-9754-3238DB39F35D}"/>
              </a:ext>
            </a:extLst>
          </p:cNvPr>
          <p:cNvSpPr txBox="1"/>
          <p:nvPr/>
        </p:nvSpPr>
        <p:spPr>
          <a:xfrm>
            <a:off x="8308961" y="458008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Main Thread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4E251F1-EA1F-46F4-8F19-05C74A87CF6D}"/>
              </a:ext>
            </a:extLst>
          </p:cNvPr>
          <p:cNvCxnSpPr/>
          <p:nvPr/>
        </p:nvCxnSpPr>
        <p:spPr>
          <a:xfrm flipH="1">
            <a:off x="3858363" y="5748759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B8DF97-9A40-4954-88F2-BFE78522127D}"/>
              </a:ext>
            </a:extLst>
          </p:cNvPr>
          <p:cNvCxnSpPr/>
          <p:nvPr/>
        </p:nvCxnSpPr>
        <p:spPr>
          <a:xfrm>
            <a:off x="2748304" y="4635349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9B12E70-1CF1-4AFA-8CCE-435A3E4A808E}"/>
              </a:ext>
            </a:extLst>
          </p:cNvPr>
          <p:cNvSpPr txBox="1"/>
          <p:nvPr/>
        </p:nvSpPr>
        <p:spPr>
          <a:xfrm>
            <a:off x="6793598" y="4585236"/>
            <a:ext cx="220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cs typeface="Consolas" panose="020B0609020204030204" pitchFamily="49" charset="0"/>
              </a:rPr>
              <a:t>pthread_create</a:t>
            </a:r>
            <a:endParaRPr lang="en-US" sz="1600" dirty="0">
              <a:solidFill>
                <a:srgbClr val="FF000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F9EA-9AD4-43F8-96DE-734BC034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40FCD-4E54-4EC8-92D5-A5BB7EC43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36799" cy="4351337"/>
          </a:xfrm>
        </p:spPr>
        <p:txBody>
          <a:bodyPr/>
          <a:lstStyle/>
          <a:p>
            <a:r>
              <a:rPr lang="en-US" dirty="0" smtClean="0"/>
              <a:t>A server that spawns a new </a:t>
            </a:r>
            <a:r>
              <a:rPr lang="en-US" dirty="0" err="1" smtClean="0"/>
              <a:t>pthread</a:t>
            </a:r>
            <a:r>
              <a:rPr lang="en-US" dirty="0" smtClean="0"/>
              <a:t> per request is not well-conditioned!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8CE7-CFB6-434B-BBCE-C9F2F803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0F8C-C151-48AC-865B-88E252B1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4D10-9C5B-42E4-B8D3-7AB020B3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1B43E20-55A6-41AD-A18B-EBB6B27B1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1" y="1981200"/>
            <a:ext cx="5060229" cy="3890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62020" y="646513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https://people.eecs.berkeley.edu/~prabal/teaching/resources/eecs582/welsh01seda.pdf</a:t>
            </a:r>
          </a:p>
        </p:txBody>
      </p:sp>
    </p:spTree>
    <p:extLst>
      <p:ext uri="{BB962C8B-B14F-4D97-AF65-F5344CB8AC3E}">
        <p14:creationId xmlns:p14="http://schemas.microsoft.com/office/powerpoint/2010/main" val="35385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DF94-C781-4FF8-A00C-626B73D2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5EAD-9360-4DF1-B111-2B1F3A72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Spawning a new thread or process for each request is not well-conditioned</a:t>
            </a:r>
          </a:p>
          <a:p>
            <a:r>
              <a:rPr lang="en-US" dirty="0" smtClean="0"/>
              <a:t>Too many threads is bad</a:t>
            </a:r>
          </a:p>
          <a:p>
            <a:pPr lvl="1"/>
            <a:r>
              <a:rPr lang="en-US" dirty="0" smtClean="0"/>
              <a:t>Scheduling overhead becomes large</a:t>
            </a:r>
          </a:p>
          <a:p>
            <a:pPr lvl="1"/>
            <a:r>
              <a:rPr lang="en-US" dirty="0" smtClean="0"/>
              <a:t>Context switch overhead becomes large</a:t>
            </a:r>
          </a:p>
          <a:p>
            <a:pPr lvl="2"/>
            <a:r>
              <a:rPr lang="en-US" dirty="0" smtClean="0"/>
              <a:t>E.g., Poor cache performance</a:t>
            </a:r>
          </a:p>
          <a:p>
            <a:pPr lvl="1"/>
            <a:r>
              <a:rPr lang="en-US" dirty="0" smtClean="0"/>
              <a:t>Synchronization overhead becomes large</a:t>
            </a:r>
          </a:p>
          <a:p>
            <a:pPr lvl="2"/>
            <a:r>
              <a:rPr lang="en-US" dirty="0" smtClean="0"/>
              <a:t>E.g.,  Lock contention</a:t>
            </a:r>
          </a:p>
          <a:p>
            <a:r>
              <a:rPr lang="en-US" dirty="0" smtClean="0"/>
              <a:t>Was our original (v1) server well-conditioned?</a:t>
            </a:r>
          </a:p>
          <a:p>
            <a:pPr lvl="1"/>
            <a:r>
              <a:rPr lang="en-US" dirty="0" smtClean="0"/>
              <a:t>The one that handles requests one at a time, with no concurrency?</a:t>
            </a:r>
          </a:p>
          <a:p>
            <a:pPr lvl="1"/>
            <a:r>
              <a:rPr lang="en-US" dirty="0" smtClean="0"/>
              <a:t>Hint: yes!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20939-EFC0-4696-B832-48DA6969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93CD-ADEB-4E99-B5A2-090B817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123BA-72E0-407F-A873-91D125CE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Pools</a:t>
            </a:r>
          </a:p>
          <a:p>
            <a:r>
              <a:rPr lang="en-US" dirty="0" smtClean="0"/>
              <a:t>User-Mode Threads</a:t>
            </a:r>
          </a:p>
          <a:p>
            <a:r>
              <a:rPr lang="en-US" dirty="0" smtClean="0"/>
              <a:t>Event-Driven Execution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We’ll discuss these next time…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BBAF-03D7-4E7A-B2E8-B8C615E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Sequential Server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Single sequential “server” that can deliver a task in time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operates at rate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(on average, in steady state, …)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smtClean="0"/>
                      <m:t> </m:t>
                    </m:r>
                    <m:r>
                      <m:rPr>
                        <m:nor/>
                      </m:rPr>
                      <a:rPr lang="en-US" smtClean="0"/>
                      <m:t>ms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nor/>
                      </m:rPr>
                      <a:rPr lang="en-US" smtClean="0"/>
                      <m:t> 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mtClean="0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mtClean="0"/>
                          <m:t>s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 smtClean="0"/>
                      <m:t>yr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=0.5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mtClean="0"/>
                          <m:t>yr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Applies to a processor, a disk drive, a person, a TA,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3D28-C5E0-4254-B81C-B3D13F02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1C77E-3053-4692-B36B-AA498A6C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DEEE-B343-4FC0-B254-78EEFDC8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58F389-75C0-B44A-96B7-E0A002FF68E5}"/>
              </a:ext>
            </a:extLst>
          </p:cNvPr>
          <p:cNvGrpSpPr/>
          <p:nvPr/>
        </p:nvGrpSpPr>
        <p:grpSpPr>
          <a:xfrm>
            <a:off x="1151030" y="2180955"/>
            <a:ext cx="1296649" cy="514888"/>
            <a:chOff x="1334125" y="1654340"/>
            <a:chExt cx="1296649" cy="5148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A8271-B2C1-0B41-8707-F75C51B5D9BE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494E2B31-CAC1-084E-81D9-FF775041FBEF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6D2E6-880C-674B-936F-EA5FEAB306AE}"/>
              </a:ext>
            </a:extLst>
          </p:cNvPr>
          <p:cNvGrpSpPr/>
          <p:nvPr/>
        </p:nvGrpSpPr>
        <p:grpSpPr>
          <a:xfrm>
            <a:off x="2507640" y="2180955"/>
            <a:ext cx="1296649" cy="514888"/>
            <a:chOff x="1334125" y="1654340"/>
            <a:chExt cx="1296649" cy="5148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481544-F917-BF43-917B-AFEFE79749A3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956A8E19-453D-C442-8B21-CB6C982681AE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7D9EFE-D8C4-A44F-ADB1-32B81BB68807}"/>
              </a:ext>
            </a:extLst>
          </p:cNvPr>
          <p:cNvGrpSpPr/>
          <p:nvPr/>
        </p:nvGrpSpPr>
        <p:grpSpPr>
          <a:xfrm>
            <a:off x="3864250" y="2180955"/>
            <a:ext cx="1296649" cy="514888"/>
            <a:chOff x="1334125" y="1654340"/>
            <a:chExt cx="1296649" cy="5148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F57A26-C26F-EB4B-B0AF-03A8227B7BC7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2E9A5907-9008-7B43-80D8-F067CDB03321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2DBBE4-9622-A149-8B18-E1558C15EF64}"/>
              </a:ext>
            </a:extLst>
          </p:cNvPr>
          <p:cNvGrpSpPr/>
          <p:nvPr/>
        </p:nvGrpSpPr>
        <p:grpSpPr>
          <a:xfrm>
            <a:off x="8243604" y="2180955"/>
            <a:ext cx="1296649" cy="514888"/>
            <a:chOff x="1334125" y="1654340"/>
            <a:chExt cx="1296649" cy="5148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BE2895-ACE4-374C-AC51-B04D82E8605C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18FA2F4B-C1E5-E04B-80B4-1B865D28B455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  <p:sp>
        <p:nvSpPr>
          <p:cNvPr id="26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6901884" y="2273396"/>
            <a:ext cx="96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941037" y="2902556"/>
            <a:ext cx="92566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>
            <a:extLst>
              <a:ext uri="{FF2B5EF4-FFF2-40B4-BE49-F238E27FC236}">
                <a16:creationId xmlns:a16="http://schemas.microsoft.com/office/drawing/2014/main" id="{B9BB5881-E2F4-634B-A0D2-8612FB431B93}"/>
              </a:ext>
            </a:extLst>
          </p:cNvPr>
          <p:cNvSpPr txBox="1"/>
          <p:nvPr/>
        </p:nvSpPr>
        <p:spPr>
          <a:xfrm>
            <a:off x="10288126" y="2671723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time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7AB4C2-3E13-4B58-A7E4-0C9EA0634A3F}"/>
              </a:ext>
            </a:extLst>
          </p:cNvPr>
          <p:cNvGrpSpPr/>
          <p:nvPr/>
        </p:nvGrpSpPr>
        <p:grpSpPr>
          <a:xfrm>
            <a:off x="5224211" y="2180955"/>
            <a:ext cx="1296649" cy="514888"/>
            <a:chOff x="1334125" y="1654340"/>
            <a:chExt cx="1296649" cy="51488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91A6D6-1FE6-48C7-B88C-794356077846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0658795B-B01A-491C-B53D-DCFD910953A0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0C6B-79FD-4771-861F-89E61353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Pipelined 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Single pipelined server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stages for tasks of length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(i.e., time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per stage) delivers at rate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ms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s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yr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yr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r="-5106" b="-13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653B7-623C-4DC0-8F5B-87094C38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3941-0E22-4CBB-9764-84238677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9459D-F6DC-4965-AC5A-FC622194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A8271-B2C1-0B41-8707-F75C51B5D9BE}"/>
              </a:ext>
            </a:extLst>
          </p:cNvPr>
          <p:cNvSpPr/>
          <p:nvPr/>
        </p:nvSpPr>
        <p:spPr>
          <a:xfrm>
            <a:off x="2061219" y="2161899"/>
            <a:ext cx="365933" cy="15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4E2B31-CAC1-084E-81D9-FF775041FBEF}"/>
              </a:ext>
            </a:extLst>
          </p:cNvPr>
          <p:cNvSpPr txBox="1"/>
          <p:nvPr/>
        </p:nvSpPr>
        <p:spPr>
          <a:xfrm>
            <a:off x="2487919" y="174618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L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4693096" y="3461113"/>
            <a:ext cx="1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2127501" y="4201843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4FAC4-ED51-3040-AC1B-783A0AE2BFF7}"/>
              </a:ext>
            </a:extLst>
          </p:cNvPr>
          <p:cNvSpPr/>
          <p:nvPr/>
        </p:nvSpPr>
        <p:spPr>
          <a:xfrm>
            <a:off x="2428481" y="2161899"/>
            <a:ext cx="365933" cy="154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AE4A2-AEBA-F845-9141-3A1D17531C1F}"/>
              </a:ext>
            </a:extLst>
          </p:cNvPr>
          <p:cNvSpPr/>
          <p:nvPr/>
        </p:nvSpPr>
        <p:spPr>
          <a:xfrm>
            <a:off x="2774579" y="2161898"/>
            <a:ext cx="365933" cy="1542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DA996F-7912-3549-A061-71A03C9BCA89}"/>
              </a:ext>
            </a:extLst>
          </p:cNvPr>
          <p:cNvGrpSpPr/>
          <p:nvPr/>
        </p:nvGrpSpPr>
        <p:grpSpPr>
          <a:xfrm>
            <a:off x="4340380" y="1752812"/>
            <a:ext cx="1109273" cy="990580"/>
            <a:chOff x="3457215" y="1250439"/>
            <a:chExt cx="1109273" cy="99058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EAC4A4-C056-1D4C-8D46-99E028865F57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C65E4827-53EB-C34D-9924-5CB24EB0DF6C}"/>
                </a:ext>
              </a:extLst>
            </p:cNvPr>
            <p:cNvSpPr txBox="1"/>
            <p:nvPr/>
          </p:nvSpPr>
          <p:spPr>
            <a:xfrm>
              <a:off x="3838945" y="1250439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7F3707-EDA3-D146-8FFE-6C11E150EB0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D868CE-7389-9246-B699-583BE66941C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855E0-1BA8-AF48-A2BD-5F82C7A9258D}"/>
              </a:ext>
            </a:extLst>
          </p:cNvPr>
          <p:cNvGrpSpPr/>
          <p:nvPr/>
        </p:nvGrpSpPr>
        <p:grpSpPr>
          <a:xfrm>
            <a:off x="2431263" y="3060769"/>
            <a:ext cx="1109273" cy="997206"/>
            <a:chOff x="3457215" y="1243813"/>
            <a:chExt cx="1109273" cy="9972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7D8A57-D90E-164A-BC33-EA4E8EEF1A4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4395DA73-C5CF-DA44-839C-59E7EFB00854}"/>
                </a:ext>
              </a:extLst>
            </p:cNvPr>
            <p:cNvSpPr txBox="1"/>
            <p:nvPr/>
          </p:nvSpPr>
          <p:spPr>
            <a:xfrm>
              <a:off x="3838945" y="12438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8553DF-AAA3-EE4F-8D64-9E42CCFC1828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75D958-C2A9-0A42-94BF-B56DC77535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EA772F-67D5-CC41-8FD8-8C6ED581A608}"/>
              </a:ext>
            </a:extLst>
          </p:cNvPr>
          <p:cNvGrpSpPr/>
          <p:nvPr/>
        </p:nvGrpSpPr>
        <p:grpSpPr>
          <a:xfrm>
            <a:off x="2818579" y="3060769"/>
            <a:ext cx="1109273" cy="997206"/>
            <a:chOff x="3457215" y="1243813"/>
            <a:chExt cx="1109273" cy="99720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71CB06-AB05-EC4F-AD4D-B56D04CA0B0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2C91F1C3-0779-9444-B3BC-40233568D564}"/>
                </a:ext>
              </a:extLst>
            </p:cNvPr>
            <p:cNvSpPr txBox="1"/>
            <p:nvPr/>
          </p:nvSpPr>
          <p:spPr>
            <a:xfrm>
              <a:off x="3838945" y="12438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60C3E2-BBE5-5D4A-B5D3-275E523B2A4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C1F4CCE-09C3-EC4E-82EB-9C454251FBF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4A6B2-8CC0-774A-B23E-1D4FA3D9681E}"/>
              </a:ext>
            </a:extLst>
          </p:cNvPr>
          <p:cNvGrpSpPr/>
          <p:nvPr/>
        </p:nvGrpSpPr>
        <p:grpSpPr>
          <a:xfrm>
            <a:off x="3210083" y="3067395"/>
            <a:ext cx="1109273" cy="990580"/>
            <a:chOff x="3457215" y="1250439"/>
            <a:chExt cx="1109273" cy="9905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4ABD8E-ACAB-6943-886A-723399855AE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EEFE3519-254E-EF42-B217-16CBFE6BF3E2}"/>
                </a:ext>
              </a:extLst>
            </p:cNvPr>
            <p:cNvSpPr txBox="1"/>
            <p:nvPr/>
          </p:nvSpPr>
          <p:spPr>
            <a:xfrm>
              <a:off x="3838945" y="1250439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64F624-3BC7-514D-9B46-B9B07AB8B870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C98CF6-05CF-BA42-BD0A-6DBA408382F0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6878-EE73-CF41-A7A8-1857844BB343}"/>
              </a:ext>
            </a:extLst>
          </p:cNvPr>
          <p:cNvGrpSpPr/>
          <p:nvPr/>
        </p:nvGrpSpPr>
        <p:grpSpPr>
          <a:xfrm>
            <a:off x="3597399" y="3067395"/>
            <a:ext cx="1109273" cy="990580"/>
            <a:chOff x="3457215" y="1250439"/>
            <a:chExt cx="1109273" cy="9905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D7478-5FFC-DF46-92A3-22E08D161184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5717E7EF-FB29-8D41-B7C2-234DD7970D8C}"/>
                </a:ext>
              </a:extLst>
            </p:cNvPr>
            <p:cNvSpPr txBox="1"/>
            <p:nvPr/>
          </p:nvSpPr>
          <p:spPr>
            <a:xfrm>
              <a:off x="3838945" y="1250439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FB62D5-757A-1C49-B9B5-D1EB1EAFBC2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1A9BE7-53F8-E341-8CCB-0707FA75DA5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A5C79C-DF75-7F4B-A579-BFF5FDE71A41}"/>
              </a:ext>
            </a:extLst>
          </p:cNvPr>
          <p:cNvGrpSpPr/>
          <p:nvPr/>
        </p:nvGrpSpPr>
        <p:grpSpPr>
          <a:xfrm>
            <a:off x="6407796" y="3054890"/>
            <a:ext cx="1109273" cy="997206"/>
            <a:chOff x="3457215" y="1243813"/>
            <a:chExt cx="1109273" cy="9972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43AD52-B537-ED40-9169-7386006FEFC9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DF681351-23BC-F343-92B2-208AD3CB1806}"/>
                </a:ext>
              </a:extLst>
            </p:cNvPr>
            <p:cNvSpPr txBox="1"/>
            <p:nvPr/>
          </p:nvSpPr>
          <p:spPr>
            <a:xfrm>
              <a:off x="3838945" y="12438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5ABBC2-CD32-1545-B487-420E0ADFD33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C6CD14-97C1-5D4C-B6BF-CB8AD123569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8CFD16-351F-D74A-992E-1607A2550413}"/>
              </a:ext>
            </a:extLst>
          </p:cNvPr>
          <p:cNvGrpSpPr/>
          <p:nvPr/>
        </p:nvGrpSpPr>
        <p:grpSpPr>
          <a:xfrm>
            <a:off x="6799300" y="3054890"/>
            <a:ext cx="1109273" cy="997206"/>
            <a:chOff x="3457215" y="1243813"/>
            <a:chExt cx="1109273" cy="9972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7B1B0E-684F-054C-A9EE-CBAD47C0790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6E98612E-2943-EF4C-B717-2A699800DD9C}"/>
                </a:ext>
              </a:extLst>
            </p:cNvPr>
            <p:cNvSpPr txBox="1"/>
            <p:nvPr/>
          </p:nvSpPr>
          <p:spPr>
            <a:xfrm>
              <a:off x="3838945" y="12438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339177-6E65-2A4F-A728-FACA55ACAB9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E0FC0E-DFC9-024A-9A11-AA5D2300BDD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9C612-66BD-FA4B-8D7F-7261CD56D908}"/>
              </a:ext>
            </a:extLst>
          </p:cNvPr>
          <p:cNvGrpSpPr/>
          <p:nvPr/>
        </p:nvGrpSpPr>
        <p:grpSpPr>
          <a:xfrm>
            <a:off x="7186616" y="3068142"/>
            <a:ext cx="1109273" cy="983954"/>
            <a:chOff x="3457215" y="1257065"/>
            <a:chExt cx="1109273" cy="9839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C67B27-3FCE-904D-9FC6-1649B1A632B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FD73192C-EA6E-BB4E-93F8-8B18FC8758F5}"/>
                </a:ext>
              </a:extLst>
            </p:cNvPr>
            <p:cNvSpPr txBox="1"/>
            <p:nvPr/>
          </p:nvSpPr>
          <p:spPr>
            <a:xfrm>
              <a:off x="3838945" y="1257065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FBC029-E010-5F48-A641-A616EBB6B45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B186A1-1CD5-1242-98FE-C9C9548AD62B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AD404602-2E3C-FE4C-B1F3-84B6F081223C}"/>
              </a:ext>
            </a:extLst>
          </p:cNvPr>
          <p:cNvSpPr txBox="1"/>
          <p:nvPr/>
        </p:nvSpPr>
        <p:spPr>
          <a:xfrm>
            <a:off x="1565595" y="2317622"/>
            <a:ext cx="22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logical operation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83CB492F-4843-D649-8D76-1DE0FCA79AFE}"/>
              </a:ext>
            </a:extLst>
          </p:cNvPr>
          <p:cNvSpPr txBox="1"/>
          <p:nvPr/>
        </p:nvSpPr>
        <p:spPr>
          <a:xfrm>
            <a:off x="5389925" y="2115432"/>
            <a:ext cx="399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divided over distinct resources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E3DF049C-DB12-411D-966C-E39AC316B265}"/>
              </a:ext>
            </a:extLst>
          </p:cNvPr>
          <p:cNvSpPr txBox="1"/>
          <p:nvPr/>
        </p:nvSpPr>
        <p:spPr>
          <a:xfrm>
            <a:off x="9125335" y="397101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74769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9" grpId="0"/>
      <p:bldP spid="11" grpId="0" animBg="1"/>
      <p:bldP spid="12" grpId="0" animBg="1"/>
      <p:bldP spid="21" grpId="0"/>
      <p:bldP spid="22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D121-570F-47F8-AA81-9A816E5D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Systems “Pipelines”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A7A7-C02A-4112-AEC6-E17C7FF7A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Anything with queues between operational processes behaves roughly “pipeline like”</a:t>
            </a:r>
          </a:p>
          <a:p>
            <a:r>
              <a:rPr lang="en-US" dirty="0" smtClean="0"/>
              <a:t>Important difference is that “initiations” are decoupled from processing</a:t>
            </a:r>
          </a:p>
          <a:p>
            <a:pPr lvl="1"/>
            <a:r>
              <a:rPr lang="en-US" dirty="0" smtClean="0"/>
              <a:t>May have to queue up a burst of operations</a:t>
            </a:r>
          </a:p>
          <a:p>
            <a:pPr lvl="1"/>
            <a:r>
              <a:rPr lang="en-US" dirty="0" smtClean="0"/>
              <a:t>Not synchronous and deterministic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94933-A323-4A04-A7C0-ABD241B5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676FF-A162-4E54-AC3D-1995C5F4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E789-8EBF-44B1-9477-B1D77A66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641298" y="1818774"/>
            <a:ext cx="8342476" cy="1478647"/>
            <a:chOff x="1641298" y="1818774"/>
            <a:chExt cx="8342476" cy="1478647"/>
          </a:xfrm>
        </p:grpSpPr>
        <p:sp>
          <p:nvSpPr>
            <p:cNvPr id="7" name="Right Arrow 10">
              <a:extLst>
                <a:ext uri="{FF2B5EF4-FFF2-40B4-BE49-F238E27FC236}">
                  <a16:creationId xmlns:a16="http://schemas.microsoft.com/office/drawing/2014/main" id="{059C7ED4-ABD6-A243-83CB-619B945E9B47}"/>
                </a:ext>
              </a:extLst>
            </p:cNvPr>
            <p:cNvSpPr/>
            <p:nvPr/>
          </p:nvSpPr>
          <p:spPr>
            <a:xfrm>
              <a:off x="3683979" y="2395165"/>
              <a:ext cx="1098816" cy="157523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64728D7F-82D6-0E4E-9CB4-B7685C6B8B5D}"/>
                </a:ext>
              </a:extLst>
            </p:cNvPr>
            <p:cNvSpPr txBox="1"/>
            <p:nvPr/>
          </p:nvSpPr>
          <p:spPr>
            <a:xfrm>
              <a:off x="2111709" y="2289261"/>
              <a:ext cx="1410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User Process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08DE5F-9958-9F41-8222-19510584D998}"/>
                </a:ext>
              </a:extLst>
            </p:cNvPr>
            <p:cNvGrpSpPr/>
            <p:nvPr/>
          </p:nvGrpSpPr>
          <p:grpSpPr>
            <a:xfrm>
              <a:off x="5686772" y="2289261"/>
              <a:ext cx="668511" cy="331693"/>
              <a:chOff x="3696020" y="1904361"/>
              <a:chExt cx="668511" cy="33169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6485D01-2338-994F-9AE8-7CD61C310200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56AF5C7-E9E5-5649-803E-7A72C110C545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B7E56E2-8856-7944-AEC1-1A6C533C17E6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E97290-D900-E84A-8672-FDA73356AE0D}"/>
                </a:ext>
              </a:extLst>
            </p:cNvPr>
            <p:cNvSpPr txBox="1"/>
            <p:nvPr/>
          </p:nvSpPr>
          <p:spPr>
            <a:xfrm rot="16200000">
              <a:off x="3824461" y="2274974"/>
              <a:ext cx="8178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/>
                <a:t>syscall</a:t>
              </a:r>
              <a:endParaRPr lang="en-US" sz="1600" dirty="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F23B493-E647-374B-B2B9-BF37F45CD246}"/>
                </a:ext>
              </a:extLst>
            </p:cNvPr>
            <p:cNvSpPr txBox="1"/>
            <p:nvPr/>
          </p:nvSpPr>
          <p:spPr>
            <a:xfrm>
              <a:off x="4735828" y="2179596"/>
              <a:ext cx="8851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/>
                <a:t>File </a:t>
              </a:r>
            </a:p>
            <a:p>
              <a:pPr algn="ctr"/>
              <a:r>
                <a:rPr lang="en-US" sz="1600" dirty="0"/>
                <a:t>System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8ABC1E-95A9-FC41-9491-C8B7BE78AE01}"/>
                </a:ext>
              </a:extLst>
            </p:cNvPr>
            <p:cNvGrpSpPr/>
            <p:nvPr/>
          </p:nvGrpSpPr>
          <p:grpSpPr>
            <a:xfrm>
              <a:off x="7261292" y="2272613"/>
              <a:ext cx="668511" cy="331693"/>
              <a:chOff x="3696020" y="1904361"/>
              <a:chExt cx="668511" cy="33169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235CB48-7772-D049-AB50-1A02A444D1ED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E80832C-4F84-2C4E-A946-C16D01D56965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1419159-AE44-F34D-B6C7-F70721D8988C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8CC36FC9-B783-4846-8788-7A30A8383DC6}"/>
                </a:ext>
              </a:extLst>
            </p:cNvPr>
            <p:cNvSpPr txBox="1"/>
            <p:nvPr/>
          </p:nvSpPr>
          <p:spPr>
            <a:xfrm>
              <a:off x="6459946" y="2121085"/>
              <a:ext cx="845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Upper Driver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6E08D31B-F172-DF42-8D52-B6ACBB9FC365}"/>
                </a:ext>
              </a:extLst>
            </p:cNvPr>
            <p:cNvSpPr txBox="1"/>
            <p:nvPr/>
          </p:nvSpPr>
          <p:spPr>
            <a:xfrm>
              <a:off x="8015606" y="2106969"/>
              <a:ext cx="845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Lower Driver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3E68A0-5F3F-FA48-B22D-CCC1D3FD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5838" y="1818774"/>
              <a:ext cx="939801" cy="639203"/>
            </a:xfrm>
            <a:prstGeom prst="rect">
              <a:avLst/>
            </a:prstGeom>
          </p:spPr>
        </p:pic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A0C85E6A-85CF-6C4D-8E1A-4BF144C41AC0}"/>
                </a:ext>
              </a:extLst>
            </p:cNvPr>
            <p:cNvSpPr txBox="1"/>
            <p:nvPr/>
          </p:nvSpPr>
          <p:spPr>
            <a:xfrm>
              <a:off x="1641298" y="1854640"/>
              <a:ext cx="1556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I/O Processing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C38826-8F18-9B44-B0FB-B36D615F5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5838" y="2404937"/>
              <a:ext cx="1187936" cy="89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1669640" y="2838102"/>
            <a:ext cx="4662058" cy="1286724"/>
            <a:chOff x="1669640" y="2838102"/>
            <a:chExt cx="4662058" cy="12867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2AE376-1430-3D4C-A83C-73F8138C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155510" y="2907806"/>
              <a:ext cx="1056937" cy="1056937"/>
            </a:xfrm>
            <a:prstGeom prst="rect">
              <a:avLst/>
            </a:prstGeom>
          </p:spPr>
        </p:pic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B40877E4-6F80-C149-A7DC-033875EAA252}"/>
                </a:ext>
              </a:extLst>
            </p:cNvPr>
            <p:cNvSpPr/>
            <p:nvPr/>
          </p:nvSpPr>
          <p:spPr>
            <a:xfrm>
              <a:off x="4025136" y="2962041"/>
              <a:ext cx="2306562" cy="1162785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86D8B4-F715-9941-81C0-36FB400364F3}"/>
                </a:ext>
              </a:extLst>
            </p:cNvPr>
            <p:cNvGrpSpPr/>
            <p:nvPr/>
          </p:nvGrpSpPr>
          <p:grpSpPr>
            <a:xfrm>
              <a:off x="4402409" y="3649580"/>
              <a:ext cx="318719" cy="174353"/>
              <a:chOff x="3696020" y="1904361"/>
              <a:chExt cx="668511" cy="33169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32E95F8-9FF1-5148-91F1-655487BCA1EE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2475163-DFC3-554B-AE6E-27F74DBB437F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7B3A53E-BD1A-4847-B4B7-269542BF6BA8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12A712-5FBC-7349-838E-9182851FD488}"/>
                </a:ext>
              </a:extLst>
            </p:cNvPr>
            <p:cNvGrpSpPr/>
            <p:nvPr/>
          </p:nvGrpSpPr>
          <p:grpSpPr>
            <a:xfrm>
              <a:off x="4673504" y="3192420"/>
              <a:ext cx="318719" cy="174353"/>
              <a:chOff x="3696020" y="1904361"/>
              <a:chExt cx="668511" cy="33169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1654CA-3B47-9B43-AC28-376E72033449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8798DA0-27AA-7A4C-823B-8F9AFCD1889E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E592F58-2C5B-7F4C-8F91-E0D7AC39448B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38C0CB-B493-DA45-A761-91B1E2EA5C80}"/>
                </a:ext>
              </a:extLst>
            </p:cNvPr>
            <p:cNvGrpSpPr/>
            <p:nvPr/>
          </p:nvGrpSpPr>
          <p:grpSpPr>
            <a:xfrm>
              <a:off x="5485950" y="3694749"/>
              <a:ext cx="318719" cy="174353"/>
              <a:chOff x="3696020" y="1904361"/>
              <a:chExt cx="668511" cy="33169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FD90230-FB2E-2B46-B3B8-58360E9EA836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3621EBD-E41D-394A-AD01-2D5F0D870E49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E40503F-7C7B-E84E-97EF-625EABF132B0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8D934C-2E13-3F4E-9E6B-43A45F6721EA}"/>
                </a:ext>
              </a:extLst>
            </p:cNvPr>
            <p:cNvGrpSpPr/>
            <p:nvPr/>
          </p:nvGrpSpPr>
          <p:grpSpPr>
            <a:xfrm>
              <a:off x="5716137" y="3146152"/>
              <a:ext cx="318719" cy="174353"/>
              <a:chOff x="3696020" y="1904361"/>
              <a:chExt cx="668511" cy="33169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04DE7B7-6E9F-BA4C-A474-43737A35CD6F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4113F0-2E01-6A44-8650-F564E44E3FB7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07E1AF3-B9D4-1C4C-B572-0AE61D202523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705C37AE-6E93-2948-AFE0-F8C165B5676F}"/>
                </a:ext>
              </a:extLst>
            </p:cNvPr>
            <p:cNvSpPr txBox="1"/>
            <p:nvPr/>
          </p:nvSpPr>
          <p:spPr>
            <a:xfrm>
              <a:off x="1669640" y="2838102"/>
              <a:ext cx="1691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Communication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18DF3B3-E085-BB44-A768-69EA2CFF6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781784" y="3453874"/>
              <a:ext cx="471969" cy="22509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0A28A69-9CA0-6540-A47E-ACD11F2F9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275560" y="3329992"/>
              <a:ext cx="471969" cy="225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8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2D7E-90DC-4BC8-9282-AB51AAEB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Servers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servers handling tasks of length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delivers at 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ms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s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yr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yr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You have seen </a:t>
                </a:r>
                <a:r>
                  <a:rPr lang="en-US" dirty="0"/>
                  <a:t>multiple processors (cores)</a:t>
                </a:r>
              </a:p>
              <a:p>
                <a:pPr lvl="1"/>
                <a:r>
                  <a:rPr lang="en-US" dirty="0"/>
                  <a:t>Systems present lots of multiple parallel servers</a:t>
                </a:r>
              </a:p>
              <a:p>
                <a:pPr lvl="1"/>
                <a:r>
                  <a:rPr lang="en-US" dirty="0"/>
                  <a:t>Often with lots of queues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0E93-08F8-4EAA-B202-EF145425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9C94F-3D7C-43BB-A87D-40DF7530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7D65A-0F97-427E-856C-8EF75AB5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619123" y="2058074"/>
            <a:ext cx="5880857" cy="1186012"/>
            <a:chOff x="3169998" y="1454570"/>
            <a:chExt cx="5880857" cy="11860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6C9F95-AACD-5940-A0B4-A512F416F856}"/>
                </a:ext>
              </a:extLst>
            </p:cNvPr>
            <p:cNvSpPr/>
            <p:nvPr/>
          </p:nvSpPr>
          <p:spPr>
            <a:xfrm>
              <a:off x="3169998" y="185703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62CD0D30-B857-6A48-8E76-35250A482480}"/>
                </a:ext>
              </a:extLst>
            </p:cNvPr>
            <p:cNvSpPr txBox="1"/>
            <p:nvPr/>
          </p:nvSpPr>
          <p:spPr>
            <a:xfrm>
              <a:off x="3604713" y="145457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BAE62F-8396-F243-91D3-E3A69FAFD09A}"/>
                </a:ext>
              </a:extLst>
            </p:cNvPr>
            <p:cNvSpPr/>
            <p:nvPr/>
          </p:nvSpPr>
          <p:spPr>
            <a:xfrm>
              <a:off x="3205584" y="1940046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C7AF91-7137-3E45-A46C-F7242D102F74}"/>
                </a:ext>
              </a:extLst>
            </p:cNvPr>
            <p:cNvSpPr/>
            <p:nvPr/>
          </p:nvSpPr>
          <p:spPr>
            <a:xfrm>
              <a:off x="3254868" y="2036233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84E025-70E7-8C45-893E-A7C78F8C493C}"/>
                </a:ext>
              </a:extLst>
            </p:cNvPr>
            <p:cNvSpPr/>
            <p:nvPr/>
          </p:nvSpPr>
          <p:spPr>
            <a:xfrm>
              <a:off x="3304152" y="2131183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D32D1E-AC5D-B24C-842D-AC01C87D8284}"/>
                </a:ext>
              </a:extLst>
            </p:cNvPr>
            <p:cNvSpPr/>
            <p:nvPr/>
          </p:nvSpPr>
          <p:spPr>
            <a:xfrm>
              <a:off x="3533709" y="2528156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69">
              <a:extLst>
                <a:ext uri="{FF2B5EF4-FFF2-40B4-BE49-F238E27FC236}">
                  <a16:creationId xmlns:a16="http://schemas.microsoft.com/office/drawing/2014/main" id="{52B7FC4E-287F-9041-A84A-C531B3F94FBB}"/>
                </a:ext>
              </a:extLst>
            </p:cNvPr>
            <p:cNvSpPr txBox="1"/>
            <p:nvPr/>
          </p:nvSpPr>
          <p:spPr>
            <a:xfrm>
              <a:off x="3932606" y="2051707"/>
              <a:ext cx="569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/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F4625B-2B26-9147-8B80-767A72F29EE0}"/>
                </a:ext>
              </a:extLst>
            </p:cNvPr>
            <p:cNvSpPr/>
            <p:nvPr/>
          </p:nvSpPr>
          <p:spPr>
            <a:xfrm>
              <a:off x="5932811" y="2007239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0FEDBB-499C-E343-B20D-1FB1997B12B0}"/>
                </a:ext>
              </a:extLst>
            </p:cNvPr>
            <p:cNvSpPr/>
            <p:nvPr/>
          </p:nvSpPr>
          <p:spPr>
            <a:xfrm>
              <a:off x="6012130" y="2196747"/>
              <a:ext cx="1296649" cy="11242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663432-629B-F348-BEE7-510EA6AFEEE8}"/>
                </a:ext>
              </a:extLst>
            </p:cNvPr>
            <p:cNvSpPr/>
            <p:nvPr/>
          </p:nvSpPr>
          <p:spPr>
            <a:xfrm>
              <a:off x="5932810" y="2372114"/>
              <a:ext cx="1296649" cy="1124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B001E842-37A1-8744-9ADA-835BE849B13D}"/>
                </a:ext>
              </a:extLst>
            </p:cNvPr>
            <p:cNvSpPr txBox="1"/>
            <p:nvPr/>
          </p:nvSpPr>
          <p:spPr>
            <a:xfrm>
              <a:off x="8726727" y="2018577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600426-3379-7042-BB6F-15427D0DA086}"/>
                </a:ext>
              </a:extLst>
            </p:cNvPr>
            <p:cNvSpPr/>
            <p:nvPr/>
          </p:nvSpPr>
          <p:spPr>
            <a:xfrm>
              <a:off x="7284273" y="2018757"/>
              <a:ext cx="1296649" cy="11242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F5A3C-993F-ED4F-BC8F-FFE0EC2AD369}"/>
                </a:ext>
              </a:extLst>
            </p:cNvPr>
            <p:cNvSpPr/>
            <p:nvPr/>
          </p:nvSpPr>
          <p:spPr>
            <a:xfrm>
              <a:off x="7353954" y="2205557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E8C835-475A-8242-B3C1-8C11B51BFB65}"/>
                </a:ext>
              </a:extLst>
            </p:cNvPr>
            <p:cNvSpPr/>
            <p:nvPr/>
          </p:nvSpPr>
          <p:spPr>
            <a:xfrm>
              <a:off x="7308779" y="2370510"/>
              <a:ext cx="1296649" cy="1124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9DCB81-1C1C-1A4B-83B1-768E23D97B1C}"/>
                </a:ext>
              </a:extLst>
            </p:cNvPr>
            <p:cNvCxnSpPr/>
            <p:nvPr/>
          </p:nvCxnSpPr>
          <p:spPr>
            <a:xfrm flipV="1">
              <a:off x="8776011" y="1980438"/>
              <a:ext cx="141071" cy="4989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87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8D4679-D19B-4B4A-B588-637CB5AD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System “Parallelism”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F0260-5210-452A-A1EB-FA5EA150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4/2/2026,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59BA1-78B5-4276-A281-BBFFD937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54867-2EDC-4C64-8D8A-BCD94466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07585" y="3998266"/>
            <a:ext cx="6268166" cy="1818943"/>
            <a:chOff x="1107585" y="3998266"/>
            <a:chExt cx="6268166" cy="1818943"/>
          </a:xfrm>
        </p:grpSpPr>
        <p:sp>
          <p:nvSpPr>
            <p:cNvPr id="27" name="TextBox 40">
              <a:extLst>
                <a:ext uri="{FF2B5EF4-FFF2-40B4-BE49-F238E27FC236}">
                  <a16:creationId xmlns:a16="http://schemas.microsoft.com/office/drawing/2014/main" id="{705C37AE-6E93-2948-AFE0-F8C165B5676F}"/>
                </a:ext>
              </a:extLst>
            </p:cNvPr>
            <p:cNvSpPr txBox="1"/>
            <p:nvPr/>
          </p:nvSpPr>
          <p:spPr>
            <a:xfrm>
              <a:off x="1107585" y="3998266"/>
              <a:ext cx="2069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Communication</a:t>
              </a:r>
              <a:endParaRPr lang="en-US" sz="2000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658857" y="4096398"/>
              <a:ext cx="3716894" cy="1720811"/>
              <a:chOff x="3294038" y="3549725"/>
              <a:chExt cx="4558720" cy="211055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F25949B-8FE9-454D-9319-A3CA087ED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036" y="4603339"/>
                <a:ext cx="998722" cy="74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FF589A4-D5A3-F54E-A35F-FE1EEFAA8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036" y="3549725"/>
                <a:ext cx="998722" cy="74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42AE376-1430-3D4C-A83C-73F8138CF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3341663" y="3733555"/>
                <a:ext cx="1056937" cy="1056937"/>
              </a:xfrm>
              <a:prstGeom prst="rect">
                <a:avLst/>
              </a:prstGeom>
            </p:spPr>
          </p:pic>
          <p:sp>
            <p:nvSpPr>
              <p:cNvPr id="21" name="Cloud 20">
                <a:extLst>
                  <a:ext uri="{FF2B5EF4-FFF2-40B4-BE49-F238E27FC236}">
                    <a16:creationId xmlns:a16="http://schemas.microsoft.com/office/drawing/2014/main" id="{B40877E4-6F80-C149-A7DC-033875EAA252}"/>
                  </a:ext>
                </a:extLst>
              </p:cNvPr>
              <p:cNvSpPr/>
              <p:nvPr/>
            </p:nvSpPr>
            <p:spPr>
              <a:xfrm>
                <a:off x="4225209" y="3948844"/>
                <a:ext cx="2637167" cy="1457461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586D8B4-F715-9941-81C0-36FB400364F3}"/>
                  </a:ext>
                </a:extLst>
              </p:cNvPr>
              <p:cNvGrpSpPr/>
              <p:nvPr/>
            </p:nvGrpSpPr>
            <p:grpSpPr>
              <a:xfrm>
                <a:off x="4933087" y="4636383"/>
                <a:ext cx="318719" cy="174353"/>
                <a:chOff x="3696020" y="1904361"/>
                <a:chExt cx="668511" cy="33169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32E95F8-9FF1-5148-91F1-655487BCA1EE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72475163-DFC3-554B-AE6E-27F74DBB437F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17B3A53E-BD1A-4847-B4B7-269542BF6BA8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412A712-5FBC-7349-838E-9182851FD488}"/>
                  </a:ext>
                </a:extLst>
              </p:cNvPr>
              <p:cNvGrpSpPr/>
              <p:nvPr/>
            </p:nvGrpSpPr>
            <p:grpSpPr>
              <a:xfrm>
                <a:off x="5204182" y="4179223"/>
                <a:ext cx="318719" cy="174353"/>
                <a:chOff x="3696020" y="1904361"/>
                <a:chExt cx="668511" cy="331693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51654CA-3B47-9B43-AC28-376E72033449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8798DA0-27AA-7A4C-823B-8F9AFCD1889E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E592F58-2C5B-7F4C-8F91-E0D7AC39448B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738C0CB-B493-DA45-A761-91B1E2EA5C80}"/>
                  </a:ext>
                </a:extLst>
              </p:cNvPr>
              <p:cNvGrpSpPr/>
              <p:nvPr/>
            </p:nvGrpSpPr>
            <p:grpSpPr>
              <a:xfrm>
                <a:off x="5919941" y="4675259"/>
                <a:ext cx="318719" cy="174353"/>
                <a:chOff x="3696020" y="1904361"/>
                <a:chExt cx="668511" cy="33169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FD90230-FB2E-2B46-B3B8-58360E9EA836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3621EBD-E41D-394A-AD01-2D5F0D870E49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E40503F-7C7B-E84E-97EF-625EABF132B0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08D934C-2E13-3F4E-9E6B-43A45F6721EA}"/>
                  </a:ext>
                </a:extLst>
              </p:cNvPr>
              <p:cNvGrpSpPr/>
              <p:nvPr/>
            </p:nvGrpSpPr>
            <p:grpSpPr>
              <a:xfrm>
                <a:off x="6246815" y="4132955"/>
                <a:ext cx="318719" cy="174353"/>
                <a:chOff x="3696020" y="1904361"/>
                <a:chExt cx="668511" cy="331693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04DE7B7-6E9F-BA4C-A474-43737A35CD6F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74113F0-2E01-6A44-8650-F564E44E3FB7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07E1AF3-B9D4-1C4C-B572-0AE61D202523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18DF3B3-E085-BB44-A768-69EA2CFF6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5312462" y="4440677"/>
                <a:ext cx="471969" cy="22509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0A28A69-9CA0-6540-A47E-ACD11F2F9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5806238" y="4316795"/>
                <a:ext cx="471969" cy="22509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591AB1D-DE3B-B944-AB0A-6D8D0922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3294038" y="4603339"/>
                <a:ext cx="1056937" cy="1056937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7EAFA0B-1807-3647-AD66-2E89F56907AC}"/>
                  </a:ext>
                </a:extLst>
              </p:cNvPr>
              <p:cNvGrpSpPr/>
              <p:nvPr/>
            </p:nvGrpSpPr>
            <p:grpSpPr>
              <a:xfrm>
                <a:off x="4674330" y="4946027"/>
                <a:ext cx="318719" cy="174353"/>
                <a:chOff x="3696020" y="1904361"/>
                <a:chExt cx="668511" cy="331693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47A6404-4F3F-7945-9D10-A5CAAB860474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57A61E36-4074-8544-BD32-79A0DE8F809E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D83625F-DF99-C943-B361-4474D0AD80B8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F19A0C9-1DA4-D54D-B269-4055B013A3F0}"/>
                  </a:ext>
                </a:extLst>
              </p:cNvPr>
              <p:cNvGrpSpPr/>
              <p:nvPr/>
            </p:nvGrpSpPr>
            <p:grpSpPr>
              <a:xfrm>
                <a:off x="6342723" y="4917143"/>
                <a:ext cx="318719" cy="174353"/>
                <a:chOff x="3696020" y="1904361"/>
                <a:chExt cx="668511" cy="331693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27BA364-BE66-F843-BA7F-9843F3D21FC3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AAB5937-902F-7C48-943F-763C6AF7B1F2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0C5DCD0-0E26-AF42-B8D6-3A8061874674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" name="TextBox 59">
            <a:extLst>
              <a:ext uri="{FF2B5EF4-FFF2-40B4-BE49-F238E27FC236}">
                <a16:creationId xmlns:a16="http://schemas.microsoft.com/office/drawing/2014/main" id="{6981C8FF-C4B5-D64F-AD1C-48ECD92DA367}"/>
              </a:ext>
            </a:extLst>
          </p:cNvPr>
          <p:cNvSpPr txBox="1"/>
          <p:nvPr/>
        </p:nvSpPr>
        <p:spPr>
          <a:xfrm>
            <a:off x="1102062" y="5729381"/>
            <a:ext cx="452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Parallel Computation, Databases, 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37381" y="1809109"/>
            <a:ext cx="9463569" cy="2232918"/>
            <a:chOff x="1097593" y="1183354"/>
            <a:chExt cx="10456429" cy="24671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ACB2A1-794C-AB48-8424-6FB89BC61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1544" y="2020511"/>
              <a:ext cx="1539412" cy="12943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A3D05C-3F50-D84D-84E2-33B605E7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5698" y="2029942"/>
              <a:ext cx="1539412" cy="1294363"/>
            </a:xfrm>
            <a:prstGeom prst="rect">
              <a:avLst/>
            </a:prstGeom>
          </p:spPr>
        </p:pic>
        <p:sp>
          <p:nvSpPr>
            <p:cNvPr id="10" name="Right Arrow 10">
              <a:extLst>
                <a:ext uri="{FF2B5EF4-FFF2-40B4-BE49-F238E27FC236}">
                  <a16:creationId xmlns:a16="http://schemas.microsoft.com/office/drawing/2014/main" id="{059C7ED4-ABD6-A243-83CB-619B945E9B47}"/>
                </a:ext>
              </a:extLst>
            </p:cNvPr>
            <p:cNvSpPr/>
            <p:nvPr/>
          </p:nvSpPr>
          <p:spPr>
            <a:xfrm>
              <a:off x="3599666" y="2315227"/>
              <a:ext cx="1422405" cy="228097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64728D7F-82D6-0E4E-9CB4-B7685C6B8B5D}"/>
                </a:ext>
              </a:extLst>
            </p:cNvPr>
            <p:cNvSpPr txBox="1"/>
            <p:nvPr/>
          </p:nvSpPr>
          <p:spPr>
            <a:xfrm>
              <a:off x="1582361" y="2180507"/>
              <a:ext cx="1717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User Process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08DE5F-9958-9F41-8222-19510584D998}"/>
                </a:ext>
              </a:extLst>
            </p:cNvPr>
            <p:cNvGrpSpPr/>
            <p:nvPr/>
          </p:nvGrpSpPr>
          <p:grpSpPr>
            <a:xfrm>
              <a:off x="6244147" y="2279897"/>
              <a:ext cx="668511" cy="331693"/>
              <a:chOff x="3696020" y="1904361"/>
              <a:chExt cx="668511" cy="33169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6485D01-2338-994F-9AE8-7CD61C310200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56AF5C7-E9E5-5649-803E-7A72C110C545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B7E56E2-8856-7944-AEC1-1A6C533C17E6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07E97290-D900-E84A-8672-FDA73356AE0D}"/>
                </a:ext>
              </a:extLst>
            </p:cNvPr>
            <p:cNvSpPr txBox="1"/>
            <p:nvPr/>
          </p:nvSpPr>
          <p:spPr>
            <a:xfrm>
              <a:off x="3986698" y="1894747"/>
              <a:ext cx="976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err="1"/>
                <a:t>syscall</a:t>
              </a:r>
              <a:endParaRPr lang="en-US" sz="2000" dirty="0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0F23B493-E647-374B-B2B9-BF37F45CD246}"/>
                </a:ext>
              </a:extLst>
            </p:cNvPr>
            <p:cNvSpPr txBox="1"/>
            <p:nvPr/>
          </p:nvSpPr>
          <p:spPr>
            <a:xfrm>
              <a:off x="4988152" y="2170232"/>
              <a:ext cx="10583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File </a:t>
              </a:r>
            </a:p>
            <a:p>
              <a:pPr algn="ctr"/>
              <a:r>
                <a:rPr lang="en-US" sz="2000" dirty="0"/>
                <a:t>System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8ABC1E-95A9-FC41-9491-C8B7BE78AE01}"/>
                </a:ext>
              </a:extLst>
            </p:cNvPr>
            <p:cNvGrpSpPr/>
            <p:nvPr/>
          </p:nvGrpSpPr>
          <p:grpSpPr>
            <a:xfrm>
              <a:off x="8233249" y="2263249"/>
              <a:ext cx="668511" cy="331693"/>
              <a:chOff x="3696020" y="1904361"/>
              <a:chExt cx="668511" cy="331693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235CB48-7772-D049-AB50-1A02A444D1ED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E80832C-4F84-2C4E-A946-C16D01D56965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1419159-AE44-F34D-B6C7-F70721D8988C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CC36FC9-B783-4846-8788-7A30A8383DC6}"/>
                </a:ext>
              </a:extLst>
            </p:cNvPr>
            <p:cNvSpPr txBox="1"/>
            <p:nvPr/>
          </p:nvSpPr>
          <p:spPr>
            <a:xfrm>
              <a:off x="7208337" y="2111721"/>
              <a:ext cx="1310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Upper Driver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E08D31B-F172-DF42-8D52-B6ACBB9FC365}"/>
                </a:ext>
              </a:extLst>
            </p:cNvPr>
            <p:cNvSpPr txBox="1"/>
            <p:nvPr/>
          </p:nvSpPr>
          <p:spPr>
            <a:xfrm>
              <a:off x="9039648" y="2097605"/>
              <a:ext cx="1272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Lower Driver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3E68A0-5F3F-FA48-B22D-CCC1D3FD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4561" y="1183354"/>
              <a:ext cx="939801" cy="639203"/>
            </a:xfrm>
            <a:prstGeom prst="rect">
              <a:avLst/>
            </a:prstGeom>
          </p:spPr>
        </p:pic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A0C85E6A-85CF-6C4D-8E1A-4BF144C41AC0}"/>
                </a:ext>
              </a:extLst>
            </p:cNvPr>
            <p:cNvSpPr txBox="1"/>
            <p:nvPr/>
          </p:nvSpPr>
          <p:spPr>
            <a:xfrm>
              <a:off x="1097593" y="1631566"/>
              <a:ext cx="18966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I/O Processing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FC38826-8F18-9B44-B0FB-B36D615F5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561" y="2758052"/>
              <a:ext cx="1187936" cy="89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43">
              <a:extLst>
                <a:ext uri="{FF2B5EF4-FFF2-40B4-BE49-F238E27FC236}">
                  <a16:creationId xmlns:a16="http://schemas.microsoft.com/office/drawing/2014/main" id="{FF2D8B17-10FF-3A44-B7B5-E489FED48654}"/>
                </a:ext>
              </a:extLst>
            </p:cNvPr>
            <p:cNvSpPr txBox="1"/>
            <p:nvPr/>
          </p:nvSpPr>
          <p:spPr>
            <a:xfrm>
              <a:off x="1834151" y="2432297"/>
              <a:ext cx="1717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User Process</a:t>
              </a:r>
            </a:p>
          </p:txBody>
        </p:sp>
        <p:sp>
          <p:nvSpPr>
            <p:cNvPr id="31" name="TextBox 44">
              <a:extLst>
                <a:ext uri="{FF2B5EF4-FFF2-40B4-BE49-F238E27FC236}">
                  <a16:creationId xmlns:a16="http://schemas.microsoft.com/office/drawing/2014/main" id="{9F5D2E45-8CD2-A246-A0A0-035E1A228677}"/>
                </a:ext>
              </a:extLst>
            </p:cNvPr>
            <p:cNvSpPr txBox="1"/>
            <p:nvPr/>
          </p:nvSpPr>
          <p:spPr>
            <a:xfrm>
              <a:off x="2085941" y="2684087"/>
              <a:ext cx="1717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User Process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8B28F1E-F6B1-8B49-96D1-223D50E9F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4594" y="1631566"/>
              <a:ext cx="939801" cy="63920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274F027-267D-FF41-B6A6-5F88A38F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14221" y="2066199"/>
              <a:ext cx="939801" cy="639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792</TotalTime>
  <Words>3852</Words>
  <Application>Microsoft Office PowerPoint</Application>
  <PresentationFormat>Widescreen</PresentationFormat>
  <Paragraphs>684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맑은 고딕</vt:lpstr>
      <vt:lpstr>Arial</vt:lpstr>
      <vt:lpstr>Calibri</vt:lpstr>
      <vt:lpstr>Cambria Math</vt:lpstr>
      <vt:lpstr>Century Schoolbook</vt:lpstr>
      <vt:lpstr>Comic Sans MS</vt:lpstr>
      <vt:lpstr>Consolas</vt:lpstr>
      <vt:lpstr>Gill Sans</vt:lpstr>
      <vt:lpstr>Gill Sans Light</vt:lpstr>
      <vt:lpstr>Symbol</vt:lpstr>
      <vt:lpstr>Wingdings 2</vt:lpstr>
      <vt:lpstr>View</vt:lpstr>
      <vt:lpstr>System Performance and Highly Concurrent Systems</vt:lpstr>
      <vt:lpstr>Recall: Deadlock</vt:lpstr>
      <vt:lpstr>System Performance</vt:lpstr>
      <vt:lpstr>Times (s) and Rates (op/s)</vt:lpstr>
      <vt:lpstr>Sequential Server Performance</vt:lpstr>
      <vt:lpstr>Single Pipelined Server</vt:lpstr>
      <vt:lpstr>Example Systems “Pipelines”</vt:lpstr>
      <vt:lpstr>Multiple Servers</vt:lpstr>
      <vt:lpstr>Example System “Parallelism”</vt:lpstr>
      <vt:lpstr>A Simple System Performance Model</vt:lpstr>
      <vt:lpstr>A Simple System Performance Model</vt:lpstr>
      <vt:lpstr>Little’s Law</vt:lpstr>
      <vt:lpstr>A Simple System Performance Model</vt:lpstr>
      <vt:lpstr>Ideal System Performance</vt:lpstr>
      <vt:lpstr>A Simple System Performance Model</vt:lpstr>
      <vt:lpstr>Bottleneck Analysis</vt:lpstr>
      <vt:lpstr>Bottleneck Analysis</vt:lpstr>
      <vt:lpstr>Bottleneck Analysis</vt:lpstr>
      <vt:lpstr>Example: Servicing a Highly Contended Lock</vt:lpstr>
      <vt:lpstr>A Simple System Performance Model</vt:lpstr>
      <vt:lpstr>A Simple System Performance Model</vt:lpstr>
      <vt:lpstr>Announcements</vt:lpstr>
      <vt:lpstr>Rest of Today’s Lecture</vt:lpstr>
      <vt:lpstr>Latency (Response Time)</vt:lpstr>
      <vt:lpstr>A Simple System Performance Model</vt:lpstr>
      <vt:lpstr>Queuing</vt:lpstr>
      <vt:lpstr>A Simple, Deterministic World</vt:lpstr>
      <vt:lpstr>A Simple, Deterministic World</vt:lpstr>
      <vt:lpstr>A Bursty World</vt:lpstr>
      <vt:lpstr>How to model Burstiness of Arrival?</vt:lpstr>
      <vt:lpstr>A Simple System Performance Model</vt:lpstr>
      <vt:lpstr>Background: Random Distributions</vt:lpstr>
      <vt:lpstr>Introduction to Queuing Theory</vt:lpstr>
      <vt:lpstr>Our Goals with Queuing Theory</vt:lpstr>
      <vt:lpstr>Little’s Law Applied to a Queue</vt:lpstr>
      <vt:lpstr>Some Results from Queuing Theory</vt:lpstr>
      <vt:lpstr>Some Results from Queuing Theory</vt:lpstr>
      <vt:lpstr>Key Results from Queuing Theory</vt:lpstr>
      <vt:lpstr>Ideal System Performance</vt:lpstr>
      <vt:lpstr>Rest of Today’s Lecture</vt:lpstr>
      <vt:lpstr>Ideal System Performance</vt:lpstr>
      <vt:lpstr>Sockets with Protection and Concurrency</vt:lpstr>
      <vt:lpstr>Sockets with Concurrency, without Protection</vt:lpstr>
      <vt:lpstr>Non-Well-Conditioned Systems</vt:lpstr>
      <vt:lpstr>Building Well-Conditioned Systems</vt:lpstr>
      <vt:lpstr>Building Well-Conditioned Systems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232</cp:revision>
  <dcterms:created xsi:type="dcterms:W3CDTF">2024-06-27T20:10:03Z</dcterms:created>
  <dcterms:modified xsi:type="dcterms:W3CDTF">2026-04-01T11:51:40Z</dcterms:modified>
</cp:coreProperties>
</file>