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5"/>
  </p:notesMasterIdLst>
  <p:sldIdLst>
    <p:sldId id="256" r:id="rId2"/>
    <p:sldId id="318" r:id="rId3"/>
    <p:sldId id="319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27" r:id="rId12"/>
    <p:sldId id="328" r:id="rId13"/>
    <p:sldId id="329" r:id="rId14"/>
    <p:sldId id="330" r:id="rId15"/>
    <p:sldId id="391" r:id="rId16"/>
    <p:sldId id="392" r:id="rId17"/>
    <p:sldId id="333" r:id="rId18"/>
    <p:sldId id="397" r:id="rId19"/>
    <p:sldId id="334" r:id="rId20"/>
    <p:sldId id="335" r:id="rId21"/>
    <p:sldId id="336" r:id="rId22"/>
    <p:sldId id="337" r:id="rId23"/>
    <p:sldId id="338" r:id="rId24"/>
    <p:sldId id="39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99" r:id="rId38"/>
    <p:sldId id="351" r:id="rId39"/>
    <p:sldId id="352" r:id="rId40"/>
    <p:sldId id="353" r:id="rId41"/>
    <p:sldId id="354" r:id="rId42"/>
    <p:sldId id="355" r:id="rId43"/>
    <p:sldId id="393" r:id="rId44"/>
    <p:sldId id="357" r:id="rId45"/>
    <p:sldId id="358" r:id="rId46"/>
    <p:sldId id="359" r:id="rId47"/>
    <p:sldId id="360" r:id="rId48"/>
    <p:sldId id="394" r:id="rId49"/>
    <p:sldId id="361" r:id="rId50"/>
    <p:sldId id="362" r:id="rId51"/>
    <p:sldId id="363" r:id="rId52"/>
    <p:sldId id="364" r:id="rId53"/>
    <p:sldId id="365" r:id="rId54"/>
    <p:sldId id="366" r:id="rId55"/>
    <p:sldId id="367" r:id="rId56"/>
    <p:sldId id="368" r:id="rId57"/>
    <p:sldId id="369" r:id="rId58"/>
    <p:sldId id="370" r:id="rId59"/>
    <p:sldId id="371" r:id="rId60"/>
    <p:sldId id="372" r:id="rId61"/>
    <p:sldId id="396" r:id="rId62"/>
    <p:sldId id="374" r:id="rId63"/>
    <p:sldId id="395" r:id="rId64"/>
    <p:sldId id="376" r:id="rId65"/>
    <p:sldId id="400" r:id="rId66"/>
    <p:sldId id="377" r:id="rId67"/>
    <p:sldId id="378" r:id="rId68"/>
    <p:sldId id="379" r:id="rId69"/>
    <p:sldId id="380" r:id="rId70"/>
    <p:sldId id="381" r:id="rId71"/>
    <p:sldId id="382" r:id="rId72"/>
    <p:sldId id="383" r:id="rId73"/>
    <p:sldId id="317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2040" userDrawn="1">
          <p15:clr>
            <a:srgbClr val="A4A3A4"/>
          </p15:clr>
        </p15:guide>
        <p15:guide id="3" pos="4248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80" y="84"/>
      </p:cViewPr>
      <p:guideLst>
        <p:guide orient="horz" pos="2328"/>
        <p:guide pos="2040"/>
        <p:guide pos="4248"/>
        <p:guide orient="horz" pos="1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8:50.33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533 86 37,'0'0'20,"0"0"-3,0 0-1,0 0-2,-9-14-2,9 14-2,-19-8-3,19 8 0,-28-14-2,11 5-1,-8 6 0,3-8 0,-9 8 0,3-7-1,-3 7 0,-1-2 1,-6 4-2,6-2 0,-3 1 1,3 2-2,-1 2 1,5-1-1,2 2 0,6 0 0,4 1 0,1-1 0,15-3-1,-16 9 1,16-9 0,0 0 0,8 19 0,-8-19 0,22 18 0,-5-5-1,3 1 1,2 5-1,-1-1 0,3 2 1,-1 4-1,2 1 1,-3-2-1,-2 2 1,-5 0-1,1-3 1,-4-2-1,-4-1 1,-2-2-1,-4-2 1,-5 1-1,3-16 0,-11 18 1,11-18-1,-24 16 1,24-16-1,-21 8 0,21-8 0,-16 3 1,16-3-1,0 0 0,0 0 1,2 20-1,-2-20 0,20 30 1,-6-13-1,-2 3 0,2 0 0,-1 2 0,-7 1 0,-1-1 0,-4-2 0,-5-1 1,-1-2-1,-4 2 0,-1-3 0,1-1 0,9-15 0,-19 23 0,19-23 0,-17 21-2,17-21-1,-18 9-4,2-1-10,-3-7-19,19-1 1,-24-3-1,24 3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7:30.06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287 39 26,'0'0'16,"0"0"-1,0 0-2,11-19 0,-11 19 0,0 0-3,-17-14-1,17 14-1,-25-8-2,10 10-1,-2-4-1,-5 7 0,1 1-1,-6 4 0,8-1-1,-6 3 1,3 1-1,-3-1 0,6-1 1,2 3-1,17-14 0,-19 20 1,19-20 1,-8 22-2,8-22 0,11 21 0,-11-21 0,20 23 0,-7-6-1,-1-3 0,4 5-1,0 1 1,-2 0-1,-2 3 1,1-1 0,-4 0 0,1-3-1,-4 3 2,-2-5-1,-3 1 0,-1-2 0,-3 1 0,-2-3-1,-2 2 1,7-16 0,-17 24-1,17-24 1,-14 18 0,14-18-1,-11 15 1,11-15 0,0 16 0,0-16 0,10 22 0,-3-7 0,1 5 1,5-1-1,0 4 0,-4-1-1,-3 0 1,1 1 0,-7-1 0,0-2-1,-2-3 1,-4 1 0,0-4-1,1 0 1,5-14-2,-8 18 1,8-18-1,-5 14-2,5-14-2,0 0-7,0 0-19,0 0-6,0 0 2,0 0-3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7:30.06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1564 236 36,'0'0'17,"0"0"-3,-1-14-1,1 14-1,0 0-3,0 0-1,-9-17-1,9 17-1,0 0 0,-21-14-1,21 14-1,-21-20-1,21 20 0,-30-21 0,14 7-2,-2 5 1,1-6-1,-4 4 1,3 0 0,1 0 0,3 0 0,-2 2 0,16 9 1,-26-19 0,26 19-1,-19-17 1,19 17-1,0 0 0,-17-15 0,17 15 0,0 0-1,0 0 0,0 0-1,-16-8 1,16 8 0,0 0 0,-15 9 0,15-9 1,-14 23-1,4-7 1,4 1 0,0 5 0,1-2-1,-2 6 1,0-2-1,0 0 0,2-2 0,-3-2 0,2-3 0,-2-1 0,8-16 0,-23 20-1,23-20 1,-20 6-1,20-6 1,-28-1-1,14-4 0,-2-3 0,16 8 0,-25-15 0,25 15 0,-23-17-1,23 17 1,-16-13 0,16 13 0,0 0-1,-14-6 1,14 6 0,0 0 0,0 0 0,-12 14 1,12-14-1,-6 22 0,1-8 0,0 4 0,1 0 0,-1 4 1,-3 1-1,0 0 0,2 2 0,-5 0 0,0 0 0,-1-1 1,-4 3-1,1-2 0,-7-4 0,-3 0 1,-6-4-1,-3-3 0,-10-7 1,-7-7 0,-8-3 1,-5-11-1,-4-1 1,1-7 1,-8-6-1,5-1 1,5 1-1,10 0 0,10 5 0,9 2 0,7 6 0,9 6-1,20 9 0,0 0 0,0 0 0,0 0-1,0 0-1,0 0-1,25 10-4,-25-10-5,0 0-28,18 16-2,-18-16 2,0 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7:30.06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11 26 33,'0'0'26,"-8"-16"-6,8 16-2,0 0-3,17-11-3,-1 8-3,0 8-2,3-4-1,10 7-1,1-3-2,-2 7 1,7-5-1,-6 5 1,2-4-1,-7 3 2,3-3-2,-11 3 0,0-5-1,-16-6 1,19 16-1,-19-16 0,0 18 0,0-18 0,-14 24 0,0-7 0,2 0-1,-6 5 1,6-1 0,-2 2-1,4-3 0,-1 2 1,6-1-1,2 1 0,6-4 0,4 1 0,2-2 1,4 2-1,4-2 0,4-1-1,1-3 1,4-2 0,-3-2-1,1-4 0,0-1 1,-2-2-1,-4-4 0,-3 2 0,0 0 0,-15 0 0,18 0 0,-18 0 1,8 14-1,-8-14 1,-3 29 0,2-12-1,-1 3 2,0 4-1,2-2 1,2 3-1,9 0 1,6 1-1,6-1 0,2 2 1,7-2-1,-4-2-1,2-4 1,-3-2-1,-7-4-1,-6-5-3,-14-8-1,14 8-5,-14-8-9,-19 11-21,19-11 2,0 0-2,0 0 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7:30.06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639 343 23,'0'0'25,"0"0"0,0 0-6,-9-22-2,9 22-4,-14-20 0,14 20-3,-23-31-2,6 15-1,0-4-1,-6 2 0,-1-2-1,-7 1-1,0-7-1,-7 4 1,-1-3-2,-3 5 0,-1 0 0,2 1-1,2 2 0,5 7 0,3-1 0,6 8 0,8 0 0,1 6 0,16-3 0,-12 17 1,12-3 0,3 7 0,6 4 0,7 8 0,2 1 0,3 4-1,2 3 1,0 0-1,0 0 0,-4-3 0,-5-4 0,-5-4-1,-4-6 0,-4-3 1,-7-7-1,6-14 0,-22 19 0,5-18 1,-1-1-1,-1-4 0,-2 1 0,-1-2 0,5 2 0,1 0 0,16 3-1,-18 3 1,18-3 1,-6 22-1,9-5 0,-2 3 0,2 0 0,-1 5 0,-2-1 0,-3 1 0,0-3 0,-2 0 0,-4-2 0,-4-2 0,2-2 1,1-2-1,10-14-1,-19 20 1,19-20-1,-11 14-1,11-14-3,0 0-7,0 0-20,0 0-6,0 0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7:30.06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0 590 14,'0'0'22,"0"0"2,0 0-8,0 0-1,0 0-2,0 0-1,0 0-1,0 0-2,0 0-1,0 0-2,0 0 0,0 0-1,14-12 0,-14 12 0,0 0-1,17-16 0,-17 16 0,14-11-1,-14 11 0,19-9-1,-19 9 0,30-9 0,-13 2 0,3 3-1,2-1 0,5 0 1,1-1 0,1 2 0,-1-1-1,0 2 1,-1-2 0,-2-2-1,-5 5 1,-4-6-1,-16 8 0,18-8-1,-18 8 0,3-15 1,-3 15-1,-12-19 0,12 19 0,-22-26-1,11 9 2,-4 2-1,1-2 0,1 0 0,4-1 0,3 3 0,6 15 1,-10-23-1,10 23 0,3-14 0,-3 14 1,16-6-1,-16 6 0,28-2 0,-8 5 0,5 0 0,2-1 0,-1 1 0,-1-2 0,2-2 0,-2-2 1,-5-6-1,-6-4 0,-5-1 0,-1-4 0,1-6 0,-2 0 0,-3-1 0,4 2 0,0-1 0,4 3 0,2 1 0,2 4-1,-16 16 0,25-20-3,-25 20-2,23-16-8,-23 16-19,0 0-3,0 0-1,-15 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7:30.07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440 17 33,'-19'-8'13,"19"8"-2,0 0 0,0 0-2,0 0 1,-19-8-3,19 8 1,0 0-1,-14-2-1,14 2 0,0 0 0,-20 21-1,20-21-1,-6 20 1,3-6-1,-2 5 0,5-2 0,-1 3 0,2-4 0,1 5 1,2-3 0,-2 6-1,6-5 0,-2 1-1,6-1 0,-2 3 0,4-2-1,-3 2 0,3-2-1,-4-1 0,1 3 0,-5-2 0,1-3 0,-4 0 0,-2-1-1,-2-2 1,1-14 0,-13 23-1,13-23 1,-21 16 0,4-8 0,-2-1 0,-4 0 0,-1-3 0,1 1-1,-2 0 1,-4-2 0,2 0 0,2-3-1,4 5 1,2-1-1,4 4 0,15-8 1,-21 22-1,21-5 1,5 5-1,1 1 0,4 4 1,0 1-1,-2 0 0,1 0 1,-2 1-1,-7-1 0,-3-1 0,-5-2 1,-6-2-1,-3 0 0,-5 2 1,-1-1 0,-1-1-1,3-1 1,2 4 0,2-1 0,3 0 0,5-1 0,4-3-1,2 0-1,3-6-3,-8 6-6,8-21-29,0 0 2,0 0-1,0 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7:30.07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28 36,'0'0'15,"20"-15"0,-20 15-2,31-10 0,-12 6-2,4 2-1,0 5-2,9-3-1,-1 6-1,5-3-1,-5 5-1,1-2 0,-4 4-1,2-2 0,-8-2-1,-2 3-1,-5-1 1,-15-8-1,19 14 0,-19-14 0,5 19 1,-5-19 0,-11 28 0,2-13 2,-9 4-1,4 0-1,-4 7 1,1-2 0,0 4-1,4-3 0,1 1-1,5-1 0,6 2 1,2-3-1,3-2 0,6-1 1,3-1-1,1-1-1,5-2 1,-1 0 0,2-3-1,-1 1 0,1 3 1,-4-4-1,3 4 0,-7-2 0,1 4 0,-9-4 0,-1 6 0,-4-2 1,-2 2 0,0 3 0,-5-2 1,3 3 0,-3 1 0,10 3 0,4 4 1,8 0-1,3 7 0,3-1 0,4 7 0,4-2 0,-2 5-1,1-5 0,-5-1 0,-4-2 0,-4-5-1,-1-4 0,-4-6 0,-4-3-2,-2-5-1,-5 0-3,2-19-12,2 17-21,-2-17 1,0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8:50.33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288 39 26,'0'0'16,"0"0"-1,0 0-2,11-19 0,-11 19 0,0 0-3,-17-14-1,17 14-1,-25-8-2,10 10-1,-2-4-1,-5 7 0,1 1-1,-6 4 0,7-1-1,-5 3 1,3 1-1,-3-1 0,6-1 1,2 3-1,17-14 0,-19 20 1,19-20 1,-8 22-2,8-22 0,11 21 0,-11-21 0,20 23 0,-7-6-1,-1-3 0,4 5-1,0 1 1,-2 0-1,-2 3 1,1-1 0,-4 0 0,1-3-1,-3 3 2,-3-5-1,-3 1 0,-1-2 0,-3 1 0,-3-3-1,-1 2 1,7-16 0,-17 24-1,17-24 1,-14 18 0,14-18-1,-11 15 1,11-15 0,0 16 0,0-16 0,10 22 0,-3-7 0,1 5 1,5-1-1,1 4 0,-5-1-1,-3 0 1,1 1 0,-7-1 0,0-2-1,-2-3 1,-4 1 0,0-4-1,1 0 1,5-14-2,-9 18 1,9-18-1,-5 14-2,5-14-2,0 0-7,0 0-19,0 0-6,0 0 2,0 0-3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8:50.33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1564 236 36,'0'0'17,"0"0"-3,-1-14-1,1 14-1,0 0-3,0 0-1,-9-17-1,9 17-1,0 0 0,-21-14-1,21 14-1,-21-20-1,21 20 0,-30-21 0,14 7-2,-2 5 1,1-6-1,-4 4 1,3 0 0,1 0 0,3 0 0,-2 2 0,16 9 1,-26-19 0,26 19-1,-19-17 1,19 17-1,0 0 0,-17-15 0,17 15 0,0 0-1,0 0 0,0 0-1,-16-8 1,16 8 0,0 0 0,-15 9 0,15-9 1,-14 23-1,4-7 1,4 1 0,0 5 0,1-2-1,-2 6 1,0-2-1,0 0 0,2-2 0,-3-2 0,2-3 0,-2-1 0,8-16 0,-23 20-1,23-20 1,-20 6-1,20-6 1,-28-1-1,14-4 0,-2-3 0,16 8 0,-25-15 0,25 15 0,-23-17-1,23 17 1,-16-13 0,16 13 0,0 0-1,-14-6 1,14 6 0,0 0 0,0 0 0,-12 14 1,12-14-1,-6 22 0,1-8 0,0 4 0,1 1 0,-1 3 1,-3 1-1,0 0 0,2 2 0,-5 0 0,0 0 0,-1-1 1,-4 3-1,1-2 0,-7-4 0,-3 0 1,-6-4-1,-3-3 0,-10-7 1,-7-7 0,-8-3 1,-5-11-1,-4-1 1,1-7 1,-8-6-1,5-1 1,5 1-1,10 0 0,10 5 0,9 2 0,7 6 0,9 6-1,20 9 0,0 0 0,0 0 0,0 0-1,0 0-1,0 0-1,25 10-4,-25-10-5,0 0-28,18 16-2,-18-16 2,0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8:50.33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11 26 33,'0'0'26,"-8"-16"-6,8 16-2,0 0-3,17-11-3,-1 8-3,0 8-2,3-4-1,10 7-1,1-3-2,-2 7 1,7-5-1,-6 5 1,2-4-1,-7 3 2,3-3-2,-11 3 0,0-5-1,-16-6 1,19 16-1,-19-16 0,0 18 0,0-18 0,-14 24 0,0-7 0,2 0-1,-6 5 1,6-1 0,-2 2-1,4-3 0,-1 2 1,6-1-1,2 1 0,6-4 0,4 1 0,2-2 1,4 2-1,4-2 0,4-1-1,1-3 1,4-2 0,-3-2-1,1-4 0,0-1 1,-2-2-1,-4-4 0,-3 2 0,0 0 0,-15 0 0,18 0 0,-18 0 1,8 14-1,-8-14 1,-3 29 0,2-12-1,-1 3 2,0 4-1,2-2 1,2 3-1,9 0 1,6 1-1,6-1 0,2 2 1,7-2-1,-4-2-1,2-4 1,-3-2-1,-7-4-1,-6-5-3,-14-8-1,14 8-5,-14-8-9,-19 11-21,19-11 2,0 0-2,0 0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8:50.34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638 343 23,'0'0'25,"0"0"0,0 0-6,-9-22-2,9 22-4,-14-20 0,14 20-3,-23-31-2,6 15-1,0-4-1,-6 2 0,-1-2-1,-7 1-1,0-7-1,-7 4 1,-1-3-2,-3 5 0,0 0 0,1 1-1,2 2 0,5 7 0,3-1 0,6 8 0,8 0 0,1 6 0,16-3 0,-12 17 1,12-3 0,3 7 0,6 4 0,7 8 0,2 1 0,3 4-1,2 3 1,0 0-1,0 0 0,-4-3 0,-5-4 0,-5-3-1,-4-7 0,-4-3 1,-7-7-1,6-14 0,-22 19 0,5-18 1,-1-1-1,-1-4 0,-2 1 0,-1-2 0,5 2 0,1 0 0,16 3-1,-18 3 1,18-3 1,-6 22-1,9-5 0,-2 3 0,2 0 0,-1 5 0,-2-1 0,-3 1 0,0-3 0,-2 0 0,-4-2 0,-4-2 0,2-2 1,1-2-1,10-14-1,-19 20 1,19-20-1,-11 14-1,11-14-3,0 0-7,0 0-20,0 0-6,0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8:50.34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0 590 14,'0'0'22,"0"0"2,0 0-8,0 0-1,0 0-2,0 0-1,0 0-1,0 0-2,0 0-1,0 0-2,0 0 0,0 0-1,14-12 0,-14 12 0,0 0-1,17-16 0,-17 16 0,14-11-1,-14 11 0,19-9-1,-19 9 0,30-9 0,-13 2 0,3 3-1,2-1 0,5 0 1,1-1 0,1 2 0,-1-1-1,0 2 1,-1-2 0,-2-2-1,-5 5 1,-4-6-1,-16 8 0,18-8-1,-18 8 0,3-15 1,-3 15-1,-12-19 0,12 19 0,-22-26-1,11 9 2,-4 2-1,1-2 0,1 0 0,4-1 0,3 3 0,6 15 1,-10-23-1,10 23 0,3-14 0,-3 14 1,16-6-1,-16 6 0,28-2 0,-8 5 0,5 0 0,2-1 0,-1 1 0,-1-2 0,2-2 0,-2-2 1,-5-6-1,-6-4 0,-5-1 0,-1-4 0,1-6 0,-2 0 0,-3-1 0,4 2 0,0-1 0,4 3 0,2 1 0,2 4-1,-16 16 0,25-20-3,-25 20-2,23-16-8,-23 16-19,0 0-3,0 0-1,-15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8:50.342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440 17 33,'-19'-8'13,"19"8"-2,0 0 0,0 0-2,0 0 1,-19-8-3,19 8 1,0 0-1,-14-2-1,14 2 0,0 0 0,-20 21-1,20-21-1,-6 20 1,3-6-1,-2 5 0,5-2 0,-1 3 0,2-4 0,1 5 1,2-3 0,-2 6-1,6-5 0,-2 1-1,6-1 0,-2 3 0,4-2-1,-3 2 0,3-2-1,-4-1 0,1 3 0,-5-2 0,1-3 0,-4 0 0,-2-1-1,-2-2 1,1-14 0,-13 23-1,13-23 1,-21 16 0,4-8 0,-2-1 0,-4 0 0,-1-3 0,1 1-1,-2 0 1,-4-2 0,2 0 0,2-3-1,4 5 1,2-1-1,4 4 0,15-8 1,-21 22-1,21-5 1,5 5-1,1 1 0,4 4 1,0 1-1,-2 0 0,1 0 1,-2 1-1,-7-1 0,-3-1 0,-5-2 1,-6-2-1,-3 0 0,-5 2 1,-1-1 0,-1-1-1,3-1 1,2 4 0,2-1 0,3 0 0,5-1 0,4-3-1,2 0-1,3-6-3,-8 6-6,8-21-29,0 0 2,0 0-1,0 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8:50.343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28 36,'0'0'15,"20"-15"0,-20 15-2,31-10 0,-12 6-2,4 2-1,0 5-2,9-3-1,-1 6-1,5-3-1,-5 5-1,1-2 0,-4 4-1,2-2 0,-8-2-1,-2 3-1,-5-1 1,-15-8-1,19 14 0,-19-14 0,5 19 1,-5-19 0,-11 28 0,2-13 2,-9 4-1,4 0-1,-4 7 1,1-2 0,0 4-1,4-3 0,1 1-1,5-1 0,6 2 1,2-3-1,3-2 0,6-1 1,3-1-1,1-1-1,5-2 1,-1 0 0,2-3-1,-1 1 0,1 3 1,-4-4-1,3 4 0,-7-2 0,1 4 0,-9-4 0,-1 6 0,-4-2 1,-2 2 0,0 3 0,-5-2 1,3 3 0,-3 1 0,10 3 0,4 4 1,8 0-1,3 7 0,3-1 0,4 7 0,4-2 0,-2 5-1,1-5 0,-5-1 0,-4-2 0,-4-5-1,-1-4 0,-4-6 0,-4-3-2,-2-5-1,-5 0-3,2-19-12,2 17-21,-2-17 1,0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7:30.06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532 86 37,'0'0'20,"0"0"-3,0 0-1,0 0-2,-9-14-2,9 14-2,-19-8-3,19 8 0,-28-14-2,11 5-1,-8 6 0,3-8 0,-9 8 0,3-7-1,-3 7 0,-1-2 1,-5 4-2,5-2 0,-3 1 1,3 2-2,-1 2 1,5-1-1,2 2 0,6 0 0,4 1 0,1-1 0,15-3-1,-16 9 1,16-9 0,0 0 0,8 19 0,-8-19 0,22 18 0,-5-5-1,3 1 1,2 5-1,-1-1 0,3 2 1,-1 4-1,2 1 1,-3-2-1,-2 2 1,-5 0-1,1-3 1,-5-2-1,-3-1 1,-2-2-1,-4-2 1,-5 1-1,3-16 0,-11 18 1,11-18-1,-23 16 1,23-16-1,-21 8 0,21-8 0,-16 3 1,16-3-1,0 0 0,0 0 1,2 20-1,-2-20 0,20 30 1,-6-13-1,-2 3 0,1 0 0,0 2 0,-7 1 0,-1-1 0,-4-2 0,-5-1 1,-1-2-1,-4 2 0,-1-3 0,2-1 0,8-15 0,-19 23 0,19-23 0,-17 21-2,17-21-1,-18 9-4,2-1-10,-3-7-19,19-1 1,-24-3-1,24 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57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82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22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2404364"/>
            <a:ext cx="727773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39" y="3446779"/>
            <a:ext cx="3890010" cy="915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CSC4103, Spring 2026, Address Translation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37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73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CSC4103, Spring 2026, Address Translation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6.xml"/><Relationship Id="rId18" Type="http://schemas.openxmlformats.org/officeDocument/2006/relationships/image" Target="../media/image25.emf"/><Relationship Id="rId7" Type="http://schemas.openxmlformats.org/officeDocument/2006/relationships/customXml" Target="../ink/ink3.xml"/><Relationship Id="rId12" Type="http://schemas.openxmlformats.org/officeDocument/2006/relationships/image" Target="../media/image22.emf"/><Relationship Id="rId17" Type="http://schemas.openxmlformats.org/officeDocument/2006/relationships/customXml" Target="../ink/ink8.xml"/><Relationship Id="rId2" Type="http://schemas.openxmlformats.org/officeDocument/2006/relationships/customXml" Target="../ink/ink1.xml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1.emf"/><Relationship Id="rId4" Type="http://schemas.openxmlformats.org/officeDocument/2006/relationships/image" Target="../media/image180.emf"/><Relationship Id="rId9" Type="http://schemas.openxmlformats.org/officeDocument/2006/relationships/customXml" Target="../ink/ink4.xml"/><Relationship Id="rId1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14.xml"/><Relationship Id="rId18" Type="http://schemas.openxmlformats.org/officeDocument/2006/relationships/image" Target="../media/image25.emf"/><Relationship Id="rId7" Type="http://schemas.openxmlformats.org/officeDocument/2006/relationships/customXml" Target="../ink/ink11.xml"/><Relationship Id="rId12" Type="http://schemas.openxmlformats.org/officeDocument/2006/relationships/image" Target="../media/image22.emf"/><Relationship Id="rId17" Type="http://schemas.openxmlformats.org/officeDocument/2006/relationships/customXml" Target="../ink/ink16.xml"/><Relationship Id="rId2" Type="http://schemas.openxmlformats.org/officeDocument/2006/relationships/customXml" Target="../ink/ink9.xml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10" Type="http://schemas.openxmlformats.org/officeDocument/2006/relationships/image" Target="../media/image21.emf"/><Relationship Id="rId4" Type="http://schemas.openxmlformats.org/officeDocument/2006/relationships/image" Target="../media/image180.emf"/><Relationship Id="rId9" Type="http://schemas.openxmlformats.org/officeDocument/2006/relationships/customXml" Target="../ink/ink12.xml"/><Relationship Id="rId1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1: Address Translation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13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teaching.hkaiser.org/spring2026/csc4103</a:t>
            </a:r>
            <a:r>
              <a:rPr lang="en-US" dirty="0" smtClean="0"/>
              <a:t>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E3C2-1358-45B8-A6E3-D5FCB13E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Ideal System Performance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FDCBD-555D-4983-9AE2-C84CCDC4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F56F6-FFF4-4212-A3E2-7D079312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17909-F5C0-4EBD-AC36-375F40EB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F0197F5-E30D-46E8-8388-061C723980C3}"/>
                  </a:ext>
                </a:extLst>
              </p:cNvPr>
              <p:cNvSpPr txBox="1"/>
              <p:nvPr/>
            </p:nvSpPr>
            <p:spPr>
              <a:xfrm>
                <a:off x="4211996" y="4525450"/>
                <a:ext cx="37040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Request Rate (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) - “offered load”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F0197F5-E30D-46E8-8388-061C72398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96" y="4525450"/>
                <a:ext cx="3704027" cy="369332"/>
              </a:xfrm>
              <a:prstGeom prst="rect">
                <a:avLst/>
              </a:prstGeom>
              <a:blipFill>
                <a:blip r:embed="rId2"/>
                <a:stretch>
                  <a:fillRect l="-1480" t="-8197" r="-65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B3BA3BE-F570-4B68-B1C5-52E273B66F0F}"/>
                  </a:ext>
                </a:extLst>
              </p:cNvPr>
              <p:cNvSpPr txBox="1"/>
              <p:nvPr/>
            </p:nvSpPr>
            <p:spPr>
              <a:xfrm rot="16200000">
                <a:off x="530559" y="2386029"/>
                <a:ext cx="24190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Service Rate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 - “delivered load”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B3BA3BE-F570-4B68-B1C5-52E273B66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0559" y="2386029"/>
                <a:ext cx="2419059" cy="707886"/>
              </a:xfrm>
              <a:prstGeom prst="rect">
                <a:avLst/>
              </a:prstGeom>
              <a:blipFill>
                <a:blip r:embed="rId3"/>
                <a:stretch>
                  <a:fillRect l="-4274" r="-13675" b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81CA739-B445-41F0-A08E-BE690720D2DC}"/>
                  </a:ext>
                </a:extLst>
              </p:cNvPr>
              <p:cNvSpPr/>
              <p:nvPr/>
            </p:nvSpPr>
            <p:spPr>
              <a:xfrm>
                <a:off x="2628303" y="2854791"/>
                <a:ext cx="7326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i="1" baseline="-25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81CA739-B445-41F0-A08E-BE690720D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303" y="2854791"/>
                <a:ext cx="732636" cy="400110"/>
              </a:xfrm>
              <a:prstGeom prst="rect">
                <a:avLst/>
              </a:prstGeom>
              <a:blipFill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125276F3-EA96-4874-AFF4-3C4A7BBA45E7}"/>
              </a:ext>
            </a:extLst>
          </p:cNvPr>
          <p:cNvGrpSpPr/>
          <p:nvPr/>
        </p:nvGrpSpPr>
        <p:grpSpPr>
          <a:xfrm>
            <a:off x="2602655" y="1980108"/>
            <a:ext cx="5535592" cy="2514600"/>
            <a:chOff x="2453052" y="1591408"/>
            <a:chExt cx="3795348" cy="2514600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D0C984EA-6D68-4F96-97EC-004955D9580F}"/>
                </a:ext>
              </a:extLst>
            </p:cNvPr>
            <p:cNvCxnSpPr>
              <a:cxnSpLocks/>
            </p:cNvCxnSpPr>
            <p:nvPr/>
          </p:nvCxnSpPr>
          <p:spPr>
            <a:xfrm>
              <a:off x="2453052" y="4106008"/>
              <a:ext cx="3795348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8C31EFC-B058-4703-BB47-1E614114FAE2}"/>
                </a:ext>
              </a:extLst>
            </p:cNvPr>
            <p:cNvCxnSpPr/>
            <p:nvPr/>
          </p:nvCxnSpPr>
          <p:spPr>
            <a:xfrm flipV="1">
              <a:off x="2453052" y="1591408"/>
              <a:ext cx="0" cy="25146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E54BF34-B949-4687-A6F8-B0981CB00CEF}"/>
                    </a:ext>
                  </a:extLst>
                </p:cNvPr>
                <p:cNvSpPr/>
                <p:nvPr/>
              </p:nvSpPr>
              <p:spPr>
                <a:xfrm>
                  <a:off x="4070837" y="3661846"/>
                  <a:ext cx="50231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000" i="1" baseline="-25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E54BF34-B949-4687-A6F8-B0981CB00C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0837" y="3661846"/>
                  <a:ext cx="502315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1C4E3B1-DFC2-43D2-9193-7F457FA076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3052" y="2479376"/>
              <a:ext cx="1617785" cy="162663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6CFE5DA-2FF4-4709-B9D5-1B241EA6F333}"/>
                </a:ext>
              </a:extLst>
            </p:cNvPr>
            <p:cNvCxnSpPr>
              <a:cxnSpLocks/>
            </p:cNvCxnSpPr>
            <p:nvPr/>
          </p:nvCxnSpPr>
          <p:spPr>
            <a:xfrm>
              <a:off x="4070837" y="2479376"/>
              <a:ext cx="198706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72FA916-B27C-4AFE-959B-01D7183910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3052" y="2988214"/>
              <a:ext cx="210299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408EEB8-D719-44F3-ABAE-7E75D9AFF7F9}"/>
                </a:ext>
              </a:extLst>
            </p:cNvPr>
            <p:cNvCxnSpPr>
              <a:cxnSpLocks/>
            </p:cNvCxnSpPr>
            <p:nvPr/>
          </p:nvCxnSpPr>
          <p:spPr>
            <a:xfrm>
              <a:off x="4070837" y="1914573"/>
              <a:ext cx="0" cy="219143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26">
              <a:extLst>
                <a:ext uri="{FF2B5EF4-FFF2-40B4-BE49-F238E27FC236}">
                  <a16:creationId xmlns:a16="http://schemas.microsoft.com/office/drawing/2014/main" id="{D7F4F1BB-1F5F-464C-9477-6FDC94FBDFA4}"/>
                </a:ext>
              </a:extLst>
            </p:cNvPr>
            <p:cNvSpPr/>
            <p:nvPr/>
          </p:nvSpPr>
          <p:spPr>
            <a:xfrm>
              <a:off x="2470638" y="2628522"/>
              <a:ext cx="3587262" cy="1459901"/>
            </a:xfrm>
            <a:custGeom>
              <a:avLst/>
              <a:gdLst>
                <a:gd name="connsiteX0" fmla="*/ 0 w 3587262"/>
                <a:gd name="connsiteY0" fmla="*/ 1459901 h 1459901"/>
                <a:gd name="connsiteX1" fmla="*/ 633047 w 3587262"/>
                <a:gd name="connsiteY1" fmla="*/ 844440 h 1459901"/>
                <a:gd name="connsiteX2" fmla="*/ 1195754 w 3587262"/>
                <a:gd name="connsiteY2" fmla="*/ 431201 h 1459901"/>
                <a:gd name="connsiteX3" fmla="*/ 1705708 w 3587262"/>
                <a:gd name="connsiteY3" fmla="*/ 176224 h 1459901"/>
                <a:gd name="connsiteX4" fmla="*/ 2118947 w 3587262"/>
                <a:gd name="connsiteY4" fmla="*/ 61924 h 1459901"/>
                <a:gd name="connsiteX5" fmla="*/ 2532185 w 3587262"/>
                <a:gd name="connsiteY5" fmla="*/ 9170 h 1459901"/>
                <a:gd name="connsiteX6" fmla="*/ 3587262 w 3587262"/>
                <a:gd name="connsiteY6" fmla="*/ 378 h 145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7262" h="1459901">
                  <a:moveTo>
                    <a:pt x="0" y="1459901"/>
                  </a:moveTo>
                  <a:cubicBezTo>
                    <a:pt x="216877" y="1237895"/>
                    <a:pt x="433755" y="1015890"/>
                    <a:pt x="633047" y="844440"/>
                  </a:cubicBezTo>
                  <a:cubicBezTo>
                    <a:pt x="832339" y="672990"/>
                    <a:pt x="1016977" y="542570"/>
                    <a:pt x="1195754" y="431201"/>
                  </a:cubicBezTo>
                  <a:cubicBezTo>
                    <a:pt x="1374531" y="319832"/>
                    <a:pt x="1551843" y="237770"/>
                    <a:pt x="1705708" y="176224"/>
                  </a:cubicBezTo>
                  <a:cubicBezTo>
                    <a:pt x="1859573" y="114678"/>
                    <a:pt x="1981201" y="89766"/>
                    <a:pt x="2118947" y="61924"/>
                  </a:cubicBezTo>
                  <a:cubicBezTo>
                    <a:pt x="2256693" y="34082"/>
                    <a:pt x="2287466" y="19428"/>
                    <a:pt x="2532185" y="9170"/>
                  </a:cubicBezTo>
                  <a:cubicBezTo>
                    <a:pt x="2776904" y="-1088"/>
                    <a:pt x="3182083" y="-355"/>
                    <a:pt x="3587262" y="378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06B47DA-A9BE-4389-8E84-60E727BF9C96}"/>
              </a:ext>
            </a:extLst>
          </p:cNvPr>
          <p:cNvGrpSpPr/>
          <p:nvPr/>
        </p:nvGrpSpPr>
        <p:grpSpPr>
          <a:xfrm>
            <a:off x="2619190" y="1914180"/>
            <a:ext cx="3518454" cy="2251863"/>
            <a:chOff x="2471057" y="1862937"/>
            <a:chExt cx="3518454" cy="2251863"/>
          </a:xfrm>
        </p:grpSpPr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1FC468C2-AC32-4AA5-80EF-EDA1B03A8FEF}"/>
                </a:ext>
              </a:extLst>
            </p:cNvPr>
            <p:cNvSpPr/>
            <p:nvPr/>
          </p:nvSpPr>
          <p:spPr>
            <a:xfrm>
              <a:off x="2471057" y="1891857"/>
              <a:ext cx="2120644" cy="2222943"/>
            </a:xfrm>
            <a:custGeom>
              <a:avLst/>
              <a:gdLst>
                <a:gd name="connsiteX0" fmla="*/ 0 w 2307772"/>
                <a:gd name="connsiteY0" fmla="*/ 2612571 h 2612571"/>
                <a:gd name="connsiteX1" fmla="*/ 424543 w 2307772"/>
                <a:gd name="connsiteY1" fmla="*/ 2601685 h 2612571"/>
                <a:gd name="connsiteX2" fmla="*/ 892629 w 2307772"/>
                <a:gd name="connsiteY2" fmla="*/ 2569028 h 2612571"/>
                <a:gd name="connsiteX3" fmla="*/ 1349829 w 2307772"/>
                <a:gd name="connsiteY3" fmla="*/ 2438400 h 2612571"/>
                <a:gd name="connsiteX4" fmla="*/ 1676400 w 2307772"/>
                <a:gd name="connsiteY4" fmla="*/ 2198914 h 2612571"/>
                <a:gd name="connsiteX5" fmla="*/ 1905000 w 2307772"/>
                <a:gd name="connsiteY5" fmla="*/ 1883228 h 2612571"/>
                <a:gd name="connsiteX6" fmla="*/ 2122714 w 2307772"/>
                <a:gd name="connsiteY6" fmla="*/ 1458685 h 2612571"/>
                <a:gd name="connsiteX7" fmla="*/ 2231572 w 2307772"/>
                <a:gd name="connsiteY7" fmla="*/ 968828 h 2612571"/>
                <a:gd name="connsiteX8" fmla="*/ 2307772 w 2307772"/>
                <a:gd name="connsiteY8" fmla="*/ 0 h 261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772" h="2612571">
                  <a:moveTo>
                    <a:pt x="0" y="2612571"/>
                  </a:moveTo>
                  <a:cubicBezTo>
                    <a:pt x="137886" y="2610756"/>
                    <a:pt x="275772" y="2608942"/>
                    <a:pt x="424543" y="2601685"/>
                  </a:cubicBezTo>
                  <a:cubicBezTo>
                    <a:pt x="573315" y="2594428"/>
                    <a:pt x="738415" y="2596242"/>
                    <a:pt x="892629" y="2569028"/>
                  </a:cubicBezTo>
                  <a:cubicBezTo>
                    <a:pt x="1046843" y="2541814"/>
                    <a:pt x="1219201" y="2500086"/>
                    <a:pt x="1349829" y="2438400"/>
                  </a:cubicBezTo>
                  <a:cubicBezTo>
                    <a:pt x="1480458" y="2376714"/>
                    <a:pt x="1583872" y="2291443"/>
                    <a:pt x="1676400" y="2198914"/>
                  </a:cubicBezTo>
                  <a:cubicBezTo>
                    <a:pt x="1768928" y="2106385"/>
                    <a:pt x="1830614" y="2006599"/>
                    <a:pt x="1905000" y="1883228"/>
                  </a:cubicBezTo>
                  <a:cubicBezTo>
                    <a:pt x="1979386" y="1759857"/>
                    <a:pt x="2068285" y="1611085"/>
                    <a:pt x="2122714" y="1458685"/>
                  </a:cubicBezTo>
                  <a:cubicBezTo>
                    <a:pt x="2177143" y="1306285"/>
                    <a:pt x="2200729" y="1211942"/>
                    <a:pt x="2231572" y="968828"/>
                  </a:cubicBezTo>
                  <a:cubicBezTo>
                    <a:pt x="2262415" y="725714"/>
                    <a:pt x="2285093" y="362857"/>
                    <a:pt x="230777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C8ACFEDD-B42E-46DE-8D0A-D9984EDC9938}"/>
                    </a:ext>
                  </a:extLst>
                </p:cNvPr>
                <p:cNvSpPr txBox="1"/>
                <p:nvPr/>
              </p:nvSpPr>
              <p:spPr>
                <a:xfrm>
                  <a:off x="4608235" y="1862937"/>
                  <a:ext cx="13812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Latency (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C8ACFEDD-B42E-46DE-8D0A-D9984EDC99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8235" y="1862937"/>
                  <a:ext cx="138127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524" t="-8197" r="-308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46CD4AE-5325-495E-9342-12258F1FFF48}"/>
              </a:ext>
            </a:extLst>
          </p:cNvPr>
          <p:cNvSpPr txBox="1"/>
          <p:nvPr/>
        </p:nvSpPr>
        <p:spPr>
          <a:xfrm>
            <a:off x="612494" y="3949502"/>
            <a:ext cx="186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Operation Time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16067D7-C847-4C5D-98F2-500C6B75B7F2}"/>
              </a:ext>
            </a:extLst>
          </p:cNvPr>
          <p:cNvCxnSpPr/>
          <p:nvPr/>
        </p:nvCxnSpPr>
        <p:spPr>
          <a:xfrm flipV="1">
            <a:off x="2922695" y="2032362"/>
            <a:ext cx="0" cy="2444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4C8C5F7-CDAB-4F13-93B3-B87048BEEE28}"/>
              </a:ext>
            </a:extLst>
          </p:cNvPr>
          <p:cNvGrpSpPr/>
          <p:nvPr/>
        </p:nvGrpSpPr>
        <p:grpSpPr>
          <a:xfrm>
            <a:off x="2121695" y="2041155"/>
            <a:ext cx="416195" cy="2444761"/>
            <a:chOff x="6534127" y="1981119"/>
            <a:chExt cx="416195" cy="2444761"/>
          </a:xfrm>
        </p:grpSpPr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31F558C-4CDC-4336-B8ED-2089FD62DFD2}"/>
                </a:ext>
              </a:extLst>
            </p:cNvPr>
            <p:cNvCxnSpPr/>
            <p:nvPr/>
          </p:nvCxnSpPr>
          <p:spPr>
            <a:xfrm flipV="1">
              <a:off x="6950322" y="1981119"/>
              <a:ext cx="0" cy="244476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8FA32FB-7DFA-4839-9868-1889C5A4A425}"/>
                </a:ext>
              </a:extLst>
            </p:cNvPr>
            <p:cNvSpPr txBox="1"/>
            <p:nvPr/>
          </p:nvSpPr>
          <p:spPr>
            <a:xfrm rot="16200000">
              <a:off x="6356033" y="2807306"/>
              <a:ext cx="725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Time</a:t>
              </a:r>
            </a:p>
          </p:txBody>
        </p:sp>
      </p:grpSp>
      <p:sp>
        <p:nvSpPr>
          <p:cNvPr id="96" name="Up Arrow 31">
            <a:extLst>
              <a:ext uri="{FF2B5EF4-FFF2-40B4-BE49-F238E27FC236}">
                <a16:creationId xmlns:a16="http://schemas.microsoft.com/office/drawing/2014/main" id="{E3488ABF-4BF5-4192-A73E-7602F0A3780F}"/>
              </a:ext>
            </a:extLst>
          </p:cNvPr>
          <p:cNvSpPr/>
          <p:nvPr/>
        </p:nvSpPr>
        <p:spPr>
          <a:xfrm>
            <a:off x="3658356" y="4505380"/>
            <a:ext cx="397748" cy="616507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6478FBF-DC15-44C2-AD92-1C45E94A87E8}"/>
              </a:ext>
            </a:extLst>
          </p:cNvPr>
          <p:cNvSpPr txBox="1"/>
          <p:nvPr/>
        </p:nvSpPr>
        <p:spPr>
          <a:xfrm>
            <a:off x="1076889" y="5276794"/>
            <a:ext cx="9612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“Half-Power Point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load at which system delivers half of peak performance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 and provision systems to operate roughly in this regime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Latency low and predictable, utilization good: ~50%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DFC1670-A391-4838-8521-7DFDDC56DA31}"/>
              </a:ext>
            </a:extLst>
          </p:cNvPr>
          <p:cNvGrpSpPr/>
          <p:nvPr/>
        </p:nvGrpSpPr>
        <p:grpSpPr>
          <a:xfrm>
            <a:off x="5046335" y="2596806"/>
            <a:ext cx="1186510" cy="947186"/>
            <a:chOff x="5299634" y="2499360"/>
            <a:chExt cx="1186510" cy="947186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D29C067-71B2-4C23-93D0-8903E5E7EC28}"/>
                </a:ext>
              </a:extLst>
            </p:cNvPr>
            <p:cNvCxnSpPr/>
            <p:nvPr/>
          </p:nvCxnSpPr>
          <p:spPr>
            <a:xfrm>
              <a:off x="5364480" y="2499360"/>
              <a:ext cx="1121664" cy="92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FAFB816-91DF-4E3A-B379-2002066876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9634" y="2516906"/>
              <a:ext cx="1121664" cy="92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EC8906-BB03-43C9-9144-6A07C2E07C8C}"/>
                  </a:ext>
                </a:extLst>
              </p:cNvPr>
              <p:cNvSpPr txBox="1"/>
              <p:nvPr/>
            </p:nvSpPr>
            <p:spPr>
              <a:xfrm flipH="1">
                <a:off x="7840209" y="1737990"/>
                <a:ext cx="3453331" cy="271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Why does latency blow up as we approach 100% utilization?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Queue builds up on each burst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But very rarely (or never) gets a chance to drain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EC8906-BB03-43C9-9144-6A07C2E07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40209" y="1737990"/>
                <a:ext cx="3453331" cy="2712666"/>
              </a:xfrm>
              <a:prstGeom prst="rect">
                <a:avLst/>
              </a:prstGeom>
              <a:blipFill>
                <a:blip r:embed="rId7"/>
                <a:stretch>
                  <a:fillRect l="-1058" t="-14607" b="-2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9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BBE31-8535-48D7-8A8A-1B23BFF1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 real systems really hit a wall as utilization approaches 100%?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05F6C-D30B-406F-8487-36FA97C8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81433-64B7-4587-B8D1-B641C34B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63DCF-68AE-4AAB-A2D1-9287681A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BF5112-5053-4A9D-8E40-969431727F3E}"/>
              </a:ext>
            </a:extLst>
          </p:cNvPr>
          <p:cNvGrpSpPr/>
          <p:nvPr/>
        </p:nvGrpSpPr>
        <p:grpSpPr>
          <a:xfrm>
            <a:off x="4069378" y="2154679"/>
            <a:ext cx="5677724" cy="1227475"/>
            <a:chOff x="1723863" y="3048391"/>
            <a:chExt cx="5677724" cy="12274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227F14-E6FD-49DE-8A18-0865AFFD4689}"/>
                </a:ext>
              </a:extLst>
            </p:cNvPr>
            <p:cNvSpPr/>
            <p:nvPr/>
          </p:nvSpPr>
          <p:spPr>
            <a:xfrm>
              <a:off x="2027311" y="30483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86EFBF0-646D-497C-B192-7C2FDB5B90B1}"/>
                </a:ext>
              </a:extLst>
            </p:cNvPr>
            <p:cNvSpPr/>
            <p:nvPr/>
          </p:nvSpPr>
          <p:spPr>
            <a:xfrm>
              <a:off x="5808282" y="3185309"/>
              <a:ext cx="603403" cy="70089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3363110-FFA4-4D38-B82F-D1D0A1954F1C}"/>
                </a:ext>
              </a:extLst>
            </p:cNvPr>
            <p:cNvSpPr/>
            <p:nvPr/>
          </p:nvSpPr>
          <p:spPr>
            <a:xfrm>
              <a:off x="4101372" y="3257331"/>
              <a:ext cx="1018243" cy="5568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F6ACD2-34E1-40C3-B8F6-18E59452F02C}"/>
                </a:ext>
              </a:extLst>
            </p:cNvPr>
            <p:cNvCxnSpPr/>
            <p:nvPr/>
          </p:nvCxnSpPr>
          <p:spPr>
            <a:xfrm>
              <a:off x="4893338" y="3257331"/>
              <a:ext cx="0" cy="5568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E206840-371E-41F3-813B-8DDB5B7FF5DB}"/>
                </a:ext>
              </a:extLst>
            </p:cNvPr>
            <p:cNvCxnSpPr>
              <a:cxnSpLocks/>
            </p:cNvCxnSpPr>
            <p:nvPr/>
          </p:nvCxnSpPr>
          <p:spPr>
            <a:xfrm>
              <a:off x="5119615" y="3535754"/>
              <a:ext cx="6773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5723311-5B61-48A7-9957-15DC51D8769B}"/>
                </a:ext>
              </a:extLst>
            </p:cNvPr>
            <p:cNvCxnSpPr>
              <a:cxnSpLocks/>
            </p:cNvCxnSpPr>
            <p:nvPr/>
          </p:nvCxnSpPr>
          <p:spPr>
            <a:xfrm>
              <a:off x="2927620" y="3535754"/>
              <a:ext cx="117375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20E6AE-4B35-4790-B83A-1832C6F55614}"/>
                </a:ext>
              </a:extLst>
            </p:cNvPr>
            <p:cNvSpPr txBox="1"/>
            <p:nvPr/>
          </p:nvSpPr>
          <p:spPr>
            <a:xfrm>
              <a:off x="6476334" y="3091934"/>
              <a:ext cx="9252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server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F17DFA7-327F-444D-B38D-C5523CF65D0F}"/>
                </a:ext>
              </a:extLst>
            </p:cNvPr>
            <p:cNvSpPr/>
            <p:nvPr/>
          </p:nvSpPr>
          <p:spPr>
            <a:xfrm>
              <a:off x="2179711" y="32007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3274F44-5C4D-4484-9F67-920A4D376185}"/>
                </a:ext>
              </a:extLst>
            </p:cNvPr>
            <p:cNvSpPr/>
            <p:nvPr/>
          </p:nvSpPr>
          <p:spPr>
            <a:xfrm>
              <a:off x="2332111" y="33531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7AE0C09-A54D-4559-96E6-BB47D8E90115}"/>
                </a:ext>
              </a:extLst>
            </p:cNvPr>
            <p:cNvSpPr/>
            <p:nvPr/>
          </p:nvSpPr>
          <p:spPr>
            <a:xfrm>
              <a:off x="2484511" y="35055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8C6F3-0A50-491E-9B9F-AC9EFDAFF4B8}"/>
                </a:ext>
              </a:extLst>
            </p:cNvPr>
            <p:cNvSpPr/>
            <p:nvPr/>
          </p:nvSpPr>
          <p:spPr>
            <a:xfrm>
              <a:off x="2636911" y="36579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5FADB52-137E-4581-8CD1-851D31A12FFC}"/>
                </a:ext>
              </a:extLst>
            </p:cNvPr>
            <p:cNvCxnSpPr>
              <a:cxnSpLocks/>
            </p:cNvCxnSpPr>
            <p:nvPr/>
          </p:nvCxnSpPr>
          <p:spPr>
            <a:xfrm>
              <a:off x="3121318" y="3158949"/>
              <a:ext cx="895510" cy="2375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3BCEC45-D600-4802-BBF6-81E78912C5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9931" y="3674965"/>
              <a:ext cx="496897" cy="3550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5DC357F-7E50-48DD-B663-E72A347A65A9}"/>
                    </a:ext>
                  </a:extLst>
                </p:cNvPr>
                <p:cNvSpPr/>
                <p:nvPr/>
              </p:nvSpPr>
              <p:spPr>
                <a:xfrm>
                  <a:off x="4044040" y="3351088"/>
                  <a:ext cx="39260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5DC357F-7E50-48DD-B663-E72A347A65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4040" y="3351088"/>
                  <a:ext cx="392608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E1BAE5C-A53F-4EC8-BFE3-A7EDA8A0BCDA}"/>
                    </a:ext>
                  </a:extLst>
                </p:cNvPr>
                <p:cNvSpPr/>
                <p:nvPr/>
              </p:nvSpPr>
              <p:spPr>
                <a:xfrm>
                  <a:off x="5067279" y="3092339"/>
                  <a:ext cx="73263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000" i="1" baseline="-25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E1BAE5C-A53F-4EC8-BFE3-A7EDA8A0BC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7279" y="3092339"/>
                  <a:ext cx="73263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8EB7D8-212B-4D5E-9C3C-2E76758B8220}"/>
                </a:ext>
              </a:extLst>
            </p:cNvPr>
            <p:cNvSpPr txBox="1"/>
            <p:nvPr/>
          </p:nvSpPr>
          <p:spPr>
            <a:xfrm rot="3712710">
              <a:off x="1442856" y="3594750"/>
              <a:ext cx="9621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clients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CE7399C-0838-4520-B47E-1566321B3D3F}"/>
              </a:ext>
            </a:extLst>
          </p:cNvPr>
          <p:cNvSpPr txBox="1"/>
          <p:nvPr/>
        </p:nvSpPr>
        <p:spPr>
          <a:xfrm>
            <a:off x="1398819" y="2457376"/>
            <a:ext cx="2076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Open System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EA84B8-7327-4816-8E1D-CD3F5E215786}"/>
              </a:ext>
            </a:extLst>
          </p:cNvPr>
          <p:cNvSpPr txBox="1"/>
          <p:nvPr/>
        </p:nvSpPr>
        <p:spPr>
          <a:xfrm>
            <a:off x="1310653" y="4745894"/>
            <a:ext cx="2265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Closed System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3C9594-3A33-4F66-A6AB-39380E0CE369}"/>
              </a:ext>
            </a:extLst>
          </p:cNvPr>
          <p:cNvGrpSpPr/>
          <p:nvPr/>
        </p:nvGrpSpPr>
        <p:grpSpPr>
          <a:xfrm>
            <a:off x="4448346" y="4119320"/>
            <a:ext cx="5677724" cy="1227475"/>
            <a:chOff x="1723863" y="3048391"/>
            <a:chExt cx="5677724" cy="122747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8DA65F6-61FD-468D-A395-2349BB0FEE68}"/>
                </a:ext>
              </a:extLst>
            </p:cNvPr>
            <p:cNvSpPr/>
            <p:nvPr/>
          </p:nvSpPr>
          <p:spPr>
            <a:xfrm>
              <a:off x="2027311" y="30483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BB24407-0011-4800-AE50-8477099852E5}"/>
                </a:ext>
              </a:extLst>
            </p:cNvPr>
            <p:cNvSpPr/>
            <p:nvPr/>
          </p:nvSpPr>
          <p:spPr>
            <a:xfrm>
              <a:off x="5808282" y="3185309"/>
              <a:ext cx="603403" cy="70089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C61395E-2A4A-4D09-BEAC-36E3B2BF8322}"/>
                </a:ext>
              </a:extLst>
            </p:cNvPr>
            <p:cNvSpPr/>
            <p:nvPr/>
          </p:nvSpPr>
          <p:spPr>
            <a:xfrm>
              <a:off x="4101372" y="3257331"/>
              <a:ext cx="1018243" cy="5568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345D6A8-7952-48FF-AF69-66CFA0E47D3E}"/>
                </a:ext>
              </a:extLst>
            </p:cNvPr>
            <p:cNvCxnSpPr/>
            <p:nvPr/>
          </p:nvCxnSpPr>
          <p:spPr>
            <a:xfrm>
              <a:off x="4893338" y="3257331"/>
              <a:ext cx="0" cy="5568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2052A42-8B58-4777-A2CC-442550CEE572}"/>
                </a:ext>
              </a:extLst>
            </p:cNvPr>
            <p:cNvCxnSpPr>
              <a:cxnSpLocks/>
            </p:cNvCxnSpPr>
            <p:nvPr/>
          </p:nvCxnSpPr>
          <p:spPr>
            <a:xfrm>
              <a:off x="5119615" y="3535754"/>
              <a:ext cx="6773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469B7A9-9F09-45D6-A222-0D65201A9E53}"/>
                </a:ext>
              </a:extLst>
            </p:cNvPr>
            <p:cNvCxnSpPr>
              <a:cxnSpLocks/>
            </p:cNvCxnSpPr>
            <p:nvPr/>
          </p:nvCxnSpPr>
          <p:spPr>
            <a:xfrm>
              <a:off x="2927620" y="3535754"/>
              <a:ext cx="117375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AD4CE6-B248-4EA6-AB0A-60F3B03A62B1}"/>
                </a:ext>
              </a:extLst>
            </p:cNvPr>
            <p:cNvSpPr txBox="1"/>
            <p:nvPr/>
          </p:nvSpPr>
          <p:spPr>
            <a:xfrm>
              <a:off x="6476334" y="3091934"/>
              <a:ext cx="9252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server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54ADAD-C067-4D8B-B1BE-710BF456A342}"/>
                </a:ext>
              </a:extLst>
            </p:cNvPr>
            <p:cNvSpPr/>
            <p:nvPr/>
          </p:nvSpPr>
          <p:spPr>
            <a:xfrm>
              <a:off x="2179711" y="32007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2766480-0890-45E7-B07F-9AF27CDBAA9F}"/>
                </a:ext>
              </a:extLst>
            </p:cNvPr>
            <p:cNvSpPr/>
            <p:nvPr/>
          </p:nvSpPr>
          <p:spPr>
            <a:xfrm>
              <a:off x="2332111" y="33531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7742696-FC3B-431B-933E-0F46399588A4}"/>
                </a:ext>
              </a:extLst>
            </p:cNvPr>
            <p:cNvSpPr/>
            <p:nvPr/>
          </p:nvSpPr>
          <p:spPr>
            <a:xfrm>
              <a:off x="2484511" y="35055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59F453D-317B-4C4F-87D7-276ED8844FAE}"/>
                </a:ext>
              </a:extLst>
            </p:cNvPr>
            <p:cNvSpPr/>
            <p:nvPr/>
          </p:nvSpPr>
          <p:spPr>
            <a:xfrm>
              <a:off x="2636911" y="36579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E6265F8-0435-472A-B9A3-E5853DC858B7}"/>
                </a:ext>
              </a:extLst>
            </p:cNvPr>
            <p:cNvCxnSpPr>
              <a:cxnSpLocks/>
            </p:cNvCxnSpPr>
            <p:nvPr/>
          </p:nvCxnSpPr>
          <p:spPr>
            <a:xfrm>
              <a:off x="3121318" y="3158949"/>
              <a:ext cx="895510" cy="2375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66D0C80-DF10-4E57-BAEA-0EE5F8D54E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9931" y="3674965"/>
              <a:ext cx="496897" cy="3550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7F90976-E56C-49E2-8793-0C7C31F26457}"/>
                    </a:ext>
                  </a:extLst>
                </p:cNvPr>
                <p:cNvSpPr/>
                <p:nvPr/>
              </p:nvSpPr>
              <p:spPr>
                <a:xfrm>
                  <a:off x="4044040" y="3351088"/>
                  <a:ext cx="39260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7F90976-E56C-49E2-8793-0C7C31F264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4040" y="3351088"/>
                  <a:ext cx="392608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8C70EF4-8D3C-460D-8CF0-08D0E91925EF}"/>
                    </a:ext>
                  </a:extLst>
                </p:cNvPr>
                <p:cNvSpPr/>
                <p:nvPr/>
              </p:nvSpPr>
              <p:spPr>
                <a:xfrm>
                  <a:off x="5076752" y="3091934"/>
                  <a:ext cx="73263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000" i="1" baseline="-25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8C70EF4-8D3C-460D-8CF0-08D0E91925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752" y="3091934"/>
                  <a:ext cx="732636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6BC08E0-D55A-44AB-9D57-2A21D8232002}"/>
                </a:ext>
              </a:extLst>
            </p:cNvPr>
            <p:cNvSpPr txBox="1"/>
            <p:nvPr/>
          </p:nvSpPr>
          <p:spPr>
            <a:xfrm rot="3712710">
              <a:off x="1442856" y="3594750"/>
              <a:ext cx="9621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clients</a:t>
              </a:r>
            </a:p>
          </p:txBody>
        </p:sp>
      </p:grpSp>
      <p:sp>
        <p:nvSpPr>
          <p:cNvPr id="43" name="Freeform 44">
            <a:extLst>
              <a:ext uri="{FF2B5EF4-FFF2-40B4-BE49-F238E27FC236}">
                <a16:creationId xmlns:a16="http://schemas.microsoft.com/office/drawing/2014/main" id="{15904253-FF6E-48E1-8203-28EE802A2F44}"/>
              </a:ext>
            </a:extLst>
          </p:cNvPr>
          <p:cNvSpPr/>
          <p:nvPr/>
        </p:nvSpPr>
        <p:spPr>
          <a:xfrm>
            <a:off x="4968916" y="4579173"/>
            <a:ext cx="4474445" cy="1087553"/>
          </a:xfrm>
          <a:custGeom>
            <a:avLst/>
            <a:gdLst>
              <a:gd name="connsiteX0" fmla="*/ 4169256 w 4474445"/>
              <a:gd name="connsiteY0" fmla="*/ 9867 h 1087553"/>
              <a:gd name="connsiteX1" fmla="*/ 4376085 w 4474445"/>
              <a:gd name="connsiteY1" fmla="*/ 20753 h 1087553"/>
              <a:gd name="connsiteX2" fmla="*/ 4474056 w 4474445"/>
              <a:gd name="connsiteY2" fmla="*/ 194924 h 1087553"/>
              <a:gd name="connsiteX3" fmla="*/ 4343428 w 4474445"/>
              <a:gd name="connsiteY3" fmla="*/ 456181 h 1087553"/>
              <a:gd name="connsiteX4" fmla="*/ 3722942 w 4474445"/>
              <a:gd name="connsiteY4" fmla="*/ 869838 h 1087553"/>
              <a:gd name="connsiteX5" fmla="*/ 2623485 w 4474445"/>
              <a:gd name="connsiteY5" fmla="*/ 1022238 h 1087553"/>
              <a:gd name="connsiteX6" fmla="*/ 1023285 w 4474445"/>
              <a:gd name="connsiteY6" fmla="*/ 1087553 h 1087553"/>
              <a:gd name="connsiteX7" fmla="*/ 195971 w 4474445"/>
              <a:gd name="connsiteY7" fmla="*/ 1065781 h 1087553"/>
              <a:gd name="connsiteX8" fmla="*/ 21799 w 4474445"/>
              <a:gd name="connsiteY8" fmla="*/ 848067 h 1087553"/>
              <a:gd name="connsiteX9" fmla="*/ 10914 w 4474445"/>
              <a:gd name="connsiteY9" fmla="*/ 652124 h 1087553"/>
              <a:gd name="connsiteX10" fmla="*/ 97999 w 4474445"/>
              <a:gd name="connsiteY10" fmla="*/ 532381 h 1087553"/>
              <a:gd name="connsiteX11" fmla="*/ 391914 w 4474445"/>
              <a:gd name="connsiteY11" fmla="*/ 467067 h 108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4445" h="1087553">
                <a:moveTo>
                  <a:pt x="4169256" y="9867"/>
                </a:moveTo>
                <a:cubicBezTo>
                  <a:pt x="4247270" y="-112"/>
                  <a:pt x="4325285" y="-10090"/>
                  <a:pt x="4376085" y="20753"/>
                </a:cubicBezTo>
                <a:cubicBezTo>
                  <a:pt x="4426885" y="51596"/>
                  <a:pt x="4479499" y="122353"/>
                  <a:pt x="4474056" y="194924"/>
                </a:cubicBezTo>
                <a:cubicBezTo>
                  <a:pt x="4468613" y="267495"/>
                  <a:pt x="4468614" y="343695"/>
                  <a:pt x="4343428" y="456181"/>
                </a:cubicBezTo>
                <a:cubicBezTo>
                  <a:pt x="4218242" y="568667"/>
                  <a:pt x="4009599" y="775495"/>
                  <a:pt x="3722942" y="869838"/>
                </a:cubicBezTo>
                <a:cubicBezTo>
                  <a:pt x="3436285" y="964181"/>
                  <a:pt x="3073428" y="985952"/>
                  <a:pt x="2623485" y="1022238"/>
                </a:cubicBezTo>
                <a:cubicBezTo>
                  <a:pt x="2173542" y="1058524"/>
                  <a:pt x="1427871" y="1080296"/>
                  <a:pt x="1023285" y="1087553"/>
                </a:cubicBezTo>
                <a:lnTo>
                  <a:pt x="195971" y="1065781"/>
                </a:lnTo>
                <a:cubicBezTo>
                  <a:pt x="29057" y="1025867"/>
                  <a:pt x="52642" y="917010"/>
                  <a:pt x="21799" y="848067"/>
                </a:cubicBezTo>
                <a:cubicBezTo>
                  <a:pt x="-9044" y="779124"/>
                  <a:pt x="-1786" y="704738"/>
                  <a:pt x="10914" y="652124"/>
                </a:cubicBezTo>
                <a:cubicBezTo>
                  <a:pt x="23614" y="599510"/>
                  <a:pt x="34499" y="563224"/>
                  <a:pt x="97999" y="532381"/>
                </a:cubicBezTo>
                <a:cubicBezTo>
                  <a:pt x="161499" y="501538"/>
                  <a:pt x="276706" y="484302"/>
                  <a:pt x="391914" y="467067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Freeform 45">
            <a:extLst>
              <a:ext uri="{FF2B5EF4-FFF2-40B4-BE49-F238E27FC236}">
                <a16:creationId xmlns:a16="http://schemas.microsoft.com/office/drawing/2014/main" id="{81EB8CFE-E9B4-4FCB-AF46-C98D49FF4C3E}"/>
              </a:ext>
            </a:extLst>
          </p:cNvPr>
          <p:cNvSpPr/>
          <p:nvPr/>
        </p:nvSpPr>
        <p:spPr>
          <a:xfrm>
            <a:off x="3767412" y="4327783"/>
            <a:ext cx="6026732" cy="1601241"/>
          </a:xfrm>
          <a:custGeom>
            <a:avLst/>
            <a:gdLst>
              <a:gd name="connsiteX0" fmla="*/ 5392532 w 6026732"/>
              <a:gd name="connsiteY0" fmla="*/ 250371 h 1601241"/>
              <a:gd name="connsiteX1" fmla="*/ 5740875 w 6026732"/>
              <a:gd name="connsiteY1" fmla="*/ 261257 h 1601241"/>
              <a:gd name="connsiteX2" fmla="*/ 5980360 w 6026732"/>
              <a:gd name="connsiteY2" fmla="*/ 566057 h 1601241"/>
              <a:gd name="connsiteX3" fmla="*/ 6013018 w 6026732"/>
              <a:gd name="connsiteY3" fmla="*/ 1001485 h 1601241"/>
              <a:gd name="connsiteX4" fmla="*/ 5817075 w 6026732"/>
              <a:gd name="connsiteY4" fmla="*/ 1219200 h 1601241"/>
              <a:gd name="connsiteX5" fmla="*/ 4249532 w 6026732"/>
              <a:gd name="connsiteY5" fmla="*/ 1513114 h 1601241"/>
              <a:gd name="connsiteX6" fmla="*/ 2649332 w 6026732"/>
              <a:gd name="connsiteY6" fmla="*/ 1600200 h 1601241"/>
              <a:gd name="connsiteX7" fmla="*/ 755218 w 6026732"/>
              <a:gd name="connsiteY7" fmla="*/ 1469571 h 1601241"/>
              <a:gd name="connsiteX8" fmla="*/ 112960 w 6026732"/>
              <a:gd name="connsiteY8" fmla="*/ 816428 h 1601241"/>
              <a:gd name="connsiteX9" fmla="*/ 14989 w 6026732"/>
              <a:gd name="connsiteY9" fmla="*/ 391885 h 1601241"/>
              <a:gd name="connsiteX10" fmla="*/ 287132 w 6026732"/>
              <a:gd name="connsiteY10" fmla="*/ 65314 h 1601241"/>
              <a:gd name="connsiteX11" fmla="*/ 962046 w 6026732"/>
              <a:gd name="connsiteY11" fmla="*/ 0 h 160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26732" h="1601241">
                <a:moveTo>
                  <a:pt x="5392532" y="250371"/>
                </a:moveTo>
                <a:cubicBezTo>
                  <a:pt x="5517718" y="229507"/>
                  <a:pt x="5642904" y="208643"/>
                  <a:pt x="5740875" y="261257"/>
                </a:cubicBezTo>
                <a:cubicBezTo>
                  <a:pt x="5838846" y="313871"/>
                  <a:pt x="5935003" y="442686"/>
                  <a:pt x="5980360" y="566057"/>
                </a:cubicBezTo>
                <a:cubicBezTo>
                  <a:pt x="6025717" y="689428"/>
                  <a:pt x="6040232" y="892628"/>
                  <a:pt x="6013018" y="1001485"/>
                </a:cubicBezTo>
                <a:cubicBezTo>
                  <a:pt x="5985804" y="1110342"/>
                  <a:pt x="6110989" y="1133929"/>
                  <a:pt x="5817075" y="1219200"/>
                </a:cubicBezTo>
                <a:cubicBezTo>
                  <a:pt x="5523161" y="1304471"/>
                  <a:pt x="4777489" y="1449614"/>
                  <a:pt x="4249532" y="1513114"/>
                </a:cubicBezTo>
                <a:cubicBezTo>
                  <a:pt x="3721575" y="1576614"/>
                  <a:pt x="3231718" y="1607457"/>
                  <a:pt x="2649332" y="1600200"/>
                </a:cubicBezTo>
                <a:cubicBezTo>
                  <a:pt x="2066946" y="1592943"/>
                  <a:pt x="1177947" y="1600200"/>
                  <a:pt x="755218" y="1469571"/>
                </a:cubicBezTo>
                <a:cubicBezTo>
                  <a:pt x="332489" y="1338942"/>
                  <a:pt x="236331" y="996042"/>
                  <a:pt x="112960" y="816428"/>
                </a:cubicBezTo>
                <a:cubicBezTo>
                  <a:pt x="-10411" y="636814"/>
                  <a:pt x="-14040" y="517071"/>
                  <a:pt x="14989" y="391885"/>
                </a:cubicBezTo>
                <a:cubicBezTo>
                  <a:pt x="44018" y="266699"/>
                  <a:pt x="129289" y="130628"/>
                  <a:pt x="287132" y="65314"/>
                </a:cubicBezTo>
                <a:cubicBezTo>
                  <a:pt x="444975" y="0"/>
                  <a:pt x="703510" y="0"/>
                  <a:pt x="962046" y="0"/>
                </a:cubicBezTo>
              </a:path>
            </a:pathLst>
          </a:custGeom>
          <a:noFill/>
          <a:ln w="28575">
            <a:solidFill>
              <a:srgbClr val="4472C4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7891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4E95-BB4A-460F-B4EA-D065E5557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Closed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592ED9-E402-45CE-9CA6-270144E61A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Clients generating the load depend on completion of previous requests</a:t>
                </a:r>
              </a:p>
              <a:p>
                <a:pPr lvl="1"/>
                <a:r>
                  <a:rPr lang="en-US" dirty="0"/>
                  <a:t>Request-response protocols</a:t>
                </a:r>
              </a:p>
              <a:p>
                <a:pPr lvl="1"/>
                <a:r>
                  <a:rPr lang="en-US" dirty="0"/>
                  <a:t>Humans in-the-loop waiting for results</a:t>
                </a:r>
              </a:p>
              <a:p>
                <a:r>
                  <a:rPr lang="en-US" dirty="0"/>
                  <a:t>Model of client: {request, wait}+ repeat</a:t>
                </a:r>
              </a:p>
              <a:p>
                <a:pPr lvl="1"/>
                <a:r>
                  <a:rPr lang="en-US" dirty="0"/>
                  <a:t>Request rate determined by length of wait</a:t>
                </a:r>
              </a:p>
              <a:p>
                <a:r>
                  <a:rPr lang="en-US" dirty="0"/>
                  <a:t>In closed system, wait time depends on response time (latency = operation time + queuing delay)</a:t>
                </a:r>
              </a:p>
              <a:p>
                <a:r>
                  <a:rPr lang="en-US" dirty="0"/>
                  <a:t>As system saturates (utilization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→100%) </m:t>
                    </m:r>
                  </m:oMath>
                </a14:m>
                <a:r>
                  <a:rPr lang="en-US" dirty="0"/>
                  <a:t>delay increases, request rate is limited by service rate</a:t>
                </a:r>
              </a:p>
              <a:p>
                <a:pPr lvl="1"/>
                <a:r>
                  <a:rPr lang="en-US" dirty="0"/>
                  <a:t>Queueing smooths bursts, but does not grow unbounded due to rate mismatch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592ED9-E402-45CE-9CA6-270144E61A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93401-7987-4EA1-9A28-D531F30C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EE64D-AF8A-47B4-8876-4E3F69FD8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5732-9A3C-4EB4-82E8-20374A30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8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02FDA-32E2-4E0C-A8D7-DA35E9F7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Causes Systems to Close?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489E-7E6F-4C3E-85B5-49B4DAFF1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Protocols are designed to have self-limited behavior</a:t>
            </a:r>
          </a:p>
          <a:p>
            <a:pPr lvl="1"/>
            <a:r>
              <a:rPr lang="en-US" smtClean="0"/>
              <a:t>Request-response, bounded number of outstanding requests per client</a:t>
            </a:r>
          </a:p>
          <a:p>
            <a:r>
              <a:rPr lang="en-US" smtClean="0"/>
              <a:t>Underlying system induces “back pressure” even if higher level services and applications don’t</a:t>
            </a:r>
          </a:p>
          <a:p>
            <a:pPr lvl="1"/>
            <a:r>
              <a:rPr lang="en-US" smtClean="0"/>
              <a:t>Bounded size queues (not just because of memory size)</a:t>
            </a:r>
          </a:p>
          <a:p>
            <a:pPr lvl="1"/>
            <a:r>
              <a:rPr lang="en-US" smtClean="0"/>
              <a:t>What happens when it fills up?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EF889-99AB-48C6-A222-2A72CEEF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41678-1F5A-4ED9-8C5E-76FBB839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C8994-8E91-4CDE-AACF-CD500121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1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08A75-0C3C-4CB2-9013-1C06C0BD1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Queuing Theory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AEB70-C1DC-4B8C-B7F3-189C2EFB6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Queuing theory resources are available on the “Resources” section of the course website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3131B-C619-424E-8AFA-FE31EE380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2890D-574C-48D6-A43E-EB7ED6C24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EDF86-E1BE-490E-8A6B-2F5C948D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3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E3C2-1358-45B8-A6E3-D5FCB13E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Well-Conditioned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760EB-0461-4F69-88B5-9D6B6C898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system that behaves this way is well-conditioned</a:t>
            </a:r>
          </a:p>
          <a:p>
            <a:pPr lvl="1"/>
            <a:r>
              <a:rPr lang="en-US" dirty="0" smtClean="0"/>
              <a:t>Delivered load increases with offered load until pipeline saturates</a:t>
            </a:r>
          </a:p>
          <a:p>
            <a:pPr lvl="1"/>
            <a:r>
              <a:rPr lang="en-US" dirty="0" smtClean="0"/>
              <a:t>As offered load increases further, throughput remains high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FDCBD-555D-4983-9AE2-C84CCDC4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F56F6-FFF4-4212-A3E2-7D079312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17909-F5C0-4EBD-AC36-375F40EB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031929" y="2025396"/>
            <a:ext cx="7328978" cy="2732282"/>
            <a:chOff x="1446713" y="1390772"/>
            <a:chExt cx="8757136" cy="326470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11A762D-1ED9-4014-99B8-41F2AAF3D2E1}"/>
                </a:ext>
              </a:extLst>
            </p:cNvPr>
            <p:cNvCxnSpPr/>
            <p:nvPr/>
          </p:nvCxnSpPr>
          <p:spPr>
            <a:xfrm>
              <a:off x="3820546" y="3905372"/>
              <a:ext cx="5319346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A84E1F2-016D-4D02-BE0F-0336AEBDF49F}"/>
                    </a:ext>
                  </a:extLst>
                </p:cNvPr>
                <p:cNvSpPr txBox="1"/>
                <p:nvPr/>
              </p:nvSpPr>
              <p:spPr>
                <a:xfrm>
                  <a:off x="4627836" y="4214178"/>
                  <a:ext cx="4425811" cy="4413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Request Rate (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dirty="0"/>
                    <a:t> ) - “offered load”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A84E1F2-016D-4D02-BE0F-0336AEBDF4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7836" y="4214178"/>
                  <a:ext cx="4425811" cy="441302"/>
                </a:xfrm>
                <a:prstGeom prst="rect">
                  <a:avLst/>
                </a:prstGeom>
                <a:blipFill>
                  <a:blip r:embed="rId2"/>
                  <a:stretch>
                    <a:fillRect l="-1316" t="-10000" r="-822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E1F3C61-0839-461A-A1D0-7C97A5B87A95}"/>
                </a:ext>
              </a:extLst>
            </p:cNvPr>
            <p:cNvCxnSpPr/>
            <p:nvPr/>
          </p:nvCxnSpPr>
          <p:spPr>
            <a:xfrm flipV="1">
              <a:off x="3820546" y="1390772"/>
              <a:ext cx="0" cy="25146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4AAEDC6-C462-42FA-8FC2-13BFD465404F}"/>
                    </a:ext>
                  </a:extLst>
                </p:cNvPr>
                <p:cNvSpPr txBox="1"/>
                <p:nvPr/>
              </p:nvSpPr>
              <p:spPr>
                <a:xfrm>
                  <a:off x="1446713" y="2768890"/>
                  <a:ext cx="2489598" cy="772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Service Rate (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dirty="0"/>
                    <a:t>) - “delivered load”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4AAEDC6-C462-42FA-8FC2-13BFD46540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6713" y="2768890"/>
                  <a:ext cx="2489598" cy="772278"/>
                </a:xfrm>
                <a:prstGeom prst="rect">
                  <a:avLst/>
                </a:prstGeom>
                <a:blipFill>
                  <a:blip r:embed="rId3"/>
                  <a:stretch>
                    <a:fillRect l="-2339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F924305-1126-4D59-8434-59F07B8C491D}"/>
                    </a:ext>
                  </a:extLst>
                </p:cNvPr>
                <p:cNvSpPr/>
                <p:nvPr/>
              </p:nvSpPr>
              <p:spPr>
                <a:xfrm>
                  <a:off x="3003794" y="2094074"/>
                  <a:ext cx="825547" cy="4413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F924305-1126-4D59-8434-59F07B8C49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794" y="2094074"/>
                  <a:ext cx="825547" cy="441302"/>
                </a:xfrm>
                <a:prstGeom prst="rect">
                  <a:avLst/>
                </a:prstGeom>
                <a:blipFill>
                  <a:blip r:embed="rId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AA7BAF3-05C1-47B7-921D-2AE5D6AC26E1}"/>
                    </a:ext>
                  </a:extLst>
                </p:cNvPr>
                <p:cNvSpPr/>
                <p:nvPr/>
              </p:nvSpPr>
              <p:spPr>
                <a:xfrm>
                  <a:off x="5438330" y="3461210"/>
                  <a:ext cx="809359" cy="4413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AA7BAF3-05C1-47B7-921D-2AE5D6AC26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8330" y="3461210"/>
                  <a:ext cx="809359" cy="441302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171507-ED42-474D-BFFB-8B9C3F9B15FB}"/>
                </a:ext>
              </a:extLst>
            </p:cNvPr>
            <p:cNvGrpSpPr/>
            <p:nvPr/>
          </p:nvGrpSpPr>
          <p:grpSpPr>
            <a:xfrm>
              <a:off x="3820546" y="2278740"/>
              <a:ext cx="4577748" cy="1626632"/>
              <a:chOff x="2453052" y="2479376"/>
              <a:chExt cx="4577748" cy="1626632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BE10242-0F47-4A7F-8B60-1474F8EAEA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53052" y="2479376"/>
                <a:ext cx="1617785" cy="1626632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0545811-3F60-44A3-AADD-5C1892C0A0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0837" y="2479376"/>
                <a:ext cx="2959963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991271-DD23-4FA6-87A0-893986BB1262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 flipH="1">
              <a:off x="3829339" y="2278740"/>
              <a:ext cx="1608992" cy="4616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19CEAEB-70B2-4B9F-B6E0-AD4EE3E2A7B9}"/>
                </a:ext>
              </a:extLst>
            </p:cNvPr>
            <p:cNvCxnSpPr>
              <a:cxnSpLocks/>
            </p:cNvCxnSpPr>
            <p:nvPr/>
          </p:nvCxnSpPr>
          <p:spPr>
            <a:xfrm>
              <a:off x="5438331" y="1713937"/>
              <a:ext cx="0" cy="219143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AABB15C7-0CB8-4529-840C-93EAA82BB382}"/>
                </a:ext>
              </a:extLst>
            </p:cNvPr>
            <p:cNvSpPr/>
            <p:nvPr/>
          </p:nvSpPr>
          <p:spPr>
            <a:xfrm>
              <a:off x="3838132" y="2427886"/>
              <a:ext cx="3587262" cy="1459901"/>
            </a:xfrm>
            <a:custGeom>
              <a:avLst/>
              <a:gdLst>
                <a:gd name="connsiteX0" fmla="*/ 0 w 3587262"/>
                <a:gd name="connsiteY0" fmla="*/ 1459901 h 1459901"/>
                <a:gd name="connsiteX1" fmla="*/ 633047 w 3587262"/>
                <a:gd name="connsiteY1" fmla="*/ 844440 h 1459901"/>
                <a:gd name="connsiteX2" fmla="*/ 1195754 w 3587262"/>
                <a:gd name="connsiteY2" fmla="*/ 431201 h 1459901"/>
                <a:gd name="connsiteX3" fmla="*/ 1705708 w 3587262"/>
                <a:gd name="connsiteY3" fmla="*/ 176224 h 1459901"/>
                <a:gd name="connsiteX4" fmla="*/ 2118947 w 3587262"/>
                <a:gd name="connsiteY4" fmla="*/ 61924 h 1459901"/>
                <a:gd name="connsiteX5" fmla="*/ 2532185 w 3587262"/>
                <a:gd name="connsiteY5" fmla="*/ 9170 h 1459901"/>
                <a:gd name="connsiteX6" fmla="*/ 3587262 w 3587262"/>
                <a:gd name="connsiteY6" fmla="*/ 378 h 145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7262" h="1459901">
                  <a:moveTo>
                    <a:pt x="0" y="1459901"/>
                  </a:moveTo>
                  <a:cubicBezTo>
                    <a:pt x="216877" y="1237895"/>
                    <a:pt x="433755" y="1015890"/>
                    <a:pt x="633047" y="844440"/>
                  </a:cubicBezTo>
                  <a:cubicBezTo>
                    <a:pt x="832339" y="672990"/>
                    <a:pt x="1016977" y="542570"/>
                    <a:pt x="1195754" y="431201"/>
                  </a:cubicBezTo>
                  <a:cubicBezTo>
                    <a:pt x="1374531" y="319832"/>
                    <a:pt x="1551843" y="237770"/>
                    <a:pt x="1705708" y="176224"/>
                  </a:cubicBezTo>
                  <a:cubicBezTo>
                    <a:pt x="1859573" y="114678"/>
                    <a:pt x="1981201" y="89766"/>
                    <a:pt x="2118947" y="61924"/>
                  </a:cubicBezTo>
                  <a:cubicBezTo>
                    <a:pt x="2256693" y="34082"/>
                    <a:pt x="2287466" y="19428"/>
                    <a:pt x="2532185" y="9170"/>
                  </a:cubicBezTo>
                  <a:cubicBezTo>
                    <a:pt x="2776904" y="-1088"/>
                    <a:pt x="3182083" y="-355"/>
                    <a:pt x="3587262" y="378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0471C6-D412-47E3-BD26-0CD7F93E1352}"/>
                </a:ext>
              </a:extLst>
            </p:cNvPr>
            <p:cNvSpPr txBox="1"/>
            <p:nvPr/>
          </p:nvSpPr>
          <p:spPr>
            <a:xfrm>
              <a:off x="7301678" y="1834836"/>
              <a:ext cx="2902171" cy="441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asymptotic peak 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537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F9EA-9AD4-43F8-96DE-734BC034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Non-Well-Conditioned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40FCD-4E54-4EC8-92D5-A5BB7EC43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436799" cy="4351337"/>
          </a:xfrm>
        </p:spPr>
        <p:txBody>
          <a:bodyPr/>
          <a:lstStyle/>
          <a:p>
            <a:r>
              <a:rPr lang="en-US" dirty="0" smtClean="0"/>
              <a:t>A server that spawns a new </a:t>
            </a:r>
            <a:r>
              <a:rPr lang="en-US" dirty="0" err="1" smtClean="0"/>
              <a:t>pthread</a:t>
            </a:r>
            <a:r>
              <a:rPr lang="en-US" dirty="0" smtClean="0"/>
              <a:t> per request is not well-conditioned!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Figure from SEDA Section 2 reading (Welsh 2001)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28CE7-CFB6-434B-BBCE-C9F2F803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40F8C-C151-48AC-865B-88E252B1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B4D10-9C5B-42E4-B8D3-7AB020B3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11B43E20-55A6-41AD-A18B-EBB6B27B1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71" y="1981200"/>
            <a:ext cx="5060229" cy="389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9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DF94-C781-4FF8-A00C-626B73D29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Well-Conditioned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55EAD-9360-4DF1-B111-2B1F3A72A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Spawning a new thread or process for each request is not well-conditioned</a:t>
            </a:r>
          </a:p>
          <a:p>
            <a:r>
              <a:rPr lang="en-US" smtClean="0"/>
              <a:t>Too many threads is bad</a:t>
            </a:r>
          </a:p>
          <a:p>
            <a:pPr lvl="1"/>
            <a:r>
              <a:rPr lang="en-US" smtClean="0"/>
              <a:t>Scheduling overhead becomes large</a:t>
            </a:r>
          </a:p>
          <a:p>
            <a:pPr lvl="1"/>
            <a:r>
              <a:rPr lang="en-US" smtClean="0"/>
              <a:t>Context switch overhead becomes large</a:t>
            </a:r>
          </a:p>
          <a:p>
            <a:pPr lvl="2"/>
            <a:r>
              <a:rPr lang="en-US" smtClean="0"/>
              <a:t>E.g., Poor cache performance</a:t>
            </a:r>
          </a:p>
          <a:p>
            <a:pPr lvl="1"/>
            <a:r>
              <a:rPr lang="en-US" smtClean="0"/>
              <a:t>Synchronization overhead becomes large</a:t>
            </a:r>
          </a:p>
          <a:p>
            <a:pPr lvl="2"/>
            <a:r>
              <a:rPr lang="en-US" smtClean="0"/>
              <a:t>E.g.,  Lock contention</a:t>
            </a:r>
          </a:p>
          <a:p>
            <a:pPr lvl="2"/>
            <a:endParaRPr lang="en-US" smtClean="0"/>
          </a:p>
          <a:p>
            <a:r>
              <a:rPr lang="en-US" smtClean="0"/>
              <a:t>Was our original (v1) server well-conditioned?</a:t>
            </a:r>
          </a:p>
          <a:p>
            <a:pPr lvl="1"/>
            <a:r>
              <a:rPr lang="en-US" smtClean="0"/>
              <a:t>The one that handles requests one at a time, with no concurrency?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20939-EFC0-4696-B832-48DA6969A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293CD-ADEB-4E99-B5A2-090B817B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123BA-72E0-407F-A873-91D125CE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7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Performance and Highly Concurrent Systems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3D0A-0D6B-4DC4-85A4-10B5E934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Concurrent, Well-Conditioned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DA4E1-0D58-435C-B9E1-FFFCA979A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Thread Pools</a:t>
            </a:r>
          </a:p>
          <a:p>
            <a:r>
              <a:rPr lang="en-US" smtClean="0"/>
              <a:t>User-Mode Threads</a:t>
            </a:r>
          </a:p>
          <a:p>
            <a:r>
              <a:rPr lang="en-US" smtClean="0"/>
              <a:t>Event-Driven Execution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68B11-EC1A-4C47-89EC-29796E38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43674-584B-4206-8DE2-FF9D9CE6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EE83A-F5F3-4B1D-B7DD-10FE4E1D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61872" y="1802166"/>
            <a:ext cx="5481828" cy="426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9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8D67-3F25-4C29-A95C-B7CD4FC03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 for Today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5ECFA-7916-4808-9A8E-3AFDDC0E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up discussion of highly concurrent systems</a:t>
            </a:r>
          </a:p>
          <a:p>
            <a:r>
              <a:rPr lang="en-US" dirty="0" smtClean="0"/>
              <a:t>Start exploring OS memory management (</a:t>
            </a:r>
            <a:r>
              <a:rPr lang="en-US" smtClean="0"/>
              <a:t>if time permits)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254C4-A3E3-4A60-A199-E53707BF5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C6C7E-8049-450C-80B2-02087A75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C26B2-31AF-4E8D-A380-ED5B2A10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8109E-5F72-4497-BFF2-7461EBDBF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Pools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159BA-B70A-4503-8648-BAECA1C74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Key idea: limit the number of threads</a:t>
            </a:r>
          </a:p>
          <a:p>
            <a:pPr lvl="1"/>
            <a:r>
              <a:rPr lang="en-US" smtClean="0"/>
              <a:t>Before throughput starts to degrade</a:t>
            </a:r>
          </a:p>
          <a:p>
            <a:r>
              <a:rPr lang="en-US" altLang="ko-KR" smtClean="0"/>
              <a:t>Instead, allocate a bounded “pool” of worker threads, representing the maximum level of multiprogramming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BC145-47B9-4F65-9C88-3C612BFB5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F72BE-4E3B-4490-B08B-749E4D65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D636D-17AA-4931-947E-D3A4D5483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25" name="Group 27">
            <a:extLst>
              <a:ext uri="{FF2B5EF4-FFF2-40B4-BE49-F238E27FC236}">
                <a16:creationId xmlns:a16="http://schemas.microsoft.com/office/drawing/2014/main" id="{A0D76EF2-CE39-4268-8125-BC243E4BC49B}"/>
              </a:ext>
            </a:extLst>
          </p:cNvPr>
          <p:cNvGrpSpPr>
            <a:grpSpLocks/>
          </p:cNvGrpSpPr>
          <p:nvPr/>
        </p:nvGrpSpPr>
        <p:grpSpPr bwMode="auto">
          <a:xfrm>
            <a:off x="2517040" y="3997427"/>
            <a:ext cx="7013575" cy="1924051"/>
            <a:chOff x="94" y="1392"/>
            <a:chExt cx="4418" cy="1212"/>
          </a:xfrm>
        </p:grpSpPr>
        <p:sp>
          <p:nvSpPr>
            <p:cNvPr id="26" name="Rectangle 14">
              <a:extLst>
                <a:ext uri="{FF2B5EF4-FFF2-40B4-BE49-F238E27FC236}">
                  <a16:creationId xmlns:a16="http://schemas.microsoft.com/office/drawing/2014/main" id="{8A7F4AF1-9C10-4763-B423-DB2BD080D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1488"/>
              <a:ext cx="791" cy="672"/>
            </a:xfrm>
            <a:prstGeom prst="rect">
              <a:avLst/>
            </a:prstGeom>
            <a:solidFill>
              <a:srgbClr val="00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000">
                  <a:latin typeface="+mn-lt"/>
                  <a:ea typeface="Gulim" panose="020B0600000101010101" pitchFamily="34" charset="-127"/>
                </a:rPr>
                <a:t>Master</a:t>
              </a:r>
            </a:p>
            <a:p>
              <a:pPr algn="ctr"/>
              <a:r>
                <a:rPr lang="en-US" altLang="ko-KR" sz="2000">
                  <a:latin typeface="+mn-lt"/>
                  <a:ea typeface="Gulim" panose="020B0600000101010101" pitchFamily="34" charset="-127"/>
                </a:rPr>
                <a:t>Thread</a:t>
              </a:r>
            </a:p>
          </p:txBody>
        </p:sp>
        <p:sp>
          <p:nvSpPr>
            <p:cNvPr id="27" name="Text Box 15">
              <a:extLst>
                <a:ext uri="{FF2B5EF4-FFF2-40B4-BE49-F238E27FC236}">
                  <a16:creationId xmlns:a16="http://schemas.microsoft.com/office/drawing/2014/main" id="{D468050F-83C3-4E91-BB1B-A2BFEC83F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8" y="2352"/>
              <a:ext cx="102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000" dirty="0">
                  <a:latin typeface="+mn-lt"/>
                  <a:ea typeface="Gulim" panose="020B0600000101010101" pitchFamily="34" charset="-127"/>
                </a:rPr>
                <a:t>Thread Pool</a:t>
              </a:r>
            </a:p>
          </p:txBody>
        </p:sp>
        <p:sp>
          <p:nvSpPr>
            <p:cNvPr id="28" name="laptop">
              <a:extLst>
                <a:ext uri="{FF2B5EF4-FFF2-40B4-BE49-F238E27FC236}">
                  <a16:creationId xmlns:a16="http://schemas.microsoft.com/office/drawing/2014/main" id="{AC4AFB46-4323-4CFE-AFE1-4757C1065CE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94" y="1728"/>
              <a:ext cx="912" cy="672"/>
            </a:xfrm>
            <a:custGeom>
              <a:avLst/>
              <a:gdLst>
                <a:gd name="T0" fmla="*/ 142 w 21600"/>
                <a:gd name="T1" fmla="*/ 0 h 21600"/>
                <a:gd name="T2" fmla="*/ 142 w 21600"/>
                <a:gd name="T3" fmla="*/ 223 h 21600"/>
                <a:gd name="T4" fmla="*/ 774 w 21600"/>
                <a:gd name="T5" fmla="*/ 0 h 21600"/>
                <a:gd name="T6" fmla="*/ 774 w 21600"/>
                <a:gd name="T7" fmla="*/ 223 h 21600"/>
                <a:gd name="T8" fmla="*/ 456 w 21600"/>
                <a:gd name="T9" fmla="*/ 0 h 21600"/>
                <a:gd name="T10" fmla="*/ 456 w 21600"/>
                <a:gd name="T11" fmla="*/ 672 h 21600"/>
                <a:gd name="T12" fmla="*/ 0 w 21600"/>
                <a:gd name="T13" fmla="*/ 672 h 21600"/>
                <a:gd name="T14" fmla="*/ 912 w 21600"/>
                <a:gd name="T15" fmla="*/ 67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53 w 21600"/>
                <a:gd name="T25" fmla="*/ 1864 h 21600"/>
                <a:gd name="T26" fmla="*/ 17313 w 21600"/>
                <a:gd name="T27" fmla="*/ 1231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2000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6B6B818E-D585-45D4-8DB7-CA2134A74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" y="2064"/>
              <a:ext cx="2966" cy="416"/>
            </a:xfrm>
            <a:custGeom>
              <a:avLst/>
              <a:gdLst>
                <a:gd name="T0" fmla="*/ 2304 w 2112"/>
                <a:gd name="T1" fmla="*/ 0 h 416"/>
                <a:gd name="T2" fmla="*/ 1937 w 2112"/>
                <a:gd name="T3" fmla="*/ 336 h 416"/>
                <a:gd name="T4" fmla="*/ 1047 w 2112"/>
                <a:gd name="T5" fmla="*/ 384 h 416"/>
                <a:gd name="T6" fmla="*/ 0 w 2112"/>
                <a:gd name="T7" fmla="*/ 144 h 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2" h="416">
                  <a:moveTo>
                    <a:pt x="2112" y="0"/>
                  </a:moveTo>
                  <a:cubicBezTo>
                    <a:pt x="2040" y="136"/>
                    <a:pt x="1968" y="272"/>
                    <a:pt x="1776" y="336"/>
                  </a:cubicBezTo>
                  <a:cubicBezTo>
                    <a:pt x="1584" y="400"/>
                    <a:pt x="1256" y="416"/>
                    <a:pt x="960" y="384"/>
                  </a:cubicBezTo>
                  <a:cubicBezTo>
                    <a:pt x="664" y="352"/>
                    <a:pt x="332" y="248"/>
                    <a:pt x="0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FB2D8652-E08F-450C-A991-2D983B7E8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1680"/>
              <a:ext cx="1232" cy="256"/>
            </a:xfrm>
            <a:custGeom>
              <a:avLst/>
              <a:gdLst>
                <a:gd name="T0" fmla="*/ 0 w 1008"/>
                <a:gd name="T1" fmla="*/ 256 h 256"/>
                <a:gd name="T2" fmla="*/ 336 w 1008"/>
                <a:gd name="T3" fmla="*/ 16 h 256"/>
                <a:gd name="T4" fmla="*/ 1008 w 1008"/>
                <a:gd name="T5" fmla="*/ 160 h 2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256">
                  <a:moveTo>
                    <a:pt x="0" y="256"/>
                  </a:moveTo>
                  <a:cubicBezTo>
                    <a:pt x="84" y="144"/>
                    <a:pt x="168" y="32"/>
                    <a:pt x="336" y="16"/>
                  </a:cubicBezTo>
                  <a:cubicBezTo>
                    <a:pt x="504" y="0"/>
                    <a:pt x="756" y="80"/>
                    <a:pt x="1008" y="16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/>
            </a:p>
          </p:txBody>
        </p:sp>
        <p:sp>
          <p:nvSpPr>
            <p:cNvPr id="31" name="Line 21">
              <a:extLst>
                <a:ext uri="{FF2B5EF4-FFF2-40B4-BE49-F238E27FC236}">
                  <a16:creationId xmlns:a16="http://schemas.microsoft.com/office/drawing/2014/main" id="{DAAD4D7E-AC76-40EA-BD67-61C2BCEA1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8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/>
            </a:p>
          </p:txBody>
        </p: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85BF4CE8-8172-4A57-87DB-13AB161E2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8" y="1526"/>
              <a:ext cx="292" cy="643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000" dirty="0">
                  <a:latin typeface="+mn-lt"/>
                  <a:ea typeface="Gulim" panose="020B0600000101010101" pitchFamily="34" charset="-127"/>
                </a:rPr>
                <a:t>queue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0C6AC20-84F0-4157-B908-F0DD7B8457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1392"/>
              <a:ext cx="1008" cy="960"/>
              <a:chOff x="2784" y="624"/>
              <a:chExt cx="1008" cy="960"/>
            </a:xfrm>
          </p:grpSpPr>
          <p:sp>
            <p:nvSpPr>
              <p:cNvPr id="34" name="Oval 4">
                <a:extLst>
                  <a:ext uri="{FF2B5EF4-FFF2-40B4-BE49-F238E27FC236}">
                    <a16:creationId xmlns:a16="http://schemas.microsoft.com/office/drawing/2014/main" id="{200DEC05-19C2-478A-9040-AC84E8C67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624"/>
                <a:ext cx="1008" cy="960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2000">
                  <a:latin typeface="+mn-lt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35" name="Ink 6">
                    <a:extLst>
                      <a:ext uri="{FF2B5EF4-FFF2-40B4-BE49-F238E27FC236}">
                        <a16:creationId xmlns:a16="http://schemas.microsoft.com/office/drawing/2014/main" id="{3504C0DB-2AF6-4214-8192-F41B42A9DE72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043" y="837"/>
                  <a:ext cx="121" cy="173"/>
                </p14:xfrm>
              </p:contentPart>
            </mc:Choice>
            <mc:Fallback xmlns="">
              <p:pic>
                <p:nvPicPr>
                  <p:cNvPr id="408582" name="Ink 6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037" y="831"/>
                    <a:ext cx="133" cy="1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6" name="Ink 7">
                    <a:extLst>
                      <a:ext uri="{FF2B5EF4-FFF2-40B4-BE49-F238E27FC236}">
                        <a16:creationId xmlns:a16="http://schemas.microsoft.com/office/drawing/2014/main" id="{7033B993-D5D6-4D7E-B56B-B3C3E0BEB806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338" y="957"/>
                  <a:ext cx="68" cy="193"/>
                </p14:xfrm>
              </p:contentPart>
            </mc:Choice>
            <mc:Fallback xmlns="">
              <p:pic>
                <p:nvPicPr>
                  <p:cNvPr id="408583" name="Ink 7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332" y="951"/>
                    <a:ext cx="80" cy="2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7" name="Ink 8">
                    <a:extLst>
                      <a:ext uri="{FF2B5EF4-FFF2-40B4-BE49-F238E27FC236}">
                        <a16:creationId xmlns:a16="http://schemas.microsoft.com/office/drawing/2014/main" id="{08132D25-6909-4FA2-9724-E6B48E65493A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97" y="1205"/>
                  <a:ext cx="355" cy="137"/>
                </p14:xfrm>
              </p:contentPart>
            </mc:Choice>
            <mc:Fallback xmlns="">
              <p:pic>
                <p:nvPicPr>
                  <p:cNvPr id="408584" name="Ink 8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91" y="1199"/>
                    <a:ext cx="367" cy="1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8" name="Ink 9">
                    <a:extLst>
                      <a:ext uri="{FF2B5EF4-FFF2-40B4-BE49-F238E27FC236}">
                        <a16:creationId xmlns:a16="http://schemas.microsoft.com/office/drawing/2014/main" id="{C778E604-D927-4065-A77C-0A6759FD512E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82" y="1027"/>
                  <a:ext cx="172" cy="195"/>
                </p14:xfrm>
              </p:contentPart>
            </mc:Choice>
            <mc:Fallback xmlns="">
              <p:pic>
                <p:nvPicPr>
                  <p:cNvPr id="408585" name="Ink 9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876" y="1021"/>
                    <a:ext cx="184" cy="2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9" name="Ink 10">
                    <a:extLst>
                      <a:ext uri="{FF2B5EF4-FFF2-40B4-BE49-F238E27FC236}">
                        <a16:creationId xmlns:a16="http://schemas.microsoft.com/office/drawing/2014/main" id="{A3A6109B-8B4D-4A57-9EFB-F6D741BF20F3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45" y="1284"/>
                  <a:ext cx="145" cy="176"/>
                </p14:xfrm>
              </p:contentPart>
            </mc:Choice>
            <mc:Fallback xmlns="">
              <p:pic>
                <p:nvPicPr>
                  <p:cNvPr id="408586" name="Ink 10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439" y="1278"/>
                    <a:ext cx="157" cy="1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" name="Ink 11">
                    <a:extLst>
                      <a:ext uri="{FF2B5EF4-FFF2-40B4-BE49-F238E27FC236}">
                        <a16:creationId xmlns:a16="http://schemas.microsoft.com/office/drawing/2014/main" id="{5B61C3F6-8966-4049-80D1-6510840FCC57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148" y="1362"/>
                  <a:ext cx="156" cy="134"/>
                </p14:xfrm>
              </p:contentPart>
            </mc:Choice>
            <mc:Fallback xmlns="">
              <p:pic>
                <p:nvPicPr>
                  <p:cNvPr id="408587" name="Ink 11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142" y="1356"/>
                    <a:ext cx="168" cy="1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1" name="Ink 12">
                    <a:extLst>
                      <a:ext uri="{FF2B5EF4-FFF2-40B4-BE49-F238E27FC236}">
                        <a16:creationId xmlns:a16="http://schemas.microsoft.com/office/drawing/2014/main" id="{DBA14BBC-FCB8-4A91-BD3A-F7D5CE836AC3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216" y="720"/>
                  <a:ext cx="108" cy="267"/>
                </p14:xfrm>
              </p:contentPart>
            </mc:Choice>
            <mc:Fallback xmlns="">
              <p:pic>
                <p:nvPicPr>
                  <p:cNvPr id="408588" name="Ink 12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210" y="714"/>
                    <a:ext cx="120" cy="2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2" name="Ink 13">
                    <a:extLst>
                      <a:ext uri="{FF2B5EF4-FFF2-40B4-BE49-F238E27FC236}">
                        <a16:creationId xmlns:a16="http://schemas.microsoft.com/office/drawing/2014/main" id="{30923A24-086B-4005-B463-6435B81D1937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86" y="892"/>
                  <a:ext cx="160" cy="323"/>
                </p14:xfrm>
              </p:contentPart>
            </mc:Choice>
            <mc:Fallback xmlns="">
              <p:pic>
                <p:nvPicPr>
                  <p:cNvPr id="408589" name="Ink 13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480" y="886"/>
                    <a:ext cx="172" cy="335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69305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67BE0-9B6A-4A80-B393-C4EDA801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Pools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954FCF-2692-47B7-A1E7-9CA805AFA3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master() {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</a:t>
            </a:r>
            <a:r>
              <a:rPr lang="en-US" altLang="ko-KR" dirty="0" err="1" smtClean="0">
                <a:latin typeface="Consolas" panose="020B0609020204030204" pitchFamily="49" charset="0"/>
              </a:rPr>
              <a:t>allocThreads</a:t>
            </a:r>
            <a:r>
              <a:rPr lang="en-US" altLang="ko-KR" dirty="0" smtClean="0">
                <a:latin typeface="Consolas" panose="020B0609020204030204" pitchFamily="49" charset="0"/>
              </a:rPr>
              <a:t>(worker, queue);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while(TRUE) {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  con = </a:t>
            </a:r>
            <a:r>
              <a:rPr lang="en-US" altLang="ko-KR" dirty="0" err="1" smtClean="0">
                <a:latin typeface="Consolas" panose="020B0609020204030204" pitchFamily="49" charset="0"/>
              </a:rPr>
              <a:t>AcceptCon</a:t>
            </a:r>
            <a:r>
              <a:rPr lang="en-US" altLang="ko-KR" dirty="0" smtClean="0">
                <a:latin typeface="Consolas" panose="020B0609020204030204" pitchFamily="49" charset="0"/>
              </a:rPr>
              <a:t>();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  </a:t>
            </a:r>
            <a:r>
              <a:rPr lang="en-US" altLang="ko-KR" dirty="0" err="1" smtClean="0">
                <a:latin typeface="Consolas" panose="020B0609020204030204" pitchFamily="49" charset="0"/>
              </a:rPr>
              <a:t>Enqueue</a:t>
            </a:r>
            <a:r>
              <a:rPr lang="en-US" altLang="ko-KR" dirty="0" smtClean="0">
                <a:latin typeface="Consolas" panose="020B0609020204030204" pitchFamily="49" charset="0"/>
              </a:rPr>
              <a:t>(queue, con);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}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}</a:t>
            </a:r>
            <a:endParaRPr lang="en-US" altLang="ko-KR" dirty="0">
              <a:latin typeface="Consolas" panose="020B0609020204030204" pitchFamily="49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0D88A9-D65D-44B5-8A2C-09EC3B0469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worker(queue) {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while(TRUE) {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  // Blocks if empty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  con = </a:t>
            </a:r>
            <a:r>
              <a:rPr lang="en-US" altLang="ko-KR" dirty="0" err="1" smtClean="0">
                <a:latin typeface="Consolas" panose="020B0609020204030204" pitchFamily="49" charset="0"/>
              </a:rPr>
              <a:t>Dequeue</a:t>
            </a:r>
            <a:r>
              <a:rPr lang="en-US" altLang="ko-KR" dirty="0" smtClean="0">
                <a:latin typeface="Consolas" panose="020B0609020204030204" pitchFamily="49" charset="0"/>
              </a:rPr>
              <a:t>(queue);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  </a:t>
            </a:r>
            <a:r>
              <a:rPr lang="en-US" altLang="ko-KR" dirty="0" err="1" smtClean="0">
                <a:latin typeface="Consolas" panose="020B0609020204030204" pitchFamily="49" charset="0"/>
              </a:rPr>
              <a:t>ServiceWebPage</a:t>
            </a:r>
            <a:r>
              <a:rPr lang="en-US" altLang="ko-KR" dirty="0" smtClean="0">
                <a:latin typeface="Consolas" panose="020B0609020204030204" pitchFamily="49" charset="0"/>
              </a:rPr>
              <a:t>(con);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}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}</a:t>
            </a:r>
            <a:endParaRPr lang="en-US" altLang="ko-KR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99281-36CA-48C4-9043-DAB8A0FC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D87DA-4C93-480C-A310-50A0E603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7D39F-1C09-4F76-BF85-59AFFE05D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9" name="Group 27">
            <a:extLst>
              <a:ext uri="{FF2B5EF4-FFF2-40B4-BE49-F238E27FC236}">
                <a16:creationId xmlns:a16="http://schemas.microsoft.com/office/drawing/2014/main" id="{FBBCEC5C-45C3-43BE-AF03-0AD4EC06B2F7}"/>
              </a:ext>
            </a:extLst>
          </p:cNvPr>
          <p:cNvGrpSpPr>
            <a:grpSpLocks/>
          </p:cNvGrpSpPr>
          <p:nvPr/>
        </p:nvGrpSpPr>
        <p:grpSpPr bwMode="auto">
          <a:xfrm>
            <a:off x="2276793" y="4229099"/>
            <a:ext cx="7013575" cy="1985964"/>
            <a:chOff x="94" y="1392"/>
            <a:chExt cx="4418" cy="1251"/>
          </a:xfrm>
        </p:grpSpPr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F14E8714-1972-4E46-97D7-3868A8437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1488"/>
              <a:ext cx="791" cy="672"/>
            </a:xfrm>
            <a:prstGeom prst="rect">
              <a:avLst/>
            </a:prstGeom>
            <a:solidFill>
              <a:srgbClr val="00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dirty="0">
                  <a:latin typeface="+mn-lt"/>
                  <a:ea typeface="Gulim" panose="020B0600000101010101" pitchFamily="34" charset="-127"/>
                </a:rPr>
                <a:t>Master</a:t>
              </a:r>
            </a:p>
            <a:p>
              <a:pPr algn="ctr"/>
              <a:r>
                <a:rPr lang="en-US" altLang="ko-KR" sz="2400" dirty="0">
                  <a:latin typeface="+mn-lt"/>
                  <a:ea typeface="Gulim" panose="020B0600000101010101" pitchFamily="34" charset="-127"/>
                </a:rPr>
                <a:t>Thread</a:t>
              </a:r>
            </a:p>
          </p:txBody>
        </p:sp>
        <p:sp>
          <p:nvSpPr>
            <p:cNvPr id="11" name="Text Box 15">
              <a:extLst>
                <a:ext uri="{FF2B5EF4-FFF2-40B4-BE49-F238E27FC236}">
                  <a16:creationId xmlns:a16="http://schemas.microsoft.com/office/drawing/2014/main" id="{F0F8DED1-4C12-48F5-A476-DBEB95A0D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1" y="2352"/>
              <a:ext cx="107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dirty="0">
                  <a:latin typeface="+mn-lt"/>
                  <a:ea typeface="Gulim" panose="020B0600000101010101" pitchFamily="34" charset="-127"/>
                </a:rPr>
                <a:t>Thread Pool</a:t>
              </a:r>
            </a:p>
          </p:txBody>
        </p:sp>
        <p:sp>
          <p:nvSpPr>
            <p:cNvPr id="12" name="laptop">
              <a:extLst>
                <a:ext uri="{FF2B5EF4-FFF2-40B4-BE49-F238E27FC236}">
                  <a16:creationId xmlns:a16="http://schemas.microsoft.com/office/drawing/2014/main" id="{549CAFFA-1C0E-4B27-A185-D3576F58B8D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94" y="1728"/>
              <a:ext cx="912" cy="672"/>
            </a:xfrm>
            <a:custGeom>
              <a:avLst/>
              <a:gdLst>
                <a:gd name="T0" fmla="*/ 142 w 21600"/>
                <a:gd name="T1" fmla="*/ 0 h 21600"/>
                <a:gd name="T2" fmla="*/ 142 w 21600"/>
                <a:gd name="T3" fmla="*/ 223 h 21600"/>
                <a:gd name="T4" fmla="*/ 774 w 21600"/>
                <a:gd name="T5" fmla="*/ 0 h 21600"/>
                <a:gd name="T6" fmla="*/ 774 w 21600"/>
                <a:gd name="T7" fmla="*/ 223 h 21600"/>
                <a:gd name="T8" fmla="*/ 456 w 21600"/>
                <a:gd name="T9" fmla="*/ 0 h 21600"/>
                <a:gd name="T10" fmla="*/ 456 w 21600"/>
                <a:gd name="T11" fmla="*/ 672 h 21600"/>
                <a:gd name="T12" fmla="*/ 0 w 21600"/>
                <a:gd name="T13" fmla="*/ 672 h 21600"/>
                <a:gd name="T14" fmla="*/ 912 w 21600"/>
                <a:gd name="T15" fmla="*/ 67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53 w 21600"/>
                <a:gd name="T25" fmla="*/ 1864 h 21600"/>
                <a:gd name="T26" fmla="*/ 17313 w 21600"/>
                <a:gd name="T27" fmla="*/ 1231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2400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9763E243-6F40-4539-B208-4B02CE168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" y="2064"/>
              <a:ext cx="2966" cy="416"/>
            </a:xfrm>
            <a:custGeom>
              <a:avLst/>
              <a:gdLst>
                <a:gd name="T0" fmla="*/ 2304 w 2112"/>
                <a:gd name="T1" fmla="*/ 0 h 416"/>
                <a:gd name="T2" fmla="*/ 1937 w 2112"/>
                <a:gd name="T3" fmla="*/ 336 h 416"/>
                <a:gd name="T4" fmla="*/ 1047 w 2112"/>
                <a:gd name="T5" fmla="*/ 384 h 416"/>
                <a:gd name="T6" fmla="*/ 0 w 2112"/>
                <a:gd name="T7" fmla="*/ 144 h 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2" h="416">
                  <a:moveTo>
                    <a:pt x="2112" y="0"/>
                  </a:moveTo>
                  <a:cubicBezTo>
                    <a:pt x="2040" y="136"/>
                    <a:pt x="1968" y="272"/>
                    <a:pt x="1776" y="336"/>
                  </a:cubicBezTo>
                  <a:cubicBezTo>
                    <a:pt x="1584" y="400"/>
                    <a:pt x="1256" y="416"/>
                    <a:pt x="960" y="384"/>
                  </a:cubicBezTo>
                  <a:cubicBezTo>
                    <a:pt x="664" y="352"/>
                    <a:pt x="332" y="248"/>
                    <a:pt x="0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400"/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D19CD79B-3E39-4AC2-B5D7-2A887378B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1680"/>
              <a:ext cx="1232" cy="256"/>
            </a:xfrm>
            <a:custGeom>
              <a:avLst/>
              <a:gdLst>
                <a:gd name="T0" fmla="*/ 0 w 1008"/>
                <a:gd name="T1" fmla="*/ 256 h 256"/>
                <a:gd name="T2" fmla="*/ 336 w 1008"/>
                <a:gd name="T3" fmla="*/ 16 h 256"/>
                <a:gd name="T4" fmla="*/ 1008 w 1008"/>
                <a:gd name="T5" fmla="*/ 160 h 2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256">
                  <a:moveTo>
                    <a:pt x="0" y="256"/>
                  </a:moveTo>
                  <a:cubicBezTo>
                    <a:pt x="84" y="144"/>
                    <a:pt x="168" y="32"/>
                    <a:pt x="336" y="16"/>
                  </a:cubicBezTo>
                  <a:cubicBezTo>
                    <a:pt x="504" y="0"/>
                    <a:pt x="756" y="80"/>
                    <a:pt x="1008" y="16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400"/>
            </a:p>
          </p:txBody>
        </p:sp>
        <p:sp>
          <p:nvSpPr>
            <p:cNvPr id="15" name="Line 21">
              <a:extLst>
                <a:ext uri="{FF2B5EF4-FFF2-40B4-BE49-F238E27FC236}">
                  <a16:creationId xmlns:a16="http://schemas.microsoft.com/office/drawing/2014/main" id="{0AABAFC1-C1CA-43FA-A7E2-F26D40821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8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B4D36CAA-C288-487C-96DB-B2C95C2D1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8" y="1526"/>
              <a:ext cx="292" cy="643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dirty="0">
                  <a:latin typeface="+mn-lt"/>
                  <a:ea typeface="Gulim" panose="020B0600000101010101" pitchFamily="34" charset="-127"/>
                </a:rPr>
                <a:t>queue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8685D29-A202-4A1E-A904-3D56FA3F8A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1392"/>
              <a:ext cx="1008" cy="960"/>
              <a:chOff x="2784" y="624"/>
              <a:chExt cx="1008" cy="960"/>
            </a:xfrm>
          </p:grpSpPr>
          <p:sp>
            <p:nvSpPr>
              <p:cNvPr id="18" name="Oval 4">
                <a:extLst>
                  <a:ext uri="{FF2B5EF4-FFF2-40B4-BE49-F238E27FC236}">
                    <a16:creationId xmlns:a16="http://schemas.microsoft.com/office/drawing/2014/main" id="{6209C161-3267-457A-BD82-69C08D49E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624"/>
                <a:ext cx="1008" cy="960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2400">
                  <a:latin typeface="+mn-lt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19" name="Ink 6">
                    <a:extLst>
                      <a:ext uri="{FF2B5EF4-FFF2-40B4-BE49-F238E27FC236}">
                        <a16:creationId xmlns:a16="http://schemas.microsoft.com/office/drawing/2014/main" id="{95570E7D-C3B1-4FD6-ADCC-8D1D93745BBD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043" y="837"/>
                  <a:ext cx="121" cy="173"/>
                </p14:xfrm>
              </p:contentPart>
            </mc:Choice>
            <mc:Fallback xmlns="">
              <p:pic>
                <p:nvPicPr>
                  <p:cNvPr id="408582" name="Ink 6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037" y="831"/>
                    <a:ext cx="133" cy="1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20" name="Ink 7">
                    <a:extLst>
                      <a:ext uri="{FF2B5EF4-FFF2-40B4-BE49-F238E27FC236}">
                        <a16:creationId xmlns:a16="http://schemas.microsoft.com/office/drawing/2014/main" id="{B48B30CB-4EEA-44E9-9794-2D69D2272304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338" y="957"/>
                  <a:ext cx="68" cy="193"/>
                </p14:xfrm>
              </p:contentPart>
            </mc:Choice>
            <mc:Fallback xmlns="">
              <p:pic>
                <p:nvPicPr>
                  <p:cNvPr id="408583" name="Ink 7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332" y="951"/>
                    <a:ext cx="80" cy="2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21" name="Ink 8">
                    <a:extLst>
                      <a:ext uri="{FF2B5EF4-FFF2-40B4-BE49-F238E27FC236}">
                        <a16:creationId xmlns:a16="http://schemas.microsoft.com/office/drawing/2014/main" id="{AA88133E-E7EF-4ACD-A7C3-313CFFBB0AF4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97" y="1205"/>
                  <a:ext cx="355" cy="137"/>
                </p14:xfrm>
              </p:contentPart>
            </mc:Choice>
            <mc:Fallback xmlns="">
              <p:pic>
                <p:nvPicPr>
                  <p:cNvPr id="408584" name="Ink 8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91" y="1199"/>
                    <a:ext cx="367" cy="1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2" name="Ink 9">
                    <a:extLst>
                      <a:ext uri="{FF2B5EF4-FFF2-40B4-BE49-F238E27FC236}">
                        <a16:creationId xmlns:a16="http://schemas.microsoft.com/office/drawing/2014/main" id="{7FA1F6EE-67C0-4C4C-9AB1-01710D9BFAB3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82" y="1027"/>
                  <a:ext cx="172" cy="195"/>
                </p14:xfrm>
              </p:contentPart>
            </mc:Choice>
            <mc:Fallback xmlns="">
              <p:pic>
                <p:nvPicPr>
                  <p:cNvPr id="408585" name="Ink 9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876" y="1021"/>
                    <a:ext cx="184" cy="2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3" name="Ink 10">
                    <a:extLst>
                      <a:ext uri="{FF2B5EF4-FFF2-40B4-BE49-F238E27FC236}">
                        <a16:creationId xmlns:a16="http://schemas.microsoft.com/office/drawing/2014/main" id="{A7DC57B5-E642-43D9-A44F-A00F02FD037E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45" y="1284"/>
                  <a:ext cx="145" cy="176"/>
                </p14:xfrm>
              </p:contentPart>
            </mc:Choice>
            <mc:Fallback xmlns="">
              <p:pic>
                <p:nvPicPr>
                  <p:cNvPr id="408586" name="Ink 10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439" y="1278"/>
                    <a:ext cx="157" cy="1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4" name="Ink 11">
                    <a:extLst>
                      <a:ext uri="{FF2B5EF4-FFF2-40B4-BE49-F238E27FC236}">
                        <a16:creationId xmlns:a16="http://schemas.microsoft.com/office/drawing/2014/main" id="{9E057BDE-C4FA-4510-A741-B4269147AE80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148" y="1362"/>
                  <a:ext cx="156" cy="134"/>
                </p14:xfrm>
              </p:contentPart>
            </mc:Choice>
            <mc:Fallback xmlns="">
              <p:pic>
                <p:nvPicPr>
                  <p:cNvPr id="408587" name="Ink 11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142" y="1356"/>
                    <a:ext cx="168" cy="1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25" name="Ink 12">
                    <a:extLst>
                      <a:ext uri="{FF2B5EF4-FFF2-40B4-BE49-F238E27FC236}">
                        <a16:creationId xmlns:a16="http://schemas.microsoft.com/office/drawing/2014/main" id="{E39B40E0-0E13-45FA-89F3-3B3091C21F68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216" y="720"/>
                  <a:ext cx="108" cy="267"/>
                </p14:xfrm>
              </p:contentPart>
            </mc:Choice>
            <mc:Fallback xmlns="">
              <p:pic>
                <p:nvPicPr>
                  <p:cNvPr id="408588" name="Ink 12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210" y="714"/>
                    <a:ext cx="120" cy="2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26" name="Ink 13">
                    <a:extLst>
                      <a:ext uri="{FF2B5EF4-FFF2-40B4-BE49-F238E27FC236}">
                        <a16:creationId xmlns:a16="http://schemas.microsoft.com/office/drawing/2014/main" id="{89125E47-DC88-4FD0-8F88-1B43EE006EF9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86" y="892"/>
                  <a:ext cx="160" cy="323"/>
                </p14:xfrm>
              </p:contentPart>
            </mc:Choice>
            <mc:Fallback xmlns="">
              <p:pic>
                <p:nvPicPr>
                  <p:cNvPr id="408589" name="Ink 13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480" y="886"/>
                    <a:ext cx="172" cy="335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18170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141E0-67F0-4619-8C44-6A677284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Highly Concurrent Well-Conditioned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37343-5E86-4AC4-A464-9895249D3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 pools work well, but they somewhat limit concurrency</a:t>
            </a:r>
          </a:p>
          <a:p>
            <a:endParaRPr lang="en-US" dirty="0" smtClean="0"/>
          </a:p>
          <a:p>
            <a:r>
              <a:rPr lang="en-US" dirty="0" smtClean="0"/>
              <a:t>Is there a good alternative?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EE442-ED16-44C7-B6A6-836C8093F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86E59-C395-4649-B6DA-ECA2DAB1F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3FF59-E189-443E-9894-D02E8A37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4D0E-903A-4C81-887B-08A0919BF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We’ve Looked At: Kernel-Supported Threads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BBE70-A376-40AB-A1B3-3442CCC35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Threads run and block (e.g., on I/O) independently</a:t>
            </a:r>
          </a:p>
          <a:p>
            <a:r>
              <a:rPr lang="en-US" smtClean="0"/>
              <a:t>One process may have multiple threads waiting on different things</a:t>
            </a:r>
          </a:p>
          <a:p>
            <a:r>
              <a:rPr lang="en-US" smtClean="0"/>
              <a:t>Two mode switches for every context switch (expensive)</a:t>
            </a:r>
          </a:p>
          <a:p>
            <a:r>
              <a:rPr lang="en-US" smtClean="0"/>
              <a:t>Create threads with syscalls</a:t>
            </a:r>
          </a:p>
          <a:p>
            <a:endParaRPr lang="en-US" smtClean="0"/>
          </a:p>
          <a:p>
            <a:r>
              <a:rPr lang="en-US" smtClean="0"/>
              <a:t>Alternative: multiplex several streams of execution (at user level) on top of a single OS thread</a:t>
            </a:r>
          </a:p>
          <a:p>
            <a:pPr lvl="1"/>
            <a:r>
              <a:rPr lang="en-US" smtClean="0"/>
              <a:t>E.g., Java, Go, … (and many many user-level threads libraries before it)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F4B71-5117-46DE-B592-1BD933358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5C4B7-C408-4556-BFDD-9D29B4CE0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4CA0F-A689-42A2-A21F-C18A0913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3D0A-0D6B-4DC4-85A4-10B5E934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Concurrent, Well-Conditioned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DA4E1-0D58-435C-B9E1-FFFCA979A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Thread Pools</a:t>
            </a:r>
          </a:p>
          <a:p>
            <a:r>
              <a:rPr lang="en-US" smtClean="0"/>
              <a:t>User-Mode Threads</a:t>
            </a:r>
          </a:p>
          <a:p>
            <a:r>
              <a:rPr lang="en-US" smtClean="0"/>
              <a:t>Event-Driven Execution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68B11-EC1A-4C47-89EC-29796E38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43674-584B-4206-8DE2-FF9D9CE6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EE83A-F5F3-4B1D-B7DD-10FE4E1D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61872" y="2308189"/>
            <a:ext cx="5481828" cy="426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1D99-62BF-4B95-9667-6F792028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User-Mode Threads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325A6-663A-4D9A-9335-72299CE64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User program contains its own</a:t>
            </a:r>
            <a:br>
              <a:rPr lang="en-US" altLang="ko-KR" smtClean="0"/>
            </a:br>
            <a:r>
              <a:rPr lang="en-US" altLang="ko-KR" smtClean="0"/>
              <a:t>scheduler</a:t>
            </a:r>
          </a:p>
          <a:p>
            <a:r>
              <a:rPr lang="en-US" altLang="ko-KR" smtClean="0"/>
              <a:t>Several user threads per kernel thread</a:t>
            </a:r>
          </a:p>
          <a:p>
            <a:r>
              <a:rPr lang="en-US" altLang="ko-KR" smtClean="0"/>
              <a:t>User threads may be scheduled</a:t>
            </a:r>
            <a:br>
              <a:rPr lang="en-US" altLang="ko-KR" smtClean="0"/>
            </a:br>
            <a:r>
              <a:rPr lang="en-US" altLang="ko-KR" smtClean="0"/>
              <a:t>non-preemptively</a:t>
            </a:r>
          </a:p>
          <a:p>
            <a:pPr lvl="1"/>
            <a:r>
              <a:rPr lang="en-US" altLang="ko-KR" smtClean="0"/>
              <a:t>Only switch on yield</a:t>
            </a:r>
          </a:p>
          <a:p>
            <a:r>
              <a:rPr lang="en-US" altLang="ko-KR" smtClean="0"/>
              <a:t>Context switches cheaper</a:t>
            </a:r>
          </a:p>
          <a:p>
            <a:pPr lvl="1"/>
            <a:r>
              <a:rPr lang="en-US" altLang="ko-KR" smtClean="0"/>
              <a:t>Copy registers and jump (switch in userspace)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47AE-85FA-4035-A0A8-76DD2EEF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2FAFC-F1C3-433C-982A-283CCC976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04A06-B393-4225-840C-61084DDC3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09AFB09-72CB-4A0E-B5B1-1EBAED41E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1207" r="12682" b="1208"/>
          <a:stretch>
            <a:fillRect/>
          </a:stretch>
        </p:blipFill>
        <p:spPr bwMode="auto">
          <a:xfrm>
            <a:off x="6946297" y="2158604"/>
            <a:ext cx="3766058" cy="369172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B70588-5C0E-441A-BD34-5A16547B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Yield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4447E-BC79-4490-9F20-FB407F7C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BE9E0-CE43-40EA-A466-B5BEBBC7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09468-A4DC-41AF-8FA5-9F930D166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A9EBE6-152B-4C5D-837F-41F83C46EED4}"/>
              </a:ext>
            </a:extLst>
          </p:cNvPr>
          <p:cNvGrpSpPr/>
          <p:nvPr/>
        </p:nvGrpSpPr>
        <p:grpSpPr>
          <a:xfrm>
            <a:off x="657398" y="2575053"/>
            <a:ext cx="4505505" cy="2769303"/>
            <a:chOff x="1868361" y="762000"/>
            <a:chExt cx="4505505" cy="2769303"/>
          </a:xfrm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9E1CAB43-6439-4D8B-90E9-4974C5A8577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10023" y="1219200"/>
              <a:ext cx="1974850" cy="484188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 dirty="0">
                  <a:latin typeface="Consolas" charset="0"/>
                  <a:ea typeface="Consolas" charset="0"/>
                  <a:cs typeface="Consolas" charset="0"/>
                </a:rPr>
                <a:t>yield (</a:t>
              </a:r>
              <a:r>
                <a:rPr lang="en-US" altLang="ko-KR" sz="1600" b="0" dirty="0" err="1">
                  <a:latin typeface="Consolas" charset="0"/>
                  <a:ea typeface="Consolas" charset="0"/>
                  <a:cs typeface="Consolas" charset="0"/>
                </a:rPr>
                <a:t>syscall</a:t>
              </a:r>
              <a:r>
                <a:rPr lang="en-US" altLang="ko-KR" sz="1600" b="0" dirty="0">
                  <a:latin typeface="Consolas" charset="0"/>
                  <a:ea typeface="Consolas" charset="0"/>
                  <a:cs typeface="Consolas" charset="0"/>
                </a:rPr>
                <a:t>)</a:t>
              </a: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717923E8-8D59-44FA-BC4E-9EEED5D909F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10023" y="762000"/>
              <a:ext cx="1975104" cy="484188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 dirty="0" err="1">
                  <a:latin typeface="Consolas" charset="0"/>
                  <a:ea typeface="Consolas" charset="0"/>
                  <a:cs typeface="Consolas" charset="0"/>
                </a:rPr>
                <a:t>ComputePI</a:t>
              </a:r>
              <a:endParaRPr lang="en-US" altLang="ko-KR" sz="1600" b="0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3E8CC193-812E-4E8B-820A-E10FCA80F5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1379" y="1066218"/>
              <a:ext cx="352487" cy="1661108"/>
              <a:chOff x="4608" y="816"/>
              <a:chExt cx="223" cy="1152"/>
            </a:xfrm>
          </p:grpSpPr>
          <p:sp>
            <p:nvSpPr>
              <p:cNvPr id="18" name="Text Box 11">
                <a:extLst>
                  <a:ext uri="{FF2B5EF4-FFF2-40B4-BE49-F238E27FC236}">
                    <a16:creationId xmlns:a16="http://schemas.microsoft.com/office/drawing/2014/main" id="{7936069D-7D9B-4DA3-8FDC-812DD8CF9D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248" y="1283"/>
                <a:ext cx="95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19" name="Line 10">
                <a:extLst>
                  <a:ext uri="{FF2B5EF4-FFF2-40B4-BE49-F238E27FC236}">
                    <a16:creationId xmlns:a16="http://schemas.microsoft.com/office/drawing/2014/main" id="{B2C14936-F2B5-4F0C-B80B-95E9F5480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latin typeface="Courier New"/>
                  <a:cs typeface="Courier New"/>
                </a:endParaRPr>
              </a:p>
            </p:txBody>
          </p:sp>
        </p:grpSp>
        <p:grpSp>
          <p:nvGrpSpPr>
            <p:cNvPr id="12" name="Group 21">
              <a:extLst>
                <a:ext uri="{FF2B5EF4-FFF2-40B4-BE49-F238E27FC236}">
                  <a16:creationId xmlns:a16="http://schemas.microsoft.com/office/drawing/2014/main" id="{3960D9C5-C494-4396-B03B-573D218D13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8361" y="1357249"/>
              <a:ext cx="3916475" cy="2174054"/>
              <a:chOff x="1176" y="1002"/>
              <a:chExt cx="2475" cy="1508"/>
            </a:xfrm>
          </p:grpSpPr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826766B6-AE4D-4B1A-B963-8D9473FCC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403" y="1694"/>
                <a:ext cx="1248" cy="52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 err="1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run_new_kernel</a:t>
                </a:r>
                <a:r>
                  <a:rPr lang="en-US" altLang="ko-KR" sz="1600" b="0" dirty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_</a:t>
                </a:r>
                <a:br>
                  <a:rPr lang="en-US" altLang="ko-KR" sz="1600" b="0" dirty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</a:br>
                <a:r>
                  <a:rPr lang="en-US" altLang="ko-KR" sz="1600" b="0" dirty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thread</a:t>
                </a:r>
              </a:p>
            </p:txBody>
          </p:sp>
          <p:sp>
            <p:nvSpPr>
              <p:cNvPr id="14" name="Rectangle 6">
                <a:extLst>
                  <a:ext uri="{FF2B5EF4-FFF2-40B4-BE49-F238E27FC236}">
                    <a16:creationId xmlns:a16="http://schemas.microsoft.com/office/drawing/2014/main" id="{3D9AB77D-9531-42BF-B889-E6D2AC02F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403" y="1248"/>
                <a:ext cx="1248" cy="44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 err="1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kernel_yield</a:t>
                </a:r>
                <a:endParaRPr lang="en-US" altLang="ko-KR" sz="1600" b="0" dirty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5" name="Arc 13">
                <a:extLst>
                  <a:ext uri="{FF2B5EF4-FFF2-40B4-BE49-F238E27FC236}">
                    <a16:creationId xmlns:a16="http://schemas.microsoft.com/office/drawing/2014/main" id="{0450796E-4E02-41C3-96BB-4F7F5220F70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" name="Text Box 14">
                <a:extLst>
                  <a:ext uri="{FF2B5EF4-FFF2-40B4-BE49-F238E27FC236}">
                    <a16:creationId xmlns:a16="http://schemas.microsoft.com/office/drawing/2014/main" id="{9CE133CF-9A1F-4B4E-B146-A113B90E3E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6" y="1002"/>
                <a:ext cx="887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Trap to OS</a:t>
                </a:r>
              </a:p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(Expensive)</a:t>
                </a:r>
              </a:p>
            </p:txBody>
          </p:sp>
          <p:sp>
            <p:nvSpPr>
              <p:cNvPr id="17" name="Rectangle 19">
                <a:extLst>
                  <a:ext uri="{FF2B5EF4-FFF2-40B4-BE49-F238E27FC236}">
                    <a16:creationId xmlns:a16="http://schemas.microsoft.com/office/drawing/2014/main" id="{0B767C0A-FCEE-41AE-93A0-906202ED4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3" y="2222"/>
                <a:ext cx="1248" cy="28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B2B0BD3-E0DC-4150-9713-E2394AC8EE81}"/>
              </a:ext>
            </a:extLst>
          </p:cNvPr>
          <p:cNvSpPr txBox="1"/>
          <p:nvPr/>
        </p:nvSpPr>
        <p:spPr>
          <a:xfrm>
            <a:off x="1901293" y="1998923"/>
            <a:ext cx="3360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Kernel-Supported Threads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81AF7A-6CE2-4D6F-B7DD-DB8D4D9E5041}"/>
              </a:ext>
            </a:extLst>
          </p:cNvPr>
          <p:cNvGrpSpPr/>
          <p:nvPr/>
        </p:nvGrpSpPr>
        <p:grpSpPr>
          <a:xfrm>
            <a:off x="5952004" y="2586983"/>
            <a:ext cx="4885280" cy="1993682"/>
            <a:chOff x="1488586" y="762000"/>
            <a:chExt cx="4885280" cy="1993682"/>
          </a:xfrm>
        </p:grpSpPr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8D59CDBA-B24B-4DB5-9F94-C138725F3A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10023" y="1219200"/>
              <a:ext cx="1974850" cy="484188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 dirty="0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B3B9732D-D0F4-48AB-9751-2859F2063F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10023" y="762000"/>
              <a:ext cx="1975104" cy="484188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 dirty="0" err="1">
                  <a:latin typeface="Consolas" charset="0"/>
                  <a:ea typeface="Consolas" charset="0"/>
                  <a:cs typeface="Consolas" charset="0"/>
                </a:rPr>
                <a:t>ComputePI</a:t>
              </a:r>
              <a:endParaRPr lang="en-US" altLang="ko-KR" sz="1600" b="0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grpSp>
          <p:nvGrpSpPr>
            <p:cNvPr id="24" name="Group 15">
              <a:extLst>
                <a:ext uri="{FF2B5EF4-FFF2-40B4-BE49-F238E27FC236}">
                  <a16:creationId xmlns:a16="http://schemas.microsoft.com/office/drawing/2014/main" id="{F714DCB6-5E53-4245-9995-33EF36893F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1379" y="1066218"/>
              <a:ext cx="352487" cy="1661108"/>
              <a:chOff x="4608" y="816"/>
              <a:chExt cx="223" cy="1152"/>
            </a:xfrm>
          </p:grpSpPr>
          <p:sp>
            <p:nvSpPr>
              <p:cNvPr id="30" name="Text Box 11">
                <a:extLst>
                  <a:ext uri="{FF2B5EF4-FFF2-40B4-BE49-F238E27FC236}">
                    <a16:creationId xmlns:a16="http://schemas.microsoft.com/office/drawing/2014/main" id="{51DC0063-87FD-4864-BE8A-1C03491930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248" y="1283"/>
                <a:ext cx="95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31" name="Line 10">
                <a:extLst>
                  <a:ext uri="{FF2B5EF4-FFF2-40B4-BE49-F238E27FC236}">
                    <a16:creationId xmlns:a16="http://schemas.microsoft.com/office/drawing/2014/main" id="{707C6910-A2B6-4B31-934C-7474DC214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latin typeface="Courier New"/>
                  <a:cs typeface="Courier New"/>
                </a:endParaRPr>
              </a:p>
            </p:txBody>
          </p:sp>
        </p:grpSp>
        <p:grpSp>
          <p:nvGrpSpPr>
            <p:cNvPr id="25" name="Group 21">
              <a:extLst>
                <a:ext uri="{FF2B5EF4-FFF2-40B4-BE49-F238E27FC236}">
                  <a16:creationId xmlns:a16="http://schemas.microsoft.com/office/drawing/2014/main" id="{C2E08EC4-9C1B-407F-9918-1A30897FCA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586" y="1342834"/>
              <a:ext cx="4296258" cy="1412848"/>
              <a:chOff x="936" y="992"/>
              <a:chExt cx="2715" cy="980"/>
            </a:xfrm>
          </p:grpSpPr>
          <p:sp>
            <p:nvSpPr>
              <p:cNvPr id="26" name="Rectangle 6">
                <a:extLst>
                  <a:ext uri="{FF2B5EF4-FFF2-40B4-BE49-F238E27FC236}">
                    <a16:creationId xmlns:a16="http://schemas.microsoft.com/office/drawing/2014/main" id="{9FE4162E-9211-41FF-8C2E-AAB86F36B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403" y="1248"/>
                <a:ext cx="1248" cy="448"/>
              </a:xfrm>
              <a:prstGeom prst="rect">
                <a:avLst/>
              </a:prstGeom>
              <a:solidFill>
                <a:srgbClr val="01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 err="1">
                    <a:latin typeface="Consolas" charset="0"/>
                    <a:ea typeface="Consolas" charset="0"/>
                    <a:cs typeface="Consolas" charset="0"/>
                  </a:rPr>
                  <a:t>run_new_user</a:t>
                </a:r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_</a:t>
                </a:r>
                <a:b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</a:br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thread</a:t>
                </a:r>
              </a:p>
            </p:txBody>
          </p:sp>
          <p:sp>
            <p:nvSpPr>
              <p:cNvPr id="27" name="Arc 13">
                <a:extLst>
                  <a:ext uri="{FF2B5EF4-FFF2-40B4-BE49-F238E27FC236}">
                    <a16:creationId xmlns:a16="http://schemas.microsoft.com/office/drawing/2014/main" id="{8BF22F21-D42A-49A9-BA95-71158043F5E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28" name="Text Box 14">
                <a:extLst>
                  <a:ext uri="{FF2B5EF4-FFF2-40B4-BE49-F238E27FC236}">
                    <a16:creationId xmlns:a16="http://schemas.microsoft.com/office/drawing/2014/main" id="{727BEFD6-B585-464F-8FE5-ED47CBF9CF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6" y="992"/>
                <a:ext cx="1162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Library Function</a:t>
                </a:r>
              </a:p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Call (Cheap)</a:t>
                </a:r>
              </a:p>
            </p:txBody>
          </p:sp>
          <p:sp>
            <p:nvSpPr>
              <p:cNvPr id="29" name="Rectangle 19">
                <a:extLst>
                  <a:ext uri="{FF2B5EF4-FFF2-40B4-BE49-F238E27FC236}">
                    <a16:creationId xmlns:a16="http://schemas.microsoft.com/office/drawing/2014/main" id="{65681A61-364C-4A2D-87D7-9792BFB35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3" y="1684"/>
                <a:ext cx="1248" cy="288"/>
              </a:xfrm>
              <a:prstGeom prst="rect">
                <a:avLst/>
              </a:prstGeom>
              <a:solidFill>
                <a:srgbClr val="01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25F0D9E-E0C7-410D-83F0-1C197F89B005}"/>
              </a:ext>
            </a:extLst>
          </p:cNvPr>
          <p:cNvSpPr txBox="1"/>
          <p:nvPr/>
        </p:nvSpPr>
        <p:spPr>
          <a:xfrm>
            <a:off x="7995007" y="2010853"/>
            <a:ext cx="2531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User-Mode Threads</a:t>
            </a:r>
          </a:p>
        </p:txBody>
      </p:sp>
    </p:spTree>
    <p:extLst>
      <p:ext uri="{BB962C8B-B14F-4D97-AF65-F5344CB8AC3E}">
        <p14:creationId xmlns:p14="http://schemas.microsoft.com/office/powerpoint/2010/main" val="250480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B70588-5C0E-441A-BD34-5A16547B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I/O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4447E-BC79-4490-9F20-FB407F7C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BE9E0-CE43-40EA-A466-B5BEBBC7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09468-A4DC-41AF-8FA5-9F930D166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2B0BD3-E0DC-4150-9713-E2394AC8EE81}"/>
              </a:ext>
            </a:extLst>
          </p:cNvPr>
          <p:cNvSpPr txBox="1"/>
          <p:nvPr/>
        </p:nvSpPr>
        <p:spPr>
          <a:xfrm>
            <a:off x="1901293" y="1998923"/>
            <a:ext cx="3360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Kernel-Supported Threads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5F0D9E-E0C7-410D-83F0-1C197F89B005}"/>
              </a:ext>
            </a:extLst>
          </p:cNvPr>
          <p:cNvSpPr txBox="1"/>
          <p:nvPr/>
        </p:nvSpPr>
        <p:spPr>
          <a:xfrm>
            <a:off x="7995007" y="2010853"/>
            <a:ext cx="2531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User-Mode Threads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95F8D2-D0E3-4303-AF11-BC7730FB1BD1}"/>
              </a:ext>
            </a:extLst>
          </p:cNvPr>
          <p:cNvGrpSpPr/>
          <p:nvPr/>
        </p:nvGrpSpPr>
        <p:grpSpPr>
          <a:xfrm>
            <a:off x="735949" y="2586401"/>
            <a:ext cx="4410316" cy="2386013"/>
            <a:chOff x="735949" y="2586401"/>
            <a:chExt cx="4410316" cy="2386013"/>
          </a:xfrm>
        </p:grpSpPr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0C651BF8-6433-4DE6-89A9-7FDF9CC6A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487" y="2586401"/>
              <a:ext cx="1981200" cy="609600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CopyFile</a:t>
              </a:r>
            </a:p>
          </p:txBody>
        </p:sp>
        <p:sp>
          <p:nvSpPr>
            <p:cNvPr id="34" name="Rectangle 7">
              <a:extLst>
                <a:ext uri="{FF2B5EF4-FFF2-40B4-BE49-F238E27FC236}">
                  <a16:creationId xmlns:a16="http://schemas.microsoft.com/office/drawing/2014/main" id="{B72E0473-812B-4AA6-B8A5-439FDE066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487" y="3196001"/>
              <a:ext cx="1981200" cy="533400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read</a:t>
              </a:r>
            </a:p>
          </p:txBody>
        </p:sp>
        <p:grpSp>
          <p:nvGrpSpPr>
            <p:cNvPr id="35" name="Group 11">
              <a:extLst>
                <a:ext uri="{FF2B5EF4-FFF2-40B4-BE49-F238E27FC236}">
                  <a16:creationId xmlns:a16="http://schemas.microsoft.com/office/drawing/2014/main" id="{68AD4309-F1E1-440A-BA09-47684D500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5949" y="3450001"/>
              <a:ext cx="3892739" cy="1522413"/>
              <a:chOff x="1188" y="1056"/>
              <a:chExt cx="2460" cy="1056"/>
            </a:xfrm>
          </p:grpSpPr>
          <p:sp>
            <p:nvSpPr>
              <p:cNvPr id="36" name="Rectangle 12">
                <a:extLst>
                  <a:ext uri="{FF2B5EF4-FFF2-40B4-BE49-F238E27FC236}">
                    <a16:creationId xmlns:a16="http://schemas.microsoft.com/office/drawing/2014/main" id="{AAF3A8C7-FBAE-4CB7-AEA5-A0D0A7A88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394" y="1584"/>
                <a:ext cx="1254" cy="240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 err="1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run_new_thread</a:t>
                </a:r>
                <a:endParaRPr lang="en-US" altLang="ko-KR" sz="1600" b="0" dirty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37" name="Rectangle 13">
                <a:extLst>
                  <a:ext uri="{FF2B5EF4-FFF2-40B4-BE49-F238E27FC236}">
                    <a16:creationId xmlns:a16="http://schemas.microsoft.com/office/drawing/2014/main" id="{5E7EB089-8569-4AE6-BDF5-32871BAF0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394" y="1248"/>
                <a:ext cx="1254" cy="336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 err="1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kernel_read</a:t>
                </a:r>
                <a:endParaRPr lang="en-US" altLang="ko-KR" sz="1600" b="0" dirty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38" name="Arc 14">
                <a:extLst>
                  <a:ext uri="{FF2B5EF4-FFF2-40B4-BE49-F238E27FC236}">
                    <a16:creationId xmlns:a16="http://schemas.microsoft.com/office/drawing/2014/main" id="{B501D60B-B70E-4BE0-BD41-FC3E292C2A9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39" name="Text Box 15">
                <a:extLst>
                  <a:ext uri="{FF2B5EF4-FFF2-40B4-BE49-F238E27FC236}">
                    <a16:creationId xmlns:a16="http://schemas.microsoft.com/office/drawing/2014/main" id="{DC0795AF-AC37-4A22-AFA9-E761F4DD2D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" y="1103"/>
                <a:ext cx="854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Trap to OS</a:t>
                </a:r>
              </a:p>
            </p:txBody>
          </p:sp>
          <p:sp>
            <p:nvSpPr>
              <p:cNvPr id="40" name="Rectangle 16">
                <a:extLst>
                  <a:ext uri="{FF2B5EF4-FFF2-40B4-BE49-F238E27FC236}">
                    <a16:creationId xmlns:a16="http://schemas.microsoft.com/office/drawing/2014/main" id="{60C467D0-8B55-4FCB-B81B-43F0D4B33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1824"/>
                <a:ext cx="1254" cy="28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  <p:grpSp>
          <p:nvGrpSpPr>
            <p:cNvPr id="41" name="Group 18">
              <a:extLst>
                <a:ext uri="{FF2B5EF4-FFF2-40B4-BE49-F238E27FC236}">
                  <a16:creationId xmlns:a16="http://schemas.microsoft.com/office/drawing/2014/main" id="{7C49CF04-5E1A-4D98-85D9-282E2BFDD8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3778" y="2998569"/>
              <a:ext cx="352487" cy="1661107"/>
              <a:chOff x="4608" y="816"/>
              <a:chExt cx="223" cy="1152"/>
            </a:xfrm>
          </p:grpSpPr>
          <p:sp>
            <p:nvSpPr>
              <p:cNvPr id="42" name="Text Box 19">
                <a:extLst>
                  <a:ext uri="{FF2B5EF4-FFF2-40B4-BE49-F238E27FC236}">
                    <a16:creationId xmlns:a16="http://schemas.microsoft.com/office/drawing/2014/main" id="{0681AFD8-BD9D-4512-B545-07FF0A431A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248" y="1283"/>
                <a:ext cx="95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43" name="Line 20">
                <a:extLst>
                  <a:ext uri="{FF2B5EF4-FFF2-40B4-BE49-F238E27FC236}">
                    <a16:creationId xmlns:a16="http://schemas.microsoft.com/office/drawing/2014/main" id="{5B63B31E-577A-4DE7-96D8-0E2E0D2CEE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2E544EB-D9A7-4214-847E-41B5F2D0A634}"/>
              </a:ext>
            </a:extLst>
          </p:cNvPr>
          <p:cNvGrpSpPr/>
          <p:nvPr/>
        </p:nvGrpSpPr>
        <p:grpSpPr>
          <a:xfrm>
            <a:off x="6482849" y="2575339"/>
            <a:ext cx="4347020" cy="2397075"/>
            <a:chOff x="6482849" y="2575339"/>
            <a:chExt cx="4347020" cy="2397075"/>
          </a:xfrm>
        </p:grpSpPr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id="{C7D82B3B-7D8C-49E3-BA7C-BF779D2D4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7944" y="2575339"/>
              <a:ext cx="1984347" cy="609600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CopyFile</a:t>
              </a:r>
            </a:p>
          </p:txBody>
        </p:sp>
        <p:grpSp>
          <p:nvGrpSpPr>
            <p:cNvPr id="45" name="Group 11">
              <a:extLst>
                <a:ext uri="{FF2B5EF4-FFF2-40B4-BE49-F238E27FC236}">
                  <a16:creationId xmlns:a16="http://schemas.microsoft.com/office/drawing/2014/main" id="{E42C90BB-65AE-4143-9EE3-5147F1A417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2849" y="3450001"/>
              <a:ext cx="3829442" cy="1522413"/>
              <a:chOff x="1228" y="1056"/>
              <a:chExt cx="2420" cy="1056"/>
            </a:xfrm>
          </p:grpSpPr>
          <p:sp>
            <p:nvSpPr>
              <p:cNvPr id="46" name="Rectangle 12">
                <a:extLst>
                  <a:ext uri="{FF2B5EF4-FFF2-40B4-BE49-F238E27FC236}">
                    <a16:creationId xmlns:a16="http://schemas.microsoft.com/office/drawing/2014/main" id="{D469F30C-9B41-44C9-94B8-2494B3555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394" y="1584"/>
                <a:ext cx="1254" cy="240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 err="1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run_new_thread</a:t>
                </a:r>
                <a:endParaRPr lang="en-US" altLang="ko-KR" sz="1600" b="0" dirty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47" name="Rectangle 13">
                <a:extLst>
                  <a:ext uri="{FF2B5EF4-FFF2-40B4-BE49-F238E27FC236}">
                    <a16:creationId xmlns:a16="http://schemas.microsoft.com/office/drawing/2014/main" id="{49D98E96-8660-4704-89F4-BF2ACDFE1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394" y="1248"/>
                <a:ext cx="1254" cy="336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 err="1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kernel_read</a:t>
                </a:r>
                <a:endParaRPr lang="en-US" altLang="ko-KR" sz="1600" b="0" dirty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48" name="Arc 14">
                <a:extLst>
                  <a:ext uri="{FF2B5EF4-FFF2-40B4-BE49-F238E27FC236}">
                    <a16:creationId xmlns:a16="http://schemas.microsoft.com/office/drawing/2014/main" id="{F4E260E9-DAA5-439C-B3B1-1926C96196D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49" name="Text Box 15">
                <a:extLst>
                  <a:ext uri="{FF2B5EF4-FFF2-40B4-BE49-F238E27FC236}">
                    <a16:creationId xmlns:a16="http://schemas.microsoft.com/office/drawing/2014/main" id="{115820BC-A861-4F14-8136-340ED3B66E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8" y="1138"/>
                <a:ext cx="854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Trap to OS</a:t>
                </a:r>
              </a:p>
            </p:txBody>
          </p:sp>
          <p:sp>
            <p:nvSpPr>
              <p:cNvPr id="50" name="Rectangle 16">
                <a:extLst>
                  <a:ext uri="{FF2B5EF4-FFF2-40B4-BE49-F238E27FC236}">
                    <a16:creationId xmlns:a16="http://schemas.microsoft.com/office/drawing/2014/main" id="{08B79231-A487-490A-80CB-783D861AE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1824"/>
                <a:ext cx="1254" cy="28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  <p:grpSp>
          <p:nvGrpSpPr>
            <p:cNvPr id="51" name="Group 18">
              <a:extLst>
                <a:ext uri="{FF2B5EF4-FFF2-40B4-BE49-F238E27FC236}">
                  <a16:creationId xmlns:a16="http://schemas.microsoft.com/office/drawing/2014/main" id="{B7868021-90BC-48EE-B688-B317652EBE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77382" y="2998569"/>
              <a:ext cx="352487" cy="1661107"/>
              <a:chOff x="4608" y="816"/>
              <a:chExt cx="223" cy="1152"/>
            </a:xfrm>
          </p:grpSpPr>
          <p:sp>
            <p:nvSpPr>
              <p:cNvPr id="52" name="Text Box 19">
                <a:extLst>
                  <a:ext uri="{FF2B5EF4-FFF2-40B4-BE49-F238E27FC236}">
                    <a16:creationId xmlns:a16="http://schemas.microsoft.com/office/drawing/2014/main" id="{ECC30F2D-A90D-4818-BA92-C85A7CF03A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248" y="1283"/>
                <a:ext cx="95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53" name="Line 20">
                <a:extLst>
                  <a:ext uri="{FF2B5EF4-FFF2-40B4-BE49-F238E27FC236}">
                    <a16:creationId xmlns:a16="http://schemas.microsoft.com/office/drawing/2014/main" id="{294D9A91-60BD-4BFE-A2AB-B9DC78D11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4" name="Rectangle 7">
              <a:extLst>
                <a:ext uri="{FF2B5EF4-FFF2-40B4-BE49-F238E27FC236}">
                  <a16:creationId xmlns:a16="http://schemas.microsoft.com/office/drawing/2014/main" id="{F632B2A6-1BD7-42C7-B84D-236F43AB8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8355" y="3180345"/>
              <a:ext cx="1984248" cy="533400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read</a:t>
              </a:r>
            </a:p>
          </p:txBody>
        </p:sp>
      </p:grpSp>
      <p:sp>
        <p:nvSpPr>
          <p:cNvPr id="55" name="Rectangular Callout 2">
            <a:extLst>
              <a:ext uri="{FF2B5EF4-FFF2-40B4-BE49-F238E27FC236}">
                <a16:creationId xmlns:a16="http://schemas.microsoft.com/office/drawing/2014/main" id="{E4061347-0913-46D1-A75D-DE593DD1B191}"/>
              </a:ext>
            </a:extLst>
          </p:cNvPr>
          <p:cNvSpPr/>
          <p:nvPr/>
        </p:nvSpPr>
        <p:spPr>
          <a:xfrm>
            <a:off x="3038177" y="5318417"/>
            <a:ext cx="4772021" cy="976420"/>
          </a:xfrm>
          <a:prstGeom prst="wedgeRectCallout">
            <a:avLst>
              <a:gd name="adj1" fmla="val 58086"/>
              <a:gd name="adj2" fmla="val -138225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Selects a new </a:t>
            </a:r>
            <a:r>
              <a:rPr lang="en-US" sz="2000" i="1" dirty="0">
                <a:solidFill>
                  <a:schemeClr val="tx1"/>
                </a:solidFill>
              </a:rPr>
              <a:t>kernel thread</a:t>
            </a:r>
            <a:r>
              <a:rPr lang="en-US" sz="2000" dirty="0">
                <a:solidFill>
                  <a:schemeClr val="tx1"/>
                </a:solidFill>
              </a:rPr>
              <a:t> to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Bypassing user-level scheduler</a:t>
            </a:r>
          </a:p>
        </p:txBody>
      </p:sp>
    </p:spTree>
    <p:extLst>
      <p:ext uri="{BB962C8B-B14F-4D97-AF65-F5344CB8AC3E}">
        <p14:creationId xmlns:p14="http://schemas.microsoft.com/office/powerpoint/2010/main" val="27042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5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4201-EE06-40C5-87F3-718E745A5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User-Mode Threads: Problems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33B1F-2ACB-49F5-9FFA-1D7E6B998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One user-level thread blocks on I/O: they all do</a:t>
            </a:r>
          </a:p>
          <a:p>
            <a:pPr lvl="1"/>
            <a:r>
              <a:rPr lang="en-US" altLang="ko-KR" dirty="0" smtClean="0"/>
              <a:t>Kernel cannot adjust scheduling among threads it doesn’t know about</a:t>
            </a:r>
          </a:p>
          <a:p>
            <a:r>
              <a:rPr lang="en-US" altLang="ko-KR" dirty="0" smtClean="0"/>
              <a:t>Multiple Cores?</a:t>
            </a:r>
          </a:p>
          <a:p>
            <a:r>
              <a:rPr lang="en-US" altLang="ko-KR" dirty="0" smtClean="0"/>
              <a:t>Can’t completely avoid blocking (</a:t>
            </a:r>
            <a:r>
              <a:rPr lang="en-US" altLang="ko-KR" dirty="0" err="1" smtClean="0"/>
              <a:t>syscalls</a:t>
            </a:r>
            <a:r>
              <a:rPr lang="en-US" altLang="ko-KR" dirty="0" smtClean="0"/>
              <a:t>, page fault)</a:t>
            </a:r>
          </a:p>
          <a:p>
            <a:r>
              <a:rPr lang="en-US" altLang="ko-KR" dirty="0" smtClean="0"/>
              <a:t>One Solution: Scheduler Activations</a:t>
            </a:r>
          </a:p>
          <a:p>
            <a:pPr lvl="1"/>
            <a:r>
              <a:rPr lang="en-US" altLang="ko-KR" dirty="0" smtClean="0"/>
              <a:t>Have kernel inform user-level scheduler when a thread blocks</a:t>
            </a:r>
          </a:p>
          <a:p>
            <a:pPr lvl="1"/>
            <a:r>
              <a:rPr lang="en-US" altLang="ko-KR" dirty="0" smtClean="0"/>
              <a:t>Evolving the contract between OS and application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Alternative Solution: Language Support?</a:t>
            </a:r>
          </a:p>
          <a:p>
            <a:pPr lvl="1"/>
            <a:r>
              <a:rPr lang="en-US" altLang="ko-KR" dirty="0" smtClean="0"/>
              <a:t>Make the scheduler aware of the blocking operation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496C2-D680-4E8C-911D-9A4903C67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76CA1-938E-4651-A406-B340FAB9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08CB8-40DB-4C43-9935-44295476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64CC4-98AF-48DC-B58A-DC94708D7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 Goroutines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623F3-C51B-4DD1-B406-041C5448D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Goroutines</a:t>
            </a:r>
            <a:r>
              <a:rPr lang="en-US" dirty="0" smtClean="0"/>
              <a:t> are lightweight, user-level threads</a:t>
            </a:r>
          </a:p>
          <a:p>
            <a:pPr lvl="1"/>
            <a:r>
              <a:rPr lang="en-US" dirty="0" smtClean="0"/>
              <a:t>Scheduling not preemptive (relies on </a:t>
            </a:r>
            <a:r>
              <a:rPr lang="en-US" dirty="0" err="1" smtClean="0"/>
              <a:t>goroutines</a:t>
            </a:r>
            <a:r>
              <a:rPr lang="en-US" dirty="0" smtClean="0"/>
              <a:t> to yield)</a:t>
            </a:r>
          </a:p>
          <a:p>
            <a:pPr lvl="1"/>
            <a:r>
              <a:rPr lang="en-US" dirty="0" smtClean="0"/>
              <a:t>Yield statements inserted by compiler</a:t>
            </a:r>
          </a:p>
          <a:p>
            <a:r>
              <a:rPr lang="en-US" dirty="0" smtClean="0"/>
              <a:t>Advantages relative to regular threads (e.g., </a:t>
            </a:r>
            <a:r>
              <a:rPr lang="en-US" dirty="0" err="1" smtClean="0"/>
              <a:t>pthreads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More lightweight</a:t>
            </a:r>
          </a:p>
          <a:p>
            <a:pPr lvl="1"/>
            <a:r>
              <a:rPr lang="en-US" dirty="0" smtClean="0"/>
              <a:t>Faster context-switch time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Less sophisticated scheduling at the user-level</a:t>
            </a:r>
          </a:p>
          <a:p>
            <a:pPr lvl="1"/>
            <a:r>
              <a:rPr lang="en-US" dirty="0" smtClean="0"/>
              <a:t>OS is not aware of user-level threads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6319C-9F2C-482C-9563-F6296D2D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89CDE-8F9B-41B9-94BB-27255636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69792-910B-4A6A-877E-BD1ABC352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B2C20-155B-4695-9F40-22E13F366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Little’s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AA429A-6E9C-4F5D-83C7-9A368F326B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number of “things” in a system is equal to the bandwidth times the latency (on average)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Applies to any stable system (arrival rate = departure rate)</a:t>
                </a:r>
              </a:p>
              <a:p>
                <a:endParaRPr lang="en-US" dirty="0"/>
              </a:p>
              <a:p>
                <a:r>
                  <a:rPr lang="en-US" dirty="0"/>
                  <a:t>Can be applied to an entire system:</a:t>
                </a:r>
              </a:p>
              <a:p>
                <a:pPr lvl="1"/>
                <a:r>
                  <a:rPr lang="en-US" dirty="0"/>
                  <a:t>Including the queues, the processing stages, parallelism, whatever</a:t>
                </a:r>
              </a:p>
              <a:p>
                <a:r>
                  <a:rPr lang="en-US" dirty="0"/>
                  <a:t>Or to just one processing stage:</a:t>
                </a:r>
              </a:p>
              <a:p>
                <a:pPr lvl="1"/>
                <a:r>
                  <a:rPr lang="en-US" dirty="0"/>
                  <a:t>i.e., disk I/O subsystem, queue leading into a CPU or I/O stage,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AA429A-6E9C-4F5D-83C7-9A368F326B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9F4D9-C79D-4400-90CC-2EE60583D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B4FF8-5046-48D0-B921-3731E928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C28E7-459F-467A-BA72-914A8795E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88984-41E8-4B48-AB5F-8F348C2A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 User-Level Scheduler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E56D0-A0D5-40DD-9A41-3C13D112B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this approach?</a:t>
            </a:r>
          </a:p>
          <a:p>
            <a:r>
              <a:rPr lang="en-US" dirty="0" smtClean="0"/>
              <a:t>1 OS (kernel-supported) thread per CPU core: allows Go program to achieve parallelism not just concurrency</a:t>
            </a:r>
          </a:p>
          <a:p>
            <a:pPr lvl="1"/>
            <a:r>
              <a:rPr lang="en-US" dirty="0" smtClean="0"/>
              <a:t>Fewer OS threads? Not utilizing all CPUs</a:t>
            </a:r>
          </a:p>
          <a:p>
            <a:pPr lvl="1"/>
            <a:r>
              <a:rPr lang="en-US" dirty="0" smtClean="0"/>
              <a:t>More OS threads? No additional benefit</a:t>
            </a:r>
          </a:p>
          <a:p>
            <a:pPr lvl="2"/>
            <a:r>
              <a:rPr lang="en-US" dirty="0" smtClean="0"/>
              <a:t>We’ll see one exception to this involving </a:t>
            </a:r>
            <a:r>
              <a:rPr lang="en-US" dirty="0" err="1" smtClean="0"/>
              <a:t>syscalls</a:t>
            </a:r>
            <a:endParaRPr lang="en-US" dirty="0" smtClean="0"/>
          </a:p>
          <a:p>
            <a:r>
              <a:rPr lang="en-US" dirty="0" smtClean="0"/>
              <a:t>Keep </a:t>
            </a:r>
            <a:r>
              <a:rPr lang="en-US" dirty="0" err="1" smtClean="0"/>
              <a:t>goroutine</a:t>
            </a:r>
            <a:r>
              <a:rPr lang="en-US" dirty="0" smtClean="0"/>
              <a:t> on same OS thread: affinity, nice for caching and performance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8E788-7154-4BC0-8E10-41B99F02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E8D6-34AD-4B40-B97C-763071566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C1FD2-CCF1-4235-8584-580454F8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54F71-D949-419F-9DCD-043F6398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 User-Level Thread Scheduler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2955D-4D82-4550-9F48-69093E54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7463E-DFE7-4381-B415-7210D3FF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CD022-997F-41AB-B506-17B7D744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29CC81-D47F-2D47-86AA-F60F523F959A}"/>
              </a:ext>
            </a:extLst>
          </p:cNvPr>
          <p:cNvSpPr/>
          <p:nvPr/>
        </p:nvSpPr>
        <p:spPr>
          <a:xfrm>
            <a:off x="1759985" y="5175077"/>
            <a:ext cx="1643063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CPU Core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A0E8FD-E16B-3741-A854-F03CEDA2CF4B}"/>
              </a:ext>
            </a:extLst>
          </p:cNvPr>
          <p:cNvSpPr/>
          <p:nvPr/>
        </p:nvSpPr>
        <p:spPr>
          <a:xfrm>
            <a:off x="4060272" y="5175075"/>
            <a:ext cx="1643063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CPU Core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AA0F21-C69C-EA4A-B81A-22E5DBDE14B9}"/>
              </a:ext>
            </a:extLst>
          </p:cNvPr>
          <p:cNvSpPr/>
          <p:nvPr/>
        </p:nvSpPr>
        <p:spPr>
          <a:xfrm>
            <a:off x="8003622" y="5175075"/>
            <a:ext cx="1643063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CPU Core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F41FF5A-28DF-C343-A8B0-ADDEE2FB9CE6}"/>
              </a:ext>
            </a:extLst>
          </p:cNvPr>
          <p:cNvSpPr txBox="1"/>
          <p:nvPr/>
        </p:nvSpPr>
        <p:spPr>
          <a:xfrm>
            <a:off x="6181966" y="5032201"/>
            <a:ext cx="134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b="0" dirty="0">
                <a:latin typeface="+mn-lt"/>
              </a:rPr>
              <a:t>…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C25787E4-CD12-2B4A-9B49-78446C3BC6AF}"/>
              </a:ext>
            </a:extLst>
          </p:cNvPr>
          <p:cNvSpPr txBox="1"/>
          <p:nvPr/>
        </p:nvSpPr>
        <p:spPr>
          <a:xfrm>
            <a:off x="1640328" y="4212181"/>
            <a:ext cx="188237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solidFill>
                  <a:srgbClr val="FFFFFF"/>
                </a:solidFill>
                <a:latin typeface="+mn-lt"/>
              </a:rPr>
              <a:t>OS Thread </a:t>
            </a:r>
            <a:r>
              <a:rPr lang="en-US" sz="2000" b="0" i="1" dirty="0">
                <a:solidFill>
                  <a:srgbClr val="FFFFFF"/>
                </a:solidFill>
                <a:latin typeface="+mn-lt"/>
              </a:rPr>
              <a:t>(M)</a:t>
            </a:r>
            <a:endParaRPr lang="en-US" sz="2000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AB07A6A8-1DEB-AD41-8203-7FD4F92AD692}"/>
              </a:ext>
            </a:extLst>
          </p:cNvPr>
          <p:cNvSpPr txBox="1"/>
          <p:nvPr/>
        </p:nvSpPr>
        <p:spPr>
          <a:xfrm>
            <a:off x="3940613" y="4212181"/>
            <a:ext cx="188237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solidFill>
                  <a:srgbClr val="FFFFFF"/>
                </a:solidFill>
                <a:latin typeface="+mn-lt"/>
              </a:rPr>
              <a:t>OS Thread </a:t>
            </a:r>
            <a:r>
              <a:rPr lang="en-US" sz="2000" b="0" i="1" dirty="0">
                <a:solidFill>
                  <a:srgbClr val="FFFFFF"/>
                </a:solidFill>
                <a:latin typeface="+mn-lt"/>
              </a:rPr>
              <a:t>(M)</a:t>
            </a:r>
            <a:endParaRPr lang="en-US" sz="2000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D70FEE10-18DE-5242-8333-8AE5EF813EFC}"/>
              </a:ext>
            </a:extLst>
          </p:cNvPr>
          <p:cNvSpPr txBox="1"/>
          <p:nvPr/>
        </p:nvSpPr>
        <p:spPr>
          <a:xfrm>
            <a:off x="7883963" y="4212181"/>
            <a:ext cx="188237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solidFill>
                  <a:srgbClr val="FFFFFF"/>
                </a:solidFill>
                <a:latin typeface="+mn-lt"/>
              </a:rPr>
              <a:t>OS Thread </a:t>
            </a:r>
            <a:r>
              <a:rPr lang="en-US" sz="2000" b="0" i="1" dirty="0">
                <a:solidFill>
                  <a:srgbClr val="FFFFFF"/>
                </a:solidFill>
                <a:latin typeface="+mn-lt"/>
              </a:rPr>
              <a:t>(M)</a:t>
            </a:r>
            <a:endParaRPr lang="en-US" sz="2000" b="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CD1688-EA3C-0640-8576-8FCC6A8BE9D0}"/>
              </a:ext>
            </a:extLst>
          </p:cNvPr>
          <p:cNvGrpSpPr/>
          <p:nvPr/>
        </p:nvGrpSpPr>
        <p:grpSpPr>
          <a:xfrm>
            <a:off x="1524241" y="3304485"/>
            <a:ext cx="2114550" cy="772487"/>
            <a:chOff x="392906" y="3258621"/>
            <a:chExt cx="2114550" cy="77248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2B3A2F9-77A1-B44C-9BFC-019214F33DB8}"/>
                </a:ext>
              </a:extLst>
            </p:cNvPr>
            <p:cNvSpPr/>
            <p:nvPr/>
          </p:nvSpPr>
          <p:spPr>
            <a:xfrm>
              <a:off x="551857" y="3616771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B7560C8-88E1-A746-AD6B-D416B15C58EA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7E5C691-44EE-D94A-A0C2-6141A298B3C4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7ADE9F2-26B2-984B-95F9-2427795D9F1F}"/>
                </a:ext>
              </a:extLst>
            </p:cNvPr>
            <p:cNvSpPr/>
            <p:nvPr/>
          </p:nvSpPr>
          <p:spPr>
            <a:xfrm>
              <a:off x="1896661" y="3610888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39" name="TextBox 16">
              <a:extLst>
                <a:ext uri="{FF2B5EF4-FFF2-40B4-BE49-F238E27FC236}">
                  <a16:creationId xmlns:a16="http://schemas.microsoft.com/office/drawing/2014/main" id="{9C218FF1-5E30-8E40-B0F2-49941CE01669}"/>
                </a:ext>
              </a:extLst>
            </p:cNvPr>
            <p:cNvSpPr txBox="1"/>
            <p:nvPr/>
          </p:nvSpPr>
          <p:spPr>
            <a:xfrm>
              <a:off x="392906" y="3258621"/>
              <a:ext cx="21145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0" dirty="0">
                  <a:latin typeface="+mn-lt"/>
                </a:rPr>
                <a:t>Local Run Queue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D09847-1A2A-304E-9528-29C730CE2543}"/>
              </a:ext>
            </a:extLst>
          </p:cNvPr>
          <p:cNvGrpSpPr/>
          <p:nvPr/>
        </p:nvGrpSpPr>
        <p:grpSpPr>
          <a:xfrm>
            <a:off x="3920711" y="3298602"/>
            <a:ext cx="2114550" cy="772487"/>
            <a:chOff x="392906" y="3258621"/>
            <a:chExt cx="2114550" cy="77248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C0C8238-5AC1-EC43-ABFD-A236648A2F5C}"/>
                </a:ext>
              </a:extLst>
            </p:cNvPr>
            <p:cNvSpPr/>
            <p:nvPr/>
          </p:nvSpPr>
          <p:spPr>
            <a:xfrm>
              <a:off x="551857" y="3616771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9C07703-E9C3-4A46-81F9-7C3F50FCEDD5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81001FE-3CB8-6749-867C-24D001D96A8C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2A1B4A1-F05F-1042-8405-907E60AE0470}"/>
                </a:ext>
              </a:extLst>
            </p:cNvPr>
            <p:cNvSpPr/>
            <p:nvPr/>
          </p:nvSpPr>
          <p:spPr>
            <a:xfrm>
              <a:off x="1896661" y="3610888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34" name="TextBox 36">
              <a:extLst>
                <a:ext uri="{FF2B5EF4-FFF2-40B4-BE49-F238E27FC236}">
                  <a16:creationId xmlns:a16="http://schemas.microsoft.com/office/drawing/2014/main" id="{3D3A85DB-37F6-4845-9218-3CC1E5B03361}"/>
                </a:ext>
              </a:extLst>
            </p:cNvPr>
            <p:cNvSpPr txBox="1"/>
            <p:nvPr/>
          </p:nvSpPr>
          <p:spPr>
            <a:xfrm>
              <a:off x="392906" y="3258621"/>
              <a:ext cx="21145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0" dirty="0">
                  <a:latin typeface="+mn-lt"/>
                </a:rPr>
                <a:t>Local Run Queue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082B85-A7F7-5A45-99C1-86B04B1B82F5}"/>
              </a:ext>
            </a:extLst>
          </p:cNvPr>
          <p:cNvGrpSpPr/>
          <p:nvPr/>
        </p:nvGrpSpPr>
        <p:grpSpPr>
          <a:xfrm>
            <a:off x="7767881" y="3304483"/>
            <a:ext cx="2114550" cy="772487"/>
            <a:chOff x="392906" y="3258621"/>
            <a:chExt cx="2114550" cy="7724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9ECE717-8079-AF43-902A-DCBEAFD491C6}"/>
                </a:ext>
              </a:extLst>
            </p:cNvPr>
            <p:cNvSpPr/>
            <p:nvPr/>
          </p:nvSpPr>
          <p:spPr>
            <a:xfrm>
              <a:off x="551857" y="3616771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9C9838D-2A14-9448-9AD2-E9B74A369587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6C397A-2321-3145-BF04-96C7EE1FA96A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72764DC-ED49-0649-A0E7-F2DB17A3DE64}"/>
                </a:ext>
              </a:extLst>
            </p:cNvPr>
            <p:cNvSpPr/>
            <p:nvPr/>
          </p:nvSpPr>
          <p:spPr>
            <a:xfrm>
              <a:off x="1896661" y="3610888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29" name="TextBox 42">
              <a:extLst>
                <a:ext uri="{FF2B5EF4-FFF2-40B4-BE49-F238E27FC236}">
                  <a16:creationId xmlns:a16="http://schemas.microsoft.com/office/drawing/2014/main" id="{69CF1570-FE3A-C44A-99E0-18B4988C2EF1}"/>
                </a:ext>
              </a:extLst>
            </p:cNvPr>
            <p:cNvSpPr txBox="1"/>
            <p:nvPr/>
          </p:nvSpPr>
          <p:spPr>
            <a:xfrm>
              <a:off x="392906" y="3258621"/>
              <a:ext cx="21145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0" dirty="0">
                  <a:latin typeface="+mn-lt"/>
                </a:rPr>
                <a:t>Local Run Queue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E89F8C-2B9B-434B-BFA7-CCAE3822B703}"/>
              </a:ext>
            </a:extLst>
          </p:cNvPr>
          <p:cNvGrpSpPr/>
          <p:nvPr/>
        </p:nvGrpSpPr>
        <p:grpSpPr>
          <a:xfrm>
            <a:off x="4618471" y="2032738"/>
            <a:ext cx="2303163" cy="751861"/>
            <a:chOff x="298599" y="3279247"/>
            <a:chExt cx="2303163" cy="75186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006772-1727-824D-BB15-819D86E4921F}"/>
                </a:ext>
              </a:extLst>
            </p:cNvPr>
            <p:cNvSpPr/>
            <p:nvPr/>
          </p:nvSpPr>
          <p:spPr>
            <a:xfrm>
              <a:off x="551857" y="3616771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C92525F-8886-1347-908F-40629C0B4127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1D349C-0226-094C-AFC6-F58E03F118C5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3E5B1BD-414F-4042-AE73-BCF1B30A6066}"/>
                </a:ext>
              </a:extLst>
            </p:cNvPr>
            <p:cNvSpPr/>
            <p:nvPr/>
          </p:nvSpPr>
          <p:spPr>
            <a:xfrm>
              <a:off x="1896661" y="3610888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24" name="TextBox 48">
              <a:extLst>
                <a:ext uri="{FF2B5EF4-FFF2-40B4-BE49-F238E27FC236}">
                  <a16:creationId xmlns:a16="http://schemas.microsoft.com/office/drawing/2014/main" id="{236EAF5A-95E1-F94E-8C59-FE0E21171812}"/>
                </a:ext>
              </a:extLst>
            </p:cNvPr>
            <p:cNvSpPr txBox="1"/>
            <p:nvPr/>
          </p:nvSpPr>
          <p:spPr>
            <a:xfrm>
              <a:off x="298599" y="3279247"/>
              <a:ext cx="23031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latin typeface="+mn-lt"/>
                </a:rPr>
                <a:t>Global Run Queue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4F05A9-5EEF-0E4F-A505-74A02A43E76D}"/>
              </a:ext>
            </a:extLst>
          </p:cNvPr>
          <p:cNvCxnSpPr>
            <a:endCxn id="23" idx="3"/>
          </p:cNvCxnSpPr>
          <p:nvPr/>
        </p:nvCxnSpPr>
        <p:spPr>
          <a:xfrm flipH="1">
            <a:off x="6579078" y="2571547"/>
            <a:ext cx="142454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1">
            <a:extLst>
              <a:ext uri="{FF2B5EF4-FFF2-40B4-BE49-F238E27FC236}">
                <a16:creationId xmlns:a16="http://schemas.microsoft.com/office/drawing/2014/main" id="{28146077-04C9-424B-AF12-E6ED3FA88FBB}"/>
              </a:ext>
            </a:extLst>
          </p:cNvPr>
          <p:cNvSpPr txBox="1"/>
          <p:nvPr/>
        </p:nvSpPr>
        <p:spPr>
          <a:xfrm>
            <a:off x="8108104" y="2217404"/>
            <a:ext cx="1791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+mn-lt"/>
              </a:rPr>
              <a:t>Newly created goroutines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367AC0-4977-4A15-B630-9B74B7561277}"/>
              </a:ext>
            </a:extLst>
          </p:cNvPr>
          <p:cNvSpPr txBox="1"/>
          <p:nvPr/>
        </p:nvSpPr>
        <p:spPr>
          <a:xfrm>
            <a:off x="636436" y="2127061"/>
            <a:ext cx="3604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Why not just have a single global run queue?</a:t>
            </a:r>
          </a:p>
        </p:txBody>
      </p:sp>
    </p:spTree>
    <p:extLst>
      <p:ext uri="{BB962C8B-B14F-4D97-AF65-F5344CB8AC3E}">
        <p14:creationId xmlns:p14="http://schemas.microsoft.com/office/powerpoint/2010/main" val="334164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90036-B7B4-4701-BE7C-7A59B665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Dealing with Blocking Syscalls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FE36E4E-F5EF-471E-946E-C4C340D46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674" y="1828800"/>
            <a:ext cx="5218557" cy="4351337"/>
          </a:xfrm>
        </p:spPr>
        <p:txBody>
          <a:bodyPr/>
          <a:lstStyle/>
          <a:p>
            <a:r>
              <a:rPr lang="en-US" dirty="0" smtClean="0"/>
              <a:t>What if a </a:t>
            </a:r>
            <a:r>
              <a:rPr lang="en-US" dirty="0" err="1" smtClean="0"/>
              <a:t>goroutine</a:t>
            </a:r>
            <a:r>
              <a:rPr lang="en-US" dirty="0" smtClean="0"/>
              <a:t> wants to make a blocking </a:t>
            </a:r>
            <a:r>
              <a:rPr lang="en-US" dirty="0" err="1" smtClean="0"/>
              <a:t>syscall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Example: File I/O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A71B6-D466-466A-A8E0-019FF924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736FE-1DA9-4DB4-9EE8-67D60E35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01BE1-2357-443C-8454-D24341C9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29CC81-D47F-2D47-86AA-F60F523F959A}"/>
              </a:ext>
            </a:extLst>
          </p:cNvPr>
          <p:cNvSpPr/>
          <p:nvPr/>
        </p:nvSpPr>
        <p:spPr>
          <a:xfrm>
            <a:off x="1818678" y="4660925"/>
            <a:ext cx="1643063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CPU Core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25787E4-CD12-2B4A-9B49-78446C3BC6AF}"/>
              </a:ext>
            </a:extLst>
          </p:cNvPr>
          <p:cNvSpPr txBox="1"/>
          <p:nvPr/>
        </p:nvSpPr>
        <p:spPr>
          <a:xfrm>
            <a:off x="1699021" y="3698029"/>
            <a:ext cx="188237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solidFill>
                  <a:srgbClr val="FFFFFF"/>
                </a:solidFill>
                <a:latin typeface="+mn-lt"/>
              </a:rPr>
              <a:t>OS Thread </a:t>
            </a:r>
            <a:r>
              <a:rPr lang="en-US" sz="2000" b="0" i="1" dirty="0">
                <a:solidFill>
                  <a:srgbClr val="FFFFFF"/>
                </a:solidFill>
                <a:latin typeface="+mn-lt"/>
              </a:rPr>
              <a:t>(M1)</a:t>
            </a:r>
            <a:endParaRPr lang="en-US" sz="2000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F46DA0-3425-9A43-8B61-E64840A1801D}"/>
              </a:ext>
            </a:extLst>
          </p:cNvPr>
          <p:cNvSpPr/>
          <p:nvPr/>
        </p:nvSpPr>
        <p:spPr>
          <a:xfrm>
            <a:off x="1589473" y="3105815"/>
            <a:ext cx="2101471" cy="460315"/>
          </a:xfrm>
          <a:prstGeom prst="rect">
            <a:avLst/>
          </a:prstGeom>
          <a:solidFill>
            <a:srgbClr val="0392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Running </a:t>
            </a:r>
            <a:r>
              <a:rPr lang="en-US" b="0" dirty="0" smtClean="0"/>
              <a:t>Go-</a:t>
            </a:r>
            <a:r>
              <a:rPr lang="en-US" b="0" dirty="0" err="1" smtClean="0"/>
              <a:t>rtn</a:t>
            </a:r>
            <a:r>
              <a:rPr lang="en-US" b="0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F4B2F5-6397-0B45-8FD2-440CEE9FB964}"/>
              </a:ext>
            </a:extLst>
          </p:cNvPr>
          <p:cNvGrpSpPr/>
          <p:nvPr/>
        </p:nvGrpSpPr>
        <p:grpSpPr>
          <a:xfrm>
            <a:off x="1632761" y="2048174"/>
            <a:ext cx="2114550" cy="792365"/>
            <a:chOff x="392906" y="3238743"/>
            <a:chExt cx="2114550" cy="7923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826CA86-D398-AD4C-ABD5-CB5290D6552D}"/>
                </a:ext>
              </a:extLst>
            </p:cNvPr>
            <p:cNvSpPr/>
            <p:nvPr/>
          </p:nvSpPr>
          <p:spPr>
            <a:xfrm>
              <a:off x="551857" y="3616771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AC684C-6E0F-194E-9AF9-9B453B0D0298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17AB21-6F5B-B74C-B6DF-237A1EC58C5D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75C5EA-19A3-1C40-9A58-39AC0C0DA40A}"/>
                </a:ext>
              </a:extLst>
            </p:cNvPr>
            <p:cNvSpPr/>
            <p:nvPr/>
          </p:nvSpPr>
          <p:spPr>
            <a:xfrm>
              <a:off x="1896661" y="3610888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6" name="TextBox 57">
              <a:extLst>
                <a:ext uri="{FF2B5EF4-FFF2-40B4-BE49-F238E27FC236}">
                  <a16:creationId xmlns:a16="http://schemas.microsoft.com/office/drawing/2014/main" id="{17DBFE9D-F423-B64B-9094-A4EC80FD8515}"/>
                </a:ext>
              </a:extLst>
            </p:cNvPr>
            <p:cNvSpPr txBox="1"/>
            <p:nvPr/>
          </p:nvSpPr>
          <p:spPr>
            <a:xfrm>
              <a:off x="392906" y="3238743"/>
              <a:ext cx="2114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latin typeface="+mn-lt"/>
                </a:rPr>
                <a:t>Local Run Queue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79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90036-B7B4-4701-BE7C-7A59B665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Dealing with Blocking Syscalls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FE36E4E-F5EF-471E-946E-C4C340D46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700" y="1828800"/>
            <a:ext cx="3113532" cy="4351337"/>
          </a:xfrm>
        </p:spPr>
        <p:txBody>
          <a:bodyPr/>
          <a:lstStyle/>
          <a:p>
            <a:r>
              <a:rPr lang="en-US" dirty="0" smtClean="0"/>
              <a:t>What if a </a:t>
            </a:r>
            <a:r>
              <a:rPr lang="en-US" dirty="0" err="1" smtClean="0"/>
              <a:t>goroutine</a:t>
            </a:r>
            <a:r>
              <a:rPr lang="en-US" dirty="0" smtClean="0"/>
              <a:t> wants to make a blocking </a:t>
            </a:r>
            <a:r>
              <a:rPr lang="en-US" dirty="0" err="1" smtClean="0"/>
              <a:t>syscall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Example: File I/O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While </a:t>
            </a:r>
            <a:r>
              <a:rPr lang="en-US" dirty="0" err="1" smtClean="0"/>
              <a:t>syscall</a:t>
            </a:r>
            <a:r>
              <a:rPr lang="en-US" dirty="0" smtClean="0"/>
              <a:t> is blocking, allocate new OS thread (M2)</a:t>
            </a:r>
          </a:p>
          <a:p>
            <a:pPr lvl="1"/>
            <a:r>
              <a:rPr lang="en-US" dirty="0" smtClean="0"/>
              <a:t>M1 is blocked by kernel, M2 lets us continue using CPU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A71B6-D466-466A-A8E0-019FF924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736FE-1DA9-4DB4-9EE8-67D60E35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01BE1-2357-443C-8454-D24341C9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29CC81-D47F-2D47-86AA-F60F523F959A}"/>
              </a:ext>
            </a:extLst>
          </p:cNvPr>
          <p:cNvSpPr/>
          <p:nvPr/>
        </p:nvSpPr>
        <p:spPr>
          <a:xfrm>
            <a:off x="1818678" y="4660925"/>
            <a:ext cx="1643063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CPU Core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25787E4-CD12-2B4A-9B49-78446C3BC6AF}"/>
              </a:ext>
            </a:extLst>
          </p:cNvPr>
          <p:cNvSpPr txBox="1"/>
          <p:nvPr/>
        </p:nvSpPr>
        <p:spPr>
          <a:xfrm>
            <a:off x="1699021" y="3698029"/>
            <a:ext cx="188237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solidFill>
                  <a:srgbClr val="FFFFFF"/>
                </a:solidFill>
                <a:latin typeface="+mn-lt"/>
              </a:rPr>
              <a:t>OS Thread </a:t>
            </a:r>
            <a:r>
              <a:rPr lang="en-US" sz="2000" b="0" i="1" dirty="0">
                <a:solidFill>
                  <a:srgbClr val="FFFFFF"/>
                </a:solidFill>
                <a:latin typeface="+mn-lt"/>
              </a:rPr>
              <a:t>(M2)</a:t>
            </a:r>
            <a:endParaRPr lang="en-US" sz="2000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F46DA0-3425-9A43-8B61-E64840A1801D}"/>
              </a:ext>
            </a:extLst>
          </p:cNvPr>
          <p:cNvSpPr/>
          <p:nvPr/>
        </p:nvSpPr>
        <p:spPr>
          <a:xfrm>
            <a:off x="4378952" y="4013791"/>
            <a:ext cx="2101471" cy="460315"/>
          </a:xfrm>
          <a:prstGeom prst="rect">
            <a:avLst/>
          </a:prstGeom>
          <a:solidFill>
            <a:srgbClr val="0392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Blocking </a:t>
            </a:r>
            <a:r>
              <a:rPr lang="en-US" b="0" dirty="0" smtClean="0"/>
              <a:t>Go-</a:t>
            </a:r>
            <a:r>
              <a:rPr lang="en-US" b="0" dirty="0" err="1" smtClean="0"/>
              <a:t>rtn</a:t>
            </a:r>
            <a:r>
              <a:rPr lang="en-US" b="0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F4B2F5-6397-0B45-8FD2-440CEE9FB964}"/>
              </a:ext>
            </a:extLst>
          </p:cNvPr>
          <p:cNvGrpSpPr/>
          <p:nvPr/>
        </p:nvGrpSpPr>
        <p:grpSpPr>
          <a:xfrm>
            <a:off x="1632761" y="2048174"/>
            <a:ext cx="2114550" cy="792365"/>
            <a:chOff x="392906" y="3238743"/>
            <a:chExt cx="2114550" cy="7923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826CA86-D398-AD4C-ABD5-CB5290D6552D}"/>
                </a:ext>
              </a:extLst>
            </p:cNvPr>
            <p:cNvSpPr/>
            <p:nvPr/>
          </p:nvSpPr>
          <p:spPr>
            <a:xfrm>
              <a:off x="551857" y="3616771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AC684C-6E0F-194E-9AF9-9B453B0D0298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17AB21-6F5B-B74C-B6DF-237A1EC58C5D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75C5EA-19A3-1C40-9A58-39AC0C0DA40A}"/>
                </a:ext>
              </a:extLst>
            </p:cNvPr>
            <p:cNvSpPr/>
            <p:nvPr/>
          </p:nvSpPr>
          <p:spPr>
            <a:xfrm>
              <a:off x="1896661" y="3610888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6" name="TextBox 57">
              <a:extLst>
                <a:ext uri="{FF2B5EF4-FFF2-40B4-BE49-F238E27FC236}">
                  <a16:creationId xmlns:a16="http://schemas.microsoft.com/office/drawing/2014/main" id="{17DBFE9D-F423-B64B-9094-A4EC80FD8515}"/>
                </a:ext>
              </a:extLst>
            </p:cNvPr>
            <p:cNvSpPr txBox="1"/>
            <p:nvPr/>
          </p:nvSpPr>
          <p:spPr>
            <a:xfrm>
              <a:off x="392906" y="3238743"/>
              <a:ext cx="2114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latin typeface="+mn-lt"/>
                </a:rPr>
                <a:t>Local Run Queue</a:t>
              </a:r>
            </a:p>
          </p:txBody>
        </p:sp>
      </p:grpSp>
      <p:sp>
        <p:nvSpPr>
          <p:cNvPr id="19" name="TextBox 12">
            <a:extLst>
              <a:ext uri="{FF2B5EF4-FFF2-40B4-BE49-F238E27FC236}">
                <a16:creationId xmlns:a16="http://schemas.microsoft.com/office/drawing/2014/main" id="{691AA347-497C-9F40-BF39-8D092445B11D}"/>
              </a:ext>
            </a:extLst>
          </p:cNvPr>
          <p:cNvSpPr txBox="1"/>
          <p:nvPr/>
        </p:nvSpPr>
        <p:spPr>
          <a:xfrm>
            <a:off x="4478949" y="4587165"/>
            <a:ext cx="188237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solidFill>
                  <a:srgbClr val="FFFFFF"/>
                </a:solidFill>
                <a:latin typeface="+mn-lt"/>
              </a:rPr>
              <a:t>OS Thread</a:t>
            </a:r>
            <a:br>
              <a:rPr lang="en-US" sz="2000" b="0" dirty="0">
                <a:solidFill>
                  <a:srgbClr val="FFFFFF"/>
                </a:solidFill>
                <a:latin typeface="+mn-lt"/>
              </a:rPr>
            </a:br>
            <a:r>
              <a:rPr lang="en-US" sz="2000" b="0" i="1" dirty="0">
                <a:solidFill>
                  <a:srgbClr val="FFFFFF"/>
                </a:solidFill>
                <a:latin typeface="+mn-lt"/>
              </a:rPr>
              <a:t>(M1)</a:t>
            </a:r>
            <a:endParaRPr lang="en-US" sz="2000" b="0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64EB95C-A0A0-461F-A2CE-53604FFD8373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1972985" y="2840539"/>
            <a:ext cx="0" cy="7542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3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90036-B7B4-4701-BE7C-7A59B665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Dealing with Blocking Syscalls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FE36E4E-F5EF-471E-946E-C4C340D46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172" y="1828800"/>
            <a:ext cx="3522822" cy="4351337"/>
          </a:xfrm>
        </p:spPr>
        <p:txBody>
          <a:bodyPr/>
          <a:lstStyle/>
          <a:p>
            <a:r>
              <a:rPr lang="en-US" dirty="0" err="1" smtClean="0"/>
              <a:t>Syscall</a:t>
            </a:r>
            <a:r>
              <a:rPr lang="en-US" dirty="0" smtClean="0"/>
              <a:t> completes: Put invoking </a:t>
            </a:r>
            <a:r>
              <a:rPr lang="en-US" dirty="0" err="1" smtClean="0"/>
              <a:t>goroutine</a:t>
            </a:r>
            <a:r>
              <a:rPr lang="en-US" dirty="0" smtClean="0"/>
              <a:t> back on queue</a:t>
            </a:r>
          </a:p>
          <a:p>
            <a:r>
              <a:rPr lang="en-US" dirty="0" smtClean="0"/>
              <a:t>Keep M1 around in a spare pool</a:t>
            </a:r>
          </a:p>
          <a:p>
            <a:r>
              <a:rPr lang="en-US" dirty="0" smtClean="0"/>
              <a:t>Swap it with M2 upon next </a:t>
            </a:r>
            <a:r>
              <a:rPr lang="en-US" dirty="0" err="1" smtClean="0"/>
              <a:t>syscall</a:t>
            </a:r>
            <a:r>
              <a:rPr lang="en-US" dirty="0" smtClean="0"/>
              <a:t>, no need to pay thread creation cost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A71B6-D466-466A-A8E0-019FF924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736FE-1DA9-4DB4-9EE8-67D60E35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01BE1-2357-443C-8454-D24341C9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29CC81-D47F-2D47-86AA-F60F523F959A}"/>
              </a:ext>
            </a:extLst>
          </p:cNvPr>
          <p:cNvSpPr/>
          <p:nvPr/>
        </p:nvSpPr>
        <p:spPr>
          <a:xfrm>
            <a:off x="1818678" y="4660925"/>
            <a:ext cx="1643063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CPU Core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25787E4-CD12-2B4A-9B49-78446C3BC6AF}"/>
              </a:ext>
            </a:extLst>
          </p:cNvPr>
          <p:cNvSpPr txBox="1"/>
          <p:nvPr/>
        </p:nvSpPr>
        <p:spPr>
          <a:xfrm>
            <a:off x="1699021" y="3698029"/>
            <a:ext cx="188237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solidFill>
                  <a:srgbClr val="FFFFFF"/>
                </a:solidFill>
                <a:latin typeface="+mn-lt"/>
              </a:rPr>
              <a:t>OS Thread </a:t>
            </a:r>
            <a:r>
              <a:rPr lang="en-US" sz="2000" b="0" i="1" dirty="0">
                <a:solidFill>
                  <a:srgbClr val="FFFFFF"/>
                </a:solidFill>
                <a:latin typeface="+mn-lt"/>
              </a:rPr>
              <a:t>(M2)</a:t>
            </a:r>
            <a:endParaRPr lang="en-US" sz="2000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F46DA0-3425-9A43-8B61-E64840A1801D}"/>
              </a:ext>
            </a:extLst>
          </p:cNvPr>
          <p:cNvSpPr/>
          <p:nvPr/>
        </p:nvSpPr>
        <p:spPr>
          <a:xfrm>
            <a:off x="4378952" y="3648977"/>
            <a:ext cx="2101471" cy="460315"/>
          </a:xfrm>
          <a:prstGeom prst="rect">
            <a:avLst/>
          </a:prstGeom>
          <a:solidFill>
            <a:srgbClr val="0392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Ready </a:t>
            </a:r>
            <a:r>
              <a:rPr lang="en-US" b="0" dirty="0" smtClean="0"/>
              <a:t>Go-</a:t>
            </a:r>
            <a:r>
              <a:rPr lang="en-US" b="0" dirty="0" err="1" smtClean="0"/>
              <a:t>rtn</a:t>
            </a:r>
            <a:r>
              <a:rPr lang="en-US" b="0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F4B2F5-6397-0B45-8FD2-440CEE9FB964}"/>
              </a:ext>
            </a:extLst>
          </p:cNvPr>
          <p:cNvGrpSpPr/>
          <p:nvPr/>
        </p:nvGrpSpPr>
        <p:grpSpPr>
          <a:xfrm>
            <a:off x="1632761" y="2048174"/>
            <a:ext cx="2114550" cy="792365"/>
            <a:chOff x="392906" y="3238743"/>
            <a:chExt cx="2114550" cy="7923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826CA86-D398-AD4C-ABD5-CB5290D6552D}"/>
                </a:ext>
              </a:extLst>
            </p:cNvPr>
            <p:cNvSpPr/>
            <p:nvPr/>
          </p:nvSpPr>
          <p:spPr>
            <a:xfrm>
              <a:off x="551857" y="3616771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AC684C-6E0F-194E-9AF9-9B453B0D0298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17AB21-6F5B-B74C-B6DF-237A1EC58C5D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6" name="TextBox 57">
              <a:extLst>
                <a:ext uri="{FF2B5EF4-FFF2-40B4-BE49-F238E27FC236}">
                  <a16:creationId xmlns:a16="http://schemas.microsoft.com/office/drawing/2014/main" id="{17DBFE9D-F423-B64B-9094-A4EC80FD8515}"/>
                </a:ext>
              </a:extLst>
            </p:cNvPr>
            <p:cNvSpPr txBox="1"/>
            <p:nvPr/>
          </p:nvSpPr>
          <p:spPr>
            <a:xfrm>
              <a:off x="392906" y="3238743"/>
              <a:ext cx="2114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latin typeface="+mn-lt"/>
                </a:rPr>
                <a:t>Local Run Queue</a:t>
              </a:r>
            </a:p>
          </p:txBody>
        </p:sp>
      </p:grpSp>
      <p:sp>
        <p:nvSpPr>
          <p:cNvPr id="19" name="TextBox 12">
            <a:extLst>
              <a:ext uri="{FF2B5EF4-FFF2-40B4-BE49-F238E27FC236}">
                <a16:creationId xmlns:a16="http://schemas.microsoft.com/office/drawing/2014/main" id="{691AA347-497C-9F40-BF39-8D092445B11D}"/>
              </a:ext>
            </a:extLst>
          </p:cNvPr>
          <p:cNvSpPr txBox="1"/>
          <p:nvPr/>
        </p:nvSpPr>
        <p:spPr>
          <a:xfrm>
            <a:off x="4478949" y="4587165"/>
            <a:ext cx="188237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solidFill>
                  <a:srgbClr val="FFFFFF"/>
                </a:solidFill>
                <a:latin typeface="+mn-lt"/>
              </a:rPr>
              <a:t>OS Thread</a:t>
            </a:r>
            <a:br>
              <a:rPr lang="en-US" sz="2000" b="0" dirty="0">
                <a:solidFill>
                  <a:srgbClr val="FFFFFF"/>
                </a:solidFill>
                <a:latin typeface="+mn-lt"/>
              </a:rPr>
            </a:br>
            <a:r>
              <a:rPr lang="en-US" sz="2000" b="0" i="1" dirty="0">
                <a:solidFill>
                  <a:srgbClr val="FFFFFF"/>
                </a:solidFill>
                <a:latin typeface="+mn-lt"/>
              </a:rPr>
              <a:t>(M1)</a:t>
            </a:r>
            <a:endParaRPr lang="en-US" sz="2000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7478F1-BE0B-4E75-A5E0-231DD5D9FC1F}"/>
              </a:ext>
            </a:extLst>
          </p:cNvPr>
          <p:cNvSpPr/>
          <p:nvPr/>
        </p:nvSpPr>
        <p:spPr>
          <a:xfrm>
            <a:off x="1589473" y="3105815"/>
            <a:ext cx="2101471" cy="460315"/>
          </a:xfrm>
          <a:prstGeom prst="rect">
            <a:avLst/>
          </a:prstGeom>
          <a:solidFill>
            <a:srgbClr val="0392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Running </a:t>
            </a:r>
            <a:r>
              <a:rPr lang="en-US" b="0" dirty="0" smtClean="0"/>
              <a:t>Go-</a:t>
            </a:r>
            <a:r>
              <a:rPr lang="en-US" b="0" dirty="0" err="1" smtClean="0"/>
              <a:t>rtn</a:t>
            </a:r>
            <a:r>
              <a:rPr lang="en-US" b="0" dirty="0"/>
              <a:t>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D6B508-85FB-451F-8F11-D9175C44C33D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3461741" y="2643809"/>
            <a:ext cx="1967947" cy="10051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41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37C4-C090-498D-95CB-6565B63F9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Motivation for Threads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F2464-30E9-4D6D-A9FB-CBE47AECA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Operating systems must handle multiple things at once (MTAO)</a:t>
            </a:r>
          </a:p>
          <a:p>
            <a:pPr lvl="1"/>
            <a:r>
              <a:rPr lang="en-US" smtClean="0"/>
              <a:t>Processes, interrupts, background system maintenance</a:t>
            </a:r>
          </a:p>
          <a:p>
            <a:r>
              <a:rPr lang="en-US" smtClean="0"/>
              <a:t>Networked servers must handle MTAO</a:t>
            </a:r>
          </a:p>
          <a:p>
            <a:pPr lvl="1"/>
            <a:r>
              <a:rPr lang="en-US" smtClean="0"/>
              <a:t>Multiple connections handled simultaneously</a:t>
            </a:r>
          </a:p>
          <a:p>
            <a:r>
              <a:rPr lang="en-US" smtClean="0"/>
              <a:t>Parallel programs must handle MTAO</a:t>
            </a:r>
          </a:p>
          <a:p>
            <a:pPr lvl="1"/>
            <a:r>
              <a:rPr lang="en-US" smtClean="0"/>
              <a:t>To achieve better performance</a:t>
            </a:r>
          </a:p>
          <a:p>
            <a:r>
              <a:rPr lang="en-US" smtClean="0"/>
              <a:t>Programs with user interface often must handle MTAO</a:t>
            </a:r>
          </a:p>
          <a:p>
            <a:pPr lvl="1"/>
            <a:r>
              <a:rPr lang="en-US" smtClean="0"/>
              <a:t>To achieve user responsiveness while doing computation</a:t>
            </a:r>
          </a:p>
          <a:p>
            <a:r>
              <a:rPr lang="en-US" smtClean="0"/>
              <a:t>Network and disk bound programs must handle MTAO</a:t>
            </a:r>
          </a:p>
          <a:p>
            <a:pPr lvl="1"/>
            <a:r>
              <a:rPr lang="en-US" smtClean="0"/>
              <a:t>To hide network/disk latency</a:t>
            </a:r>
          </a:p>
          <a:p>
            <a:pPr lvl="1"/>
            <a:r>
              <a:rPr lang="en-US" smtClean="0"/>
              <a:t>Sequence steps in access or communicatoin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0FAD7-C1B7-4FD4-AAB8-CD9A422B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735E8-42AE-474C-9FFA-05237FEB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E15DE-64FF-43A4-90E6-E16BBC5A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0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3F55-1A19-4A70-9DC6-E4E6A4FB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Threads Allow Handling MTAO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26774-6181-4E76-A1F2-7B0240D9B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Threads are a unit of concurrency provided by the OS</a:t>
            </a:r>
          </a:p>
          <a:p>
            <a:r>
              <a:rPr lang="en-US" smtClean="0"/>
              <a:t>Each thread can represent one thing or one task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1A2C6-242B-406B-B3D5-AF369AAF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E580C-83C1-4B25-8C59-B0A68582A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E40C1-4BF7-4617-AB8F-EB31EF5F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7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3D0A-0D6B-4DC4-85A4-10B5E934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Concurrent, Well-Conditioned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DA4E1-0D58-435C-B9E1-FFFCA979A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Thread Pools</a:t>
            </a:r>
          </a:p>
          <a:p>
            <a:r>
              <a:rPr lang="en-US" smtClean="0"/>
              <a:t>User-Mode Threads</a:t>
            </a:r>
          </a:p>
          <a:p>
            <a:r>
              <a:rPr lang="en-US" smtClean="0"/>
              <a:t>Event-Driven Execution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68B11-EC1A-4C47-89EC-29796E38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43674-584B-4206-8DE2-FF9D9CE6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EE83A-F5F3-4B1D-B7DD-10FE4E1D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61872" y="2816189"/>
            <a:ext cx="5481828" cy="426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6009-FF3A-4577-B29F-ACC4D3DC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Event-Driven Execution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30740-21F3-4B65-B87C-9010EC0D2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a system to handle MTAO with a single thread</a:t>
            </a:r>
          </a:p>
          <a:p>
            <a:pPr lvl="1"/>
            <a:r>
              <a:rPr lang="en-US" dirty="0" smtClean="0"/>
              <a:t>Very lightweight</a:t>
            </a:r>
          </a:p>
          <a:p>
            <a:r>
              <a:rPr lang="en-US" dirty="0" smtClean="0"/>
              <a:t>Key idea: juggle different tasks within a single thread</a:t>
            </a:r>
          </a:p>
          <a:p>
            <a:pPr lvl="1"/>
            <a:r>
              <a:rPr lang="en-US" dirty="0" smtClean="0"/>
              <a:t>All tasks’ CPU bursts execute within a single thread</a:t>
            </a:r>
          </a:p>
          <a:p>
            <a:pPr lvl="1"/>
            <a:r>
              <a:rPr lang="en-US" dirty="0" smtClean="0"/>
              <a:t>I/O bursts for each task happen in the background without a backing thread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B47F3-1E43-454F-8F7C-BDCF1A47B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F04AE-4E32-4BFB-A720-11047279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353BD-A6A0-4A2C-ADAE-C4025257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6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8DB6B-A013-4AB5-9F69-62E676FB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Event-Driven Server Concept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5E73B-9A28-42A3-8D35-8183B2F9A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while (true)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task_id</a:t>
            </a:r>
            <a:r>
              <a:rPr lang="en-US" dirty="0" smtClean="0">
                <a:latin typeface="Consolas" panose="020B0609020204030204" pitchFamily="49" charset="0"/>
              </a:rPr>
              <a:t> = &lt;wait for a task to become ready&gt;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&lt;look up state for </a:t>
            </a:r>
            <a:r>
              <a:rPr lang="en-US" dirty="0" err="1" smtClean="0">
                <a:latin typeface="Consolas" panose="020B0609020204030204" pitchFamily="49" charset="0"/>
              </a:rPr>
              <a:t>task_id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&lt;execute next CPU burst for this task&gt;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(task is done)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  &lt;forget state for </a:t>
            </a:r>
            <a:r>
              <a:rPr lang="en-US" dirty="0" err="1" smtClean="0">
                <a:latin typeface="Consolas" panose="020B0609020204030204" pitchFamily="49" charset="0"/>
              </a:rPr>
              <a:t>task_id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  continue;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&lt;issue task’s next (I/O) operation&gt;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&lt;update state for </a:t>
            </a:r>
            <a:r>
              <a:rPr lang="en-US" dirty="0" err="1" smtClean="0">
                <a:latin typeface="Consolas" panose="020B0609020204030204" pitchFamily="49" charset="0"/>
              </a:rPr>
              <a:t>task_id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0F8D5-8E6F-4858-AA29-307B10575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E4338-6055-46B2-8F7E-DE12694B1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020B3-E0C9-4D5F-8D9D-3F0D32C1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DB603D-B914-4212-8576-454934516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11540" r="8121" b="4299"/>
          <a:stretch/>
        </p:blipFill>
        <p:spPr>
          <a:xfrm>
            <a:off x="3790177" y="3032255"/>
            <a:ext cx="2527279" cy="2721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A0735-A965-4061-B583-BD683B75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A Simple System Performance Model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CD56E-1437-4EAE-A3FA-719F4286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A3605-8BCD-4795-B3FA-531FE356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81BF-EA2B-450B-ADE3-ECFE8CA2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6693D698-6DD1-4CBF-9502-9D06D34AC29F}"/>
              </a:ext>
            </a:extLst>
          </p:cNvPr>
          <p:cNvSpPr/>
          <p:nvPr/>
        </p:nvSpPr>
        <p:spPr>
          <a:xfrm rot="10800000">
            <a:off x="3596540" y="5667878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E2991-86F4-41C2-92E8-508252E95123}"/>
              </a:ext>
            </a:extLst>
          </p:cNvPr>
          <p:cNvSpPr/>
          <p:nvPr/>
        </p:nvSpPr>
        <p:spPr>
          <a:xfrm rot="5400000">
            <a:off x="3550049" y="5848276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/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Request Rate: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blipFill>
                <a:blip r:embed="rId3"/>
                <a:stretch>
                  <a:fillRect l="-316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/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Service Rate: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blipFill>
                <a:blip r:embed="rId4"/>
                <a:stretch>
                  <a:fillRect l="-3106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/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Operation Time: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blipFill>
                <a:blip r:embed="rId5"/>
                <a:stretch>
                  <a:fillRect l="-2828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/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Queuing delay: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blipFill>
                <a:blip r:embed="rId6"/>
                <a:stretch>
                  <a:fillRect l="-294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948D67B3-731A-4FF9-B060-0B726253C60E}"/>
              </a:ext>
            </a:extLst>
          </p:cNvPr>
          <p:cNvSpPr/>
          <p:nvPr/>
        </p:nvSpPr>
        <p:spPr>
          <a:xfrm rot="2356117">
            <a:off x="2832569" y="1333567"/>
            <a:ext cx="2395741" cy="3578570"/>
          </a:xfrm>
          <a:prstGeom prst="leftBrace">
            <a:avLst>
              <a:gd name="adj1" fmla="val 13845"/>
              <a:gd name="adj2" fmla="val 470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/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/>
                  <a:t>Latency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)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  <a:blipFill>
                <a:blip r:embed="rId7"/>
                <a:stretch>
                  <a:fillRect l="-3846" t="-7576" r="-346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/>
              <p:nvPr/>
            </p:nvSpPr>
            <p:spPr>
              <a:xfrm>
                <a:off x="7480050" y="3431864"/>
                <a:ext cx="358940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maximum service rate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sz="2000" dirty="0"/>
                  <a:t> is a property of the system – the “bottleneck”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50" y="3431864"/>
                <a:ext cx="3589401" cy="1015663"/>
              </a:xfrm>
              <a:prstGeom prst="rect">
                <a:avLst/>
              </a:prstGeom>
              <a:blipFill>
                <a:blip r:embed="rId8"/>
                <a:stretch>
                  <a:fillRect l="-1698" t="-3593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/>
              <p:nvPr/>
            </p:nvSpPr>
            <p:spPr>
              <a:xfrm>
                <a:off x="7450858" y="4593548"/>
                <a:ext cx="3503654" cy="774186"/>
              </a:xfrm>
              <a:prstGeom prst="rect">
                <a:avLst/>
              </a:prstGeom>
              <a:solidFill>
                <a:srgbClr val="FFFF0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Utilization: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den>
                    </m:f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858" y="4593548"/>
                <a:ext cx="3503654" cy="774186"/>
              </a:xfrm>
              <a:prstGeom prst="rect">
                <a:avLst/>
              </a:prstGeom>
              <a:blipFill>
                <a:blip r:embed="rId9"/>
                <a:stretch>
                  <a:fillRect l="-3293" b="-7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n 7">
            <a:extLst>
              <a:ext uri="{FF2B5EF4-FFF2-40B4-BE49-F238E27FC236}">
                <a16:creationId xmlns:a16="http://schemas.microsoft.com/office/drawing/2014/main" id="{0EE17B1F-5638-4034-BAF0-BCB40B3B7AE6}"/>
              </a:ext>
            </a:extLst>
          </p:cNvPr>
          <p:cNvSpPr/>
          <p:nvPr/>
        </p:nvSpPr>
        <p:spPr>
          <a:xfrm>
            <a:off x="6189133" y="2104057"/>
            <a:ext cx="1290917" cy="1325563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050F5-16E0-482A-96C4-5AC4C009ADF8}"/>
              </a:ext>
            </a:extLst>
          </p:cNvPr>
          <p:cNvSpPr/>
          <p:nvPr/>
        </p:nvSpPr>
        <p:spPr>
          <a:xfrm rot="5400000">
            <a:off x="7707536" y="1673859"/>
            <a:ext cx="265100" cy="104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9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4E334-127B-4E57-8DB8-1FAC3FE9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“Issue Task’s Next I/O Operation”?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982FD-7A19-4FEA-97FD-4561C4296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far, we’ve seen read and write, which block the calling thread</a:t>
            </a:r>
          </a:p>
          <a:p>
            <a:r>
              <a:rPr lang="en-US" dirty="0" smtClean="0"/>
              <a:t>We can put file descriptors into non-blocking mode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read</a:t>
            </a:r>
            <a:r>
              <a:rPr lang="en-US" dirty="0" smtClean="0"/>
              <a:t>: Just return whatever data is available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write</a:t>
            </a:r>
            <a:r>
              <a:rPr lang="en-US" dirty="0" smtClean="0"/>
              <a:t>: Just write whatever the kernel can buffer in its memory for now</a:t>
            </a:r>
          </a:p>
          <a:p>
            <a:pPr lvl="1"/>
            <a:r>
              <a:rPr lang="en-US" dirty="0" smtClean="0"/>
              <a:t>So read/write calls may not read or write anything</a:t>
            </a:r>
          </a:p>
          <a:p>
            <a:r>
              <a:rPr lang="en-US" dirty="0" smtClean="0"/>
              <a:t>How to wait for the next task to become ready to </a:t>
            </a:r>
            <a:r>
              <a:rPr lang="en-US" smtClean="0"/>
              <a:t>perform its I/O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CE6AE-A1B4-4EF9-B14F-894AE9CBA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3CE44-83FB-434C-9E48-3C63EBA8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66F5E-4858-4BCA-8B94-6F1F216CD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1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1EE4-B80A-4E64-BC2A-0B91C817D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“Wait for Task to Become Ready”?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25BB7-C550-4A5C-A111-615ABC59A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POSIX provides a way to wait for one of several files to have data available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</a:t>
            </a:r>
            <a:r>
              <a:rPr lang="en-US" dirty="0" smtClean="0">
                <a:latin typeface="Consolas" panose="020B0609020204030204" pitchFamily="49" charset="0"/>
              </a:rPr>
              <a:t>elect</a:t>
            </a:r>
            <a:r>
              <a:rPr lang="en-US" dirty="0" smtClean="0"/>
              <a:t>/</a:t>
            </a:r>
            <a:r>
              <a:rPr lang="en-US" dirty="0" smtClean="0">
                <a:latin typeface="Consolas" panose="020B0609020204030204" pitchFamily="49" charset="0"/>
              </a:rPr>
              <a:t>poll</a:t>
            </a:r>
            <a:r>
              <a:rPr lang="en-US" dirty="0" smtClean="0"/>
              <a:t> system calls</a:t>
            </a:r>
          </a:p>
          <a:p>
            <a:pPr lvl="1"/>
            <a:r>
              <a:rPr lang="en-US" dirty="0" smtClean="0"/>
              <a:t>Provide a list of file descriptors</a:t>
            </a:r>
          </a:p>
          <a:p>
            <a:pPr lvl="1"/>
            <a:r>
              <a:rPr lang="en-US" dirty="0" smtClean="0"/>
              <a:t>Blocks until at least one has “ready” data, then returns which ones do</a:t>
            </a:r>
          </a:p>
          <a:p>
            <a:pPr lvl="1"/>
            <a:r>
              <a:rPr lang="en-US" dirty="0" smtClean="0"/>
              <a:t>Mixes well with non-blocking I/O, especially </a:t>
            </a:r>
            <a:r>
              <a:rPr lang="en-US" dirty="0" smtClean="0">
                <a:latin typeface="Consolas" panose="020B0609020204030204" pitchFamily="49" charset="0"/>
              </a:rPr>
              <a:t>sockets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BEA44-8C75-4727-9EA5-A038E0F3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530D1-4C8C-4DE2-B4E9-17CA4B3BC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A75B1-0120-440A-A160-1C7B07B66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4FB8-527E-4C9D-B5C2-573DD3C5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Alternative Asynchronous I/O APIs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07699-D213-4554-8ACF-53B56C08C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Unfortunately, non-blocking mode and </a:t>
            </a:r>
            <a:r>
              <a:rPr lang="en-US" dirty="0" smtClean="0">
                <a:latin typeface="Consolas" panose="020B0609020204030204" pitchFamily="49" charset="0"/>
              </a:rPr>
              <a:t>select</a:t>
            </a:r>
            <a:r>
              <a:rPr lang="en-US" dirty="0" smtClean="0"/>
              <a:t>/</a:t>
            </a:r>
            <a:r>
              <a:rPr lang="en-US" dirty="0" smtClean="0">
                <a:latin typeface="Consolas" panose="020B0609020204030204" pitchFamily="49" charset="0"/>
              </a:rPr>
              <a:t>poll</a:t>
            </a:r>
            <a:r>
              <a:rPr lang="en-US" dirty="0" smtClean="0"/>
              <a:t> don’t work well with regular files</a:t>
            </a:r>
          </a:p>
          <a:p>
            <a:r>
              <a:rPr lang="en-US" dirty="0" smtClean="0"/>
              <a:t>Instead: there’s the asynchronous I/O interface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io_submit</a:t>
            </a:r>
            <a:r>
              <a:rPr lang="en-US" dirty="0" smtClean="0"/>
              <a:t> issues a disk I/O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io_getevents</a:t>
            </a:r>
            <a:r>
              <a:rPr lang="en-US" dirty="0" smtClean="0"/>
              <a:t> </a:t>
            </a:r>
            <a:r>
              <a:rPr lang="en-US" dirty="0" err="1" smtClean="0"/>
              <a:t>syscall</a:t>
            </a:r>
            <a:r>
              <a:rPr lang="en-US" dirty="0" smtClean="0"/>
              <a:t> reaps completion of disk I/</a:t>
            </a:r>
            <a:r>
              <a:rPr lang="en-US" dirty="0" err="1" smtClean="0"/>
              <a:t>Os</a:t>
            </a:r>
            <a:r>
              <a:rPr lang="en-US" dirty="0" smtClean="0"/>
              <a:t> issued with </a:t>
            </a:r>
            <a:r>
              <a:rPr lang="en-US" dirty="0" err="1">
                <a:latin typeface="Consolas" panose="020B0609020204030204" pitchFamily="49" charset="0"/>
              </a:rPr>
              <a:t>io_submit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/>
              <a:t>Newer, better APIs still emerging (e.g., </a:t>
            </a:r>
            <a:r>
              <a:rPr lang="en-US" sz="1800" dirty="0" err="1">
                <a:latin typeface="Consolas" panose="020B0609020204030204" pitchFamily="49" charset="0"/>
              </a:rPr>
              <a:t>io_uring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08B3F-11EC-4C6B-92CB-EFB9F9D9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FC34A-C401-4E6E-AF70-BFF4DEE87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BCCF3-5894-43BB-A9E7-21417E08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8DB6B-A013-4AB5-9F69-62E676FB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Event-Driven Server Concept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5E73B-9A28-42A3-8D35-8183B2F9A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while (true)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task_id</a:t>
            </a:r>
            <a:r>
              <a:rPr lang="en-US" dirty="0" smtClean="0">
                <a:latin typeface="Consolas" panose="020B0609020204030204" pitchFamily="49" charset="0"/>
              </a:rPr>
              <a:t> = &lt;wait for a task to become ready&gt;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&lt;look up state for </a:t>
            </a:r>
            <a:r>
              <a:rPr lang="en-US" dirty="0" err="1" smtClean="0">
                <a:latin typeface="Consolas" panose="020B0609020204030204" pitchFamily="49" charset="0"/>
              </a:rPr>
              <a:t>task_id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&lt;execute next CPU burst for this task&gt;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(task is done)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  &lt;forget state for </a:t>
            </a:r>
            <a:r>
              <a:rPr lang="en-US" dirty="0" err="1" smtClean="0">
                <a:latin typeface="Consolas" panose="020B0609020204030204" pitchFamily="49" charset="0"/>
              </a:rPr>
              <a:t>task_id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  continue;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&lt;issue task’s next (I/O) operation&gt;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&lt;update state for </a:t>
            </a:r>
            <a:r>
              <a:rPr lang="en-US" dirty="0" err="1" smtClean="0">
                <a:latin typeface="Consolas" panose="020B0609020204030204" pitchFamily="49" charset="0"/>
              </a:rPr>
              <a:t>task_id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0F8D5-8E6F-4858-AA29-307B10575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E4338-6055-46B2-8F7E-DE12694B1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020B3-E0C9-4D5F-8D9D-3F0D32C1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CA0AAB-0065-46C6-AD6F-225FCAC02CC6}"/>
              </a:ext>
            </a:extLst>
          </p:cNvPr>
          <p:cNvSpPr/>
          <p:nvPr/>
        </p:nvSpPr>
        <p:spPr>
          <a:xfrm>
            <a:off x="6702684" y="3574774"/>
            <a:ext cx="4412975" cy="2445026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looks kind of like the OS thread scheduler…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 it runs in the user program!</a:t>
            </a:r>
          </a:p>
        </p:txBody>
      </p:sp>
    </p:spTree>
    <p:extLst>
      <p:ext uri="{BB962C8B-B14F-4D97-AF65-F5344CB8AC3E}">
        <p14:creationId xmlns:p14="http://schemas.microsoft.com/office/powerpoint/2010/main" val="27435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47C7-8F5A-447E-907A-2AADEE576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User-Mode Scheduler Based on Event Loop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5A094-47E2-4CF7-BB8D-58CBF7F1D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User-mode scheduler can be an event-loop</a:t>
            </a:r>
          </a:p>
          <a:p>
            <a:r>
              <a:rPr lang="en-US" dirty="0" smtClean="0"/>
              <a:t>User threads use I/O library that issues </a:t>
            </a:r>
            <a:r>
              <a:rPr lang="en-US" dirty="0" err="1" smtClean="0"/>
              <a:t>async</a:t>
            </a:r>
            <a:r>
              <a:rPr lang="en-US" dirty="0" smtClean="0"/>
              <a:t> I/O operations</a:t>
            </a:r>
          </a:p>
          <a:p>
            <a:r>
              <a:rPr lang="en-US" dirty="0" smtClean="0"/>
              <a:t>Now user-mode scheduler can properly suspend the thread…</a:t>
            </a:r>
          </a:p>
          <a:p>
            <a:endParaRPr lang="en-US" dirty="0" smtClean="0"/>
          </a:p>
          <a:p>
            <a:r>
              <a:rPr lang="en-US" dirty="0" smtClean="0"/>
              <a:t>But only works for I/O operations for which the kernel supports an asynchronous interface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36A5B-CC43-4B4B-9173-E44768CE4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FA61F-0217-45FC-A9F4-378BEABC9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3060B-5542-48AA-9A38-CADF704F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128D-CD48-4090-95B0-EB8600C6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User-Mode Scheduling vs. Event Loops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A89D4-8D1C-4F97-9B3B-908DDA830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user-mode scheduling:</a:t>
            </a:r>
          </a:p>
          <a:p>
            <a:pPr lvl="1"/>
            <a:r>
              <a:rPr lang="en-US" dirty="0" smtClean="0"/>
              <a:t>You’re still maintaining a separate stack for each thread</a:t>
            </a:r>
          </a:p>
          <a:p>
            <a:pPr lvl="1"/>
            <a:r>
              <a:rPr lang="en-US" dirty="0" smtClean="0"/>
              <a:t>Must save PC, stack, registers when switching</a:t>
            </a:r>
          </a:p>
          <a:p>
            <a:pPr lvl="1"/>
            <a:r>
              <a:rPr lang="en-US" dirty="0" smtClean="0"/>
              <a:t>Even if you use </a:t>
            </a:r>
            <a:r>
              <a:rPr lang="en-US" dirty="0" err="1" smtClean="0"/>
              <a:t>async</a:t>
            </a:r>
            <a:r>
              <a:rPr lang="en-US" dirty="0" smtClean="0"/>
              <a:t> I/O operations to properly suspend the user thread</a:t>
            </a:r>
          </a:p>
          <a:p>
            <a:r>
              <a:rPr lang="en-US" dirty="0" smtClean="0"/>
              <a:t>In pure event-driven scheduling:</a:t>
            </a:r>
          </a:p>
          <a:p>
            <a:pPr lvl="1"/>
            <a:r>
              <a:rPr lang="en-US" dirty="0" smtClean="0"/>
              <a:t>All events execute in the same stack</a:t>
            </a:r>
          </a:p>
          <a:p>
            <a:pPr lvl="1"/>
            <a:r>
              <a:rPr lang="en-US" dirty="0" smtClean="0"/>
              <a:t>All state to resume each task (e.g., which stage we’re at) must be stored explicitly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CC6BE-063E-446D-B6E0-B113DC46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DBAD3-C8A3-4EB0-B22E-F92EFED57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7A996-A4B9-4B98-A0EB-189C0620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24921-3368-461B-99E0-C37EAD3EC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Word on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F513F-C528-4C15-AABB-926D0D3D6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/>
              <a:t>When do the details of the scheduling policy and fairness really matter?</a:t>
            </a:r>
          </a:p>
          <a:p>
            <a:r>
              <a:rPr lang="en-US" altLang="ko-KR" dirty="0" smtClean="0"/>
              <a:t>When should you simply buy a faster computer?</a:t>
            </a:r>
          </a:p>
          <a:p>
            <a:pPr lvl="1"/>
            <a:r>
              <a:rPr lang="en-US" altLang="ko-KR" dirty="0" smtClean="0"/>
              <a:t>One approach: Buy it when it will pay </a:t>
            </a:r>
            <a:br>
              <a:rPr lang="en-US" altLang="ko-KR" dirty="0" smtClean="0"/>
            </a:br>
            <a:r>
              <a:rPr lang="en-US" altLang="ko-KR" dirty="0" smtClean="0"/>
              <a:t>for itself in improved response time</a:t>
            </a:r>
          </a:p>
          <a:p>
            <a:pPr lvl="2"/>
            <a:r>
              <a:rPr lang="en-US" altLang="ko-KR" dirty="0" smtClean="0"/>
              <a:t>Perhaps you’re paying for worse response </a:t>
            </a:r>
            <a:br>
              <a:rPr lang="en-US" altLang="ko-KR" dirty="0" smtClean="0"/>
            </a:br>
            <a:r>
              <a:rPr lang="en-US" altLang="ko-KR" dirty="0" smtClean="0"/>
              <a:t>time in reduced productivity, customer angst, </a:t>
            </a:r>
            <a:br>
              <a:rPr lang="en-US" altLang="ko-KR" dirty="0" smtClean="0"/>
            </a:br>
            <a:r>
              <a:rPr lang="en-US" altLang="ko-KR" dirty="0" smtClean="0"/>
              <a:t>etc…</a:t>
            </a:r>
          </a:p>
          <a:p>
            <a:pPr lvl="2"/>
            <a:r>
              <a:rPr lang="en-US" altLang="ko-KR" dirty="0" smtClean="0"/>
              <a:t>Might think that you should buy a faster X </a:t>
            </a:r>
            <a:br>
              <a:rPr lang="en-US" altLang="ko-KR" dirty="0" smtClean="0"/>
            </a:br>
            <a:r>
              <a:rPr lang="en-US" altLang="ko-KR" dirty="0" smtClean="0"/>
              <a:t>when X is utilized 100%, but usually, response </a:t>
            </a:r>
            <a:br>
              <a:rPr lang="en-US" altLang="ko-KR" dirty="0" smtClean="0"/>
            </a:br>
            <a:r>
              <a:rPr lang="en-US" altLang="ko-KR" dirty="0" smtClean="0"/>
              <a:t>time goes to infinity as utilization</a:t>
            </a:r>
            <a:r>
              <a:rPr lang="en-US" altLang="ko-KR" dirty="0" smtClean="0">
                <a:sym typeface="Symbol" panose="05050102010706020507" pitchFamily="18" charset="2"/>
              </a:rPr>
              <a:t></a:t>
            </a:r>
            <a:r>
              <a:rPr lang="en-US" altLang="ko-KR" dirty="0" smtClean="0"/>
              <a:t>100%</a:t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en-US" altLang="ko-KR" dirty="0" smtClean="0"/>
              <a:t>An interesting implication of this curve:</a:t>
            </a:r>
          </a:p>
          <a:p>
            <a:pPr lvl="1"/>
            <a:r>
              <a:rPr lang="en-US" altLang="ko-KR" dirty="0" smtClean="0"/>
              <a:t>Most scheduling algorithms work fine in the “linear” portion of the load curve, fail otherwise</a:t>
            </a:r>
          </a:p>
          <a:p>
            <a:pPr lvl="1"/>
            <a:r>
              <a:rPr lang="en-US" altLang="ko-KR" dirty="0" smtClean="0"/>
              <a:t>Argues for buying a faster X when hit “knee” of curve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34710-E682-4B4D-8F01-5D724C2BA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F37CA-7998-4662-9270-589BDB4A4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153E9-9AE6-42FE-8CDE-C442ECF2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B6C9B720-A455-49C9-AB51-E8BF5CE38A58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2396987"/>
            <a:ext cx="2470150" cy="2438399"/>
            <a:chOff x="4060" y="1677"/>
            <a:chExt cx="1556" cy="153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A63E1159-DDA8-4B5E-B4B9-DD99C9B56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8" y="1677"/>
              <a:ext cx="1518" cy="1536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75644DC7-4133-4A7E-BB8A-662AB9443E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9" y="1776"/>
              <a:ext cx="0" cy="1138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4F7C2824-4085-408B-9F12-9418D85CF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893"/>
              <a:ext cx="1167" cy="1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8AF81BA7-74AD-418A-BE76-E3B1807F0C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2" y="2928"/>
              <a:ext cx="785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Utilization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66B9CEA7-FD6E-447C-ADA6-C22CF9F2F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871" y="2100"/>
              <a:ext cx="7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Response</a:t>
              </a:r>
            </a:p>
            <a:p>
              <a:pPr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7BC3B14A-7B8E-4AE1-B3FD-F21F8D07E2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3" y="2768"/>
              <a:ext cx="0" cy="21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076E59BA-FC14-40F0-B682-2E5BEF0F9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169" y="2465"/>
              <a:ext cx="438" cy="20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 dirty="0">
                  <a:latin typeface="Gill Sans" charset="0"/>
                  <a:ea typeface="Gill Sans" charset="0"/>
                  <a:cs typeface="Gill Sans" charset="0"/>
                </a:rPr>
                <a:t>100%</a:t>
              </a: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DD670CED-DC38-4245-95F8-D87495CEB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1792"/>
              <a:ext cx="987" cy="1088"/>
            </a:xfrm>
            <a:custGeom>
              <a:avLst/>
              <a:gdLst>
                <a:gd name="T0" fmla="*/ 0 w 987"/>
                <a:gd name="T1" fmla="*/ 1088 h 1088"/>
                <a:gd name="T2" fmla="*/ 288 w 987"/>
                <a:gd name="T3" fmla="*/ 992 h 1088"/>
                <a:gd name="T4" fmla="*/ 576 w 987"/>
                <a:gd name="T5" fmla="*/ 896 h 1088"/>
                <a:gd name="T6" fmla="*/ 864 w 987"/>
                <a:gd name="T7" fmla="*/ 608 h 1088"/>
                <a:gd name="T8" fmla="*/ 987 w 987"/>
                <a:gd name="T9" fmla="*/ 0 h 10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7" h="1088">
                  <a:moveTo>
                    <a:pt x="0" y="1088"/>
                  </a:moveTo>
                  <a:lnTo>
                    <a:pt x="288" y="992"/>
                  </a:lnTo>
                  <a:lnTo>
                    <a:pt x="576" y="896"/>
                  </a:lnTo>
                  <a:cubicBezTo>
                    <a:pt x="672" y="832"/>
                    <a:pt x="796" y="757"/>
                    <a:pt x="864" y="608"/>
                  </a:cubicBezTo>
                  <a:cubicBezTo>
                    <a:pt x="932" y="459"/>
                    <a:pt x="962" y="127"/>
                    <a:pt x="987" y="0"/>
                  </a:cubicBezTo>
                </a:path>
              </a:pathLst>
            </a:custGeom>
            <a:grp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3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2720F-D8E6-4252-B933-82609727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C79FA-A59A-4182-BEA6-71A580DC5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</a:t>
            </a:r>
            <a:r>
              <a:rPr lang="en-US" dirty="0" smtClean="0"/>
              <a:t>3 </a:t>
            </a:r>
            <a:r>
              <a:rPr lang="en-US" dirty="0" smtClean="0"/>
              <a:t>due April 27</a:t>
            </a:r>
            <a:endParaRPr lang="en-US" dirty="0"/>
          </a:p>
          <a:p>
            <a:pPr lvl="1"/>
            <a:r>
              <a:rPr lang="en-US" dirty="0" smtClean="0"/>
              <a:t>No deadline </a:t>
            </a:r>
            <a:r>
              <a:rPr lang="en-US" dirty="0" smtClean="0"/>
              <a:t>extensions </a:t>
            </a:r>
            <a:r>
              <a:rPr lang="en-US" dirty="0" smtClean="0"/>
              <a:t>will </a:t>
            </a:r>
            <a:r>
              <a:rPr lang="en-US" dirty="0" smtClean="0"/>
              <a:t>be possible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61B87-3047-40AF-A4BD-614E4E11F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17228-2307-497C-9969-1FD472DB0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9B0C-D93E-42B9-B8B6-83CAC86C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7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Translation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7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0EA0F-1175-4A59-A7D2-B5E4D126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Objective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0C79C-0343-4EE8-89B5-6A566C8A4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Dive deeper into the concepts and mechanisms of memory sharing and address translation</a:t>
            </a:r>
          </a:p>
          <a:p>
            <a:r>
              <a:rPr lang="en-US" altLang="en-US" smtClean="0"/>
              <a:t>Enabler of many key aspects of operating systems</a:t>
            </a:r>
          </a:p>
          <a:p>
            <a:pPr lvl="1"/>
            <a:r>
              <a:rPr lang="en-US" altLang="en-US" smtClean="0"/>
              <a:t>Protection</a:t>
            </a:r>
          </a:p>
          <a:p>
            <a:pPr lvl="1"/>
            <a:r>
              <a:rPr lang="en-US" altLang="en-US" smtClean="0"/>
              <a:t>Multi-programming</a:t>
            </a:r>
          </a:p>
          <a:p>
            <a:pPr lvl="1"/>
            <a:r>
              <a:rPr lang="en-US" altLang="en-US" smtClean="0"/>
              <a:t>Isolation</a:t>
            </a:r>
          </a:p>
          <a:p>
            <a:pPr lvl="1"/>
            <a:r>
              <a:rPr lang="en-US" altLang="en-US" smtClean="0"/>
              <a:t>Memory resource management</a:t>
            </a:r>
          </a:p>
          <a:p>
            <a:pPr lvl="1"/>
            <a:r>
              <a:rPr lang="en-US" altLang="en-US" smtClean="0"/>
              <a:t>I/O efficiency</a:t>
            </a:r>
          </a:p>
          <a:p>
            <a:pPr lvl="1"/>
            <a:r>
              <a:rPr lang="en-US" altLang="en-US" smtClean="0"/>
              <a:t>Sharing</a:t>
            </a:r>
          </a:p>
          <a:p>
            <a:pPr lvl="1"/>
            <a:r>
              <a:rPr lang="en-US" altLang="en-US" smtClean="0"/>
              <a:t>Inter-process communication</a:t>
            </a:r>
          </a:p>
          <a:p>
            <a:pPr lvl="1"/>
            <a:r>
              <a:rPr lang="en-US" altLang="en-US" smtClean="0"/>
              <a:t>Debugging</a:t>
            </a:r>
          </a:p>
          <a:p>
            <a:pPr lvl="1"/>
            <a:r>
              <a:rPr lang="en-US" altLang="en-US" smtClean="0"/>
              <a:t>Demand paging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FE519-EAD5-4251-8E3D-B78CFDC01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DB5EB-E1FC-4E01-A9BF-C11F7237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046E4-3685-47CF-B05F-3D6C5522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E3C2-1358-45B8-A6E3-D5FCB13E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Ideal System Performance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760EB-0461-4F69-88B5-9D6B6C898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does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(service rate) vary with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(request rate)?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760EB-0461-4F69-88B5-9D6B6C898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3018"/>
              </a:xfrm>
              <a:blipFill>
                <a:blip r:embed="rId2"/>
                <a:stretch>
                  <a:fillRect l="-1043" t="-17021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FDCBD-555D-4983-9AE2-C84CCDC4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F56F6-FFF4-4212-A3E2-7D079312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17909-F5C0-4EBD-AC36-375F40EB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1A762D-1ED9-4014-99B8-41F2AAF3D2E1}"/>
              </a:ext>
            </a:extLst>
          </p:cNvPr>
          <p:cNvCxnSpPr/>
          <p:nvPr/>
        </p:nvCxnSpPr>
        <p:spPr>
          <a:xfrm>
            <a:off x="3820546" y="5076706"/>
            <a:ext cx="5319346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84E1F2-016D-4D02-BE0F-0336AEBDF49F}"/>
                  </a:ext>
                </a:extLst>
              </p:cNvPr>
              <p:cNvSpPr txBox="1"/>
              <p:nvPr/>
            </p:nvSpPr>
            <p:spPr>
              <a:xfrm>
                <a:off x="4627836" y="5385512"/>
                <a:ext cx="40859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Request Rate (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) - “offered load”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84E1F2-016D-4D02-BE0F-0336AEBDF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836" y="5385512"/>
                <a:ext cx="4085927" cy="400110"/>
              </a:xfrm>
              <a:prstGeom prst="rect">
                <a:avLst/>
              </a:prstGeom>
              <a:blipFill>
                <a:blip r:embed="rId3"/>
                <a:stretch>
                  <a:fillRect l="-1493" t="-7576" r="-59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1F3C61-0839-461A-A1D0-7C97A5B87A95}"/>
              </a:ext>
            </a:extLst>
          </p:cNvPr>
          <p:cNvCxnSpPr/>
          <p:nvPr/>
        </p:nvCxnSpPr>
        <p:spPr>
          <a:xfrm flipV="1">
            <a:off x="3820546" y="2562106"/>
            <a:ext cx="0" cy="25146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AAEDC6-C462-42FA-8FC2-13BFD465404F}"/>
                  </a:ext>
                </a:extLst>
              </p:cNvPr>
              <p:cNvSpPr txBox="1"/>
              <p:nvPr/>
            </p:nvSpPr>
            <p:spPr>
              <a:xfrm>
                <a:off x="1446713" y="3940224"/>
                <a:ext cx="24895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Service Rate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) - “delivered load”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AAEDC6-C462-42FA-8FC2-13BFD4654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713" y="3940224"/>
                <a:ext cx="2489599" cy="707886"/>
              </a:xfrm>
              <a:prstGeom prst="rect">
                <a:avLst/>
              </a:prstGeom>
              <a:blipFill>
                <a:blip r:embed="rId4"/>
                <a:stretch>
                  <a:fillRect l="-2445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F924305-1126-4D59-8434-59F07B8C491D}"/>
                  </a:ext>
                </a:extLst>
              </p:cNvPr>
              <p:cNvSpPr/>
              <p:nvPr/>
            </p:nvSpPr>
            <p:spPr>
              <a:xfrm>
                <a:off x="3003792" y="3265408"/>
                <a:ext cx="82554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F924305-1126-4D59-8434-59F07B8C4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792" y="3265408"/>
                <a:ext cx="825547" cy="400110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A7BAF3-05C1-47B7-921D-2AE5D6AC26E1}"/>
                  </a:ext>
                </a:extLst>
              </p:cNvPr>
              <p:cNvSpPr/>
              <p:nvPr/>
            </p:nvSpPr>
            <p:spPr>
              <a:xfrm>
                <a:off x="5438331" y="4632544"/>
                <a:ext cx="7326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A7BAF3-05C1-47B7-921D-2AE5D6AC26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331" y="4632544"/>
                <a:ext cx="732636" cy="400110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C6171507-ED42-474D-BFFB-8B9C3F9B15FB}"/>
              </a:ext>
            </a:extLst>
          </p:cNvPr>
          <p:cNvGrpSpPr/>
          <p:nvPr/>
        </p:nvGrpSpPr>
        <p:grpSpPr>
          <a:xfrm>
            <a:off x="3820546" y="3450074"/>
            <a:ext cx="4577748" cy="1626632"/>
            <a:chOff x="2453052" y="2479376"/>
            <a:chExt cx="4577748" cy="162663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BE10242-0F47-4A7F-8B60-1474F8EAEA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3052" y="2479376"/>
              <a:ext cx="1617785" cy="162663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545811-3F60-44A3-AADD-5C1892C0A0F9}"/>
                </a:ext>
              </a:extLst>
            </p:cNvPr>
            <p:cNvCxnSpPr>
              <a:cxnSpLocks/>
            </p:cNvCxnSpPr>
            <p:nvPr/>
          </p:nvCxnSpPr>
          <p:spPr>
            <a:xfrm>
              <a:off x="4070837" y="2479376"/>
              <a:ext cx="295996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991271-DD23-4FA6-87A0-893986BB1262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3829339" y="3450074"/>
            <a:ext cx="1608992" cy="153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9CEAEB-70B2-4B9F-B6E0-AD4EE3E2A7B9}"/>
              </a:ext>
            </a:extLst>
          </p:cNvPr>
          <p:cNvCxnSpPr>
            <a:cxnSpLocks/>
          </p:cNvCxnSpPr>
          <p:nvPr/>
        </p:nvCxnSpPr>
        <p:spPr>
          <a:xfrm>
            <a:off x="5438331" y="2885271"/>
            <a:ext cx="0" cy="21914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26">
            <a:extLst>
              <a:ext uri="{FF2B5EF4-FFF2-40B4-BE49-F238E27FC236}">
                <a16:creationId xmlns:a16="http://schemas.microsoft.com/office/drawing/2014/main" id="{AABB15C7-0CB8-4529-840C-93EAA82BB382}"/>
              </a:ext>
            </a:extLst>
          </p:cNvPr>
          <p:cNvSpPr/>
          <p:nvPr/>
        </p:nvSpPr>
        <p:spPr>
          <a:xfrm>
            <a:off x="3838132" y="3599220"/>
            <a:ext cx="3587262" cy="1459901"/>
          </a:xfrm>
          <a:custGeom>
            <a:avLst/>
            <a:gdLst>
              <a:gd name="connsiteX0" fmla="*/ 0 w 3587262"/>
              <a:gd name="connsiteY0" fmla="*/ 1459901 h 1459901"/>
              <a:gd name="connsiteX1" fmla="*/ 633047 w 3587262"/>
              <a:gd name="connsiteY1" fmla="*/ 844440 h 1459901"/>
              <a:gd name="connsiteX2" fmla="*/ 1195754 w 3587262"/>
              <a:gd name="connsiteY2" fmla="*/ 431201 h 1459901"/>
              <a:gd name="connsiteX3" fmla="*/ 1705708 w 3587262"/>
              <a:gd name="connsiteY3" fmla="*/ 176224 h 1459901"/>
              <a:gd name="connsiteX4" fmla="*/ 2118947 w 3587262"/>
              <a:gd name="connsiteY4" fmla="*/ 61924 h 1459901"/>
              <a:gd name="connsiteX5" fmla="*/ 2532185 w 3587262"/>
              <a:gd name="connsiteY5" fmla="*/ 9170 h 1459901"/>
              <a:gd name="connsiteX6" fmla="*/ 3587262 w 3587262"/>
              <a:gd name="connsiteY6" fmla="*/ 378 h 145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7262" h="1459901">
                <a:moveTo>
                  <a:pt x="0" y="1459901"/>
                </a:moveTo>
                <a:cubicBezTo>
                  <a:pt x="216877" y="1237895"/>
                  <a:pt x="433755" y="1015890"/>
                  <a:pt x="633047" y="844440"/>
                </a:cubicBezTo>
                <a:cubicBezTo>
                  <a:pt x="832339" y="672990"/>
                  <a:pt x="1016977" y="542570"/>
                  <a:pt x="1195754" y="431201"/>
                </a:cubicBezTo>
                <a:cubicBezTo>
                  <a:pt x="1374531" y="319832"/>
                  <a:pt x="1551843" y="237770"/>
                  <a:pt x="1705708" y="176224"/>
                </a:cubicBezTo>
                <a:cubicBezTo>
                  <a:pt x="1859573" y="114678"/>
                  <a:pt x="1981201" y="89766"/>
                  <a:pt x="2118947" y="61924"/>
                </a:cubicBezTo>
                <a:cubicBezTo>
                  <a:pt x="2256693" y="34082"/>
                  <a:pt x="2287466" y="19428"/>
                  <a:pt x="2532185" y="9170"/>
                </a:cubicBezTo>
                <a:cubicBezTo>
                  <a:pt x="2776904" y="-1088"/>
                  <a:pt x="3182083" y="-355"/>
                  <a:pt x="3587262" y="378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0471C6-D412-47E3-BD26-0CD7F93E1352}"/>
              </a:ext>
            </a:extLst>
          </p:cNvPr>
          <p:cNvSpPr txBox="1"/>
          <p:nvPr/>
        </p:nvSpPr>
        <p:spPr>
          <a:xfrm>
            <a:off x="7301679" y="3006170"/>
            <a:ext cx="2675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asymptotic peak rate</a:t>
            </a:r>
          </a:p>
        </p:txBody>
      </p:sp>
    </p:spTree>
    <p:extLst>
      <p:ext uri="{BB962C8B-B14F-4D97-AF65-F5344CB8AC3E}">
        <p14:creationId xmlns:p14="http://schemas.microsoft.com/office/powerpoint/2010/main" val="417335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8" grpId="0" animBg="1"/>
      <p:bldP spid="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EA69-DA40-42D0-AEC0-3D89E58F8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Four Fundamental OS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000B7-3470-444D-95D4-BE17D4A83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Thread</a:t>
            </a:r>
            <a:r>
              <a:rPr lang="en-US" dirty="0" smtClean="0"/>
              <a:t>: Execution Context</a:t>
            </a:r>
          </a:p>
          <a:p>
            <a:pPr lvl="1"/>
            <a:r>
              <a:rPr lang="en-US" dirty="0" smtClean="0"/>
              <a:t>Program Counter, Registers, Execution Flags, Stack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Address Space </a:t>
            </a:r>
            <a:r>
              <a:rPr lang="en-US" dirty="0" smtClean="0"/>
              <a:t>(with Translation)</a:t>
            </a:r>
          </a:p>
          <a:p>
            <a:pPr lvl="1"/>
            <a:r>
              <a:rPr lang="en-US" dirty="0" smtClean="0"/>
              <a:t>Program’s view of memory is distinct from physical machine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</a:t>
            </a:r>
            <a:r>
              <a:rPr lang="en-US" dirty="0" smtClean="0"/>
              <a:t>: Instance of a Running Program</a:t>
            </a:r>
          </a:p>
          <a:p>
            <a:pPr lvl="1"/>
            <a:r>
              <a:rPr lang="en-US" dirty="0" smtClean="0"/>
              <a:t>Address space + one or more threads + …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Dual-Mode Operation and Protection</a:t>
            </a:r>
          </a:p>
          <a:p>
            <a:pPr lvl="1"/>
            <a:r>
              <a:rPr lang="en-US" dirty="0" smtClean="0"/>
              <a:t>Only the “system” can access certain resources</a:t>
            </a:r>
          </a:p>
          <a:p>
            <a:pPr lvl="1"/>
            <a:r>
              <a:rPr lang="en-US" dirty="0" smtClean="0"/>
              <a:t>Combined with translation, isolates programs from each other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B286-1CDB-4993-802D-9578254B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C05CB-C767-4BBC-8000-DABF5C21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DA16B-147B-4EED-A89D-33F23D50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0407-7ECA-4721-935E-EDE6778C7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OS Concept: Address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1F0B9-A717-4E2E-A8A7-039EF67CD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Program operates in an address space that is distinct from the physical memory space of the machine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6B225-5808-4CD7-9F55-4082E5CC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DC0E-5BEF-4407-83E8-88417817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D4BC9-099F-45CB-A175-21D06D4F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42C54D-BF9D-499D-8214-665862288196}"/>
              </a:ext>
            </a:extLst>
          </p:cNvPr>
          <p:cNvSpPr/>
          <p:nvPr/>
        </p:nvSpPr>
        <p:spPr bwMode="auto">
          <a:xfrm>
            <a:off x="7493508" y="2795999"/>
            <a:ext cx="1600200" cy="2971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870D67-0830-4995-8794-5BEB9AEBCE27}"/>
              </a:ext>
            </a:extLst>
          </p:cNvPr>
          <p:cNvSpPr/>
          <p:nvPr/>
        </p:nvSpPr>
        <p:spPr bwMode="auto">
          <a:xfrm>
            <a:off x="1261872" y="3253199"/>
            <a:ext cx="1600200" cy="2057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AA131F-3D1F-4ADF-8284-F6735365BE60}"/>
              </a:ext>
            </a:extLst>
          </p:cNvPr>
          <p:cNvSpPr txBox="1"/>
          <p:nvPr/>
        </p:nvSpPr>
        <p:spPr>
          <a:xfrm>
            <a:off x="1446746" y="3710399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Processor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35214-84F7-44F5-85EB-1A2B5963281D}"/>
              </a:ext>
            </a:extLst>
          </p:cNvPr>
          <p:cNvSpPr txBox="1"/>
          <p:nvPr/>
        </p:nvSpPr>
        <p:spPr>
          <a:xfrm>
            <a:off x="7775089" y="3710399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99789B-6B20-4539-BE16-70FA225A9E38}"/>
              </a:ext>
            </a:extLst>
          </p:cNvPr>
          <p:cNvSpPr txBox="1"/>
          <p:nvPr/>
        </p:nvSpPr>
        <p:spPr>
          <a:xfrm>
            <a:off x="9099375" y="2580486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0x000…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BB1100-B08C-4872-BD57-1EF9CBB64959}"/>
              </a:ext>
            </a:extLst>
          </p:cNvPr>
          <p:cNvSpPr txBox="1"/>
          <p:nvPr/>
        </p:nvSpPr>
        <p:spPr>
          <a:xfrm>
            <a:off x="9059101" y="5476086"/>
            <a:ext cx="1023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0xFFF…</a:t>
            </a:r>
          </a:p>
        </p:txBody>
      </p:sp>
      <p:sp>
        <p:nvSpPr>
          <p:cNvPr id="13" name="Alternate Process 13">
            <a:extLst>
              <a:ext uri="{FF2B5EF4-FFF2-40B4-BE49-F238E27FC236}">
                <a16:creationId xmlns:a16="http://schemas.microsoft.com/office/drawing/2014/main" id="{B00D63AC-AC61-4895-A83A-BA48D6DA6799}"/>
              </a:ext>
            </a:extLst>
          </p:cNvPr>
          <p:cNvSpPr/>
          <p:nvPr/>
        </p:nvSpPr>
        <p:spPr bwMode="auto">
          <a:xfrm>
            <a:off x="4381089" y="3710399"/>
            <a:ext cx="1897684" cy="1143000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Translator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3E9D18-B3E5-497D-A919-7C680C24F416}"/>
              </a:ext>
            </a:extLst>
          </p:cNvPr>
          <p:cNvCxnSpPr>
            <a:cxnSpLocks/>
            <a:stCxn id="8" idx="3"/>
            <a:endCxn id="13" idx="1"/>
          </p:cNvCxnSpPr>
          <p:nvPr/>
        </p:nvCxnSpPr>
        <p:spPr bwMode="auto">
          <a:xfrm>
            <a:off x="2862072" y="4281899"/>
            <a:ext cx="151901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AA3EE7-74A2-4C55-AFA2-5A334D554F93}"/>
              </a:ext>
            </a:extLst>
          </p:cNvPr>
          <p:cNvCxnSpPr>
            <a:cxnSpLocks/>
            <a:stCxn id="13" idx="3"/>
            <a:endCxn id="7" idx="1"/>
          </p:cNvCxnSpPr>
          <p:nvPr/>
        </p:nvCxnSpPr>
        <p:spPr bwMode="auto">
          <a:xfrm>
            <a:off x="6278773" y="4281899"/>
            <a:ext cx="121473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8F9254-6F56-4094-8490-0AB88A782581}"/>
              </a:ext>
            </a:extLst>
          </p:cNvPr>
          <p:cNvGrpSpPr/>
          <p:nvPr/>
        </p:nvGrpSpPr>
        <p:grpSpPr>
          <a:xfrm>
            <a:off x="1473555" y="4235378"/>
            <a:ext cx="1154278" cy="788729"/>
            <a:chOff x="2362200" y="3352800"/>
            <a:chExt cx="1828800" cy="10668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2A27A6-09A3-40B1-9D01-732F70E516DE}"/>
                </a:ext>
              </a:extLst>
            </p:cNvPr>
            <p:cNvSpPr/>
            <p:nvPr/>
          </p:nvSpPr>
          <p:spPr bwMode="auto">
            <a:xfrm>
              <a:off x="2362200" y="3352800"/>
              <a:ext cx="1828800" cy="1066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C08826E-F50C-47EA-8575-305A8715B894}"/>
                </a:ext>
              </a:extLst>
            </p:cNvPr>
            <p:cNvSpPr/>
            <p:nvPr/>
          </p:nvSpPr>
          <p:spPr bwMode="auto">
            <a:xfrm>
              <a:off x="2362200" y="39624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CE2D95-9003-4775-9803-37003AB11858}"/>
                </a:ext>
              </a:extLst>
            </p:cNvPr>
            <p:cNvSpPr txBox="1"/>
            <p:nvPr/>
          </p:nvSpPr>
          <p:spPr>
            <a:xfrm>
              <a:off x="2592079" y="3505201"/>
              <a:ext cx="1346574" cy="374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0" dirty="0">
                  <a:ea typeface="Gill Sans" charset="0"/>
                  <a:cs typeface="Gill Sans" charset="0"/>
                </a:rPr>
                <a:t>Registers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21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BFE3B-2F81-4822-8C95-5550F7C51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Address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87B0E-9922-4A62-8B68-E42A7BDEC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704848" cy="4351337"/>
          </a:xfrm>
        </p:spPr>
        <p:txBody>
          <a:bodyPr/>
          <a:lstStyle/>
          <a:p>
            <a:r>
              <a:rPr lang="en-US" altLang="en-US" dirty="0" smtClean="0"/>
              <a:t>Definition: Set of accessible addresses and the state associated with them</a:t>
            </a:r>
          </a:p>
          <a:p>
            <a:pPr lvl="1"/>
            <a:r>
              <a:rPr lang="en-US" altLang="en-US" dirty="0" smtClean="0"/>
              <a:t>2</a:t>
            </a:r>
            <a:r>
              <a:rPr lang="en-US" altLang="en-US" baseline="30000" dirty="0" smtClean="0"/>
              <a:t>32</a:t>
            </a:r>
            <a:r>
              <a:rPr lang="en-US" altLang="en-US" dirty="0" smtClean="0"/>
              <a:t> = ~4 billion on a 32-bit machine</a:t>
            </a:r>
          </a:p>
          <a:p>
            <a:r>
              <a:rPr lang="en-US" altLang="en-US" dirty="0" smtClean="0"/>
              <a:t>What happens when you read or write to an address?</a:t>
            </a:r>
          </a:p>
          <a:p>
            <a:pPr lvl="1"/>
            <a:r>
              <a:rPr lang="en-US" altLang="en-US" dirty="0" smtClean="0"/>
              <a:t>Perhaps acts like regular memory</a:t>
            </a:r>
          </a:p>
          <a:p>
            <a:pPr lvl="1"/>
            <a:r>
              <a:rPr lang="en-US" altLang="en-US" dirty="0" smtClean="0"/>
              <a:t>Perhaps causes I/O operation</a:t>
            </a:r>
          </a:p>
          <a:p>
            <a:pPr lvl="2"/>
            <a:r>
              <a:rPr lang="en-US" altLang="en-US" dirty="0" smtClean="0"/>
              <a:t>(Memory-mapped I/O)</a:t>
            </a:r>
          </a:p>
          <a:p>
            <a:pPr lvl="1"/>
            <a:r>
              <a:rPr lang="en-US" altLang="en-US" dirty="0" smtClean="0"/>
              <a:t>Causes program to abort (</a:t>
            </a:r>
            <a:r>
              <a:rPr lang="en-US" altLang="en-US" dirty="0" err="1" smtClean="0"/>
              <a:t>segfault</a:t>
            </a:r>
            <a:r>
              <a:rPr lang="en-US" altLang="en-US" dirty="0" smtClean="0"/>
              <a:t>)?</a:t>
            </a:r>
          </a:p>
          <a:p>
            <a:pPr lvl="1"/>
            <a:r>
              <a:rPr lang="en-US" altLang="en-US" dirty="0" smtClean="0"/>
              <a:t>Communicate with another program</a:t>
            </a:r>
          </a:p>
          <a:p>
            <a:pPr lvl="1"/>
            <a:r>
              <a:rPr lang="en-US" altLang="en-US" dirty="0" smtClean="0"/>
              <a:t>…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6AEC7-3DCE-4B76-9B65-A1C05742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66F16-C8B7-4FF3-A91A-A11539B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CA840-085A-4916-B05F-68A5BFC9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81F333-1B0E-45D8-8120-C36866A6AF4A}"/>
              </a:ext>
            </a:extLst>
          </p:cNvPr>
          <p:cNvSpPr/>
          <p:nvPr/>
        </p:nvSpPr>
        <p:spPr bwMode="auto">
          <a:xfrm>
            <a:off x="8128118" y="2438399"/>
            <a:ext cx="1828800" cy="2895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0A87D-F4CB-4D93-950E-58D44BB1F39B}"/>
              </a:ext>
            </a:extLst>
          </p:cNvPr>
          <p:cNvSpPr txBox="1"/>
          <p:nvPr/>
        </p:nvSpPr>
        <p:spPr>
          <a:xfrm>
            <a:off x="9956918" y="2151179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ea typeface="Gill Sans" charset="0"/>
                <a:cs typeface="Gill Sans" charset="0"/>
              </a:rPr>
              <a:t>0x000…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B8CBC3-CF23-4F6C-A252-0F00C1E70A00}"/>
              </a:ext>
            </a:extLst>
          </p:cNvPr>
          <p:cNvSpPr txBox="1"/>
          <p:nvPr/>
        </p:nvSpPr>
        <p:spPr>
          <a:xfrm>
            <a:off x="9956918" y="5107114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ea typeface="Gill Sans" charset="0"/>
                <a:cs typeface="Gill Sans" charset="0"/>
              </a:rPr>
              <a:t>0xFFF…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28E95C-7430-4868-9872-E0683CC7D936}"/>
              </a:ext>
            </a:extLst>
          </p:cNvPr>
          <p:cNvGrpSpPr/>
          <p:nvPr/>
        </p:nvGrpSpPr>
        <p:grpSpPr>
          <a:xfrm>
            <a:off x="8205036" y="2674979"/>
            <a:ext cx="1678006" cy="2422440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F80C09-038D-4B16-9680-E1EE8B500FAB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70142C-848A-4EA0-A0C6-EB92164CC3F5}"/>
                </a:ext>
              </a:extLst>
            </p:cNvPr>
            <p:cNvSpPr txBox="1"/>
            <p:nvPr/>
          </p:nvSpPr>
          <p:spPr>
            <a:xfrm>
              <a:off x="3666112" y="1638300"/>
              <a:ext cx="694185" cy="36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124EC30-BF7C-4647-A882-B851F8E4D898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7689CF-B0A2-4E53-BDF8-6E36E6E2C943}"/>
                </a:ext>
              </a:extLst>
            </p:cNvPr>
            <p:cNvSpPr txBox="1"/>
            <p:nvPr/>
          </p:nvSpPr>
          <p:spPr>
            <a:xfrm>
              <a:off x="3332401" y="2133601"/>
              <a:ext cx="1361611" cy="36595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438E68A-B9A0-4689-9FA0-151C8841D69B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828FCD-9947-4857-A8E1-9A38276AA02B}"/>
                </a:ext>
              </a:extLst>
            </p:cNvPr>
            <p:cNvSpPr txBox="1"/>
            <p:nvPr/>
          </p:nvSpPr>
          <p:spPr>
            <a:xfrm>
              <a:off x="3647444" y="2667001"/>
              <a:ext cx="731523" cy="36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85695F4-961B-4687-8B6A-144291B3C50D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8EAE6A-D5FE-4E6B-8C6C-13CC4941EA8B}"/>
                </a:ext>
              </a:extLst>
            </p:cNvPr>
            <p:cNvSpPr txBox="1"/>
            <p:nvPr/>
          </p:nvSpPr>
          <p:spPr>
            <a:xfrm>
              <a:off x="3639697" y="3581400"/>
              <a:ext cx="764195" cy="36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A74DBCB-2983-442F-A51D-F16EB1614316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045088D-1978-4D61-A606-0B0D5198693F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127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8789-CF7A-4BDD-B3C8-2A9D33FA1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Typical Address Space Structure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9BF65-0E51-40FF-BAD3-04343C6B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7310E-83B1-4D9C-8A21-8338A7A7C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06C766-4E82-438E-B07C-606A223B9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328159-936E-499A-B36D-35902ECFEA4B}"/>
              </a:ext>
            </a:extLst>
          </p:cNvPr>
          <p:cNvSpPr/>
          <p:nvPr/>
        </p:nvSpPr>
        <p:spPr bwMode="auto">
          <a:xfrm>
            <a:off x="1490158" y="2590799"/>
            <a:ext cx="1828800" cy="114883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412FDC-8B0C-437B-B4DA-072EFAEE83C4}"/>
              </a:ext>
            </a:extLst>
          </p:cNvPr>
          <p:cNvSpPr txBox="1"/>
          <p:nvPr/>
        </p:nvSpPr>
        <p:spPr>
          <a:xfrm>
            <a:off x="1792852" y="3712464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7E39EC-1AC0-43AA-A2A7-68D54C997AEE}"/>
              </a:ext>
            </a:extLst>
          </p:cNvPr>
          <p:cNvSpPr/>
          <p:nvPr/>
        </p:nvSpPr>
        <p:spPr bwMode="auto">
          <a:xfrm>
            <a:off x="1490158" y="2819400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841920-C19C-4487-A3E9-9F8E056BB537}"/>
              </a:ext>
            </a:extLst>
          </p:cNvPr>
          <p:cNvSpPr txBox="1"/>
          <p:nvPr/>
        </p:nvSpPr>
        <p:spPr>
          <a:xfrm>
            <a:off x="1044460" y="2514600"/>
            <a:ext cx="484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latin typeface="Gill Sans" charset="0"/>
                <a:ea typeface="Gill Sans" charset="0"/>
                <a:cs typeface="Gill Sans" charset="0"/>
              </a:rPr>
              <a:t>PC: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A737F8-F49E-4153-BC1D-000B2002DB2C}"/>
              </a:ext>
            </a:extLst>
          </p:cNvPr>
          <p:cNvSpPr/>
          <p:nvPr/>
        </p:nvSpPr>
        <p:spPr bwMode="auto">
          <a:xfrm>
            <a:off x="1490158" y="3283262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2ADB1B-0ACE-4443-9274-DFF8BE0986CB}"/>
              </a:ext>
            </a:extLst>
          </p:cNvPr>
          <p:cNvSpPr txBox="1"/>
          <p:nvPr/>
        </p:nvSpPr>
        <p:spPr>
          <a:xfrm>
            <a:off x="1045261" y="2749034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latin typeface="Gill Sans" charset="0"/>
                <a:ea typeface="Gill Sans" charset="0"/>
                <a:cs typeface="Gill Sans" charset="0"/>
              </a:rPr>
              <a:t>SP:</a:t>
            </a:r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A6A99600-F94B-49D8-80DE-CB7296FFF85D}"/>
              </a:ext>
            </a:extLst>
          </p:cNvPr>
          <p:cNvSpPr/>
          <p:nvPr/>
        </p:nvSpPr>
        <p:spPr bwMode="auto">
          <a:xfrm>
            <a:off x="3127626" y="2681912"/>
            <a:ext cx="5000492" cy="235761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Freeform 59">
            <a:extLst>
              <a:ext uri="{FF2B5EF4-FFF2-40B4-BE49-F238E27FC236}">
                <a16:creationId xmlns:a16="http://schemas.microsoft.com/office/drawing/2014/main" id="{BF15AD96-39C9-454B-A3AA-5F39988282EF}"/>
              </a:ext>
            </a:extLst>
          </p:cNvPr>
          <p:cNvSpPr/>
          <p:nvPr/>
        </p:nvSpPr>
        <p:spPr bwMode="auto">
          <a:xfrm>
            <a:off x="3127627" y="2826966"/>
            <a:ext cx="4991676" cy="2001066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81F333-1B0E-45D8-8120-C36866A6AF4A}"/>
              </a:ext>
            </a:extLst>
          </p:cNvPr>
          <p:cNvSpPr/>
          <p:nvPr/>
        </p:nvSpPr>
        <p:spPr bwMode="auto">
          <a:xfrm>
            <a:off x="8128118" y="2438399"/>
            <a:ext cx="1828800" cy="2895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00A87D-F4CB-4D93-950E-58D44BB1F39B}"/>
              </a:ext>
            </a:extLst>
          </p:cNvPr>
          <p:cNvSpPr txBox="1"/>
          <p:nvPr/>
        </p:nvSpPr>
        <p:spPr>
          <a:xfrm>
            <a:off x="9956918" y="2151179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ea typeface="Gill Sans" charset="0"/>
                <a:cs typeface="Gill Sans" charset="0"/>
              </a:rPr>
              <a:t>0x000…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B8CBC3-CF23-4F6C-A252-0F00C1E70A00}"/>
              </a:ext>
            </a:extLst>
          </p:cNvPr>
          <p:cNvSpPr txBox="1"/>
          <p:nvPr/>
        </p:nvSpPr>
        <p:spPr>
          <a:xfrm>
            <a:off x="9956918" y="5107114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ea typeface="Gill Sans" charset="0"/>
                <a:cs typeface="Gill Sans" charset="0"/>
              </a:rPr>
              <a:t>0xFFF…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828E95C-7430-4868-9872-E0683CC7D936}"/>
              </a:ext>
            </a:extLst>
          </p:cNvPr>
          <p:cNvGrpSpPr/>
          <p:nvPr/>
        </p:nvGrpSpPr>
        <p:grpSpPr>
          <a:xfrm>
            <a:off x="8205036" y="2674979"/>
            <a:ext cx="1678006" cy="2422440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3F80C09-038D-4B16-9680-E1EE8B500FAB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F70142C-848A-4EA0-A0C6-EB92164CC3F5}"/>
                </a:ext>
              </a:extLst>
            </p:cNvPr>
            <p:cNvSpPr txBox="1"/>
            <p:nvPr/>
          </p:nvSpPr>
          <p:spPr>
            <a:xfrm>
              <a:off x="3666112" y="1638300"/>
              <a:ext cx="694185" cy="36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124EC30-BF7C-4647-A882-B851F8E4D898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47689CF-B0A2-4E53-BDF8-6E36E6E2C943}"/>
                </a:ext>
              </a:extLst>
            </p:cNvPr>
            <p:cNvSpPr txBox="1"/>
            <p:nvPr/>
          </p:nvSpPr>
          <p:spPr>
            <a:xfrm>
              <a:off x="3332401" y="2133601"/>
              <a:ext cx="1361611" cy="36595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438E68A-B9A0-4689-9FA0-151C8841D69B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B828FCD-9947-4857-A8E1-9A38276AA02B}"/>
                </a:ext>
              </a:extLst>
            </p:cNvPr>
            <p:cNvSpPr txBox="1"/>
            <p:nvPr/>
          </p:nvSpPr>
          <p:spPr>
            <a:xfrm>
              <a:off x="3647444" y="2667001"/>
              <a:ext cx="731523" cy="36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85695F4-961B-4687-8B6A-144291B3C50D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C8EAE6A-D5FE-4E6B-8C6C-13CC4941EA8B}"/>
                </a:ext>
              </a:extLst>
            </p:cNvPr>
            <p:cNvSpPr txBox="1"/>
            <p:nvPr/>
          </p:nvSpPr>
          <p:spPr>
            <a:xfrm>
              <a:off x="3639697" y="3581400"/>
              <a:ext cx="764195" cy="36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A74DBCB-2983-442F-A51D-F16EB1614316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045088D-1978-4D61-A606-0B0D5198693F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815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A5B6-9CA5-4C6F-B525-4C55847B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Single and Multithreaded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F4E8C-EA0C-4DF8-9112-48F71E956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1828800"/>
            <a:ext cx="4264152" cy="4351337"/>
          </a:xfrm>
        </p:spPr>
        <p:txBody>
          <a:bodyPr/>
          <a:lstStyle/>
          <a:p>
            <a:r>
              <a:rPr lang="en-US" dirty="0" smtClean="0"/>
              <a:t>Threads encapsulate concurrency</a:t>
            </a:r>
          </a:p>
          <a:p>
            <a:pPr lvl="1"/>
            <a:r>
              <a:rPr lang="en-US" dirty="0" smtClean="0"/>
              <a:t>“Active” component</a:t>
            </a:r>
          </a:p>
          <a:p>
            <a:r>
              <a:rPr lang="en-US" dirty="0" smtClean="0"/>
              <a:t>Address space encapsulate protection:</a:t>
            </a:r>
          </a:p>
          <a:p>
            <a:pPr lvl="1"/>
            <a:r>
              <a:rPr lang="en-US" dirty="0" smtClean="0"/>
              <a:t>“Passive” component</a:t>
            </a:r>
          </a:p>
          <a:p>
            <a:pPr lvl="1"/>
            <a:r>
              <a:rPr lang="en-US" dirty="0" smtClean="0"/>
              <a:t>Keeps bugs from crashing the entire system</a:t>
            </a:r>
          </a:p>
          <a:p>
            <a:r>
              <a:rPr lang="en-US" dirty="0" smtClean="0"/>
              <a:t>Why have multiple threads per address space?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38550-EB17-47F5-BFD4-546AF1B0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DCA15-F8D2-4DA5-B6BE-3C8C1457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AAA1-D49A-4EF8-9E00-5742863E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BFA69C4-5398-4562-AF38-89B153B79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103927" y="2248201"/>
            <a:ext cx="5004265" cy="289499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4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BE82-11C2-44C5-8E4B-E9A3D4618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Important Aspects of Memory Multiplexing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A369A-D541-4B37-950B-4D854820F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Protection</a:t>
            </a:r>
          </a:p>
          <a:p>
            <a:pPr lvl="1"/>
            <a:r>
              <a:rPr lang="en-US" dirty="0" smtClean="0"/>
              <a:t>Prevent access to private memory of other process or kernel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Translation</a:t>
            </a:r>
          </a:p>
          <a:p>
            <a:pPr lvl="1"/>
            <a:r>
              <a:rPr lang="en-US" dirty="0" smtClean="0"/>
              <a:t>Gives uniform view of memory to programs</a:t>
            </a:r>
          </a:p>
          <a:p>
            <a:pPr lvl="1"/>
            <a:r>
              <a:rPr lang="en-US" dirty="0" smtClean="0"/>
              <a:t>Allows for efficient “tricks”</a:t>
            </a:r>
          </a:p>
          <a:p>
            <a:pPr lvl="2"/>
            <a:r>
              <a:rPr lang="en-US" dirty="0" smtClean="0"/>
              <a:t>E.g., in implementation of fork()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Controlled Overlap</a:t>
            </a:r>
          </a:p>
          <a:p>
            <a:pPr lvl="1"/>
            <a:r>
              <a:rPr lang="en-US" dirty="0" smtClean="0"/>
              <a:t>Read-only data, execute-only shared libraries</a:t>
            </a:r>
          </a:p>
          <a:p>
            <a:pPr lvl="1"/>
            <a:r>
              <a:rPr lang="en-US" dirty="0" smtClean="0"/>
              <a:t>Inter-process communication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517CD-3DF0-4437-991A-2DC8F8627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CDEDB-7FD7-4C7F-89AA-531A9142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75852-9F81-45B5-B512-BEC36169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54B3-8704-4FA7-B48F-6B79F9C7D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Alternative View: Interposing on Process Behavior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704F2-BCB6-4416-A655-98904A585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 interposes on process’ I/O operations</a:t>
            </a:r>
          </a:p>
          <a:p>
            <a:pPr lvl="1"/>
            <a:r>
              <a:rPr lang="en-US" dirty="0" smtClean="0"/>
              <a:t>How? All I/O happens via </a:t>
            </a:r>
            <a:r>
              <a:rPr lang="en-US" dirty="0" err="1" smtClean="0"/>
              <a:t>syscalls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OS interposes on process’ CPU usage</a:t>
            </a:r>
          </a:p>
          <a:p>
            <a:pPr lvl="1"/>
            <a:r>
              <a:rPr lang="en-US" dirty="0" smtClean="0"/>
              <a:t>How? Interrupt lets OS preempt current thread</a:t>
            </a:r>
          </a:p>
          <a:p>
            <a:r>
              <a:rPr lang="en-US" dirty="0" smtClean="0"/>
              <a:t>Question: How can the OS interpose on process’ memory accesses?</a:t>
            </a:r>
          </a:p>
          <a:p>
            <a:pPr lvl="1"/>
            <a:r>
              <a:rPr lang="en-US" dirty="0" smtClean="0"/>
              <a:t>Too slow for the OS to interpose every memory access</a:t>
            </a:r>
          </a:p>
          <a:p>
            <a:pPr lvl="1"/>
            <a:r>
              <a:rPr lang="en-US" dirty="0" smtClean="0"/>
              <a:t>Translation: hardware support to accelerate the common case</a:t>
            </a:r>
          </a:p>
          <a:p>
            <a:pPr lvl="1"/>
            <a:r>
              <a:rPr lang="en-US" dirty="0" smtClean="0"/>
              <a:t>Page fault: uncommon cases trap to the OS to handle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7E4AC-E55A-418E-B9E3-236C369D8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6BFBA-9DDA-4AEB-8494-0C1A9F28A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459D5-1D19-464A-825A-DE069673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9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6E195-98BD-43AD-A3D5-A4A1F290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Program to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A9AEE-7B20-423D-BF38-15BC482EB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848856" cy="4351337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Preparation of a program for execution involves components at:</a:t>
            </a:r>
          </a:p>
          <a:p>
            <a:pPr lvl="1"/>
            <a:r>
              <a:rPr lang="en-US" altLang="ko-KR" dirty="0" smtClean="0"/>
              <a:t>Compile time (i.e., “</a:t>
            </a:r>
            <a:r>
              <a:rPr lang="en-US" altLang="ko-KR" dirty="0" err="1" smtClean="0"/>
              <a:t>gcc</a:t>
            </a:r>
            <a:r>
              <a:rPr lang="en-US" altLang="ko-KR" dirty="0" smtClean="0"/>
              <a:t>”)</a:t>
            </a:r>
          </a:p>
          <a:p>
            <a:pPr lvl="1"/>
            <a:r>
              <a:rPr lang="en-US" altLang="ko-KR" dirty="0" smtClean="0"/>
              <a:t>Link/Load time (UNIX “</a:t>
            </a:r>
            <a:r>
              <a:rPr lang="en-US" altLang="ko-KR" dirty="0" err="1" smtClean="0"/>
              <a:t>ld</a:t>
            </a:r>
            <a:r>
              <a:rPr lang="en-US" altLang="ko-KR" dirty="0" smtClean="0"/>
              <a:t>” does link)</a:t>
            </a:r>
          </a:p>
          <a:p>
            <a:pPr lvl="1"/>
            <a:r>
              <a:rPr lang="en-US" altLang="ko-KR" dirty="0" smtClean="0"/>
              <a:t>Execution time (e.g., dynamic libs)</a:t>
            </a:r>
          </a:p>
          <a:p>
            <a:r>
              <a:rPr lang="en-US" altLang="ko-KR" dirty="0" smtClean="0"/>
              <a:t>Addresses can be bound to final values anywhere in this path</a:t>
            </a:r>
          </a:p>
          <a:p>
            <a:pPr lvl="1"/>
            <a:r>
              <a:rPr lang="en-US" altLang="ko-KR" dirty="0" smtClean="0"/>
              <a:t>Depends on hardware support </a:t>
            </a:r>
          </a:p>
          <a:p>
            <a:pPr lvl="1"/>
            <a:r>
              <a:rPr lang="en-US" altLang="ko-KR" dirty="0" smtClean="0"/>
              <a:t>Also depends on operating system</a:t>
            </a:r>
          </a:p>
          <a:p>
            <a:r>
              <a:rPr lang="en-US" altLang="ko-KR" dirty="0" smtClean="0"/>
              <a:t>Dynamic Libraries</a:t>
            </a:r>
          </a:p>
          <a:p>
            <a:pPr lvl="1"/>
            <a:r>
              <a:rPr lang="en-US" altLang="ko-KR" dirty="0" smtClean="0"/>
              <a:t>Linking postponed until execution</a:t>
            </a:r>
          </a:p>
          <a:p>
            <a:pPr lvl="1"/>
            <a:r>
              <a:rPr lang="en-US" altLang="ko-KR" dirty="0" smtClean="0"/>
              <a:t>Small piece of code (i.e. the stub), locates appropriate memory-resident library routine</a:t>
            </a:r>
          </a:p>
          <a:p>
            <a:pPr lvl="1"/>
            <a:r>
              <a:rPr lang="en-US" altLang="ko-KR" dirty="0" smtClean="0"/>
              <a:t>Stub replaces itself with the address of the routine, and executes routine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E5BB3-1769-4E58-AEC4-FA6A68200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DCC55-60A5-4BFD-8817-5B14A1F8F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13FB6-CF8B-4F54-9EF7-BF1F5A594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BB3B86A-E3D3-4459-9031-31E2EC2D1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3" t="1004" r="30392" b="658"/>
          <a:stretch>
            <a:fillRect/>
          </a:stretch>
        </p:blipFill>
        <p:spPr bwMode="auto">
          <a:xfrm>
            <a:off x="8334248" y="1645919"/>
            <a:ext cx="2722203" cy="4903149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EA5F-D45B-4C4D-89B4-EF591ECA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Uniprogramming: One Process at a 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0A3BD-FC13-4334-B53D-C2DA4C717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439633" cy="4351337"/>
          </a:xfrm>
        </p:spPr>
        <p:txBody>
          <a:bodyPr/>
          <a:lstStyle/>
          <a:p>
            <a:r>
              <a:rPr lang="en-US" altLang="ko-KR" dirty="0" smtClean="0"/>
              <a:t>No Translation or Protection</a:t>
            </a:r>
          </a:p>
          <a:p>
            <a:pPr lvl="1"/>
            <a:r>
              <a:rPr lang="en-US" altLang="ko-KR" dirty="0" smtClean="0"/>
              <a:t>Application always runs at same place in physical memory since only one application at a time</a:t>
            </a:r>
          </a:p>
          <a:p>
            <a:pPr lvl="1"/>
            <a:r>
              <a:rPr lang="en-US" altLang="ko-KR" dirty="0" smtClean="0"/>
              <a:t>Application can access any physical address</a:t>
            </a:r>
          </a:p>
          <a:p>
            <a:pPr lvl="1"/>
            <a:r>
              <a:rPr lang="en-US" altLang="ko-KR" dirty="0" smtClean="0"/>
              <a:t>Application given illusion of dedicated machine by giving it reality of a dedicated machine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19353-0928-43D5-AC7C-9EC109C5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778E8-61A0-4F9A-BE58-7AFFA4C8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36F3C-EB9D-475C-AF72-EEB0254CD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58</a:t>
            </a:fld>
            <a:endParaRPr lang="en-US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4AA48B8D-5AF3-4236-BD7E-90E238064EA3}"/>
              </a:ext>
            </a:extLst>
          </p:cNvPr>
          <p:cNvGrpSpPr>
            <a:grpSpLocks/>
          </p:cNvGrpSpPr>
          <p:nvPr/>
        </p:nvGrpSpPr>
        <p:grpSpPr bwMode="auto">
          <a:xfrm>
            <a:off x="6349014" y="3702684"/>
            <a:ext cx="3311525" cy="2698750"/>
            <a:chOff x="1728" y="2112"/>
            <a:chExt cx="2086" cy="1700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29264662-E370-48A0-A3B7-6354553B2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2" y="3600"/>
              <a:ext cx="8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0C2A415F-AFF6-4E78-B796-53DD3E8BA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2" y="2121"/>
              <a:ext cx="8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grpSp>
          <p:nvGrpSpPr>
            <p:cNvPr id="10" name="Group 11">
              <a:extLst>
                <a:ext uri="{FF2B5EF4-FFF2-40B4-BE49-F238E27FC236}">
                  <a16:creationId xmlns:a16="http://schemas.microsoft.com/office/drawing/2014/main" id="{9A051E2B-CF22-4289-BB88-E06FC3686E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112"/>
              <a:ext cx="1104" cy="1680"/>
              <a:chOff x="2208" y="1968"/>
              <a:chExt cx="1104" cy="1680"/>
            </a:xfrm>
          </p:grpSpPr>
          <p:sp>
            <p:nvSpPr>
              <p:cNvPr id="12" name="Rectangle 5">
                <a:extLst>
                  <a:ext uri="{FF2B5EF4-FFF2-40B4-BE49-F238E27FC236}">
                    <a16:creationId xmlns:a16="http://schemas.microsoft.com/office/drawing/2014/main" id="{D5F3567A-3F23-4471-8951-E1E78E13F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968"/>
                <a:ext cx="1104" cy="16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eaLnBrk="0" hangingPunct="0">
                  <a:defRPr/>
                </a:pPr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" name="Text Box 9">
                <a:extLst>
                  <a:ext uri="{FF2B5EF4-FFF2-40B4-BE49-F238E27FC236}">
                    <a16:creationId xmlns:a16="http://schemas.microsoft.com/office/drawing/2014/main" id="{FADFC015-219C-4FF5-A8EF-096BDC38B5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4" y="3312"/>
                <a:ext cx="74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600" b="0">
                    <a:latin typeface="Gill Sans" charset="0"/>
                    <a:ea typeface="Gill Sans" charset="0"/>
                    <a:cs typeface="Gill Sans" charset="0"/>
                  </a:rPr>
                  <a:t>Application</a:t>
                </a:r>
              </a:p>
            </p:txBody>
          </p:sp>
          <p:sp>
            <p:nvSpPr>
              <p:cNvPr id="14" name="Text Box 10">
                <a:extLst>
                  <a:ext uri="{FF2B5EF4-FFF2-40B4-BE49-F238E27FC236}">
                    <a16:creationId xmlns:a16="http://schemas.microsoft.com/office/drawing/2014/main" id="{BA4122F3-4289-4364-A242-980C264DFD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6" y="2104"/>
                <a:ext cx="683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600" b="0" dirty="0">
                    <a:latin typeface="Gill Sans" charset="0"/>
                    <a:ea typeface="Gill Sans" charset="0"/>
                    <a:cs typeface="Gill Sans" charset="0"/>
                  </a:rPr>
                  <a:t>Operating</a:t>
                </a:r>
              </a:p>
              <a:p>
                <a:r>
                  <a:rPr lang="en-US" altLang="ko-KR" sz="1600" b="0" dirty="0">
                    <a:latin typeface="Gill Sans" charset="0"/>
                    <a:ea typeface="Gill Sans" charset="0"/>
                    <a:cs typeface="Gill Sans" charset="0"/>
                  </a:rPr>
                  <a:t>System</a:t>
                </a:r>
              </a:p>
            </p:txBody>
          </p:sp>
        </p:grp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F59C777B-F27C-4329-A075-060229104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138" y="2753"/>
              <a:ext cx="751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Valid 32-bit</a:t>
              </a:r>
            </a:p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Addresses</a:t>
              </a:r>
            </a:p>
          </p:txBody>
        </p:sp>
      </p:grpSp>
      <p:pic>
        <p:nvPicPr>
          <p:cNvPr id="15" name="Picture 2" descr="ibm1620.jpg">
            <a:extLst>
              <a:ext uri="{FF2B5EF4-FFF2-40B4-BE49-F238E27FC236}">
                <a16:creationId xmlns:a16="http://schemas.microsoft.com/office/drawing/2014/main" id="{5883B840-BBA5-4E83-8358-F5DA5DE3A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931" y="2011203"/>
            <a:ext cx="235982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66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6D1A-6C62-4C05-933B-99B063E2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Primitive Multiprogramming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359E5-E2E2-4FD9-945E-CB2E3E79F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5049121" cy="4351337"/>
          </a:xfrm>
        </p:spPr>
        <p:txBody>
          <a:bodyPr/>
          <a:lstStyle/>
          <a:p>
            <a:r>
              <a:rPr lang="en-US" altLang="ko-KR" dirty="0" smtClean="0"/>
              <a:t>Multiprogramming without Translation or Protection</a:t>
            </a:r>
          </a:p>
          <a:p>
            <a:r>
              <a:rPr lang="en-US" altLang="ko-KR" dirty="0" smtClean="0"/>
              <a:t>Use Loader/Linker: Adjust addresses while program loaded into memory (loads, stores, jumps)</a:t>
            </a:r>
          </a:p>
          <a:p>
            <a:pPr lvl="1"/>
            <a:r>
              <a:rPr lang="en-US" altLang="ko-KR" dirty="0" smtClean="0"/>
              <a:t>Everything adjusted to memory location where OS put program</a:t>
            </a:r>
          </a:p>
          <a:p>
            <a:pPr lvl="1"/>
            <a:r>
              <a:rPr lang="en-US" altLang="ko-KR" dirty="0" smtClean="0"/>
              <a:t>Translation done by a linker-loader (relocation)</a:t>
            </a:r>
          </a:p>
          <a:p>
            <a:r>
              <a:rPr lang="en-US" altLang="ko-KR" dirty="0" smtClean="0"/>
              <a:t>No protection!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95198-989C-4172-8B00-9878563F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FD4E5-E248-47F7-B475-071C10B0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A0592-5C25-4F49-ABDA-EDD44E8F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59</a:t>
            </a:fld>
            <a:endParaRPr lang="en-US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D82E74EC-E24F-405F-B867-5F6FB27101FD}"/>
              </a:ext>
            </a:extLst>
          </p:cNvPr>
          <p:cNvGrpSpPr>
            <a:grpSpLocks/>
          </p:cNvGrpSpPr>
          <p:nvPr/>
        </p:nvGrpSpPr>
        <p:grpSpPr bwMode="auto">
          <a:xfrm>
            <a:off x="6715236" y="3682629"/>
            <a:ext cx="3303588" cy="2624138"/>
            <a:chOff x="1680" y="2303"/>
            <a:chExt cx="2081" cy="1653"/>
          </a:xfrm>
        </p:grpSpPr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2ABA7BD3-4D90-45AD-97EA-CDE1C1FF3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4" y="3744"/>
              <a:ext cx="8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79BF3F46-6C34-4E9B-B3B4-29559DEBB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9" y="2303"/>
              <a:ext cx="8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039386D8-1DED-455A-811F-FAE27F6A4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331"/>
              <a:ext cx="1104" cy="1605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2A3FFE5F-2E11-4F64-978E-12397BA3F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7" y="3567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Application1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0FDCFF22-74B4-4249-9066-6D4B0C53E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7" y="2436"/>
              <a:ext cx="81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Operating</a:t>
              </a:r>
            </a:p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36F0BE1C-7C1D-45DF-A73E-22601D66D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7" y="3120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Application2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AF274D8F-7D3D-4DDD-957D-FEE25E3D8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102"/>
              <a:ext cx="8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0x00020000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F34456B-C42A-4EA3-A662-626611812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343" y="1770433"/>
            <a:ext cx="1500962" cy="179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4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3FD71-0E65-4237-B4FB-DB070D63B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A </a:t>
            </a:r>
            <a:r>
              <a:rPr lang="en-US" dirty="0" err="1" smtClean="0"/>
              <a:t>Bursty</a:t>
            </a:r>
            <a:r>
              <a:rPr lang="en-US" dirty="0" smtClean="0"/>
              <a:t> World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B5D0-41A4-487B-8992-C0F3BD448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81965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Requests arrive in a burst, must queue up until served</a:t>
            </a:r>
          </a:p>
          <a:p>
            <a:r>
              <a:rPr lang="en-US" dirty="0" smtClean="0"/>
              <a:t>Same average arrival time, but almost all of the requests experience large queue delays (even though average utilization is low)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607C1-5BB3-4201-B859-F7F404E1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09788-4423-4B37-B095-7320CCBC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2" y="4046537"/>
            <a:ext cx="3581400" cy="365125"/>
          </a:xfrm>
        </p:spPr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F0F4F-F9F1-458B-BA5A-4987F7C0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791045" y="1652568"/>
            <a:ext cx="6576453" cy="1301946"/>
            <a:chOff x="3932677" y="1649940"/>
            <a:chExt cx="6576453" cy="1301946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783D9C4-55C2-4276-B1C2-8E2C66BF1223}"/>
                </a:ext>
              </a:extLst>
            </p:cNvPr>
            <p:cNvCxnSpPr/>
            <p:nvPr/>
          </p:nvCxnSpPr>
          <p:spPr>
            <a:xfrm>
              <a:off x="7172525" y="2774890"/>
              <a:ext cx="13687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733011E-162D-4F84-9688-47908A615BB2}"/>
                </a:ext>
              </a:extLst>
            </p:cNvPr>
            <p:cNvCxnSpPr>
              <a:cxnSpLocks/>
            </p:cNvCxnSpPr>
            <p:nvPr/>
          </p:nvCxnSpPr>
          <p:spPr>
            <a:xfrm>
              <a:off x="5608098" y="2768483"/>
              <a:ext cx="150232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7B8FB81-2AF6-433B-99CC-3A827333F2AF}"/>
                </a:ext>
              </a:extLst>
            </p:cNvPr>
            <p:cNvSpPr/>
            <p:nvPr/>
          </p:nvSpPr>
          <p:spPr>
            <a:xfrm>
              <a:off x="5551366" y="1791296"/>
              <a:ext cx="1559061" cy="681412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248346-0A8A-4FAB-A9DE-DDF2BC6511D8}"/>
                </a:ext>
              </a:extLst>
            </p:cNvPr>
            <p:cNvCxnSpPr/>
            <p:nvPr/>
          </p:nvCxnSpPr>
          <p:spPr>
            <a:xfrm>
              <a:off x="6851391" y="1791296"/>
              <a:ext cx="0" cy="6814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BD614F1-B823-4C1A-A568-067E17DB0F1C}"/>
                </a:ext>
              </a:extLst>
            </p:cNvPr>
            <p:cNvCxnSpPr/>
            <p:nvPr/>
          </p:nvCxnSpPr>
          <p:spPr>
            <a:xfrm>
              <a:off x="6580469" y="1791296"/>
              <a:ext cx="0" cy="6814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23D8F1D-68A5-4E99-A473-3D878D663E77}"/>
                </a:ext>
              </a:extLst>
            </p:cNvPr>
            <p:cNvSpPr/>
            <p:nvPr/>
          </p:nvSpPr>
          <p:spPr>
            <a:xfrm>
              <a:off x="7627323" y="1649940"/>
              <a:ext cx="926114" cy="9641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10">
              <a:extLst>
                <a:ext uri="{FF2B5EF4-FFF2-40B4-BE49-F238E27FC236}">
                  <a16:creationId xmlns:a16="http://schemas.microsoft.com/office/drawing/2014/main" id="{90565A6D-94DC-432B-8642-619DEFC9915C}"/>
                </a:ext>
              </a:extLst>
            </p:cNvPr>
            <p:cNvSpPr txBox="1"/>
            <p:nvPr/>
          </p:nvSpPr>
          <p:spPr>
            <a:xfrm>
              <a:off x="5601482" y="1918063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</p:txBody>
        </p:sp>
        <p:sp>
          <p:nvSpPr>
            <p:cNvPr id="54" name="TextBox 11">
              <a:extLst>
                <a:ext uri="{FF2B5EF4-FFF2-40B4-BE49-F238E27FC236}">
                  <a16:creationId xmlns:a16="http://schemas.microsoft.com/office/drawing/2014/main" id="{8762EB25-5DCC-4216-893E-075828BFD289}"/>
                </a:ext>
              </a:extLst>
            </p:cNvPr>
            <p:cNvSpPr txBox="1"/>
            <p:nvPr/>
          </p:nvSpPr>
          <p:spPr>
            <a:xfrm>
              <a:off x="7602726" y="1929162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Server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42244D3-200D-4C30-AA08-65918B23D62E}"/>
                </a:ext>
              </a:extLst>
            </p:cNvPr>
            <p:cNvCxnSpPr/>
            <p:nvPr/>
          </p:nvCxnSpPr>
          <p:spPr>
            <a:xfrm>
              <a:off x="5055770" y="2132002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19184C3-D833-43B9-8255-7BD1765EB508}"/>
                </a:ext>
              </a:extLst>
            </p:cNvPr>
            <p:cNvCxnSpPr/>
            <p:nvPr/>
          </p:nvCxnSpPr>
          <p:spPr>
            <a:xfrm>
              <a:off x="7110427" y="2132002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1A78110-4C60-4D83-8A82-72FC671B658F}"/>
                </a:ext>
              </a:extLst>
            </p:cNvPr>
            <p:cNvCxnSpPr/>
            <p:nvPr/>
          </p:nvCxnSpPr>
          <p:spPr>
            <a:xfrm>
              <a:off x="8553441" y="2119211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15">
              <a:extLst>
                <a:ext uri="{FF2B5EF4-FFF2-40B4-BE49-F238E27FC236}">
                  <a16:creationId xmlns:a16="http://schemas.microsoft.com/office/drawing/2014/main" id="{1FE5C573-8213-41F5-B8B3-DEA1C167DD1C}"/>
                </a:ext>
              </a:extLst>
            </p:cNvPr>
            <p:cNvSpPr txBox="1"/>
            <p:nvPr/>
          </p:nvSpPr>
          <p:spPr>
            <a:xfrm>
              <a:off x="3932677" y="1912302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59" name="TextBox 16">
              <a:extLst>
                <a:ext uri="{FF2B5EF4-FFF2-40B4-BE49-F238E27FC236}">
                  <a16:creationId xmlns:a16="http://schemas.microsoft.com/office/drawing/2014/main" id="{1533B46E-05F6-418E-88B3-66A5ABE35257}"/>
                </a:ext>
              </a:extLst>
            </p:cNvPr>
            <p:cNvSpPr txBox="1"/>
            <p:nvPr/>
          </p:nvSpPr>
          <p:spPr>
            <a:xfrm>
              <a:off x="9099770" y="1909966"/>
              <a:ext cx="1409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226F94D-0EBF-4514-9991-28AA87FC4D80}"/>
                </a:ext>
              </a:extLst>
            </p:cNvPr>
            <p:cNvCxnSpPr/>
            <p:nvPr/>
          </p:nvCxnSpPr>
          <p:spPr>
            <a:xfrm>
              <a:off x="5564749" y="2611180"/>
              <a:ext cx="12571" cy="34070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14A186F-0895-4F2D-AE07-9BCE0507C459}"/>
                </a:ext>
              </a:extLst>
            </p:cNvPr>
            <p:cNvCxnSpPr/>
            <p:nvPr/>
          </p:nvCxnSpPr>
          <p:spPr>
            <a:xfrm>
              <a:off x="7110427" y="2611180"/>
              <a:ext cx="12571" cy="34070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56A7712C-76D2-4937-8406-7F0ADF67A0B1}"/>
                    </a:ext>
                  </a:extLst>
                </p:cNvPr>
                <p:cNvSpPr txBox="1"/>
                <p:nvPr/>
              </p:nvSpPr>
              <p:spPr>
                <a:xfrm>
                  <a:off x="6190838" y="2596867"/>
                  <a:ext cx="340734" cy="32944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oMath>
                    </m:oMathPara>
                  </a14:m>
                  <a:endPara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56A7712C-76D2-4937-8406-7F0ADF67A0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0838" y="2596867"/>
                  <a:ext cx="340734" cy="329449"/>
                </a:xfrm>
                <a:prstGeom prst="rect">
                  <a:avLst/>
                </a:prstGeom>
                <a:blipFill>
                  <a:blip r:embed="rId2"/>
                  <a:stretch>
                    <a:fillRect l="-14286" r="-10714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E7E4D37-2FF9-4D36-9652-EB3E2FBF481D}"/>
                    </a:ext>
                  </a:extLst>
                </p:cNvPr>
                <p:cNvSpPr txBox="1"/>
                <p:nvPr/>
              </p:nvSpPr>
              <p:spPr>
                <a:xfrm>
                  <a:off x="7462432" y="2590690"/>
                  <a:ext cx="306431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E7E4D37-2FF9-4D36-9652-EB3E2FBF48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432" y="2590690"/>
                  <a:ext cx="306431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8000" r="-4000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EC2ACBE-A5D4-4A22-9274-CF7A1994F2E9}"/>
                  </a:ext>
                </a:extLst>
              </p:cNvPr>
              <p:cNvSpPr txBox="1"/>
              <p:nvPr/>
            </p:nvSpPr>
            <p:spPr>
              <a:xfrm>
                <a:off x="564892" y="2043771"/>
                <a:ext cx="3151892" cy="262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time between arrivals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Now, a </a:t>
                </a:r>
                <a:r>
                  <a:rPr lang="en-US" sz="2000" b="0" dirty="0">
                    <a:solidFill>
                      <a:srgbClr val="FF0000"/>
                    </a:solidFill>
                  </a:rPr>
                  <a:t>random variable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service time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queuing time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EC2ACBE-A5D4-4A22-9274-CF7A1994F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92" y="2043771"/>
                <a:ext cx="3151892" cy="2629566"/>
              </a:xfrm>
              <a:prstGeom prst="rect">
                <a:avLst/>
              </a:prstGeom>
              <a:blipFill>
                <a:blip r:embed="rId4"/>
                <a:stretch>
                  <a:fillRect l="-1741" t="-1157" b="-1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485DD27-0741-44C2-B96D-549D6E2E1B51}"/>
              </a:ext>
            </a:extLst>
          </p:cNvPr>
          <p:cNvCxnSpPr/>
          <p:nvPr/>
        </p:nvCxnSpPr>
        <p:spPr>
          <a:xfrm>
            <a:off x="4438585" y="3457373"/>
            <a:ext cx="63078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32CD0AD-51F4-4EE8-AA01-3F5C3957DA86}"/>
              </a:ext>
            </a:extLst>
          </p:cNvPr>
          <p:cNvGrpSpPr/>
          <p:nvPr/>
        </p:nvGrpSpPr>
        <p:grpSpPr>
          <a:xfrm>
            <a:off x="4939976" y="3661763"/>
            <a:ext cx="1138024" cy="1729104"/>
            <a:chOff x="1430633" y="3061092"/>
            <a:chExt cx="1138024" cy="172910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B22CA03-CDD8-491B-9FD0-509D6DDF9393}"/>
                </a:ext>
              </a:extLst>
            </p:cNvPr>
            <p:cNvSpPr/>
            <p:nvPr/>
          </p:nvSpPr>
          <p:spPr>
            <a:xfrm>
              <a:off x="1430633" y="3061092"/>
              <a:ext cx="189778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B46C4FD-23CB-46BB-BC41-E922116D7A4A}"/>
                </a:ext>
              </a:extLst>
            </p:cNvPr>
            <p:cNvSpPr/>
            <p:nvPr/>
          </p:nvSpPr>
          <p:spPr>
            <a:xfrm>
              <a:off x="1628854" y="4396017"/>
              <a:ext cx="939803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43C3D29-C571-4118-BCC7-F971E0D0ED45}"/>
              </a:ext>
            </a:extLst>
          </p:cNvPr>
          <p:cNvCxnSpPr/>
          <p:nvPr/>
        </p:nvCxnSpPr>
        <p:spPr>
          <a:xfrm>
            <a:off x="4939832" y="3325980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7F5CF0C-CE9C-4CB4-8233-3DA302CD62F1}"/>
              </a:ext>
            </a:extLst>
          </p:cNvPr>
          <p:cNvSpPr/>
          <p:nvPr/>
        </p:nvSpPr>
        <p:spPr>
          <a:xfrm>
            <a:off x="5129754" y="3657009"/>
            <a:ext cx="948246" cy="3941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4451850-99A8-47B8-A2DA-19491E8053F3}"/>
              </a:ext>
            </a:extLst>
          </p:cNvPr>
          <p:cNvSpPr/>
          <p:nvPr/>
        </p:nvSpPr>
        <p:spPr>
          <a:xfrm>
            <a:off x="6090571" y="4996688"/>
            <a:ext cx="939803" cy="3941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4A7ECD8-EB3C-430E-91B3-4E4714AB33B1}"/>
              </a:ext>
            </a:extLst>
          </p:cNvPr>
          <p:cNvCxnSpPr/>
          <p:nvPr/>
        </p:nvCxnSpPr>
        <p:spPr>
          <a:xfrm>
            <a:off x="5138197" y="332122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61769C69-4665-440A-858F-134B8492CBCC}"/>
              </a:ext>
            </a:extLst>
          </p:cNvPr>
          <p:cNvSpPr/>
          <p:nvPr/>
        </p:nvSpPr>
        <p:spPr>
          <a:xfrm>
            <a:off x="5296762" y="4051188"/>
            <a:ext cx="793809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20AC9F0-D1EB-4474-A031-E0E1E17B8B76}"/>
              </a:ext>
            </a:extLst>
          </p:cNvPr>
          <p:cNvSpPr/>
          <p:nvPr/>
        </p:nvSpPr>
        <p:spPr>
          <a:xfrm>
            <a:off x="7030374" y="4996688"/>
            <a:ext cx="939803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FE203E6-FAA2-405D-A1F0-D1F7CFD0B13E}"/>
              </a:ext>
            </a:extLst>
          </p:cNvPr>
          <p:cNvSpPr/>
          <p:nvPr/>
        </p:nvSpPr>
        <p:spPr>
          <a:xfrm>
            <a:off x="6078000" y="3657009"/>
            <a:ext cx="952374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B49443D-8C80-44CF-900D-D593574528D9}"/>
              </a:ext>
            </a:extLst>
          </p:cNvPr>
          <p:cNvCxnSpPr/>
          <p:nvPr/>
        </p:nvCxnSpPr>
        <p:spPr>
          <a:xfrm>
            <a:off x="5348877" y="334283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5D4024F-0BA6-4844-AE5C-D0ECC747F1D6}"/>
              </a:ext>
            </a:extLst>
          </p:cNvPr>
          <p:cNvCxnSpPr/>
          <p:nvPr/>
        </p:nvCxnSpPr>
        <p:spPr>
          <a:xfrm>
            <a:off x="5515875" y="333464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BF94902-A60E-44CB-A215-59F12D7E6004}"/>
              </a:ext>
            </a:extLst>
          </p:cNvPr>
          <p:cNvSpPr/>
          <p:nvPr/>
        </p:nvSpPr>
        <p:spPr>
          <a:xfrm>
            <a:off x="7942345" y="4996688"/>
            <a:ext cx="939803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418C252-6ED2-48EA-BA77-280166DB291F}"/>
              </a:ext>
            </a:extLst>
          </p:cNvPr>
          <p:cNvSpPr/>
          <p:nvPr/>
        </p:nvSpPr>
        <p:spPr>
          <a:xfrm>
            <a:off x="5523941" y="4445367"/>
            <a:ext cx="554059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CFB89BE-2FBB-403B-965D-364E83208DA2}"/>
              </a:ext>
            </a:extLst>
          </p:cNvPr>
          <p:cNvSpPr/>
          <p:nvPr/>
        </p:nvSpPr>
        <p:spPr>
          <a:xfrm>
            <a:off x="7030374" y="3661763"/>
            <a:ext cx="911971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34B926D-937F-4DE6-B6B9-6D483BDEAE66}"/>
              </a:ext>
            </a:extLst>
          </p:cNvPr>
          <p:cNvSpPr/>
          <p:nvPr/>
        </p:nvSpPr>
        <p:spPr>
          <a:xfrm>
            <a:off x="6090571" y="4055942"/>
            <a:ext cx="939803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1C9E1C9-3E47-419C-840D-6C80572EC04D}"/>
              </a:ext>
            </a:extLst>
          </p:cNvPr>
          <p:cNvSpPr txBox="1"/>
          <p:nvPr/>
        </p:nvSpPr>
        <p:spPr>
          <a:xfrm>
            <a:off x="3737943" y="365333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Q depth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8830C10-ED91-4176-856A-92873A748EE3}"/>
              </a:ext>
            </a:extLst>
          </p:cNvPr>
          <p:cNvCxnSpPr/>
          <p:nvPr/>
        </p:nvCxnSpPr>
        <p:spPr>
          <a:xfrm>
            <a:off x="4778676" y="3649419"/>
            <a:ext cx="0" cy="1190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77A9B87B-11C7-4EFF-8F57-F7286D782FD0}"/>
              </a:ext>
            </a:extLst>
          </p:cNvPr>
          <p:cNvSpPr txBox="1"/>
          <p:nvPr/>
        </p:nvSpPr>
        <p:spPr>
          <a:xfrm>
            <a:off x="3791045" y="495905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Server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280ACAE-2A49-4EF0-B6FC-71B788437F89}"/>
              </a:ext>
            </a:extLst>
          </p:cNvPr>
          <p:cNvCxnSpPr/>
          <p:nvPr/>
        </p:nvCxnSpPr>
        <p:spPr>
          <a:xfrm flipV="1">
            <a:off x="5523941" y="3377075"/>
            <a:ext cx="4005202" cy="1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56D6A00-EA03-4E41-8F52-0A80D99CFE99}"/>
              </a:ext>
            </a:extLst>
          </p:cNvPr>
          <p:cNvCxnSpPr/>
          <p:nvPr/>
        </p:nvCxnSpPr>
        <p:spPr>
          <a:xfrm>
            <a:off x="9529143" y="336888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3ACF2D39-0DE0-4AF9-9316-551ABFDE94BC}"/>
              </a:ext>
            </a:extLst>
          </p:cNvPr>
          <p:cNvSpPr txBox="1"/>
          <p:nvPr/>
        </p:nvSpPr>
        <p:spPr>
          <a:xfrm>
            <a:off x="3737943" y="296287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Arrivals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7075E70-E6EE-4D50-95FC-2E1FCBFDD897}"/>
              </a:ext>
            </a:extLst>
          </p:cNvPr>
          <p:cNvGrpSpPr/>
          <p:nvPr/>
        </p:nvGrpSpPr>
        <p:grpSpPr>
          <a:xfrm>
            <a:off x="9529143" y="3665561"/>
            <a:ext cx="1138024" cy="1729104"/>
            <a:chOff x="1430633" y="3061092"/>
            <a:chExt cx="1138024" cy="1729104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3ABF3C5-2BBC-4119-9438-B5B93A5D1907}"/>
                </a:ext>
              </a:extLst>
            </p:cNvPr>
            <p:cNvSpPr/>
            <p:nvPr/>
          </p:nvSpPr>
          <p:spPr>
            <a:xfrm>
              <a:off x="1430633" y="3061092"/>
              <a:ext cx="189778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9B5A597-69A3-4415-8096-0A4A9ED4ABD9}"/>
                </a:ext>
              </a:extLst>
            </p:cNvPr>
            <p:cNvSpPr/>
            <p:nvPr/>
          </p:nvSpPr>
          <p:spPr>
            <a:xfrm>
              <a:off x="1628854" y="4396017"/>
              <a:ext cx="939803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28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6D1A-6C62-4C05-933B-99B063E2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Multiprogramming with Protection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359E5-E2E2-4FD9-945E-CB2E3E79F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Can we protect programs from each other without translation?</a:t>
            </a:r>
          </a:p>
          <a:p>
            <a:pPr lvl="1"/>
            <a:r>
              <a:rPr lang="en-US" altLang="ko-KR" smtClean="0"/>
              <a:t>Yes: Base and Bound!</a:t>
            </a:r>
          </a:p>
          <a:p>
            <a:pPr lvl="1"/>
            <a:r>
              <a:rPr lang="en-US" altLang="ko-KR" smtClean="0"/>
              <a:t>Used by, e.g., Cray-1 supercomputer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95198-989C-4172-8B00-9878563F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FD4E5-E248-47F7-B475-071C10B0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A0592-5C25-4F49-ABDA-EDD44E8F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60</a:t>
            </a:fld>
            <a:endParaRPr lang="en-US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D82E74EC-E24F-405F-B867-5F6FB27101FD}"/>
              </a:ext>
            </a:extLst>
          </p:cNvPr>
          <p:cNvGrpSpPr>
            <a:grpSpLocks/>
          </p:cNvGrpSpPr>
          <p:nvPr/>
        </p:nvGrpSpPr>
        <p:grpSpPr bwMode="auto">
          <a:xfrm>
            <a:off x="4906772" y="3761922"/>
            <a:ext cx="3303588" cy="2624138"/>
            <a:chOff x="1680" y="2303"/>
            <a:chExt cx="2081" cy="1653"/>
          </a:xfrm>
        </p:grpSpPr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2ABA7BD3-4D90-45AD-97EA-CDE1C1FF3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4" y="3744"/>
              <a:ext cx="8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79BF3F46-6C34-4E9B-B3B4-29559DEBB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9" y="2303"/>
              <a:ext cx="8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039386D8-1DED-455A-811F-FAE27F6A4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331"/>
              <a:ext cx="1104" cy="1605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2A3FFE5F-2E11-4F64-978E-12397BA3F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9" y="3600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Application1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0FDCFF22-74B4-4249-9066-6D4B0C53E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" y="2406"/>
              <a:ext cx="683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Operating</a:t>
              </a:r>
            </a:p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36F0BE1C-7C1D-45DF-A73E-22601D66D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7" y="3120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Application2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AF274D8F-7D3D-4DDD-957D-FEE25E3D8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102"/>
              <a:ext cx="8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0x00020000</a:t>
              </a:r>
            </a:p>
          </p:txBody>
        </p:sp>
      </p:grpSp>
      <p:sp>
        <p:nvSpPr>
          <p:cNvPr id="16" name="Rectangle 14">
            <a:extLst>
              <a:ext uri="{FF2B5EF4-FFF2-40B4-BE49-F238E27FC236}">
                <a16:creationId xmlns:a16="http://schemas.microsoft.com/office/drawing/2014/main" id="{84673BC1-F61B-4626-9FF8-E3A57C89C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72" y="5084908"/>
            <a:ext cx="2578100" cy="3423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ko-KR" sz="1400" b="0" dirty="0" err="1">
                <a:latin typeface="Gill Sans" charset="0"/>
                <a:ea typeface="Gill Sans" charset="0"/>
                <a:cs typeface="Gill Sans" charset="0"/>
              </a:rPr>
              <a:t>BaseAddr</a:t>
            </a:r>
            <a:r>
              <a:rPr lang="en-US" altLang="ko-KR" sz="1400" b="0" dirty="0">
                <a:latin typeface="Gill Sans" charset="0"/>
                <a:ea typeface="Gill Sans" charset="0"/>
                <a:cs typeface="Gill Sans" charset="0"/>
              </a:rPr>
              <a:t>=0x20000</a:t>
            </a: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0865385A-47D8-43BE-8CB9-9E5FF81732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9972" y="5243269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C1D07A23-9E85-42D0-BE53-8219AFBCD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72" y="4584621"/>
            <a:ext cx="2578100" cy="3423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ko-KR" sz="1400" b="0">
                <a:latin typeface="Gill Sans" charset="0"/>
                <a:ea typeface="Gill Sans" charset="0"/>
                <a:cs typeface="Gill Sans" charset="0"/>
              </a:rPr>
              <a:t>LimitAddr=0x10000</a:t>
            </a: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5FA8E9AB-C324-42C9-9E6E-B9DA37BE4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9972" y="4751759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EAD070AA-A412-4C53-8266-176ADAFA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999" y="3176434"/>
            <a:ext cx="2081213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6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DA919-53AE-4375-8346-E493F8D6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Base </a:t>
            </a:r>
            <a:r>
              <a:rPr lang="en-US" dirty="0" smtClean="0"/>
              <a:t>and Bound (no Translation)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0AC08-E2E2-42A1-8F29-07C009E6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CF40F-2B94-4313-AA71-F5C87C43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14CE9-9074-41A2-8E74-7AF4F29B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B9815-41A2-485C-AA6B-2D7ED8CEF6B0}"/>
              </a:ext>
            </a:extLst>
          </p:cNvPr>
          <p:cNvSpPr/>
          <p:nvPr/>
        </p:nvSpPr>
        <p:spPr bwMode="auto">
          <a:xfrm>
            <a:off x="5755843" y="1690688"/>
            <a:ext cx="2133600" cy="4549176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849474-6316-4202-991B-DABD1213BAE9}"/>
              </a:ext>
            </a:extLst>
          </p:cNvPr>
          <p:cNvGrpSpPr/>
          <p:nvPr/>
        </p:nvGrpSpPr>
        <p:grpSpPr>
          <a:xfrm>
            <a:off x="5910936" y="1766888"/>
            <a:ext cx="1837202" cy="1790708"/>
            <a:chOff x="3200400" y="1371600"/>
            <a:chExt cx="1628565" cy="27249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F17800-3C82-437F-88C7-4C5564600323}"/>
                </a:ext>
              </a:extLst>
            </p:cNvPr>
            <p:cNvSpPr/>
            <p:nvPr/>
          </p:nvSpPr>
          <p:spPr bwMode="auto">
            <a:xfrm>
              <a:off x="3200401" y="1371600"/>
              <a:ext cx="1628564" cy="68579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A72A5E-8707-4EF6-8AD1-A4C56FBD87C8}"/>
                </a:ext>
              </a:extLst>
            </p:cNvPr>
            <p:cNvSpPr txBox="1"/>
            <p:nvPr/>
          </p:nvSpPr>
          <p:spPr>
            <a:xfrm>
              <a:off x="3739897" y="1440719"/>
              <a:ext cx="52376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7948A4-9028-42AA-8BD0-1E687FC2609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80A2BD-713F-4E59-8F4D-1D69549665FB}"/>
                </a:ext>
              </a:extLst>
            </p:cNvPr>
            <p:cNvSpPr txBox="1"/>
            <p:nvPr/>
          </p:nvSpPr>
          <p:spPr>
            <a:xfrm>
              <a:off x="354587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B28C5A-0017-4E4A-95AC-13249F482295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A7A2F0-2BD6-45E6-AFDA-93C5EE75ADDF}"/>
                </a:ext>
              </a:extLst>
            </p:cNvPr>
            <p:cNvSpPr txBox="1"/>
            <p:nvPr/>
          </p:nvSpPr>
          <p:spPr>
            <a:xfrm>
              <a:off x="3745672" y="2636156"/>
              <a:ext cx="530615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31CEA4-1A97-4193-BC9A-FB399BC7519B}"/>
                </a:ext>
              </a:extLst>
            </p:cNvPr>
            <p:cNvSpPr/>
            <p:nvPr/>
          </p:nvSpPr>
          <p:spPr bwMode="auto">
            <a:xfrm>
              <a:off x="3200401" y="35052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927679-CD31-4D04-8D73-892B40B39305}"/>
                </a:ext>
              </a:extLst>
            </p:cNvPr>
            <p:cNvSpPr txBox="1"/>
            <p:nvPr/>
          </p:nvSpPr>
          <p:spPr>
            <a:xfrm>
              <a:off x="3745672" y="3581400"/>
              <a:ext cx="53258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B8DCEF0-6D1F-48AE-9DD4-3686D34B9F50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FEA1A98-6CF5-4A41-8730-226AF61AE72A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988D84-7C72-41EE-AA63-CE2F5E7F45C6}"/>
              </a:ext>
            </a:extLst>
          </p:cNvPr>
          <p:cNvGrpSpPr/>
          <p:nvPr/>
        </p:nvGrpSpPr>
        <p:grpSpPr>
          <a:xfrm>
            <a:off x="5919337" y="3880117"/>
            <a:ext cx="1828801" cy="1828242"/>
            <a:chOff x="3200400" y="1632207"/>
            <a:chExt cx="1628565" cy="2406393"/>
          </a:xfrm>
          <a:solidFill>
            <a:srgbClr val="FFFF0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001B09D-50B8-4968-A5AD-5EBA2B463544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20E0F2-93A5-489D-AFA1-01FB79C7DA0B}"/>
                </a:ext>
              </a:extLst>
            </p:cNvPr>
            <p:cNvSpPr txBox="1"/>
            <p:nvPr/>
          </p:nvSpPr>
          <p:spPr>
            <a:xfrm>
              <a:off x="3725185" y="1632207"/>
              <a:ext cx="54558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15703B-8D8D-49AC-A8B6-8B4BA6C50B5B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DD8A38-5614-4741-B6D1-B24CC2E491FE}"/>
                </a:ext>
              </a:extLst>
            </p:cNvPr>
            <p:cNvSpPr txBox="1"/>
            <p:nvPr/>
          </p:nvSpPr>
          <p:spPr>
            <a:xfrm>
              <a:off x="3531597" y="2114345"/>
              <a:ext cx="958816" cy="445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2F989D-CEC3-4C8F-A8EC-99F1260AB8CA}"/>
                </a:ext>
              </a:extLst>
            </p:cNvPr>
            <p:cNvSpPr/>
            <p:nvPr/>
          </p:nvSpPr>
          <p:spPr bwMode="auto">
            <a:xfrm>
              <a:off x="3200401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E4FA28-E78D-438B-9400-FD65547C4E7A}"/>
                </a:ext>
              </a:extLst>
            </p:cNvPr>
            <p:cNvSpPr txBox="1"/>
            <p:nvPr/>
          </p:nvSpPr>
          <p:spPr>
            <a:xfrm>
              <a:off x="3732853" y="2667001"/>
              <a:ext cx="552724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0C00DB5-D457-4022-8AA6-6C1E674AB07E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DBCCA8-FFF9-467A-BDA5-80D8407D7D1E}"/>
                </a:ext>
              </a:extLst>
            </p:cNvPr>
            <p:cNvSpPr txBox="1"/>
            <p:nvPr/>
          </p:nvSpPr>
          <p:spPr>
            <a:xfrm>
              <a:off x="3737462" y="3581400"/>
              <a:ext cx="554780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BA29527-2379-48FB-9579-CE2BED8050ED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7C76AD6-CF3E-4028-A907-B526BFAF4386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EFB99C-C2EF-46A7-991C-A21B74C0A286}"/>
              </a:ext>
            </a:extLst>
          </p:cNvPr>
          <p:cNvGrpSpPr/>
          <p:nvPr/>
        </p:nvGrpSpPr>
        <p:grpSpPr>
          <a:xfrm>
            <a:off x="9331757" y="3316955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899707F-3CF1-4632-AED7-1B6C3F940282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47CF76C-1368-4EC9-BBD0-D5EFC751551F}"/>
                </a:ext>
              </a:extLst>
            </p:cNvPr>
            <p:cNvSpPr txBox="1"/>
            <p:nvPr/>
          </p:nvSpPr>
          <p:spPr>
            <a:xfrm>
              <a:off x="3372272" y="1638300"/>
              <a:ext cx="524060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E5E239E-AD28-4F50-A9B3-5C6716D3584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9216CF-2093-4B7B-8FD6-99F9B32BF0EA}"/>
                </a:ext>
              </a:extLst>
            </p:cNvPr>
            <p:cNvSpPr txBox="1"/>
            <p:nvPr/>
          </p:nvSpPr>
          <p:spPr>
            <a:xfrm>
              <a:off x="3352800" y="2133601"/>
              <a:ext cx="958816" cy="445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7C0035F-705C-4B08-B503-5E25227D92ED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0B69A5-99DC-4BF7-8BA6-49730FDDE54B}"/>
                </a:ext>
              </a:extLst>
            </p:cNvPr>
            <p:cNvSpPr txBox="1"/>
            <p:nvPr/>
          </p:nvSpPr>
          <p:spPr>
            <a:xfrm>
              <a:off x="3505200" y="2667001"/>
              <a:ext cx="53416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7C25583-2ED8-4450-9568-929F99420CC9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BE74DD-25E7-4D2C-9305-172B33AB359E}"/>
                </a:ext>
              </a:extLst>
            </p:cNvPr>
            <p:cNvSpPr txBox="1"/>
            <p:nvPr/>
          </p:nvSpPr>
          <p:spPr>
            <a:xfrm>
              <a:off x="3429000" y="3581400"/>
              <a:ext cx="53987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9C8948F-94B1-4CE0-BC1F-D6BCC0D92CF4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811F794-3F6E-4F4C-84C6-C3F426E1136F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70A178D-5FD2-44F0-9515-E208DF7FE4A4}"/>
              </a:ext>
            </a:extLst>
          </p:cNvPr>
          <p:cNvSpPr txBox="1"/>
          <p:nvPr/>
        </p:nvSpPr>
        <p:spPr>
          <a:xfrm>
            <a:off x="7976738" y="15382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E69E14-C587-49EC-BCF8-F4C393E97019}"/>
              </a:ext>
            </a:extLst>
          </p:cNvPr>
          <p:cNvSpPr txBox="1"/>
          <p:nvPr/>
        </p:nvSpPr>
        <p:spPr>
          <a:xfrm>
            <a:off x="7976738" y="606934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A5684-868F-46F7-917D-E23A80061828}"/>
              </a:ext>
            </a:extLst>
          </p:cNvPr>
          <p:cNvSpPr txBox="1"/>
          <p:nvPr/>
        </p:nvSpPr>
        <p:spPr>
          <a:xfrm>
            <a:off x="7976738" y="37480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F7ED71-AA83-420A-91B6-755C28DC3DA7}"/>
              </a:ext>
            </a:extLst>
          </p:cNvPr>
          <p:cNvSpPr txBox="1"/>
          <p:nvPr/>
        </p:nvSpPr>
        <p:spPr>
          <a:xfrm>
            <a:off x="10309040" y="29011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41B7D3-ED77-484F-85A0-8294951FCD5A}"/>
              </a:ext>
            </a:extLst>
          </p:cNvPr>
          <p:cNvSpPr txBox="1"/>
          <p:nvPr/>
        </p:nvSpPr>
        <p:spPr>
          <a:xfrm>
            <a:off x="726643" y="4205288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address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8A3C6C-73A3-4B11-BB8A-BD1CDDEAEC08}"/>
              </a:ext>
            </a:extLst>
          </p:cNvPr>
          <p:cNvSpPr txBox="1"/>
          <p:nvPr/>
        </p:nvSpPr>
        <p:spPr>
          <a:xfrm>
            <a:off x="2754159" y="2956507"/>
            <a:ext cx="160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Base Address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4A834BB-FD7A-458C-BFBF-E5E39296C897}"/>
              </a:ext>
            </a:extLst>
          </p:cNvPr>
          <p:cNvSpPr/>
          <p:nvPr/>
        </p:nvSpPr>
        <p:spPr bwMode="auto">
          <a:xfrm>
            <a:off x="2707843" y="3325839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49DB0B2-0E05-4DCB-90CB-ECAEA7765C27}"/>
              </a:ext>
            </a:extLst>
          </p:cNvPr>
          <p:cNvSpPr/>
          <p:nvPr/>
        </p:nvSpPr>
        <p:spPr bwMode="auto">
          <a:xfrm>
            <a:off x="2707843" y="5576888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60DDAE-1056-42BE-B414-4186C6654CF3}"/>
              </a:ext>
            </a:extLst>
          </p:cNvPr>
          <p:cNvSpPr txBox="1"/>
          <p:nvPr/>
        </p:nvSpPr>
        <p:spPr>
          <a:xfrm>
            <a:off x="2927646" y="5207556"/>
            <a:ext cx="99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F8636E3-DB94-4928-BB5C-1A88D6122078}"/>
              </a:ext>
            </a:extLst>
          </p:cNvPr>
          <p:cNvCxnSpPr>
            <a:cxnSpLocks/>
            <a:stCxn id="46" idx="3"/>
          </p:cNvCxnSpPr>
          <p:nvPr/>
        </p:nvCxnSpPr>
        <p:spPr bwMode="auto">
          <a:xfrm>
            <a:off x="4536643" y="3516339"/>
            <a:ext cx="1382694" cy="3803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B5D54EC-CE43-4315-9281-DE175D27ED64}"/>
              </a:ext>
            </a:extLst>
          </p:cNvPr>
          <p:cNvCxnSpPr>
            <a:cxnSpLocks/>
          </p:cNvCxnSpPr>
          <p:nvPr/>
        </p:nvCxnSpPr>
        <p:spPr bwMode="auto">
          <a:xfrm>
            <a:off x="1945843" y="4510088"/>
            <a:ext cx="397349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C87F607-84E7-4221-8D27-01394C312F12}"/>
              </a:ext>
            </a:extLst>
          </p:cNvPr>
          <p:cNvCxnSpPr>
            <a:cxnSpLocks/>
            <a:endCxn id="51" idx="3"/>
          </p:cNvCxnSpPr>
          <p:nvPr/>
        </p:nvCxnSpPr>
        <p:spPr bwMode="auto">
          <a:xfrm flipV="1">
            <a:off x="4078629" y="4172350"/>
            <a:ext cx="693778" cy="3290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62E4989-D735-493C-A807-B75691997608}"/>
              </a:ext>
            </a:extLst>
          </p:cNvPr>
          <p:cNvCxnSpPr>
            <a:cxnSpLocks/>
            <a:stCxn id="46" idx="3"/>
            <a:endCxn id="51" idx="1"/>
          </p:cNvCxnSpPr>
          <p:nvPr/>
        </p:nvCxnSpPr>
        <p:spPr bwMode="auto">
          <a:xfrm>
            <a:off x="4536643" y="3516339"/>
            <a:ext cx="235764" cy="2788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02FA868C-B850-40D9-93BF-AE2433067462}"/>
              </a:ext>
            </a:extLst>
          </p:cNvPr>
          <p:cNvSpPr/>
          <p:nvPr/>
        </p:nvSpPr>
        <p:spPr bwMode="auto">
          <a:xfrm>
            <a:off x="4689043" y="5043488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2E3F377-0B89-466A-A772-2481392C4E4E}"/>
              </a:ext>
            </a:extLst>
          </p:cNvPr>
          <p:cNvSpPr txBox="1"/>
          <p:nvPr/>
        </p:nvSpPr>
        <p:spPr>
          <a:xfrm>
            <a:off x="4765243" y="511968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&lt;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28373DC-24FC-4686-8E10-992766DB3468}"/>
              </a:ext>
            </a:extLst>
          </p:cNvPr>
          <p:cNvCxnSpPr>
            <a:endCxn id="56" idx="1"/>
          </p:cNvCxnSpPr>
          <p:nvPr/>
        </p:nvCxnSpPr>
        <p:spPr bwMode="auto">
          <a:xfrm>
            <a:off x="4079443" y="4510088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DFB21CC-D503-4B9F-BE20-F049EC06A659}"/>
              </a:ext>
            </a:extLst>
          </p:cNvPr>
          <p:cNvCxnSpPr>
            <a:stCxn id="48" idx="3"/>
            <a:endCxn id="56" idx="3"/>
          </p:cNvCxnSpPr>
          <p:nvPr/>
        </p:nvCxnSpPr>
        <p:spPr bwMode="auto">
          <a:xfrm flipV="1">
            <a:off x="4536643" y="5498773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7741B3F-44BC-4CD3-9E86-7DF4BDA7B542}"/>
              </a:ext>
            </a:extLst>
          </p:cNvPr>
          <p:cNvSpPr txBox="1"/>
          <p:nvPr/>
        </p:nvSpPr>
        <p:spPr>
          <a:xfrm>
            <a:off x="3136494" y="334706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1FEFE44-24A1-42CE-ADDF-3DC6FA85C178}"/>
              </a:ext>
            </a:extLst>
          </p:cNvPr>
          <p:cNvSpPr txBox="1"/>
          <p:nvPr/>
        </p:nvSpPr>
        <p:spPr>
          <a:xfrm>
            <a:off x="7976738" y="542448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E7AC065-E211-47D7-A43C-48119651EBCA}"/>
              </a:ext>
            </a:extLst>
          </p:cNvPr>
          <p:cNvSpPr txBox="1"/>
          <p:nvPr/>
        </p:nvSpPr>
        <p:spPr>
          <a:xfrm>
            <a:off x="3165043" y="557688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sp>
        <p:nvSpPr>
          <p:cNvPr id="64" name="Content Placeholder 87">
            <a:extLst>
              <a:ext uri="{FF2B5EF4-FFF2-40B4-BE49-F238E27FC236}">
                <a16:creationId xmlns:a16="http://schemas.microsoft.com/office/drawing/2014/main" id="{C5C53011-1651-4106-95D0-6C05E9997365}"/>
              </a:ext>
            </a:extLst>
          </p:cNvPr>
          <p:cNvSpPr txBox="1">
            <a:spLocks/>
          </p:cNvSpPr>
          <p:nvPr/>
        </p:nvSpPr>
        <p:spPr>
          <a:xfrm>
            <a:off x="596294" y="1665423"/>
            <a:ext cx="5208278" cy="15998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Requires relocation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Can the program touch OS?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Can it touch other programs?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F5CC49A-AE5C-490C-BBB8-4230EC8A4BA6}"/>
              </a:ext>
            </a:extLst>
          </p:cNvPr>
          <p:cNvSpPr txBox="1"/>
          <p:nvPr/>
        </p:nvSpPr>
        <p:spPr>
          <a:xfrm>
            <a:off x="527323" y="392671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CD0109F-F9FA-42DA-8528-BDCF5BF4C47B}"/>
              </a:ext>
            </a:extLst>
          </p:cNvPr>
          <p:cNvSpPr txBox="1"/>
          <p:nvPr/>
        </p:nvSpPr>
        <p:spPr>
          <a:xfrm>
            <a:off x="1777113" y="418896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8A4F5AF-D773-4104-A032-281692FD950F}"/>
              </a:ext>
            </a:extLst>
          </p:cNvPr>
          <p:cNvSpPr txBox="1"/>
          <p:nvPr/>
        </p:nvSpPr>
        <p:spPr>
          <a:xfrm>
            <a:off x="10342839" y="51703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4F2B56D-EB08-4069-B6C3-4484DB508F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522622" y="5684133"/>
            <a:ext cx="1396715" cy="918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C116F18-3B13-428A-AF0D-69F1F02761E1}"/>
              </a:ext>
            </a:extLst>
          </p:cNvPr>
          <p:cNvGrpSpPr/>
          <p:nvPr/>
        </p:nvGrpSpPr>
        <p:grpSpPr>
          <a:xfrm>
            <a:off x="4705452" y="3717065"/>
            <a:ext cx="457200" cy="533399"/>
            <a:chOff x="4689043" y="3718630"/>
            <a:chExt cx="457200" cy="533399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575F3A0-AFD6-4B37-AB8F-8E00F60C9CFF}"/>
                </a:ext>
              </a:extLst>
            </p:cNvPr>
            <p:cNvSpPr/>
            <p:nvPr/>
          </p:nvSpPr>
          <p:spPr bwMode="auto">
            <a:xfrm>
              <a:off x="4689043" y="3718630"/>
              <a:ext cx="457200" cy="533399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D4D46AB-613C-4C4F-BEDD-AF29A53456F2}"/>
                </a:ext>
              </a:extLst>
            </p:cNvPr>
            <p:cNvSpPr txBox="1"/>
            <p:nvPr/>
          </p:nvSpPr>
          <p:spPr>
            <a:xfrm>
              <a:off x="4748739" y="380180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≥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C7A14E59-57A4-4C12-8189-76A8D9A07E88}"/>
              </a:ext>
            </a:extLst>
          </p:cNvPr>
          <p:cNvSpPr txBox="1"/>
          <p:nvPr/>
        </p:nvSpPr>
        <p:spPr>
          <a:xfrm>
            <a:off x="9105460" y="2136113"/>
            <a:ext cx="2281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Original Program</a:t>
            </a:r>
          </a:p>
        </p:txBody>
      </p:sp>
    </p:spTree>
    <p:extLst>
      <p:ext uri="{BB962C8B-B14F-4D97-AF65-F5344CB8AC3E}">
        <p14:creationId xmlns:p14="http://schemas.microsoft.com/office/powerpoint/2010/main" val="264239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A4BB-FBEB-49AA-9A23-0B1640E5C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Translation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E3785-53DD-4F50-877F-A02537344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Two views of memory:</a:t>
            </a:r>
          </a:p>
          <a:p>
            <a:pPr lvl="1"/>
            <a:r>
              <a:rPr lang="en-US" altLang="ko-KR" dirty="0" smtClean="0"/>
              <a:t>View from the CPU (what program sees, virtual memory)</a:t>
            </a:r>
          </a:p>
          <a:p>
            <a:pPr lvl="1"/>
            <a:r>
              <a:rPr lang="en-US" altLang="ko-KR" dirty="0" smtClean="0"/>
              <a:t>View from memory (physical memory)</a:t>
            </a:r>
          </a:p>
          <a:p>
            <a:pPr lvl="1"/>
            <a:r>
              <a:rPr lang="en-US" altLang="ko-KR" dirty="0" smtClean="0"/>
              <a:t>Hardware translator (Memory Management Unit or MMU) converts between the two views</a:t>
            </a:r>
          </a:p>
          <a:p>
            <a:r>
              <a:rPr lang="en-US" altLang="ko-KR" dirty="0" smtClean="0"/>
              <a:t>With translation, every program can be linked/loaded into same region of user address space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904DB-700A-41D3-9563-5FB895FC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F11B7-0BAC-4AE0-8EC9-55E65BCF9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0DA5F-6EEA-41C6-9E92-9B38DE4C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62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25023" y="2133599"/>
            <a:ext cx="9050013" cy="1384353"/>
            <a:chOff x="1531706" y="1722929"/>
            <a:chExt cx="9050013" cy="1384353"/>
          </a:xfrm>
        </p:grpSpPr>
        <p:pic>
          <p:nvPicPr>
            <p:cNvPr id="7" name="Picture 6" descr="memory">
              <a:extLst>
                <a:ext uri="{FF2B5EF4-FFF2-40B4-BE49-F238E27FC236}">
                  <a16:creationId xmlns:a16="http://schemas.microsoft.com/office/drawing/2014/main" id="{03546C19-9AC4-4612-B14A-061B87CBA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044441">
              <a:off x="9161117" y="1686681"/>
              <a:ext cx="1384353" cy="145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B117EEEF-C3C7-46EC-B002-BAB97B43F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7453" y="1839697"/>
              <a:ext cx="2828307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Physical Addresses</a:t>
              </a: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2BF1A076-1FFA-49C4-B43B-DB1C7B84A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706" y="1832977"/>
              <a:ext cx="911040" cy="865220"/>
            </a:xfrm>
            <a:prstGeom prst="ellipse">
              <a:avLst/>
            </a:prstGeom>
            <a:solidFill>
              <a:schemeClr val="accent5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ko-KR" sz="2800" b="0" dirty="0">
                  <a:latin typeface="Gill Sans" charset="0"/>
                  <a:ea typeface="Gill Sans" charset="0"/>
                  <a:cs typeface="Gill Sans" charset="0"/>
                </a:rPr>
                <a:t>CPU</a:t>
              </a:r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3DDF4239-36A4-4EB8-953B-9B619F2866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4965" y="2263179"/>
              <a:ext cx="27932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1869FFEC-688F-47A3-94BA-B89317CC0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188" y="1881571"/>
              <a:ext cx="1092977" cy="80753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ko-KR" sz="2800" b="0" dirty="0">
                  <a:latin typeface="Gill Sans" charset="0"/>
                  <a:ea typeface="Gill Sans" charset="0"/>
                  <a:cs typeface="Gill Sans" charset="0"/>
                </a:rPr>
                <a:t>MMU</a:t>
              </a: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BA2E7100-A1BC-4212-8358-7DBA63FDA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1164" y="2292189"/>
              <a:ext cx="312088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2C6F6527-7857-4370-AF84-5F5593208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4081" y="1823687"/>
              <a:ext cx="2344967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Virtual Addresses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15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DA919-53AE-4375-8346-E493F8D6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Base and Bound (with Translation)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0AC08-E2E2-42A1-8F29-07C009E6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CF40F-2B94-4313-AA71-F5C87C43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14CE9-9074-41A2-8E74-7AF4F29B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B9815-41A2-485C-AA6B-2D7ED8CEF6B0}"/>
              </a:ext>
            </a:extLst>
          </p:cNvPr>
          <p:cNvSpPr/>
          <p:nvPr/>
        </p:nvSpPr>
        <p:spPr bwMode="auto">
          <a:xfrm>
            <a:off x="5755843" y="1690688"/>
            <a:ext cx="2133600" cy="4549176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849474-6316-4202-991B-DABD1213BAE9}"/>
              </a:ext>
            </a:extLst>
          </p:cNvPr>
          <p:cNvGrpSpPr/>
          <p:nvPr/>
        </p:nvGrpSpPr>
        <p:grpSpPr>
          <a:xfrm>
            <a:off x="5910936" y="1766888"/>
            <a:ext cx="1837202" cy="1790708"/>
            <a:chOff x="3200400" y="1371600"/>
            <a:chExt cx="1628565" cy="27249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F17800-3C82-437F-88C7-4C5564600323}"/>
                </a:ext>
              </a:extLst>
            </p:cNvPr>
            <p:cNvSpPr/>
            <p:nvPr/>
          </p:nvSpPr>
          <p:spPr bwMode="auto">
            <a:xfrm>
              <a:off x="3200401" y="1371600"/>
              <a:ext cx="1628564" cy="68579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A72A5E-8707-4EF6-8AD1-A4C56FBD87C8}"/>
                </a:ext>
              </a:extLst>
            </p:cNvPr>
            <p:cNvSpPr txBox="1"/>
            <p:nvPr/>
          </p:nvSpPr>
          <p:spPr>
            <a:xfrm>
              <a:off x="3739897" y="1440719"/>
              <a:ext cx="52376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7948A4-9028-42AA-8BD0-1E687FC2609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80A2BD-713F-4E59-8F4D-1D69549665FB}"/>
                </a:ext>
              </a:extLst>
            </p:cNvPr>
            <p:cNvSpPr txBox="1"/>
            <p:nvPr/>
          </p:nvSpPr>
          <p:spPr>
            <a:xfrm>
              <a:off x="354587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B28C5A-0017-4E4A-95AC-13249F482295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A7A2F0-2BD6-45E6-AFDA-93C5EE75ADDF}"/>
                </a:ext>
              </a:extLst>
            </p:cNvPr>
            <p:cNvSpPr txBox="1"/>
            <p:nvPr/>
          </p:nvSpPr>
          <p:spPr>
            <a:xfrm>
              <a:off x="3745672" y="2636156"/>
              <a:ext cx="530615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31CEA4-1A97-4193-BC9A-FB399BC7519B}"/>
                </a:ext>
              </a:extLst>
            </p:cNvPr>
            <p:cNvSpPr/>
            <p:nvPr/>
          </p:nvSpPr>
          <p:spPr bwMode="auto">
            <a:xfrm>
              <a:off x="3200401" y="35052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927679-CD31-4D04-8D73-892B40B39305}"/>
                </a:ext>
              </a:extLst>
            </p:cNvPr>
            <p:cNvSpPr txBox="1"/>
            <p:nvPr/>
          </p:nvSpPr>
          <p:spPr>
            <a:xfrm>
              <a:off x="3745672" y="3581400"/>
              <a:ext cx="53258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B8DCEF0-6D1F-48AE-9DD4-3686D34B9F50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FEA1A98-6CF5-4A41-8730-226AF61AE72A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988D84-7C72-41EE-AA63-CE2F5E7F45C6}"/>
              </a:ext>
            </a:extLst>
          </p:cNvPr>
          <p:cNvGrpSpPr/>
          <p:nvPr/>
        </p:nvGrpSpPr>
        <p:grpSpPr>
          <a:xfrm>
            <a:off x="5919337" y="3880117"/>
            <a:ext cx="1828801" cy="1828242"/>
            <a:chOff x="3200400" y="1632207"/>
            <a:chExt cx="1628565" cy="2406393"/>
          </a:xfrm>
          <a:solidFill>
            <a:srgbClr val="FFFF0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001B09D-50B8-4968-A5AD-5EBA2B463544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20E0F2-93A5-489D-AFA1-01FB79C7DA0B}"/>
                </a:ext>
              </a:extLst>
            </p:cNvPr>
            <p:cNvSpPr txBox="1"/>
            <p:nvPr/>
          </p:nvSpPr>
          <p:spPr>
            <a:xfrm>
              <a:off x="3725185" y="1632207"/>
              <a:ext cx="54558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15703B-8D8D-49AC-A8B6-8B4BA6C50B5B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DD8A38-5614-4741-B6D1-B24CC2E491FE}"/>
                </a:ext>
              </a:extLst>
            </p:cNvPr>
            <p:cNvSpPr txBox="1"/>
            <p:nvPr/>
          </p:nvSpPr>
          <p:spPr>
            <a:xfrm>
              <a:off x="3531597" y="2114345"/>
              <a:ext cx="958816" cy="445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2F989D-CEC3-4C8F-A8EC-99F1260AB8CA}"/>
                </a:ext>
              </a:extLst>
            </p:cNvPr>
            <p:cNvSpPr/>
            <p:nvPr/>
          </p:nvSpPr>
          <p:spPr bwMode="auto">
            <a:xfrm>
              <a:off x="3200401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E4FA28-E78D-438B-9400-FD65547C4E7A}"/>
                </a:ext>
              </a:extLst>
            </p:cNvPr>
            <p:cNvSpPr txBox="1"/>
            <p:nvPr/>
          </p:nvSpPr>
          <p:spPr>
            <a:xfrm>
              <a:off x="3732853" y="2667001"/>
              <a:ext cx="552724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0C00DB5-D457-4022-8AA6-6C1E674AB07E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DBCCA8-FFF9-467A-BDA5-80D8407D7D1E}"/>
                </a:ext>
              </a:extLst>
            </p:cNvPr>
            <p:cNvSpPr txBox="1"/>
            <p:nvPr/>
          </p:nvSpPr>
          <p:spPr>
            <a:xfrm>
              <a:off x="3737462" y="3581400"/>
              <a:ext cx="554780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BA29527-2379-48FB-9579-CE2BED8050ED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7C76AD6-CF3E-4028-A907-B526BFAF4386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70A178D-5FD2-44F0-9515-E208DF7FE4A4}"/>
              </a:ext>
            </a:extLst>
          </p:cNvPr>
          <p:cNvSpPr txBox="1"/>
          <p:nvPr/>
        </p:nvSpPr>
        <p:spPr>
          <a:xfrm>
            <a:off x="7976738" y="15382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E69E14-C587-49EC-BCF8-F4C393E97019}"/>
              </a:ext>
            </a:extLst>
          </p:cNvPr>
          <p:cNvSpPr txBox="1"/>
          <p:nvPr/>
        </p:nvSpPr>
        <p:spPr>
          <a:xfrm>
            <a:off x="7976738" y="606934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A5684-868F-46F7-917D-E23A80061828}"/>
              </a:ext>
            </a:extLst>
          </p:cNvPr>
          <p:cNvSpPr txBox="1"/>
          <p:nvPr/>
        </p:nvSpPr>
        <p:spPr>
          <a:xfrm>
            <a:off x="7976738" y="37480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41B7D3-ED77-484F-85A0-8294951FCD5A}"/>
              </a:ext>
            </a:extLst>
          </p:cNvPr>
          <p:cNvSpPr txBox="1"/>
          <p:nvPr/>
        </p:nvSpPr>
        <p:spPr>
          <a:xfrm>
            <a:off x="726643" y="4205288"/>
            <a:ext cx="1071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address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8A3C6C-73A3-4B11-BB8A-BD1CDDEAEC08}"/>
              </a:ext>
            </a:extLst>
          </p:cNvPr>
          <p:cNvSpPr txBox="1"/>
          <p:nvPr/>
        </p:nvSpPr>
        <p:spPr>
          <a:xfrm>
            <a:off x="2754159" y="3505812"/>
            <a:ext cx="1569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Base Address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4A834BB-FD7A-458C-BFBF-E5E39296C897}"/>
              </a:ext>
            </a:extLst>
          </p:cNvPr>
          <p:cNvSpPr/>
          <p:nvPr/>
        </p:nvSpPr>
        <p:spPr bwMode="auto">
          <a:xfrm>
            <a:off x="2707843" y="3875144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Plus 58">
            <a:extLst>
              <a:ext uri="{FF2B5EF4-FFF2-40B4-BE49-F238E27FC236}">
                <a16:creationId xmlns:a16="http://schemas.microsoft.com/office/drawing/2014/main" id="{D9C8E460-1930-401D-9C0C-246BABCE19ED}"/>
              </a:ext>
            </a:extLst>
          </p:cNvPr>
          <p:cNvSpPr/>
          <p:nvPr/>
        </p:nvSpPr>
        <p:spPr bwMode="auto">
          <a:xfrm>
            <a:off x="4765243" y="4433888"/>
            <a:ext cx="304800" cy="228600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49DB0B2-0E05-4DCB-90CB-ECAEA7765C27}"/>
              </a:ext>
            </a:extLst>
          </p:cNvPr>
          <p:cNvSpPr/>
          <p:nvPr/>
        </p:nvSpPr>
        <p:spPr bwMode="auto">
          <a:xfrm>
            <a:off x="2707843" y="5576888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60DDAE-1056-42BE-B414-4186C6654CF3}"/>
              </a:ext>
            </a:extLst>
          </p:cNvPr>
          <p:cNvSpPr txBox="1"/>
          <p:nvPr/>
        </p:nvSpPr>
        <p:spPr>
          <a:xfrm>
            <a:off x="2927646" y="5207556"/>
            <a:ext cx="995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F8636E3-DB94-4928-BB5C-1A88D6122078}"/>
              </a:ext>
            </a:extLst>
          </p:cNvPr>
          <p:cNvCxnSpPr>
            <a:stCxn id="46" idx="3"/>
          </p:cNvCxnSpPr>
          <p:nvPr/>
        </p:nvCxnSpPr>
        <p:spPr bwMode="auto">
          <a:xfrm flipV="1">
            <a:off x="4536643" y="3893955"/>
            <a:ext cx="1382695" cy="1716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C575F3A0-AFD6-4B37-AB8F-8E00F60C9CFF}"/>
              </a:ext>
            </a:extLst>
          </p:cNvPr>
          <p:cNvSpPr/>
          <p:nvPr/>
        </p:nvSpPr>
        <p:spPr bwMode="auto">
          <a:xfrm>
            <a:off x="4689043" y="4281489"/>
            <a:ext cx="457200" cy="53339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B5D54EC-CE43-4315-9281-DE175D27ED64}"/>
              </a:ext>
            </a:extLst>
          </p:cNvPr>
          <p:cNvCxnSpPr/>
          <p:nvPr/>
        </p:nvCxnSpPr>
        <p:spPr bwMode="auto">
          <a:xfrm>
            <a:off x="1945843" y="4510088"/>
            <a:ext cx="2743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C87F607-84E7-4221-8D27-01394C312F12}"/>
              </a:ext>
            </a:extLst>
          </p:cNvPr>
          <p:cNvCxnSpPr/>
          <p:nvPr/>
        </p:nvCxnSpPr>
        <p:spPr bwMode="auto">
          <a:xfrm>
            <a:off x="5146243" y="4510088"/>
            <a:ext cx="77309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62E4989-D735-493C-A807-B75691997608}"/>
              </a:ext>
            </a:extLst>
          </p:cNvPr>
          <p:cNvCxnSpPr>
            <a:stCxn id="46" idx="3"/>
            <a:endCxn id="51" idx="1"/>
          </p:cNvCxnSpPr>
          <p:nvPr/>
        </p:nvCxnSpPr>
        <p:spPr bwMode="auto">
          <a:xfrm>
            <a:off x="4536643" y="4065644"/>
            <a:ext cx="219355" cy="2939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02FA868C-B850-40D9-93BF-AE2433067462}"/>
              </a:ext>
            </a:extLst>
          </p:cNvPr>
          <p:cNvSpPr/>
          <p:nvPr/>
        </p:nvSpPr>
        <p:spPr bwMode="auto">
          <a:xfrm>
            <a:off x="4689043" y="5043488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2E3F377-0B89-466A-A772-2481392C4E4E}"/>
              </a:ext>
            </a:extLst>
          </p:cNvPr>
          <p:cNvSpPr txBox="1"/>
          <p:nvPr/>
        </p:nvSpPr>
        <p:spPr>
          <a:xfrm>
            <a:off x="4765243" y="511968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&lt;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28373DC-24FC-4686-8E10-992766DB3468}"/>
              </a:ext>
            </a:extLst>
          </p:cNvPr>
          <p:cNvCxnSpPr>
            <a:endCxn id="56" idx="1"/>
          </p:cNvCxnSpPr>
          <p:nvPr/>
        </p:nvCxnSpPr>
        <p:spPr bwMode="auto">
          <a:xfrm>
            <a:off x="4079443" y="4510088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DFB21CC-D503-4B9F-BE20-F049EC06A659}"/>
              </a:ext>
            </a:extLst>
          </p:cNvPr>
          <p:cNvCxnSpPr>
            <a:stCxn id="48" idx="3"/>
            <a:endCxn id="56" idx="3"/>
          </p:cNvCxnSpPr>
          <p:nvPr/>
        </p:nvCxnSpPr>
        <p:spPr bwMode="auto">
          <a:xfrm flipV="1">
            <a:off x="4536643" y="5498773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7741B3F-44BC-4CD3-9E86-7DF4BDA7B542}"/>
              </a:ext>
            </a:extLst>
          </p:cNvPr>
          <p:cNvSpPr txBox="1"/>
          <p:nvPr/>
        </p:nvSpPr>
        <p:spPr>
          <a:xfrm>
            <a:off x="3012643" y="3875144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1FEFE44-24A1-42CE-ADDF-3DC6FA85C178}"/>
              </a:ext>
            </a:extLst>
          </p:cNvPr>
          <p:cNvSpPr txBox="1"/>
          <p:nvPr/>
        </p:nvSpPr>
        <p:spPr>
          <a:xfrm>
            <a:off x="7976738" y="542448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E7AC065-E211-47D7-A43C-48119651EBCA}"/>
              </a:ext>
            </a:extLst>
          </p:cNvPr>
          <p:cNvSpPr txBox="1"/>
          <p:nvPr/>
        </p:nvSpPr>
        <p:spPr>
          <a:xfrm>
            <a:off x="3165043" y="557688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F5CC49A-AE5C-490C-BBB8-4230EC8A4BA6}"/>
              </a:ext>
            </a:extLst>
          </p:cNvPr>
          <p:cNvSpPr txBox="1"/>
          <p:nvPr/>
        </p:nvSpPr>
        <p:spPr>
          <a:xfrm>
            <a:off x="527323" y="3926713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sz="2000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CD0109F-F9FA-42DA-8528-BDCF5BF4C47B}"/>
              </a:ext>
            </a:extLst>
          </p:cNvPr>
          <p:cNvSpPr txBox="1"/>
          <p:nvPr/>
        </p:nvSpPr>
        <p:spPr>
          <a:xfrm>
            <a:off x="1777113" y="41889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010</a:t>
            </a:r>
            <a:r>
              <a:rPr lang="mr-IN" sz="2000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6BCBA28-2DBF-47AC-8A79-B1A2C6A7B13D}"/>
              </a:ext>
            </a:extLst>
          </p:cNvPr>
          <p:cNvSpPr txBox="1"/>
          <p:nvPr/>
        </p:nvSpPr>
        <p:spPr>
          <a:xfrm>
            <a:off x="5044795" y="445256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4F2B56D-EB08-4069-B6C3-4484DB508F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522622" y="5684133"/>
            <a:ext cx="1396715" cy="918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84" name="Content Placeholder 87">
            <a:extLst>
              <a:ext uri="{FF2B5EF4-FFF2-40B4-BE49-F238E27FC236}">
                <a16:creationId xmlns:a16="http://schemas.microsoft.com/office/drawing/2014/main" id="{A69A97B4-1940-4757-8739-99AD51AD5DB9}"/>
              </a:ext>
            </a:extLst>
          </p:cNvPr>
          <p:cNvSpPr txBox="1">
            <a:spLocks/>
          </p:cNvSpPr>
          <p:nvPr/>
        </p:nvSpPr>
        <p:spPr>
          <a:xfrm>
            <a:off x="480445" y="1853767"/>
            <a:ext cx="5334000" cy="16968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Can the program touch OS?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Can it touch other programs?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Fragmentation still an issue!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AEFB99C-C2EF-46A7-991C-A21B74C0A286}"/>
              </a:ext>
            </a:extLst>
          </p:cNvPr>
          <p:cNvGrpSpPr/>
          <p:nvPr/>
        </p:nvGrpSpPr>
        <p:grpSpPr>
          <a:xfrm>
            <a:off x="9331757" y="3316955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899707F-3CF1-4632-AED7-1B6C3F940282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47CF76C-1368-4EC9-BBD0-D5EFC751551F}"/>
                </a:ext>
              </a:extLst>
            </p:cNvPr>
            <p:cNvSpPr txBox="1"/>
            <p:nvPr/>
          </p:nvSpPr>
          <p:spPr>
            <a:xfrm>
              <a:off x="3372272" y="1638300"/>
              <a:ext cx="524060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E5E239E-AD28-4F50-A9B3-5C6716D3584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79216CF-2093-4B7B-8FD6-99F9B32BF0EA}"/>
                </a:ext>
              </a:extLst>
            </p:cNvPr>
            <p:cNvSpPr txBox="1"/>
            <p:nvPr/>
          </p:nvSpPr>
          <p:spPr>
            <a:xfrm>
              <a:off x="3352800" y="2133601"/>
              <a:ext cx="958816" cy="445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7C0035F-705C-4B08-B503-5E25227D92ED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60B69A5-99DC-4BF7-8BA6-49730FDDE54B}"/>
                </a:ext>
              </a:extLst>
            </p:cNvPr>
            <p:cNvSpPr txBox="1"/>
            <p:nvPr/>
          </p:nvSpPr>
          <p:spPr>
            <a:xfrm>
              <a:off x="3505200" y="2667001"/>
              <a:ext cx="53416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7C25583-2ED8-4450-9568-929F99420CC9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3BE74DD-25E7-4D2C-9305-172B33AB359E}"/>
                </a:ext>
              </a:extLst>
            </p:cNvPr>
            <p:cNvSpPr txBox="1"/>
            <p:nvPr/>
          </p:nvSpPr>
          <p:spPr>
            <a:xfrm>
              <a:off x="3429000" y="3581400"/>
              <a:ext cx="53987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89C8948F-94B1-4CE0-BC1F-D6BCC0D92CF4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C811F794-3F6E-4F4C-84C6-C3F426E1136F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9DF7ED71-AA83-420A-91B6-755C28DC3DA7}"/>
              </a:ext>
            </a:extLst>
          </p:cNvPr>
          <p:cNvSpPr txBox="1"/>
          <p:nvPr/>
        </p:nvSpPr>
        <p:spPr>
          <a:xfrm>
            <a:off x="10309040" y="29011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8A4F5AF-D773-4104-A032-281692FD950F}"/>
              </a:ext>
            </a:extLst>
          </p:cNvPr>
          <p:cNvSpPr txBox="1"/>
          <p:nvPr/>
        </p:nvSpPr>
        <p:spPr>
          <a:xfrm>
            <a:off x="10342839" y="51703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7A14E59-57A4-4C12-8189-76A8D9A07E88}"/>
              </a:ext>
            </a:extLst>
          </p:cNvPr>
          <p:cNvSpPr txBox="1"/>
          <p:nvPr/>
        </p:nvSpPr>
        <p:spPr>
          <a:xfrm>
            <a:off x="9105460" y="2136113"/>
            <a:ext cx="2281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Original Program</a:t>
            </a:r>
          </a:p>
        </p:txBody>
      </p:sp>
    </p:spTree>
    <p:extLst>
      <p:ext uri="{BB962C8B-B14F-4D97-AF65-F5344CB8AC3E}">
        <p14:creationId xmlns:p14="http://schemas.microsoft.com/office/powerpoint/2010/main" val="20028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6B511-45F4-4C6E-8912-720B8554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Issues with Simple Base and Bound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2B3C9-110E-4DEA-B7F3-EA07A20C9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Fragmentation problem over time</a:t>
            </a:r>
          </a:p>
          <a:p>
            <a:r>
              <a:rPr lang="en-US" dirty="0" smtClean="0"/>
              <a:t>No support for sparse address space</a:t>
            </a:r>
          </a:p>
          <a:p>
            <a:r>
              <a:rPr lang="en-US" dirty="0" smtClean="0"/>
              <a:t>Hard to do </a:t>
            </a:r>
            <a:r>
              <a:rPr lang="en-US" dirty="0" err="1" smtClean="0"/>
              <a:t>interprocess</a:t>
            </a:r>
            <a:r>
              <a:rPr lang="en-US" dirty="0" smtClean="0"/>
              <a:t> sharing</a:t>
            </a:r>
          </a:p>
          <a:p>
            <a:pPr lvl="1"/>
            <a:r>
              <a:rPr lang="en-US" dirty="0" smtClean="0"/>
              <a:t>E.g., to share code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58798-CEF9-4139-8EB1-8DA856D43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D076B-80AC-49AB-B7B3-012552F43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0CE2A-B119-4F39-904E-925EE774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64</a:t>
            </a:fld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2697620-B91E-44BA-97D6-91300FEDBB23}"/>
              </a:ext>
            </a:extLst>
          </p:cNvPr>
          <p:cNvGrpSpPr/>
          <p:nvPr/>
        </p:nvGrpSpPr>
        <p:grpSpPr>
          <a:xfrm>
            <a:off x="183180" y="1890201"/>
            <a:ext cx="1708693" cy="2165865"/>
            <a:chOff x="1976616" y="1359849"/>
            <a:chExt cx="1708693" cy="2165865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3FB28D2E-CCFC-439C-A03F-23BBDD76D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617" y="1392114"/>
              <a:ext cx="1708692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>
                <a:solidFill>
                  <a:srgbClr val="FF66CC"/>
                </a:solidFill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724EF2AF-0B3E-43E9-9B3A-F97B84F99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6617" y="1755652"/>
              <a:ext cx="17086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DC5973E1-4266-4278-8114-6E1D15F37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6617" y="2166814"/>
              <a:ext cx="17086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E492C0B0-D984-4014-84B7-8DB907E18B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6617" y="3098677"/>
              <a:ext cx="17086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A6341C40-EDB9-4121-8BBE-113CFEAAD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617" y="1359849"/>
              <a:ext cx="17067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2FED0EBA-DB19-46CD-8330-6BAEA5E31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617" y="1776916"/>
              <a:ext cx="170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787532B9-9695-4646-B122-D9EA7A50C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618" y="2450397"/>
              <a:ext cx="17003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2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0D0C79D4-1D53-407E-8714-54D1912DF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616" y="3102161"/>
              <a:ext cx="17067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OS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9FA8A9-DA80-4D55-9313-0E391335D3F0}"/>
              </a:ext>
            </a:extLst>
          </p:cNvPr>
          <p:cNvGrpSpPr>
            <a:grpSpLocks/>
          </p:cNvGrpSpPr>
          <p:nvPr/>
        </p:nvGrpSpPr>
        <p:grpSpPr bwMode="auto">
          <a:xfrm>
            <a:off x="2018164" y="1890201"/>
            <a:ext cx="2626422" cy="2165865"/>
            <a:chOff x="2514600" y="882135"/>
            <a:chExt cx="1756900" cy="2165865"/>
          </a:xfrm>
        </p:grpSpPr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12AD811B-C5B7-4589-A109-19B90E9C0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207F4F9C-0028-4948-83A1-C3C20365D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F3211700-DDA0-42DD-98F5-4C45DE9D6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2372885D-FDE4-4EA2-8EF7-4CAFBB601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id="{2FA89D94-629F-4A64-BA96-A1446C79F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8500" y="882135"/>
              <a:ext cx="1138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BE1A6B23-27AF-46B5-A653-63E9E9796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1299202"/>
              <a:ext cx="11473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9C12D758-D3A4-452D-A0B5-CD389BD95A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8500" y="2662166"/>
              <a:ext cx="1138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23" name="Rectangle 34">
              <a:extLst>
                <a:ext uri="{FF2B5EF4-FFF2-40B4-BE49-F238E27FC236}">
                  <a16:creationId xmlns:a16="http://schemas.microsoft.com/office/drawing/2014/main" id="{CC41CDCA-2F2E-4D8C-BE50-3D35A062E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1676400"/>
              <a:ext cx="1143000" cy="990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24" name="AutoShape 40">
              <a:extLst>
                <a:ext uri="{FF2B5EF4-FFF2-40B4-BE49-F238E27FC236}">
                  <a16:creationId xmlns:a16="http://schemas.microsoft.com/office/drawing/2014/main" id="{534140FC-B49D-4582-ABF6-6FE5B9E6B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BB004C-5373-4D24-A6BF-CCC5DFFB2A3D}"/>
              </a:ext>
            </a:extLst>
          </p:cNvPr>
          <p:cNvGrpSpPr>
            <a:grpSpLocks/>
          </p:cNvGrpSpPr>
          <p:nvPr/>
        </p:nvGrpSpPr>
        <p:grpSpPr bwMode="auto">
          <a:xfrm>
            <a:off x="4772834" y="1890201"/>
            <a:ext cx="2619994" cy="2165865"/>
            <a:chOff x="4343400" y="882135"/>
            <a:chExt cx="1752600" cy="2165865"/>
          </a:xfrm>
        </p:grpSpPr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22FE6A41-84F0-4EF7-9774-729AE7B7F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27" name="Line 20">
              <a:extLst>
                <a:ext uri="{FF2B5EF4-FFF2-40B4-BE49-F238E27FC236}">
                  <a16:creationId xmlns:a16="http://schemas.microsoft.com/office/drawing/2014/main" id="{EE201D7A-2DDA-49F9-B528-7B1930B7FF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8" name="Line 21">
              <a:extLst>
                <a:ext uri="{FF2B5EF4-FFF2-40B4-BE49-F238E27FC236}">
                  <a16:creationId xmlns:a16="http://schemas.microsoft.com/office/drawing/2014/main" id="{4B41C05D-A1F9-4AFA-9498-DDAC0301D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37C3A3F6-F5F9-46AC-8AAD-C6A9AF071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781DF0E1-1270-40D9-B827-2F068ADC6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7392" y="882135"/>
              <a:ext cx="11486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31" name="Text Box 24">
              <a:extLst>
                <a:ext uri="{FF2B5EF4-FFF2-40B4-BE49-F238E27FC236}">
                  <a16:creationId xmlns:a16="http://schemas.microsoft.com/office/drawing/2014/main" id="{30BB7567-50AD-4D74-A70D-AB61EFF66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1290058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E095562E-8771-4694-85D3-94508FF53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2661023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33" name="Rectangle 35">
              <a:extLst>
                <a:ext uri="{FF2B5EF4-FFF2-40B4-BE49-F238E27FC236}">
                  <a16:creationId xmlns:a16="http://schemas.microsoft.com/office/drawing/2014/main" id="{12D1B7A6-F8E9-4EB4-B44B-BC4416673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2057400"/>
              <a:ext cx="1143000" cy="609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4" name="Text Box 36">
              <a:extLst>
                <a:ext uri="{FF2B5EF4-FFF2-40B4-BE49-F238E27FC236}">
                  <a16:creationId xmlns:a16="http://schemas.microsoft.com/office/drawing/2014/main" id="{5292B244-DA9B-420D-A8EB-AF059C7F6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1653278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9</a:t>
              </a:r>
            </a:p>
          </p:txBody>
        </p:sp>
        <p:sp>
          <p:nvSpPr>
            <p:cNvPr id="35" name="AutoShape 41">
              <a:extLst>
                <a:ext uri="{FF2B5EF4-FFF2-40B4-BE49-F238E27FC236}">
                  <a16:creationId xmlns:a16="http://schemas.microsoft.com/office/drawing/2014/main" id="{AF476B15-2743-4A2E-B760-E1B9936BF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65AEB1-F1F3-417D-889A-90B2B0BC2E46}"/>
              </a:ext>
            </a:extLst>
          </p:cNvPr>
          <p:cNvGrpSpPr>
            <a:grpSpLocks/>
          </p:cNvGrpSpPr>
          <p:nvPr/>
        </p:nvGrpSpPr>
        <p:grpSpPr bwMode="auto">
          <a:xfrm>
            <a:off x="7521076" y="1890201"/>
            <a:ext cx="2635320" cy="2165865"/>
            <a:chOff x="6172200" y="882135"/>
            <a:chExt cx="1762852" cy="2165865"/>
          </a:xfrm>
        </p:grpSpPr>
        <p:grpSp>
          <p:nvGrpSpPr>
            <p:cNvPr id="37" name="Group 1">
              <a:extLst>
                <a:ext uri="{FF2B5EF4-FFF2-40B4-BE49-F238E27FC236}">
                  <a16:creationId xmlns:a16="http://schemas.microsoft.com/office/drawing/2014/main" id="{DEAB57DF-3CDE-4460-8068-6167B21C72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72200" y="882135"/>
              <a:ext cx="1762852" cy="2165865"/>
              <a:chOff x="6172200" y="882135"/>
              <a:chExt cx="1762852" cy="2165865"/>
            </a:xfrm>
          </p:grpSpPr>
          <p:sp>
            <p:nvSpPr>
              <p:cNvPr id="39" name="Rectangle 26">
                <a:extLst>
                  <a:ext uri="{FF2B5EF4-FFF2-40B4-BE49-F238E27FC236}">
                    <a16:creationId xmlns:a16="http://schemas.microsoft.com/office/drawing/2014/main" id="{6F2F8F82-FB85-4A6A-8762-3399E1722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914400"/>
                <a:ext cx="1143000" cy="2133600"/>
              </a:xfrm>
              <a:prstGeom prst="rect">
                <a:avLst/>
              </a:prstGeom>
              <a:solidFill>
                <a:srgbClr val="C0D2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0" name="Line 27">
                <a:extLst>
                  <a:ext uri="{FF2B5EF4-FFF2-40B4-BE49-F238E27FC236}">
                    <a16:creationId xmlns:a16="http://schemas.microsoft.com/office/drawing/2014/main" id="{AF559567-BCEF-41EE-BA03-3E2354AAB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1277938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1" name="Line 28">
                <a:extLst>
                  <a:ext uri="{FF2B5EF4-FFF2-40B4-BE49-F238E27FC236}">
                    <a16:creationId xmlns:a16="http://schemas.microsoft.com/office/drawing/2014/main" id="{23B3AF61-BEE8-46DD-A55E-5FD0BC3F77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168910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2" name="Line 29">
                <a:extLst>
                  <a:ext uri="{FF2B5EF4-FFF2-40B4-BE49-F238E27FC236}">
                    <a16:creationId xmlns:a16="http://schemas.microsoft.com/office/drawing/2014/main" id="{C30EE877-B3CB-455C-9FDE-06F4189D4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2620963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3" name="Text Box 30">
                <a:extLst>
                  <a:ext uri="{FF2B5EF4-FFF2-40B4-BE49-F238E27FC236}">
                    <a16:creationId xmlns:a16="http://schemas.microsoft.com/office/drawing/2014/main" id="{5633AB12-B1EC-456A-ABE9-BAC8D82EE8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0491" y="882135"/>
                <a:ext cx="114430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800" b="0" dirty="0">
                    <a:latin typeface="+mn-lt"/>
                    <a:ea typeface="굴림" panose="020B0600000101010101" pitchFamily="34" charset="-127"/>
                  </a:rPr>
                  <a:t>process 6</a:t>
                </a:r>
              </a:p>
            </p:txBody>
          </p:sp>
          <p:sp>
            <p:nvSpPr>
              <p:cNvPr id="44" name="Text Box 32">
                <a:extLst>
                  <a:ext uri="{FF2B5EF4-FFF2-40B4-BE49-F238E27FC236}">
                    <a16:creationId xmlns:a16="http://schemas.microsoft.com/office/drawing/2014/main" id="{5113DD1C-8674-4B05-9805-081E6D1D57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1644134"/>
                <a:ext cx="1143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800" b="0" dirty="0">
                    <a:latin typeface="+mn-lt"/>
                    <a:ea typeface="굴림" panose="020B0600000101010101" pitchFamily="34" charset="-127"/>
                  </a:rPr>
                  <a:t>process 9</a:t>
                </a:r>
              </a:p>
            </p:txBody>
          </p:sp>
          <p:sp>
            <p:nvSpPr>
              <p:cNvPr id="45" name="Text Box 33">
                <a:extLst>
                  <a:ext uri="{FF2B5EF4-FFF2-40B4-BE49-F238E27FC236}">
                    <a16:creationId xmlns:a16="http://schemas.microsoft.com/office/drawing/2014/main" id="{9D5C0DA1-237E-4E40-9656-FEB57C1530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2661023"/>
                <a:ext cx="11532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800" b="0" dirty="0">
                    <a:latin typeface="+mn-lt"/>
                    <a:ea typeface="굴림" panose="020B0600000101010101" pitchFamily="34" charset="-127"/>
                  </a:rPr>
                  <a:t>OS</a:t>
                </a:r>
              </a:p>
            </p:txBody>
          </p:sp>
          <p:sp>
            <p:nvSpPr>
              <p:cNvPr id="46" name="Rectangle 37">
                <a:extLst>
                  <a:ext uri="{FF2B5EF4-FFF2-40B4-BE49-F238E27FC236}">
                    <a16:creationId xmlns:a16="http://schemas.microsoft.com/office/drawing/2014/main" id="{92DC773C-4752-4684-BA19-BE79F3913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362200"/>
                <a:ext cx="1143000" cy="3048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7" name="Line 38">
                <a:extLst>
                  <a:ext uri="{FF2B5EF4-FFF2-40B4-BE49-F238E27FC236}">
                    <a16:creationId xmlns:a16="http://schemas.microsoft.com/office/drawing/2014/main" id="{511269F4-D5AF-41B4-A204-F69B4C2B54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201295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8" name="Text Box 39">
                <a:extLst>
                  <a:ext uri="{FF2B5EF4-FFF2-40B4-BE49-F238E27FC236}">
                    <a16:creationId xmlns:a16="http://schemas.microsoft.com/office/drawing/2014/main" id="{53A27A18-98F2-46D8-AD69-D84472E396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1988559"/>
                <a:ext cx="1143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800" b="0" dirty="0">
                    <a:latin typeface="+mn-lt"/>
                    <a:ea typeface="굴림" panose="020B0600000101010101" pitchFamily="34" charset="-127"/>
                  </a:rPr>
                  <a:t>process 10</a:t>
                </a:r>
              </a:p>
            </p:txBody>
          </p:sp>
          <p:sp>
            <p:nvSpPr>
              <p:cNvPr id="49" name="AutoShape 42">
                <a:extLst>
                  <a:ext uri="{FF2B5EF4-FFF2-40B4-BE49-F238E27FC236}">
                    <a16:creationId xmlns:a16="http://schemas.microsoft.com/office/drawing/2014/main" id="{9C346307-81F0-4A21-9918-8BF8473C5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2200" y="2057400"/>
                <a:ext cx="533400" cy="22860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F215562-C63D-41C7-8344-474E61FEB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1280779"/>
              <a:ext cx="1143000" cy="40832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10C3AF9-CF57-4EEB-8F0B-CAC1C4426930}"/>
              </a:ext>
            </a:extLst>
          </p:cNvPr>
          <p:cNvGrpSpPr>
            <a:grpSpLocks/>
          </p:cNvGrpSpPr>
          <p:nvPr/>
        </p:nvGrpSpPr>
        <p:grpSpPr bwMode="auto">
          <a:xfrm>
            <a:off x="10156395" y="2227266"/>
            <a:ext cx="1900017" cy="1447800"/>
            <a:chOff x="7796816" y="1219200"/>
            <a:chExt cx="1270984" cy="1447800"/>
          </a:xfrm>
        </p:grpSpPr>
        <p:sp>
          <p:nvSpPr>
            <p:cNvPr id="51" name="Text Box 31">
              <a:extLst>
                <a:ext uri="{FF2B5EF4-FFF2-40B4-BE49-F238E27FC236}">
                  <a16:creationId xmlns:a16="http://schemas.microsoft.com/office/drawing/2014/main" id="{0B86A4A4-E3E2-4163-99CE-B7E763DAF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0" y="1617668"/>
              <a:ext cx="1066800" cy="655564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en-US" altLang="ko-KR" sz="900" b="0" dirty="0">
                <a:latin typeface="+mn-lt"/>
                <a:ea typeface="굴림" panose="020B0600000101010101" pitchFamily="34" charset="-127"/>
              </a:endParaRP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11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en-US" altLang="ko-KR" sz="1000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52" name="Bent Arrow 5">
              <a:extLst>
                <a:ext uri="{FF2B5EF4-FFF2-40B4-BE49-F238E27FC236}">
                  <a16:creationId xmlns:a16="http://schemas.microsoft.com/office/drawing/2014/main" id="{4F28E0F0-330F-4CCB-983C-39209B2AF2C7}"/>
                </a:ext>
              </a:extLst>
            </p:cNvPr>
            <p:cNvSpPr/>
            <p:nvPr/>
          </p:nvSpPr>
          <p:spPr bwMode="auto">
            <a:xfrm flipH="1">
              <a:off x="7796818" y="12192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b="0" dirty="0">
                <a:ea typeface="ＭＳ Ｐゴシック" charset="0"/>
                <a:cs typeface="Helvetica"/>
              </a:endParaRPr>
            </a:p>
          </p:txBody>
        </p:sp>
        <p:sp>
          <p:nvSpPr>
            <p:cNvPr id="53" name="Bent Arrow 51">
              <a:extLst>
                <a:ext uri="{FF2B5EF4-FFF2-40B4-BE49-F238E27FC236}">
                  <a16:creationId xmlns:a16="http://schemas.microsoft.com/office/drawing/2014/main" id="{2962C0BB-DB57-4728-BCD4-73EFE7DF5448}"/>
                </a:ext>
              </a:extLst>
            </p:cNvPr>
            <p:cNvSpPr/>
            <p:nvPr/>
          </p:nvSpPr>
          <p:spPr bwMode="auto">
            <a:xfrm flipH="1" flipV="1">
              <a:off x="7796816" y="22860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b="0" dirty="0">
                <a:ea typeface="ＭＳ Ｐゴシック" charset="0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3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Segmentation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1599-5680-4056-A214-489116E3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Segmentation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3643F-BC80-46FE-9CD8-82F411A03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3105" y="1843761"/>
            <a:ext cx="3799339" cy="4351337"/>
          </a:xfrm>
        </p:spPr>
        <p:txBody>
          <a:bodyPr/>
          <a:lstStyle/>
          <a:p>
            <a:r>
              <a:rPr lang="en-US" dirty="0" smtClean="0"/>
              <a:t>Program’s view of memory: multiple separate segments</a:t>
            </a:r>
          </a:p>
          <a:p>
            <a:r>
              <a:rPr lang="en-US" dirty="0" smtClean="0"/>
              <a:t>Each segment is given a region of contiguous memory</a:t>
            </a:r>
          </a:p>
          <a:p>
            <a:pPr lvl="1"/>
            <a:r>
              <a:rPr lang="en-US" dirty="0" smtClean="0"/>
              <a:t>Has a base and limit</a:t>
            </a:r>
          </a:p>
          <a:p>
            <a:r>
              <a:rPr lang="en-US" dirty="0" smtClean="0"/>
              <a:t>Memory address consists of segment ID and offset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CE231-9DC8-40C4-8ED8-D08DB3C4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1E57F-8536-4DD0-9E1F-F888FEDFB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369A8-0A35-421B-86B7-0C96A375E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638F996-D6F9-4B82-9152-31E6AE2A5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2" t="632" r="21811" b="964"/>
          <a:stretch>
            <a:fillRect/>
          </a:stretch>
        </p:blipFill>
        <p:spPr bwMode="auto">
          <a:xfrm>
            <a:off x="550102" y="2322575"/>
            <a:ext cx="2575380" cy="3393711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5">
            <a:extLst>
              <a:ext uri="{FF2B5EF4-FFF2-40B4-BE49-F238E27FC236}">
                <a16:creationId xmlns:a16="http://schemas.microsoft.com/office/drawing/2014/main" id="{FB838EC7-C163-45F2-B655-5295C61DEF64}"/>
              </a:ext>
            </a:extLst>
          </p:cNvPr>
          <p:cNvGrpSpPr>
            <a:grpSpLocks/>
          </p:cNvGrpSpPr>
          <p:nvPr/>
        </p:nvGrpSpPr>
        <p:grpSpPr bwMode="auto">
          <a:xfrm>
            <a:off x="3399941" y="2322576"/>
            <a:ext cx="3821002" cy="3401950"/>
            <a:chOff x="2592" y="480"/>
            <a:chExt cx="2854" cy="2541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F1A396C1-6063-4397-B031-0EF43F34A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558"/>
              <a:ext cx="1381" cy="1890"/>
            </a:xfrm>
            <a:prstGeom prst="ellipse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+mn-lt"/>
                <a:ea typeface="Gill Sans Light" charset="0"/>
                <a:cs typeface="Gill Sans Light" charset="0"/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8A856201-8F2F-41BE-81CC-F2D7FF55F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" y="864"/>
              <a:ext cx="472" cy="254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DA706037-29C2-4FD7-9C64-E59CCB2FF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0" y="1440"/>
              <a:ext cx="436" cy="4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3</a:t>
              </a: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B7249F64-DB54-4FDE-93DD-61A4AA68F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1248"/>
              <a:ext cx="437" cy="18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E2187BBE-2167-42F1-AD15-EB6AD0FF0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1728"/>
              <a:ext cx="435" cy="254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4</a:t>
              </a:r>
            </a:p>
          </p:txBody>
        </p:sp>
        <p:sp>
          <p:nvSpPr>
            <p:cNvPr id="14" name="Text Box 24">
              <a:extLst>
                <a:ext uri="{FF2B5EF4-FFF2-40B4-BE49-F238E27FC236}">
                  <a16:creationId xmlns:a16="http://schemas.microsoft.com/office/drawing/2014/main" id="{3B458CD0-AC6B-4D23-85ED-9698FC79A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5" y="2443"/>
              <a:ext cx="1320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 dirty="0">
                  <a:latin typeface="+mn-lt"/>
                  <a:ea typeface="Gill Sans Light" charset="0"/>
                  <a:cs typeface="Gill Sans Light" charset="0"/>
                </a:rPr>
                <a:t>user view of</a:t>
              </a:r>
            </a:p>
            <a:p>
              <a:pPr eaLnBrk="1" hangingPunct="1"/>
              <a:r>
                <a:rPr lang="en-US" altLang="en-US" sz="1800" b="0" dirty="0">
                  <a:latin typeface="+mn-lt"/>
                  <a:ea typeface="Gill Sans Light" charset="0"/>
                  <a:cs typeface="Gill Sans Light" charset="0"/>
                </a:rPr>
                <a:t>memory space </a:t>
              </a: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B69B1F41-3670-4F21-B7D8-714689CDE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576"/>
              <a:ext cx="545" cy="509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+mn-lt"/>
                <a:ea typeface="Gill Sans Light" charset="0"/>
                <a:cs typeface="Gill Sans Light" charset="0"/>
              </a:endParaRPr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29D20CFC-1618-4AA1-9BF7-12E214022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8" y="831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ea typeface="Gill Sans Light" charset="0"/>
                <a:cs typeface="Gill Sans Light" charset="0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4631A3D8-5DF9-41F6-B3A8-6B6DDE26B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1085"/>
              <a:ext cx="545" cy="50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+mn-lt"/>
                <a:ea typeface="Gill Sans Light" charset="0"/>
                <a:cs typeface="Gill Sans Light" charset="0"/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79354A2C-3492-4BC1-B7C6-3C28D96993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8" y="1340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ea typeface="Gill Sans Light" charset="0"/>
                <a:cs typeface="Gill Sans Light" charset="0"/>
              </a:endParaRPr>
            </a:p>
          </p:txBody>
        </p:sp>
        <p:sp>
          <p:nvSpPr>
            <p:cNvPr id="19" name="Text Box 17">
              <a:extLst>
                <a:ext uri="{FF2B5EF4-FFF2-40B4-BE49-F238E27FC236}">
                  <a16:creationId xmlns:a16="http://schemas.microsoft.com/office/drawing/2014/main" id="{80D2F930-7616-4A63-BCF0-B517B04D8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" y="584"/>
              <a:ext cx="23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20" name="Text Box 18">
              <a:extLst>
                <a:ext uri="{FF2B5EF4-FFF2-40B4-BE49-F238E27FC236}">
                  <a16:creationId xmlns:a16="http://schemas.microsoft.com/office/drawing/2014/main" id="{351D7ED2-5036-4C1C-8E2E-9F2BE69EC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1" y="818"/>
              <a:ext cx="23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 dirty="0" smtClean="0">
                  <a:latin typeface="+mn-lt"/>
                  <a:ea typeface="Gill Sans Light" charset="0"/>
                  <a:cs typeface="Gill Sans Light" charset="0"/>
                </a:rPr>
                <a:t>4</a:t>
              </a:r>
              <a:endParaRPr lang="en-US" altLang="en-US" sz="1800" b="0" dirty="0">
                <a:latin typeface="+mn-lt"/>
                <a:ea typeface="Gill Sans Light" charset="0"/>
                <a:cs typeface="Gill Sans Light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AE27E155-EE8B-4CB5-AE2D-4CE1585E4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1594"/>
              <a:ext cx="545" cy="69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+mn-lt"/>
                <a:ea typeface="Gill Sans Light" charset="0"/>
                <a:cs typeface="Gill Sans Light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A927D4F3-788F-4E76-BCB9-604160805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2284"/>
              <a:ext cx="545" cy="18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+mn-lt"/>
                <a:ea typeface="Gill Sans Light" charset="0"/>
                <a:cs typeface="Gill Sans Light" charset="0"/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DC6CBF32-160E-4904-A46A-0DC5615E30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8" y="1775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ea typeface="Gill Sans Light" charset="0"/>
                <a:cs typeface="Gill Sans Light" charset="0"/>
              </a:endParaRPr>
            </a:p>
          </p:txBody>
        </p:sp>
        <p:sp>
          <p:nvSpPr>
            <p:cNvPr id="24" name="Text Box 22">
              <a:extLst>
                <a:ext uri="{FF2B5EF4-FFF2-40B4-BE49-F238E27FC236}">
                  <a16:creationId xmlns:a16="http://schemas.microsoft.com/office/drawing/2014/main" id="{F955FC49-722D-4FA7-89DE-C745B1DB7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6" y="1566"/>
              <a:ext cx="23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834720C0-FC00-4610-A965-E612726CC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1" y="1906"/>
              <a:ext cx="23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 dirty="0">
                  <a:latin typeface="+mn-lt"/>
                  <a:ea typeface="Gill Sans Light" charset="0"/>
                  <a:cs typeface="Gill Sans Light" charset="0"/>
                </a:rPr>
                <a:t>3</a:t>
              </a:r>
            </a:p>
          </p:txBody>
        </p:sp>
        <p:sp>
          <p:nvSpPr>
            <p:cNvPr id="26" name="Text Box 25">
              <a:extLst>
                <a:ext uri="{FF2B5EF4-FFF2-40B4-BE49-F238E27FC236}">
                  <a16:creationId xmlns:a16="http://schemas.microsoft.com/office/drawing/2014/main" id="{942C20F9-3B9B-4F09-BE25-6628B963C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2" y="2437"/>
              <a:ext cx="136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"/>
                </a:spcBef>
              </a:pPr>
              <a:r>
                <a:rPr lang="en-US" altLang="en-US" sz="1800" b="0" dirty="0">
                  <a:latin typeface="+mn-lt"/>
                  <a:ea typeface="Gill Sans Light" charset="0"/>
                  <a:cs typeface="Gill Sans Light" charset="0"/>
                </a:rPr>
                <a:t>physical </a:t>
              </a:r>
            </a:p>
            <a:p>
              <a:pPr algn="ctr" eaLnBrk="1" hangingPunct="1">
                <a:spcBef>
                  <a:spcPct val="5000"/>
                </a:spcBef>
              </a:pPr>
              <a:r>
                <a:rPr lang="en-US" altLang="en-US" sz="1800" b="0" dirty="0">
                  <a:latin typeface="+mn-lt"/>
                  <a:ea typeface="Gill Sans Light" charset="0"/>
                  <a:cs typeface="Gill Sans Light" charset="0"/>
                </a:rPr>
                <a:t>memory space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5CE340D-14A4-4F7D-8C40-B70AF58D1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" y="576"/>
              <a:ext cx="539" cy="254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 dirty="0">
                  <a:latin typeface="+mn-lt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22493EA-7E3D-4D7E-B136-3469412C3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1" y="1584"/>
              <a:ext cx="543" cy="2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29" name="Rectangle 50">
              <a:extLst>
                <a:ext uri="{FF2B5EF4-FFF2-40B4-BE49-F238E27FC236}">
                  <a16:creationId xmlns:a16="http://schemas.microsoft.com/office/drawing/2014/main" id="{BBF1944F-7EBA-4443-8097-898C8F8E6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480"/>
              <a:ext cx="2854" cy="254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+mn-lt"/>
                <a:ea typeface="Gill Sans Light" charset="0"/>
                <a:cs typeface="Gill Sans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13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FC175-273E-4C5B-8183-1EE0BCB7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Hardware Support for Segmentation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D1C57-F1FB-45EB-A8ED-77F3E7CBF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7651051" cy="4351337"/>
          </a:xfrm>
        </p:spPr>
        <p:txBody>
          <a:bodyPr>
            <a:normAutofit fontScale="92500" lnSpcReduction="1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Segment map resides in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processor</a:t>
            </a:r>
          </a:p>
          <a:p>
            <a:pPr lvl="1"/>
            <a:r>
              <a:rPr lang="en-US" altLang="ko-KR" dirty="0" smtClean="0"/>
              <a:t>Segment number mapped to</a:t>
            </a:r>
            <a:br>
              <a:rPr lang="en-US" altLang="ko-KR" dirty="0" smtClean="0"/>
            </a:br>
            <a:r>
              <a:rPr lang="en-US" altLang="ko-KR" dirty="0" smtClean="0"/>
              <a:t>base/bound pair (for translation)</a:t>
            </a:r>
          </a:p>
          <a:p>
            <a:r>
              <a:rPr lang="en-US" altLang="ko-KR" dirty="0" smtClean="0"/>
              <a:t>Each entry corresponds to a chunk</a:t>
            </a:r>
            <a:br>
              <a:rPr lang="en-US" altLang="ko-KR" dirty="0" smtClean="0"/>
            </a:br>
            <a:r>
              <a:rPr lang="en-US" altLang="ko-KR" dirty="0" smtClean="0"/>
              <a:t>of physical memory</a:t>
            </a:r>
          </a:p>
          <a:p>
            <a:pPr lvl="1"/>
            <a:r>
              <a:rPr lang="en-US" altLang="ko-KR" dirty="0" smtClean="0"/>
              <a:t>Segment addressed by portion of virtual address</a:t>
            </a:r>
          </a:p>
          <a:p>
            <a:pPr lvl="1"/>
            <a:r>
              <a:rPr lang="en-US" altLang="ko-KR" dirty="0" smtClean="0"/>
              <a:t>However, could be included in instruction instead:</a:t>
            </a:r>
          </a:p>
          <a:p>
            <a:pPr lvl="2"/>
            <a:r>
              <a:rPr lang="en-US" altLang="ko-KR" dirty="0" smtClean="0"/>
              <a:t>x86 Example: </a:t>
            </a:r>
            <a:r>
              <a:rPr lang="en-US" altLang="ko-KR" dirty="0" err="1" smtClean="0"/>
              <a:t>mov</a:t>
            </a:r>
            <a:r>
              <a:rPr lang="en-US" altLang="ko-KR" dirty="0" smtClean="0"/>
              <a:t> [</a:t>
            </a:r>
            <a:r>
              <a:rPr lang="en-US" altLang="ko-KR" dirty="0" err="1" smtClean="0"/>
              <a:t>es:bx</a:t>
            </a:r>
            <a:r>
              <a:rPr lang="en-US" altLang="ko-KR" dirty="0" smtClean="0"/>
              <a:t>],ax. </a:t>
            </a:r>
          </a:p>
          <a:p>
            <a:r>
              <a:rPr lang="en-US" altLang="ko-KR" dirty="0" smtClean="0"/>
              <a:t>What is “V/N” (valid / not valid)?</a:t>
            </a:r>
          </a:p>
          <a:p>
            <a:pPr lvl="1"/>
            <a:r>
              <a:rPr lang="en-US" altLang="ko-KR" dirty="0" smtClean="0"/>
              <a:t>Can mark segments as invalid; requires check as well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B0932-468C-4CB5-A616-05917605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C9ECE-1766-4B11-848F-44580AC9E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8BAAE-87E6-4395-8726-7093F3ED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67</a:t>
            </a:fld>
            <a:endParaRPr lang="en-US"/>
          </a:p>
        </p:txBody>
      </p:sp>
      <p:grpSp>
        <p:nvGrpSpPr>
          <p:cNvPr id="7" name="Group 78">
            <a:extLst>
              <a:ext uri="{FF2B5EF4-FFF2-40B4-BE49-F238E27FC236}">
                <a16:creationId xmlns:a16="http://schemas.microsoft.com/office/drawing/2014/main" id="{29C8B9BD-432F-493D-8942-49247BC8C49F}"/>
              </a:ext>
            </a:extLst>
          </p:cNvPr>
          <p:cNvGrpSpPr>
            <a:grpSpLocks/>
          </p:cNvGrpSpPr>
          <p:nvPr/>
        </p:nvGrpSpPr>
        <p:grpSpPr bwMode="auto">
          <a:xfrm>
            <a:off x="6353874" y="2315625"/>
            <a:ext cx="2019299" cy="2073275"/>
            <a:chOff x="2352" y="758"/>
            <a:chExt cx="1194" cy="1306"/>
          </a:xfrm>
        </p:grpSpPr>
        <p:grpSp>
          <p:nvGrpSpPr>
            <p:cNvPr id="8" name="Group 13">
              <a:extLst>
                <a:ext uri="{FF2B5EF4-FFF2-40B4-BE49-F238E27FC236}">
                  <a16:creationId xmlns:a16="http://schemas.microsoft.com/office/drawing/2014/main" id="{22BB7BDF-C1B6-4871-8D9D-61DE17DF25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758"/>
              <a:ext cx="1194" cy="163"/>
              <a:chOff x="2352" y="960"/>
              <a:chExt cx="1632" cy="288"/>
            </a:xfrm>
          </p:grpSpPr>
          <p:grpSp>
            <p:nvGrpSpPr>
              <p:cNvPr id="44" name="Group 11">
                <a:extLst>
                  <a:ext uri="{FF2B5EF4-FFF2-40B4-BE49-F238E27FC236}">
                    <a16:creationId xmlns:a16="http://schemas.microsoft.com/office/drawing/2014/main" id="{378272ED-EDBA-49EF-828D-BC6B76B863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46" name="Rectangle 8">
                  <a:extLst>
                    <a:ext uri="{FF2B5EF4-FFF2-40B4-BE49-F238E27FC236}">
                      <a16:creationId xmlns:a16="http://schemas.microsoft.com/office/drawing/2014/main" id="{644AAAEB-37BE-4D57-8A3C-BE0CD717E4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Base0</a:t>
                  </a:r>
                </a:p>
              </p:txBody>
            </p:sp>
            <p:sp>
              <p:nvSpPr>
                <p:cNvPr id="47" name="Rectangle 10">
                  <a:extLst>
                    <a:ext uri="{FF2B5EF4-FFF2-40B4-BE49-F238E27FC236}">
                      <a16:creationId xmlns:a16="http://schemas.microsoft.com/office/drawing/2014/main" id="{0386777C-BA9A-40B5-A243-4E6B609472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Limit0</a:t>
                  </a:r>
                </a:p>
              </p:txBody>
            </p:sp>
          </p:grpSp>
          <p:sp>
            <p:nvSpPr>
              <p:cNvPr id="45" name="Rectangle 12">
                <a:extLst>
                  <a:ext uri="{FF2B5EF4-FFF2-40B4-BE49-F238E27FC236}">
                    <a16:creationId xmlns:a16="http://schemas.microsoft.com/office/drawing/2014/main" id="{F9AFA287-D0E5-4DC1-B6E4-3539578BE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9" name="Group 14">
              <a:extLst>
                <a:ext uri="{FF2B5EF4-FFF2-40B4-BE49-F238E27FC236}">
                  <a16:creationId xmlns:a16="http://schemas.microsoft.com/office/drawing/2014/main" id="{7E4C78E8-7AC8-48FC-A450-9AF582CB6F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921"/>
              <a:ext cx="1194" cy="164"/>
              <a:chOff x="2352" y="960"/>
              <a:chExt cx="1632" cy="288"/>
            </a:xfrm>
          </p:grpSpPr>
          <p:grpSp>
            <p:nvGrpSpPr>
              <p:cNvPr id="40" name="Group 15">
                <a:extLst>
                  <a:ext uri="{FF2B5EF4-FFF2-40B4-BE49-F238E27FC236}">
                    <a16:creationId xmlns:a16="http://schemas.microsoft.com/office/drawing/2014/main" id="{22392C49-DF6E-487A-B9D8-3E207EBFEA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42" name="Rectangle 16">
                  <a:extLst>
                    <a:ext uri="{FF2B5EF4-FFF2-40B4-BE49-F238E27FC236}">
                      <a16:creationId xmlns:a16="http://schemas.microsoft.com/office/drawing/2014/main" id="{E9A550F3-7B32-4FA8-B3A1-1A655ED118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Base1</a:t>
                  </a:r>
                </a:p>
              </p:txBody>
            </p:sp>
            <p:sp>
              <p:nvSpPr>
                <p:cNvPr id="43" name="Rectangle 17">
                  <a:extLst>
                    <a:ext uri="{FF2B5EF4-FFF2-40B4-BE49-F238E27FC236}">
                      <a16:creationId xmlns:a16="http://schemas.microsoft.com/office/drawing/2014/main" id="{568DCFF0-31DA-4C9E-A1B7-889F60EE03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Limit1</a:t>
                  </a:r>
                </a:p>
              </p:txBody>
            </p:sp>
          </p:grpSp>
          <p:sp>
            <p:nvSpPr>
              <p:cNvPr id="41" name="Rectangle 18">
                <a:extLst>
                  <a:ext uri="{FF2B5EF4-FFF2-40B4-BE49-F238E27FC236}">
                    <a16:creationId xmlns:a16="http://schemas.microsoft.com/office/drawing/2014/main" id="{9B56D18F-2AB6-4A88-BCEA-A925F3920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10" name="Group 19">
              <a:extLst>
                <a:ext uri="{FF2B5EF4-FFF2-40B4-BE49-F238E27FC236}">
                  <a16:creationId xmlns:a16="http://schemas.microsoft.com/office/drawing/2014/main" id="{550B9DCC-B99B-47CC-8F3C-AF32BF7B48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085"/>
              <a:ext cx="1194" cy="163"/>
              <a:chOff x="2352" y="960"/>
              <a:chExt cx="1632" cy="288"/>
            </a:xfrm>
          </p:grpSpPr>
          <p:grpSp>
            <p:nvGrpSpPr>
              <p:cNvPr id="36" name="Group 20">
                <a:extLst>
                  <a:ext uri="{FF2B5EF4-FFF2-40B4-BE49-F238E27FC236}">
                    <a16:creationId xmlns:a16="http://schemas.microsoft.com/office/drawing/2014/main" id="{61B74C92-83FB-4779-9DAD-6701806D14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8" name="Rectangle 21">
                  <a:extLst>
                    <a:ext uri="{FF2B5EF4-FFF2-40B4-BE49-F238E27FC236}">
                      <a16:creationId xmlns:a16="http://schemas.microsoft.com/office/drawing/2014/main" id="{DCDB230D-F065-4CA3-8331-A7F4396C85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Base2</a:t>
                  </a:r>
                </a:p>
              </p:txBody>
            </p:sp>
            <p:sp>
              <p:nvSpPr>
                <p:cNvPr id="39" name="Rectangle 22">
                  <a:extLst>
                    <a:ext uri="{FF2B5EF4-FFF2-40B4-BE49-F238E27FC236}">
                      <a16:creationId xmlns:a16="http://schemas.microsoft.com/office/drawing/2014/main" id="{3918F480-BA66-4796-942E-8B50E400A1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Limit2</a:t>
                  </a:r>
                </a:p>
              </p:txBody>
            </p:sp>
          </p:grpSp>
          <p:sp>
            <p:nvSpPr>
              <p:cNvPr id="37" name="Rectangle 23">
                <a:extLst>
                  <a:ext uri="{FF2B5EF4-FFF2-40B4-BE49-F238E27FC236}">
                    <a16:creationId xmlns:a16="http://schemas.microsoft.com/office/drawing/2014/main" id="{5280F804-0B07-4244-8E94-854B48A26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11" name="Group 24">
              <a:extLst>
                <a:ext uri="{FF2B5EF4-FFF2-40B4-BE49-F238E27FC236}">
                  <a16:creationId xmlns:a16="http://schemas.microsoft.com/office/drawing/2014/main" id="{3F629165-F008-43E4-9E41-18DF7AA97E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248"/>
              <a:ext cx="1194" cy="163"/>
              <a:chOff x="2352" y="960"/>
              <a:chExt cx="1632" cy="288"/>
            </a:xfrm>
          </p:grpSpPr>
          <p:grpSp>
            <p:nvGrpSpPr>
              <p:cNvPr id="32" name="Group 25">
                <a:extLst>
                  <a:ext uri="{FF2B5EF4-FFF2-40B4-BE49-F238E27FC236}">
                    <a16:creationId xmlns:a16="http://schemas.microsoft.com/office/drawing/2014/main" id="{9840A13F-2535-4C9A-B080-ED6A299999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4" name="Rectangle 26">
                  <a:extLst>
                    <a:ext uri="{FF2B5EF4-FFF2-40B4-BE49-F238E27FC236}">
                      <a16:creationId xmlns:a16="http://schemas.microsoft.com/office/drawing/2014/main" id="{C3EE4AD1-9689-4375-BAB3-6CC37CB563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Base3</a:t>
                  </a:r>
                </a:p>
              </p:txBody>
            </p:sp>
            <p:sp>
              <p:nvSpPr>
                <p:cNvPr id="35" name="Rectangle 27">
                  <a:extLst>
                    <a:ext uri="{FF2B5EF4-FFF2-40B4-BE49-F238E27FC236}">
                      <a16:creationId xmlns:a16="http://schemas.microsoft.com/office/drawing/2014/main" id="{CD4AD625-6145-41CF-A5D6-40DF69071F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 dirty="0">
                      <a:latin typeface="+mn-lt"/>
                      <a:ea typeface="Gill Sans" charset="0"/>
                      <a:cs typeface="Gill Sans" charset="0"/>
                    </a:rPr>
                    <a:t>Limit3</a:t>
                  </a:r>
                </a:p>
              </p:txBody>
            </p:sp>
          </p:grpSp>
          <p:sp>
            <p:nvSpPr>
              <p:cNvPr id="33" name="Rectangle 28">
                <a:extLst>
                  <a:ext uri="{FF2B5EF4-FFF2-40B4-BE49-F238E27FC236}">
                    <a16:creationId xmlns:a16="http://schemas.microsoft.com/office/drawing/2014/main" id="{C33A910F-BBC5-4D74-9BA6-BE896C704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12" name="Group 29">
              <a:extLst>
                <a:ext uri="{FF2B5EF4-FFF2-40B4-BE49-F238E27FC236}">
                  <a16:creationId xmlns:a16="http://schemas.microsoft.com/office/drawing/2014/main" id="{B592F268-ED8C-41F3-B27E-18E9DB035E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411"/>
              <a:ext cx="1194" cy="163"/>
              <a:chOff x="2352" y="960"/>
              <a:chExt cx="1632" cy="288"/>
            </a:xfrm>
          </p:grpSpPr>
          <p:grpSp>
            <p:nvGrpSpPr>
              <p:cNvPr id="28" name="Group 30">
                <a:extLst>
                  <a:ext uri="{FF2B5EF4-FFF2-40B4-BE49-F238E27FC236}">
                    <a16:creationId xmlns:a16="http://schemas.microsoft.com/office/drawing/2014/main" id="{63F96464-95CE-484B-AF1A-9C7E76BC24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0" name="Rectangle 31">
                  <a:extLst>
                    <a:ext uri="{FF2B5EF4-FFF2-40B4-BE49-F238E27FC236}">
                      <a16:creationId xmlns:a16="http://schemas.microsoft.com/office/drawing/2014/main" id="{E881CD8B-AF75-41C6-AC29-F3DF08CE82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Base4</a:t>
                  </a:r>
                </a:p>
              </p:txBody>
            </p:sp>
            <p:sp>
              <p:nvSpPr>
                <p:cNvPr id="31" name="Rectangle 32">
                  <a:extLst>
                    <a:ext uri="{FF2B5EF4-FFF2-40B4-BE49-F238E27FC236}">
                      <a16:creationId xmlns:a16="http://schemas.microsoft.com/office/drawing/2014/main" id="{84C864DE-F08A-49C1-9BA2-312D9F5E46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 dirty="0">
                      <a:latin typeface="+mn-lt"/>
                      <a:ea typeface="Gill Sans" charset="0"/>
                      <a:cs typeface="Gill Sans" charset="0"/>
                    </a:rPr>
                    <a:t>Limit4</a:t>
                  </a:r>
                </a:p>
              </p:txBody>
            </p:sp>
          </p:grpSp>
          <p:sp>
            <p:nvSpPr>
              <p:cNvPr id="29" name="Rectangle 33">
                <a:extLst>
                  <a:ext uri="{FF2B5EF4-FFF2-40B4-BE49-F238E27FC236}">
                    <a16:creationId xmlns:a16="http://schemas.microsoft.com/office/drawing/2014/main" id="{93962636-57EB-42AE-8C35-71B6289A6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13" name="Group 34">
              <a:extLst>
                <a:ext uri="{FF2B5EF4-FFF2-40B4-BE49-F238E27FC236}">
                  <a16:creationId xmlns:a16="http://schemas.microsoft.com/office/drawing/2014/main" id="{8C78CB6F-BFCD-49BB-BFCD-943C9DA01C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574"/>
              <a:ext cx="1194" cy="164"/>
              <a:chOff x="2352" y="960"/>
              <a:chExt cx="1632" cy="288"/>
            </a:xfrm>
          </p:grpSpPr>
          <p:grpSp>
            <p:nvGrpSpPr>
              <p:cNvPr id="24" name="Group 35">
                <a:extLst>
                  <a:ext uri="{FF2B5EF4-FFF2-40B4-BE49-F238E27FC236}">
                    <a16:creationId xmlns:a16="http://schemas.microsoft.com/office/drawing/2014/main" id="{26C01B3E-D454-4815-BF4F-51F2E93D45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26" name="Rectangle 36">
                  <a:extLst>
                    <a:ext uri="{FF2B5EF4-FFF2-40B4-BE49-F238E27FC236}">
                      <a16:creationId xmlns:a16="http://schemas.microsoft.com/office/drawing/2014/main" id="{20F13E8A-A610-415F-9A6E-24D74A9AC1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Base5</a:t>
                  </a:r>
                </a:p>
              </p:txBody>
            </p:sp>
            <p:sp>
              <p:nvSpPr>
                <p:cNvPr id="27" name="Rectangle 37">
                  <a:extLst>
                    <a:ext uri="{FF2B5EF4-FFF2-40B4-BE49-F238E27FC236}">
                      <a16:creationId xmlns:a16="http://schemas.microsoft.com/office/drawing/2014/main" id="{61582000-36BD-481E-B6BC-DACE10B9A6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Limit5</a:t>
                  </a:r>
                </a:p>
              </p:txBody>
            </p:sp>
          </p:grpSp>
          <p:sp>
            <p:nvSpPr>
              <p:cNvPr id="25" name="Rectangle 38">
                <a:extLst>
                  <a:ext uri="{FF2B5EF4-FFF2-40B4-BE49-F238E27FC236}">
                    <a16:creationId xmlns:a16="http://schemas.microsoft.com/office/drawing/2014/main" id="{9D06A053-F85F-4ACD-BC98-B22677E8C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14" name="Group 39">
              <a:extLst>
                <a:ext uri="{FF2B5EF4-FFF2-40B4-BE49-F238E27FC236}">
                  <a16:creationId xmlns:a16="http://schemas.microsoft.com/office/drawing/2014/main" id="{22E8B31D-276D-4BD8-BE3D-ECD0CBA1A9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738"/>
              <a:ext cx="1194" cy="163"/>
              <a:chOff x="2352" y="960"/>
              <a:chExt cx="1632" cy="288"/>
            </a:xfrm>
          </p:grpSpPr>
          <p:grpSp>
            <p:nvGrpSpPr>
              <p:cNvPr id="20" name="Group 40">
                <a:extLst>
                  <a:ext uri="{FF2B5EF4-FFF2-40B4-BE49-F238E27FC236}">
                    <a16:creationId xmlns:a16="http://schemas.microsoft.com/office/drawing/2014/main" id="{ACD39A88-5011-4475-8072-AE522B6BBE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22" name="Rectangle 41">
                  <a:extLst>
                    <a:ext uri="{FF2B5EF4-FFF2-40B4-BE49-F238E27FC236}">
                      <a16:creationId xmlns:a16="http://schemas.microsoft.com/office/drawing/2014/main" id="{2C3BE325-FB13-4EED-AA47-EE6F31DBD0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Base6</a:t>
                  </a:r>
                </a:p>
              </p:txBody>
            </p:sp>
            <p:sp>
              <p:nvSpPr>
                <p:cNvPr id="23" name="Rectangle 42">
                  <a:extLst>
                    <a:ext uri="{FF2B5EF4-FFF2-40B4-BE49-F238E27FC236}">
                      <a16:creationId xmlns:a16="http://schemas.microsoft.com/office/drawing/2014/main" id="{E6ECA7AC-DBDD-435A-A61F-375C5976F7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Limit6</a:t>
                  </a:r>
                </a:p>
              </p:txBody>
            </p:sp>
          </p:grpSp>
          <p:sp>
            <p:nvSpPr>
              <p:cNvPr id="21" name="Rectangle 43">
                <a:extLst>
                  <a:ext uri="{FF2B5EF4-FFF2-40B4-BE49-F238E27FC236}">
                    <a16:creationId xmlns:a16="http://schemas.microsoft.com/office/drawing/2014/main" id="{D9DB05C1-6A13-413F-A222-6097BAB65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15" name="Group 44">
              <a:extLst>
                <a:ext uri="{FF2B5EF4-FFF2-40B4-BE49-F238E27FC236}">
                  <a16:creationId xmlns:a16="http://schemas.microsoft.com/office/drawing/2014/main" id="{D4A93B4F-9647-4CB9-ACD1-53C668AC90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901"/>
              <a:ext cx="1194" cy="163"/>
              <a:chOff x="2352" y="960"/>
              <a:chExt cx="1632" cy="288"/>
            </a:xfrm>
          </p:grpSpPr>
          <p:grpSp>
            <p:nvGrpSpPr>
              <p:cNvPr id="16" name="Group 45">
                <a:extLst>
                  <a:ext uri="{FF2B5EF4-FFF2-40B4-BE49-F238E27FC236}">
                    <a16:creationId xmlns:a16="http://schemas.microsoft.com/office/drawing/2014/main" id="{9E208D95-F0B8-4D3A-A83A-7433E305B6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18" name="Rectangle 46">
                  <a:extLst>
                    <a:ext uri="{FF2B5EF4-FFF2-40B4-BE49-F238E27FC236}">
                      <a16:creationId xmlns:a16="http://schemas.microsoft.com/office/drawing/2014/main" id="{09F9AE50-AC12-4539-82D3-9B9541DCAF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Base7</a:t>
                  </a:r>
                </a:p>
              </p:txBody>
            </p:sp>
            <p:sp>
              <p:nvSpPr>
                <p:cNvPr id="19" name="Rectangle 47">
                  <a:extLst>
                    <a:ext uri="{FF2B5EF4-FFF2-40B4-BE49-F238E27FC236}">
                      <a16:creationId xmlns:a16="http://schemas.microsoft.com/office/drawing/2014/main" id="{4008D31F-6712-4B80-BE10-C6FD0BA1E2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Limit7</a:t>
                  </a:r>
                </a:p>
              </p:txBody>
            </p:sp>
          </p:grpSp>
          <p:sp>
            <p:nvSpPr>
              <p:cNvPr id="17" name="Rectangle 48">
                <a:extLst>
                  <a:ext uri="{FF2B5EF4-FFF2-40B4-BE49-F238E27FC236}">
                    <a16:creationId xmlns:a16="http://schemas.microsoft.com/office/drawing/2014/main" id="{5AD4CEFE-D3B5-4FEE-8BB5-F0952C417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</p:grpSp>
      <p:grpSp>
        <p:nvGrpSpPr>
          <p:cNvPr id="48" name="Group 69">
            <a:extLst>
              <a:ext uri="{FF2B5EF4-FFF2-40B4-BE49-F238E27FC236}">
                <a16:creationId xmlns:a16="http://schemas.microsoft.com/office/drawing/2014/main" id="{E43E41C4-E0EC-4283-AA7D-93F12B1B5475}"/>
              </a:ext>
            </a:extLst>
          </p:cNvPr>
          <p:cNvGrpSpPr>
            <a:grpSpLocks/>
          </p:cNvGrpSpPr>
          <p:nvPr/>
        </p:nvGrpSpPr>
        <p:grpSpPr bwMode="auto">
          <a:xfrm>
            <a:off x="3277298" y="1858425"/>
            <a:ext cx="3106738" cy="644525"/>
            <a:chOff x="336" y="432"/>
            <a:chExt cx="1957" cy="406"/>
          </a:xfrm>
        </p:grpSpPr>
        <p:sp>
          <p:nvSpPr>
            <p:cNvPr id="49" name="Rectangle 4">
              <a:extLst>
                <a:ext uri="{FF2B5EF4-FFF2-40B4-BE49-F238E27FC236}">
                  <a16:creationId xmlns:a16="http://schemas.microsoft.com/office/drawing/2014/main" id="{8170BD5A-31FF-408A-9FD1-B410BAADB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" y="511"/>
              <a:ext cx="716" cy="19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50" name="Rectangle 5">
              <a:extLst>
                <a:ext uri="{FF2B5EF4-FFF2-40B4-BE49-F238E27FC236}">
                  <a16:creationId xmlns:a16="http://schemas.microsoft.com/office/drawing/2014/main" id="{4D894013-5635-4EF1-86F2-B533E9EDF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511"/>
              <a:ext cx="500" cy="199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Seg #</a:t>
              </a:r>
            </a:p>
          </p:txBody>
        </p:sp>
        <p:sp>
          <p:nvSpPr>
            <p:cNvPr id="51" name="Text Box 59">
              <a:extLst>
                <a:ext uri="{FF2B5EF4-FFF2-40B4-BE49-F238E27FC236}">
                  <a16:creationId xmlns:a16="http://schemas.microsoft.com/office/drawing/2014/main" id="{8F0B4875-A699-4833-9BA0-EB074150F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432"/>
              <a:ext cx="660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52" name="Group 73">
            <a:extLst>
              <a:ext uri="{FF2B5EF4-FFF2-40B4-BE49-F238E27FC236}">
                <a16:creationId xmlns:a16="http://schemas.microsoft.com/office/drawing/2014/main" id="{24FDCD81-AB26-435F-86D9-A2B7C718EFC4}"/>
              </a:ext>
            </a:extLst>
          </p:cNvPr>
          <p:cNvGrpSpPr>
            <a:grpSpLocks/>
          </p:cNvGrpSpPr>
          <p:nvPr/>
        </p:nvGrpSpPr>
        <p:grpSpPr bwMode="auto">
          <a:xfrm>
            <a:off x="6353874" y="2836325"/>
            <a:ext cx="2019299" cy="255589"/>
            <a:chOff x="2352" y="960"/>
            <a:chExt cx="1632" cy="288"/>
          </a:xfrm>
        </p:grpSpPr>
        <p:grpSp>
          <p:nvGrpSpPr>
            <p:cNvPr id="53" name="Group 74">
              <a:extLst>
                <a:ext uri="{FF2B5EF4-FFF2-40B4-BE49-F238E27FC236}">
                  <a16:creationId xmlns:a16="http://schemas.microsoft.com/office/drawing/2014/main" id="{478A008C-2476-4B02-A136-395D1F9367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960"/>
              <a:ext cx="1392" cy="288"/>
              <a:chOff x="2352" y="960"/>
              <a:chExt cx="1392" cy="288"/>
            </a:xfrm>
          </p:grpSpPr>
          <p:sp>
            <p:nvSpPr>
              <p:cNvPr id="55" name="Rectangle 75">
                <a:extLst>
                  <a:ext uri="{FF2B5EF4-FFF2-40B4-BE49-F238E27FC236}">
                    <a16:creationId xmlns:a16="http://schemas.microsoft.com/office/drawing/2014/main" id="{E494EE3F-E4F6-4A60-AA6C-67408C47B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 dirty="0">
                    <a:latin typeface="+mn-lt"/>
                    <a:ea typeface="Gill Sans" charset="0"/>
                    <a:cs typeface="Gill Sans" charset="0"/>
                  </a:rPr>
                  <a:t>Base2</a:t>
                </a:r>
              </a:p>
            </p:txBody>
          </p:sp>
          <p:sp>
            <p:nvSpPr>
              <p:cNvPr id="56" name="Rectangle 76">
                <a:extLst>
                  <a:ext uri="{FF2B5EF4-FFF2-40B4-BE49-F238E27FC236}">
                    <a16:creationId xmlns:a16="http://schemas.microsoft.com/office/drawing/2014/main" id="{34AF6DF6-1B0C-4A16-9EA7-997369777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Limit2</a:t>
                </a:r>
              </a:p>
            </p:txBody>
          </p:sp>
        </p:grpSp>
        <p:sp>
          <p:nvSpPr>
            <p:cNvPr id="54" name="Rectangle 77">
              <a:extLst>
                <a:ext uri="{FF2B5EF4-FFF2-40B4-BE49-F238E27FC236}">
                  <a16:creationId xmlns:a16="http://schemas.microsoft.com/office/drawing/2014/main" id="{033B8023-2E56-41E6-981E-AAD069037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960"/>
              <a:ext cx="240" cy="288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V</a:t>
              </a:r>
            </a:p>
          </p:txBody>
        </p:sp>
      </p:grpSp>
      <p:grpSp>
        <p:nvGrpSpPr>
          <p:cNvPr id="57" name="Group 71">
            <a:extLst>
              <a:ext uri="{FF2B5EF4-FFF2-40B4-BE49-F238E27FC236}">
                <a16:creationId xmlns:a16="http://schemas.microsoft.com/office/drawing/2014/main" id="{4B5A69FB-885F-40D2-A792-76A1854C6619}"/>
              </a:ext>
            </a:extLst>
          </p:cNvPr>
          <p:cNvGrpSpPr>
            <a:grpSpLocks/>
          </p:cNvGrpSpPr>
          <p:nvPr/>
        </p:nvGrpSpPr>
        <p:grpSpPr bwMode="auto">
          <a:xfrm>
            <a:off x="6358636" y="2147350"/>
            <a:ext cx="4919663" cy="1438275"/>
            <a:chOff x="2277" y="566"/>
            <a:chExt cx="3099" cy="906"/>
          </a:xfrm>
        </p:grpSpPr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51AB9AFB-E42F-42CE-9A85-FDE9C97DF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" y="566"/>
              <a:ext cx="1728" cy="576"/>
            </a:xfrm>
            <a:custGeom>
              <a:avLst/>
              <a:gdLst>
                <a:gd name="T0" fmla="*/ 0 w 1728"/>
                <a:gd name="T1" fmla="*/ 0 h 528"/>
                <a:gd name="T2" fmla="*/ 1344 w 1728"/>
                <a:gd name="T3" fmla="*/ 0 h 528"/>
                <a:gd name="T4" fmla="*/ 1728 w 1728"/>
                <a:gd name="T5" fmla="*/ 3901 h 528"/>
                <a:gd name="T6" fmla="*/ 0 60000 65536"/>
                <a:gd name="T7" fmla="*/ 0 60000 65536"/>
                <a:gd name="T8" fmla="*/ 0 60000 65536"/>
                <a:gd name="T9" fmla="*/ 0 w 1728"/>
                <a:gd name="T10" fmla="*/ 0 h 528"/>
                <a:gd name="T11" fmla="*/ 1728 w 172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528">
                  <a:moveTo>
                    <a:pt x="0" y="0"/>
                  </a:moveTo>
                  <a:lnTo>
                    <a:pt x="1344" y="0"/>
                  </a:lnTo>
                  <a:lnTo>
                    <a:pt x="1728" y="52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59" name="Oval 52">
              <a:extLst>
                <a:ext uri="{FF2B5EF4-FFF2-40B4-BE49-F238E27FC236}">
                  <a16:creationId xmlns:a16="http://schemas.microsoft.com/office/drawing/2014/main" id="{0EA001C9-BBB8-441B-9437-DFBA8630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" y="1115"/>
              <a:ext cx="358" cy="327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 b="0" dirty="0">
                  <a:latin typeface="+mn-lt"/>
                  <a:ea typeface="Gill Sans" charset="0"/>
                  <a:cs typeface="Gill Sans" charset="0"/>
                </a:rPr>
                <a:t>+</a:t>
              </a:r>
            </a:p>
          </p:txBody>
        </p:sp>
        <p:sp>
          <p:nvSpPr>
            <p:cNvPr id="60" name="Line 54">
              <a:extLst>
                <a:ext uri="{FF2B5EF4-FFF2-40B4-BE49-F238E27FC236}">
                  <a16:creationId xmlns:a16="http://schemas.microsoft.com/office/drawing/2014/main" id="{8B82CBA4-6300-4503-B275-905A652053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104"/>
              <a:ext cx="1140" cy="1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61" name="Line 58">
              <a:extLst>
                <a:ext uri="{FF2B5EF4-FFF2-40B4-BE49-F238E27FC236}">
                  <a16:creationId xmlns:a16="http://schemas.microsoft.com/office/drawing/2014/main" id="{FEB9CB11-AB2C-4782-80AD-049764B6E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2" y="1279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62" name="Text Box 60">
              <a:extLst>
                <a:ext uri="{FF2B5EF4-FFF2-40B4-BE49-F238E27FC236}">
                  <a16:creationId xmlns:a16="http://schemas.microsoft.com/office/drawing/2014/main" id="{5C59C7D6-E4E9-49BC-BF47-D107F61E16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1066"/>
              <a:ext cx="77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63" name="Group 72">
            <a:extLst>
              <a:ext uri="{FF2B5EF4-FFF2-40B4-BE49-F238E27FC236}">
                <a16:creationId xmlns:a16="http://schemas.microsoft.com/office/drawing/2014/main" id="{23230C7B-4DE3-4DF2-A268-4F9A4F4C2D48}"/>
              </a:ext>
            </a:extLst>
          </p:cNvPr>
          <p:cNvGrpSpPr>
            <a:grpSpLocks/>
          </p:cNvGrpSpPr>
          <p:nvPr/>
        </p:nvGrpSpPr>
        <p:grpSpPr bwMode="auto">
          <a:xfrm>
            <a:off x="7962011" y="1858425"/>
            <a:ext cx="2809875" cy="1041400"/>
            <a:chOff x="3287" y="384"/>
            <a:chExt cx="1770" cy="656"/>
          </a:xfrm>
        </p:grpSpPr>
        <p:sp>
          <p:nvSpPr>
            <p:cNvPr id="64" name="Oval 51">
              <a:extLst>
                <a:ext uri="{FF2B5EF4-FFF2-40B4-BE49-F238E27FC236}">
                  <a16:creationId xmlns:a16="http://schemas.microsoft.com/office/drawing/2014/main" id="{CE15670C-2EB8-4810-85C0-9D89C2C34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" y="384"/>
              <a:ext cx="358" cy="326"/>
            </a:xfrm>
            <a:prstGeom prst="ellipse">
              <a:avLst/>
            </a:prstGeom>
            <a:solidFill>
              <a:srgbClr val="FF66CC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 b="0" dirty="0">
                  <a:latin typeface="+mn-lt"/>
                  <a:ea typeface="Gill Sans" charset="0"/>
                  <a:cs typeface="Gill Sans" charset="0"/>
                </a:rPr>
                <a:t>&gt;</a:t>
              </a:r>
            </a:p>
          </p:txBody>
        </p:sp>
        <p:sp>
          <p:nvSpPr>
            <p:cNvPr id="65" name="Line 55">
              <a:extLst>
                <a:ext uri="{FF2B5EF4-FFF2-40B4-BE49-F238E27FC236}">
                  <a16:creationId xmlns:a16="http://schemas.microsoft.com/office/drawing/2014/main" id="{07CC42C7-BD50-47B6-90D8-BA4A1FBADD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7" y="626"/>
              <a:ext cx="677" cy="41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66" name="Line 57">
              <a:extLst>
                <a:ext uri="{FF2B5EF4-FFF2-40B4-BE49-F238E27FC236}">
                  <a16:creationId xmlns:a16="http://schemas.microsoft.com/office/drawing/2014/main" id="{D1E05B7E-3ECE-4744-B9B8-72C0CF5A1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2" y="544"/>
              <a:ext cx="31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67" name="Text Box 62">
              <a:extLst>
                <a:ext uri="{FF2B5EF4-FFF2-40B4-BE49-F238E27FC236}">
                  <a16:creationId xmlns:a16="http://schemas.microsoft.com/office/drawing/2014/main" id="{B068973D-1533-4696-98C2-1C8B05BC2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0" y="394"/>
              <a:ext cx="487" cy="2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68" name="Line 68">
              <a:extLst>
                <a:ext uri="{FF2B5EF4-FFF2-40B4-BE49-F238E27FC236}">
                  <a16:creationId xmlns:a16="http://schemas.microsoft.com/office/drawing/2014/main" id="{A1BB1AF3-5A52-47A9-8601-BF4B1AF82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" y="56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Freeform 50">
            <a:extLst>
              <a:ext uri="{FF2B5EF4-FFF2-40B4-BE49-F238E27FC236}">
                <a16:creationId xmlns:a16="http://schemas.microsoft.com/office/drawing/2014/main" id="{C5330281-E6DC-41D3-9BB2-55C3859A5A9C}"/>
              </a:ext>
            </a:extLst>
          </p:cNvPr>
          <p:cNvSpPr>
            <a:spLocks/>
          </p:cNvSpPr>
          <p:nvPr/>
        </p:nvSpPr>
        <p:spPr bwMode="auto">
          <a:xfrm>
            <a:off x="4987036" y="2299750"/>
            <a:ext cx="1371600" cy="641350"/>
          </a:xfrm>
          <a:custGeom>
            <a:avLst/>
            <a:gdLst>
              <a:gd name="T0" fmla="*/ 0 w 1152"/>
              <a:gd name="T1" fmla="*/ 0 h 912"/>
              <a:gd name="T2" fmla="*/ 2147483647 w 1152"/>
              <a:gd name="T3" fmla="*/ 2147483647 h 912"/>
              <a:gd name="T4" fmla="*/ 2147483647 w 1152"/>
              <a:gd name="T5" fmla="*/ 2147483647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0" y="0"/>
                </a:moveTo>
                <a:lnTo>
                  <a:pt x="288" y="912"/>
                </a:lnTo>
                <a:lnTo>
                  <a:pt x="1152" y="91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 b="0">
              <a:ea typeface="Gill Sans" charset="0"/>
              <a:cs typeface="Gill Sans" charset="0"/>
            </a:endParaRPr>
          </a:p>
        </p:txBody>
      </p:sp>
      <p:sp>
        <p:nvSpPr>
          <p:cNvPr id="70" name="TextBox 1">
            <a:extLst>
              <a:ext uri="{FF2B5EF4-FFF2-40B4-BE49-F238E27FC236}">
                <a16:creationId xmlns:a16="http://schemas.microsoft.com/office/drawing/2014/main" id="{2CDA34B9-AB29-4E73-A306-6B8185ED8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431" y="1741614"/>
            <a:ext cx="766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+mn-lt"/>
                <a:ea typeface="Gill Sans" charset="0"/>
                <a:cs typeface="Gill Sans" charset="0"/>
              </a:rPr>
              <a:t>offset</a:t>
            </a:r>
          </a:p>
        </p:txBody>
      </p:sp>
      <p:grpSp>
        <p:nvGrpSpPr>
          <p:cNvPr id="71" name="Group 135">
            <a:extLst>
              <a:ext uri="{FF2B5EF4-FFF2-40B4-BE49-F238E27FC236}">
                <a16:creationId xmlns:a16="http://schemas.microsoft.com/office/drawing/2014/main" id="{F51425F1-6FE9-46BA-88F7-070A1C7F795A}"/>
              </a:ext>
            </a:extLst>
          </p:cNvPr>
          <p:cNvGrpSpPr>
            <a:grpSpLocks/>
          </p:cNvGrpSpPr>
          <p:nvPr/>
        </p:nvGrpSpPr>
        <p:grpSpPr bwMode="auto">
          <a:xfrm>
            <a:off x="8382698" y="3017300"/>
            <a:ext cx="3276600" cy="2278063"/>
            <a:chOff x="3024" y="672"/>
            <a:chExt cx="2064" cy="1435"/>
          </a:xfrm>
        </p:grpSpPr>
        <p:sp>
          <p:nvSpPr>
            <p:cNvPr id="72" name="AutoShape 112">
              <a:extLst>
                <a:ext uri="{FF2B5EF4-FFF2-40B4-BE49-F238E27FC236}">
                  <a16:creationId xmlns:a16="http://schemas.microsoft.com/office/drawing/2014/main" id="{2E771711-129E-4DFB-BA03-C27779DAD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" y="1351"/>
              <a:ext cx="958" cy="186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Check Valid</a:t>
              </a:r>
            </a:p>
          </p:txBody>
        </p:sp>
        <p:sp>
          <p:nvSpPr>
            <p:cNvPr id="73" name="Line 113">
              <a:extLst>
                <a:ext uri="{FF2B5EF4-FFF2-40B4-BE49-F238E27FC236}">
                  <a16:creationId xmlns:a16="http://schemas.microsoft.com/office/drawing/2014/main" id="{4FC259C4-0F38-4666-9B73-6C9785C28D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672"/>
              <a:ext cx="1106" cy="76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74" name="Text Box 114">
              <a:extLst>
                <a:ext uri="{FF2B5EF4-FFF2-40B4-BE49-F238E27FC236}">
                  <a16:creationId xmlns:a16="http://schemas.microsoft.com/office/drawing/2014/main" id="{AD46567D-F020-43CF-8671-6028CE550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1" y="1701"/>
              <a:ext cx="557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Access</a:t>
              </a:r>
            </a:p>
            <a:p>
              <a:pPr eaLnBrk="1" hangingPunct="1"/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75" name="Line 115">
              <a:extLst>
                <a:ext uri="{FF2B5EF4-FFF2-40B4-BE49-F238E27FC236}">
                  <a16:creationId xmlns:a16="http://schemas.microsoft.com/office/drawing/2014/main" id="{CAE0FDEA-1142-48A2-ABF8-A6DEB9456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5" y="1526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7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uiExpand="1" animBg="1"/>
      <p:bldP spid="7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A890-11B3-4275-B1E4-CB664F6A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Intel x86 Special Registers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BD212C0-DA1A-4652-BAC4-725EA9C57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5265184" cy="4351337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Segmentation can’t be just “turned off”</a:t>
            </a:r>
          </a:p>
          <a:p>
            <a:r>
              <a:rPr lang="en-US" dirty="0" smtClean="0"/>
              <a:t>What if we just want to use paging?</a:t>
            </a:r>
          </a:p>
          <a:p>
            <a:pPr lvl="1"/>
            <a:r>
              <a:rPr lang="en-US" dirty="0" smtClean="0"/>
              <a:t>Set base and bound to all of memory, in all segments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58BF1-FB39-424C-B08A-080705E59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9C805-A3EB-46D0-A6E2-CA41183A4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C1048-4A35-4A13-A12A-51888726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0021987-5890-4B11-86F8-BB13CCA6B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" r="1314" b="8861"/>
          <a:stretch>
            <a:fillRect/>
          </a:stretch>
        </p:blipFill>
        <p:spPr bwMode="auto">
          <a:xfrm>
            <a:off x="7140023" y="2147207"/>
            <a:ext cx="3748555" cy="436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B381D09-E3C3-4731-B2F5-06B9A6D0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278" y="2066690"/>
            <a:ext cx="2664240" cy="181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58C09DFC-09FB-460A-8CC3-A78AF09C5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2106" y="1736064"/>
            <a:ext cx="3002406" cy="39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solidFill>
                  <a:schemeClr val="hlink"/>
                </a:solidFill>
                <a:latin typeface="+mn-lt"/>
                <a:ea typeface="Gill Sans" charset="0"/>
                <a:cs typeface="Gill Sans" charset="0"/>
              </a:rPr>
              <a:t>80386 Special Registers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A1EE28EE-CB89-4F96-AFA5-C8D999F8A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5636" r="51389" b="8795"/>
          <a:stretch>
            <a:fillRect/>
          </a:stretch>
        </p:blipFill>
        <p:spPr bwMode="auto">
          <a:xfrm>
            <a:off x="1589594" y="1943100"/>
            <a:ext cx="1919783" cy="173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53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A489-CE42-409D-8525-6704B0E5C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Four Segments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F2593-7CEF-4C3D-8460-E38940FDC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B01F4-79F2-46CE-A604-761F7B56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CCDCC-A17F-4A3C-AA8C-60A82E70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69</a:t>
            </a:fld>
            <a:endParaRPr lang="en-US"/>
          </a:p>
        </p:txBody>
      </p:sp>
      <p:graphicFrame>
        <p:nvGraphicFramePr>
          <p:cNvPr id="7" name="Group 108">
            <a:extLst>
              <a:ext uri="{FF2B5EF4-FFF2-40B4-BE49-F238E27FC236}">
                <a16:creationId xmlns:a16="http://schemas.microsoft.com/office/drawing/2014/main" id="{90D72370-7BFF-46F3-BCCF-94B8BC99C1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638814"/>
              </p:ext>
            </p:extLst>
          </p:nvPr>
        </p:nvGraphicFramePr>
        <p:xfrm>
          <a:off x="7887865" y="183004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8" name="Group 105">
            <a:extLst>
              <a:ext uri="{FF2B5EF4-FFF2-40B4-BE49-F238E27FC236}">
                <a16:creationId xmlns:a16="http://schemas.microsoft.com/office/drawing/2014/main" id="{59A30EBF-5EE1-4C1A-884B-6523142D70AC}"/>
              </a:ext>
            </a:extLst>
          </p:cNvPr>
          <p:cNvGrpSpPr>
            <a:grpSpLocks/>
          </p:cNvGrpSpPr>
          <p:nvPr/>
        </p:nvGrpSpPr>
        <p:grpSpPr bwMode="auto">
          <a:xfrm>
            <a:off x="3413893" y="1971799"/>
            <a:ext cx="3544888" cy="580268"/>
            <a:chOff x="-48" y="480"/>
            <a:chExt cx="2233" cy="456"/>
          </a:xfrm>
        </p:grpSpPr>
        <p:sp>
          <p:nvSpPr>
            <p:cNvPr id="9" name="Rectangle 57">
              <a:extLst>
                <a:ext uri="{FF2B5EF4-FFF2-40B4-BE49-F238E27FC236}">
                  <a16:creationId xmlns:a16="http://schemas.microsoft.com/office/drawing/2014/main" id="{A6C6C85B-F4FE-4D53-83EE-EF7E5DD94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10" name="Rectangle 58">
              <a:extLst>
                <a:ext uri="{FF2B5EF4-FFF2-40B4-BE49-F238E27FC236}">
                  <a16:creationId xmlns:a16="http://schemas.microsoft.com/office/drawing/2014/main" id="{CF35B4C7-7C8B-48BD-9A23-454941797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11" name="Text Box 59">
              <a:extLst>
                <a:ext uri="{FF2B5EF4-FFF2-40B4-BE49-F238E27FC236}">
                  <a16:creationId xmlns:a16="http://schemas.microsoft.com/office/drawing/2014/main" id="{70A6D5EB-9330-4694-B7D7-3A9D37765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720"/>
              <a:ext cx="16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12" name="Text Box 60">
              <a:extLst>
                <a:ext uri="{FF2B5EF4-FFF2-40B4-BE49-F238E27FC236}">
                  <a16:creationId xmlns:a16="http://schemas.microsoft.com/office/drawing/2014/main" id="{8FEF4053-DC1E-4B93-A0A1-3F7A6ACA5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720"/>
              <a:ext cx="22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13" name="Text Box 61">
              <a:extLst>
                <a:ext uri="{FF2B5EF4-FFF2-40B4-BE49-F238E27FC236}">
                  <a16:creationId xmlns:a16="http://schemas.microsoft.com/office/drawing/2014/main" id="{D80AE3C0-B371-4CC8-A601-70843418F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720"/>
              <a:ext cx="22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14" name="Text Box 62">
              <a:extLst>
                <a:ext uri="{FF2B5EF4-FFF2-40B4-BE49-F238E27FC236}">
                  <a16:creationId xmlns:a16="http://schemas.microsoft.com/office/drawing/2014/main" id="{7EED26F4-226B-48F5-A308-1C7CDD3D8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8" y="719"/>
              <a:ext cx="22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15" name="Group 103">
            <a:extLst>
              <a:ext uri="{FF2B5EF4-FFF2-40B4-BE49-F238E27FC236}">
                <a16:creationId xmlns:a16="http://schemas.microsoft.com/office/drawing/2014/main" id="{BA202F91-2D94-44D1-B0CC-1F1CB3FAD2D5}"/>
              </a:ext>
            </a:extLst>
          </p:cNvPr>
          <p:cNvGrpSpPr>
            <a:grpSpLocks/>
          </p:cNvGrpSpPr>
          <p:nvPr/>
        </p:nvGrpSpPr>
        <p:grpSpPr bwMode="auto">
          <a:xfrm>
            <a:off x="645443" y="3037615"/>
            <a:ext cx="3270251" cy="3567113"/>
            <a:chOff x="2611" y="672"/>
            <a:chExt cx="2060" cy="2247"/>
          </a:xfrm>
        </p:grpSpPr>
        <p:grpSp>
          <p:nvGrpSpPr>
            <p:cNvPr id="16" name="Group 90">
              <a:extLst>
                <a:ext uri="{FF2B5EF4-FFF2-40B4-BE49-F238E27FC236}">
                  <a16:creationId xmlns:a16="http://schemas.microsoft.com/office/drawing/2014/main" id="{489F12F3-72FF-4682-892C-0B7DCCDF02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18" name="Rectangle 45">
                <a:extLst>
                  <a:ext uri="{FF2B5EF4-FFF2-40B4-BE49-F238E27FC236}">
                    <a16:creationId xmlns:a16="http://schemas.microsoft.com/office/drawing/2014/main" id="{4420F0BC-EE70-4DE0-AD29-C8B20AC6A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latin typeface="+mn-lt"/>
                </a:endParaRPr>
              </a:p>
            </p:txBody>
          </p:sp>
          <p:sp>
            <p:nvSpPr>
              <p:cNvPr id="19" name="Rectangle 46">
                <a:extLst>
                  <a:ext uri="{FF2B5EF4-FFF2-40B4-BE49-F238E27FC236}">
                    <a16:creationId xmlns:a16="http://schemas.microsoft.com/office/drawing/2014/main" id="{3BA37BD5-9D00-43B3-8F19-6B6E51D16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latin typeface="+mn-lt"/>
                </a:endParaRPr>
              </a:p>
            </p:txBody>
          </p:sp>
          <p:sp>
            <p:nvSpPr>
              <p:cNvPr id="20" name="Rectangle 47">
                <a:extLst>
                  <a:ext uri="{FF2B5EF4-FFF2-40B4-BE49-F238E27FC236}">
                    <a16:creationId xmlns:a16="http://schemas.microsoft.com/office/drawing/2014/main" id="{E59E9D47-A010-4D02-82ED-23F4AAF124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latin typeface="+mn-lt"/>
                </a:endParaRPr>
              </a:p>
            </p:txBody>
          </p:sp>
          <p:sp>
            <p:nvSpPr>
              <p:cNvPr id="21" name="Rectangle 48">
                <a:extLst>
                  <a:ext uri="{FF2B5EF4-FFF2-40B4-BE49-F238E27FC236}">
                    <a16:creationId xmlns:a16="http://schemas.microsoft.com/office/drawing/2014/main" id="{4FBFC954-3616-47BF-8ECE-02C74BF39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latin typeface="+mn-lt"/>
                </a:endParaRPr>
              </a:p>
            </p:txBody>
          </p:sp>
          <p:sp>
            <p:nvSpPr>
              <p:cNvPr id="22" name="Rectangle 80">
                <a:extLst>
                  <a:ext uri="{FF2B5EF4-FFF2-40B4-BE49-F238E27FC236}">
                    <a16:creationId xmlns:a16="http://schemas.microsoft.com/office/drawing/2014/main" id="{E0E07004-516E-47D4-A0DC-64F26AF91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latin typeface="+mn-lt"/>
                </a:endParaRPr>
              </a:p>
            </p:txBody>
          </p:sp>
          <p:sp>
            <p:nvSpPr>
              <p:cNvPr id="23" name="Rectangle 82">
                <a:extLst>
                  <a:ext uri="{FF2B5EF4-FFF2-40B4-BE49-F238E27FC236}">
                    <a16:creationId xmlns:a16="http://schemas.microsoft.com/office/drawing/2014/main" id="{187B7AFD-ECB2-4D45-8D92-A069D8E6A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latin typeface="+mn-lt"/>
                </a:endParaRPr>
              </a:p>
            </p:txBody>
          </p:sp>
          <p:grpSp>
            <p:nvGrpSpPr>
              <p:cNvPr id="24" name="Group 87">
                <a:extLst>
                  <a:ext uri="{FF2B5EF4-FFF2-40B4-BE49-F238E27FC236}">
                    <a16:creationId xmlns:a16="http://schemas.microsoft.com/office/drawing/2014/main" id="{DE3BD353-0914-4E9C-A353-C620A7072A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99" y="816"/>
                <a:ext cx="508" cy="1584"/>
                <a:chOff x="2299" y="816"/>
                <a:chExt cx="508" cy="1584"/>
              </a:xfrm>
            </p:grpSpPr>
            <p:sp>
              <p:nvSpPr>
                <p:cNvPr id="25" name="Text Box 72">
                  <a:extLst>
                    <a:ext uri="{FF2B5EF4-FFF2-40B4-BE49-F238E27FC236}">
                      <a16:creationId xmlns:a16="http://schemas.microsoft.com/office/drawing/2014/main" id="{D807EE3E-CD88-464E-9AED-6EB6202EF7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489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+mn-lt"/>
                    </a:rPr>
                    <a:t>0x4000</a:t>
                  </a:r>
                </a:p>
              </p:txBody>
            </p:sp>
            <p:sp>
              <p:nvSpPr>
                <p:cNvPr id="26" name="Text Box 75">
                  <a:extLst>
                    <a:ext uri="{FF2B5EF4-FFF2-40B4-BE49-F238E27FC236}">
                      <a16:creationId xmlns:a16="http://schemas.microsoft.com/office/drawing/2014/main" id="{4F21CA9B-9907-42CF-B3D7-E1F98A4B08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489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+mn-lt"/>
                    </a:rPr>
                    <a:t>0x0000</a:t>
                  </a:r>
                </a:p>
              </p:txBody>
            </p:sp>
            <p:sp>
              <p:nvSpPr>
                <p:cNvPr id="27" name="Text Box 83">
                  <a:extLst>
                    <a:ext uri="{FF2B5EF4-FFF2-40B4-BE49-F238E27FC236}">
                      <a16:creationId xmlns:a16="http://schemas.microsoft.com/office/drawing/2014/main" id="{4E99D699-06DE-47D4-846E-EAB3D54C80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489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+mn-lt"/>
                    </a:rPr>
                    <a:t>0x8000</a:t>
                  </a:r>
                </a:p>
              </p:txBody>
            </p:sp>
            <p:sp>
              <p:nvSpPr>
                <p:cNvPr id="28" name="Text Box 84">
                  <a:extLst>
                    <a:ext uri="{FF2B5EF4-FFF2-40B4-BE49-F238E27FC236}">
                      <a16:creationId xmlns:a16="http://schemas.microsoft.com/office/drawing/2014/main" id="{2DF144DA-A0D4-4632-A0BC-FF6E02D39B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0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+mn-lt"/>
                    </a:rPr>
                    <a:t>0xC000</a:t>
                  </a:r>
                </a:p>
              </p:txBody>
            </p:sp>
          </p:grpSp>
        </p:grpSp>
        <p:sp>
          <p:nvSpPr>
            <p:cNvPr id="17" name="Text Box 101">
              <a:extLst>
                <a:ext uri="{FF2B5EF4-FFF2-40B4-BE49-F238E27FC236}">
                  <a16:creationId xmlns:a16="http://schemas.microsoft.com/office/drawing/2014/main" id="{8D5D04A7-D490-43AD-A1C0-F828591E6F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1" y="2688"/>
              <a:ext cx="20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Virtual Address Space</a:t>
              </a:r>
            </a:p>
          </p:txBody>
        </p:sp>
      </p:grpSp>
      <p:sp>
        <p:nvSpPr>
          <p:cNvPr id="29" name="Text Box 107">
            <a:extLst>
              <a:ext uri="{FF2B5EF4-FFF2-40B4-BE49-F238E27FC236}">
                <a16:creationId xmlns:a16="http://schemas.microsoft.com/office/drawing/2014/main" id="{9879AE52-731E-46B2-8FF6-802AF6A0F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362" y="1955404"/>
            <a:ext cx="2323694" cy="3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Virtual Address Format:</a:t>
            </a:r>
          </a:p>
        </p:txBody>
      </p:sp>
      <p:sp>
        <p:nvSpPr>
          <p:cNvPr id="33" name="Rectangle 64">
            <a:extLst>
              <a:ext uri="{FF2B5EF4-FFF2-40B4-BE49-F238E27FC236}">
                <a16:creationId xmlns:a16="http://schemas.microsoft.com/office/drawing/2014/main" id="{B9FD9378-7863-4D68-9267-56D83E5F9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334" y="3113815"/>
            <a:ext cx="1219200" cy="304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latin typeface="+mn-lt"/>
            </a:endParaRPr>
          </a:p>
        </p:txBody>
      </p:sp>
      <p:sp>
        <p:nvSpPr>
          <p:cNvPr id="34" name="Rectangle 66">
            <a:extLst>
              <a:ext uri="{FF2B5EF4-FFF2-40B4-BE49-F238E27FC236}">
                <a16:creationId xmlns:a16="http://schemas.microsoft.com/office/drawing/2014/main" id="{2D6EA2EC-73D7-4026-93A5-3C33D6F8B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334" y="3875815"/>
            <a:ext cx="1219200" cy="152400"/>
          </a:xfrm>
          <a:prstGeom prst="rect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latin typeface="+mn-lt"/>
            </a:endParaRPr>
          </a:p>
        </p:txBody>
      </p:sp>
      <p:sp>
        <p:nvSpPr>
          <p:cNvPr id="35" name="Rectangle 67">
            <a:extLst>
              <a:ext uri="{FF2B5EF4-FFF2-40B4-BE49-F238E27FC236}">
                <a16:creationId xmlns:a16="http://schemas.microsoft.com/office/drawing/2014/main" id="{BB14C6D5-8BA6-4D87-9D3D-EE1E03928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334" y="4028215"/>
            <a:ext cx="1219200" cy="304800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latin typeface="+mn-lt"/>
            </a:endParaRPr>
          </a:p>
        </p:txBody>
      </p:sp>
      <p:sp>
        <p:nvSpPr>
          <p:cNvPr id="36" name="Rectangle 68">
            <a:extLst>
              <a:ext uri="{FF2B5EF4-FFF2-40B4-BE49-F238E27FC236}">
                <a16:creationId xmlns:a16="http://schemas.microsoft.com/office/drawing/2014/main" id="{09DF9838-3317-4F98-B955-EA451169A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334" y="3113815"/>
            <a:ext cx="1219200" cy="533400"/>
          </a:xfrm>
          <a:prstGeom prst="rect">
            <a:avLst/>
          </a:prstGeom>
          <a:solidFill>
            <a:srgbClr val="53FB2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 dirty="0">
              <a:latin typeface="+mn-lt"/>
            </a:endParaRPr>
          </a:p>
        </p:txBody>
      </p:sp>
      <p:sp>
        <p:nvSpPr>
          <p:cNvPr id="37" name="Text Box 71">
            <a:extLst>
              <a:ext uri="{FF2B5EF4-FFF2-40B4-BE49-F238E27FC236}">
                <a16:creationId xmlns:a16="http://schemas.microsoft.com/office/drawing/2014/main" id="{93D3246C-D7B4-4FF5-A856-0A93978CC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996" y="2961415"/>
            <a:ext cx="775834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+mn-lt"/>
              </a:rPr>
              <a:t>0x0000</a:t>
            </a:r>
          </a:p>
        </p:txBody>
      </p:sp>
      <p:sp>
        <p:nvSpPr>
          <p:cNvPr id="38" name="Text Box 73">
            <a:extLst>
              <a:ext uri="{FF2B5EF4-FFF2-40B4-BE49-F238E27FC236}">
                <a16:creationId xmlns:a16="http://schemas.microsoft.com/office/drawing/2014/main" id="{80560DC6-F4AE-4AA7-8342-F0C039A4C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996" y="3875815"/>
            <a:ext cx="775834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+mn-lt"/>
              </a:rPr>
              <a:t>0x4800</a:t>
            </a:r>
          </a:p>
        </p:txBody>
      </p:sp>
      <p:sp>
        <p:nvSpPr>
          <p:cNvPr id="39" name="Text Box 74">
            <a:extLst>
              <a:ext uri="{FF2B5EF4-FFF2-40B4-BE49-F238E27FC236}">
                <a16:creationId xmlns:a16="http://schemas.microsoft.com/office/drawing/2014/main" id="{157EB357-5B6D-4E13-BB8B-5802F5A6E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996" y="4180615"/>
            <a:ext cx="806292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+mn-lt"/>
              </a:rPr>
              <a:t>0x5C00</a:t>
            </a:r>
          </a:p>
        </p:txBody>
      </p:sp>
      <p:sp>
        <p:nvSpPr>
          <p:cNvPr id="40" name="Rectangle 78">
            <a:extLst>
              <a:ext uri="{FF2B5EF4-FFF2-40B4-BE49-F238E27FC236}">
                <a16:creationId xmlns:a16="http://schemas.microsoft.com/office/drawing/2014/main" id="{B5EEB034-3230-4B43-B741-F719C66C7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334" y="5933215"/>
            <a:ext cx="1219200" cy="228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latin typeface="+mn-lt"/>
            </a:endParaRPr>
          </a:p>
        </p:txBody>
      </p:sp>
      <p:sp>
        <p:nvSpPr>
          <p:cNvPr id="41" name="Text Box 79">
            <a:extLst>
              <a:ext uri="{FF2B5EF4-FFF2-40B4-BE49-F238E27FC236}">
                <a16:creationId xmlns:a16="http://schemas.microsoft.com/office/drawing/2014/main" id="{5986128D-70CC-4ACE-9778-B66EE9313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996" y="3647215"/>
            <a:ext cx="775834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+mn-lt"/>
              </a:rPr>
              <a:t>0x4000</a:t>
            </a:r>
          </a:p>
        </p:txBody>
      </p:sp>
      <p:sp>
        <p:nvSpPr>
          <p:cNvPr id="42" name="Text Box 85">
            <a:extLst>
              <a:ext uri="{FF2B5EF4-FFF2-40B4-BE49-F238E27FC236}">
                <a16:creationId xmlns:a16="http://schemas.microsoft.com/office/drawing/2014/main" id="{E7230687-B5D9-45BD-8EC4-4E2F8A16A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934" y="5704615"/>
            <a:ext cx="796674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+mn-lt"/>
              </a:rPr>
              <a:t>0xF000</a:t>
            </a:r>
          </a:p>
        </p:txBody>
      </p:sp>
      <p:sp>
        <p:nvSpPr>
          <p:cNvPr id="32" name="Text Box 102">
            <a:extLst>
              <a:ext uri="{FF2B5EF4-FFF2-40B4-BE49-F238E27FC236}">
                <a16:creationId xmlns:a16="http://schemas.microsoft.com/office/drawing/2014/main" id="{BC6768A5-23BB-4B80-9715-E203DA123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703" y="6238015"/>
            <a:ext cx="2689884" cy="36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0" dirty="0">
                <a:latin typeface="+mn-lt"/>
                <a:ea typeface="Gill Sans" charset="0"/>
                <a:cs typeface="Gill Sans" charset="0"/>
              </a:rPr>
              <a:t>Physical Address Space</a:t>
            </a:r>
          </a:p>
        </p:txBody>
      </p:sp>
      <p:sp>
        <p:nvSpPr>
          <p:cNvPr id="43" name="AutoShape 109">
            <a:extLst>
              <a:ext uri="{FF2B5EF4-FFF2-40B4-BE49-F238E27FC236}">
                <a16:creationId xmlns:a16="http://schemas.microsoft.com/office/drawing/2014/main" id="{0DFEA9DD-4F0D-40E3-8B04-14EEF438FBEB}"/>
              </a:ext>
            </a:extLst>
          </p:cNvPr>
          <p:cNvSpPr>
            <a:spLocks/>
          </p:cNvSpPr>
          <p:nvPr/>
        </p:nvSpPr>
        <p:spPr bwMode="auto">
          <a:xfrm>
            <a:off x="7255792" y="4409215"/>
            <a:ext cx="533400" cy="1524000"/>
          </a:xfrm>
          <a:prstGeom prst="rightBrace">
            <a:avLst>
              <a:gd name="adj1" fmla="val 2381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latin typeface="+mn-lt"/>
            </a:endParaRPr>
          </a:p>
        </p:txBody>
      </p:sp>
      <p:sp>
        <p:nvSpPr>
          <p:cNvPr id="44" name="Text Box 110">
            <a:extLst>
              <a:ext uri="{FF2B5EF4-FFF2-40B4-BE49-F238E27FC236}">
                <a16:creationId xmlns:a16="http://schemas.microsoft.com/office/drawing/2014/main" id="{BC789D90-3649-48BB-851C-298655931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399" y="4941670"/>
            <a:ext cx="3495741" cy="36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+mn-lt"/>
                <a:ea typeface="Gill Sans" charset="0"/>
                <a:cs typeface="Gill Sans" charset="0"/>
              </a:rPr>
              <a:t>Space for Other Apps</a:t>
            </a:r>
          </a:p>
        </p:txBody>
      </p:sp>
      <p:sp>
        <p:nvSpPr>
          <p:cNvPr id="45" name="AutoShape 111">
            <a:extLst>
              <a:ext uri="{FF2B5EF4-FFF2-40B4-BE49-F238E27FC236}">
                <a16:creationId xmlns:a16="http://schemas.microsoft.com/office/drawing/2014/main" id="{7CC85B8C-A0EA-4348-AFE0-DD6C80EAED95}"/>
              </a:ext>
            </a:extLst>
          </p:cNvPr>
          <p:cNvSpPr>
            <a:spLocks/>
          </p:cNvSpPr>
          <p:nvPr/>
        </p:nvSpPr>
        <p:spPr bwMode="auto">
          <a:xfrm>
            <a:off x="7255792" y="3875815"/>
            <a:ext cx="533400" cy="1524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 b="0">
              <a:latin typeface="+mn-lt"/>
              <a:ea typeface="Gill Sans" charset="0"/>
              <a:cs typeface="Gill Sans" charset="0"/>
            </a:endParaRPr>
          </a:p>
        </p:txBody>
      </p:sp>
      <p:sp>
        <p:nvSpPr>
          <p:cNvPr id="46" name="AutoShape 113">
            <a:extLst>
              <a:ext uri="{FF2B5EF4-FFF2-40B4-BE49-F238E27FC236}">
                <a16:creationId xmlns:a16="http://schemas.microsoft.com/office/drawing/2014/main" id="{DCF5DAFE-20D2-4DE2-866C-66411A658F22}"/>
              </a:ext>
            </a:extLst>
          </p:cNvPr>
          <p:cNvSpPr>
            <a:spLocks/>
          </p:cNvSpPr>
          <p:nvPr/>
        </p:nvSpPr>
        <p:spPr bwMode="auto">
          <a:xfrm>
            <a:off x="7255792" y="5933215"/>
            <a:ext cx="533400" cy="2286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latin typeface="+mn-lt"/>
            </a:endParaRPr>
          </a:p>
        </p:txBody>
      </p:sp>
      <p:sp>
        <p:nvSpPr>
          <p:cNvPr id="47" name="Text Box 114">
            <a:extLst>
              <a:ext uri="{FF2B5EF4-FFF2-40B4-BE49-F238E27FC236}">
                <a16:creationId xmlns:a16="http://schemas.microsoft.com/office/drawing/2014/main" id="{6A070A2D-26E8-4DE8-918A-75286D076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1417" y="5802811"/>
            <a:ext cx="3658097" cy="64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+mn-lt"/>
                <a:ea typeface="Gill Sans" charset="0"/>
                <a:cs typeface="Gill Sans" charset="0"/>
              </a:rPr>
              <a:t>Shared </a:t>
            </a:r>
            <a:r>
              <a:rPr lang="en-US" altLang="en-US" sz="1800" b="0" dirty="0" smtClean="0">
                <a:latin typeface="+mn-lt"/>
                <a:ea typeface="Gill Sans" charset="0"/>
                <a:cs typeface="Gill Sans" charset="0"/>
              </a:rPr>
              <a:t>with</a:t>
            </a:r>
          </a:p>
          <a:p>
            <a:pPr eaLnBrk="1" hangingPunct="1"/>
            <a:r>
              <a:rPr lang="en-US" altLang="en-US" sz="1800" b="0" dirty="0" smtClean="0">
                <a:latin typeface="+mn-lt"/>
                <a:ea typeface="Gill Sans" charset="0"/>
                <a:cs typeface="Gill Sans" charset="0"/>
              </a:rPr>
              <a:t>Other </a:t>
            </a:r>
            <a:r>
              <a:rPr lang="en-US" altLang="en-US" sz="1800" b="0" dirty="0">
                <a:latin typeface="+mn-lt"/>
                <a:ea typeface="Gill Sans" charset="0"/>
                <a:cs typeface="Gill Sans" charset="0"/>
              </a:rPr>
              <a:t>Apps</a:t>
            </a:r>
          </a:p>
        </p:txBody>
      </p:sp>
      <p:sp>
        <p:nvSpPr>
          <p:cNvPr id="48" name="Text Box 117">
            <a:extLst>
              <a:ext uri="{FF2B5EF4-FFF2-40B4-BE49-F238E27FC236}">
                <a16:creationId xmlns:a16="http://schemas.microsoft.com/office/drawing/2014/main" id="{6E1EC62E-E024-45AD-A3D2-6D9A1AFA5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399" y="3722470"/>
            <a:ext cx="3091257" cy="36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+mn-lt"/>
                <a:ea typeface="Gill Sans" charset="0"/>
                <a:cs typeface="Gill Sans" charset="0"/>
              </a:rPr>
              <a:t>Might be shared</a:t>
            </a:r>
          </a:p>
        </p:txBody>
      </p:sp>
      <p:cxnSp>
        <p:nvCxnSpPr>
          <p:cNvPr id="49" name="Elbow Connector 4">
            <a:extLst>
              <a:ext uri="{FF2B5EF4-FFF2-40B4-BE49-F238E27FC236}">
                <a16:creationId xmlns:a16="http://schemas.microsoft.com/office/drawing/2014/main" id="{5794DC2D-36D7-4440-9A28-302065E4E393}"/>
              </a:ext>
            </a:extLst>
          </p:cNvPr>
          <p:cNvCxnSpPr>
            <a:cxnSpLocks noChangeShapeType="1"/>
            <a:stCxn id="19" idx="3"/>
          </p:cNvCxnSpPr>
          <p:nvPr/>
        </p:nvCxnSpPr>
        <p:spPr bwMode="auto">
          <a:xfrm>
            <a:off x="2833017" y="3190015"/>
            <a:ext cx="2201862" cy="7620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0" name="TextBox 11">
            <a:extLst>
              <a:ext uri="{FF2B5EF4-FFF2-40B4-BE49-F238E27FC236}">
                <a16:creationId xmlns:a16="http://schemas.microsoft.com/office/drawing/2014/main" id="{118CDC4B-2D11-4566-987A-DCF55021B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079" y="2851878"/>
            <a:ext cx="10054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 err="1">
                <a:latin typeface="+mn-lt"/>
              </a:rPr>
              <a:t>SegID</a:t>
            </a:r>
            <a:r>
              <a:rPr lang="en-US" altLang="en-US" sz="1400" dirty="0">
                <a:latin typeface="+mn-lt"/>
              </a:rPr>
              <a:t> = 0</a:t>
            </a:r>
          </a:p>
        </p:txBody>
      </p:sp>
      <p:cxnSp>
        <p:nvCxnSpPr>
          <p:cNvPr id="51" name="Elbow Connector 60">
            <a:extLst>
              <a:ext uri="{FF2B5EF4-FFF2-40B4-BE49-F238E27FC236}">
                <a16:creationId xmlns:a16="http://schemas.microsoft.com/office/drawing/2014/main" id="{441B306D-4DAA-41BA-8310-DCB4A567C2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25079" y="4012340"/>
            <a:ext cx="2209800" cy="2444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2" name="TextBox 64">
            <a:extLst>
              <a:ext uri="{FF2B5EF4-FFF2-40B4-BE49-F238E27FC236}">
                <a16:creationId xmlns:a16="http://schemas.microsoft.com/office/drawing/2014/main" id="{8D90B365-0F27-44C4-9BDD-9C1EC8B07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3654" y="3690078"/>
            <a:ext cx="10054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 err="1">
                <a:latin typeface="+mn-lt"/>
              </a:rPr>
              <a:t>SegID</a:t>
            </a:r>
            <a:r>
              <a:rPr lang="en-US" altLang="en-US" sz="1400" dirty="0">
                <a:latin typeface="+mn-lt"/>
              </a:rPr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50314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 animBg="1"/>
      <p:bldP spid="41" grpId="0"/>
      <p:bldP spid="42" grpId="0"/>
      <p:bldP spid="32" grpId="0"/>
      <p:bldP spid="43" grpId="0" animBg="1"/>
      <p:bldP spid="44" grpId="0"/>
      <p:bldP spid="45" grpId="0" animBg="1"/>
      <p:bldP spid="46" grpId="0" animBg="1"/>
      <p:bldP spid="47" grpId="0"/>
      <p:bldP spid="48" grpId="0"/>
      <p:bldP spid="50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3DDE-0072-41BC-AE33-13E69C86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Little’s Law Applied to a Queue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A4F8F3-1F95-44D1-AC77-01FBCC06F7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Before, we had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𝐿𝐵</m:t>
                    </m:r>
                  </m:oMath>
                </a14:m>
                <a:r>
                  <a:rPr lang="en-US" dirty="0"/>
                  <a:t> (for a stable system):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: bandwidth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: latency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 number of operations in the system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When applied to a queue, we get: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A4F8F3-1F95-44D1-AC77-01FBCC06F7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5B035-BA71-4649-87A7-840777B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C563E-6114-4880-A395-42539983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888D2-1522-452C-8DEE-DD97418A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5068F0-FECC-4967-A21A-9E3491AA5736}"/>
              </a:ext>
            </a:extLst>
          </p:cNvPr>
          <p:cNvGrpSpPr/>
          <p:nvPr/>
        </p:nvGrpSpPr>
        <p:grpSpPr>
          <a:xfrm>
            <a:off x="2076391" y="4104144"/>
            <a:ext cx="8045703" cy="1694622"/>
            <a:chOff x="1069976" y="1624831"/>
            <a:chExt cx="6912735" cy="1694622"/>
          </a:xfrm>
        </p:grpSpPr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AE4FBADE-DE8E-490E-9356-0E745E4D298D}"/>
                </a:ext>
              </a:extLst>
            </p:cNvPr>
            <p:cNvSpPr txBox="1"/>
            <p:nvPr/>
          </p:nvSpPr>
          <p:spPr>
            <a:xfrm>
              <a:off x="1069976" y="2611567"/>
              <a:ext cx="28276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Average length of the queue</a:t>
              </a:r>
            </a:p>
          </p:txBody>
        </p:sp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D9019E3C-69B3-407F-8948-E3753ECD994E}"/>
                </a:ext>
              </a:extLst>
            </p:cNvPr>
            <p:cNvSpPr txBox="1"/>
            <p:nvPr/>
          </p:nvSpPr>
          <p:spPr>
            <a:xfrm>
              <a:off x="4862192" y="1624831"/>
              <a:ext cx="2300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Average Arrival Rate</a:t>
              </a:r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0ED26E0D-DF88-4558-9FAD-3C06CCD5262B}"/>
                </a:ext>
              </a:extLst>
            </p:cNvPr>
            <p:cNvSpPr txBox="1"/>
            <p:nvPr/>
          </p:nvSpPr>
          <p:spPr>
            <a:xfrm>
              <a:off x="5481142" y="2666569"/>
              <a:ext cx="25015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Average time “waiting”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76308E-AC2D-4B6E-85A0-B0182A3C74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1964265"/>
              <a:ext cx="290192" cy="207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C7840EA-C3D7-4D83-B88A-2FEC9BB2E423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4991734" y="2578636"/>
              <a:ext cx="489407" cy="287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A17267-8018-4952-8A9D-68A70A9CA2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3981" y="2547606"/>
              <a:ext cx="325402" cy="162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A8BC4ADC-F574-41AB-B314-EDC8E2D0D87D}"/>
              </a:ext>
            </a:extLst>
          </p:cNvPr>
          <p:cNvSpPr/>
          <p:nvPr/>
        </p:nvSpPr>
        <p:spPr>
          <a:xfrm>
            <a:off x="4064980" y="4329443"/>
            <a:ext cx="422031" cy="4220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93EA66-2520-4F2E-A7D2-B32B58284B4D}"/>
              </a:ext>
            </a:extLst>
          </p:cNvPr>
          <p:cNvSpPr/>
          <p:nvPr/>
        </p:nvSpPr>
        <p:spPr>
          <a:xfrm>
            <a:off x="3053865" y="4364013"/>
            <a:ext cx="712177" cy="3352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98D761-5BF2-4D52-9841-0FAC11CD7317}"/>
              </a:ext>
            </a:extLst>
          </p:cNvPr>
          <p:cNvCxnSpPr/>
          <p:nvPr/>
        </p:nvCxnSpPr>
        <p:spPr>
          <a:xfrm>
            <a:off x="3607780" y="4364013"/>
            <a:ext cx="0" cy="335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A576FC9-A207-4AC2-A41C-8FFAD284FDD9}"/>
              </a:ext>
            </a:extLst>
          </p:cNvPr>
          <p:cNvCxnSpPr>
            <a:stCxn id="30" idx="3"/>
            <a:endCxn id="29" idx="2"/>
          </p:cNvCxnSpPr>
          <p:nvPr/>
        </p:nvCxnSpPr>
        <p:spPr>
          <a:xfrm>
            <a:off x="3766042" y="4531662"/>
            <a:ext cx="298938" cy="8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DB1ECCE-CD26-47A7-BAEC-1BF56F61388C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2636230" y="4531662"/>
            <a:ext cx="4176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249043-EDEF-464F-8D8D-F5116AB4C370}"/>
                  </a:ext>
                </a:extLst>
              </p:cNvPr>
              <p:cNvSpPr txBox="1"/>
              <p:nvPr/>
            </p:nvSpPr>
            <p:spPr>
              <a:xfrm>
                <a:off x="5125108" y="4646695"/>
                <a:ext cx="1515800" cy="461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249043-EDEF-464F-8D8D-F5116AB4C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108" y="4646695"/>
                <a:ext cx="1515800" cy="4612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7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C2C59-B8C6-4183-9FF1-B32695DFB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Observations about Segmentation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60BE2-FDDD-4A86-9CE1-C92D5D4D2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Translation on every instruction fetch, load or store</a:t>
            </a:r>
          </a:p>
          <a:p>
            <a:r>
              <a:rPr lang="en-US" altLang="ko-KR" dirty="0" smtClean="0"/>
              <a:t>Virtual address space has holes</a:t>
            </a:r>
          </a:p>
          <a:p>
            <a:pPr lvl="1"/>
            <a:r>
              <a:rPr lang="en-US" altLang="ko-KR" dirty="0" smtClean="0"/>
              <a:t>Segmentation efficient for sparse address spaces</a:t>
            </a:r>
          </a:p>
          <a:p>
            <a:r>
              <a:rPr lang="en-US" altLang="ko-KR" dirty="0" smtClean="0"/>
              <a:t>When it is OK to address outside valid range?</a:t>
            </a:r>
          </a:p>
          <a:p>
            <a:pPr lvl="1"/>
            <a:r>
              <a:rPr lang="en-US" altLang="ko-KR" dirty="0" smtClean="0"/>
              <a:t>This is how the stack (and heap?) is allowed to grow</a:t>
            </a:r>
          </a:p>
          <a:p>
            <a:pPr lvl="1"/>
            <a:r>
              <a:rPr lang="en-US" altLang="ko-KR" dirty="0" smtClean="0"/>
              <a:t>For instance, stack takes fault, system automatically increases size of stack</a:t>
            </a:r>
          </a:p>
          <a:p>
            <a:r>
              <a:rPr lang="en-US" altLang="ko-KR" dirty="0" smtClean="0"/>
              <a:t>Need protection mode in segment table</a:t>
            </a:r>
          </a:p>
          <a:p>
            <a:pPr lvl="1"/>
            <a:r>
              <a:rPr lang="en-US" altLang="ko-KR" dirty="0" smtClean="0"/>
              <a:t>For example, code segment would be read-only</a:t>
            </a:r>
          </a:p>
          <a:p>
            <a:pPr lvl="1"/>
            <a:r>
              <a:rPr lang="en-US" altLang="ko-KR" dirty="0" smtClean="0"/>
              <a:t>Data and stack would be read-write (stores allowed)</a:t>
            </a:r>
          </a:p>
          <a:p>
            <a:r>
              <a:rPr lang="en-US" altLang="ko-KR" dirty="0" smtClean="0"/>
              <a:t>What must be saved/restored on context switch?</a:t>
            </a:r>
          </a:p>
          <a:p>
            <a:pPr lvl="1"/>
            <a:r>
              <a:rPr lang="en-US" altLang="ko-KR" dirty="0" smtClean="0"/>
              <a:t>Segment table stored in CPU, not in memory (small)</a:t>
            </a:r>
          </a:p>
          <a:p>
            <a:pPr lvl="1"/>
            <a:r>
              <a:rPr lang="en-US" altLang="ko-KR" dirty="0" smtClean="0"/>
              <a:t>Might store all of processes memory onto disk when switched (called “swapping”)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69CBB-9CA0-4BA5-A740-D4E38C29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482E1-4CE2-4FF0-A682-A88AE1D0F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BAE41-D853-4BC6-82E5-08AD8192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22DC-6A46-41F7-9DF3-08F3A402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if not all segments fit in memory?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60C1A-24E2-4741-B5B4-DE33731C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114" y="1828800"/>
            <a:ext cx="4534118" cy="4351337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Extreme form of Context Switch: Swapping</a:t>
            </a:r>
          </a:p>
          <a:p>
            <a:pPr lvl="1"/>
            <a:r>
              <a:rPr lang="en-US" altLang="ko-KR" dirty="0" smtClean="0"/>
              <a:t>In order to make room for next process, some or all of the previous process is moved to disk</a:t>
            </a:r>
          </a:p>
          <a:p>
            <a:pPr lvl="2"/>
            <a:r>
              <a:rPr lang="en-US" altLang="ko-KR" dirty="0" smtClean="0"/>
              <a:t>Likely need to send out complete segments </a:t>
            </a:r>
          </a:p>
          <a:p>
            <a:pPr lvl="1"/>
            <a:r>
              <a:rPr lang="en-US" altLang="ko-KR" dirty="0" smtClean="0"/>
              <a:t>This greatly increases the cost of context-switching</a:t>
            </a:r>
          </a:p>
          <a:p>
            <a:r>
              <a:rPr lang="en-US" altLang="ko-KR" dirty="0" smtClean="0"/>
              <a:t>What might be a desirable alternative?</a:t>
            </a:r>
          </a:p>
          <a:p>
            <a:pPr lvl="1"/>
            <a:r>
              <a:rPr lang="en-US" altLang="ko-KR" dirty="0" smtClean="0"/>
              <a:t>Some way to keep only active portions of a process in memory at any one time</a:t>
            </a:r>
          </a:p>
          <a:p>
            <a:pPr lvl="1"/>
            <a:r>
              <a:rPr lang="en-US" altLang="ko-KR" dirty="0" smtClean="0"/>
              <a:t>Need finer granularity control over physical memory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32B59-62D9-4BED-BDA8-B6B80C70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97BC5-3487-415E-B878-D61F50674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5EF07-98D8-43CD-AEBC-E7183FD8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99CB37A-A535-44C1-8638-18C40FC9A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t="342" r="487" b="1299"/>
          <a:stretch>
            <a:fillRect/>
          </a:stretch>
        </p:blipFill>
        <p:spPr bwMode="auto">
          <a:xfrm>
            <a:off x="1172395" y="2523379"/>
            <a:ext cx="3733800" cy="27876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68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0F0AE-A8D2-4D31-B376-B76FE2718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Problems with Segmentation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F1253-939A-44B9-AED3-15A064A70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Must fit variable-sized chunks into physical memory</a:t>
            </a:r>
          </a:p>
          <a:p>
            <a:r>
              <a:rPr lang="en-US" altLang="ko-KR" dirty="0" smtClean="0"/>
              <a:t>May move processes multiple times to fit everything</a:t>
            </a:r>
          </a:p>
          <a:p>
            <a:r>
              <a:rPr lang="en-US" altLang="ko-KR" smtClean="0"/>
              <a:t>Limited </a:t>
            </a:r>
            <a:r>
              <a:rPr lang="en-US" altLang="ko-KR" dirty="0" smtClean="0"/>
              <a:t>options for swapping to disk</a:t>
            </a:r>
          </a:p>
          <a:p>
            <a:r>
              <a:rPr lang="en-US" altLang="ko-KR" smtClean="0"/>
              <a:t>Fragmentation</a:t>
            </a:r>
            <a:r>
              <a:rPr lang="en-US" altLang="ko-KR" dirty="0" smtClean="0"/>
              <a:t>: wasted space</a:t>
            </a:r>
          </a:p>
          <a:p>
            <a:pPr lvl="1"/>
            <a:r>
              <a:rPr lang="en-US" altLang="ko-KR" dirty="0" smtClean="0"/>
              <a:t>External: free gaps between allocated chunks</a:t>
            </a:r>
          </a:p>
          <a:p>
            <a:pPr lvl="1"/>
            <a:r>
              <a:rPr lang="en-US" altLang="ko-KR" dirty="0" smtClean="0"/>
              <a:t>Internal: don’t need all memory within allocated chunks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86A69-AD8D-4214-B92B-2FE471F5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21D05-A8E2-46E2-8A87-D03434BDE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8A279-9C3E-47B5-B7C6-D7ABD00E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260C-983E-483B-94FA-46D8758A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Some Results from Queuing Theory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6E71C-851C-418B-983E-2671D353A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Assumptions: system in equilibrium, no limit to the queue, time between successive arrivals is random and memoryless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60299-CE84-48C5-97B4-FAD0C87B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6076D-D8CD-4AD5-BAC8-97E4BCC5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7FD68-98D6-464E-9CD6-14047E06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93879A6C-0CC6-43EB-A634-2AA259B36653}"/>
              </a:ext>
            </a:extLst>
          </p:cNvPr>
          <p:cNvGrpSpPr>
            <a:grpSpLocks/>
          </p:cNvGrpSpPr>
          <p:nvPr/>
        </p:nvGrpSpPr>
        <p:grpSpPr bwMode="auto">
          <a:xfrm>
            <a:off x="3106175" y="2829855"/>
            <a:ext cx="5275263" cy="1130215"/>
            <a:chOff x="1093" y="462"/>
            <a:chExt cx="3323" cy="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5">
                  <a:extLst>
                    <a:ext uri="{FF2B5EF4-FFF2-40B4-BE49-F238E27FC236}">
                      <a16:creationId xmlns:a16="http://schemas.microsoft.com/office/drawing/2014/main" id="{7D96B06D-2F29-48DC-A4EB-9319A6C090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2" y="764"/>
                  <a:ext cx="790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</a:pPr>
                  <a:r>
                    <a:rPr lang="en-US" altLang="en-US" sz="1600" b="0" dirty="0">
                      <a:solidFill>
                        <a:schemeClr val="hlink"/>
                      </a:solidFill>
                      <a:latin typeface="Gill Sans"/>
                    </a:rPr>
                    <a:t>Arrival Rate</a:t>
                  </a:r>
                  <a:endParaRPr lang="en-US" altLang="en-US" sz="1600" b="0" dirty="0">
                    <a:solidFill>
                      <a:schemeClr val="hlink"/>
                    </a:solidFill>
                    <a:latin typeface="Gill Sans"/>
                    <a:sym typeface="Symbol" panose="05050102010706020507" pitchFamily="18" charset="2"/>
                  </a:endParaRPr>
                </a:p>
                <a:p>
                  <a:pPr algn="ctr">
                    <a:spcBef>
                      <a:spcPct val="0"/>
                    </a:spcBef>
                    <a:buSz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altLang="en-US" sz="1600" b="0" dirty="0">
                    <a:solidFill>
                      <a:schemeClr val="hlink"/>
                    </a:solidFill>
                    <a:latin typeface="Gill Sans"/>
                  </a:endParaRPr>
                </a:p>
              </p:txBody>
            </p:sp>
          </mc:Choice>
          <mc:Fallback xmlns="">
            <p:sp>
              <p:nvSpPr>
                <p:cNvPr id="8" name="Rectangle 5">
                  <a:extLst>
                    <a:ext uri="{FF2B5EF4-FFF2-40B4-BE49-F238E27FC236}">
                      <a16:creationId xmlns:a16="http://schemas.microsoft.com/office/drawing/2014/main" id="{7D96B06D-2F29-48DC-A4EB-9319A6C090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32" y="764"/>
                  <a:ext cx="790" cy="407"/>
                </a:xfrm>
                <a:prstGeom prst="rect">
                  <a:avLst/>
                </a:prstGeom>
                <a:blipFill>
                  <a:blip r:embed="rId2"/>
                  <a:stretch>
                    <a:fillRect l="-1951" t="-3158" r="-146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CB6B6ACD-513D-4BAE-B510-095E4B0BC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462"/>
              <a:ext cx="820" cy="560"/>
            </a:xfrm>
            <a:prstGeom prst="rect">
              <a:avLst/>
            </a:prstGeom>
            <a:solidFill>
              <a:srgbClr val="53FB2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bg1"/>
                  </a:solidFill>
                  <a:latin typeface="Gill Sans"/>
                </a:rPr>
                <a:t>Queue</a:t>
              </a:r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9D594C2F-9BA1-4467-B00C-1A03B1D4E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2" y="738"/>
              <a:ext cx="9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600">
                <a:latin typeface="Gill Sans"/>
              </a:endParaRP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F08A53CA-AFD6-44DE-9C0D-20E0CEF4ED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3" y="738"/>
              <a:ext cx="9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600">
                <a:latin typeface="Gill Sans"/>
              </a:endParaRPr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A94A2028-0D8B-4CA8-B84E-0E6F385C6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" y="462"/>
              <a:ext cx="604" cy="603"/>
            </a:xfrm>
            <a:prstGeom prst="ellipse">
              <a:avLst/>
            </a:prstGeom>
            <a:solidFill>
              <a:schemeClr val="accent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/>
                </a:rPr>
                <a:t>Server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0">
                  <a:extLst>
                    <a:ext uri="{FF2B5EF4-FFF2-40B4-BE49-F238E27FC236}">
                      <a16:creationId xmlns:a16="http://schemas.microsoft.com/office/drawing/2014/main" id="{0173D5D2-9415-4E90-9C83-811CC7689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6" y="764"/>
                  <a:ext cx="854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</a:pPr>
                  <a:r>
                    <a:rPr lang="en-US" altLang="en-US" sz="1600" b="0" dirty="0">
                      <a:solidFill>
                        <a:schemeClr val="hlink"/>
                      </a:solidFill>
                      <a:latin typeface="Gill Sans"/>
                    </a:rPr>
                    <a:t>Service Rate</a:t>
                  </a:r>
                </a:p>
                <a:p>
                  <a:pPr algn="ctr">
                    <a:spcBef>
                      <a:spcPct val="0"/>
                    </a:spcBef>
                    <a:buSz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  <m:r>
                          <a:rPr lang="en-US" altLang="en-US" sz="1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en-US" altLang="en-US" sz="1600" b="0" i="1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sz="1600" b="0" i="1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en-US" sz="1600" b="0" i="1" smtClean="0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0" i="1" smtClean="0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en-US" sz="1600" b="0" i="1" smtClean="0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𝑆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altLang="en-US" sz="1600" b="0" dirty="0">
                    <a:solidFill>
                      <a:schemeClr val="hlink"/>
                    </a:solidFill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13" name="Rectangle 10">
                  <a:extLst>
                    <a:ext uri="{FF2B5EF4-FFF2-40B4-BE49-F238E27FC236}">
                      <a16:creationId xmlns:a16="http://schemas.microsoft.com/office/drawing/2014/main" id="{0173D5D2-9415-4E90-9C83-811CC7689A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06" y="764"/>
                  <a:ext cx="854" cy="489"/>
                </a:xfrm>
                <a:prstGeom prst="rect">
                  <a:avLst/>
                </a:prstGeom>
                <a:blipFill>
                  <a:blip r:embed="rId3"/>
                  <a:stretch>
                    <a:fillRect l="-1802" t="-27826" r="-20721" b="-9826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8041" y="4111548"/>
                <a:ext cx="3798679" cy="17380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service rate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utilization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041" y="4111548"/>
                <a:ext cx="3798679" cy="1738026"/>
              </a:xfrm>
              <a:prstGeom prst="rect">
                <a:avLst/>
              </a:prstGeom>
              <a:blipFill>
                <a:blip r:embed="rId4"/>
                <a:stretch>
                  <a:fillRect l="-1445" t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1872" y="4111548"/>
                <a:ext cx="6543261" cy="19914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arrival rate</a:t>
                </a:r>
              </a:p>
              <a:p>
                <a:pPr marL="285750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mean time to service a customer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squared coefficient of variance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72" y="4111548"/>
                <a:ext cx="6543261" cy="1991411"/>
              </a:xfrm>
              <a:prstGeom prst="rect">
                <a:avLst/>
              </a:prstGeom>
              <a:blipFill>
                <a:blip r:embed="rId5"/>
                <a:stretch>
                  <a:fillRect l="-839" t="-3058" b="-11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27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260C-983E-483B-94FA-46D8758A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Some Results from Queuing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6E71C-851C-418B-983E-2671D353AC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Memoryless service distribution (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 smtClean="0"/>
                  <a:t> - an </a:t>
                </a:r>
                <a:r>
                  <a:rPr lang="en-US" dirty="0"/>
                  <a:t>“M/M/1 queue”: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General service distribution (no </a:t>
                </a:r>
                <a:r>
                  <a:rPr lang="en-US" dirty="0" smtClean="0"/>
                  <a:t>restrictions) - an </a:t>
                </a:r>
                <a:r>
                  <a:rPr lang="en-US" dirty="0"/>
                  <a:t>“M/G/1 queue”: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6E71C-851C-418B-983E-2671D353AC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60299-CE84-48C5-97B4-FAD0C87B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6076D-D8CD-4AD5-BAC8-97E4BCC5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7FD68-98D6-464E-9CD6-14047E06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8041" y="4111548"/>
                <a:ext cx="3798679" cy="17380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service rate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utilization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041" y="4111548"/>
                <a:ext cx="3798679" cy="1738026"/>
              </a:xfrm>
              <a:prstGeom prst="rect">
                <a:avLst/>
              </a:prstGeom>
              <a:blipFill>
                <a:blip r:embed="rId3"/>
                <a:stretch>
                  <a:fillRect l="-1445" t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1872" y="4111548"/>
                <a:ext cx="6543261" cy="19914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arrival rate</a:t>
                </a:r>
              </a:p>
              <a:p>
                <a:pPr marL="285750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mean time to service a customer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squared coefficient of variance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72" y="4111548"/>
                <a:ext cx="6543261" cy="1991411"/>
              </a:xfrm>
              <a:prstGeom prst="rect">
                <a:avLst/>
              </a:prstGeom>
              <a:blipFill>
                <a:blip r:embed="rId4"/>
                <a:stretch>
                  <a:fillRect l="-839" t="-3058" b="-11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2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567</TotalTime>
  <Words>4877</Words>
  <Application>Microsoft Office PowerPoint</Application>
  <PresentationFormat>Widescreen</PresentationFormat>
  <Paragraphs>1029</Paragraphs>
  <Slides>73</Slides>
  <Notes>1</Notes>
  <HiddenSlides>17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91" baseType="lpstr">
      <vt:lpstr>맑은 고딕</vt:lpstr>
      <vt:lpstr>ＭＳ Ｐゴシック</vt:lpstr>
      <vt:lpstr>ＭＳ Ｐゴシック</vt:lpstr>
      <vt:lpstr>Arial</vt:lpstr>
      <vt:lpstr>Calibri</vt:lpstr>
      <vt:lpstr>Cambria Math</vt:lpstr>
      <vt:lpstr>Century Schoolbook</vt:lpstr>
      <vt:lpstr>Comic Sans MS</vt:lpstr>
      <vt:lpstr>Consolas</vt:lpstr>
      <vt:lpstr>Courier New</vt:lpstr>
      <vt:lpstr>Gill Sans</vt:lpstr>
      <vt:lpstr>Gill Sans Light</vt:lpstr>
      <vt:lpstr>Gulim</vt:lpstr>
      <vt:lpstr>Gulim</vt:lpstr>
      <vt:lpstr>Helvetica</vt:lpstr>
      <vt:lpstr>Symbol</vt:lpstr>
      <vt:lpstr>Wingdings 2</vt:lpstr>
      <vt:lpstr>View</vt:lpstr>
      <vt:lpstr>Memory 1: Address Translation</vt:lpstr>
      <vt:lpstr>Goals for Today</vt:lpstr>
      <vt:lpstr>Recall: Little’s Law</vt:lpstr>
      <vt:lpstr>Recall: A Simple System Performance Model</vt:lpstr>
      <vt:lpstr>Recall: Ideal System Performance</vt:lpstr>
      <vt:lpstr>Recall: A Bursty World</vt:lpstr>
      <vt:lpstr>Recall: Little’s Law Applied to a Queue</vt:lpstr>
      <vt:lpstr>Recall: Some Results from Queuing Theory</vt:lpstr>
      <vt:lpstr>Recall: Some Results from Queuing Theory</vt:lpstr>
      <vt:lpstr>Recall: Ideal System Performance</vt:lpstr>
      <vt:lpstr>Do real systems really hit a wall as utilization approaches 100%?</vt:lpstr>
      <vt:lpstr>Closed System</vt:lpstr>
      <vt:lpstr>What Causes Systems to Close?</vt:lpstr>
      <vt:lpstr>Queuing Theory Resources</vt:lpstr>
      <vt:lpstr>Recall: Well-Conditioned Systems</vt:lpstr>
      <vt:lpstr>Recall: Non-Well-Conditioned Systems</vt:lpstr>
      <vt:lpstr>Building Well-Conditioned Systems</vt:lpstr>
      <vt:lpstr>System Performance and Highly Concurrent Systems</vt:lpstr>
      <vt:lpstr>Concurrent, Well-Conditioned Systems</vt:lpstr>
      <vt:lpstr>Thread Pools</vt:lpstr>
      <vt:lpstr>Thread Pools</vt:lpstr>
      <vt:lpstr>Highly Concurrent Well-Conditioned Systems</vt:lpstr>
      <vt:lpstr>We’ve Looked At: Kernel-Supported Threads</vt:lpstr>
      <vt:lpstr>Concurrent, Well-Conditioned Systems</vt:lpstr>
      <vt:lpstr>User-Mode Threads</vt:lpstr>
      <vt:lpstr>Thread Yield</vt:lpstr>
      <vt:lpstr>Thread I/O</vt:lpstr>
      <vt:lpstr>User-Mode Threads: Problems</vt:lpstr>
      <vt:lpstr>Go Goroutines</vt:lpstr>
      <vt:lpstr>Go User-Level Scheduler</vt:lpstr>
      <vt:lpstr>Go User-Level Thread Scheduler</vt:lpstr>
      <vt:lpstr>Dealing with Blocking Syscalls</vt:lpstr>
      <vt:lpstr>Dealing with Blocking Syscalls</vt:lpstr>
      <vt:lpstr>Dealing with Blocking Syscalls</vt:lpstr>
      <vt:lpstr>Recall: Motivation for Threads</vt:lpstr>
      <vt:lpstr>Recall: Threads Allow Handling MTAO</vt:lpstr>
      <vt:lpstr>Concurrent, Well-Conditioned Systems</vt:lpstr>
      <vt:lpstr>Event-Driven Execution</vt:lpstr>
      <vt:lpstr>Event-Driven Server Concept</vt:lpstr>
      <vt:lpstr>How to “Issue Task’s Next I/O Operation”?</vt:lpstr>
      <vt:lpstr>How to “Wait for Task to Become Ready”?</vt:lpstr>
      <vt:lpstr>Alternative Asynchronous I/O APIs</vt:lpstr>
      <vt:lpstr>Event-Driven Server Concept</vt:lpstr>
      <vt:lpstr>User-Mode Scheduler Based on Event Loop</vt:lpstr>
      <vt:lpstr>User-Mode Scheduling vs. Event Loops</vt:lpstr>
      <vt:lpstr>Final Word on Scheduling</vt:lpstr>
      <vt:lpstr>Announcements</vt:lpstr>
      <vt:lpstr>Address Translation</vt:lpstr>
      <vt:lpstr>Next Objective</vt:lpstr>
      <vt:lpstr>Recall: Four Fundamental OS Concepts</vt:lpstr>
      <vt:lpstr>Key OS Concept: Address Space</vt:lpstr>
      <vt:lpstr>Recall: Address Space</vt:lpstr>
      <vt:lpstr>Recall: Typical Address Space Structure</vt:lpstr>
      <vt:lpstr>Recall: Single and Multithreaded Processes</vt:lpstr>
      <vt:lpstr>Important Aspects of Memory Multiplexing</vt:lpstr>
      <vt:lpstr>Alternative View: Interposing on Process Behavior</vt:lpstr>
      <vt:lpstr>From Program to Process</vt:lpstr>
      <vt:lpstr>Uniprogramming: One Process at a Time</vt:lpstr>
      <vt:lpstr>Primitive Multiprogramming</vt:lpstr>
      <vt:lpstr>Multiprogramming with Protection</vt:lpstr>
      <vt:lpstr>Recall: Base and Bound (no Translation)</vt:lpstr>
      <vt:lpstr>General Translation</vt:lpstr>
      <vt:lpstr>Recall: Base and Bound (with Translation)</vt:lpstr>
      <vt:lpstr>Issues with Simple Base and Bound</vt:lpstr>
      <vt:lpstr>Segmentation</vt:lpstr>
      <vt:lpstr>Segmentation</vt:lpstr>
      <vt:lpstr>Hardware Support for Segmentation</vt:lpstr>
      <vt:lpstr>Intel x86 Special Registers</vt:lpstr>
      <vt:lpstr>Example: Four Segments</vt:lpstr>
      <vt:lpstr>Observations about Segmentation</vt:lpstr>
      <vt:lpstr>What if not all segments fit in memory?</vt:lpstr>
      <vt:lpstr>Problems with Segmentation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194</cp:revision>
  <dcterms:created xsi:type="dcterms:W3CDTF">2024-06-27T20:10:03Z</dcterms:created>
  <dcterms:modified xsi:type="dcterms:W3CDTF">2026-04-06T00:24:19Z</dcterms:modified>
</cp:coreProperties>
</file>