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sldIdLst>
    <p:sldId id="256" r:id="rId2"/>
    <p:sldId id="318" r:id="rId3"/>
    <p:sldId id="319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27" r:id="rId12"/>
    <p:sldId id="328" r:id="rId13"/>
    <p:sldId id="329" r:id="rId14"/>
    <p:sldId id="330" r:id="rId15"/>
    <p:sldId id="391" r:id="rId16"/>
    <p:sldId id="392" r:id="rId17"/>
    <p:sldId id="333" r:id="rId18"/>
    <p:sldId id="397" r:id="rId19"/>
    <p:sldId id="334" r:id="rId20"/>
    <p:sldId id="335" r:id="rId21"/>
    <p:sldId id="336" r:id="rId22"/>
    <p:sldId id="338" r:id="rId23"/>
    <p:sldId id="398" r:id="rId24"/>
    <p:sldId id="339" r:id="rId25"/>
    <p:sldId id="401" r:id="rId26"/>
    <p:sldId id="340" r:id="rId27"/>
    <p:sldId id="342" r:id="rId28"/>
    <p:sldId id="341" r:id="rId29"/>
    <p:sldId id="403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60" r:id="rId39"/>
    <p:sldId id="399" r:id="rId40"/>
    <p:sldId id="351" r:id="rId41"/>
    <p:sldId id="352" r:id="rId42"/>
    <p:sldId id="353" r:id="rId43"/>
    <p:sldId id="354" r:id="rId44"/>
    <p:sldId id="355" r:id="rId45"/>
    <p:sldId id="393" r:id="rId46"/>
    <p:sldId id="357" r:id="rId47"/>
    <p:sldId id="358" r:id="rId48"/>
    <p:sldId id="359" r:id="rId49"/>
    <p:sldId id="31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2040" userDrawn="1">
          <p15:clr>
            <a:srgbClr val="A4A3A4"/>
          </p15:clr>
        </p15:guide>
        <p15:guide id="3" pos="4248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44" y="384"/>
      </p:cViewPr>
      <p:guideLst>
        <p:guide orient="horz" pos="2328"/>
        <p:guide pos="2040"/>
        <p:guide pos="4248"/>
        <p:guide orient="horz" pos="18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3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533 86 37,'0'0'20,"0"0"-3,0 0-1,0 0-2,-9-14-2,9 14-2,-19-8-3,19 8 0,-28-14-2,11 5-1,-8 6 0,3-8 0,-9 8 0,3-7-1,-3 7 0,-1-2 1,-6 4-2,6-2 0,-3 1 1,3 2-2,-1 2 1,5-1-1,2 2 0,6 0 0,4 1 0,1-1 0,15-3-1,-16 9 1,16-9 0,0 0 0,8 19 0,-8-19 0,22 18 0,-5-5-1,3 1 1,2 5-1,-1-1 0,3 2 1,-1 4-1,2 1 1,-3-2-1,-2 2 1,-5 0-1,1-3 1,-4-2-1,-4-1 1,-2-2-1,-4-2 1,-5 1-1,3-16 0,-11 18 1,11-18-1,-24 16 1,24-16-1,-21 8 0,21-8 0,-16 3 1,16-3-1,0 0 0,0 0 1,2 20-1,-2-20 0,20 30 1,-6-13-1,-2 3 0,2 0 0,-1 2 0,-7 1 0,-1-1 0,-4-2 0,-5-1 1,-1-2-1,-4 2 0,-1-3 0,1-1 0,9-15 0,-19 23 0,19-23 0,-17 21-2,17-21-1,-18 9-4,2-1-10,-3-7-19,19-1 1,-24-3-1,24 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6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287 39 26,'0'0'16,"0"0"-1,0 0-2,11-19 0,-11 19 0,0 0-3,-17-14-1,17 14-1,-25-8-2,10 10-1,-2-4-1,-5 7 0,1 1-1,-6 4 0,8-1-1,-6 3 1,3 1-1,-3-1 0,6-1 1,2 3-1,17-14 0,-19 20 1,19-20 1,-8 22-2,8-22 0,11 21 0,-11-21 0,20 23 0,-7-6-1,-1-3 0,4 5-1,0 1 1,-2 0-1,-2 3 1,1-1 0,-4 0 0,1-3-1,-4 3 2,-2-5-1,-3 1 0,-1-2 0,-3 1 0,-2-3-1,-2 2 1,7-16 0,-17 24-1,17-24 1,-14 18 0,14-18-1,-11 15 1,11-15 0,0 16 0,0-16 0,10 22 0,-3-7 0,1 5 1,5-1-1,0 4 0,-4-1-1,-3 0 1,1 1 0,-7-1 0,0-2-1,-2-3 1,-4 1 0,0-4-1,1 0 1,5-14-2,-8 18 1,8-18-1,-5 14-2,5-14-2,0 0-7,0 0-19,0 0-6,0 0 2,0 0-3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6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1564 236 36,'0'0'17,"0"0"-3,-1-14-1,1 14-1,0 0-3,0 0-1,-9-17-1,9 17-1,0 0 0,-21-14-1,21 14-1,-21-20-1,21 20 0,-30-21 0,14 7-2,-2 5 1,1-6-1,-4 4 1,3 0 0,1 0 0,3 0 0,-2 2 0,16 9 1,-26-19 0,26 19-1,-19-17 1,19 17-1,0 0 0,-17-15 0,17 15 0,0 0-1,0 0 0,0 0-1,-16-8 1,16 8 0,0 0 0,-15 9 0,15-9 1,-14 23-1,4-7 1,4 1 0,0 5 0,1-2-1,-2 6 1,0-2-1,0 0 0,2-2 0,-3-2 0,2-3 0,-2-1 0,8-16 0,-23 20-1,23-20 1,-20 6-1,20-6 1,-28-1-1,14-4 0,-2-3 0,16 8 0,-25-15 0,25 15 0,-23-17-1,23 17 1,-16-13 0,16 13 0,0 0-1,-14-6 1,14 6 0,0 0 0,0 0 0,-12 14 1,12-14-1,-6 22 0,1-8 0,0 4 0,1 0 0,-1 4 1,-3 1-1,0 0 0,2 2 0,-5 0 0,0 0 0,-1-1 1,-4 3-1,1-2 0,-7-4 0,-3 0 1,-6-4-1,-3-3 0,-10-7 1,-7-7 0,-8-3 1,-5-11-1,-4-1 1,1-7 1,-8-6-1,5-1 1,5 1-1,10 0 0,10 5 0,9 2 0,7 6 0,9 6-1,20 9 0,0 0 0,0 0 0,0 0-1,0 0-1,0 0-1,25 10-4,-25-10-5,0 0-28,18 16-2,-18-16 2,0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6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11 26 33,'0'0'26,"-8"-16"-6,8 16-2,0 0-3,17-11-3,-1 8-3,0 8-2,3-4-1,10 7-1,1-3-2,-2 7 1,7-5-1,-6 5 1,2-4-1,-7 3 2,3-3-2,-11 3 0,0-5-1,-16-6 1,19 16-1,-19-16 0,0 18 0,0-18 0,-14 24 0,0-7 0,2 0-1,-6 5 1,6-1 0,-2 2-1,4-3 0,-1 2 1,6-1-1,2 1 0,6-4 0,4 1 0,2-2 1,4 2-1,4-2 0,4-1-1,1-3 1,4-2 0,-3-2-1,1-4 0,0-1 1,-2-2-1,-4-4 0,-3 2 0,0 0 0,-15 0 0,18 0 0,-18 0 1,8 14-1,-8-14 1,-3 29 0,2-12-1,-1 3 2,0 4-1,2-2 1,2 3-1,9 0 1,6 1-1,6-1 0,2 2 1,7-2-1,-4-2-1,2-4 1,-3-2-1,-7-4-1,-6-5-3,-14-8-1,14 8-5,-14-8-9,-19 11-21,19-11 2,0 0-2,0 0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6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639 343 23,'0'0'25,"0"0"0,0 0-6,-9-22-2,9 22-4,-14-20 0,14 20-3,-23-31-2,6 15-1,0-4-1,-6 2 0,-1-2-1,-7 1-1,0-7-1,-7 4 1,-1-3-2,-3 5 0,-1 0 0,2 1-1,2 2 0,5 7 0,3-1 0,6 8 0,8 0 0,1 6 0,16-3 0,-12 17 1,12-3 0,3 7 0,6 4 0,7 8 0,2 1 0,3 4-1,2 3 1,0 0-1,0 0 0,-4-3 0,-5-4 0,-5-4-1,-4-6 0,-4-3 1,-7-7-1,6-14 0,-22 19 0,5-18 1,-1-1-1,-1-4 0,-2 1 0,-1-2 0,5 2 0,1 0 0,16 3-1,-18 3 1,18-3 1,-6 22-1,9-5 0,-2 3 0,2 0 0,-1 5 0,-2-1 0,-3 1 0,0-3 0,-2 0 0,-4-2 0,-4-2 0,2-2 1,1-2-1,10-14-1,-19 20 1,19-20-1,-11 14-1,11-14-3,0 0-7,0 0-20,0 0-6,0 0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6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0 590 14,'0'0'22,"0"0"2,0 0-8,0 0-1,0 0-2,0 0-1,0 0-1,0 0-2,0 0-1,0 0-2,0 0 0,0 0-1,14-12 0,-14 12 0,0 0-1,17-16 0,-17 16 0,14-11-1,-14 11 0,19-9-1,-19 9 0,30-9 0,-13 2 0,3 3-1,2-1 0,5 0 1,1-1 0,1 2 0,-1-1-1,0 2 1,-1-2 0,-2-2-1,-5 5 1,-4-6-1,-16 8 0,18-8-1,-18 8 0,3-15 1,-3 15-1,-12-19 0,12 19 0,-22-26-1,11 9 2,-4 2-1,1-2 0,1 0 0,4-1 0,3 3 0,6 15 1,-10-23-1,10 23 0,3-14 0,-3 14 1,16-6-1,-16 6 0,28-2 0,-8 5 0,5 0 0,2-1 0,-1 1 0,-1-2 0,2-2 0,-2-2 1,-5-6-1,-6-4 0,-5-1 0,-1-4 0,1-6 0,-2 0 0,-3-1 0,4 2 0,0-1 0,4 3 0,2 1 0,2 4-1,-16 16 0,25-20-3,-25 20-2,23-16-8,-23 16-19,0 0-3,0 0-1,-15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7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440 17 33,'-19'-8'13,"19"8"-2,0 0 0,0 0-2,0 0 1,-19-8-3,19 8 1,0 0-1,-14-2-1,14 2 0,0 0 0,-20 21-1,20-21-1,-6 20 1,3-6-1,-2 5 0,5-2 0,-1 3 0,2-4 0,1 5 1,2-3 0,-2 6-1,6-5 0,-2 1-1,6-1 0,-2 3 0,4-2-1,-3 2 0,3-2-1,-4-1 0,1 3 0,-5-2 0,1-3 0,-4 0 0,-2-1-1,-2-2 1,1-14 0,-13 23-1,13-23 1,-21 16 0,4-8 0,-2-1 0,-4 0 0,-1-3 0,1 1-1,-2 0 1,-4-2 0,2 0 0,2-3-1,4 5 1,2-1-1,4 4 0,15-8 1,-21 22-1,21-5 1,5 5-1,1 1 0,4 4 1,0 1-1,-2 0 0,1 0 1,-2 1-1,-7-1 0,-3-1 0,-5-2 1,-6-2-1,-3 0 0,-5 2 1,-1-1 0,-1-1-1,3-1 1,2 4 0,2-1 0,3 0 0,5-1 0,4-3-1,2 0-1,3-6-3,-8 6-6,8-21-29,0 0 2,0 0-1,0 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7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28 36,'0'0'15,"20"-15"0,-20 15-2,31-10 0,-12 6-2,4 2-1,0 5-2,9-3-1,-1 6-1,5-3-1,-5 5-1,1-2 0,-4 4-1,2-2 0,-8-2-1,-2 3-1,-5-1 1,-15-8-1,19 14 0,-19-14 0,5 19 1,-5-19 0,-11 28 0,2-13 2,-9 4-1,4 0-1,-4 7 1,1-2 0,0 4-1,4-3 0,1 1-1,5-1 0,6 2 1,2-3-1,3-2 0,6-1 1,3-1-1,1-1-1,5-2 1,-1 0 0,2-3-1,-1 1 0,1 3 1,-4-4-1,3 4 0,-7-2 0,1 4 0,-9-4 0,-1 6 0,-4-2 1,-2 2 0,0 3 0,-5-2 1,3 3 0,-3 1 0,10 3 0,4 4 1,8 0-1,3 7 0,3-1 0,4 7 0,4-2 0,-2 5-1,1-5 0,-5-1 0,-4-2 0,-4-5-1,-1-4 0,-4-6 0,-4-3-2,-2-5-1,-5 0-3,2-19-12,2 17-21,-2-17 1,0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3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288 39 26,'0'0'16,"0"0"-1,0 0-2,11-19 0,-11 19 0,0 0-3,-17-14-1,17 14-1,-25-8-2,10 10-1,-2-4-1,-5 7 0,1 1-1,-6 4 0,7-1-1,-5 3 1,3 1-1,-3-1 0,6-1 1,2 3-1,17-14 0,-19 20 1,19-20 1,-8 22-2,8-22 0,11 21 0,-11-21 0,20 23 0,-7-6-1,-1-3 0,4 5-1,0 1 1,-2 0-1,-2 3 1,1-1 0,-4 0 0,1-3-1,-3 3 2,-3-5-1,-3 1 0,-1-2 0,-3 1 0,-3-3-1,-1 2 1,7-16 0,-17 24-1,17-24 1,-14 18 0,14-18-1,-11 15 1,11-15 0,0 16 0,0-16 0,10 22 0,-3-7 0,1 5 1,5-1-1,1 4 0,-5-1-1,-3 0 1,1 1 0,-7-1 0,0-2-1,-2-3 1,-4 1 0,0-4-1,1 0 1,5-14-2,-9 18 1,9-18-1,-5 14-2,5-14-2,0 0-7,0 0-19,0 0-6,0 0 2,0 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3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1564 236 36,'0'0'17,"0"0"-3,-1-14-1,1 14-1,0 0-3,0 0-1,-9-17-1,9 17-1,0 0 0,-21-14-1,21 14-1,-21-20-1,21 20 0,-30-21 0,14 7-2,-2 5 1,1-6-1,-4 4 1,3 0 0,1 0 0,3 0 0,-2 2 0,16 9 1,-26-19 0,26 19-1,-19-17 1,19 17-1,0 0 0,-17-15 0,17 15 0,0 0-1,0 0 0,0 0-1,-16-8 1,16 8 0,0 0 0,-15 9 0,15-9 1,-14 23-1,4-7 1,4 1 0,0 5 0,1-2-1,-2 6 1,0-2-1,0 0 0,2-2 0,-3-2 0,2-3 0,-2-1 0,8-16 0,-23 20-1,23-20 1,-20 6-1,20-6 1,-28-1-1,14-4 0,-2-3 0,16 8 0,-25-15 0,25 15 0,-23-17-1,23 17 1,-16-13 0,16 13 0,0 0-1,-14-6 1,14 6 0,0 0 0,0 0 0,-12 14 1,12-14-1,-6 22 0,1-8 0,0 4 0,1 1 0,-1 3 1,-3 1-1,0 0 0,2 2 0,-5 0 0,0 0 0,-1-1 1,-4 3-1,1-2 0,-7-4 0,-3 0 1,-6-4-1,-3-3 0,-10-7 1,-7-7 0,-8-3 1,-5-11-1,-4-1 1,1-7 1,-8-6-1,5-1 1,5 1-1,10 0 0,10 5 0,9 2 0,7 6 0,9 6-1,20 9 0,0 0 0,0 0 0,0 0-1,0 0-1,0 0-1,25 10-4,-25-10-5,0 0-28,18 16-2,-18-16 2,0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3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11 26 33,'0'0'26,"-8"-16"-6,8 16-2,0 0-3,17-11-3,-1 8-3,0 8-2,3-4-1,10 7-1,1-3-2,-2 7 1,7-5-1,-6 5 1,2-4-1,-7 3 2,3-3-2,-11 3 0,0-5-1,-16-6 1,19 16-1,-19-16 0,0 18 0,0-18 0,-14 24 0,0-7 0,2 0-1,-6 5 1,6-1 0,-2 2-1,4-3 0,-1 2 1,6-1-1,2 1 0,6-4 0,4 1 0,2-2 1,4 2-1,4-2 0,4-1-1,1-3 1,4-2 0,-3-2-1,1-4 0,0-1 1,-2-2-1,-4-4 0,-3 2 0,0 0 0,-15 0 0,18 0 0,-18 0 1,8 14-1,-8-14 1,-3 29 0,2-12-1,-1 3 2,0 4-1,2-2 1,2 3-1,9 0 1,6 1-1,6-1 0,2 2 1,7-2-1,-4-2-1,2-4 1,-3-2-1,-7-4-1,-6-5-3,-14-8-1,14 8-5,-14-8-9,-19 11-21,19-11 2,0 0-2,0 0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4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638 343 23,'0'0'25,"0"0"0,0 0-6,-9-22-2,9 22-4,-14-20 0,14 20-3,-23-31-2,6 15-1,0-4-1,-6 2 0,-1-2-1,-7 1-1,0-7-1,-7 4 1,-1-3-2,-3 5 0,0 0 0,1 1-1,2 2 0,5 7 0,3-1 0,6 8 0,8 0 0,1 6 0,16-3 0,-12 17 1,12-3 0,3 7 0,6 4 0,7 8 0,2 1 0,3 4-1,2 3 1,0 0-1,0 0 0,-4-3 0,-5-4 0,-5-3-1,-4-7 0,-4-3 1,-7-7-1,6-14 0,-22 19 0,5-18 1,-1-1-1,-1-4 0,-2 1 0,-1-2 0,5 2 0,1 0 0,16 3-1,-18 3 1,18-3 1,-6 22-1,9-5 0,-2 3 0,2 0 0,-1 5 0,-2-1 0,-3 1 0,0-3 0,-2 0 0,-4-2 0,-4-2 0,2-2 1,1-2-1,10-14-1,-19 20 1,19-20-1,-11 14-1,11-14-3,0 0-7,0 0-20,0 0-6,0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4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0 590 14,'0'0'22,"0"0"2,0 0-8,0 0-1,0 0-2,0 0-1,0 0-1,0 0-2,0 0-1,0 0-2,0 0 0,0 0-1,14-12 0,-14 12 0,0 0-1,17-16 0,-17 16 0,14-11-1,-14 11 0,19-9-1,-19 9 0,30-9 0,-13 2 0,3 3-1,2-1 0,5 0 1,1-1 0,1 2 0,-1-1-1,0 2 1,-1-2 0,-2-2-1,-5 5 1,-4-6-1,-16 8 0,18-8-1,-18 8 0,3-15 1,-3 15-1,-12-19 0,12 19 0,-22-26-1,11 9 2,-4 2-1,1-2 0,1 0 0,4-1 0,3 3 0,6 15 1,-10-23-1,10 23 0,3-14 0,-3 14 1,16-6-1,-16 6 0,28-2 0,-8 5 0,5 0 0,2-1 0,-1 1 0,-1-2 0,2-2 0,-2-2 1,-5-6-1,-6-4 0,-5-1 0,-1-4 0,1-6 0,-2 0 0,-3-1 0,4 2 0,0-1 0,4 3 0,2 1 0,2 4-1,-16 16 0,25-20-3,-25 20-2,23-16-8,-23 16-19,0 0-3,0 0-1,-15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42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440 17 33,'-19'-8'13,"19"8"-2,0 0 0,0 0-2,0 0 1,-19-8-3,19 8 1,0 0-1,-14-2-1,14 2 0,0 0 0,-20 21-1,20-21-1,-6 20 1,3-6-1,-2 5 0,5-2 0,-1 3 0,2-4 0,1 5 1,2-3 0,-2 6-1,6-5 0,-2 1-1,6-1 0,-2 3 0,4-2-1,-3 2 0,3-2-1,-4-1 0,1 3 0,-5-2 0,1-3 0,-4 0 0,-2-1-1,-2-2 1,1-14 0,-13 23-1,13-23 1,-21 16 0,4-8 0,-2-1 0,-4 0 0,-1-3 0,1 1-1,-2 0 1,-4-2 0,2 0 0,2-3-1,4 5 1,2-1-1,4 4 0,15-8 1,-21 22-1,21-5 1,5 5-1,1 1 0,4 4 1,0 1-1,-2 0 0,1 0 1,-2 1-1,-7-1 0,-3-1 0,-5-2 1,-6-2-1,-3 0 0,-5 2 1,-1-1 0,-1-1-1,3-1 1,2 4 0,2-1 0,3 0 0,5-1 0,4-3-1,2 0-1,3-6-3,-8 6-6,8-21-29,0 0 2,0 0-1,0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8:50.343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28 36,'0'0'15,"20"-15"0,-20 15-2,31-10 0,-12 6-2,4 2-1,0 5-2,9-3-1,-1 6-1,5-3-1,-5 5-1,1-2 0,-4 4-1,2-2 0,-8-2-1,-2 3-1,-5-1 1,-15-8-1,19 14 0,-19-14 0,5 19 1,-5-19 0,-11 28 0,2-13 2,-9 4-1,4 0-1,-4 7 1,1-2 0,0 4-1,4-3 0,1 1-1,5-1 0,6 2 1,2-3-1,3-2 0,6-1 1,3-1-1,1-1-1,5-2 1,-1 0 0,2-3-1,-1 1 0,1 3 1,-4-4-1,3 4 0,-7-2 0,1 4 0,-9-4 0,-1 6 0,-4-2 1,-2 2 0,0 3 0,-5-2 1,3 3 0,-3 1 0,10 3 0,4 4 1,8 0-1,3 7 0,3-1 0,4 7 0,4-2 0,-2 5-1,1-5 0,-5-1 0,-4-2 0,-4-5-1,-1-4 0,-4-6 0,-4-3-2,-2-5-1,-5 0-3,2-19-12,2 17-21,-2-17 1,0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20-07-15T20:27:30.06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532 86 37,'0'0'20,"0"0"-3,0 0-1,0 0-2,-9-14-2,9 14-2,-19-8-3,19 8 0,-28-14-2,11 5-1,-8 6 0,3-8 0,-9 8 0,3-7-1,-3 7 0,-1-2 1,-5 4-2,5-2 0,-3 1 1,3 2-2,-1 2 1,5-1-1,2 2 0,6 0 0,4 1 0,1-1 0,15-3-1,-16 9 1,16-9 0,0 0 0,8 19 0,-8-19 0,22 18 0,-5-5-1,3 1 1,2 5-1,-1-1 0,3 2 1,-1 4-1,2 1 1,-3-2-1,-2 2 1,-5 0-1,1-3 1,-5-2-1,-3-1 1,-2-2-1,-4-2 1,-5 1-1,3-16 0,-11 18 1,11-18-1,-23 16 1,23-16-1,-21 8 0,21-8 0,-16 3 1,16-3-1,0 0 0,0 0 1,2 20-1,-2-20 0,20 30 1,-6-13-1,-2 3 0,1 0 0,0 2 0,-7 1 0,-1-1 0,-4-2 0,-5-1 1,-1-2-1,-4 2 0,-1-3 0,2-1 0,8-15 0,-19 23 0,19-23 0,-17 21-2,17-21-1,-18 9-4,2-1-10,-3-7-19,19-1 1,-24-3-1,24 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2026, System Performance and Highly Concurrent Systems (2)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2026, System Performance and Highly Concurrent Systems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6.xml"/><Relationship Id="rId18" Type="http://schemas.openxmlformats.org/officeDocument/2006/relationships/image" Target="../media/image25.emf"/><Relationship Id="rId7" Type="http://schemas.openxmlformats.org/officeDocument/2006/relationships/customXml" Target="../ink/ink3.xml"/><Relationship Id="rId12" Type="http://schemas.openxmlformats.org/officeDocument/2006/relationships/image" Target="../media/image22.emf"/><Relationship Id="rId17" Type="http://schemas.openxmlformats.org/officeDocument/2006/relationships/customXml" Target="../ink/ink8.xml"/><Relationship Id="rId2" Type="http://schemas.openxmlformats.org/officeDocument/2006/relationships/customXml" Target="../ink/ink1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1.emf"/><Relationship Id="rId4" Type="http://schemas.openxmlformats.org/officeDocument/2006/relationships/image" Target="../media/image180.emf"/><Relationship Id="rId9" Type="http://schemas.openxmlformats.org/officeDocument/2006/relationships/customXml" Target="../ink/ink4.xml"/><Relationship Id="rId1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14.xml"/><Relationship Id="rId18" Type="http://schemas.openxmlformats.org/officeDocument/2006/relationships/image" Target="../media/image25.emf"/><Relationship Id="rId7" Type="http://schemas.openxmlformats.org/officeDocument/2006/relationships/customXml" Target="../ink/ink11.xml"/><Relationship Id="rId12" Type="http://schemas.openxmlformats.org/officeDocument/2006/relationships/image" Target="../media/image22.emf"/><Relationship Id="rId17" Type="http://schemas.openxmlformats.org/officeDocument/2006/relationships/customXml" Target="../ink/ink16.xml"/><Relationship Id="rId2" Type="http://schemas.openxmlformats.org/officeDocument/2006/relationships/customXml" Target="../ink/ink9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21.emf"/><Relationship Id="rId4" Type="http://schemas.openxmlformats.org/officeDocument/2006/relationships/image" Target="../media/image180.emf"/><Relationship Id="rId9" Type="http://schemas.openxmlformats.org/officeDocument/2006/relationships/customXml" Target="../ink/ink12.xml"/><Relationship Id="rId1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985248" cy="4041648"/>
          </a:xfrm>
        </p:spPr>
        <p:txBody>
          <a:bodyPr/>
          <a:lstStyle/>
          <a:p>
            <a:r>
              <a:rPr lang="en-US" dirty="0"/>
              <a:t>System Performance and Highly Concurrent </a:t>
            </a:r>
            <a:r>
              <a:rPr lang="en-US" dirty="0" smtClean="0"/>
              <a:t>Systems (2)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13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teaching.hkaiser.org/spring2026/csc4103/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Ideal System Performance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FDCBD-555D-4983-9AE2-C84CCDC4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F56F6-FFF4-4212-A3E2-7D079312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7909-F5C0-4EBD-AC36-375F40EB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0197F5-E30D-46E8-8388-061C723980C3}"/>
                  </a:ext>
                </a:extLst>
              </p:cNvPr>
              <p:cNvSpPr txBox="1"/>
              <p:nvPr/>
            </p:nvSpPr>
            <p:spPr>
              <a:xfrm>
                <a:off x="4211996" y="4525450"/>
                <a:ext cx="37040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Request Rate (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) - “offered load”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0197F5-E30D-46E8-8388-061C72398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96" y="4525450"/>
                <a:ext cx="3704027" cy="369332"/>
              </a:xfrm>
              <a:prstGeom prst="rect">
                <a:avLst/>
              </a:prstGeom>
              <a:blipFill>
                <a:blip r:embed="rId2"/>
                <a:stretch>
                  <a:fillRect l="-1480" t="-8197" r="-65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BA3BE-F570-4B68-B1C5-52E273B66F0F}"/>
                  </a:ext>
                </a:extLst>
              </p:cNvPr>
              <p:cNvSpPr txBox="1"/>
              <p:nvPr/>
            </p:nvSpPr>
            <p:spPr>
              <a:xfrm rot="16200000">
                <a:off x="530559" y="2386029"/>
                <a:ext cx="24190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Service Rate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- “delivered load”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BA3BE-F570-4B68-B1C5-52E273B66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0559" y="2386029"/>
                <a:ext cx="2419059" cy="707886"/>
              </a:xfrm>
              <a:prstGeom prst="rect">
                <a:avLst/>
              </a:prstGeom>
              <a:blipFill>
                <a:blip r:embed="rId3"/>
                <a:stretch>
                  <a:fillRect l="-4274" r="-13675" b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81CA739-B445-41F0-A08E-BE690720D2DC}"/>
                  </a:ext>
                </a:extLst>
              </p:cNvPr>
              <p:cNvSpPr/>
              <p:nvPr/>
            </p:nvSpPr>
            <p:spPr>
              <a:xfrm>
                <a:off x="2628303" y="2854791"/>
                <a:ext cx="7326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 baseline="-25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81CA739-B445-41F0-A08E-BE690720D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303" y="2854791"/>
                <a:ext cx="732636" cy="40011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125276F3-EA96-4874-AFF4-3C4A7BBA45E7}"/>
              </a:ext>
            </a:extLst>
          </p:cNvPr>
          <p:cNvGrpSpPr/>
          <p:nvPr/>
        </p:nvGrpSpPr>
        <p:grpSpPr>
          <a:xfrm>
            <a:off x="2602655" y="1980108"/>
            <a:ext cx="5535592" cy="2514600"/>
            <a:chOff x="2453052" y="1591408"/>
            <a:chExt cx="3795348" cy="2514600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0C984EA-6D68-4F96-97EC-004955D9580F}"/>
                </a:ext>
              </a:extLst>
            </p:cNvPr>
            <p:cNvCxnSpPr>
              <a:cxnSpLocks/>
            </p:cNvCxnSpPr>
            <p:nvPr/>
          </p:nvCxnSpPr>
          <p:spPr>
            <a:xfrm>
              <a:off x="2453052" y="4106008"/>
              <a:ext cx="379534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C31EFC-B058-4703-BB47-1E614114FAE2}"/>
                </a:ext>
              </a:extLst>
            </p:cNvPr>
            <p:cNvCxnSpPr/>
            <p:nvPr/>
          </p:nvCxnSpPr>
          <p:spPr>
            <a:xfrm flipV="1">
              <a:off x="2453052" y="1591408"/>
              <a:ext cx="0" cy="25146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E54BF34-B949-4687-A6F8-B0981CB00CEF}"/>
                    </a:ext>
                  </a:extLst>
                </p:cNvPr>
                <p:cNvSpPr/>
                <p:nvPr/>
              </p:nvSpPr>
              <p:spPr>
                <a:xfrm>
                  <a:off x="4070837" y="3661846"/>
                  <a:ext cx="50231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i="1" baseline="-25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E54BF34-B949-4687-A6F8-B0981CB00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0837" y="3661846"/>
                  <a:ext cx="502315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1C4E3B1-DFC2-43D2-9193-7F457FA07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052" y="2479376"/>
              <a:ext cx="1617785" cy="162663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6CFE5DA-2FF4-4709-B9D5-1B241EA6F333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2479376"/>
              <a:ext cx="198706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72FA916-B27C-4AFE-959B-01D7183910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3052" y="2988214"/>
              <a:ext cx="210299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408EEB8-D719-44F3-ABAE-7E75D9AFF7F9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1914573"/>
              <a:ext cx="0" cy="219143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D7F4F1BB-1F5F-464C-9477-6FDC94FBDFA4}"/>
                </a:ext>
              </a:extLst>
            </p:cNvPr>
            <p:cNvSpPr/>
            <p:nvPr/>
          </p:nvSpPr>
          <p:spPr>
            <a:xfrm>
              <a:off x="2470638" y="2628522"/>
              <a:ext cx="3587262" cy="1459901"/>
            </a:xfrm>
            <a:custGeom>
              <a:avLst/>
              <a:gdLst>
                <a:gd name="connsiteX0" fmla="*/ 0 w 3587262"/>
                <a:gd name="connsiteY0" fmla="*/ 1459901 h 1459901"/>
                <a:gd name="connsiteX1" fmla="*/ 633047 w 3587262"/>
                <a:gd name="connsiteY1" fmla="*/ 844440 h 1459901"/>
                <a:gd name="connsiteX2" fmla="*/ 1195754 w 3587262"/>
                <a:gd name="connsiteY2" fmla="*/ 431201 h 1459901"/>
                <a:gd name="connsiteX3" fmla="*/ 1705708 w 3587262"/>
                <a:gd name="connsiteY3" fmla="*/ 176224 h 1459901"/>
                <a:gd name="connsiteX4" fmla="*/ 2118947 w 3587262"/>
                <a:gd name="connsiteY4" fmla="*/ 61924 h 1459901"/>
                <a:gd name="connsiteX5" fmla="*/ 2532185 w 3587262"/>
                <a:gd name="connsiteY5" fmla="*/ 9170 h 1459901"/>
                <a:gd name="connsiteX6" fmla="*/ 3587262 w 3587262"/>
                <a:gd name="connsiteY6" fmla="*/ 378 h 145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7262" h="1459901">
                  <a:moveTo>
                    <a:pt x="0" y="1459901"/>
                  </a:moveTo>
                  <a:cubicBezTo>
                    <a:pt x="216877" y="1237895"/>
                    <a:pt x="433755" y="1015890"/>
                    <a:pt x="633047" y="844440"/>
                  </a:cubicBezTo>
                  <a:cubicBezTo>
                    <a:pt x="832339" y="672990"/>
                    <a:pt x="1016977" y="542570"/>
                    <a:pt x="1195754" y="431201"/>
                  </a:cubicBezTo>
                  <a:cubicBezTo>
                    <a:pt x="1374531" y="319832"/>
                    <a:pt x="1551843" y="237770"/>
                    <a:pt x="1705708" y="176224"/>
                  </a:cubicBezTo>
                  <a:cubicBezTo>
                    <a:pt x="1859573" y="114678"/>
                    <a:pt x="1981201" y="89766"/>
                    <a:pt x="2118947" y="61924"/>
                  </a:cubicBezTo>
                  <a:cubicBezTo>
                    <a:pt x="2256693" y="34082"/>
                    <a:pt x="2287466" y="19428"/>
                    <a:pt x="2532185" y="9170"/>
                  </a:cubicBezTo>
                  <a:cubicBezTo>
                    <a:pt x="2776904" y="-1088"/>
                    <a:pt x="3182083" y="-355"/>
                    <a:pt x="3587262" y="37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06B47DA-A9BE-4389-8E84-60E727BF9C96}"/>
              </a:ext>
            </a:extLst>
          </p:cNvPr>
          <p:cNvGrpSpPr/>
          <p:nvPr/>
        </p:nvGrpSpPr>
        <p:grpSpPr>
          <a:xfrm>
            <a:off x="2619190" y="1914180"/>
            <a:ext cx="3518454" cy="2251863"/>
            <a:chOff x="2471057" y="1862937"/>
            <a:chExt cx="3518454" cy="2251863"/>
          </a:xfrm>
        </p:grpSpPr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1FC468C2-AC32-4AA5-80EF-EDA1B03A8FEF}"/>
                </a:ext>
              </a:extLst>
            </p:cNvPr>
            <p:cNvSpPr/>
            <p:nvPr/>
          </p:nvSpPr>
          <p:spPr>
            <a:xfrm>
              <a:off x="2471057" y="1891857"/>
              <a:ext cx="2120644" cy="2222943"/>
            </a:xfrm>
            <a:custGeom>
              <a:avLst/>
              <a:gdLst>
                <a:gd name="connsiteX0" fmla="*/ 0 w 2307772"/>
                <a:gd name="connsiteY0" fmla="*/ 2612571 h 2612571"/>
                <a:gd name="connsiteX1" fmla="*/ 424543 w 2307772"/>
                <a:gd name="connsiteY1" fmla="*/ 2601685 h 2612571"/>
                <a:gd name="connsiteX2" fmla="*/ 892629 w 2307772"/>
                <a:gd name="connsiteY2" fmla="*/ 2569028 h 2612571"/>
                <a:gd name="connsiteX3" fmla="*/ 1349829 w 2307772"/>
                <a:gd name="connsiteY3" fmla="*/ 2438400 h 2612571"/>
                <a:gd name="connsiteX4" fmla="*/ 1676400 w 2307772"/>
                <a:gd name="connsiteY4" fmla="*/ 2198914 h 2612571"/>
                <a:gd name="connsiteX5" fmla="*/ 1905000 w 2307772"/>
                <a:gd name="connsiteY5" fmla="*/ 1883228 h 2612571"/>
                <a:gd name="connsiteX6" fmla="*/ 2122714 w 2307772"/>
                <a:gd name="connsiteY6" fmla="*/ 1458685 h 2612571"/>
                <a:gd name="connsiteX7" fmla="*/ 2231572 w 2307772"/>
                <a:gd name="connsiteY7" fmla="*/ 968828 h 2612571"/>
                <a:gd name="connsiteX8" fmla="*/ 2307772 w 2307772"/>
                <a:gd name="connsiteY8" fmla="*/ 0 h 261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772" h="2612571">
                  <a:moveTo>
                    <a:pt x="0" y="2612571"/>
                  </a:moveTo>
                  <a:cubicBezTo>
                    <a:pt x="137886" y="2610756"/>
                    <a:pt x="275772" y="2608942"/>
                    <a:pt x="424543" y="2601685"/>
                  </a:cubicBezTo>
                  <a:cubicBezTo>
                    <a:pt x="573315" y="2594428"/>
                    <a:pt x="738415" y="2596242"/>
                    <a:pt x="892629" y="2569028"/>
                  </a:cubicBezTo>
                  <a:cubicBezTo>
                    <a:pt x="1046843" y="2541814"/>
                    <a:pt x="1219201" y="2500086"/>
                    <a:pt x="1349829" y="2438400"/>
                  </a:cubicBezTo>
                  <a:cubicBezTo>
                    <a:pt x="1480458" y="2376714"/>
                    <a:pt x="1583872" y="2291443"/>
                    <a:pt x="1676400" y="2198914"/>
                  </a:cubicBezTo>
                  <a:cubicBezTo>
                    <a:pt x="1768928" y="2106385"/>
                    <a:pt x="1830614" y="2006599"/>
                    <a:pt x="1905000" y="1883228"/>
                  </a:cubicBezTo>
                  <a:cubicBezTo>
                    <a:pt x="1979386" y="1759857"/>
                    <a:pt x="2068285" y="1611085"/>
                    <a:pt x="2122714" y="1458685"/>
                  </a:cubicBezTo>
                  <a:cubicBezTo>
                    <a:pt x="2177143" y="1306285"/>
                    <a:pt x="2200729" y="1211942"/>
                    <a:pt x="2231572" y="968828"/>
                  </a:cubicBezTo>
                  <a:cubicBezTo>
                    <a:pt x="2262415" y="725714"/>
                    <a:pt x="2285093" y="362857"/>
                    <a:pt x="230777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8ACFEDD-B42E-46DE-8D0A-D9984EDC9938}"/>
                    </a:ext>
                  </a:extLst>
                </p:cNvPr>
                <p:cNvSpPr txBox="1"/>
                <p:nvPr/>
              </p:nvSpPr>
              <p:spPr>
                <a:xfrm>
                  <a:off x="4608235" y="1862937"/>
                  <a:ext cx="13812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Latency (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8ACFEDD-B42E-46DE-8D0A-D9984EDC99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8235" y="1862937"/>
                  <a:ext cx="138127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524" t="-8197" r="-308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46CD4AE-5325-495E-9342-12258F1FFF48}"/>
              </a:ext>
            </a:extLst>
          </p:cNvPr>
          <p:cNvSpPr txBox="1"/>
          <p:nvPr/>
        </p:nvSpPr>
        <p:spPr>
          <a:xfrm>
            <a:off x="612494" y="3949502"/>
            <a:ext cx="186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Operation Time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16067D7-C847-4C5D-98F2-500C6B75B7F2}"/>
              </a:ext>
            </a:extLst>
          </p:cNvPr>
          <p:cNvCxnSpPr/>
          <p:nvPr/>
        </p:nvCxnSpPr>
        <p:spPr>
          <a:xfrm flipV="1">
            <a:off x="2922695" y="2032362"/>
            <a:ext cx="0" cy="2444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C8C5F7-CDAB-4F13-93B3-B87048BEEE28}"/>
              </a:ext>
            </a:extLst>
          </p:cNvPr>
          <p:cNvGrpSpPr/>
          <p:nvPr/>
        </p:nvGrpSpPr>
        <p:grpSpPr>
          <a:xfrm>
            <a:off x="2121695" y="2041155"/>
            <a:ext cx="416195" cy="2444761"/>
            <a:chOff x="6534127" y="1981119"/>
            <a:chExt cx="416195" cy="2444761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31F558C-4CDC-4336-B8ED-2089FD62DFD2}"/>
                </a:ext>
              </a:extLst>
            </p:cNvPr>
            <p:cNvCxnSpPr/>
            <p:nvPr/>
          </p:nvCxnSpPr>
          <p:spPr>
            <a:xfrm flipV="1">
              <a:off x="6950322" y="1981119"/>
              <a:ext cx="0" cy="24447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8FA32FB-7DFA-4839-9868-1889C5A4A425}"/>
                </a:ext>
              </a:extLst>
            </p:cNvPr>
            <p:cNvSpPr txBox="1"/>
            <p:nvPr/>
          </p:nvSpPr>
          <p:spPr>
            <a:xfrm rot="16200000">
              <a:off x="6356033" y="2807306"/>
              <a:ext cx="725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Time</a:t>
              </a:r>
            </a:p>
          </p:txBody>
        </p:sp>
      </p:grpSp>
      <p:sp>
        <p:nvSpPr>
          <p:cNvPr id="96" name="Up Arrow 31">
            <a:extLst>
              <a:ext uri="{FF2B5EF4-FFF2-40B4-BE49-F238E27FC236}">
                <a16:creationId xmlns:a16="http://schemas.microsoft.com/office/drawing/2014/main" id="{E3488ABF-4BF5-4192-A73E-7602F0A3780F}"/>
              </a:ext>
            </a:extLst>
          </p:cNvPr>
          <p:cNvSpPr/>
          <p:nvPr/>
        </p:nvSpPr>
        <p:spPr>
          <a:xfrm>
            <a:off x="3658356" y="4505380"/>
            <a:ext cx="397748" cy="616507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6478FBF-DC15-44C2-AD92-1C45E94A87E8}"/>
              </a:ext>
            </a:extLst>
          </p:cNvPr>
          <p:cNvSpPr txBox="1"/>
          <p:nvPr/>
        </p:nvSpPr>
        <p:spPr>
          <a:xfrm>
            <a:off x="1076889" y="5276794"/>
            <a:ext cx="9612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“Half-Power Point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load at which system delivers half of peak performance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and provision systems to operate roughly in this regime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Latency low and predictable, utilization good: ~50%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FC1670-A391-4838-8521-7DFDDC56DA31}"/>
              </a:ext>
            </a:extLst>
          </p:cNvPr>
          <p:cNvGrpSpPr/>
          <p:nvPr/>
        </p:nvGrpSpPr>
        <p:grpSpPr>
          <a:xfrm>
            <a:off x="5046335" y="2596806"/>
            <a:ext cx="1186510" cy="947186"/>
            <a:chOff x="5299634" y="2499360"/>
            <a:chExt cx="1186510" cy="947186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D29C067-71B2-4C23-93D0-8903E5E7EC28}"/>
                </a:ext>
              </a:extLst>
            </p:cNvPr>
            <p:cNvCxnSpPr/>
            <p:nvPr/>
          </p:nvCxnSpPr>
          <p:spPr>
            <a:xfrm>
              <a:off x="5364480" y="2499360"/>
              <a:ext cx="1121664" cy="92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FAFB816-91DF-4E3A-B379-200206687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9634" y="2516906"/>
              <a:ext cx="1121664" cy="92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EC8906-BB03-43C9-9144-6A07C2E07C8C}"/>
                  </a:ext>
                </a:extLst>
              </p:cNvPr>
              <p:cNvSpPr txBox="1"/>
              <p:nvPr/>
            </p:nvSpPr>
            <p:spPr>
              <a:xfrm flipH="1">
                <a:off x="7840209" y="1737990"/>
                <a:ext cx="3453331" cy="271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Why does latency blow up as we approach 100% utilization?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Queue builds up on each burst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But very rarely (or never) gets a chance to drain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EC8906-BB03-43C9-9144-6A07C2E07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40209" y="1737990"/>
                <a:ext cx="3453331" cy="2712666"/>
              </a:xfrm>
              <a:prstGeom prst="rect">
                <a:avLst/>
              </a:prstGeom>
              <a:blipFill>
                <a:blip r:embed="rId7"/>
                <a:stretch>
                  <a:fillRect l="-1058" t="-14607" b="-2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9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BBE31-8535-48D7-8A8A-1B23BFF1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real systems really hit a wall as utilization approaches 100%?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05F6C-D30B-406F-8487-36FA97C8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81433-64B7-4587-B8D1-B641C34B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63DCF-68AE-4AAB-A2D1-9287681A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BF5112-5053-4A9D-8E40-969431727F3E}"/>
              </a:ext>
            </a:extLst>
          </p:cNvPr>
          <p:cNvGrpSpPr/>
          <p:nvPr/>
        </p:nvGrpSpPr>
        <p:grpSpPr>
          <a:xfrm>
            <a:off x="4069378" y="2154679"/>
            <a:ext cx="5677724" cy="1227475"/>
            <a:chOff x="1723863" y="3048391"/>
            <a:chExt cx="5677724" cy="12274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227F14-E6FD-49DE-8A18-0865AFFD4689}"/>
                </a:ext>
              </a:extLst>
            </p:cNvPr>
            <p:cNvSpPr/>
            <p:nvPr/>
          </p:nvSpPr>
          <p:spPr>
            <a:xfrm>
              <a:off x="2027311" y="30483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6EFBF0-646D-497C-B192-7C2FDB5B90B1}"/>
                </a:ext>
              </a:extLst>
            </p:cNvPr>
            <p:cNvSpPr/>
            <p:nvPr/>
          </p:nvSpPr>
          <p:spPr>
            <a:xfrm>
              <a:off x="5808282" y="3185309"/>
              <a:ext cx="603403" cy="7008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363110-FFA4-4D38-B82F-D1D0A1954F1C}"/>
                </a:ext>
              </a:extLst>
            </p:cNvPr>
            <p:cNvSpPr/>
            <p:nvPr/>
          </p:nvSpPr>
          <p:spPr>
            <a:xfrm>
              <a:off x="4101372" y="3257331"/>
              <a:ext cx="1018243" cy="5568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F6ACD2-34E1-40C3-B8F6-18E59452F02C}"/>
                </a:ext>
              </a:extLst>
            </p:cNvPr>
            <p:cNvCxnSpPr/>
            <p:nvPr/>
          </p:nvCxnSpPr>
          <p:spPr>
            <a:xfrm>
              <a:off x="4893338" y="3257331"/>
              <a:ext cx="0" cy="556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E206840-371E-41F3-813B-8DDB5B7FF5DB}"/>
                </a:ext>
              </a:extLst>
            </p:cNvPr>
            <p:cNvCxnSpPr>
              <a:cxnSpLocks/>
            </p:cNvCxnSpPr>
            <p:nvPr/>
          </p:nvCxnSpPr>
          <p:spPr>
            <a:xfrm>
              <a:off x="5119615" y="3535754"/>
              <a:ext cx="6773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5723311-5B61-48A7-9957-15DC51D8769B}"/>
                </a:ext>
              </a:extLst>
            </p:cNvPr>
            <p:cNvCxnSpPr>
              <a:cxnSpLocks/>
            </p:cNvCxnSpPr>
            <p:nvPr/>
          </p:nvCxnSpPr>
          <p:spPr>
            <a:xfrm>
              <a:off x="2927620" y="3535754"/>
              <a:ext cx="117375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20E6AE-4B35-4790-B83A-1832C6F55614}"/>
                </a:ext>
              </a:extLst>
            </p:cNvPr>
            <p:cNvSpPr txBox="1"/>
            <p:nvPr/>
          </p:nvSpPr>
          <p:spPr>
            <a:xfrm>
              <a:off x="6476334" y="3091934"/>
              <a:ext cx="9252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server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17DFA7-327F-444D-B38D-C5523CF65D0F}"/>
                </a:ext>
              </a:extLst>
            </p:cNvPr>
            <p:cNvSpPr/>
            <p:nvPr/>
          </p:nvSpPr>
          <p:spPr>
            <a:xfrm>
              <a:off x="2179711" y="32007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274F44-5C4D-4484-9F67-920A4D376185}"/>
                </a:ext>
              </a:extLst>
            </p:cNvPr>
            <p:cNvSpPr/>
            <p:nvPr/>
          </p:nvSpPr>
          <p:spPr>
            <a:xfrm>
              <a:off x="2332111" y="33531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AE0C09-A54D-4559-96E6-BB47D8E90115}"/>
                </a:ext>
              </a:extLst>
            </p:cNvPr>
            <p:cNvSpPr/>
            <p:nvPr/>
          </p:nvSpPr>
          <p:spPr>
            <a:xfrm>
              <a:off x="2484511" y="35055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8C6F3-0A50-491E-9B9F-AC9EFDAFF4B8}"/>
                </a:ext>
              </a:extLst>
            </p:cNvPr>
            <p:cNvSpPr/>
            <p:nvPr/>
          </p:nvSpPr>
          <p:spPr>
            <a:xfrm>
              <a:off x="2636911" y="36579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5FADB52-137E-4581-8CD1-851D31A12FFC}"/>
                </a:ext>
              </a:extLst>
            </p:cNvPr>
            <p:cNvCxnSpPr>
              <a:cxnSpLocks/>
            </p:cNvCxnSpPr>
            <p:nvPr/>
          </p:nvCxnSpPr>
          <p:spPr>
            <a:xfrm>
              <a:off x="3121318" y="3158949"/>
              <a:ext cx="895510" cy="2375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3BCEC45-D600-4802-BBF6-81E78912C5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9931" y="3674965"/>
              <a:ext cx="496897" cy="3550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5DC357F-7E50-48DD-B663-E72A347A65A9}"/>
                    </a:ext>
                  </a:extLst>
                </p:cNvPr>
                <p:cNvSpPr/>
                <p:nvPr/>
              </p:nvSpPr>
              <p:spPr>
                <a:xfrm>
                  <a:off x="4044040" y="3351088"/>
                  <a:ext cx="39260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5DC357F-7E50-48DD-B663-E72A347A65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4040" y="3351088"/>
                  <a:ext cx="392608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E1BAE5C-A53F-4EC8-BFE3-A7EDA8A0BCDA}"/>
                    </a:ext>
                  </a:extLst>
                </p:cNvPr>
                <p:cNvSpPr/>
                <p:nvPr/>
              </p:nvSpPr>
              <p:spPr>
                <a:xfrm>
                  <a:off x="5067279" y="3092339"/>
                  <a:ext cx="73263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i="1" baseline="-25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E1BAE5C-A53F-4EC8-BFE3-A7EDA8A0BC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7279" y="3092339"/>
                  <a:ext cx="73263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8EB7D8-212B-4D5E-9C3C-2E76758B8220}"/>
                </a:ext>
              </a:extLst>
            </p:cNvPr>
            <p:cNvSpPr txBox="1"/>
            <p:nvPr/>
          </p:nvSpPr>
          <p:spPr>
            <a:xfrm rot="3712710">
              <a:off x="1442856" y="3594750"/>
              <a:ext cx="9621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clients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CE7399C-0838-4520-B47E-1566321B3D3F}"/>
              </a:ext>
            </a:extLst>
          </p:cNvPr>
          <p:cNvSpPr txBox="1"/>
          <p:nvPr/>
        </p:nvSpPr>
        <p:spPr>
          <a:xfrm>
            <a:off x="1398819" y="2457376"/>
            <a:ext cx="2076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Open System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EA84B8-7327-4816-8E1D-CD3F5E215786}"/>
              </a:ext>
            </a:extLst>
          </p:cNvPr>
          <p:cNvSpPr txBox="1"/>
          <p:nvPr/>
        </p:nvSpPr>
        <p:spPr>
          <a:xfrm>
            <a:off x="1310653" y="4745894"/>
            <a:ext cx="2265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Closed System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3C9594-3A33-4F66-A6AB-39380E0CE369}"/>
              </a:ext>
            </a:extLst>
          </p:cNvPr>
          <p:cNvGrpSpPr/>
          <p:nvPr/>
        </p:nvGrpSpPr>
        <p:grpSpPr>
          <a:xfrm>
            <a:off x="4448346" y="4119320"/>
            <a:ext cx="5677724" cy="1227475"/>
            <a:chOff x="1723863" y="3048391"/>
            <a:chExt cx="5677724" cy="122747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8DA65F6-61FD-468D-A395-2349BB0FEE68}"/>
                </a:ext>
              </a:extLst>
            </p:cNvPr>
            <p:cNvSpPr/>
            <p:nvPr/>
          </p:nvSpPr>
          <p:spPr>
            <a:xfrm>
              <a:off x="2027311" y="30483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BB24407-0011-4800-AE50-8477099852E5}"/>
                </a:ext>
              </a:extLst>
            </p:cNvPr>
            <p:cNvSpPr/>
            <p:nvPr/>
          </p:nvSpPr>
          <p:spPr>
            <a:xfrm>
              <a:off x="5808282" y="3185309"/>
              <a:ext cx="603403" cy="7008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C61395E-2A4A-4D09-BEAC-36E3B2BF8322}"/>
                </a:ext>
              </a:extLst>
            </p:cNvPr>
            <p:cNvSpPr/>
            <p:nvPr/>
          </p:nvSpPr>
          <p:spPr>
            <a:xfrm>
              <a:off x="4101372" y="3257331"/>
              <a:ext cx="1018243" cy="5568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345D6A8-7952-48FF-AF69-66CFA0E47D3E}"/>
                </a:ext>
              </a:extLst>
            </p:cNvPr>
            <p:cNvCxnSpPr/>
            <p:nvPr/>
          </p:nvCxnSpPr>
          <p:spPr>
            <a:xfrm>
              <a:off x="4893338" y="3257331"/>
              <a:ext cx="0" cy="556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2052A42-8B58-4777-A2CC-442550CEE572}"/>
                </a:ext>
              </a:extLst>
            </p:cNvPr>
            <p:cNvCxnSpPr>
              <a:cxnSpLocks/>
            </p:cNvCxnSpPr>
            <p:nvPr/>
          </p:nvCxnSpPr>
          <p:spPr>
            <a:xfrm>
              <a:off x="5119615" y="3535754"/>
              <a:ext cx="6773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469B7A9-9F09-45D6-A222-0D65201A9E53}"/>
                </a:ext>
              </a:extLst>
            </p:cNvPr>
            <p:cNvCxnSpPr>
              <a:cxnSpLocks/>
            </p:cNvCxnSpPr>
            <p:nvPr/>
          </p:nvCxnSpPr>
          <p:spPr>
            <a:xfrm>
              <a:off x="2927620" y="3535754"/>
              <a:ext cx="117375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AD4CE6-B248-4EA6-AB0A-60F3B03A62B1}"/>
                </a:ext>
              </a:extLst>
            </p:cNvPr>
            <p:cNvSpPr txBox="1"/>
            <p:nvPr/>
          </p:nvSpPr>
          <p:spPr>
            <a:xfrm>
              <a:off x="6476334" y="3091934"/>
              <a:ext cx="9252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server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54ADAD-C067-4D8B-B1BE-710BF456A342}"/>
                </a:ext>
              </a:extLst>
            </p:cNvPr>
            <p:cNvSpPr/>
            <p:nvPr/>
          </p:nvSpPr>
          <p:spPr>
            <a:xfrm>
              <a:off x="2179711" y="32007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766480-0890-45E7-B07F-9AF27CDBAA9F}"/>
                </a:ext>
              </a:extLst>
            </p:cNvPr>
            <p:cNvSpPr/>
            <p:nvPr/>
          </p:nvSpPr>
          <p:spPr>
            <a:xfrm>
              <a:off x="2332111" y="33531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7742696-FC3B-431B-933E-0F46399588A4}"/>
                </a:ext>
              </a:extLst>
            </p:cNvPr>
            <p:cNvSpPr/>
            <p:nvPr/>
          </p:nvSpPr>
          <p:spPr>
            <a:xfrm>
              <a:off x="2484511" y="35055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59F453D-317B-4C4F-87D7-276ED8844FAE}"/>
                </a:ext>
              </a:extLst>
            </p:cNvPr>
            <p:cNvSpPr/>
            <p:nvPr/>
          </p:nvSpPr>
          <p:spPr>
            <a:xfrm>
              <a:off x="2636911" y="3657991"/>
              <a:ext cx="794657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E6265F8-0435-472A-B9A3-E5853DC858B7}"/>
                </a:ext>
              </a:extLst>
            </p:cNvPr>
            <p:cNvCxnSpPr>
              <a:cxnSpLocks/>
            </p:cNvCxnSpPr>
            <p:nvPr/>
          </p:nvCxnSpPr>
          <p:spPr>
            <a:xfrm>
              <a:off x="3121318" y="3158949"/>
              <a:ext cx="895510" cy="2375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66D0C80-DF10-4E57-BAEA-0EE5F8D54E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9931" y="3674965"/>
              <a:ext cx="496897" cy="3550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7F90976-E56C-49E2-8793-0C7C31F26457}"/>
                    </a:ext>
                  </a:extLst>
                </p:cNvPr>
                <p:cNvSpPr/>
                <p:nvPr/>
              </p:nvSpPr>
              <p:spPr>
                <a:xfrm>
                  <a:off x="4044040" y="3351088"/>
                  <a:ext cx="39260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7F90976-E56C-49E2-8793-0C7C31F264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4040" y="3351088"/>
                  <a:ext cx="392608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8C70EF4-8D3C-460D-8CF0-08D0E91925EF}"/>
                    </a:ext>
                  </a:extLst>
                </p:cNvPr>
                <p:cNvSpPr/>
                <p:nvPr/>
              </p:nvSpPr>
              <p:spPr>
                <a:xfrm>
                  <a:off x="5076752" y="3091934"/>
                  <a:ext cx="73263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i="1" baseline="-25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8C70EF4-8D3C-460D-8CF0-08D0E91925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752" y="3091934"/>
                  <a:ext cx="732636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6BC08E0-D55A-44AB-9D57-2A21D8232002}"/>
                </a:ext>
              </a:extLst>
            </p:cNvPr>
            <p:cNvSpPr txBox="1"/>
            <p:nvPr/>
          </p:nvSpPr>
          <p:spPr>
            <a:xfrm rot="3712710">
              <a:off x="1442856" y="3594750"/>
              <a:ext cx="9621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clients</a:t>
              </a:r>
            </a:p>
          </p:txBody>
        </p:sp>
      </p:grpSp>
      <p:sp>
        <p:nvSpPr>
          <p:cNvPr id="43" name="Freeform 44">
            <a:extLst>
              <a:ext uri="{FF2B5EF4-FFF2-40B4-BE49-F238E27FC236}">
                <a16:creationId xmlns:a16="http://schemas.microsoft.com/office/drawing/2014/main" id="{15904253-FF6E-48E1-8203-28EE802A2F44}"/>
              </a:ext>
            </a:extLst>
          </p:cNvPr>
          <p:cNvSpPr/>
          <p:nvPr/>
        </p:nvSpPr>
        <p:spPr>
          <a:xfrm>
            <a:off x="4968916" y="4579173"/>
            <a:ext cx="4474445" cy="1087553"/>
          </a:xfrm>
          <a:custGeom>
            <a:avLst/>
            <a:gdLst>
              <a:gd name="connsiteX0" fmla="*/ 4169256 w 4474445"/>
              <a:gd name="connsiteY0" fmla="*/ 9867 h 1087553"/>
              <a:gd name="connsiteX1" fmla="*/ 4376085 w 4474445"/>
              <a:gd name="connsiteY1" fmla="*/ 20753 h 1087553"/>
              <a:gd name="connsiteX2" fmla="*/ 4474056 w 4474445"/>
              <a:gd name="connsiteY2" fmla="*/ 194924 h 1087553"/>
              <a:gd name="connsiteX3" fmla="*/ 4343428 w 4474445"/>
              <a:gd name="connsiteY3" fmla="*/ 456181 h 1087553"/>
              <a:gd name="connsiteX4" fmla="*/ 3722942 w 4474445"/>
              <a:gd name="connsiteY4" fmla="*/ 869838 h 1087553"/>
              <a:gd name="connsiteX5" fmla="*/ 2623485 w 4474445"/>
              <a:gd name="connsiteY5" fmla="*/ 1022238 h 1087553"/>
              <a:gd name="connsiteX6" fmla="*/ 1023285 w 4474445"/>
              <a:gd name="connsiteY6" fmla="*/ 1087553 h 1087553"/>
              <a:gd name="connsiteX7" fmla="*/ 195971 w 4474445"/>
              <a:gd name="connsiteY7" fmla="*/ 1065781 h 1087553"/>
              <a:gd name="connsiteX8" fmla="*/ 21799 w 4474445"/>
              <a:gd name="connsiteY8" fmla="*/ 848067 h 1087553"/>
              <a:gd name="connsiteX9" fmla="*/ 10914 w 4474445"/>
              <a:gd name="connsiteY9" fmla="*/ 652124 h 1087553"/>
              <a:gd name="connsiteX10" fmla="*/ 97999 w 4474445"/>
              <a:gd name="connsiteY10" fmla="*/ 532381 h 1087553"/>
              <a:gd name="connsiteX11" fmla="*/ 391914 w 4474445"/>
              <a:gd name="connsiteY11" fmla="*/ 467067 h 108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4445" h="1087553">
                <a:moveTo>
                  <a:pt x="4169256" y="9867"/>
                </a:moveTo>
                <a:cubicBezTo>
                  <a:pt x="4247270" y="-112"/>
                  <a:pt x="4325285" y="-10090"/>
                  <a:pt x="4376085" y="20753"/>
                </a:cubicBezTo>
                <a:cubicBezTo>
                  <a:pt x="4426885" y="51596"/>
                  <a:pt x="4479499" y="122353"/>
                  <a:pt x="4474056" y="194924"/>
                </a:cubicBezTo>
                <a:cubicBezTo>
                  <a:pt x="4468613" y="267495"/>
                  <a:pt x="4468614" y="343695"/>
                  <a:pt x="4343428" y="456181"/>
                </a:cubicBezTo>
                <a:cubicBezTo>
                  <a:pt x="4218242" y="568667"/>
                  <a:pt x="4009599" y="775495"/>
                  <a:pt x="3722942" y="869838"/>
                </a:cubicBezTo>
                <a:cubicBezTo>
                  <a:pt x="3436285" y="964181"/>
                  <a:pt x="3073428" y="985952"/>
                  <a:pt x="2623485" y="1022238"/>
                </a:cubicBezTo>
                <a:cubicBezTo>
                  <a:pt x="2173542" y="1058524"/>
                  <a:pt x="1427871" y="1080296"/>
                  <a:pt x="1023285" y="1087553"/>
                </a:cubicBezTo>
                <a:lnTo>
                  <a:pt x="195971" y="1065781"/>
                </a:lnTo>
                <a:cubicBezTo>
                  <a:pt x="29057" y="1025867"/>
                  <a:pt x="52642" y="917010"/>
                  <a:pt x="21799" y="848067"/>
                </a:cubicBezTo>
                <a:cubicBezTo>
                  <a:pt x="-9044" y="779124"/>
                  <a:pt x="-1786" y="704738"/>
                  <a:pt x="10914" y="652124"/>
                </a:cubicBezTo>
                <a:cubicBezTo>
                  <a:pt x="23614" y="599510"/>
                  <a:pt x="34499" y="563224"/>
                  <a:pt x="97999" y="532381"/>
                </a:cubicBezTo>
                <a:cubicBezTo>
                  <a:pt x="161499" y="501538"/>
                  <a:pt x="276706" y="484302"/>
                  <a:pt x="391914" y="467067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Freeform 45">
            <a:extLst>
              <a:ext uri="{FF2B5EF4-FFF2-40B4-BE49-F238E27FC236}">
                <a16:creationId xmlns:a16="http://schemas.microsoft.com/office/drawing/2014/main" id="{81EB8CFE-E9B4-4FCB-AF46-C98D49FF4C3E}"/>
              </a:ext>
            </a:extLst>
          </p:cNvPr>
          <p:cNvSpPr/>
          <p:nvPr/>
        </p:nvSpPr>
        <p:spPr>
          <a:xfrm>
            <a:off x="3767412" y="4327783"/>
            <a:ext cx="6026732" cy="1601241"/>
          </a:xfrm>
          <a:custGeom>
            <a:avLst/>
            <a:gdLst>
              <a:gd name="connsiteX0" fmla="*/ 5392532 w 6026732"/>
              <a:gd name="connsiteY0" fmla="*/ 250371 h 1601241"/>
              <a:gd name="connsiteX1" fmla="*/ 5740875 w 6026732"/>
              <a:gd name="connsiteY1" fmla="*/ 261257 h 1601241"/>
              <a:gd name="connsiteX2" fmla="*/ 5980360 w 6026732"/>
              <a:gd name="connsiteY2" fmla="*/ 566057 h 1601241"/>
              <a:gd name="connsiteX3" fmla="*/ 6013018 w 6026732"/>
              <a:gd name="connsiteY3" fmla="*/ 1001485 h 1601241"/>
              <a:gd name="connsiteX4" fmla="*/ 5817075 w 6026732"/>
              <a:gd name="connsiteY4" fmla="*/ 1219200 h 1601241"/>
              <a:gd name="connsiteX5" fmla="*/ 4249532 w 6026732"/>
              <a:gd name="connsiteY5" fmla="*/ 1513114 h 1601241"/>
              <a:gd name="connsiteX6" fmla="*/ 2649332 w 6026732"/>
              <a:gd name="connsiteY6" fmla="*/ 1600200 h 1601241"/>
              <a:gd name="connsiteX7" fmla="*/ 755218 w 6026732"/>
              <a:gd name="connsiteY7" fmla="*/ 1469571 h 1601241"/>
              <a:gd name="connsiteX8" fmla="*/ 112960 w 6026732"/>
              <a:gd name="connsiteY8" fmla="*/ 816428 h 1601241"/>
              <a:gd name="connsiteX9" fmla="*/ 14989 w 6026732"/>
              <a:gd name="connsiteY9" fmla="*/ 391885 h 1601241"/>
              <a:gd name="connsiteX10" fmla="*/ 287132 w 6026732"/>
              <a:gd name="connsiteY10" fmla="*/ 65314 h 1601241"/>
              <a:gd name="connsiteX11" fmla="*/ 962046 w 6026732"/>
              <a:gd name="connsiteY11" fmla="*/ 0 h 160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26732" h="1601241">
                <a:moveTo>
                  <a:pt x="5392532" y="250371"/>
                </a:moveTo>
                <a:cubicBezTo>
                  <a:pt x="5517718" y="229507"/>
                  <a:pt x="5642904" y="208643"/>
                  <a:pt x="5740875" y="261257"/>
                </a:cubicBezTo>
                <a:cubicBezTo>
                  <a:pt x="5838846" y="313871"/>
                  <a:pt x="5935003" y="442686"/>
                  <a:pt x="5980360" y="566057"/>
                </a:cubicBezTo>
                <a:cubicBezTo>
                  <a:pt x="6025717" y="689428"/>
                  <a:pt x="6040232" y="892628"/>
                  <a:pt x="6013018" y="1001485"/>
                </a:cubicBezTo>
                <a:cubicBezTo>
                  <a:pt x="5985804" y="1110342"/>
                  <a:pt x="6110989" y="1133929"/>
                  <a:pt x="5817075" y="1219200"/>
                </a:cubicBezTo>
                <a:cubicBezTo>
                  <a:pt x="5523161" y="1304471"/>
                  <a:pt x="4777489" y="1449614"/>
                  <a:pt x="4249532" y="1513114"/>
                </a:cubicBezTo>
                <a:cubicBezTo>
                  <a:pt x="3721575" y="1576614"/>
                  <a:pt x="3231718" y="1607457"/>
                  <a:pt x="2649332" y="1600200"/>
                </a:cubicBezTo>
                <a:cubicBezTo>
                  <a:pt x="2066946" y="1592943"/>
                  <a:pt x="1177947" y="1600200"/>
                  <a:pt x="755218" y="1469571"/>
                </a:cubicBezTo>
                <a:cubicBezTo>
                  <a:pt x="332489" y="1338942"/>
                  <a:pt x="236331" y="996042"/>
                  <a:pt x="112960" y="816428"/>
                </a:cubicBezTo>
                <a:cubicBezTo>
                  <a:pt x="-10411" y="636814"/>
                  <a:pt x="-14040" y="517071"/>
                  <a:pt x="14989" y="391885"/>
                </a:cubicBezTo>
                <a:cubicBezTo>
                  <a:pt x="44018" y="266699"/>
                  <a:pt x="129289" y="130628"/>
                  <a:pt x="287132" y="65314"/>
                </a:cubicBezTo>
                <a:cubicBezTo>
                  <a:pt x="444975" y="0"/>
                  <a:pt x="703510" y="0"/>
                  <a:pt x="962046" y="0"/>
                </a:cubicBezTo>
              </a:path>
            </a:pathLst>
          </a:custGeom>
          <a:noFill/>
          <a:ln w="28575">
            <a:solidFill>
              <a:srgbClr val="4472C4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7891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4E95-BB4A-460F-B4EA-D065E555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Closed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592ED9-E402-45CE-9CA6-270144E61A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Clients generating the load depend on completion of previous requests</a:t>
                </a:r>
              </a:p>
              <a:p>
                <a:pPr lvl="1"/>
                <a:r>
                  <a:rPr lang="en-US" dirty="0"/>
                  <a:t>Request-response protocols</a:t>
                </a:r>
              </a:p>
              <a:p>
                <a:pPr lvl="1"/>
                <a:r>
                  <a:rPr lang="en-US" dirty="0"/>
                  <a:t>Humans in-the-loop waiting for results</a:t>
                </a:r>
              </a:p>
              <a:p>
                <a:r>
                  <a:rPr lang="en-US" dirty="0"/>
                  <a:t>Model of client: {request, wait}+ repeat</a:t>
                </a:r>
              </a:p>
              <a:p>
                <a:pPr lvl="1"/>
                <a:r>
                  <a:rPr lang="en-US" dirty="0"/>
                  <a:t>Request rate determined by length of wait</a:t>
                </a:r>
              </a:p>
              <a:p>
                <a:r>
                  <a:rPr lang="en-US" dirty="0"/>
                  <a:t>In closed system, wait time depends on response time (latency = operation time + queuing delay)</a:t>
                </a:r>
              </a:p>
              <a:p>
                <a:r>
                  <a:rPr lang="en-US" dirty="0"/>
                  <a:t>As system saturates (utilization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→100%) </m:t>
                    </m:r>
                  </m:oMath>
                </a14:m>
                <a:r>
                  <a:rPr lang="en-US" dirty="0"/>
                  <a:t>delay increases, request rate is limited by service rate</a:t>
                </a:r>
              </a:p>
              <a:p>
                <a:pPr lvl="1"/>
                <a:r>
                  <a:rPr lang="en-US" dirty="0"/>
                  <a:t>Queueing smooths bursts, but does not grow unbounded due to rate mismatch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592ED9-E402-45CE-9CA6-270144E61A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93401-7987-4EA1-9A28-D531F30C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EE64D-AF8A-47B4-8876-4E3F69FD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5732-9A3C-4EB4-82E8-20374A30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8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2FDA-32E2-4E0C-A8D7-DA35E9F7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Causes Systems to Close?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489E-7E6F-4C3E-85B5-49B4DAFF1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Protocols are designed to have self-limited behavior</a:t>
            </a:r>
          </a:p>
          <a:p>
            <a:pPr lvl="1"/>
            <a:r>
              <a:rPr lang="en-US" smtClean="0"/>
              <a:t>Request-response, bounded number of outstanding requests per client</a:t>
            </a:r>
          </a:p>
          <a:p>
            <a:r>
              <a:rPr lang="en-US" smtClean="0"/>
              <a:t>Underlying system induces “back pressure” even if higher level services and applications don’t</a:t>
            </a:r>
          </a:p>
          <a:p>
            <a:pPr lvl="1"/>
            <a:r>
              <a:rPr lang="en-US" smtClean="0"/>
              <a:t>Bounded size queues (not just because of memory size)</a:t>
            </a:r>
          </a:p>
          <a:p>
            <a:pPr lvl="1"/>
            <a:r>
              <a:rPr lang="en-US" smtClean="0"/>
              <a:t>What happens when it fills up?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EF889-99AB-48C6-A222-2A72CEEF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41678-1F5A-4ED9-8C5E-76FBB839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C8994-8E91-4CDE-AACF-CD500121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8A75-0C3C-4CB2-9013-1C06C0BD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Queuing Theory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AEB70-C1DC-4B8C-B7F3-189C2EFB6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Queuing theory resources are available on the “Resources” section of the course website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3131B-C619-424E-8AFA-FE31EE38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2890D-574C-48D6-A43E-EB7ED6C24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EDF86-E1BE-490E-8A6B-2F5C948D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Well-Conditioned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760EB-0461-4F69-88B5-9D6B6C898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system that behaves this way is well-conditioned</a:t>
            </a:r>
          </a:p>
          <a:p>
            <a:pPr lvl="1"/>
            <a:r>
              <a:rPr lang="en-US" dirty="0" smtClean="0"/>
              <a:t>Delivered load increases with offered load until pipeline saturates</a:t>
            </a:r>
          </a:p>
          <a:p>
            <a:pPr lvl="1"/>
            <a:r>
              <a:rPr lang="en-US" dirty="0" smtClean="0"/>
              <a:t>As offered load increases further, throughput remains high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FDCBD-555D-4983-9AE2-C84CCDC4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F56F6-FFF4-4212-A3E2-7D079312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7909-F5C0-4EBD-AC36-375F40EB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031929" y="2025396"/>
            <a:ext cx="7328978" cy="2732282"/>
            <a:chOff x="1446713" y="1390772"/>
            <a:chExt cx="8757136" cy="326470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11A762D-1ED9-4014-99B8-41F2AAF3D2E1}"/>
                </a:ext>
              </a:extLst>
            </p:cNvPr>
            <p:cNvCxnSpPr/>
            <p:nvPr/>
          </p:nvCxnSpPr>
          <p:spPr>
            <a:xfrm>
              <a:off x="3820546" y="3905372"/>
              <a:ext cx="531934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A84E1F2-016D-4D02-BE0F-0336AEBDF49F}"/>
                    </a:ext>
                  </a:extLst>
                </p:cNvPr>
                <p:cNvSpPr txBox="1"/>
                <p:nvPr/>
              </p:nvSpPr>
              <p:spPr>
                <a:xfrm>
                  <a:off x="4627836" y="4214178"/>
                  <a:ext cx="4425811" cy="4413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Request Rate (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dirty="0"/>
                    <a:t> ) - “offered load”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A84E1F2-016D-4D02-BE0F-0336AEBDF4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7836" y="4214178"/>
                  <a:ext cx="4425811" cy="441302"/>
                </a:xfrm>
                <a:prstGeom prst="rect">
                  <a:avLst/>
                </a:prstGeom>
                <a:blipFill>
                  <a:blip r:embed="rId2"/>
                  <a:stretch>
                    <a:fillRect l="-1316" t="-10000" r="-82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E1F3C61-0839-461A-A1D0-7C97A5B87A95}"/>
                </a:ext>
              </a:extLst>
            </p:cNvPr>
            <p:cNvCxnSpPr/>
            <p:nvPr/>
          </p:nvCxnSpPr>
          <p:spPr>
            <a:xfrm flipV="1">
              <a:off x="3820546" y="1390772"/>
              <a:ext cx="0" cy="25146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4AAEDC6-C462-42FA-8FC2-13BFD465404F}"/>
                    </a:ext>
                  </a:extLst>
                </p:cNvPr>
                <p:cNvSpPr txBox="1"/>
                <p:nvPr/>
              </p:nvSpPr>
              <p:spPr>
                <a:xfrm>
                  <a:off x="1446713" y="2768890"/>
                  <a:ext cx="2489598" cy="772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Service Rate (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dirty="0"/>
                    <a:t>) - “delivered load”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4AAEDC6-C462-42FA-8FC2-13BFD46540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6713" y="2768890"/>
                  <a:ext cx="2489598" cy="772278"/>
                </a:xfrm>
                <a:prstGeom prst="rect">
                  <a:avLst/>
                </a:prstGeom>
                <a:blipFill>
                  <a:blip r:embed="rId3"/>
                  <a:stretch>
                    <a:fillRect l="-2339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F924305-1126-4D59-8434-59F07B8C491D}"/>
                    </a:ext>
                  </a:extLst>
                </p:cNvPr>
                <p:cNvSpPr/>
                <p:nvPr/>
              </p:nvSpPr>
              <p:spPr>
                <a:xfrm>
                  <a:off x="3003794" y="2094074"/>
                  <a:ext cx="825547" cy="4413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F924305-1126-4D59-8434-59F07B8C49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794" y="2094074"/>
                  <a:ext cx="825547" cy="441302"/>
                </a:xfrm>
                <a:prstGeom prst="rect">
                  <a:avLst/>
                </a:prstGeom>
                <a:blipFill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AA7BAF3-05C1-47B7-921D-2AE5D6AC26E1}"/>
                    </a:ext>
                  </a:extLst>
                </p:cNvPr>
                <p:cNvSpPr/>
                <p:nvPr/>
              </p:nvSpPr>
              <p:spPr>
                <a:xfrm>
                  <a:off x="5438330" y="3461210"/>
                  <a:ext cx="809359" cy="4413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AA7BAF3-05C1-47B7-921D-2AE5D6AC26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8330" y="3461210"/>
                  <a:ext cx="809359" cy="44130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171507-ED42-474D-BFFB-8B9C3F9B15FB}"/>
                </a:ext>
              </a:extLst>
            </p:cNvPr>
            <p:cNvGrpSpPr/>
            <p:nvPr/>
          </p:nvGrpSpPr>
          <p:grpSpPr>
            <a:xfrm>
              <a:off x="3820546" y="2278740"/>
              <a:ext cx="4577748" cy="1626632"/>
              <a:chOff x="2453052" y="2479376"/>
              <a:chExt cx="4577748" cy="1626632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BE10242-0F47-4A7F-8B60-1474F8EAEA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53052" y="2479376"/>
                <a:ext cx="1617785" cy="162663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0545811-3F60-44A3-AADD-5C1892C0A0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0837" y="2479376"/>
                <a:ext cx="2959963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991271-DD23-4FA6-87A0-893986BB1262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H="1">
              <a:off x="3829339" y="2278740"/>
              <a:ext cx="1608992" cy="4616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9CEAEB-70B2-4B9F-B6E0-AD4EE3E2A7B9}"/>
                </a:ext>
              </a:extLst>
            </p:cNvPr>
            <p:cNvCxnSpPr>
              <a:cxnSpLocks/>
            </p:cNvCxnSpPr>
            <p:nvPr/>
          </p:nvCxnSpPr>
          <p:spPr>
            <a:xfrm>
              <a:off x="5438331" y="1713937"/>
              <a:ext cx="0" cy="219143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AABB15C7-0CB8-4529-840C-93EAA82BB382}"/>
                </a:ext>
              </a:extLst>
            </p:cNvPr>
            <p:cNvSpPr/>
            <p:nvPr/>
          </p:nvSpPr>
          <p:spPr>
            <a:xfrm>
              <a:off x="3838132" y="2427886"/>
              <a:ext cx="3587262" cy="1459901"/>
            </a:xfrm>
            <a:custGeom>
              <a:avLst/>
              <a:gdLst>
                <a:gd name="connsiteX0" fmla="*/ 0 w 3587262"/>
                <a:gd name="connsiteY0" fmla="*/ 1459901 h 1459901"/>
                <a:gd name="connsiteX1" fmla="*/ 633047 w 3587262"/>
                <a:gd name="connsiteY1" fmla="*/ 844440 h 1459901"/>
                <a:gd name="connsiteX2" fmla="*/ 1195754 w 3587262"/>
                <a:gd name="connsiteY2" fmla="*/ 431201 h 1459901"/>
                <a:gd name="connsiteX3" fmla="*/ 1705708 w 3587262"/>
                <a:gd name="connsiteY3" fmla="*/ 176224 h 1459901"/>
                <a:gd name="connsiteX4" fmla="*/ 2118947 w 3587262"/>
                <a:gd name="connsiteY4" fmla="*/ 61924 h 1459901"/>
                <a:gd name="connsiteX5" fmla="*/ 2532185 w 3587262"/>
                <a:gd name="connsiteY5" fmla="*/ 9170 h 1459901"/>
                <a:gd name="connsiteX6" fmla="*/ 3587262 w 3587262"/>
                <a:gd name="connsiteY6" fmla="*/ 378 h 145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7262" h="1459901">
                  <a:moveTo>
                    <a:pt x="0" y="1459901"/>
                  </a:moveTo>
                  <a:cubicBezTo>
                    <a:pt x="216877" y="1237895"/>
                    <a:pt x="433755" y="1015890"/>
                    <a:pt x="633047" y="844440"/>
                  </a:cubicBezTo>
                  <a:cubicBezTo>
                    <a:pt x="832339" y="672990"/>
                    <a:pt x="1016977" y="542570"/>
                    <a:pt x="1195754" y="431201"/>
                  </a:cubicBezTo>
                  <a:cubicBezTo>
                    <a:pt x="1374531" y="319832"/>
                    <a:pt x="1551843" y="237770"/>
                    <a:pt x="1705708" y="176224"/>
                  </a:cubicBezTo>
                  <a:cubicBezTo>
                    <a:pt x="1859573" y="114678"/>
                    <a:pt x="1981201" y="89766"/>
                    <a:pt x="2118947" y="61924"/>
                  </a:cubicBezTo>
                  <a:cubicBezTo>
                    <a:pt x="2256693" y="34082"/>
                    <a:pt x="2287466" y="19428"/>
                    <a:pt x="2532185" y="9170"/>
                  </a:cubicBezTo>
                  <a:cubicBezTo>
                    <a:pt x="2776904" y="-1088"/>
                    <a:pt x="3182083" y="-355"/>
                    <a:pt x="3587262" y="37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0471C6-D412-47E3-BD26-0CD7F93E1352}"/>
                </a:ext>
              </a:extLst>
            </p:cNvPr>
            <p:cNvSpPr txBox="1"/>
            <p:nvPr/>
          </p:nvSpPr>
          <p:spPr>
            <a:xfrm>
              <a:off x="7301678" y="1834836"/>
              <a:ext cx="2902171" cy="441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asymptotic peak 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537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F9EA-9AD4-43F8-96DE-734BC034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Non-Well-Conditioned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40FCD-4E54-4EC8-92D5-A5BB7EC43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436799" cy="4351337"/>
          </a:xfrm>
        </p:spPr>
        <p:txBody>
          <a:bodyPr/>
          <a:lstStyle/>
          <a:p>
            <a:r>
              <a:rPr lang="en-US" dirty="0" smtClean="0"/>
              <a:t>A server that spawns a new </a:t>
            </a:r>
            <a:r>
              <a:rPr lang="en-US" dirty="0" err="1" smtClean="0"/>
              <a:t>pthread</a:t>
            </a:r>
            <a:r>
              <a:rPr lang="en-US" dirty="0" smtClean="0"/>
              <a:t> per request is not well-conditioned!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Figure from SEDA Section 2 reading (Welsh 2001)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8CE7-CFB6-434B-BBCE-C9F2F803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40F8C-C151-48AC-865B-88E252B1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B4D10-9C5B-42E4-B8D3-7AB020B3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1B43E20-55A6-41AD-A18B-EBB6B27B1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71" y="1981200"/>
            <a:ext cx="5060229" cy="38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9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DF94-C781-4FF8-A00C-626B73D2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55EAD-9360-4DF1-B111-2B1F3A72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Spawning a new thread or process for each request is not well-conditioned</a:t>
            </a:r>
          </a:p>
          <a:p>
            <a:r>
              <a:rPr lang="en-US" smtClean="0"/>
              <a:t>Too many threads is bad</a:t>
            </a:r>
          </a:p>
          <a:p>
            <a:pPr lvl="1"/>
            <a:r>
              <a:rPr lang="en-US" smtClean="0"/>
              <a:t>Scheduling overhead becomes large</a:t>
            </a:r>
          </a:p>
          <a:p>
            <a:pPr lvl="1"/>
            <a:r>
              <a:rPr lang="en-US" smtClean="0"/>
              <a:t>Context switch overhead becomes large</a:t>
            </a:r>
          </a:p>
          <a:p>
            <a:pPr lvl="2"/>
            <a:r>
              <a:rPr lang="en-US" smtClean="0"/>
              <a:t>E.g., Poor cache performance</a:t>
            </a:r>
          </a:p>
          <a:p>
            <a:pPr lvl="1"/>
            <a:r>
              <a:rPr lang="en-US" smtClean="0"/>
              <a:t>Synchronization overhead becomes large</a:t>
            </a:r>
          </a:p>
          <a:p>
            <a:pPr lvl="2"/>
            <a:r>
              <a:rPr lang="en-US" smtClean="0"/>
              <a:t>E.g.,  Lock contention</a:t>
            </a:r>
          </a:p>
          <a:p>
            <a:pPr lvl="2"/>
            <a:endParaRPr lang="en-US" smtClean="0"/>
          </a:p>
          <a:p>
            <a:r>
              <a:rPr lang="en-US" smtClean="0"/>
              <a:t>Was our original (v1) server well-conditioned?</a:t>
            </a:r>
          </a:p>
          <a:p>
            <a:pPr lvl="1"/>
            <a:r>
              <a:rPr lang="en-US" smtClean="0"/>
              <a:t>The one that handles requests one at a time, with no concurrency?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20939-EFC0-4696-B832-48DA6969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293CD-ADEB-4E99-B5A2-090B817B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123BA-72E0-407F-A873-91D125CE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Performance and Highly Concurrent Systems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3D0A-0D6B-4DC4-85A4-10B5E934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Concurrent, 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DA4E1-0D58-435C-B9E1-FFFCA979A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Thread Pools</a:t>
            </a:r>
          </a:p>
          <a:p>
            <a:r>
              <a:rPr lang="en-US" smtClean="0"/>
              <a:t>User-Mode Threads</a:t>
            </a:r>
          </a:p>
          <a:p>
            <a:r>
              <a:rPr lang="en-US" smtClean="0"/>
              <a:t>Event-Driven Execution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68B11-EC1A-4C47-89EC-29796E38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43674-584B-4206-8DE2-FF9D9CE6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E83A-F5F3-4B1D-B7DD-10FE4E1D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1872" y="1802166"/>
            <a:ext cx="5481828" cy="426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8D67-3F25-4C29-A95C-B7CD4FC0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for Today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5ECFA-7916-4808-9A8E-3AFDDC0E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up discussion of highly concurrent systems</a:t>
            </a:r>
          </a:p>
          <a:p>
            <a:r>
              <a:rPr lang="en-US" dirty="0" smtClean="0"/>
              <a:t>Start exploring OS memory management (</a:t>
            </a:r>
            <a:r>
              <a:rPr lang="en-US" smtClean="0"/>
              <a:t>if time permits)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254C4-A3E3-4A60-A199-E53707BF5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C6C7E-8049-450C-80B2-02087A75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C26B2-31AF-4E8D-A380-ED5B2A10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109E-5F72-4497-BFF2-7461EBDB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Pools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159BA-B70A-4503-8648-BAECA1C74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Key idea: limit the number of threads</a:t>
            </a:r>
          </a:p>
          <a:p>
            <a:pPr lvl="1"/>
            <a:r>
              <a:rPr lang="en-US" smtClean="0"/>
              <a:t>Before throughput starts to degrade</a:t>
            </a:r>
          </a:p>
          <a:p>
            <a:r>
              <a:rPr lang="en-US" altLang="ko-KR" smtClean="0"/>
              <a:t>Instead, allocate a bounded “pool” of worker threads, representing the maximum level of multiprogramming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BC145-47B9-4F65-9C88-3C612BFB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F72BE-4E3B-4490-B08B-749E4D65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D636D-17AA-4931-947E-D3A4D548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5" name="Group 27">
            <a:extLst>
              <a:ext uri="{FF2B5EF4-FFF2-40B4-BE49-F238E27FC236}">
                <a16:creationId xmlns:a16="http://schemas.microsoft.com/office/drawing/2014/main" id="{A0D76EF2-CE39-4268-8125-BC243E4BC49B}"/>
              </a:ext>
            </a:extLst>
          </p:cNvPr>
          <p:cNvGrpSpPr>
            <a:grpSpLocks/>
          </p:cNvGrpSpPr>
          <p:nvPr/>
        </p:nvGrpSpPr>
        <p:grpSpPr bwMode="auto">
          <a:xfrm>
            <a:off x="2517040" y="3997427"/>
            <a:ext cx="7013575" cy="1924051"/>
            <a:chOff x="94" y="1392"/>
            <a:chExt cx="4418" cy="1212"/>
          </a:xfrm>
        </p:grpSpPr>
        <p:sp>
          <p:nvSpPr>
            <p:cNvPr id="26" name="Rectangle 14">
              <a:extLst>
                <a:ext uri="{FF2B5EF4-FFF2-40B4-BE49-F238E27FC236}">
                  <a16:creationId xmlns:a16="http://schemas.microsoft.com/office/drawing/2014/main" id="{8A7F4AF1-9C10-4763-B423-DB2BD080D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1488"/>
              <a:ext cx="791" cy="672"/>
            </a:xfrm>
            <a:prstGeom prst="rect">
              <a:avLst/>
            </a:prstGeom>
            <a:solidFill>
              <a:srgbClr val="00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000">
                  <a:latin typeface="+mn-lt"/>
                  <a:ea typeface="Gulim" panose="020B0600000101010101" pitchFamily="34" charset="-127"/>
                </a:rPr>
                <a:t>Master</a:t>
              </a:r>
            </a:p>
            <a:p>
              <a:pPr algn="ctr"/>
              <a:r>
                <a:rPr lang="en-US" altLang="ko-KR" sz="2000">
                  <a:latin typeface="+mn-lt"/>
                  <a:ea typeface="Gulim" panose="020B0600000101010101" pitchFamily="34" charset="-127"/>
                </a:rPr>
                <a:t>Thread</a:t>
              </a:r>
            </a:p>
          </p:txBody>
        </p:sp>
        <p:sp>
          <p:nvSpPr>
            <p:cNvPr id="27" name="Text Box 15">
              <a:extLst>
                <a:ext uri="{FF2B5EF4-FFF2-40B4-BE49-F238E27FC236}">
                  <a16:creationId xmlns:a16="http://schemas.microsoft.com/office/drawing/2014/main" id="{D468050F-83C3-4E91-BB1B-A2BFEC83F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8" y="2352"/>
              <a:ext cx="102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000" dirty="0">
                  <a:latin typeface="+mn-lt"/>
                  <a:ea typeface="Gulim" panose="020B0600000101010101" pitchFamily="34" charset="-127"/>
                </a:rPr>
                <a:t>Thread Pool</a:t>
              </a:r>
            </a:p>
          </p:txBody>
        </p:sp>
        <p:sp>
          <p:nvSpPr>
            <p:cNvPr id="28" name="laptop">
              <a:extLst>
                <a:ext uri="{FF2B5EF4-FFF2-40B4-BE49-F238E27FC236}">
                  <a16:creationId xmlns:a16="http://schemas.microsoft.com/office/drawing/2014/main" id="{AC4AFB46-4323-4CFE-AFE1-4757C1065CE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4" y="1728"/>
              <a:ext cx="912" cy="672"/>
            </a:xfrm>
            <a:custGeom>
              <a:avLst/>
              <a:gdLst>
                <a:gd name="T0" fmla="*/ 142 w 21600"/>
                <a:gd name="T1" fmla="*/ 0 h 21600"/>
                <a:gd name="T2" fmla="*/ 142 w 21600"/>
                <a:gd name="T3" fmla="*/ 223 h 21600"/>
                <a:gd name="T4" fmla="*/ 774 w 21600"/>
                <a:gd name="T5" fmla="*/ 0 h 21600"/>
                <a:gd name="T6" fmla="*/ 774 w 21600"/>
                <a:gd name="T7" fmla="*/ 223 h 21600"/>
                <a:gd name="T8" fmla="*/ 456 w 21600"/>
                <a:gd name="T9" fmla="*/ 0 h 21600"/>
                <a:gd name="T10" fmla="*/ 456 w 21600"/>
                <a:gd name="T11" fmla="*/ 672 h 21600"/>
                <a:gd name="T12" fmla="*/ 0 w 21600"/>
                <a:gd name="T13" fmla="*/ 672 h 21600"/>
                <a:gd name="T14" fmla="*/ 912 w 21600"/>
                <a:gd name="T15" fmla="*/ 67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53 w 21600"/>
                <a:gd name="T25" fmla="*/ 1864 h 21600"/>
                <a:gd name="T26" fmla="*/ 17313 w 21600"/>
                <a:gd name="T27" fmla="*/ 123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2000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6B6B818E-D585-45D4-8DB7-CA2134A74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2064"/>
              <a:ext cx="2966" cy="416"/>
            </a:xfrm>
            <a:custGeom>
              <a:avLst/>
              <a:gdLst>
                <a:gd name="T0" fmla="*/ 2304 w 2112"/>
                <a:gd name="T1" fmla="*/ 0 h 416"/>
                <a:gd name="T2" fmla="*/ 1937 w 2112"/>
                <a:gd name="T3" fmla="*/ 336 h 416"/>
                <a:gd name="T4" fmla="*/ 1047 w 2112"/>
                <a:gd name="T5" fmla="*/ 384 h 416"/>
                <a:gd name="T6" fmla="*/ 0 w 2112"/>
                <a:gd name="T7" fmla="*/ 144 h 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2" h="416">
                  <a:moveTo>
                    <a:pt x="2112" y="0"/>
                  </a:moveTo>
                  <a:cubicBezTo>
                    <a:pt x="2040" y="136"/>
                    <a:pt x="1968" y="272"/>
                    <a:pt x="1776" y="336"/>
                  </a:cubicBezTo>
                  <a:cubicBezTo>
                    <a:pt x="1584" y="400"/>
                    <a:pt x="1256" y="416"/>
                    <a:pt x="960" y="384"/>
                  </a:cubicBezTo>
                  <a:cubicBezTo>
                    <a:pt x="664" y="352"/>
                    <a:pt x="332" y="248"/>
                    <a:pt x="0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FB2D8652-E08F-450C-A991-2D983B7E8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1680"/>
              <a:ext cx="1232" cy="256"/>
            </a:xfrm>
            <a:custGeom>
              <a:avLst/>
              <a:gdLst>
                <a:gd name="T0" fmla="*/ 0 w 1008"/>
                <a:gd name="T1" fmla="*/ 256 h 256"/>
                <a:gd name="T2" fmla="*/ 336 w 1008"/>
                <a:gd name="T3" fmla="*/ 16 h 256"/>
                <a:gd name="T4" fmla="*/ 1008 w 1008"/>
                <a:gd name="T5" fmla="*/ 160 h 2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256">
                  <a:moveTo>
                    <a:pt x="0" y="256"/>
                  </a:moveTo>
                  <a:cubicBezTo>
                    <a:pt x="84" y="144"/>
                    <a:pt x="168" y="32"/>
                    <a:pt x="336" y="16"/>
                  </a:cubicBezTo>
                  <a:cubicBezTo>
                    <a:pt x="504" y="0"/>
                    <a:pt x="756" y="80"/>
                    <a:pt x="1008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/>
            </a:p>
          </p:txBody>
        </p:sp>
        <p:sp>
          <p:nvSpPr>
            <p:cNvPr id="31" name="Line 21">
              <a:extLst>
                <a:ext uri="{FF2B5EF4-FFF2-40B4-BE49-F238E27FC236}">
                  <a16:creationId xmlns:a16="http://schemas.microsoft.com/office/drawing/2014/main" id="{DAAD4D7E-AC76-40EA-BD67-61C2BCEA1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8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/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85BF4CE8-8172-4A57-87DB-13AB161E2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" y="1526"/>
              <a:ext cx="292" cy="643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000" dirty="0">
                  <a:latin typeface="+mn-lt"/>
                  <a:ea typeface="Gulim" panose="020B0600000101010101" pitchFamily="34" charset="-127"/>
                </a:rPr>
                <a:t>queue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0C6AC20-84F0-4157-B908-F0DD7B845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1392"/>
              <a:ext cx="1008" cy="960"/>
              <a:chOff x="2784" y="624"/>
              <a:chExt cx="1008" cy="960"/>
            </a:xfrm>
          </p:grpSpPr>
          <p:sp>
            <p:nvSpPr>
              <p:cNvPr id="34" name="Oval 4">
                <a:extLst>
                  <a:ext uri="{FF2B5EF4-FFF2-40B4-BE49-F238E27FC236}">
                    <a16:creationId xmlns:a16="http://schemas.microsoft.com/office/drawing/2014/main" id="{200DEC05-19C2-478A-9040-AC84E8C67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624"/>
                <a:ext cx="1008" cy="960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2000">
                  <a:latin typeface="+mn-lt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35" name="Ink 6">
                    <a:extLst>
                      <a:ext uri="{FF2B5EF4-FFF2-40B4-BE49-F238E27FC236}">
                        <a16:creationId xmlns:a16="http://schemas.microsoft.com/office/drawing/2014/main" id="{3504C0DB-2AF6-4214-8192-F41B42A9DE72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43" y="837"/>
                  <a:ext cx="121" cy="173"/>
                </p14:xfrm>
              </p:contentPart>
            </mc:Choice>
            <mc:Fallback xmlns="">
              <p:pic>
                <p:nvPicPr>
                  <p:cNvPr id="408582" name="Ink 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037" y="831"/>
                    <a:ext cx="133" cy="1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6" name="Ink 7">
                    <a:extLst>
                      <a:ext uri="{FF2B5EF4-FFF2-40B4-BE49-F238E27FC236}">
                        <a16:creationId xmlns:a16="http://schemas.microsoft.com/office/drawing/2014/main" id="{7033B993-D5D6-4D7E-B56B-B3C3E0BEB806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338" y="957"/>
                  <a:ext cx="68" cy="193"/>
                </p14:xfrm>
              </p:contentPart>
            </mc:Choice>
            <mc:Fallback xmlns="">
              <p:pic>
                <p:nvPicPr>
                  <p:cNvPr id="408583" name="Ink 7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332" y="951"/>
                    <a:ext cx="80" cy="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7" name="Ink 8">
                    <a:extLst>
                      <a:ext uri="{FF2B5EF4-FFF2-40B4-BE49-F238E27FC236}">
                        <a16:creationId xmlns:a16="http://schemas.microsoft.com/office/drawing/2014/main" id="{08132D25-6909-4FA2-9724-E6B48E65493A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97" y="1205"/>
                  <a:ext cx="355" cy="137"/>
                </p14:xfrm>
              </p:contentPart>
            </mc:Choice>
            <mc:Fallback xmlns="">
              <p:pic>
                <p:nvPicPr>
                  <p:cNvPr id="408584" name="Ink 8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91" y="1199"/>
                    <a:ext cx="367" cy="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9">
                    <a:extLst>
                      <a:ext uri="{FF2B5EF4-FFF2-40B4-BE49-F238E27FC236}">
                        <a16:creationId xmlns:a16="http://schemas.microsoft.com/office/drawing/2014/main" id="{C778E604-D927-4065-A77C-0A6759FD512E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82" y="1027"/>
                  <a:ext cx="172" cy="195"/>
                </p14:xfrm>
              </p:contentPart>
            </mc:Choice>
            <mc:Fallback xmlns="">
              <p:pic>
                <p:nvPicPr>
                  <p:cNvPr id="408585" name="Ink 9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76" y="1021"/>
                    <a:ext cx="184" cy="2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10">
                    <a:extLst>
                      <a:ext uri="{FF2B5EF4-FFF2-40B4-BE49-F238E27FC236}">
                        <a16:creationId xmlns:a16="http://schemas.microsoft.com/office/drawing/2014/main" id="{A3A6109B-8B4D-4A57-9EFB-F6D741BF20F3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5" y="1284"/>
                  <a:ext cx="145" cy="176"/>
                </p14:xfrm>
              </p:contentPart>
            </mc:Choice>
            <mc:Fallback xmlns="">
              <p:pic>
                <p:nvPicPr>
                  <p:cNvPr id="408586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439" y="1278"/>
                    <a:ext cx="157" cy="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11">
                    <a:extLst>
                      <a:ext uri="{FF2B5EF4-FFF2-40B4-BE49-F238E27FC236}">
                        <a16:creationId xmlns:a16="http://schemas.microsoft.com/office/drawing/2014/main" id="{5B61C3F6-8966-4049-80D1-6510840FCC57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148" y="1362"/>
                  <a:ext cx="156" cy="134"/>
                </p14:xfrm>
              </p:contentPart>
            </mc:Choice>
            <mc:Fallback xmlns="">
              <p:pic>
                <p:nvPicPr>
                  <p:cNvPr id="408587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142" y="1356"/>
                    <a:ext cx="168" cy="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12">
                    <a:extLst>
                      <a:ext uri="{FF2B5EF4-FFF2-40B4-BE49-F238E27FC236}">
                        <a16:creationId xmlns:a16="http://schemas.microsoft.com/office/drawing/2014/main" id="{DBA14BBC-FCB8-4A91-BD3A-F7D5CE836AC3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216" y="720"/>
                  <a:ext cx="108" cy="267"/>
                </p14:xfrm>
              </p:contentPart>
            </mc:Choice>
            <mc:Fallback xmlns="">
              <p:pic>
                <p:nvPicPr>
                  <p:cNvPr id="408588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210" y="714"/>
                    <a:ext cx="120" cy="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13">
                    <a:extLst>
                      <a:ext uri="{FF2B5EF4-FFF2-40B4-BE49-F238E27FC236}">
                        <a16:creationId xmlns:a16="http://schemas.microsoft.com/office/drawing/2014/main" id="{30923A24-086B-4005-B463-6435B81D1937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86" y="892"/>
                  <a:ext cx="160" cy="323"/>
                </p14:xfrm>
              </p:contentPart>
            </mc:Choice>
            <mc:Fallback xmlns="">
              <p:pic>
                <p:nvPicPr>
                  <p:cNvPr id="408589" name="Ink 13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480" y="886"/>
                    <a:ext cx="172" cy="33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69305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67BE0-9B6A-4A80-B393-C4EDA801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Pools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954FCF-2692-47B7-A1E7-9CA805AFA3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master()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</a:t>
            </a:r>
            <a:r>
              <a:rPr lang="en-US" altLang="ko-KR" dirty="0" err="1" smtClean="0">
                <a:latin typeface="Consolas" panose="020B0609020204030204" pitchFamily="49" charset="0"/>
              </a:rPr>
              <a:t>allocThreads</a:t>
            </a:r>
            <a:r>
              <a:rPr lang="en-US" altLang="ko-KR" dirty="0" smtClean="0">
                <a:latin typeface="Consolas" panose="020B0609020204030204" pitchFamily="49" charset="0"/>
              </a:rPr>
              <a:t>(worker, queue);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while(TRUE)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  con = </a:t>
            </a:r>
            <a:r>
              <a:rPr lang="en-US" altLang="ko-KR" dirty="0" err="1" smtClean="0">
                <a:latin typeface="Consolas" panose="020B0609020204030204" pitchFamily="49" charset="0"/>
              </a:rPr>
              <a:t>AcceptCon</a:t>
            </a:r>
            <a:r>
              <a:rPr lang="en-US" altLang="ko-KR" dirty="0" smtClean="0">
                <a:latin typeface="Consolas" panose="020B0609020204030204" pitchFamily="49" charset="0"/>
              </a:rPr>
              <a:t>();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  </a:t>
            </a:r>
            <a:r>
              <a:rPr lang="en-US" altLang="ko-KR" dirty="0">
                <a:latin typeface="Consolas" panose="020B0609020204030204" pitchFamily="49" charset="0"/>
              </a:rPr>
              <a:t>// Blocks if </a:t>
            </a:r>
            <a:r>
              <a:rPr lang="en-US" altLang="ko-KR" dirty="0" smtClean="0">
                <a:latin typeface="Consolas" panose="020B0609020204030204" pitchFamily="49" charset="0"/>
              </a:rPr>
              <a:t>full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  </a:t>
            </a:r>
            <a:r>
              <a:rPr lang="en-US" altLang="ko-KR" dirty="0" err="1" smtClean="0">
                <a:latin typeface="Consolas" panose="020B0609020204030204" pitchFamily="49" charset="0"/>
              </a:rPr>
              <a:t>Enqueue</a:t>
            </a:r>
            <a:r>
              <a:rPr lang="en-US" altLang="ko-KR" dirty="0" smtClean="0">
                <a:latin typeface="Consolas" panose="020B0609020204030204" pitchFamily="49" charset="0"/>
              </a:rPr>
              <a:t>(queue, con);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}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}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0D88A9-D65D-44B5-8A2C-09EC3B0469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worker(queue)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while(TRUE)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  // Blocks if empty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  con = </a:t>
            </a:r>
            <a:r>
              <a:rPr lang="en-US" altLang="ko-KR" dirty="0" err="1" smtClean="0">
                <a:latin typeface="Consolas" panose="020B0609020204030204" pitchFamily="49" charset="0"/>
              </a:rPr>
              <a:t>Dequeue</a:t>
            </a:r>
            <a:r>
              <a:rPr lang="en-US" altLang="ko-KR" dirty="0" smtClean="0">
                <a:latin typeface="Consolas" panose="020B0609020204030204" pitchFamily="49" charset="0"/>
              </a:rPr>
              <a:t>(queue);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  </a:t>
            </a:r>
            <a:r>
              <a:rPr lang="en-US" altLang="ko-KR" dirty="0" err="1" smtClean="0">
                <a:latin typeface="Consolas" panose="020B0609020204030204" pitchFamily="49" charset="0"/>
              </a:rPr>
              <a:t>ServiceWebPage</a:t>
            </a:r>
            <a:r>
              <a:rPr lang="en-US" altLang="ko-KR" dirty="0" smtClean="0">
                <a:latin typeface="Consolas" panose="020B0609020204030204" pitchFamily="49" charset="0"/>
              </a:rPr>
              <a:t>(con);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}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}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99281-36CA-48C4-9043-DAB8A0FC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D87DA-4C93-480C-A310-50A0E603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7D39F-1C09-4F76-BF85-59AFFE05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9" name="Group 27">
            <a:extLst>
              <a:ext uri="{FF2B5EF4-FFF2-40B4-BE49-F238E27FC236}">
                <a16:creationId xmlns:a16="http://schemas.microsoft.com/office/drawing/2014/main" id="{FBBCEC5C-45C3-43BE-AF03-0AD4EC06B2F7}"/>
              </a:ext>
            </a:extLst>
          </p:cNvPr>
          <p:cNvGrpSpPr>
            <a:grpSpLocks/>
          </p:cNvGrpSpPr>
          <p:nvPr/>
        </p:nvGrpSpPr>
        <p:grpSpPr bwMode="auto">
          <a:xfrm>
            <a:off x="2276793" y="4229099"/>
            <a:ext cx="7013575" cy="1985964"/>
            <a:chOff x="94" y="1392"/>
            <a:chExt cx="4418" cy="1251"/>
          </a:xfrm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F14E8714-1972-4E46-97D7-3868A8437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1488"/>
              <a:ext cx="791" cy="672"/>
            </a:xfrm>
            <a:prstGeom prst="rect">
              <a:avLst/>
            </a:prstGeom>
            <a:solidFill>
              <a:srgbClr val="00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dirty="0">
                  <a:latin typeface="+mn-lt"/>
                  <a:ea typeface="Gulim" panose="020B0600000101010101" pitchFamily="34" charset="-127"/>
                </a:rPr>
                <a:t>Master</a:t>
              </a:r>
            </a:p>
            <a:p>
              <a:pPr algn="ctr"/>
              <a:r>
                <a:rPr lang="en-US" altLang="ko-KR" sz="2400" dirty="0">
                  <a:latin typeface="+mn-lt"/>
                  <a:ea typeface="Gulim" panose="020B0600000101010101" pitchFamily="34" charset="-127"/>
                </a:rPr>
                <a:t>Thread</a:t>
              </a:r>
            </a:p>
          </p:txBody>
        </p: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F0F8DED1-4C12-48F5-A476-DBEB95A0D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1" y="2352"/>
              <a:ext cx="10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dirty="0">
                  <a:latin typeface="+mn-lt"/>
                  <a:ea typeface="Gulim" panose="020B0600000101010101" pitchFamily="34" charset="-127"/>
                </a:rPr>
                <a:t>Thread Pool</a:t>
              </a:r>
            </a:p>
          </p:txBody>
        </p:sp>
        <p:sp>
          <p:nvSpPr>
            <p:cNvPr id="12" name="laptop">
              <a:extLst>
                <a:ext uri="{FF2B5EF4-FFF2-40B4-BE49-F238E27FC236}">
                  <a16:creationId xmlns:a16="http://schemas.microsoft.com/office/drawing/2014/main" id="{549CAFFA-1C0E-4B27-A185-D3576F58B8D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4" y="1728"/>
              <a:ext cx="912" cy="672"/>
            </a:xfrm>
            <a:custGeom>
              <a:avLst/>
              <a:gdLst>
                <a:gd name="T0" fmla="*/ 142 w 21600"/>
                <a:gd name="T1" fmla="*/ 0 h 21600"/>
                <a:gd name="T2" fmla="*/ 142 w 21600"/>
                <a:gd name="T3" fmla="*/ 223 h 21600"/>
                <a:gd name="T4" fmla="*/ 774 w 21600"/>
                <a:gd name="T5" fmla="*/ 0 h 21600"/>
                <a:gd name="T6" fmla="*/ 774 w 21600"/>
                <a:gd name="T7" fmla="*/ 223 h 21600"/>
                <a:gd name="T8" fmla="*/ 456 w 21600"/>
                <a:gd name="T9" fmla="*/ 0 h 21600"/>
                <a:gd name="T10" fmla="*/ 456 w 21600"/>
                <a:gd name="T11" fmla="*/ 672 h 21600"/>
                <a:gd name="T12" fmla="*/ 0 w 21600"/>
                <a:gd name="T13" fmla="*/ 672 h 21600"/>
                <a:gd name="T14" fmla="*/ 912 w 21600"/>
                <a:gd name="T15" fmla="*/ 67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53 w 21600"/>
                <a:gd name="T25" fmla="*/ 1864 h 21600"/>
                <a:gd name="T26" fmla="*/ 17313 w 21600"/>
                <a:gd name="T27" fmla="*/ 123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2400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9763E243-6F40-4539-B208-4B02CE168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2064"/>
              <a:ext cx="2966" cy="416"/>
            </a:xfrm>
            <a:custGeom>
              <a:avLst/>
              <a:gdLst>
                <a:gd name="T0" fmla="*/ 2304 w 2112"/>
                <a:gd name="T1" fmla="*/ 0 h 416"/>
                <a:gd name="T2" fmla="*/ 1937 w 2112"/>
                <a:gd name="T3" fmla="*/ 336 h 416"/>
                <a:gd name="T4" fmla="*/ 1047 w 2112"/>
                <a:gd name="T5" fmla="*/ 384 h 416"/>
                <a:gd name="T6" fmla="*/ 0 w 2112"/>
                <a:gd name="T7" fmla="*/ 144 h 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2" h="416">
                  <a:moveTo>
                    <a:pt x="2112" y="0"/>
                  </a:moveTo>
                  <a:cubicBezTo>
                    <a:pt x="2040" y="136"/>
                    <a:pt x="1968" y="272"/>
                    <a:pt x="1776" y="336"/>
                  </a:cubicBezTo>
                  <a:cubicBezTo>
                    <a:pt x="1584" y="400"/>
                    <a:pt x="1256" y="416"/>
                    <a:pt x="960" y="384"/>
                  </a:cubicBezTo>
                  <a:cubicBezTo>
                    <a:pt x="664" y="352"/>
                    <a:pt x="332" y="248"/>
                    <a:pt x="0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400"/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D19CD79B-3E39-4AC2-B5D7-2A887378B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1680"/>
              <a:ext cx="1232" cy="256"/>
            </a:xfrm>
            <a:custGeom>
              <a:avLst/>
              <a:gdLst>
                <a:gd name="T0" fmla="*/ 0 w 1008"/>
                <a:gd name="T1" fmla="*/ 256 h 256"/>
                <a:gd name="T2" fmla="*/ 336 w 1008"/>
                <a:gd name="T3" fmla="*/ 16 h 256"/>
                <a:gd name="T4" fmla="*/ 1008 w 1008"/>
                <a:gd name="T5" fmla="*/ 160 h 2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256">
                  <a:moveTo>
                    <a:pt x="0" y="256"/>
                  </a:moveTo>
                  <a:cubicBezTo>
                    <a:pt x="84" y="144"/>
                    <a:pt x="168" y="32"/>
                    <a:pt x="336" y="16"/>
                  </a:cubicBezTo>
                  <a:cubicBezTo>
                    <a:pt x="504" y="0"/>
                    <a:pt x="756" y="80"/>
                    <a:pt x="1008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400"/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0AABAFC1-C1CA-43FA-A7E2-F26D40821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8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B4D36CAA-C288-487C-96DB-B2C95C2D1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" y="1526"/>
              <a:ext cx="292" cy="643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dirty="0">
                  <a:latin typeface="+mn-lt"/>
                  <a:ea typeface="Gulim" panose="020B0600000101010101" pitchFamily="34" charset="-127"/>
                </a:rPr>
                <a:t>queue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8685D29-A202-4A1E-A904-3D56FA3F8A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1392"/>
              <a:ext cx="1008" cy="960"/>
              <a:chOff x="2784" y="624"/>
              <a:chExt cx="1008" cy="960"/>
            </a:xfrm>
          </p:grpSpPr>
          <p:sp>
            <p:nvSpPr>
              <p:cNvPr id="18" name="Oval 4">
                <a:extLst>
                  <a:ext uri="{FF2B5EF4-FFF2-40B4-BE49-F238E27FC236}">
                    <a16:creationId xmlns:a16="http://schemas.microsoft.com/office/drawing/2014/main" id="{6209C161-3267-457A-BD82-69C08D49E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624"/>
                <a:ext cx="1008" cy="960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2400">
                  <a:latin typeface="+mn-lt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19" name="Ink 6">
                    <a:extLst>
                      <a:ext uri="{FF2B5EF4-FFF2-40B4-BE49-F238E27FC236}">
                        <a16:creationId xmlns:a16="http://schemas.microsoft.com/office/drawing/2014/main" id="{95570E7D-C3B1-4FD6-ADCC-8D1D93745BBD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43" y="837"/>
                  <a:ext cx="121" cy="173"/>
                </p14:xfrm>
              </p:contentPart>
            </mc:Choice>
            <mc:Fallback xmlns="">
              <p:pic>
                <p:nvPicPr>
                  <p:cNvPr id="408582" name="Ink 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037" y="831"/>
                    <a:ext cx="133" cy="1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0" name="Ink 7">
                    <a:extLst>
                      <a:ext uri="{FF2B5EF4-FFF2-40B4-BE49-F238E27FC236}">
                        <a16:creationId xmlns:a16="http://schemas.microsoft.com/office/drawing/2014/main" id="{B48B30CB-4EEA-44E9-9794-2D69D2272304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338" y="957"/>
                  <a:ext cx="68" cy="193"/>
                </p14:xfrm>
              </p:contentPart>
            </mc:Choice>
            <mc:Fallback xmlns="">
              <p:pic>
                <p:nvPicPr>
                  <p:cNvPr id="408583" name="Ink 7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332" y="951"/>
                    <a:ext cx="80" cy="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1" name="Ink 8">
                    <a:extLst>
                      <a:ext uri="{FF2B5EF4-FFF2-40B4-BE49-F238E27FC236}">
                        <a16:creationId xmlns:a16="http://schemas.microsoft.com/office/drawing/2014/main" id="{AA88133E-E7EF-4ACD-A7C3-313CFFBB0AF4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97" y="1205"/>
                  <a:ext cx="355" cy="137"/>
                </p14:xfrm>
              </p:contentPart>
            </mc:Choice>
            <mc:Fallback xmlns="">
              <p:pic>
                <p:nvPicPr>
                  <p:cNvPr id="408584" name="Ink 8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91" y="1199"/>
                    <a:ext cx="367" cy="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2" name="Ink 9">
                    <a:extLst>
                      <a:ext uri="{FF2B5EF4-FFF2-40B4-BE49-F238E27FC236}">
                        <a16:creationId xmlns:a16="http://schemas.microsoft.com/office/drawing/2014/main" id="{7FA1F6EE-67C0-4C4C-9AB1-01710D9BFAB3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82" y="1027"/>
                  <a:ext cx="172" cy="195"/>
                </p14:xfrm>
              </p:contentPart>
            </mc:Choice>
            <mc:Fallback xmlns="">
              <p:pic>
                <p:nvPicPr>
                  <p:cNvPr id="408585" name="Ink 9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76" y="1021"/>
                    <a:ext cx="184" cy="2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3" name="Ink 10">
                    <a:extLst>
                      <a:ext uri="{FF2B5EF4-FFF2-40B4-BE49-F238E27FC236}">
                        <a16:creationId xmlns:a16="http://schemas.microsoft.com/office/drawing/2014/main" id="{A7DC57B5-E642-43D9-A44F-A00F02FD037E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5" y="1284"/>
                  <a:ext cx="145" cy="176"/>
                </p14:xfrm>
              </p:contentPart>
            </mc:Choice>
            <mc:Fallback xmlns="">
              <p:pic>
                <p:nvPicPr>
                  <p:cNvPr id="408586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439" y="1278"/>
                    <a:ext cx="157" cy="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4" name="Ink 11">
                    <a:extLst>
                      <a:ext uri="{FF2B5EF4-FFF2-40B4-BE49-F238E27FC236}">
                        <a16:creationId xmlns:a16="http://schemas.microsoft.com/office/drawing/2014/main" id="{9E057BDE-C4FA-4510-A741-B4269147AE80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148" y="1362"/>
                  <a:ext cx="156" cy="134"/>
                </p14:xfrm>
              </p:contentPart>
            </mc:Choice>
            <mc:Fallback xmlns="">
              <p:pic>
                <p:nvPicPr>
                  <p:cNvPr id="408587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142" y="1356"/>
                    <a:ext cx="168" cy="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5" name="Ink 12">
                    <a:extLst>
                      <a:ext uri="{FF2B5EF4-FFF2-40B4-BE49-F238E27FC236}">
                        <a16:creationId xmlns:a16="http://schemas.microsoft.com/office/drawing/2014/main" id="{E39B40E0-0E13-45FA-89F3-3B3091C21F68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216" y="720"/>
                  <a:ext cx="108" cy="267"/>
                </p14:xfrm>
              </p:contentPart>
            </mc:Choice>
            <mc:Fallback xmlns="">
              <p:pic>
                <p:nvPicPr>
                  <p:cNvPr id="408588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210" y="714"/>
                    <a:ext cx="120" cy="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26" name="Ink 13">
                    <a:extLst>
                      <a:ext uri="{FF2B5EF4-FFF2-40B4-BE49-F238E27FC236}">
                        <a16:creationId xmlns:a16="http://schemas.microsoft.com/office/drawing/2014/main" id="{89125E47-DC88-4FD0-8F88-1B43EE006EF9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86" y="892"/>
                  <a:ext cx="160" cy="323"/>
                </p14:xfrm>
              </p:contentPart>
            </mc:Choice>
            <mc:Fallback xmlns="">
              <p:pic>
                <p:nvPicPr>
                  <p:cNvPr id="408589" name="Ink 13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480" y="886"/>
                    <a:ext cx="172" cy="33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8170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4D0E-903A-4C81-887B-08A0919B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We’ve Looked At: Kernel-Supported 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BBE70-A376-40AB-A1B3-3442CCC35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 pools work well, but they somewhat limit </a:t>
            </a:r>
            <a:r>
              <a:rPr lang="en-US" dirty="0" smtClean="0"/>
              <a:t>concurrency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Threads run and block (e.g., on I/O) independently</a:t>
            </a:r>
          </a:p>
          <a:p>
            <a:pPr lvl="1"/>
            <a:r>
              <a:rPr lang="en-US" dirty="0" smtClean="0"/>
              <a:t>One process may have multiple threads waiting on different things</a:t>
            </a:r>
          </a:p>
          <a:p>
            <a:pPr lvl="1"/>
            <a:r>
              <a:rPr lang="en-US" dirty="0" smtClean="0"/>
              <a:t>Two mode switches for every context switch (expensive)</a:t>
            </a:r>
          </a:p>
          <a:p>
            <a:pPr lvl="1"/>
            <a:r>
              <a:rPr lang="en-US" dirty="0" smtClean="0"/>
              <a:t>Create threads with </a:t>
            </a:r>
            <a:r>
              <a:rPr lang="en-US" dirty="0" err="1" smtClean="0"/>
              <a:t>syscalls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Is there a good alternative?</a:t>
            </a:r>
          </a:p>
          <a:p>
            <a:pPr lvl="1"/>
            <a:r>
              <a:rPr lang="en-US" dirty="0" smtClean="0"/>
              <a:t>Multiplex several streams of execution (at user level) on top of a single OS thread</a:t>
            </a:r>
          </a:p>
          <a:p>
            <a:pPr lvl="1"/>
            <a:r>
              <a:rPr lang="en-US" dirty="0" smtClean="0"/>
              <a:t>E.g., Java, Go, … (and many </a:t>
            </a:r>
            <a:r>
              <a:rPr lang="en-US" dirty="0" err="1" smtClean="0"/>
              <a:t>many</a:t>
            </a:r>
            <a:r>
              <a:rPr lang="en-US" dirty="0" smtClean="0"/>
              <a:t> user-level threads libraries before it)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F4B71-5117-46DE-B592-1BD93335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5C4B7-C408-4556-BFDD-9D29B4CE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4CA0F-A689-42A2-A21F-C18A0913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3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3D0A-0D6B-4DC4-85A4-10B5E934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Concurrent, 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DA4E1-0D58-435C-B9E1-FFFCA979A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Thread Pools</a:t>
            </a:r>
          </a:p>
          <a:p>
            <a:r>
              <a:rPr lang="en-US" smtClean="0"/>
              <a:t>User-Mode Threads</a:t>
            </a:r>
          </a:p>
          <a:p>
            <a:r>
              <a:rPr lang="en-US" smtClean="0"/>
              <a:t>Event-Driven Execution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68B11-EC1A-4C47-89EC-29796E38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43674-584B-4206-8DE2-FF9D9CE6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E83A-F5F3-4B1D-B7DD-10FE4E1D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1872" y="2308189"/>
            <a:ext cx="5481828" cy="426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1D99-62BF-4B95-9667-6F792028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User-Mode 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25A6-663A-4D9A-9335-72299CE64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User program contains its own</a:t>
            </a:r>
            <a:br>
              <a:rPr lang="en-US" altLang="ko-KR" smtClean="0"/>
            </a:br>
            <a:r>
              <a:rPr lang="en-US" altLang="ko-KR" smtClean="0"/>
              <a:t>scheduler</a:t>
            </a:r>
          </a:p>
          <a:p>
            <a:r>
              <a:rPr lang="en-US" altLang="ko-KR" smtClean="0"/>
              <a:t>Several user threads per kernel thread</a:t>
            </a:r>
          </a:p>
          <a:p>
            <a:r>
              <a:rPr lang="en-US" altLang="ko-KR" smtClean="0"/>
              <a:t>User threads may be scheduled</a:t>
            </a:r>
            <a:br>
              <a:rPr lang="en-US" altLang="ko-KR" smtClean="0"/>
            </a:br>
            <a:r>
              <a:rPr lang="en-US" altLang="ko-KR" smtClean="0"/>
              <a:t>non-preemptively</a:t>
            </a:r>
          </a:p>
          <a:p>
            <a:pPr lvl="1"/>
            <a:r>
              <a:rPr lang="en-US" altLang="ko-KR" smtClean="0"/>
              <a:t>Only switch on yield</a:t>
            </a:r>
          </a:p>
          <a:p>
            <a:r>
              <a:rPr lang="en-US" altLang="ko-KR" smtClean="0"/>
              <a:t>Context switches cheaper</a:t>
            </a:r>
          </a:p>
          <a:p>
            <a:pPr lvl="1"/>
            <a:r>
              <a:rPr lang="en-US" altLang="ko-KR" smtClean="0"/>
              <a:t>Copy registers and jump (switch in userspace)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47AE-85FA-4035-A0A8-76DD2EEF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2FAFC-F1C3-433C-982A-283CCC976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04A06-B393-4225-840C-61084DDC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09AFB09-72CB-4A0E-B5B1-1EBAED41E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207" r="12682" b="1208"/>
          <a:stretch>
            <a:fillRect/>
          </a:stretch>
        </p:blipFill>
        <p:spPr bwMode="auto">
          <a:xfrm>
            <a:off x="6946297" y="2158604"/>
            <a:ext cx="3766058" cy="369172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What’s a ‘Thread’?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 entity which exposes 4 properties: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 single flow of control (sequence of op-codes)</a:t>
            </a:r>
          </a:p>
          <a:p>
            <a:pPr lvl="1"/>
            <a:r>
              <a:rPr lang="en-US" dirty="0" smtClean="0"/>
              <a:t>A program counter marking what’s currently being executed </a:t>
            </a:r>
          </a:p>
          <a:p>
            <a:pPr lvl="1"/>
            <a:r>
              <a:rPr lang="en-US" dirty="0" smtClean="0"/>
              <a:t>An associated execution context (stack, register set, static and dynamic memory, thread local variables, etc.)</a:t>
            </a:r>
          </a:p>
          <a:p>
            <a:pPr lvl="1"/>
            <a:r>
              <a:rPr lang="en-US" dirty="0" smtClean="0"/>
              <a:t>A state (initialized, pending, suspended, terminated,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9EEE0530-240E-47C1-8F1B-091A91639CED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83" y="1921854"/>
            <a:ext cx="3736929" cy="209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B70588-5C0E-441A-BD34-5A16547B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Yield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4447E-BC79-4490-9F20-FB407F7C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E9E0-CE43-40EA-A466-B5BEBBC7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09468-A4DC-41AF-8FA5-9F930D16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A9EBE6-152B-4C5D-837F-41F83C46EED4}"/>
              </a:ext>
            </a:extLst>
          </p:cNvPr>
          <p:cNvGrpSpPr/>
          <p:nvPr/>
        </p:nvGrpSpPr>
        <p:grpSpPr>
          <a:xfrm>
            <a:off x="657398" y="2575053"/>
            <a:ext cx="4505505" cy="2769303"/>
            <a:chOff x="1868361" y="762000"/>
            <a:chExt cx="4505505" cy="2769303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9E1CAB43-6439-4D8B-90E9-4974C5A857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1219200"/>
              <a:ext cx="1974850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 dirty="0">
                  <a:latin typeface="Consolas" charset="0"/>
                  <a:ea typeface="Consolas" charset="0"/>
                  <a:cs typeface="Consolas" charset="0"/>
                </a:rPr>
                <a:t>yield (</a:t>
              </a:r>
              <a:r>
                <a:rPr lang="en-US" altLang="ko-KR" sz="1600" b="0" dirty="0" err="1">
                  <a:latin typeface="Consolas" charset="0"/>
                  <a:ea typeface="Consolas" charset="0"/>
                  <a:cs typeface="Consolas" charset="0"/>
                </a:rPr>
                <a:t>syscall</a:t>
              </a:r>
              <a:r>
                <a:rPr lang="en-US" altLang="ko-KR" sz="1600" b="0" dirty="0">
                  <a:latin typeface="Consolas" charset="0"/>
                  <a:ea typeface="Consolas" charset="0"/>
                  <a:cs typeface="Consolas" charset="0"/>
                </a:rPr>
                <a:t>)</a:t>
              </a: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717923E8-8D59-44FA-BC4E-9EEED5D909F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762000"/>
              <a:ext cx="1975104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 dirty="0" err="1">
                  <a:latin typeface="Consolas" charset="0"/>
                  <a:ea typeface="Consolas" charset="0"/>
                  <a:cs typeface="Consolas" charset="0"/>
                </a:rPr>
                <a:t>ComputePI</a:t>
              </a:r>
              <a:endParaRPr lang="en-US" altLang="ko-KR" sz="1600" b="0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3E8CC193-812E-4E8B-820A-E10FCA80F5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1379" y="1066218"/>
              <a:ext cx="352487" cy="1661108"/>
              <a:chOff x="4608" y="816"/>
              <a:chExt cx="223" cy="1152"/>
            </a:xfrm>
          </p:grpSpPr>
          <p:sp>
            <p:nvSpPr>
              <p:cNvPr id="18" name="Text Box 11">
                <a:extLst>
                  <a:ext uri="{FF2B5EF4-FFF2-40B4-BE49-F238E27FC236}">
                    <a16:creationId xmlns:a16="http://schemas.microsoft.com/office/drawing/2014/main" id="{7936069D-7D9B-4DA3-8FDC-812DD8CF9D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248" y="1283"/>
                <a:ext cx="95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19" name="Line 10">
                <a:extLst>
                  <a:ext uri="{FF2B5EF4-FFF2-40B4-BE49-F238E27FC236}">
                    <a16:creationId xmlns:a16="http://schemas.microsoft.com/office/drawing/2014/main" id="{B2C14936-F2B5-4F0C-B80B-95E9F5480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ourier New"/>
                  <a:cs typeface="Courier New"/>
                </a:endParaRPr>
              </a:p>
            </p:txBody>
          </p:sp>
        </p:grpSp>
        <p:grpSp>
          <p:nvGrpSpPr>
            <p:cNvPr id="12" name="Group 21">
              <a:extLst>
                <a:ext uri="{FF2B5EF4-FFF2-40B4-BE49-F238E27FC236}">
                  <a16:creationId xmlns:a16="http://schemas.microsoft.com/office/drawing/2014/main" id="{3960D9C5-C494-4396-B03B-573D218D13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8361" y="1357249"/>
              <a:ext cx="3916475" cy="2174054"/>
              <a:chOff x="1176" y="1002"/>
              <a:chExt cx="2475" cy="1508"/>
            </a:xfrm>
          </p:grpSpPr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826766B6-AE4D-4B1A-B963-8D9473FCC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403" y="1694"/>
                <a:ext cx="1248" cy="52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run_new_kernel</a:t>
                </a:r>
                <a:r>
                  <a:rPr lang="en-US" altLang="ko-KR" sz="1600" b="0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_</a:t>
                </a:r>
                <a:br>
                  <a:rPr lang="en-US" altLang="ko-KR" sz="1600" b="0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</a:br>
                <a:r>
                  <a:rPr lang="en-US" altLang="ko-KR" sz="1600" b="0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thread</a:t>
                </a:r>
              </a:p>
            </p:txBody>
          </p:sp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3D9AB77D-9531-42BF-B889-E6D2AC02F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403" y="1248"/>
                <a:ext cx="1248" cy="44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kernel_yield</a:t>
                </a:r>
                <a:endParaRPr lang="en-US" altLang="ko-KR" sz="1600" b="0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5" name="Arc 13">
                <a:extLst>
                  <a:ext uri="{FF2B5EF4-FFF2-40B4-BE49-F238E27FC236}">
                    <a16:creationId xmlns:a16="http://schemas.microsoft.com/office/drawing/2014/main" id="{0450796E-4E02-41C3-96BB-4F7F5220F70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" name="Text Box 14">
                <a:extLst>
                  <a:ext uri="{FF2B5EF4-FFF2-40B4-BE49-F238E27FC236}">
                    <a16:creationId xmlns:a16="http://schemas.microsoft.com/office/drawing/2014/main" id="{9CE133CF-9A1F-4B4E-B146-A113B90E3E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6" y="1002"/>
                <a:ext cx="887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Trap to OS</a:t>
                </a:r>
              </a:p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(Expensive)</a:t>
                </a:r>
              </a:p>
            </p:txBody>
          </p:sp>
          <p:sp>
            <p:nvSpPr>
              <p:cNvPr id="17" name="Rectangle 19">
                <a:extLst>
                  <a:ext uri="{FF2B5EF4-FFF2-40B4-BE49-F238E27FC236}">
                    <a16:creationId xmlns:a16="http://schemas.microsoft.com/office/drawing/2014/main" id="{0B767C0A-FCEE-41AE-93A0-906202ED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2222"/>
                <a:ext cx="1248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B2B0BD3-E0DC-4150-9713-E2394AC8EE81}"/>
              </a:ext>
            </a:extLst>
          </p:cNvPr>
          <p:cNvSpPr txBox="1"/>
          <p:nvPr/>
        </p:nvSpPr>
        <p:spPr>
          <a:xfrm>
            <a:off x="1901293" y="1998923"/>
            <a:ext cx="3360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Kernel-Supported Threads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81AF7A-6CE2-4D6F-B7DD-DB8D4D9E5041}"/>
              </a:ext>
            </a:extLst>
          </p:cNvPr>
          <p:cNvGrpSpPr/>
          <p:nvPr/>
        </p:nvGrpSpPr>
        <p:grpSpPr>
          <a:xfrm>
            <a:off x="5952004" y="2586983"/>
            <a:ext cx="4885280" cy="1993682"/>
            <a:chOff x="1488586" y="762000"/>
            <a:chExt cx="4885280" cy="1993682"/>
          </a:xfrm>
        </p:grpSpPr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8D59CDBA-B24B-4DB5-9F94-C138725F3A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1219200"/>
              <a:ext cx="1974850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 dirty="0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B3B9732D-D0F4-48AB-9751-2859F2063F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10023" y="762000"/>
              <a:ext cx="1975104" cy="484188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 dirty="0" err="1">
                  <a:latin typeface="Consolas" charset="0"/>
                  <a:ea typeface="Consolas" charset="0"/>
                  <a:cs typeface="Consolas" charset="0"/>
                </a:rPr>
                <a:t>ComputePI</a:t>
              </a:r>
              <a:endParaRPr lang="en-US" altLang="ko-KR" sz="1600" b="0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grpSp>
          <p:nvGrpSpPr>
            <p:cNvPr id="24" name="Group 15">
              <a:extLst>
                <a:ext uri="{FF2B5EF4-FFF2-40B4-BE49-F238E27FC236}">
                  <a16:creationId xmlns:a16="http://schemas.microsoft.com/office/drawing/2014/main" id="{F714DCB6-5E53-4245-9995-33EF36893F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1379" y="1066218"/>
              <a:ext cx="352487" cy="1661108"/>
              <a:chOff x="4608" y="816"/>
              <a:chExt cx="223" cy="1152"/>
            </a:xfrm>
          </p:grpSpPr>
          <p:sp>
            <p:nvSpPr>
              <p:cNvPr id="30" name="Text Box 11">
                <a:extLst>
                  <a:ext uri="{FF2B5EF4-FFF2-40B4-BE49-F238E27FC236}">
                    <a16:creationId xmlns:a16="http://schemas.microsoft.com/office/drawing/2014/main" id="{51DC0063-87FD-4864-BE8A-1C03491930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248" y="1283"/>
                <a:ext cx="95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:a16="http://schemas.microsoft.com/office/drawing/2014/main" id="{707C6910-A2B6-4B31-934C-7474DC214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ourier New"/>
                  <a:cs typeface="Courier New"/>
                </a:endParaRPr>
              </a:p>
            </p:txBody>
          </p:sp>
        </p:grpSp>
        <p:grpSp>
          <p:nvGrpSpPr>
            <p:cNvPr id="25" name="Group 21">
              <a:extLst>
                <a:ext uri="{FF2B5EF4-FFF2-40B4-BE49-F238E27FC236}">
                  <a16:creationId xmlns:a16="http://schemas.microsoft.com/office/drawing/2014/main" id="{C2E08EC4-9C1B-407F-9918-1A30897FCA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586" y="1342834"/>
              <a:ext cx="4296258" cy="1412848"/>
              <a:chOff x="936" y="992"/>
              <a:chExt cx="2715" cy="980"/>
            </a:xfrm>
          </p:grpSpPr>
          <p:sp>
            <p:nvSpPr>
              <p:cNvPr id="26" name="Rectangle 6">
                <a:extLst>
                  <a:ext uri="{FF2B5EF4-FFF2-40B4-BE49-F238E27FC236}">
                    <a16:creationId xmlns:a16="http://schemas.microsoft.com/office/drawing/2014/main" id="{9FE4162E-9211-41FF-8C2E-AAB86F36B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403" y="1248"/>
                <a:ext cx="1248" cy="448"/>
              </a:xfrm>
              <a:prstGeom prst="rect">
                <a:avLst/>
              </a:prstGeom>
              <a:solidFill>
                <a:srgbClr val="01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latin typeface="Consolas" charset="0"/>
                    <a:ea typeface="Consolas" charset="0"/>
                    <a:cs typeface="Consolas" charset="0"/>
                  </a:rPr>
                  <a:t>run_new_user</a:t>
                </a:r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_</a:t>
                </a:r>
                <a:b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</a:br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thread</a:t>
                </a:r>
              </a:p>
            </p:txBody>
          </p:sp>
          <p:sp>
            <p:nvSpPr>
              <p:cNvPr id="27" name="Arc 13">
                <a:extLst>
                  <a:ext uri="{FF2B5EF4-FFF2-40B4-BE49-F238E27FC236}">
                    <a16:creationId xmlns:a16="http://schemas.microsoft.com/office/drawing/2014/main" id="{8BF22F21-D42A-49A9-BA95-71158043F5E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8" name="Text Box 14">
                <a:extLst>
                  <a:ext uri="{FF2B5EF4-FFF2-40B4-BE49-F238E27FC236}">
                    <a16:creationId xmlns:a16="http://schemas.microsoft.com/office/drawing/2014/main" id="{727BEFD6-B585-464F-8FE5-ED47CBF9CF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6" y="992"/>
                <a:ext cx="1162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Library Function</a:t>
                </a:r>
              </a:p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Call (Cheap)</a:t>
                </a:r>
              </a:p>
            </p:txBody>
          </p:sp>
          <p:sp>
            <p:nvSpPr>
              <p:cNvPr id="29" name="Rectangle 19">
                <a:extLst>
                  <a:ext uri="{FF2B5EF4-FFF2-40B4-BE49-F238E27FC236}">
                    <a16:creationId xmlns:a16="http://schemas.microsoft.com/office/drawing/2014/main" id="{65681A61-364C-4A2D-87D7-9792BFB35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1684"/>
                <a:ext cx="1248" cy="288"/>
              </a:xfrm>
              <a:prstGeom prst="rect">
                <a:avLst/>
              </a:prstGeom>
              <a:solidFill>
                <a:srgbClr val="01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25F0D9E-E0C7-410D-83F0-1C197F89B005}"/>
              </a:ext>
            </a:extLst>
          </p:cNvPr>
          <p:cNvSpPr txBox="1"/>
          <p:nvPr/>
        </p:nvSpPr>
        <p:spPr>
          <a:xfrm>
            <a:off x="7995007" y="2010853"/>
            <a:ext cx="2531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User-Mode Threads</a:t>
            </a:r>
          </a:p>
        </p:txBody>
      </p:sp>
    </p:spTree>
    <p:extLst>
      <p:ext uri="{BB962C8B-B14F-4D97-AF65-F5344CB8AC3E}">
        <p14:creationId xmlns:p14="http://schemas.microsoft.com/office/powerpoint/2010/main" val="25048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4201-EE06-40C5-87F3-718E745A5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User-Mode Threads: Problems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33B1F-2ACB-49F5-9FFA-1D7E6B998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One user-level thread blocks on I/O: they all do</a:t>
            </a:r>
          </a:p>
          <a:p>
            <a:pPr lvl="1"/>
            <a:r>
              <a:rPr lang="en-US" altLang="ko-KR" dirty="0" smtClean="0"/>
              <a:t>Kernel cannot adjust scheduling among threads it doesn’t know about</a:t>
            </a:r>
          </a:p>
          <a:p>
            <a:r>
              <a:rPr lang="en-US" altLang="ko-KR" dirty="0" smtClean="0"/>
              <a:t>Multiple Cores?</a:t>
            </a:r>
          </a:p>
          <a:p>
            <a:pPr lvl="1"/>
            <a:r>
              <a:rPr lang="en-US" altLang="ko-KR" dirty="0" smtClean="0"/>
              <a:t>Need mechanisms like work-stealing</a:t>
            </a:r>
          </a:p>
          <a:p>
            <a:r>
              <a:rPr lang="en-US" altLang="ko-KR" dirty="0" smtClean="0"/>
              <a:t>Can’t completely avoid blocking (</a:t>
            </a:r>
            <a:r>
              <a:rPr lang="en-US" altLang="ko-KR" dirty="0" err="1" smtClean="0"/>
              <a:t>syscalls</a:t>
            </a:r>
            <a:r>
              <a:rPr lang="en-US" altLang="ko-KR" dirty="0" smtClean="0"/>
              <a:t>, page fault)</a:t>
            </a:r>
          </a:p>
          <a:p>
            <a:r>
              <a:rPr lang="en-US" altLang="ko-KR" dirty="0" smtClean="0"/>
              <a:t>One Solution: Scheduler Activations</a:t>
            </a:r>
          </a:p>
          <a:p>
            <a:pPr lvl="1"/>
            <a:r>
              <a:rPr lang="en-US" altLang="ko-KR" dirty="0" smtClean="0"/>
              <a:t>Have kernel inform user-level scheduler when a thread blocks</a:t>
            </a:r>
          </a:p>
          <a:p>
            <a:pPr lvl="1"/>
            <a:r>
              <a:rPr lang="en-US" altLang="ko-KR" dirty="0" smtClean="0"/>
              <a:t>Evolving the contract between OS and application</a:t>
            </a:r>
          </a:p>
          <a:p>
            <a:pPr lvl="1"/>
            <a:r>
              <a:rPr lang="en-US" altLang="ko-KR" dirty="0" smtClean="0"/>
              <a:t>Not all OS support this (actually close to none)</a:t>
            </a:r>
          </a:p>
          <a:p>
            <a:r>
              <a:rPr lang="en-US" altLang="ko-KR" dirty="0" smtClean="0"/>
              <a:t>Alternative Solution: Language Support?</a:t>
            </a:r>
          </a:p>
          <a:p>
            <a:pPr lvl="1"/>
            <a:r>
              <a:rPr lang="en-US" altLang="ko-KR" dirty="0" smtClean="0"/>
              <a:t>Make the scheduler aware of the blocking operation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496C2-D680-4E8C-911D-9A4903C67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76CA1-938E-4651-A406-B340FAB9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08CB8-40DB-4C43-9935-44295476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B70588-5C0E-441A-BD34-5A16547B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I/O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4447E-BC79-4490-9F20-FB407F7C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E9E0-CE43-40EA-A466-B5BEBBC7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09468-A4DC-41AF-8FA5-9F930D16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2B0BD3-E0DC-4150-9713-E2394AC8EE81}"/>
              </a:ext>
            </a:extLst>
          </p:cNvPr>
          <p:cNvSpPr txBox="1"/>
          <p:nvPr/>
        </p:nvSpPr>
        <p:spPr>
          <a:xfrm>
            <a:off x="1901293" y="1998923"/>
            <a:ext cx="3360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Kernel-Supported Threads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5F0D9E-E0C7-410D-83F0-1C197F89B005}"/>
              </a:ext>
            </a:extLst>
          </p:cNvPr>
          <p:cNvSpPr txBox="1"/>
          <p:nvPr/>
        </p:nvSpPr>
        <p:spPr>
          <a:xfrm>
            <a:off x="7995007" y="2010853"/>
            <a:ext cx="2531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User-Mode Threads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95F8D2-D0E3-4303-AF11-BC7730FB1BD1}"/>
              </a:ext>
            </a:extLst>
          </p:cNvPr>
          <p:cNvGrpSpPr/>
          <p:nvPr/>
        </p:nvGrpSpPr>
        <p:grpSpPr>
          <a:xfrm>
            <a:off x="735949" y="2586401"/>
            <a:ext cx="4410316" cy="2386013"/>
            <a:chOff x="735949" y="2586401"/>
            <a:chExt cx="4410316" cy="2386013"/>
          </a:xfrm>
        </p:grpSpPr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0C651BF8-6433-4DE6-89A9-7FDF9CC6A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487" y="2586401"/>
              <a:ext cx="1981200" cy="609600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CopyFile</a:t>
              </a:r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B72E0473-812B-4AA6-B8A5-439FDE066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487" y="3196001"/>
              <a:ext cx="1981200" cy="533400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read</a:t>
              </a:r>
            </a:p>
          </p:txBody>
        </p:sp>
        <p:grpSp>
          <p:nvGrpSpPr>
            <p:cNvPr id="35" name="Group 11">
              <a:extLst>
                <a:ext uri="{FF2B5EF4-FFF2-40B4-BE49-F238E27FC236}">
                  <a16:creationId xmlns:a16="http://schemas.microsoft.com/office/drawing/2014/main" id="{68AD4309-F1E1-440A-BA09-47684D500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949" y="3450001"/>
              <a:ext cx="3892739" cy="1522413"/>
              <a:chOff x="1188" y="1056"/>
              <a:chExt cx="2460" cy="1056"/>
            </a:xfrm>
          </p:grpSpPr>
          <p:sp>
            <p:nvSpPr>
              <p:cNvPr id="36" name="Rectangle 12">
                <a:extLst>
                  <a:ext uri="{FF2B5EF4-FFF2-40B4-BE49-F238E27FC236}">
                    <a16:creationId xmlns:a16="http://schemas.microsoft.com/office/drawing/2014/main" id="{AAF3A8C7-FBAE-4CB7-AEA5-A0D0A7A88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94" y="1584"/>
                <a:ext cx="1254" cy="240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run_new_thread</a:t>
                </a:r>
                <a:endParaRPr lang="en-US" altLang="ko-KR" sz="1600" b="0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37" name="Rectangle 13">
                <a:extLst>
                  <a:ext uri="{FF2B5EF4-FFF2-40B4-BE49-F238E27FC236}">
                    <a16:creationId xmlns:a16="http://schemas.microsoft.com/office/drawing/2014/main" id="{5E7EB089-8569-4AE6-BDF5-32871BAF0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94" y="1248"/>
                <a:ext cx="1254" cy="336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kernel_read</a:t>
                </a:r>
                <a:endParaRPr lang="en-US" altLang="ko-KR" sz="1600" b="0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38" name="Arc 14">
                <a:extLst>
                  <a:ext uri="{FF2B5EF4-FFF2-40B4-BE49-F238E27FC236}">
                    <a16:creationId xmlns:a16="http://schemas.microsoft.com/office/drawing/2014/main" id="{B501D60B-B70E-4BE0-BD41-FC3E292C2A9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39" name="Text Box 15">
                <a:extLst>
                  <a:ext uri="{FF2B5EF4-FFF2-40B4-BE49-F238E27FC236}">
                    <a16:creationId xmlns:a16="http://schemas.microsoft.com/office/drawing/2014/main" id="{DC0795AF-AC37-4A22-AFA9-E761F4DD2D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1103"/>
                <a:ext cx="854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Trap to OS</a:t>
                </a:r>
              </a:p>
            </p:txBody>
          </p:sp>
          <p:sp>
            <p:nvSpPr>
              <p:cNvPr id="40" name="Rectangle 16">
                <a:extLst>
                  <a:ext uri="{FF2B5EF4-FFF2-40B4-BE49-F238E27FC236}">
                    <a16:creationId xmlns:a16="http://schemas.microsoft.com/office/drawing/2014/main" id="{60C467D0-8B55-4FCB-B81B-43F0D4B33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1824"/>
                <a:ext cx="1254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  <p:grpSp>
          <p:nvGrpSpPr>
            <p:cNvPr id="41" name="Group 18">
              <a:extLst>
                <a:ext uri="{FF2B5EF4-FFF2-40B4-BE49-F238E27FC236}">
                  <a16:creationId xmlns:a16="http://schemas.microsoft.com/office/drawing/2014/main" id="{7C49CF04-5E1A-4D98-85D9-282E2BFDD8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3778" y="2998569"/>
              <a:ext cx="352487" cy="1661107"/>
              <a:chOff x="4608" y="816"/>
              <a:chExt cx="223" cy="1152"/>
            </a:xfrm>
          </p:grpSpPr>
          <p:sp>
            <p:nvSpPr>
              <p:cNvPr id="42" name="Text Box 19">
                <a:extLst>
                  <a:ext uri="{FF2B5EF4-FFF2-40B4-BE49-F238E27FC236}">
                    <a16:creationId xmlns:a16="http://schemas.microsoft.com/office/drawing/2014/main" id="{0681AFD8-BD9D-4512-B545-07FF0A431A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248" y="1283"/>
                <a:ext cx="95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43" name="Line 20">
                <a:extLst>
                  <a:ext uri="{FF2B5EF4-FFF2-40B4-BE49-F238E27FC236}">
                    <a16:creationId xmlns:a16="http://schemas.microsoft.com/office/drawing/2014/main" id="{5B63B31E-577A-4DE7-96D8-0E2E0D2CE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E544EB-D9A7-4214-847E-41B5F2D0A634}"/>
              </a:ext>
            </a:extLst>
          </p:cNvPr>
          <p:cNvGrpSpPr/>
          <p:nvPr/>
        </p:nvGrpSpPr>
        <p:grpSpPr>
          <a:xfrm>
            <a:off x="6482849" y="2575339"/>
            <a:ext cx="4347020" cy="2397075"/>
            <a:chOff x="6482849" y="2575339"/>
            <a:chExt cx="4347020" cy="2397075"/>
          </a:xfrm>
        </p:grpSpPr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id="{C7D82B3B-7D8C-49E3-BA7C-BF779D2D4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7944" y="2575339"/>
              <a:ext cx="1984347" cy="609600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CopyFile</a:t>
              </a:r>
            </a:p>
          </p:txBody>
        </p:sp>
        <p:grpSp>
          <p:nvGrpSpPr>
            <p:cNvPr id="45" name="Group 11">
              <a:extLst>
                <a:ext uri="{FF2B5EF4-FFF2-40B4-BE49-F238E27FC236}">
                  <a16:creationId xmlns:a16="http://schemas.microsoft.com/office/drawing/2014/main" id="{E42C90BB-65AE-4143-9EE3-5147F1A417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2849" y="3450001"/>
              <a:ext cx="3829442" cy="1522413"/>
              <a:chOff x="1228" y="1056"/>
              <a:chExt cx="2420" cy="1056"/>
            </a:xfrm>
          </p:grpSpPr>
          <p:sp>
            <p:nvSpPr>
              <p:cNvPr id="46" name="Rectangle 12">
                <a:extLst>
                  <a:ext uri="{FF2B5EF4-FFF2-40B4-BE49-F238E27FC236}">
                    <a16:creationId xmlns:a16="http://schemas.microsoft.com/office/drawing/2014/main" id="{D469F30C-9B41-44C9-94B8-2494B3555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94" y="1584"/>
                <a:ext cx="1254" cy="240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run_new_thread</a:t>
                </a:r>
                <a:endParaRPr lang="en-US" altLang="ko-KR" sz="1600" b="0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47" name="Rectangle 13">
                <a:extLst>
                  <a:ext uri="{FF2B5EF4-FFF2-40B4-BE49-F238E27FC236}">
                    <a16:creationId xmlns:a16="http://schemas.microsoft.com/office/drawing/2014/main" id="{49D98E96-8660-4704-89F4-BF2ACDFE1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94" y="1248"/>
                <a:ext cx="1254" cy="336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 err="1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kernel_read</a:t>
                </a:r>
                <a:endParaRPr lang="en-US" altLang="ko-KR" sz="1600" b="0" dirty="0">
                  <a:solidFill>
                    <a:schemeClr val="bg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48" name="Arc 14">
                <a:extLst>
                  <a:ext uri="{FF2B5EF4-FFF2-40B4-BE49-F238E27FC236}">
                    <a16:creationId xmlns:a16="http://schemas.microsoft.com/office/drawing/2014/main" id="{F4E260E9-DAA5-439C-B3B1-1926C96196D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49" name="Text Box 15">
                <a:extLst>
                  <a:ext uri="{FF2B5EF4-FFF2-40B4-BE49-F238E27FC236}">
                    <a16:creationId xmlns:a16="http://schemas.microsoft.com/office/drawing/2014/main" id="{115820BC-A861-4F14-8136-340ED3B66E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8" y="1138"/>
                <a:ext cx="854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Trap to OS</a:t>
                </a:r>
              </a:p>
            </p:txBody>
          </p:sp>
          <p:sp>
            <p:nvSpPr>
              <p:cNvPr id="50" name="Rectangle 16">
                <a:extLst>
                  <a:ext uri="{FF2B5EF4-FFF2-40B4-BE49-F238E27FC236}">
                    <a16:creationId xmlns:a16="http://schemas.microsoft.com/office/drawing/2014/main" id="{08B79231-A487-490A-80CB-783D861AE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1824"/>
                <a:ext cx="1254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solidFill>
                      <a:schemeClr val="bg1"/>
                    </a:solidFill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  <p:grpSp>
          <p:nvGrpSpPr>
            <p:cNvPr id="51" name="Group 18">
              <a:extLst>
                <a:ext uri="{FF2B5EF4-FFF2-40B4-BE49-F238E27FC236}">
                  <a16:creationId xmlns:a16="http://schemas.microsoft.com/office/drawing/2014/main" id="{B7868021-90BC-48EE-B688-B317652EBE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77382" y="2998569"/>
              <a:ext cx="352487" cy="1661107"/>
              <a:chOff x="4608" y="816"/>
              <a:chExt cx="223" cy="1152"/>
            </a:xfrm>
          </p:grpSpPr>
          <p:sp>
            <p:nvSpPr>
              <p:cNvPr id="52" name="Text Box 19">
                <a:extLst>
                  <a:ext uri="{FF2B5EF4-FFF2-40B4-BE49-F238E27FC236}">
                    <a16:creationId xmlns:a16="http://schemas.microsoft.com/office/drawing/2014/main" id="{ECC30F2D-A90D-4818-BA92-C85A7CF03A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248" y="1283"/>
                <a:ext cx="95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53" name="Line 20">
                <a:extLst>
                  <a:ext uri="{FF2B5EF4-FFF2-40B4-BE49-F238E27FC236}">
                    <a16:creationId xmlns:a16="http://schemas.microsoft.com/office/drawing/2014/main" id="{294D9A91-60BD-4BFE-A2AB-B9DC78D11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4" name="Rectangle 7">
              <a:extLst>
                <a:ext uri="{FF2B5EF4-FFF2-40B4-BE49-F238E27FC236}">
                  <a16:creationId xmlns:a16="http://schemas.microsoft.com/office/drawing/2014/main" id="{F632B2A6-1BD7-42C7-B84D-236F43AB8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8355" y="3180345"/>
              <a:ext cx="1984248" cy="533400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read</a:t>
              </a:r>
            </a:p>
          </p:txBody>
        </p:sp>
      </p:grpSp>
      <p:sp>
        <p:nvSpPr>
          <p:cNvPr id="55" name="Rectangular Callout 2">
            <a:extLst>
              <a:ext uri="{FF2B5EF4-FFF2-40B4-BE49-F238E27FC236}">
                <a16:creationId xmlns:a16="http://schemas.microsoft.com/office/drawing/2014/main" id="{E4061347-0913-46D1-A75D-DE593DD1B191}"/>
              </a:ext>
            </a:extLst>
          </p:cNvPr>
          <p:cNvSpPr/>
          <p:nvPr/>
        </p:nvSpPr>
        <p:spPr>
          <a:xfrm>
            <a:off x="3038177" y="5318417"/>
            <a:ext cx="4772021" cy="976420"/>
          </a:xfrm>
          <a:prstGeom prst="wedgeRectCallout">
            <a:avLst>
              <a:gd name="adj1" fmla="val 58086"/>
              <a:gd name="adj2" fmla="val -138225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Selects a new </a:t>
            </a:r>
            <a:r>
              <a:rPr lang="en-US" sz="2000" i="1" dirty="0">
                <a:solidFill>
                  <a:schemeClr val="tx1"/>
                </a:solidFill>
              </a:rPr>
              <a:t>kernel thread</a:t>
            </a:r>
            <a:r>
              <a:rPr lang="en-US" sz="2000" dirty="0">
                <a:solidFill>
                  <a:schemeClr val="tx1"/>
                </a:solidFill>
              </a:rPr>
              <a:t> to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Bypassing user-level scheduler</a:t>
            </a:r>
          </a:p>
        </p:txBody>
      </p:sp>
    </p:spTree>
    <p:extLst>
      <p:ext uri="{BB962C8B-B14F-4D97-AF65-F5344CB8AC3E}">
        <p14:creationId xmlns:p14="http://schemas.microsoft.com/office/powerpoint/2010/main" val="27042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Solutions: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030968" cy="43513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HPX – </a:t>
            </a:r>
            <a:r>
              <a:rPr lang="en-US" dirty="0" smtClean="0"/>
              <a:t>A C++ </a:t>
            </a:r>
            <a:r>
              <a:rPr lang="en-US" dirty="0"/>
              <a:t>Asynchronous Many-task Runtime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A library linking to your application</a:t>
            </a:r>
          </a:p>
          <a:p>
            <a:pPr lvl="1"/>
            <a:endParaRPr lang="en-US" dirty="0"/>
          </a:p>
          <a:p>
            <a:r>
              <a:rPr lang="en-US" dirty="0" smtClean="0"/>
              <a:t>At </a:t>
            </a:r>
            <a:r>
              <a:rPr lang="en-US" dirty="0"/>
              <a:t>it’s heart, HPX is a very efficient </a:t>
            </a:r>
            <a:r>
              <a:rPr lang="en-US" dirty="0" smtClean="0"/>
              <a:t>(user-level) threading </a:t>
            </a:r>
            <a:r>
              <a:rPr lang="en-US" dirty="0"/>
              <a:t>implementation</a:t>
            </a:r>
          </a:p>
          <a:p>
            <a:r>
              <a:rPr lang="en-US" dirty="0"/>
              <a:t>Several functional layers are implemented on top:</a:t>
            </a:r>
          </a:p>
          <a:p>
            <a:pPr lvl="1"/>
            <a:r>
              <a:rPr lang="en-US" dirty="0"/>
              <a:t>C++ standards-conforming API exposing everything related to parallelism and concurrency</a:t>
            </a:r>
          </a:p>
          <a:p>
            <a:pPr lvl="1"/>
            <a:r>
              <a:rPr lang="en-US" dirty="0"/>
              <a:t>Full set of C++17/C++20/C++23 (parallel) algorithms</a:t>
            </a:r>
          </a:p>
          <a:p>
            <a:pPr lvl="1"/>
            <a:r>
              <a:rPr lang="en-US" dirty="0" smtClean="0"/>
              <a:t>Full </a:t>
            </a:r>
            <a:r>
              <a:rPr lang="en-US" dirty="0"/>
              <a:t>set of senders/receivers (currently being discussed for standardization)</a:t>
            </a:r>
          </a:p>
          <a:p>
            <a:pPr lvl="2"/>
            <a:r>
              <a:rPr lang="en-US" dirty="0"/>
              <a:t>Implemented using C++17</a:t>
            </a:r>
          </a:p>
          <a:p>
            <a:pPr lvl="1"/>
            <a:r>
              <a:rPr lang="en-US" dirty="0"/>
              <a:t>Distributed operation</a:t>
            </a:r>
          </a:p>
          <a:p>
            <a:pPr lvl="2"/>
            <a:r>
              <a:rPr lang="en-US" dirty="0"/>
              <a:t>Extending the standard interfaces for use on tightly coupled clusters (super-computers)</a:t>
            </a:r>
          </a:p>
          <a:p>
            <a:pPr lvl="2"/>
            <a:r>
              <a:rPr lang="en-US" dirty="0"/>
              <a:t>Global address space, load balancing, uniform API for local and remote operations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1512EB1-EBDB-481D-88A5-BE4F51A3B1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2C20-155B-4695-9F40-22E13F366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Little’s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AA429A-6E9C-4F5D-83C7-9A368F326B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number of “things” in a system is equal to the bandwidth times the latency (on average)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Applies to any stable system (arrival rate = departure rate)</a:t>
                </a:r>
              </a:p>
              <a:p>
                <a:endParaRPr lang="en-US" dirty="0"/>
              </a:p>
              <a:p>
                <a:r>
                  <a:rPr lang="en-US" dirty="0"/>
                  <a:t>Can be applied to an entire system:</a:t>
                </a:r>
              </a:p>
              <a:p>
                <a:pPr lvl="1"/>
                <a:r>
                  <a:rPr lang="en-US" dirty="0"/>
                  <a:t>Including the queues, the processing stages, parallelism, whatever</a:t>
                </a:r>
              </a:p>
              <a:p>
                <a:r>
                  <a:rPr lang="en-US" dirty="0"/>
                  <a:t>Or to just one processing stage:</a:t>
                </a:r>
              </a:p>
              <a:p>
                <a:pPr lvl="1"/>
                <a:r>
                  <a:rPr lang="en-US" dirty="0"/>
                  <a:t>i.e., disk I/O subsystem, queue leading into a CPU or I/O stage,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AA429A-6E9C-4F5D-83C7-9A368F326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9F4D9-C79D-4400-90CC-2EE60583D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B4FF8-5046-48D0-B921-3731E928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C28E7-459F-467A-BA72-914A8795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64CC4-98AF-48DC-B58A-DC94708D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 Goroutines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623F3-C51B-4DD1-B406-041C5448D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Goroutines</a:t>
            </a:r>
            <a:r>
              <a:rPr lang="en-US" dirty="0" smtClean="0"/>
              <a:t> are lightweight, user-level threads</a:t>
            </a:r>
          </a:p>
          <a:p>
            <a:pPr lvl="1"/>
            <a:r>
              <a:rPr lang="en-US" dirty="0" smtClean="0"/>
              <a:t>Scheduling not preemptive (relies on </a:t>
            </a:r>
            <a:r>
              <a:rPr lang="en-US" dirty="0" err="1" smtClean="0"/>
              <a:t>goroutines</a:t>
            </a:r>
            <a:r>
              <a:rPr lang="en-US" dirty="0" smtClean="0"/>
              <a:t> to yield)</a:t>
            </a:r>
          </a:p>
          <a:p>
            <a:pPr lvl="1"/>
            <a:r>
              <a:rPr lang="en-US" dirty="0" smtClean="0"/>
              <a:t>Yield statements inserted by compiler</a:t>
            </a:r>
          </a:p>
          <a:p>
            <a:r>
              <a:rPr lang="en-US" dirty="0" smtClean="0"/>
              <a:t>Advantages relative to regular threads (e.g., </a:t>
            </a:r>
            <a:r>
              <a:rPr lang="en-US" dirty="0" err="1" smtClean="0"/>
              <a:t>pthreads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More lightweight</a:t>
            </a:r>
          </a:p>
          <a:p>
            <a:pPr lvl="1"/>
            <a:r>
              <a:rPr lang="en-US" dirty="0" smtClean="0"/>
              <a:t>Faster context-switch time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Less sophisticated scheduling at the user-level</a:t>
            </a:r>
          </a:p>
          <a:p>
            <a:pPr lvl="1"/>
            <a:r>
              <a:rPr lang="en-US" dirty="0" smtClean="0"/>
              <a:t>OS is not aware of user-level threads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6319C-9F2C-482C-9563-F6296D2D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89CDE-8F9B-41B9-94BB-27255636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69792-910B-4A6A-877E-BD1ABC352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88984-41E8-4B48-AB5F-8F348C2A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 User-Level Scheduler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E56D0-A0D5-40DD-9A41-3C13D112B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this approach?</a:t>
            </a:r>
          </a:p>
          <a:p>
            <a:r>
              <a:rPr lang="en-US" dirty="0" smtClean="0"/>
              <a:t>1 OS (kernel-supported) thread per CPU core: allows Go program to achieve parallelism not just concurrency</a:t>
            </a:r>
          </a:p>
          <a:p>
            <a:pPr lvl="1"/>
            <a:r>
              <a:rPr lang="en-US" dirty="0" smtClean="0"/>
              <a:t>Fewer OS threads? Not utilizing all CPUs</a:t>
            </a:r>
          </a:p>
          <a:p>
            <a:pPr lvl="1"/>
            <a:r>
              <a:rPr lang="en-US" dirty="0" smtClean="0"/>
              <a:t>More OS threads? No additional benefit</a:t>
            </a:r>
          </a:p>
          <a:p>
            <a:pPr lvl="2"/>
            <a:r>
              <a:rPr lang="en-US" dirty="0" smtClean="0"/>
              <a:t>We’ll see one exception to this involving </a:t>
            </a:r>
            <a:r>
              <a:rPr lang="en-US" dirty="0" err="1" smtClean="0"/>
              <a:t>syscalls</a:t>
            </a:r>
            <a:endParaRPr lang="en-US" dirty="0" smtClean="0"/>
          </a:p>
          <a:p>
            <a:r>
              <a:rPr lang="en-US" dirty="0" smtClean="0"/>
              <a:t>Keep each (kernel-supported) bound to a core</a:t>
            </a:r>
          </a:p>
          <a:p>
            <a:r>
              <a:rPr lang="en-US" dirty="0" smtClean="0"/>
              <a:t>Keep </a:t>
            </a:r>
            <a:r>
              <a:rPr lang="en-US" dirty="0" err="1" smtClean="0"/>
              <a:t>goroutine</a:t>
            </a:r>
            <a:r>
              <a:rPr lang="en-US" dirty="0" smtClean="0"/>
              <a:t> on same OS thread: affinity, nice for caching and performance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E788-7154-4BC0-8E10-41B99F02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E8D6-34AD-4B40-B97C-76307156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C1FD2-CCF1-4235-8584-580454F8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4F71-D949-419F-9DCD-043F6398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 User-Level Thread Scheduler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2955D-4D82-4550-9F48-69093E54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7463E-DFE7-4381-B415-7210D3FF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CD022-997F-41AB-B506-17B7D744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9CC81-D47F-2D47-86AA-F60F523F959A}"/>
              </a:ext>
            </a:extLst>
          </p:cNvPr>
          <p:cNvSpPr/>
          <p:nvPr/>
        </p:nvSpPr>
        <p:spPr>
          <a:xfrm>
            <a:off x="1759985" y="5175077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CPU Core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A0E8FD-E16B-3741-A854-F03CEDA2CF4B}"/>
              </a:ext>
            </a:extLst>
          </p:cNvPr>
          <p:cNvSpPr/>
          <p:nvPr/>
        </p:nvSpPr>
        <p:spPr>
          <a:xfrm>
            <a:off x="4060272" y="5175075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CPU Core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AA0F21-C69C-EA4A-B81A-22E5DBDE14B9}"/>
              </a:ext>
            </a:extLst>
          </p:cNvPr>
          <p:cNvSpPr/>
          <p:nvPr/>
        </p:nvSpPr>
        <p:spPr>
          <a:xfrm>
            <a:off x="8003622" y="5175075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CPU Core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F41FF5A-28DF-C343-A8B0-ADDEE2FB9CE6}"/>
              </a:ext>
            </a:extLst>
          </p:cNvPr>
          <p:cNvSpPr txBox="1"/>
          <p:nvPr/>
        </p:nvSpPr>
        <p:spPr>
          <a:xfrm>
            <a:off x="6181966" y="5032201"/>
            <a:ext cx="134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b="0" dirty="0">
                <a:latin typeface="+mn-lt"/>
              </a:rPr>
              <a:t>…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C25787E4-CD12-2B4A-9B49-78446C3BC6AF}"/>
              </a:ext>
            </a:extLst>
          </p:cNvPr>
          <p:cNvSpPr txBox="1"/>
          <p:nvPr/>
        </p:nvSpPr>
        <p:spPr>
          <a:xfrm>
            <a:off x="1640328" y="4212181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 </a:t>
            </a: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B07A6A8-1DEB-AD41-8203-7FD4F92AD692}"/>
              </a:ext>
            </a:extLst>
          </p:cNvPr>
          <p:cNvSpPr txBox="1"/>
          <p:nvPr/>
        </p:nvSpPr>
        <p:spPr>
          <a:xfrm>
            <a:off x="3940613" y="4212181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 </a:t>
            </a: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D70FEE10-18DE-5242-8333-8AE5EF813EFC}"/>
              </a:ext>
            </a:extLst>
          </p:cNvPr>
          <p:cNvSpPr txBox="1"/>
          <p:nvPr/>
        </p:nvSpPr>
        <p:spPr>
          <a:xfrm>
            <a:off x="7883963" y="4212181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 </a:t>
            </a: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CD1688-EA3C-0640-8576-8FCC6A8BE9D0}"/>
              </a:ext>
            </a:extLst>
          </p:cNvPr>
          <p:cNvGrpSpPr/>
          <p:nvPr/>
        </p:nvGrpSpPr>
        <p:grpSpPr>
          <a:xfrm>
            <a:off x="1524241" y="3304485"/>
            <a:ext cx="2114550" cy="772487"/>
            <a:chOff x="392906" y="3258621"/>
            <a:chExt cx="2114550" cy="77248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B3A2F9-77A1-B44C-9BFC-019214F33DB8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B7560C8-88E1-A746-AD6B-D416B15C58EA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7E5C691-44EE-D94A-A0C2-6141A298B3C4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ADE9F2-26B2-984B-95F9-2427795D9F1F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9" name="TextBox 16">
              <a:extLst>
                <a:ext uri="{FF2B5EF4-FFF2-40B4-BE49-F238E27FC236}">
                  <a16:creationId xmlns:a16="http://schemas.microsoft.com/office/drawing/2014/main" id="{9C218FF1-5E30-8E40-B0F2-49941CE01669}"/>
                </a:ext>
              </a:extLst>
            </p:cNvPr>
            <p:cNvSpPr txBox="1"/>
            <p:nvPr/>
          </p:nvSpPr>
          <p:spPr>
            <a:xfrm>
              <a:off x="392906" y="3258621"/>
              <a:ext cx="2114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dirty="0">
                  <a:latin typeface="+mn-lt"/>
                </a:rPr>
                <a:t>Local Run Queue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D09847-1A2A-304E-9528-29C730CE2543}"/>
              </a:ext>
            </a:extLst>
          </p:cNvPr>
          <p:cNvGrpSpPr/>
          <p:nvPr/>
        </p:nvGrpSpPr>
        <p:grpSpPr>
          <a:xfrm>
            <a:off x="3920711" y="3298602"/>
            <a:ext cx="2114550" cy="772487"/>
            <a:chOff x="392906" y="3258621"/>
            <a:chExt cx="2114550" cy="77248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C0C8238-5AC1-EC43-ABFD-A236648A2F5C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C07703-E9C3-4A46-81F9-7C3F50FCEDD5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81001FE-3CB8-6749-867C-24D001D96A8C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2A1B4A1-F05F-1042-8405-907E60AE0470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34" name="TextBox 36">
              <a:extLst>
                <a:ext uri="{FF2B5EF4-FFF2-40B4-BE49-F238E27FC236}">
                  <a16:creationId xmlns:a16="http://schemas.microsoft.com/office/drawing/2014/main" id="{3D3A85DB-37F6-4845-9218-3CC1E5B03361}"/>
                </a:ext>
              </a:extLst>
            </p:cNvPr>
            <p:cNvSpPr txBox="1"/>
            <p:nvPr/>
          </p:nvSpPr>
          <p:spPr>
            <a:xfrm>
              <a:off x="392906" y="3258621"/>
              <a:ext cx="2114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dirty="0">
                  <a:latin typeface="+mn-lt"/>
                </a:rPr>
                <a:t>Local Run Queue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082B85-A7F7-5A45-99C1-86B04B1B82F5}"/>
              </a:ext>
            </a:extLst>
          </p:cNvPr>
          <p:cNvGrpSpPr/>
          <p:nvPr/>
        </p:nvGrpSpPr>
        <p:grpSpPr>
          <a:xfrm>
            <a:off x="7767881" y="3304483"/>
            <a:ext cx="2114550" cy="772487"/>
            <a:chOff x="392906" y="3258621"/>
            <a:chExt cx="2114550" cy="7724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ECE717-8079-AF43-902A-DCBEAFD491C6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9C9838D-2A14-9448-9AD2-E9B74A369587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6C397A-2321-3145-BF04-96C7EE1FA96A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72764DC-ED49-0649-A0E7-F2DB17A3DE64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29" name="TextBox 42">
              <a:extLst>
                <a:ext uri="{FF2B5EF4-FFF2-40B4-BE49-F238E27FC236}">
                  <a16:creationId xmlns:a16="http://schemas.microsoft.com/office/drawing/2014/main" id="{69CF1570-FE3A-C44A-99E0-18B4988C2EF1}"/>
                </a:ext>
              </a:extLst>
            </p:cNvPr>
            <p:cNvSpPr txBox="1"/>
            <p:nvPr/>
          </p:nvSpPr>
          <p:spPr>
            <a:xfrm>
              <a:off x="392906" y="3258621"/>
              <a:ext cx="2114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dirty="0">
                  <a:latin typeface="+mn-lt"/>
                </a:rPr>
                <a:t>Local Run Queue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E89F8C-2B9B-434B-BFA7-CCAE3822B703}"/>
              </a:ext>
            </a:extLst>
          </p:cNvPr>
          <p:cNvGrpSpPr/>
          <p:nvPr/>
        </p:nvGrpSpPr>
        <p:grpSpPr>
          <a:xfrm>
            <a:off x="4618471" y="2032738"/>
            <a:ext cx="2303163" cy="751861"/>
            <a:chOff x="298599" y="3279247"/>
            <a:chExt cx="2303163" cy="7518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006772-1727-824D-BB15-819D86E4921F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92525F-8886-1347-908F-40629C0B4127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1D349C-0226-094C-AFC6-F58E03F118C5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E5B1BD-414F-4042-AE73-BCF1B30A6066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4" name="TextBox 48">
              <a:extLst>
                <a:ext uri="{FF2B5EF4-FFF2-40B4-BE49-F238E27FC236}">
                  <a16:creationId xmlns:a16="http://schemas.microsoft.com/office/drawing/2014/main" id="{236EAF5A-95E1-F94E-8C59-FE0E21171812}"/>
                </a:ext>
              </a:extLst>
            </p:cNvPr>
            <p:cNvSpPr txBox="1"/>
            <p:nvPr/>
          </p:nvSpPr>
          <p:spPr>
            <a:xfrm>
              <a:off x="298599" y="3279247"/>
              <a:ext cx="23031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latin typeface="+mn-lt"/>
                </a:rPr>
                <a:t>Global Run Queue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4F05A9-5EEF-0E4F-A505-74A02A43E76D}"/>
              </a:ext>
            </a:extLst>
          </p:cNvPr>
          <p:cNvCxnSpPr>
            <a:endCxn id="23" idx="3"/>
          </p:cNvCxnSpPr>
          <p:nvPr/>
        </p:nvCxnSpPr>
        <p:spPr>
          <a:xfrm flipH="1">
            <a:off x="6579078" y="2571547"/>
            <a:ext cx="142454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1">
            <a:extLst>
              <a:ext uri="{FF2B5EF4-FFF2-40B4-BE49-F238E27FC236}">
                <a16:creationId xmlns:a16="http://schemas.microsoft.com/office/drawing/2014/main" id="{28146077-04C9-424B-AF12-E6ED3FA88FBB}"/>
              </a:ext>
            </a:extLst>
          </p:cNvPr>
          <p:cNvSpPr txBox="1"/>
          <p:nvPr/>
        </p:nvSpPr>
        <p:spPr>
          <a:xfrm>
            <a:off x="8108104" y="2217404"/>
            <a:ext cx="179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+mn-lt"/>
              </a:rPr>
              <a:t>Newly created goroutines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367AC0-4977-4A15-B630-9B74B7561277}"/>
              </a:ext>
            </a:extLst>
          </p:cNvPr>
          <p:cNvSpPr txBox="1"/>
          <p:nvPr/>
        </p:nvSpPr>
        <p:spPr>
          <a:xfrm>
            <a:off x="636436" y="2127061"/>
            <a:ext cx="3604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Why not just have a single global run queue?</a:t>
            </a:r>
          </a:p>
        </p:txBody>
      </p:sp>
    </p:spTree>
    <p:extLst>
      <p:ext uri="{BB962C8B-B14F-4D97-AF65-F5344CB8AC3E}">
        <p14:creationId xmlns:p14="http://schemas.microsoft.com/office/powerpoint/2010/main" val="33416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0036-B7B4-4701-BE7C-7A59B665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Dealing with Blocking Syscalls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E36E4E-F5EF-471E-946E-C4C340D4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674" y="2133599"/>
            <a:ext cx="5218557" cy="4046538"/>
          </a:xfrm>
        </p:spPr>
        <p:txBody>
          <a:bodyPr/>
          <a:lstStyle/>
          <a:p>
            <a:r>
              <a:rPr lang="en-US" dirty="0" smtClean="0"/>
              <a:t>What if a </a:t>
            </a:r>
            <a:r>
              <a:rPr lang="en-US" dirty="0" err="1" smtClean="0"/>
              <a:t>goroutine</a:t>
            </a:r>
            <a:r>
              <a:rPr lang="en-US" dirty="0" smtClean="0"/>
              <a:t> wants to make a blocking </a:t>
            </a:r>
            <a:r>
              <a:rPr lang="en-US" dirty="0" err="1" smtClean="0"/>
              <a:t>syscall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Example: File I/O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71B6-D466-466A-A8E0-019FF924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736FE-1DA9-4DB4-9EE8-67D60E35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01BE1-2357-443C-8454-D24341C9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29CC81-D47F-2D47-86AA-F60F523F959A}"/>
              </a:ext>
            </a:extLst>
          </p:cNvPr>
          <p:cNvSpPr/>
          <p:nvPr/>
        </p:nvSpPr>
        <p:spPr>
          <a:xfrm>
            <a:off x="1818678" y="4660925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CPU Core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25787E4-CD12-2B4A-9B49-78446C3BC6AF}"/>
              </a:ext>
            </a:extLst>
          </p:cNvPr>
          <p:cNvSpPr txBox="1"/>
          <p:nvPr/>
        </p:nvSpPr>
        <p:spPr>
          <a:xfrm>
            <a:off x="1699021" y="3698029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 </a:t>
            </a: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(M1)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F46DA0-3425-9A43-8B61-E64840A1801D}"/>
              </a:ext>
            </a:extLst>
          </p:cNvPr>
          <p:cNvSpPr/>
          <p:nvPr/>
        </p:nvSpPr>
        <p:spPr>
          <a:xfrm>
            <a:off x="1589473" y="3105815"/>
            <a:ext cx="2101471" cy="460315"/>
          </a:xfrm>
          <a:prstGeom prst="rect">
            <a:avLst/>
          </a:prstGeom>
          <a:solidFill>
            <a:srgbClr val="0392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Running </a:t>
            </a:r>
            <a:r>
              <a:rPr lang="en-US" b="0" dirty="0" smtClean="0"/>
              <a:t>Go-</a:t>
            </a:r>
            <a:r>
              <a:rPr lang="en-US" b="0" dirty="0" err="1" smtClean="0"/>
              <a:t>rtn</a:t>
            </a:r>
            <a:r>
              <a:rPr lang="en-US" b="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F4B2F5-6397-0B45-8FD2-440CEE9FB964}"/>
              </a:ext>
            </a:extLst>
          </p:cNvPr>
          <p:cNvGrpSpPr/>
          <p:nvPr/>
        </p:nvGrpSpPr>
        <p:grpSpPr>
          <a:xfrm>
            <a:off x="1632761" y="2048174"/>
            <a:ext cx="2114550" cy="792365"/>
            <a:chOff x="392906" y="3238743"/>
            <a:chExt cx="2114550" cy="7923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26CA86-D398-AD4C-ABD5-CB5290D6552D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AC684C-6E0F-194E-9AF9-9B453B0D0298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17AB21-6F5B-B74C-B6DF-237A1EC58C5D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75C5EA-19A3-1C40-9A58-39AC0C0DA40A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6" name="TextBox 57">
              <a:extLst>
                <a:ext uri="{FF2B5EF4-FFF2-40B4-BE49-F238E27FC236}">
                  <a16:creationId xmlns:a16="http://schemas.microsoft.com/office/drawing/2014/main" id="{17DBFE9D-F423-B64B-9094-A4EC80FD8515}"/>
                </a:ext>
              </a:extLst>
            </p:cNvPr>
            <p:cNvSpPr txBox="1"/>
            <p:nvPr/>
          </p:nvSpPr>
          <p:spPr>
            <a:xfrm>
              <a:off x="392906" y="3238743"/>
              <a:ext cx="2114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latin typeface="+mn-lt"/>
                </a:rPr>
                <a:t>Local Run Queue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9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0036-B7B4-4701-BE7C-7A59B665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Dealing with Blocking Syscalls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E36E4E-F5EF-471E-946E-C4C340D4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00" y="2048174"/>
            <a:ext cx="3113532" cy="4131963"/>
          </a:xfrm>
        </p:spPr>
        <p:txBody>
          <a:bodyPr/>
          <a:lstStyle/>
          <a:p>
            <a:r>
              <a:rPr lang="en-US" dirty="0" smtClean="0"/>
              <a:t>What if a </a:t>
            </a:r>
            <a:r>
              <a:rPr lang="en-US" dirty="0" err="1" smtClean="0"/>
              <a:t>goroutine</a:t>
            </a:r>
            <a:r>
              <a:rPr lang="en-US" dirty="0" smtClean="0"/>
              <a:t> wants to make a blocking </a:t>
            </a:r>
            <a:r>
              <a:rPr lang="en-US" dirty="0" err="1" smtClean="0"/>
              <a:t>syscall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Example: File I/O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While </a:t>
            </a:r>
            <a:r>
              <a:rPr lang="en-US" dirty="0" err="1" smtClean="0"/>
              <a:t>syscall</a:t>
            </a:r>
            <a:r>
              <a:rPr lang="en-US" dirty="0" smtClean="0"/>
              <a:t> is blocking, allocate new OS thread (M2)</a:t>
            </a:r>
          </a:p>
          <a:p>
            <a:pPr lvl="1"/>
            <a:r>
              <a:rPr lang="en-US" dirty="0" smtClean="0"/>
              <a:t>M1 is blocked by kernel, M2 lets us continue using CPU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71B6-D466-466A-A8E0-019FF924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736FE-1DA9-4DB4-9EE8-67D60E35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01BE1-2357-443C-8454-D24341C9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29CC81-D47F-2D47-86AA-F60F523F959A}"/>
              </a:ext>
            </a:extLst>
          </p:cNvPr>
          <p:cNvSpPr/>
          <p:nvPr/>
        </p:nvSpPr>
        <p:spPr>
          <a:xfrm>
            <a:off x="1818678" y="4660925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CPU Core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25787E4-CD12-2B4A-9B49-78446C3BC6AF}"/>
              </a:ext>
            </a:extLst>
          </p:cNvPr>
          <p:cNvSpPr txBox="1"/>
          <p:nvPr/>
        </p:nvSpPr>
        <p:spPr>
          <a:xfrm>
            <a:off x="1699021" y="3698029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 </a:t>
            </a: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(M2)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F46DA0-3425-9A43-8B61-E64840A1801D}"/>
              </a:ext>
            </a:extLst>
          </p:cNvPr>
          <p:cNvSpPr/>
          <p:nvPr/>
        </p:nvSpPr>
        <p:spPr>
          <a:xfrm>
            <a:off x="4378952" y="4013791"/>
            <a:ext cx="2101471" cy="460315"/>
          </a:xfrm>
          <a:prstGeom prst="rect">
            <a:avLst/>
          </a:prstGeom>
          <a:solidFill>
            <a:srgbClr val="0392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Blocking </a:t>
            </a:r>
            <a:r>
              <a:rPr lang="en-US" b="0" dirty="0" smtClean="0"/>
              <a:t>Go-</a:t>
            </a:r>
            <a:r>
              <a:rPr lang="en-US" b="0" dirty="0" err="1" smtClean="0"/>
              <a:t>rtn</a:t>
            </a:r>
            <a:r>
              <a:rPr lang="en-US" b="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F4B2F5-6397-0B45-8FD2-440CEE9FB964}"/>
              </a:ext>
            </a:extLst>
          </p:cNvPr>
          <p:cNvGrpSpPr/>
          <p:nvPr/>
        </p:nvGrpSpPr>
        <p:grpSpPr>
          <a:xfrm>
            <a:off x="1632761" y="2048174"/>
            <a:ext cx="2114550" cy="792365"/>
            <a:chOff x="392906" y="3238743"/>
            <a:chExt cx="2114550" cy="7923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26CA86-D398-AD4C-ABD5-CB5290D6552D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AC684C-6E0F-194E-9AF9-9B453B0D0298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17AB21-6F5B-B74C-B6DF-237A1EC58C5D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75C5EA-19A3-1C40-9A58-39AC0C0DA40A}"/>
                </a:ext>
              </a:extLst>
            </p:cNvPr>
            <p:cNvSpPr/>
            <p:nvPr/>
          </p:nvSpPr>
          <p:spPr>
            <a:xfrm>
              <a:off x="1896661" y="3610888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6" name="TextBox 57">
              <a:extLst>
                <a:ext uri="{FF2B5EF4-FFF2-40B4-BE49-F238E27FC236}">
                  <a16:creationId xmlns:a16="http://schemas.microsoft.com/office/drawing/2014/main" id="{17DBFE9D-F423-B64B-9094-A4EC80FD8515}"/>
                </a:ext>
              </a:extLst>
            </p:cNvPr>
            <p:cNvSpPr txBox="1"/>
            <p:nvPr/>
          </p:nvSpPr>
          <p:spPr>
            <a:xfrm>
              <a:off x="392906" y="3238743"/>
              <a:ext cx="2114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latin typeface="+mn-lt"/>
                </a:rPr>
                <a:t>Local Run Queue</a:t>
              </a:r>
            </a:p>
          </p:txBody>
        </p:sp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691AA347-497C-9F40-BF39-8D092445B11D}"/>
              </a:ext>
            </a:extLst>
          </p:cNvPr>
          <p:cNvSpPr txBox="1"/>
          <p:nvPr/>
        </p:nvSpPr>
        <p:spPr>
          <a:xfrm>
            <a:off x="4478949" y="4587165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</a:t>
            </a:r>
            <a:br>
              <a:rPr lang="en-US" sz="2000" b="0" dirty="0">
                <a:solidFill>
                  <a:srgbClr val="FFFFFF"/>
                </a:solidFill>
                <a:latin typeface="+mn-lt"/>
              </a:rPr>
            </a:b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(M1)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4EB95C-A0A0-461F-A2CE-53604FFD8373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972985" y="2840539"/>
            <a:ext cx="0" cy="7542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3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0036-B7B4-4701-BE7C-7A59B665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Dealing with Blocking Syscalls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E36E4E-F5EF-471E-946E-C4C340D4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172" y="2048174"/>
            <a:ext cx="3522822" cy="4131963"/>
          </a:xfrm>
        </p:spPr>
        <p:txBody>
          <a:bodyPr/>
          <a:lstStyle/>
          <a:p>
            <a:r>
              <a:rPr lang="en-US" dirty="0" err="1" smtClean="0"/>
              <a:t>Syscall</a:t>
            </a:r>
            <a:r>
              <a:rPr lang="en-US" dirty="0" smtClean="0"/>
              <a:t> completes: Put invoking </a:t>
            </a:r>
            <a:r>
              <a:rPr lang="en-US" dirty="0" err="1" smtClean="0"/>
              <a:t>goroutine</a:t>
            </a:r>
            <a:r>
              <a:rPr lang="en-US" dirty="0" smtClean="0"/>
              <a:t> back on queue</a:t>
            </a:r>
          </a:p>
          <a:p>
            <a:r>
              <a:rPr lang="en-US" dirty="0" smtClean="0"/>
              <a:t>Keep M1 around in a spare pool</a:t>
            </a:r>
          </a:p>
          <a:p>
            <a:r>
              <a:rPr lang="en-US" dirty="0" smtClean="0"/>
              <a:t>Swap it with M2 upon next </a:t>
            </a:r>
            <a:r>
              <a:rPr lang="en-US" dirty="0" err="1" smtClean="0"/>
              <a:t>syscall</a:t>
            </a:r>
            <a:r>
              <a:rPr lang="en-US" dirty="0" smtClean="0"/>
              <a:t>, no need to pay thread creation cost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71B6-D466-466A-A8E0-019FF924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736FE-1DA9-4DB4-9EE8-67D60E35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01BE1-2357-443C-8454-D24341C9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29CC81-D47F-2D47-86AA-F60F523F959A}"/>
              </a:ext>
            </a:extLst>
          </p:cNvPr>
          <p:cNvSpPr/>
          <p:nvPr/>
        </p:nvSpPr>
        <p:spPr>
          <a:xfrm>
            <a:off x="1818678" y="4660925"/>
            <a:ext cx="1643063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CPU Core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25787E4-CD12-2B4A-9B49-78446C3BC6AF}"/>
              </a:ext>
            </a:extLst>
          </p:cNvPr>
          <p:cNvSpPr txBox="1"/>
          <p:nvPr/>
        </p:nvSpPr>
        <p:spPr>
          <a:xfrm>
            <a:off x="1699021" y="3698029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 </a:t>
            </a: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(M2)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F46DA0-3425-9A43-8B61-E64840A1801D}"/>
              </a:ext>
            </a:extLst>
          </p:cNvPr>
          <p:cNvSpPr/>
          <p:nvPr/>
        </p:nvSpPr>
        <p:spPr>
          <a:xfrm>
            <a:off x="4378952" y="3648977"/>
            <a:ext cx="2101471" cy="460315"/>
          </a:xfrm>
          <a:prstGeom prst="rect">
            <a:avLst/>
          </a:prstGeom>
          <a:solidFill>
            <a:srgbClr val="0392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Ready </a:t>
            </a:r>
            <a:r>
              <a:rPr lang="en-US" b="0" dirty="0" smtClean="0"/>
              <a:t>Go-</a:t>
            </a:r>
            <a:r>
              <a:rPr lang="en-US" b="0" dirty="0" err="1" smtClean="0"/>
              <a:t>rtn</a:t>
            </a:r>
            <a:r>
              <a:rPr lang="en-US" b="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F4B2F5-6397-0B45-8FD2-440CEE9FB964}"/>
              </a:ext>
            </a:extLst>
          </p:cNvPr>
          <p:cNvGrpSpPr/>
          <p:nvPr/>
        </p:nvGrpSpPr>
        <p:grpSpPr>
          <a:xfrm>
            <a:off x="1632761" y="2048174"/>
            <a:ext cx="2114550" cy="792365"/>
            <a:chOff x="392906" y="3238743"/>
            <a:chExt cx="2114550" cy="7923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26CA86-D398-AD4C-ABD5-CB5290D6552D}"/>
                </a:ext>
              </a:extLst>
            </p:cNvPr>
            <p:cNvSpPr/>
            <p:nvPr/>
          </p:nvSpPr>
          <p:spPr>
            <a:xfrm>
              <a:off x="551857" y="3616771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AC684C-6E0F-194E-9AF9-9B453B0D0298}"/>
                </a:ext>
              </a:extLst>
            </p:cNvPr>
            <p:cNvSpPr/>
            <p:nvPr/>
          </p:nvSpPr>
          <p:spPr>
            <a:xfrm>
              <a:off x="1003701" y="3616770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17AB21-6F5B-B74C-B6DF-237A1EC58C5D}"/>
                </a:ext>
              </a:extLst>
            </p:cNvPr>
            <p:cNvSpPr/>
            <p:nvPr/>
          </p:nvSpPr>
          <p:spPr>
            <a:xfrm>
              <a:off x="1450181" y="3616769"/>
              <a:ext cx="362545" cy="414337"/>
            </a:xfrm>
            <a:prstGeom prst="rect">
              <a:avLst/>
            </a:prstGeom>
            <a:solidFill>
              <a:srgbClr val="0392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b="0"/>
            </a:p>
          </p:txBody>
        </p:sp>
        <p:sp>
          <p:nvSpPr>
            <p:cNvPr id="16" name="TextBox 57">
              <a:extLst>
                <a:ext uri="{FF2B5EF4-FFF2-40B4-BE49-F238E27FC236}">
                  <a16:creationId xmlns:a16="http://schemas.microsoft.com/office/drawing/2014/main" id="{17DBFE9D-F423-B64B-9094-A4EC80FD8515}"/>
                </a:ext>
              </a:extLst>
            </p:cNvPr>
            <p:cNvSpPr txBox="1"/>
            <p:nvPr/>
          </p:nvSpPr>
          <p:spPr>
            <a:xfrm>
              <a:off x="392906" y="3238743"/>
              <a:ext cx="2114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latin typeface="+mn-lt"/>
                </a:rPr>
                <a:t>Local Run Queue</a:t>
              </a:r>
            </a:p>
          </p:txBody>
        </p:sp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691AA347-497C-9F40-BF39-8D092445B11D}"/>
              </a:ext>
            </a:extLst>
          </p:cNvPr>
          <p:cNvSpPr txBox="1"/>
          <p:nvPr/>
        </p:nvSpPr>
        <p:spPr>
          <a:xfrm>
            <a:off x="4478949" y="4587165"/>
            <a:ext cx="188237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solidFill>
                  <a:srgbClr val="FFFFFF"/>
                </a:solidFill>
                <a:latin typeface="+mn-lt"/>
              </a:rPr>
              <a:t>OS Thread</a:t>
            </a:r>
            <a:br>
              <a:rPr lang="en-US" sz="2000" b="0" dirty="0">
                <a:solidFill>
                  <a:srgbClr val="FFFFFF"/>
                </a:solidFill>
                <a:latin typeface="+mn-lt"/>
              </a:rPr>
            </a:br>
            <a:r>
              <a:rPr lang="en-US" sz="2000" b="0" i="1" dirty="0">
                <a:solidFill>
                  <a:srgbClr val="FFFFFF"/>
                </a:solidFill>
                <a:latin typeface="+mn-lt"/>
              </a:rPr>
              <a:t>(M1)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7478F1-BE0B-4E75-A5E0-231DD5D9FC1F}"/>
              </a:ext>
            </a:extLst>
          </p:cNvPr>
          <p:cNvSpPr/>
          <p:nvPr/>
        </p:nvSpPr>
        <p:spPr>
          <a:xfrm>
            <a:off x="1589473" y="3105815"/>
            <a:ext cx="2101471" cy="460315"/>
          </a:xfrm>
          <a:prstGeom prst="rect">
            <a:avLst/>
          </a:prstGeom>
          <a:solidFill>
            <a:srgbClr val="0392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Running </a:t>
            </a:r>
            <a:r>
              <a:rPr lang="en-US" b="0" dirty="0" smtClean="0"/>
              <a:t>Go-</a:t>
            </a:r>
            <a:r>
              <a:rPr lang="en-US" b="0" dirty="0" err="1" smtClean="0"/>
              <a:t>rtn</a:t>
            </a:r>
            <a:r>
              <a:rPr lang="en-US" b="0" dirty="0"/>
              <a:t>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D6B508-85FB-451F-8F11-D9175C44C33D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461741" y="2643809"/>
            <a:ext cx="1967947" cy="10051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4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37C4-C090-498D-95CB-6565B63F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Motivation for 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F2464-30E9-4D6D-A9FB-CBE47AECA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Operating systems must handle multiple things at once (MTAO)</a:t>
            </a:r>
          </a:p>
          <a:p>
            <a:pPr lvl="1"/>
            <a:r>
              <a:rPr lang="en-US" smtClean="0"/>
              <a:t>Processes, interrupts, background system maintenance</a:t>
            </a:r>
          </a:p>
          <a:p>
            <a:r>
              <a:rPr lang="en-US" smtClean="0"/>
              <a:t>Networked servers must handle MTAO</a:t>
            </a:r>
          </a:p>
          <a:p>
            <a:pPr lvl="1"/>
            <a:r>
              <a:rPr lang="en-US" smtClean="0"/>
              <a:t>Multiple connections handled simultaneously</a:t>
            </a:r>
          </a:p>
          <a:p>
            <a:r>
              <a:rPr lang="en-US" smtClean="0"/>
              <a:t>Parallel programs must handle MTAO</a:t>
            </a:r>
          </a:p>
          <a:p>
            <a:pPr lvl="1"/>
            <a:r>
              <a:rPr lang="en-US" smtClean="0"/>
              <a:t>To achieve better performance</a:t>
            </a:r>
          </a:p>
          <a:p>
            <a:r>
              <a:rPr lang="en-US" smtClean="0"/>
              <a:t>Programs with user interface often must handle MTAO</a:t>
            </a:r>
          </a:p>
          <a:p>
            <a:pPr lvl="1"/>
            <a:r>
              <a:rPr lang="en-US" smtClean="0"/>
              <a:t>To achieve user responsiveness while doing computation</a:t>
            </a:r>
          </a:p>
          <a:p>
            <a:r>
              <a:rPr lang="en-US" smtClean="0"/>
              <a:t>Network and disk bound programs must handle MTAO</a:t>
            </a:r>
          </a:p>
          <a:p>
            <a:pPr lvl="1"/>
            <a:r>
              <a:rPr lang="en-US" smtClean="0"/>
              <a:t>To hide network/disk latency</a:t>
            </a:r>
          </a:p>
          <a:p>
            <a:pPr lvl="1"/>
            <a:r>
              <a:rPr lang="en-US" smtClean="0"/>
              <a:t>Sequence steps in access or communicatoin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0FAD7-C1B7-4FD4-AAB8-CD9A422B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735E8-42AE-474C-9FFA-05237FEB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E15DE-64FF-43A4-90E6-E16BBC5A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0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3F55-1A19-4A70-9DC6-E4E6A4FB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Threads Allow Handling MTAO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6774-6181-4E76-A1F2-7B0240D9B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Threads are a unit of concurrency provided by the OS</a:t>
            </a:r>
          </a:p>
          <a:p>
            <a:r>
              <a:rPr lang="en-US" smtClean="0"/>
              <a:t>Each thread can represent one thing or one task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1A2C6-242B-406B-B3D5-AF369AAF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580C-83C1-4B25-8C59-B0A68582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E40C1-4BF7-4617-AB8F-EB31EF5F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7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2720F-D8E6-4252-B933-82609727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C79FA-A59A-4182-BEA6-71A580DC5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3 due April 27</a:t>
            </a:r>
            <a:endParaRPr lang="en-US" dirty="0"/>
          </a:p>
          <a:p>
            <a:pPr lvl="1"/>
            <a:r>
              <a:rPr lang="en-US" dirty="0" smtClean="0"/>
              <a:t>No deadline extensions will be possible</a:t>
            </a:r>
          </a:p>
          <a:p>
            <a:r>
              <a:rPr lang="en-US" dirty="0" smtClean="0"/>
              <a:t>No time to schedule another project</a:t>
            </a:r>
          </a:p>
          <a:p>
            <a:pPr lvl="1"/>
            <a:r>
              <a:rPr lang="en-US" dirty="0" smtClean="0"/>
              <a:t>People are still asking for extensions</a:t>
            </a:r>
          </a:p>
          <a:p>
            <a:r>
              <a:rPr lang="en-US" dirty="0" smtClean="0"/>
              <a:t>We will do a final examination after all</a:t>
            </a:r>
          </a:p>
          <a:p>
            <a:pPr lvl="1"/>
            <a:r>
              <a:rPr lang="en-US" dirty="0"/>
              <a:t>May 6, </a:t>
            </a:r>
            <a:r>
              <a:rPr lang="en-US" dirty="0" smtClean="0"/>
              <a:t>12.30pm-2.30pm</a:t>
            </a:r>
          </a:p>
          <a:p>
            <a:pPr lvl="1"/>
            <a:r>
              <a:rPr lang="en-US" dirty="0" smtClean="0"/>
              <a:t>I will adjust the grading scale to include this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61B87-3047-40AF-A4BD-614E4E11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17228-2307-497C-9969-1FD472DB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9B0C-D93E-42B9-B8B6-83CAC86C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7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3D0A-0D6B-4DC4-85A4-10B5E934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Concurrent, 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DA4E1-0D58-435C-B9E1-FFFCA979A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Thread Pools</a:t>
            </a:r>
          </a:p>
          <a:p>
            <a:r>
              <a:rPr lang="en-US" smtClean="0"/>
              <a:t>User-Mode Threads</a:t>
            </a:r>
          </a:p>
          <a:p>
            <a:r>
              <a:rPr lang="en-US" smtClean="0"/>
              <a:t>Event-Driven Execution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68B11-EC1A-4C47-89EC-29796E38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43674-584B-4206-8DE2-FF9D9CE6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E83A-F5F3-4B1D-B7DD-10FE4E1D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1872" y="2816189"/>
            <a:ext cx="5481828" cy="426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A Simple System Performance Model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CD56E-1437-4EAE-A3FA-719F4286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A3605-8BCD-4795-B3FA-531FE356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81BF-EA2B-450B-ADE3-ECFE8CA2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blipFill>
                <a:blip r:embed="rId3"/>
                <a:stretch>
                  <a:fillRect l="-316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blipFill>
                <a:blip r:embed="rId4"/>
                <a:stretch>
                  <a:fillRect l="-310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Operation Time: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blipFill>
                <a:blip r:embed="rId5"/>
                <a:stretch>
                  <a:fillRect l="-282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Queuing delay: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blipFill>
                <a:blip r:embed="rId6"/>
                <a:stretch>
                  <a:fillRect l="-294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832569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Latency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  <a:blipFill>
                <a:blip r:embed="rId7"/>
                <a:stretch>
                  <a:fillRect l="-3846" t="-7576" r="-346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maximum service rate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000" dirty="0"/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blipFill>
                <a:blip r:embed="rId8"/>
                <a:stretch>
                  <a:fillRect l="-1698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blipFill>
                <a:blip r:embed="rId9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9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6009-FF3A-4577-B29F-ACC4D3DC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Event-Driven Execution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30740-21F3-4B65-B87C-9010EC0D2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a system to handle MTAO with a single thread</a:t>
            </a:r>
          </a:p>
          <a:p>
            <a:pPr lvl="1"/>
            <a:r>
              <a:rPr lang="en-US" dirty="0" smtClean="0"/>
              <a:t>Very lightweight</a:t>
            </a:r>
          </a:p>
          <a:p>
            <a:r>
              <a:rPr lang="en-US" dirty="0" smtClean="0"/>
              <a:t>Key idea: juggle different tasks within a single thread</a:t>
            </a:r>
          </a:p>
          <a:p>
            <a:pPr lvl="1"/>
            <a:r>
              <a:rPr lang="en-US" dirty="0" smtClean="0"/>
              <a:t>The thread is being scheduled by the OS</a:t>
            </a:r>
          </a:p>
          <a:p>
            <a:pPr lvl="1"/>
            <a:r>
              <a:rPr lang="en-US" dirty="0" smtClean="0"/>
              <a:t>All tasks’ CPU bursts execute within a single thread</a:t>
            </a:r>
          </a:p>
          <a:p>
            <a:pPr lvl="1"/>
            <a:r>
              <a:rPr lang="en-US" dirty="0" smtClean="0"/>
              <a:t>I/O bursts for each task happen in the background without an explicit backing thread – asynchronous I/O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B47F3-1E43-454F-8F7C-BDCF1A47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F04AE-4E32-4BFB-A720-11047279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353BD-A6A0-4A2C-ADAE-C4025257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6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DB6B-A013-4AB5-9F69-62E676FB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Event-Driven Server Concept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5E73B-9A28-42A3-8D35-8183B2F9A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while (true)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 = &lt;wait for a task to become ready&gt;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&lt;look up state for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&lt;execute next CPU burst for this task&gt;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(task is done)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&lt;forget state for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continue;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&lt;issue task’s next (I/O) operation&gt;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&lt;update state for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0F8D5-8E6F-4858-AA29-307B1057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E4338-6055-46B2-8F7E-DE12694B1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20B3-E0C9-4D5F-8D9D-3F0D32C1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E334-127B-4E57-8DB8-1FAC3FE9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“Issue Task’s Next I/O Operation”?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982FD-7A19-4FEA-97FD-4561C4296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we’ve seen read and write, which block the calling thread</a:t>
            </a:r>
          </a:p>
          <a:p>
            <a:r>
              <a:rPr lang="en-US" dirty="0" smtClean="0"/>
              <a:t>We can put file descriptors into non-blocking mode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read</a:t>
            </a:r>
            <a:r>
              <a:rPr lang="en-US" dirty="0" smtClean="0"/>
              <a:t>: Just return whatever data is available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write</a:t>
            </a:r>
            <a:r>
              <a:rPr lang="en-US" dirty="0" smtClean="0"/>
              <a:t>: Just write whatever the kernel can buffer in its memory for now</a:t>
            </a:r>
          </a:p>
          <a:p>
            <a:pPr lvl="1"/>
            <a:r>
              <a:rPr lang="en-US" dirty="0" smtClean="0"/>
              <a:t>So read/write calls may not read or write anything</a:t>
            </a:r>
          </a:p>
          <a:p>
            <a:endParaRPr lang="en-US" dirty="0" smtClean="0"/>
          </a:p>
          <a:p>
            <a:r>
              <a:rPr lang="en-US" dirty="0" smtClean="0"/>
              <a:t>How to wait for the next task to become ready to perform its I/O?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CE6AE-A1B4-4EF9-B14F-894AE9CB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3CE44-83FB-434C-9E48-3C63EBA8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66F5E-4858-4BCA-8B94-6F1F216C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1EE4-B80A-4E64-BC2A-0B91C817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“Wait for Task to Become Ready”?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25BB7-C550-4A5C-A111-615ABC59A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POSIX provides a way to wait for one of several file descriptors to have data available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</a:t>
            </a:r>
            <a:r>
              <a:rPr lang="en-US" dirty="0" smtClean="0">
                <a:latin typeface="Consolas" panose="020B0609020204030204" pitchFamily="49" charset="0"/>
              </a:rPr>
              <a:t>elect</a:t>
            </a:r>
            <a:r>
              <a:rPr lang="en-US" dirty="0" smtClean="0"/>
              <a:t>/</a:t>
            </a:r>
            <a:r>
              <a:rPr lang="en-US" dirty="0" smtClean="0">
                <a:latin typeface="Consolas" panose="020B0609020204030204" pitchFamily="49" charset="0"/>
              </a:rPr>
              <a:t>poll</a:t>
            </a:r>
            <a:r>
              <a:rPr lang="en-US" dirty="0" smtClean="0"/>
              <a:t> system calls</a:t>
            </a:r>
          </a:p>
          <a:p>
            <a:pPr lvl="1"/>
            <a:r>
              <a:rPr lang="en-US" dirty="0" smtClean="0"/>
              <a:t>Provide a list of file descriptors</a:t>
            </a:r>
          </a:p>
          <a:p>
            <a:pPr lvl="1"/>
            <a:r>
              <a:rPr lang="en-US" dirty="0" smtClean="0"/>
              <a:t>Blocks until at least one has “ready” data, then returns which ones do</a:t>
            </a:r>
          </a:p>
          <a:p>
            <a:pPr lvl="1"/>
            <a:r>
              <a:rPr lang="en-US" dirty="0" smtClean="0"/>
              <a:t>Mixes well with non-blocking I/O, especially </a:t>
            </a:r>
            <a:r>
              <a:rPr lang="en-US" dirty="0" smtClean="0">
                <a:latin typeface="Consolas" panose="020B0609020204030204" pitchFamily="49" charset="0"/>
              </a:rPr>
              <a:t>sockets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BEA44-8C75-4727-9EA5-A038E0F3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530D1-4C8C-4DE2-B4E9-17CA4B3B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A75B1-0120-440A-A160-1C7B07B6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4FB8-527E-4C9D-B5C2-573DD3C5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Alternative Asynchronous I/O APIs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07699-D213-4554-8ACF-53B56C08C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Unfortunately, non-blocking mode and </a:t>
            </a:r>
            <a:r>
              <a:rPr lang="en-US" dirty="0" smtClean="0">
                <a:latin typeface="Consolas" panose="020B0609020204030204" pitchFamily="49" charset="0"/>
              </a:rPr>
              <a:t>select</a:t>
            </a:r>
            <a:r>
              <a:rPr lang="en-US" dirty="0" smtClean="0"/>
              <a:t>/</a:t>
            </a:r>
            <a:r>
              <a:rPr lang="en-US" dirty="0" smtClean="0">
                <a:latin typeface="Consolas" panose="020B0609020204030204" pitchFamily="49" charset="0"/>
              </a:rPr>
              <a:t>poll</a:t>
            </a:r>
            <a:r>
              <a:rPr lang="en-US" dirty="0" smtClean="0"/>
              <a:t> don’t work well with regular files</a:t>
            </a:r>
          </a:p>
          <a:p>
            <a:r>
              <a:rPr lang="en-US" dirty="0" smtClean="0"/>
              <a:t>Instead: there’s the asynchronous I/O interface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io_submit</a:t>
            </a:r>
            <a:r>
              <a:rPr lang="en-US" dirty="0" smtClean="0"/>
              <a:t> issues a disk I/O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io_getevents</a:t>
            </a:r>
            <a:r>
              <a:rPr lang="en-US" dirty="0" smtClean="0"/>
              <a:t> </a:t>
            </a:r>
            <a:r>
              <a:rPr lang="en-US" dirty="0" err="1" smtClean="0"/>
              <a:t>syscall</a:t>
            </a:r>
            <a:r>
              <a:rPr lang="en-US" dirty="0" smtClean="0"/>
              <a:t> reaps completion of disk I/</a:t>
            </a:r>
            <a:r>
              <a:rPr lang="en-US" dirty="0" err="1" smtClean="0"/>
              <a:t>Os</a:t>
            </a:r>
            <a:r>
              <a:rPr lang="en-US" dirty="0" smtClean="0"/>
              <a:t> issued with </a:t>
            </a:r>
            <a:r>
              <a:rPr lang="en-US" dirty="0" err="1">
                <a:latin typeface="Consolas" panose="020B0609020204030204" pitchFamily="49" charset="0"/>
              </a:rPr>
              <a:t>io_submit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/>
              <a:t>Newer, better APIs still emerging (e.g., </a:t>
            </a:r>
            <a:r>
              <a:rPr lang="en-US" sz="1800" dirty="0" err="1">
                <a:latin typeface="Consolas" panose="020B0609020204030204" pitchFamily="49" charset="0"/>
              </a:rPr>
              <a:t>io_uring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08B3F-11EC-4C6B-92CB-EFB9F9D9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FC34A-C401-4E6E-AF70-BFF4DEE8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BCCF3-5894-43BB-A9E7-21417E08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DB6B-A013-4AB5-9F69-62E676FB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Event-Driven Server Concept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5E73B-9A28-42A3-8D35-8183B2F9A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while (true)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 = &lt;wait for a task to become ready&gt;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&lt;look up state for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&lt;execute next CPU burst for this task&gt;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(task is done)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&lt;forget state for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continue;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&lt;issue task’s next (I/O) operation&gt;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&lt;update state for </a:t>
            </a:r>
            <a:r>
              <a:rPr lang="en-US" dirty="0" err="1" smtClean="0">
                <a:latin typeface="Consolas" panose="020B0609020204030204" pitchFamily="49" charset="0"/>
              </a:rPr>
              <a:t>task_id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0F8D5-8E6F-4858-AA29-307B1057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E4338-6055-46B2-8F7E-DE12694B1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20B3-E0C9-4D5F-8D9D-3F0D32C1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CA0AAB-0065-46C6-AD6F-225FCAC02CC6}"/>
              </a:ext>
            </a:extLst>
          </p:cNvPr>
          <p:cNvSpPr/>
          <p:nvPr/>
        </p:nvSpPr>
        <p:spPr>
          <a:xfrm>
            <a:off x="6702684" y="3574774"/>
            <a:ext cx="4412975" cy="244502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looks kind of like the OS thread scheduler…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it runs in the user program!</a:t>
            </a:r>
          </a:p>
        </p:txBody>
      </p:sp>
    </p:spTree>
    <p:extLst>
      <p:ext uri="{BB962C8B-B14F-4D97-AF65-F5344CB8AC3E}">
        <p14:creationId xmlns:p14="http://schemas.microsoft.com/office/powerpoint/2010/main" val="27435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47C7-8F5A-447E-907A-2AADEE57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User-Mode Scheduler Based on Event Loop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5A094-47E2-4CF7-BB8D-58CBF7F1D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User-mode scheduler can be an event-loop</a:t>
            </a:r>
          </a:p>
          <a:p>
            <a:r>
              <a:rPr lang="en-US" dirty="0" smtClean="0"/>
              <a:t>User threads use I/O library that issues </a:t>
            </a:r>
            <a:r>
              <a:rPr lang="en-US" dirty="0" err="1" smtClean="0"/>
              <a:t>async</a:t>
            </a:r>
            <a:r>
              <a:rPr lang="en-US" dirty="0" smtClean="0"/>
              <a:t> I/O operations</a:t>
            </a:r>
          </a:p>
          <a:p>
            <a:r>
              <a:rPr lang="en-US" dirty="0" smtClean="0"/>
              <a:t>Now user-mode scheduler can properly suspend the thread…</a:t>
            </a:r>
          </a:p>
          <a:p>
            <a:endParaRPr lang="en-US" dirty="0" smtClean="0"/>
          </a:p>
          <a:p>
            <a:r>
              <a:rPr lang="en-US" dirty="0" smtClean="0"/>
              <a:t>But only works for I/O operations for which the kernel supports an asynchronous interface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36A5B-CC43-4B4B-9173-E44768CE4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FA61F-0217-45FC-A9F4-378BEABC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3060B-5542-48AA-9A38-CADF704F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128D-CD48-4090-95B0-EB8600C6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User-Mode Scheduling vs. Event Loops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A89D4-8D1C-4F97-9B3B-908DDA830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user-mode scheduling:</a:t>
            </a:r>
          </a:p>
          <a:p>
            <a:pPr lvl="1"/>
            <a:r>
              <a:rPr lang="en-US" dirty="0" smtClean="0"/>
              <a:t>You’re still maintaining a separate stack for each thread</a:t>
            </a:r>
          </a:p>
          <a:p>
            <a:pPr lvl="1"/>
            <a:r>
              <a:rPr lang="en-US" dirty="0" smtClean="0"/>
              <a:t>Must save PC, stack, registers when switching</a:t>
            </a:r>
          </a:p>
          <a:p>
            <a:pPr lvl="1"/>
            <a:r>
              <a:rPr lang="en-US" dirty="0" smtClean="0"/>
              <a:t>Even if you use </a:t>
            </a:r>
            <a:r>
              <a:rPr lang="en-US" dirty="0" err="1" smtClean="0"/>
              <a:t>async</a:t>
            </a:r>
            <a:r>
              <a:rPr lang="en-US" dirty="0" smtClean="0"/>
              <a:t> I/O operations to properly suspend the user thread</a:t>
            </a:r>
          </a:p>
          <a:p>
            <a:r>
              <a:rPr lang="en-US" dirty="0" smtClean="0"/>
              <a:t>In pure event-driven scheduling:</a:t>
            </a:r>
          </a:p>
          <a:p>
            <a:pPr lvl="1"/>
            <a:r>
              <a:rPr lang="en-US" dirty="0" smtClean="0"/>
              <a:t>All events execute in the same stack</a:t>
            </a:r>
          </a:p>
          <a:p>
            <a:pPr lvl="1"/>
            <a:r>
              <a:rPr lang="en-US" dirty="0" smtClean="0"/>
              <a:t>All state to resume each task (e.g., which stage we’re at) must be stored explicitly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CC6BE-063E-446D-B6E0-B113DC46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DBAD3-C8A3-4EB0-B22E-F92EFED5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7A996-A4B9-4B98-A0EB-189C0620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4921-3368-461B-99E0-C37EAD3EC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Word on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513F-C528-4C15-AABB-926D0D3D6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When do the details of the scheduling policy and fairness really matter?</a:t>
            </a:r>
          </a:p>
          <a:p>
            <a:pPr lvl="1"/>
            <a:r>
              <a:rPr lang="en-US" altLang="ko-KR" dirty="0" smtClean="0"/>
              <a:t>Performance! Efficiency! Utilization!</a:t>
            </a:r>
          </a:p>
          <a:p>
            <a:r>
              <a:rPr lang="en-US" altLang="ko-KR" dirty="0" smtClean="0"/>
              <a:t>When should you simply buy a faster computer?</a:t>
            </a:r>
          </a:p>
          <a:p>
            <a:pPr lvl="1"/>
            <a:r>
              <a:rPr lang="en-US" altLang="ko-KR" dirty="0" smtClean="0"/>
              <a:t>One approach: Buy it when it will pay </a:t>
            </a:r>
            <a:br>
              <a:rPr lang="en-US" altLang="ko-KR" dirty="0" smtClean="0"/>
            </a:br>
            <a:r>
              <a:rPr lang="en-US" altLang="ko-KR" dirty="0" smtClean="0"/>
              <a:t>for itself in improved response time</a:t>
            </a:r>
          </a:p>
          <a:p>
            <a:pPr lvl="2"/>
            <a:r>
              <a:rPr lang="en-US" altLang="ko-KR" dirty="0" smtClean="0"/>
              <a:t>Perhaps you’re paying for worse response </a:t>
            </a:r>
            <a:br>
              <a:rPr lang="en-US" altLang="ko-KR" dirty="0" smtClean="0"/>
            </a:br>
            <a:r>
              <a:rPr lang="en-US" altLang="ko-KR" dirty="0" smtClean="0"/>
              <a:t>time in reduced productivity, customer angst, etc…</a:t>
            </a:r>
          </a:p>
          <a:p>
            <a:pPr lvl="2"/>
            <a:r>
              <a:rPr lang="en-US" altLang="ko-KR" dirty="0" smtClean="0"/>
              <a:t>Might think that you should buy a faster X </a:t>
            </a:r>
            <a:br>
              <a:rPr lang="en-US" altLang="ko-KR" dirty="0" smtClean="0"/>
            </a:br>
            <a:r>
              <a:rPr lang="en-US" altLang="ko-KR" dirty="0" smtClean="0"/>
              <a:t>when X is utilized 100%, but usually, response </a:t>
            </a:r>
            <a:br>
              <a:rPr lang="en-US" altLang="ko-KR" dirty="0" smtClean="0"/>
            </a:br>
            <a:r>
              <a:rPr lang="en-US" altLang="ko-KR" dirty="0" smtClean="0"/>
              <a:t>time goes to infinity as utilization</a:t>
            </a:r>
            <a:r>
              <a:rPr lang="en-US" altLang="ko-KR" dirty="0" smtClean="0">
                <a:sym typeface="Symbol" panose="05050102010706020507" pitchFamily="18" charset="2"/>
              </a:rPr>
              <a:t></a:t>
            </a:r>
            <a:r>
              <a:rPr lang="en-US" altLang="ko-KR" smtClean="0"/>
              <a:t>100%</a:t>
            </a:r>
            <a:endParaRPr lang="en-US" altLang="ko-KR" dirty="0" smtClean="0"/>
          </a:p>
          <a:p>
            <a:r>
              <a:rPr lang="en-US" altLang="ko-KR" dirty="0" smtClean="0"/>
              <a:t>An interesting implication of this curve:</a:t>
            </a:r>
          </a:p>
          <a:p>
            <a:pPr lvl="1"/>
            <a:r>
              <a:rPr lang="en-US" altLang="ko-KR" dirty="0" smtClean="0"/>
              <a:t>Most scheduling algorithms work fine in the “linear” portion of the load curve, fail otherwise</a:t>
            </a:r>
          </a:p>
          <a:p>
            <a:pPr lvl="1"/>
            <a:r>
              <a:rPr lang="en-US" altLang="ko-KR" dirty="0" smtClean="0"/>
              <a:t>Argues for buying a faster X when hit “knee” of curve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34710-E682-4B4D-8F01-5D724C2B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F37CA-7998-4662-9270-589BDB4A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153E9-9AE6-42FE-8CDE-C442ECF2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B6C9B720-A455-49C9-AB51-E8BF5CE38A58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2396987"/>
            <a:ext cx="2470150" cy="2438399"/>
            <a:chOff x="4060" y="1677"/>
            <a:chExt cx="1556" cy="15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A63E1159-DDA8-4B5E-B4B9-DD99C9B56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1677"/>
              <a:ext cx="1518" cy="1536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75644DC7-4133-4A7E-BB8A-662AB9443E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1776"/>
              <a:ext cx="0" cy="1138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4F7C2824-4085-408B-9F12-9418D85CF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893"/>
              <a:ext cx="1167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8AF81BA7-74AD-418A-BE76-E3B1807F0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2" y="2928"/>
              <a:ext cx="785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Utilization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66B9CEA7-FD6E-447C-ADA6-C22CF9F2F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871" y="2100"/>
              <a:ext cx="7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Response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7BC3B14A-7B8E-4AE1-B3FD-F21F8D07E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3" y="2768"/>
              <a:ext cx="0" cy="21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076E59BA-FC14-40F0-B682-2E5BEF0F9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69" y="2465"/>
              <a:ext cx="438" cy="20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100%</a:t>
              </a: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DD670CED-DC38-4245-95F8-D87495CEB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1792"/>
              <a:ext cx="987" cy="1088"/>
            </a:xfrm>
            <a:custGeom>
              <a:avLst/>
              <a:gdLst>
                <a:gd name="T0" fmla="*/ 0 w 987"/>
                <a:gd name="T1" fmla="*/ 1088 h 1088"/>
                <a:gd name="T2" fmla="*/ 288 w 987"/>
                <a:gd name="T3" fmla="*/ 992 h 1088"/>
                <a:gd name="T4" fmla="*/ 576 w 987"/>
                <a:gd name="T5" fmla="*/ 896 h 1088"/>
                <a:gd name="T6" fmla="*/ 864 w 987"/>
                <a:gd name="T7" fmla="*/ 608 h 1088"/>
                <a:gd name="T8" fmla="*/ 987 w 987"/>
                <a:gd name="T9" fmla="*/ 0 h 1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7" h="1088">
                  <a:moveTo>
                    <a:pt x="0" y="1088"/>
                  </a:moveTo>
                  <a:lnTo>
                    <a:pt x="288" y="992"/>
                  </a:lnTo>
                  <a:lnTo>
                    <a:pt x="576" y="896"/>
                  </a:lnTo>
                  <a:cubicBezTo>
                    <a:pt x="672" y="832"/>
                    <a:pt x="796" y="757"/>
                    <a:pt x="864" y="608"/>
                  </a:cubicBezTo>
                  <a:cubicBezTo>
                    <a:pt x="932" y="459"/>
                    <a:pt x="962" y="127"/>
                    <a:pt x="987" y="0"/>
                  </a:cubicBez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3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Ideal System Performance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760EB-0461-4F69-88B5-9D6B6C898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does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(service rate) vary with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(request rate)?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760EB-0461-4F69-88B5-9D6B6C898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3018"/>
              </a:xfrm>
              <a:blipFill>
                <a:blip r:embed="rId2"/>
                <a:stretch>
                  <a:fillRect l="-1043" t="-17021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FDCBD-555D-4983-9AE2-C84CCDC4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F56F6-FFF4-4212-A3E2-7D079312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7909-F5C0-4EBD-AC36-375F40EB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1A762D-1ED9-4014-99B8-41F2AAF3D2E1}"/>
              </a:ext>
            </a:extLst>
          </p:cNvPr>
          <p:cNvCxnSpPr/>
          <p:nvPr/>
        </p:nvCxnSpPr>
        <p:spPr>
          <a:xfrm>
            <a:off x="3820546" y="5076706"/>
            <a:ext cx="5319346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4E1F2-016D-4D02-BE0F-0336AEBDF49F}"/>
                  </a:ext>
                </a:extLst>
              </p:cNvPr>
              <p:cNvSpPr txBox="1"/>
              <p:nvPr/>
            </p:nvSpPr>
            <p:spPr>
              <a:xfrm>
                <a:off x="4627836" y="5385512"/>
                <a:ext cx="40859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 (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) - “offered load”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4E1F2-016D-4D02-BE0F-0336AEBDF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836" y="5385512"/>
                <a:ext cx="4085927" cy="400110"/>
              </a:xfrm>
              <a:prstGeom prst="rect">
                <a:avLst/>
              </a:prstGeom>
              <a:blipFill>
                <a:blip r:embed="rId3"/>
                <a:stretch>
                  <a:fillRect l="-1493" t="-7576" r="-59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1F3C61-0839-461A-A1D0-7C97A5B87A95}"/>
              </a:ext>
            </a:extLst>
          </p:cNvPr>
          <p:cNvCxnSpPr/>
          <p:nvPr/>
        </p:nvCxnSpPr>
        <p:spPr>
          <a:xfrm flipV="1">
            <a:off x="3820546" y="2562106"/>
            <a:ext cx="0" cy="25146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AAEDC6-C462-42FA-8FC2-13BFD465404F}"/>
                  </a:ext>
                </a:extLst>
              </p:cNvPr>
              <p:cNvSpPr txBox="1"/>
              <p:nvPr/>
            </p:nvSpPr>
            <p:spPr>
              <a:xfrm>
                <a:off x="1446713" y="3940224"/>
                <a:ext cx="24895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Service Rate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) - “delivered load”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AAEDC6-C462-42FA-8FC2-13BFD465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713" y="3940224"/>
                <a:ext cx="2489599" cy="707886"/>
              </a:xfrm>
              <a:prstGeom prst="rect">
                <a:avLst/>
              </a:prstGeom>
              <a:blipFill>
                <a:blip r:embed="rId4"/>
                <a:stretch>
                  <a:fillRect l="-244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924305-1126-4D59-8434-59F07B8C491D}"/>
                  </a:ext>
                </a:extLst>
              </p:cNvPr>
              <p:cNvSpPr/>
              <p:nvPr/>
            </p:nvSpPr>
            <p:spPr>
              <a:xfrm>
                <a:off x="3003792" y="3265408"/>
                <a:ext cx="82554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924305-1126-4D59-8434-59F07B8C4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792" y="3265408"/>
                <a:ext cx="825547" cy="400110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A7BAF3-05C1-47B7-921D-2AE5D6AC26E1}"/>
                  </a:ext>
                </a:extLst>
              </p:cNvPr>
              <p:cNvSpPr/>
              <p:nvPr/>
            </p:nvSpPr>
            <p:spPr>
              <a:xfrm>
                <a:off x="5438331" y="4632544"/>
                <a:ext cx="7326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A7BAF3-05C1-47B7-921D-2AE5D6AC2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331" y="4632544"/>
                <a:ext cx="732636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6171507-ED42-474D-BFFB-8B9C3F9B15FB}"/>
              </a:ext>
            </a:extLst>
          </p:cNvPr>
          <p:cNvGrpSpPr/>
          <p:nvPr/>
        </p:nvGrpSpPr>
        <p:grpSpPr>
          <a:xfrm>
            <a:off x="3820546" y="3450074"/>
            <a:ext cx="4577748" cy="1626632"/>
            <a:chOff x="2453052" y="2479376"/>
            <a:chExt cx="4577748" cy="162663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BE10242-0F47-4A7F-8B60-1474F8EAEA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052" y="2479376"/>
              <a:ext cx="1617785" cy="162663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545811-3F60-44A3-AADD-5C1892C0A0F9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2479376"/>
              <a:ext cx="295996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991271-DD23-4FA6-87A0-893986BB1262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3829339" y="3450074"/>
            <a:ext cx="1608992" cy="153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9CEAEB-70B2-4B9F-B6E0-AD4EE3E2A7B9}"/>
              </a:ext>
            </a:extLst>
          </p:cNvPr>
          <p:cNvCxnSpPr>
            <a:cxnSpLocks/>
          </p:cNvCxnSpPr>
          <p:nvPr/>
        </p:nvCxnSpPr>
        <p:spPr>
          <a:xfrm>
            <a:off x="5438331" y="2885271"/>
            <a:ext cx="0" cy="21914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26">
            <a:extLst>
              <a:ext uri="{FF2B5EF4-FFF2-40B4-BE49-F238E27FC236}">
                <a16:creationId xmlns:a16="http://schemas.microsoft.com/office/drawing/2014/main" id="{AABB15C7-0CB8-4529-840C-93EAA82BB382}"/>
              </a:ext>
            </a:extLst>
          </p:cNvPr>
          <p:cNvSpPr/>
          <p:nvPr/>
        </p:nvSpPr>
        <p:spPr>
          <a:xfrm>
            <a:off x="3838132" y="3599220"/>
            <a:ext cx="3587262" cy="1459901"/>
          </a:xfrm>
          <a:custGeom>
            <a:avLst/>
            <a:gdLst>
              <a:gd name="connsiteX0" fmla="*/ 0 w 3587262"/>
              <a:gd name="connsiteY0" fmla="*/ 1459901 h 1459901"/>
              <a:gd name="connsiteX1" fmla="*/ 633047 w 3587262"/>
              <a:gd name="connsiteY1" fmla="*/ 844440 h 1459901"/>
              <a:gd name="connsiteX2" fmla="*/ 1195754 w 3587262"/>
              <a:gd name="connsiteY2" fmla="*/ 431201 h 1459901"/>
              <a:gd name="connsiteX3" fmla="*/ 1705708 w 3587262"/>
              <a:gd name="connsiteY3" fmla="*/ 176224 h 1459901"/>
              <a:gd name="connsiteX4" fmla="*/ 2118947 w 3587262"/>
              <a:gd name="connsiteY4" fmla="*/ 61924 h 1459901"/>
              <a:gd name="connsiteX5" fmla="*/ 2532185 w 3587262"/>
              <a:gd name="connsiteY5" fmla="*/ 9170 h 1459901"/>
              <a:gd name="connsiteX6" fmla="*/ 3587262 w 3587262"/>
              <a:gd name="connsiteY6" fmla="*/ 378 h 145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7262" h="1459901">
                <a:moveTo>
                  <a:pt x="0" y="1459901"/>
                </a:moveTo>
                <a:cubicBezTo>
                  <a:pt x="216877" y="1237895"/>
                  <a:pt x="433755" y="1015890"/>
                  <a:pt x="633047" y="844440"/>
                </a:cubicBezTo>
                <a:cubicBezTo>
                  <a:pt x="832339" y="672990"/>
                  <a:pt x="1016977" y="542570"/>
                  <a:pt x="1195754" y="431201"/>
                </a:cubicBezTo>
                <a:cubicBezTo>
                  <a:pt x="1374531" y="319832"/>
                  <a:pt x="1551843" y="237770"/>
                  <a:pt x="1705708" y="176224"/>
                </a:cubicBezTo>
                <a:cubicBezTo>
                  <a:pt x="1859573" y="114678"/>
                  <a:pt x="1981201" y="89766"/>
                  <a:pt x="2118947" y="61924"/>
                </a:cubicBezTo>
                <a:cubicBezTo>
                  <a:pt x="2256693" y="34082"/>
                  <a:pt x="2287466" y="19428"/>
                  <a:pt x="2532185" y="9170"/>
                </a:cubicBezTo>
                <a:cubicBezTo>
                  <a:pt x="2776904" y="-1088"/>
                  <a:pt x="3182083" y="-355"/>
                  <a:pt x="3587262" y="37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471C6-D412-47E3-BD26-0CD7F93E1352}"/>
              </a:ext>
            </a:extLst>
          </p:cNvPr>
          <p:cNvSpPr txBox="1"/>
          <p:nvPr/>
        </p:nvSpPr>
        <p:spPr>
          <a:xfrm>
            <a:off x="7301679" y="3006170"/>
            <a:ext cx="2675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asymptotic peak rate</a:t>
            </a:r>
          </a:p>
        </p:txBody>
      </p:sp>
    </p:spTree>
    <p:extLst>
      <p:ext uri="{BB962C8B-B14F-4D97-AF65-F5344CB8AC3E}">
        <p14:creationId xmlns:p14="http://schemas.microsoft.com/office/powerpoint/2010/main" val="41733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FD71-0E65-4237-B4FB-DB070D63B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A </a:t>
            </a:r>
            <a:r>
              <a:rPr lang="en-US" dirty="0" err="1" smtClean="0"/>
              <a:t>Bursty</a:t>
            </a:r>
            <a:r>
              <a:rPr lang="en-US" dirty="0" smtClean="0"/>
              <a:t> World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B5D0-41A4-487B-8992-C0F3BD448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81965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Requests arrive in a burst, must queue up until served</a:t>
            </a:r>
          </a:p>
          <a:p>
            <a:r>
              <a:rPr lang="en-US" dirty="0" smtClean="0"/>
              <a:t>Same average arrival time, but almost all of the requests experience large queue delays (even though average utilization is low)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607C1-5BB3-4201-B859-F7F404E1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09788-4423-4B37-B095-7320CCBC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2" y="4046537"/>
            <a:ext cx="3581400" cy="365125"/>
          </a:xfrm>
        </p:spPr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F0F4F-F9F1-458B-BA5A-4987F7C0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791045" y="1652568"/>
            <a:ext cx="6576453" cy="1301946"/>
            <a:chOff x="3932677" y="1649940"/>
            <a:chExt cx="6576453" cy="1301946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783D9C4-55C2-4276-B1C2-8E2C66BF1223}"/>
                </a:ext>
              </a:extLst>
            </p:cNvPr>
            <p:cNvCxnSpPr/>
            <p:nvPr/>
          </p:nvCxnSpPr>
          <p:spPr>
            <a:xfrm>
              <a:off x="7172525" y="2774890"/>
              <a:ext cx="13687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733011E-162D-4F84-9688-47908A615BB2}"/>
                </a:ext>
              </a:extLst>
            </p:cNvPr>
            <p:cNvCxnSpPr>
              <a:cxnSpLocks/>
            </p:cNvCxnSpPr>
            <p:nvPr/>
          </p:nvCxnSpPr>
          <p:spPr>
            <a:xfrm>
              <a:off x="5608098" y="2768483"/>
              <a:ext cx="15023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7B8FB81-2AF6-433B-99CC-3A827333F2AF}"/>
                </a:ext>
              </a:extLst>
            </p:cNvPr>
            <p:cNvSpPr/>
            <p:nvPr/>
          </p:nvSpPr>
          <p:spPr>
            <a:xfrm>
              <a:off x="5551366" y="1791296"/>
              <a:ext cx="1559061" cy="681412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248346-0A8A-4FAB-A9DE-DDF2BC6511D8}"/>
                </a:ext>
              </a:extLst>
            </p:cNvPr>
            <p:cNvCxnSpPr/>
            <p:nvPr/>
          </p:nvCxnSpPr>
          <p:spPr>
            <a:xfrm>
              <a:off x="6851391" y="1791296"/>
              <a:ext cx="0" cy="68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BD614F1-B823-4C1A-A568-067E17DB0F1C}"/>
                </a:ext>
              </a:extLst>
            </p:cNvPr>
            <p:cNvCxnSpPr/>
            <p:nvPr/>
          </p:nvCxnSpPr>
          <p:spPr>
            <a:xfrm>
              <a:off x="6580469" y="1791296"/>
              <a:ext cx="0" cy="68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23D8F1D-68A5-4E99-A473-3D878D663E77}"/>
                </a:ext>
              </a:extLst>
            </p:cNvPr>
            <p:cNvSpPr/>
            <p:nvPr/>
          </p:nvSpPr>
          <p:spPr>
            <a:xfrm>
              <a:off x="7627323" y="1649940"/>
              <a:ext cx="926114" cy="9641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10">
              <a:extLst>
                <a:ext uri="{FF2B5EF4-FFF2-40B4-BE49-F238E27FC236}">
                  <a16:creationId xmlns:a16="http://schemas.microsoft.com/office/drawing/2014/main" id="{90565A6D-94DC-432B-8642-619DEFC9915C}"/>
                </a:ext>
              </a:extLst>
            </p:cNvPr>
            <p:cNvSpPr txBox="1"/>
            <p:nvPr/>
          </p:nvSpPr>
          <p:spPr>
            <a:xfrm>
              <a:off x="5601482" y="191806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</p:txBody>
        </p:sp>
        <p:sp>
          <p:nvSpPr>
            <p:cNvPr id="54" name="TextBox 11">
              <a:extLst>
                <a:ext uri="{FF2B5EF4-FFF2-40B4-BE49-F238E27FC236}">
                  <a16:creationId xmlns:a16="http://schemas.microsoft.com/office/drawing/2014/main" id="{8762EB25-5DCC-4216-893E-075828BFD289}"/>
                </a:ext>
              </a:extLst>
            </p:cNvPr>
            <p:cNvSpPr txBox="1"/>
            <p:nvPr/>
          </p:nvSpPr>
          <p:spPr>
            <a:xfrm>
              <a:off x="7602726" y="1929162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42244D3-200D-4C30-AA08-65918B23D62E}"/>
                </a:ext>
              </a:extLst>
            </p:cNvPr>
            <p:cNvCxnSpPr/>
            <p:nvPr/>
          </p:nvCxnSpPr>
          <p:spPr>
            <a:xfrm>
              <a:off x="5055770" y="2132002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19184C3-D833-43B9-8255-7BD1765EB508}"/>
                </a:ext>
              </a:extLst>
            </p:cNvPr>
            <p:cNvCxnSpPr/>
            <p:nvPr/>
          </p:nvCxnSpPr>
          <p:spPr>
            <a:xfrm>
              <a:off x="7110427" y="2132002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1A78110-4C60-4D83-8A82-72FC671B658F}"/>
                </a:ext>
              </a:extLst>
            </p:cNvPr>
            <p:cNvCxnSpPr/>
            <p:nvPr/>
          </p:nvCxnSpPr>
          <p:spPr>
            <a:xfrm>
              <a:off x="8553441" y="2119211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15">
              <a:extLst>
                <a:ext uri="{FF2B5EF4-FFF2-40B4-BE49-F238E27FC236}">
                  <a16:creationId xmlns:a16="http://schemas.microsoft.com/office/drawing/2014/main" id="{1FE5C573-8213-41F5-B8B3-DEA1C167DD1C}"/>
                </a:ext>
              </a:extLst>
            </p:cNvPr>
            <p:cNvSpPr txBox="1"/>
            <p:nvPr/>
          </p:nvSpPr>
          <p:spPr>
            <a:xfrm>
              <a:off x="3932677" y="1912302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59" name="TextBox 16">
              <a:extLst>
                <a:ext uri="{FF2B5EF4-FFF2-40B4-BE49-F238E27FC236}">
                  <a16:creationId xmlns:a16="http://schemas.microsoft.com/office/drawing/2014/main" id="{1533B46E-05F6-418E-88B3-66A5ABE35257}"/>
                </a:ext>
              </a:extLst>
            </p:cNvPr>
            <p:cNvSpPr txBox="1"/>
            <p:nvPr/>
          </p:nvSpPr>
          <p:spPr>
            <a:xfrm>
              <a:off x="9099770" y="1909966"/>
              <a:ext cx="1409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226F94D-0EBF-4514-9991-28AA87FC4D80}"/>
                </a:ext>
              </a:extLst>
            </p:cNvPr>
            <p:cNvCxnSpPr/>
            <p:nvPr/>
          </p:nvCxnSpPr>
          <p:spPr>
            <a:xfrm>
              <a:off x="5564749" y="2611180"/>
              <a:ext cx="12571" cy="34070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14A186F-0895-4F2D-AE07-9BCE0507C459}"/>
                </a:ext>
              </a:extLst>
            </p:cNvPr>
            <p:cNvCxnSpPr/>
            <p:nvPr/>
          </p:nvCxnSpPr>
          <p:spPr>
            <a:xfrm>
              <a:off x="7110427" y="2611180"/>
              <a:ext cx="12571" cy="34070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6A7712C-76D2-4937-8406-7F0ADF67A0B1}"/>
                    </a:ext>
                  </a:extLst>
                </p:cNvPr>
                <p:cNvSpPr txBox="1"/>
                <p:nvPr/>
              </p:nvSpPr>
              <p:spPr>
                <a:xfrm>
                  <a:off x="6190838" y="2596867"/>
                  <a:ext cx="340734" cy="3294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6A7712C-76D2-4937-8406-7F0ADF67A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0838" y="2596867"/>
                  <a:ext cx="340734" cy="329449"/>
                </a:xfrm>
                <a:prstGeom prst="rect">
                  <a:avLst/>
                </a:prstGeom>
                <a:blipFill>
                  <a:blip r:embed="rId2"/>
                  <a:stretch>
                    <a:fillRect l="-14286" r="-10714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E7E4D37-2FF9-4D36-9652-EB3E2FBF481D}"/>
                    </a:ext>
                  </a:extLst>
                </p:cNvPr>
                <p:cNvSpPr txBox="1"/>
                <p:nvPr/>
              </p:nvSpPr>
              <p:spPr>
                <a:xfrm>
                  <a:off x="7462432" y="2590690"/>
                  <a:ext cx="30643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E7E4D37-2FF9-4D36-9652-EB3E2FBF48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432" y="2590690"/>
                  <a:ext cx="306431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8000" r="-4000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/>
              <p:nvPr/>
            </p:nvSpPr>
            <p:spPr>
              <a:xfrm>
                <a:off x="564892" y="2043771"/>
                <a:ext cx="3151892" cy="262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time between arrivals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Now, a </a:t>
                </a:r>
                <a:r>
                  <a:rPr lang="en-US" sz="2000" b="0" dirty="0">
                    <a:solidFill>
                      <a:srgbClr val="FF0000"/>
                    </a:solidFill>
                  </a:rPr>
                  <a:t>random variable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service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queuing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92" y="2043771"/>
                <a:ext cx="3151892" cy="2629566"/>
              </a:xfrm>
              <a:prstGeom prst="rect">
                <a:avLst/>
              </a:prstGeom>
              <a:blipFill>
                <a:blip r:embed="rId4"/>
                <a:stretch>
                  <a:fillRect l="-1741" t="-1157" b="-1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485DD27-0741-44C2-B96D-549D6E2E1B51}"/>
              </a:ext>
            </a:extLst>
          </p:cNvPr>
          <p:cNvCxnSpPr/>
          <p:nvPr/>
        </p:nvCxnSpPr>
        <p:spPr>
          <a:xfrm>
            <a:off x="4438585" y="3457373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32CD0AD-51F4-4EE8-AA01-3F5C3957DA86}"/>
              </a:ext>
            </a:extLst>
          </p:cNvPr>
          <p:cNvGrpSpPr/>
          <p:nvPr/>
        </p:nvGrpSpPr>
        <p:grpSpPr>
          <a:xfrm>
            <a:off x="4939976" y="3661763"/>
            <a:ext cx="1138024" cy="1729104"/>
            <a:chOff x="1430633" y="3061092"/>
            <a:chExt cx="1138024" cy="172910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B22CA03-CDD8-491B-9FD0-509D6DDF9393}"/>
                </a:ext>
              </a:extLst>
            </p:cNvPr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B46C4FD-23CB-46BB-BC41-E922116D7A4A}"/>
                </a:ext>
              </a:extLst>
            </p:cNvPr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43C3D29-C571-4118-BCC7-F971E0D0ED45}"/>
              </a:ext>
            </a:extLst>
          </p:cNvPr>
          <p:cNvCxnSpPr/>
          <p:nvPr/>
        </p:nvCxnSpPr>
        <p:spPr>
          <a:xfrm>
            <a:off x="4939832" y="3325980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7F5CF0C-CE9C-4CB4-8233-3DA302CD62F1}"/>
              </a:ext>
            </a:extLst>
          </p:cNvPr>
          <p:cNvSpPr/>
          <p:nvPr/>
        </p:nvSpPr>
        <p:spPr>
          <a:xfrm>
            <a:off x="5129754" y="3657009"/>
            <a:ext cx="948246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451850-99A8-47B8-A2DA-19491E8053F3}"/>
              </a:ext>
            </a:extLst>
          </p:cNvPr>
          <p:cNvSpPr/>
          <p:nvPr/>
        </p:nvSpPr>
        <p:spPr>
          <a:xfrm>
            <a:off x="6090571" y="4996688"/>
            <a:ext cx="939803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4A7ECD8-EB3C-430E-91B3-4E4714AB33B1}"/>
              </a:ext>
            </a:extLst>
          </p:cNvPr>
          <p:cNvCxnSpPr/>
          <p:nvPr/>
        </p:nvCxnSpPr>
        <p:spPr>
          <a:xfrm>
            <a:off x="5138197" y="332122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61769C69-4665-440A-858F-134B8492CBCC}"/>
              </a:ext>
            </a:extLst>
          </p:cNvPr>
          <p:cNvSpPr/>
          <p:nvPr/>
        </p:nvSpPr>
        <p:spPr>
          <a:xfrm>
            <a:off x="5296762" y="4051188"/>
            <a:ext cx="793809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20AC9F0-D1EB-4474-A031-E0E1E17B8B76}"/>
              </a:ext>
            </a:extLst>
          </p:cNvPr>
          <p:cNvSpPr/>
          <p:nvPr/>
        </p:nvSpPr>
        <p:spPr>
          <a:xfrm>
            <a:off x="7030374" y="4996688"/>
            <a:ext cx="939803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FE203E6-FAA2-405D-A1F0-D1F7CFD0B13E}"/>
              </a:ext>
            </a:extLst>
          </p:cNvPr>
          <p:cNvSpPr/>
          <p:nvPr/>
        </p:nvSpPr>
        <p:spPr>
          <a:xfrm>
            <a:off x="6078000" y="3657009"/>
            <a:ext cx="952374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B49443D-8C80-44CF-900D-D593574528D9}"/>
              </a:ext>
            </a:extLst>
          </p:cNvPr>
          <p:cNvCxnSpPr/>
          <p:nvPr/>
        </p:nvCxnSpPr>
        <p:spPr>
          <a:xfrm>
            <a:off x="5348877" y="334283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5D4024F-0BA6-4844-AE5C-D0ECC747F1D6}"/>
              </a:ext>
            </a:extLst>
          </p:cNvPr>
          <p:cNvCxnSpPr/>
          <p:nvPr/>
        </p:nvCxnSpPr>
        <p:spPr>
          <a:xfrm>
            <a:off x="5515875" y="333464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BF94902-A60E-44CB-A215-59F12D7E6004}"/>
              </a:ext>
            </a:extLst>
          </p:cNvPr>
          <p:cNvSpPr/>
          <p:nvPr/>
        </p:nvSpPr>
        <p:spPr>
          <a:xfrm>
            <a:off x="7942345" y="4996688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418C252-6ED2-48EA-BA77-280166DB291F}"/>
              </a:ext>
            </a:extLst>
          </p:cNvPr>
          <p:cNvSpPr/>
          <p:nvPr/>
        </p:nvSpPr>
        <p:spPr>
          <a:xfrm>
            <a:off x="5523941" y="4445367"/>
            <a:ext cx="554059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CFB89BE-2FBB-403B-965D-364E83208DA2}"/>
              </a:ext>
            </a:extLst>
          </p:cNvPr>
          <p:cNvSpPr/>
          <p:nvPr/>
        </p:nvSpPr>
        <p:spPr>
          <a:xfrm>
            <a:off x="7030374" y="3661763"/>
            <a:ext cx="911971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34B926D-937F-4DE6-B6B9-6D483BDEAE66}"/>
              </a:ext>
            </a:extLst>
          </p:cNvPr>
          <p:cNvSpPr/>
          <p:nvPr/>
        </p:nvSpPr>
        <p:spPr>
          <a:xfrm>
            <a:off x="6090571" y="4055942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1C9E1C9-3E47-419C-840D-6C80572EC04D}"/>
              </a:ext>
            </a:extLst>
          </p:cNvPr>
          <p:cNvSpPr txBox="1"/>
          <p:nvPr/>
        </p:nvSpPr>
        <p:spPr>
          <a:xfrm>
            <a:off x="3737943" y="365333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Q depth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8830C10-ED91-4176-856A-92873A748EE3}"/>
              </a:ext>
            </a:extLst>
          </p:cNvPr>
          <p:cNvCxnSpPr/>
          <p:nvPr/>
        </p:nvCxnSpPr>
        <p:spPr>
          <a:xfrm>
            <a:off x="4778676" y="3649419"/>
            <a:ext cx="0" cy="1190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7A9B87B-11C7-4EFF-8F57-F7286D782FD0}"/>
              </a:ext>
            </a:extLst>
          </p:cNvPr>
          <p:cNvSpPr txBox="1"/>
          <p:nvPr/>
        </p:nvSpPr>
        <p:spPr>
          <a:xfrm>
            <a:off x="3791045" y="495905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Server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280ACAE-2A49-4EF0-B6FC-71B788437F89}"/>
              </a:ext>
            </a:extLst>
          </p:cNvPr>
          <p:cNvCxnSpPr/>
          <p:nvPr/>
        </p:nvCxnSpPr>
        <p:spPr>
          <a:xfrm flipV="1">
            <a:off x="5523941" y="3377075"/>
            <a:ext cx="4005202" cy="1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56D6A00-EA03-4E41-8F52-0A80D99CFE99}"/>
              </a:ext>
            </a:extLst>
          </p:cNvPr>
          <p:cNvCxnSpPr/>
          <p:nvPr/>
        </p:nvCxnSpPr>
        <p:spPr>
          <a:xfrm>
            <a:off x="9529143" y="336888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3ACF2D39-0DE0-4AF9-9316-551ABFDE94BC}"/>
              </a:ext>
            </a:extLst>
          </p:cNvPr>
          <p:cNvSpPr txBox="1"/>
          <p:nvPr/>
        </p:nvSpPr>
        <p:spPr>
          <a:xfrm>
            <a:off x="3737943" y="296287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Arrivals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7075E70-E6EE-4D50-95FC-2E1FCBFDD897}"/>
              </a:ext>
            </a:extLst>
          </p:cNvPr>
          <p:cNvGrpSpPr/>
          <p:nvPr/>
        </p:nvGrpSpPr>
        <p:grpSpPr>
          <a:xfrm>
            <a:off x="9529143" y="3665561"/>
            <a:ext cx="1138024" cy="1729104"/>
            <a:chOff x="1430633" y="3061092"/>
            <a:chExt cx="1138024" cy="1729104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3ABF3C5-2BBC-4119-9438-B5B93A5D1907}"/>
                </a:ext>
              </a:extLst>
            </p:cNvPr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9B5A597-69A3-4415-8096-0A4A9ED4ABD9}"/>
                </a:ext>
              </a:extLst>
            </p:cNvPr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2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3DDE-0072-41BC-AE33-13E69C86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Little’s Law Applied to a Queue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A4F8F3-1F95-44D1-AC77-01FBCC06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Before, we had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𝐿𝐵</m:t>
                    </m:r>
                  </m:oMath>
                </a14:m>
                <a:r>
                  <a:rPr lang="en-US" dirty="0"/>
                  <a:t> (for a stable system):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bandwidth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: latency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 number of operations in the system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When applied to a queue, we get: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A4F8F3-1F95-44D1-AC77-01FBCC06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5B035-BA71-4649-87A7-840777B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C563E-6114-4880-A395-42539983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888D2-1522-452C-8DEE-DD97418A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5068F0-FECC-4967-A21A-9E3491AA5736}"/>
              </a:ext>
            </a:extLst>
          </p:cNvPr>
          <p:cNvGrpSpPr/>
          <p:nvPr/>
        </p:nvGrpSpPr>
        <p:grpSpPr>
          <a:xfrm>
            <a:off x="2076391" y="4104144"/>
            <a:ext cx="8045703" cy="1694622"/>
            <a:chOff x="1069976" y="1624831"/>
            <a:chExt cx="6912735" cy="1694622"/>
          </a:xfrm>
        </p:grpSpPr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AE4FBADE-DE8E-490E-9356-0E745E4D298D}"/>
                </a:ext>
              </a:extLst>
            </p:cNvPr>
            <p:cNvSpPr txBox="1"/>
            <p:nvPr/>
          </p:nvSpPr>
          <p:spPr>
            <a:xfrm>
              <a:off x="1069976" y="2611567"/>
              <a:ext cx="28276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Average length of the queue</a:t>
              </a:r>
            </a:p>
          </p:txBody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D9019E3C-69B3-407F-8948-E3753ECD994E}"/>
                </a:ext>
              </a:extLst>
            </p:cNvPr>
            <p:cNvSpPr txBox="1"/>
            <p:nvPr/>
          </p:nvSpPr>
          <p:spPr>
            <a:xfrm>
              <a:off x="4862192" y="1624831"/>
              <a:ext cx="2300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Average Arrival Rate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0ED26E0D-DF88-4558-9FAD-3C06CCD5262B}"/>
                </a:ext>
              </a:extLst>
            </p:cNvPr>
            <p:cNvSpPr txBox="1"/>
            <p:nvPr/>
          </p:nvSpPr>
          <p:spPr>
            <a:xfrm>
              <a:off x="5481142" y="2666569"/>
              <a:ext cx="2501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Average time “waiting”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76308E-AC2D-4B6E-85A0-B0182A3C7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1964265"/>
              <a:ext cx="290192" cy="207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7840EA-C3D7-4D83-B88A-2FEC9BB2E423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991734" y="2578636"/>
              <a:ext cx="489407" cy="287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A17267-8018-4952-8A9D-68A70A9CA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3981" y="2547606"/>
              <a:ext cx="325402" cy="162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A8BC4ADC-F574-41AB-B314-EDC8E2D0D87D}"/>
              </a:ext>
            </a:extLst>
          </p:cNvPr>
          <p:cNvSpPr/>
          <p:nvPr/>
        </p:nvSpPr>
        <p:spPr>
          <a:xfrm>
            <a:off x="4064980" y="4329443"/>
            <a:ext cx="422031" cy="422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93EA66-2520-4F2E-A7D2-B32B58284B4D}"/>
              </a:ext>
            </a:extLst>
          </p:cNvPr>
          <p:cNvSpPr/>
          <p:nvPr/>
        </p:nvSpPr>
        <p:spPr>
          <a:xfrm>
            <a:off x="3053865" y="4364013"/>
            <a:ext cx="712177" cy="335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98D761-5BF2-4D52-9841-0FAC11CD7317}"/>
              </a:ext>
            </a:extLst>
          </p:cNvPr>
          <p:cNvCxnSpPr/>
          <p:nvPr/>
        </p:nvCxnSpPr>
        <p:spPr>
          <a:xfrm>
            <a:off x="3607780" y="4364013"/>
            <a:ext cx="0" cy="335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576FC9-A207-4AC2-A41C-8FFAD284FDD9}"/>
              </a:ext>
            </a:extLst>
          </p:cNvPr>
          <p:cNvCxnSpPr>
            <a:stCxn id="30" idx="3"/>
            <a:endCxn id="29" idx="2"/>
          </p:cNvCxnSpPr>
          <p:nvPr/>
        </p:nvCxnSpPr>
        <p:spPr>
          <a:xfrm>
            <a:off x="3766042" y="4531662"/>
            <a:ext cx="298938" cy="8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DB1ECCE-CD26-47A7-BAEC-1BF56F61388C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2636230" y="4531662"/>
            <a:ext cx="417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49043-EDEF-464F-8D8D-F5116AB4C370}"/>
                  </a:ext>
                </a:extLst>
              </p:cNvPr>
              <p:cNvSpPr txBox="1"/>
              <p:nvPr/>
            </p:nvSpPr>
            <p:spPr>
              <a:xfrm>
                <a:off x="5125108" y="4646695"/>
                <a:ext cx="1515800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49043-EDEF-464F-8D8D-F5116AB4C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108" y="4646695"/>
                <a:ext cx="1515800" cy="461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7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260C-983E-483B-94FA-46D8758A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Some Results from Queuing Theory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6E71C-851C-418B-983E-2671D353A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Assumptions: system in equilibrium, no limit to the queue, time between successive arrivals is random and memoryless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0299-CE84-48C5-97B4-FAD0C87B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6076D-D8CD-4AD5-BAC8-97E4BCC5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7FD68-98D6-464E-9CD6-14047E06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93879A6C-0CC6-43EB-A634-2AA259B36653}"/>
              </a:ext>
            </a:extLst>
          </p:cNvPr>
          <p:cNvGrpSpPr>
            <a:grpSpLocks/>
          </p:cNvGrpSpPr>
          <p:nvPr/>
        </p:nvGrpSpPr>
        <p:grpSpPr bwMode="auto">
          <a:xfrm>
            <a:off x="3106175" y="2829855"/>
            <a:ext cx="5275263" cy="1130215"/>
            <a:chOff x="1093" y="462"/>
            <a:chExt cx="3323" cy="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5">
                  <a:extLst>
                    <a:ext uri="{FF2B5EF4-FFF2-40B4-BE49-F238E27FC236}">
                      <a16:creationId xmlns:a16="http://schemas.microsoft.com/office/drawing/2014/main" id="{7D96B06D-2F29-48DC-A4EB-9319A6C090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2" y="764"/>
                  <a:ext cx="790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</a:pPr>
                  <a:r>
                    <a:rPr lang="en-US" altLang="en-US" sz="1600" b="0" dirty="0">
                      <a:solidFill>
                        <a:schemeClr val="hlink"/>
                      </a:solidFill>
                      <a:latin typeface="Gill Sans"/>
                    </a:rPr>
                    <a:t>Arrival Rate</a:t>
                  </a:r>
                  <a:endParaRPr lang="en-US" altLang="en-US" sz="1600" b="0" dirty="0">
                    <a:solidFill>
                      <a:schemeClr val="hlink"/>
                    </a:solidFill>
                    <a:latin typeface="Gill Sans"/>
                    <a:sym typeface="Symbol" panose="05050102010706020507" pitchFamily="18" charset="2"/>
                  </a:endParaRPr>
                </a:p>
                <a:p>
                  <a:pPr algn="ctr">
                    <a:spcBef>
                      <a:spcPct val="0"/>
                    </a:spcBef>
                    <a:buSz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altLang="en-US" sz="1600" b="0" dirty="0">
                    <a:solidFill>
                      <a:schemeClr val="hlink"/>
                    </a:solidFill>
                    <a:latin typeface="Gill Sans"/>
                  </a:endParaRPr>
                </a:p>
              </p:txBody>
            </p:sp>
          </mc:Choice>
          <mc:Fallback xmlns="">
            <p:sp>
              <p:nvSpPr>
                <p:cNvPr id="8" name="Rectangle 5">
                  <a:extLst>
                    <a:ext uri="{FF2B5EF4-FFF2-40B4-BE49-F238E27FC236}">
                      <a16:creationId xmlns:a16="http://schemas.microsoft.com/office/drawing/2014/main" id="{7D96B06D-2F29-48DC-A4EB-9319A6C090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32" y="764"/>
                  <a:ext cx="790" cy="407"/>
                </a:xfrm>
                <a:prstGeom prst="rect">
                  <a:avLst/>
                </a:prstGeom>
                <a:blipFill>
                  <a:blip r:embed="rId2"/>
                  <a:stretch>
                    <a:fillRect l="-1951" t="-3158" r="-14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CB6B6ACD-513D-4BAE-B510-095E4B0BC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bg1"/>
                  </a:solidFill>
                  <a:latin typeface="Gill Sans"/>
                </a:rPr>
                <a:t>Queue</a:t>
              </a: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9D594C2F-9BA1-4467-B00C-1A03B1D4E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>
                <a:latin typeface="Gill Sans"/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F08A53CA-AFD6-44DE-9C0D-20E0CEF4E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>
                <a:latin typeface="Gill Sans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A94A2028-0D8B-4CA8-B84E-0E6F385C6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/>
                </a:rPr>
                <a:t>Server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0">
                  <a:extLst>
                    <a:ext uri="{FF2B5EF4-FFF2-40B4-BE49-F238E27FC236}">
                      <a16:creationId xmlns:a16="http://schemas.microsoft.com/office/drawing/2014/main" id="{0173D5D2-9415-4E90-9C83-811CC7689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6" y="764"/>
                  <a:ext cx="854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</a:pPr>
                  <a:r>
                    <a:rPr lang="en-US" altLang="en-US" sz="1600" b="0" dirty="0">
                      <a:solidFill>
                        <a:schemeClr val="hlink"/>
                      </a:solidFill>
                      <a:latin typeface="Gill Sans"/>
                    </a:rPr>
                    <a:t>Service Rate</a:t>
                  </a:r>
                </a:p>
                <a:p>
                  <a:pPr algn="ctr">
                    <a:spcBef>
                      <a:spcPct val="0"/>
                    </a:spcBef>
                    <a:buSz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  <m:r>
                          <a:rPr lang="en-US" altLang="en-US" sz="1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en-US" altLang="en-US" sz="1600" b="0" i="1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1600" b="0" i="1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en-US" sz="16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en-US" sz="16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𝑆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altLang="en-US" sz="1600" b="0" dirty="0">
                    <a:solidFill>
                      <a:schemeClr val="hlink"/>
                    </a:solidFill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3" name="Rectangle 10">
                  <a:extLst>
                    <a:ext uri="{FF2B5EF4-FFF2-40B4-BE49-F238E27FC236}">
                      <a16:creationId xmlns:a16="http://schemas.microsoft.com/office/drawing/2014/main" id="{0173D5D2-9415-4E90-9C83-811CC7689A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06" y="764"/>
                  <a:ext cx="854" cy="489"/>
                </a:xfrm>
                <a:prstGeom prst="rect">
                  <a:avLst/>
                </a:prstGeom>
                <a:blipFill>
                  <a:blip r:embed="rId3"/>
                  <a:stretch>
                    <a:fillRect l="-1802" t="-27826" r="-20721" b="-9826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service rate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utilization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  <a:blipFill>
                <a:blip r:embed="rId4"/>
                <a:stretch>
                  <a:fillRect l="-1445" t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arrival rate</a:t>
                </a:r>
              </a:p>
              <a:p>
                <a:pPr marL="285750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mean time to service a customer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squared coefficient of variance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  <a:blipFill>
                <a:blip r:embed="rId5"/>
                <a:stretch>
                  <a:fillRect l="-839" t="-3058" b="-11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2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260C-983E-483B-94FA-46D8758A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Some Results from Queuing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6E71C-851C-418B-983E-2671D353AC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Memoryless service distribution (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 smtClean="0"/>
                  <a:t> - an </a:t>
                </a:r>
                <a:r>
                  <a:rPr lang="en-US" dirty="0"/>
                  <a:t>“M/M/1 queue”: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General service distribution (no </a:t>
                </a:r>
                <a:r>
                  <a:rPr lang="en-US" dirty="0" smtClean="0"/>
                  <a:t>restrictions) - an </a:t>
                </a:r>
                <a:r>
                  <a:rPr lang="en-US" dirty="0"/>
                  <a:t>“M/G/1 queue”: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6E71C-851C-418B-983E-2671D353AC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0299-CE84-48C5-97B4-FAD0C87B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6076D-D8CD-4AD5-BAC8-97E4BCC5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7FD68-98D6-464E-9CD6-14047E06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service rate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utilization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  <a:blipFill>
                <a:blip r:embed="rId3"/>
                <a:stretch>
                  <a:fillRect l="-1445" t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arrival rate</a:t>
                </a:r>
              </a:p>
              <a:p>
                <a:pPr marL="285750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mean time to service a customer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squared coefficient of variance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  <a:blipFill>
                <a:blip r:embed="rId4"/>
                <a:stretch>
                  <a:fillRect l="-839" t="-3058" b="-11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2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720</TotalTime>
  <Words>3775</Words>
  <Application>Microsoft Office PowerPoint</Application>
  <PresentationFormat>Widescreen</PresentationFormat>
  <Paragraphs>600</Paragraphs>
  <Slides>49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맑은 고딕</vt:lpstr>
      <vt:lpstr>Arial</vt:lpstr>
      <vt:lpstr>Calibri</vt:lpstr>
      <vt:lpstr>Cambria Math</vt:lpstr>
      <vt:lpstr>Century Schoolbook</vt:lpstr>
      <vt:lpstr>Comic Sans MS</vt:lpstr>
      <vt:lpstr>Consolas</vt:lpstr>
      <vt:lpstr>Courier New</vt:lpstr>
      <vt:lpstr>Gill Sans</vt:lpstr>
      <vt:lpstr>Gulim</vt:lpstr>
      <vt:lpstr>Symbol</vt:lpstr>
      <vt:lpstr>Wingdings 2</vt:lpstr>
      <vt:lpstr>View</vt:lpstr>
      <vt:lpstr>System Performance and Highly Concurrent Systems (2)</vt:lpstr>
      <vt:lpstr>Goals for Today</vt:lpstr>
      <vt:lpstr>Recall: Little’s Law</vt:lpstr>
      <vt:lpstr>Recall: A Simple System Performance Model</vt:lpstr>
      <vt:lpstr>Recall: Ideal System Performance</vt:lpstr>
      <vt:lpstr>Recall: A Bursty World</vt:lpstr>
      <vt:lpstr>Recall: Little’s Law Applied to a Queue</vt:lpstr>
      <vt:lpstr>Recall: Some Results from Queuing Theory</vt:lpstr>
      <vt:lpstr>Recall: Some Results from Queuing Theory</vt:lpstr>
      <vt:lpstr>Recall: Ideal System Performance</vt:lpstr>
      <vt:lpstr>Do real systems really hit a wall as utilization approaches 100%?</vt:lpstr>
      <vt:lpstr>Closed System</vt:lpstr>
      <vt:lpstr>What Causes Systems to Close?</vt:lpstr>
      <vt:lpstr>Queuing Theory Resources</vt:lpstr>
      <vt:lpstr>Recall: Well-Conditioned Systems</vt:lpstr>
      <vt:lpstr>Recall: Non-Well-Conditioned Systems</vt:lpstr>
      <vt:lpstr>Building Well-Conditioned Systems</vt:lpstr>
      <vt:lpstr>System Performance and Highly Concurrent Systems</vt:lpstr>
      <vt:lpstr>Concurrent, Well-Conditioned Systems</vt:lpstr>
      <vt:lpstr>Thread Pools</vt:lpstr>
      <vt:lpstr>Thread Pools</vt:lpstr>
      <vt:lpstr>We’ve Looked At: Kernel-Supported Threads</vt:lpstr>
      <vt:lpstr>Concurrent, Well-Conditioned Systems</vt:lpstr>
      <vt:lpstr>User-Mode Threads</vt:lpstr>
      <vt:lpstr>Recall: What’s a ‘Thread’?</vt:lpstr>
      <vt:lpstr>Thread Yield</vt:lpstr>
      <vt:lpstr>User-Mode Threads: Problems</vt:lpstr>
      <vt:lpstr>Thread I/O</vt:lpstr>
      <vt:lpstr>Library Solutions: Example</vt:lpstr>
      <vt:lpstr>Go Goroutines</vt:lpstr>
      <vt:lpstr>Go User-Level Scheduler</vt:lpstr>
      <vt:lpstr>Go User-Level Thread Scheduler</vt:lpstr>
      <vt:lpstr>Dealing with Blocking Syscalls</vt:lpstr>
      <vt:lpstr>Dealing with Blocking Syscalls</vt:lpstr>
      <vt:lpstr>Dealing with Blocking Syscalls</vt:lpstr>
      <vt:lpstr>Recall: Motivation for Threads</vt:lpstr>
      <vt:lpstr>Recall: Threads Allow Handling MTAO</vt:lpstr>
      <vt:lpstr>Announcements</vt:lpstr>
      <vt:lpstr>Concurrent, Well-Conditioned Systems</vt:lpstr>
      <vt:lpstr>Event-Driven Execution</vt:lpstr>
      <vt:lpstr>Event-Driven Server Concept</vt:lpstr>
      <vt:lpstr>How to “Issue Task’s Next I/O Operation”?</vt:lpstr>
      <vt:lpstr>How to “Wait for Task to Become Ready”?</vt:lpstr>
      <vt:lpstr>Alternative Asynchronous I/O APIs</vt:lpstr>
      <vt:lpstr>Event-Driven Server Concept</vt:lpstr>
      <vt:lpstr>User-Mode Scheduler Based on Event Loop</vt:lpstr>
      <vt:lpstr>User-Mode Scheduling vs. Event Loops</vt:lpstr>
      <vt:lpstr>Final Word on Scheduling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219</cp:revision>
  <dcterms:created xsi:type="dcterms:W3CDTF">2024-06-27T20:10:03Z</dcterms:created>
  <dcterms:modified xsi:type="dcterms:W3CDTF">2026-04-09T13:24:06Z</dcterms:modified>
</cp:coreProperties>
</file>