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97"/>
  </p:notesMasterIdLst>
  <p:sldIdLst>
    <p:sldId id="256" r:id="rId2"/>
    <p:sldId id="409" r:id="rId3"/>
    <p:sldId id="410" r:id="rId4"/>
    <p:sldId id="411" r:id="rId5"/>
    <p:sldId id="412" r:id="rId6"/>
    <p:sldId id="413" r:id="rId7"/>
    <p:sldId id="320" r:id="rId8"/>
    <p:sldId id="396" r:id="rId9"/>
    <p:sldId id="414" r:id="rId10"/>
    <p:sldId id="415" r:id="rId11"/>
    <p:sldId id="416" r:id="rId12"/>
    <p:sldId id="417" r:id="rId13"/>
    <p:sldId id="418" r:id="rId14"/>
    <p:sldId id="419" r:id="rId15"/>
    <p:sldId id="420" r:id="rId16"/>
    <p:sldId id="421" r:id="rId17"/>
    <p:sldId id="422" r:id="rId18"/>
    <p:sldId id="423" r:id="rId19"/>
    <p:sldId id="424" r:id="rId20"/>
    <p:sldId id="425" r:id="rId21"/>
    <p:sldId id="426" r:id="rId22"/>
    <p:sldId id="427" r:id="rId23"/>
    <p:sldId id="428" r:id="rId24"/>
    <p:sldId id="429" r:id="rId25"/>
    <p:sldId id="430" r:id="rId26"/>
    <p:sldId id="431" r:id="rId27"/>
    <p:sldId id="432" r:id="rId28"/>
    <p:sldId id="433" r:id="rId29"/>
    <p:sldId id="434" r:id="rId30"/>
    <p:sldId id="329" r:id="rId31"/>
    <p:sldId id="330" r:id="rId32"/>
    <p:sldId id="331" r:id="rId33"/>
    <p:sldId id="332" r:id="rId34"/>
    <p:sldId id="333" r:id="rId35"/>
    <p:sldId id="334" r:id="rId36"/>
    <p:sldId id="403" r:id="rId37"/>
    <p:sldId id="404" r:id="rId38"/>
    <p:sldId id="405" r:id="rId39"/>
    <p:sldId id="338" r:id="rId40"/>
    <p:sldId id="339" r:id="rId41"/>
    <p:sldId id="340" r:id="rId42"/>
    <p:sldId id="341" r:id="rId43"/>
    <p:sldId id="406" r:id="rId44"/>
    <p:sldId id="344" r:id="rId45"/>
    <p:sldId id="345" r:id="rId46"/>
    <p:sldId id="346" r:id="rId47"/>
    <p:sldId id="347" r:id="rId48"/>
    <p:sldId id="348" r:id="rId49"/>
    <p:sldId id="349" r:id="rId50"/>
    <p:sldId id="350" r:id="rId51"/>
    <p:sldId id="351" r:id="rId52"/>
    <p:sldId id="352" r:id="rId53"/>
    <p:sldId id="353" r:id="rId54"/>
    <p:sldId id="354" r:id="rId55"/>
    <p:sldId id="355" r:id="rId56"/>
    <p:sldId id="407" r:id="rId57"/>
    <p:sldId id="357" r:id="rId58"/>
    <p:sldId id="358" r:id="rId59"/>
    <p:sldId id="359" r:id="rId60"/>
    <p:sldId id="360" r:id="rId61"/>
    <p:sldId id="361" r:id="rId62"/>
    <p:sldId id="362" r:id="rId63"/>
    <p:sldId id="408" r:id="rId64"/>
    <p:sldId id="364" r:id="rId65"/>
    <p:sldId id="365" r:id="rId66"/>
    <p:sldId id="366" r:id="rId67"/>
    <p:sldId id="367" r:id="rId68"/>
    <p:sldId id="369" r:id="rId69"/>
    <p:sldId id="368" r:id="rId70"/>
    <p:sldId id="370" r:id="rId71"/>
    <p:sldId id="371" r:id="rId72"/>
    <p:sldId id="372" r:id="rId73"/>
    <p:sldId id="373" r:id="rId74"/>
    <p:sldId id="374" r:id="rId75"/>
    <p:sldId id="375" r:id="rId76"/>
    <p:sldId id="376" r:id="rId77"/>
    <p:sldId id="377" r:id="rId78"/>
    <p:sldId id="378" r:id="rId79"/>
    <p:sldId id="379" r:id="rId80"/>
    <p:sldId id="380" r:id="rId81"/>
    <p:sldId id="381" r:id="rId82"/>
    <p:sldId id="382" r:id="rId83"/>
    <p:sldId id="383" r:id="rId84"/>
    <p:sldId id="384" r:id="rId85"/>
    <p:sldId id="385" r:id="rId86"/>
    <p:sldId id="386" r:id="rId87"/>
    <p:sldId id="387" r:id="rId88"/>
    <p:sldId id="388" r:id="rId89"/>
    <p:sldId id="389" r:id="rId90"/>
    <p:sldId id="390" r:id="rId91"/>
    <p:sldId id="391" r:id="rId92"/>
    <p:sldId id="392" r:id="rId93"/>
    <p:sldId id="393" r:id="rId94"/>
    <p:sldId id="394" r:id="rId95"/>
    <p:sldId id="317" r:id="rId9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24" userDrawn="1">
          <p15:clr>
            <a:srgbClr val="A4A3A4"/>
          </p15:clr>
        </p15:guide>
        <p15:guide id="2" pos="2040" userDrawn="1">
          <p15:clr>
            <a:srgbClr val="A4A3A4"/>
          </p15:clr>
        </p15:guide>
        <p15:guide id="3" pos="504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772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144" y="318"/>
      </p:cViewPr>
      <p:guideLst>
        <p:guide orient="horz" pos="1224"/>
        <p:guide pos="2040"/>
        <p:guide pos="504"/>
        <p:guide orient="horz" pos="187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DBD87-D45B-449A-A81D-96B908368C17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29B2D-53F2-4807-92B5-B5CECE2A0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866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5210F-3153-47D6-B786-4D5C9DCDB62B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96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757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02829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52220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93139" y="2404364"/>
            <a:ext cx="7277734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D2533C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93139" y="3446779"/>
            <a:ext cx="3890010" cy="915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292934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CSC4103, Spring 2025, Paging, Caching, TLB's</a:t>
            </a:r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9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11" y="5621939"/>
            <a:ext cx="1143986" cy="11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96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27379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11" y="5621939"/>
            <a:ext cx="1143986" cy="11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067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11" y="5621939"/>
            <a:ext cx="1143986" cy="11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333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11" y="5621939"/>
            <a:ext cx="1143986" cy="11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058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7735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94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34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CSC4103, Spring 2025, Paging, Caching, TLB's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17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4" Type="http://schemas.openxmlformats.org/officeDocument/2006/relationships/image" Target="../media/image22.jp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Memory: Address Translation, Paging</a:t>
            </a:r>
            <a:r>
              <a:rPr lang="en-US" dirty="0"/>
              <a:t>, Caching, and TLBs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</a:t>
            </a:r>
            <a:r>
              <a:rPr lang="en-US" dirty="0" smtClean="0"/>
              <a:t>14</a:t>
            </a:r>
            <a:endParaRPr lang="en-US" dirty="0"/>
          </a:p>
          <a:p>
            <a:r>
              <a:rPr lang="en-US" dirty="0"/>
              <a:t>Hartmut Kaiser</a:t>
            </a:r>
          </a:p>
          <a:p>
            <a:r>
              <a:rPr lang="en-US" dirty="0"/>
              <a:t>https://</a:t>
            </a:r>
            <a:r>
              <a:rPr lang="en-US" dirty="0" smtClean="0"/>
              <a:t>teaching.hkaiser.org/spring2025/csc4103/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3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0A5B6-9CA5-4C6F-B525-4C55847B9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Single and Multithreaded Processes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F4E8C-EA0C-4DF8-9112-48F71E956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600" y="1828800"/>
            <a:ext cx="4264152" cy="4351337"/>
          </a:xfrm>
        </p:spPr>
        <p:txBody>
          <a:bodyPr/>
          <a:lstStyle/>
          <a:p>
            <a:r>
              <a:rPr lang="en-US" dirty="0" smtClean="0"/>
              <a:t>Threads encapsulate concurrency</a:t>
            </a:r>
          </a:p>
          <a:p>
            <a:pPr lvl="1"/>
            <a:r>
              <a:rPr lang="en-US" dirty="0" smtClean="0"/>
              <a:t>“Active” component</a:t>
            </a:r>
          </a:p>
          <a:p>
            <a:r>
              <a:rPr lang="en-US" dirty="0" smtClean="0"/>
              <a:t>Address space encapsulate protection:</a:t>
            </a:r>
          </a:p>
          <a:p>
            <a:pPr lvl="1"/>
            <a:r>
              <a:rPr lang="en-US" dirty="0" smtClean="0"/>
              <a:t>“Passive” component</a:t>
            </a:r>
          </a:p>
          <a:p>
            <a:pPr lvl="1"/>
            <a:r>
              <a:rPr lang="en-US" dirty="0" smtClean="0"/>
              <a:t>Keeps bugs from crashing the entire system</a:t>
            </a:r>
          </a:p>
          <a:p>
            <a:r>
              <a:rPr lang="en-US" dirty="0" smtClean="0"/>
              <a:t>Why have multiple threads per address space?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B38550-EB17-47F5-BFD4-546AF1B01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DCA15-F8D2-4DA5-B6BE-3C8C1457D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 (2)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8AAA1-D49A-4EF8-9E00-5742863EB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4BFA69C4-5398-4562-AF38-89B153B79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" t="11746" r="392" b="11746"/>
          <a:stretch>
            <a:fillRect/>
          </a:stretch>
        </p:blipFill>
        <p:spPr bwMode="auto">
          <a:xfrm>
            <a:off x="1103927" y="2248201"/>
            <a:ext cx="5004265" cy="289499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7546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FBE82-11C2-44C5-8E4B-E9A3D4618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Important Aspects of Memory Multiplexing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A369A-D541-4B37-950B-4D854820F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Protection</a:t>
            </a:r>
          </a:p>
          <a:p>
            <a:pPr lvl="1"/>
            <a:r>
              <a:rPr lang="en-US" dirty="0" smtClean="0"/>
              <a:t>Prevent access to private memory of other process or kernel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Translation</a:t>
            </a:r>
          </a:p>
          <a:p>
            <a:pPr lvl="1"/>
            <a:r>
              <a:rPr lang="en-US" dirty="0" smtClean="0"/>
              <a:t>Gives uniform view of memory to programs</a:t>
            </a:r>
          </a:p>
          <a:p>
            <a:pPr lvl="1"/>
            <a:r>
              <a:rPr lang="en-US" dirty="0" smtClean="0"/>
              <a:t>Allows for efficient “tricks”</a:t>
            </a:r>
          </a:p>
          <a:p>
            <a:pPr lvl="2"/>
            <a:r>
              <a:rPr lang="en-US" dirty="0" smtClean="0"/>
              <a:t>E.g., in implementation of fork()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Controlled Overlap</a:t>
            </a:r>
          </a:p>
          <a:p>
            <a:pPr lvl="1"/>
            <a:r>
              <a:rPr lang="en-US" dirty="0" smtClean="0"/>
              <a:t>Read-only data, execute-only shared libraries</a:t>
            </a:r>
          </a:p>
          <a:p>
            <a:pPr lvl="1"/>
            <a:r>
              <a:rPr lang="en-US" dirty="0" smtClean="0"/>
              <a:t>Inter-process communication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A517CD-3DF0-4437-991A-2DC8F8627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CDEDB-7FD7-4C7F-89AA-531A91422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 (2)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A75852-9F81-45B5-B512-BEC361691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219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854B3-8704-4FA7-B48F-6B79F9C7D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Alternative View: Interposing on Process Behavior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704F2-BCB6-4416-A655-98904A585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OS interposes on process’ I/O operations</a:t>
            </a:r>
          </a:p>
          <a:p>
            <a:pPr lvl="1"/>
            <a:r>
              <a:rPr lang="en-US" dirty="0" smtClean="0"/>
              <a:t>How? All I/O happens via </a:t>
            </a:r>
            <a:r>
              <a:rPr lang="en-US" dirty="0" err="1" smtClean="0"/>
              <a:t>syscalls</a:t>
            </a:r>
            <a:r>
              <a:rPr lang="en-US" dirty="0" smtClean="0"/>
              <a:t>.</a:t>
            </a:r>
          </a:p>
          <a:p>
            <a:r>
              <a:rPr lang="en-US" dirty="0" smtClean="0"/>
              <a:t>OS interposes on process’ CPU usage</a:t>
            </a:r>
          </a:p>
          <a:p>
            <a:pPr lvl="1"/>
            <a:r>
              <a:rPr lang="en-US" dirty="0" smtClean="0"/>
              <a:t>How? Interrupt lets OS preempt current thread</a:t>
            </a:r>
          </a:p>
          <a:p>
            <a:r>
              <a:rPr lang="en-US" dirty="0" smtClean="0"/>
              <a:t>Question: How can the OS interpose on process’ memory accesses?</a:t>
            </a:r>
          </a:p>
          <a:p>
            <a:pPr lvl="1"/>
            <a:r>
              <a:rPr lang="en-US" dirty="0" smtClean="0"/>
              <a:t>Too slow for the OS to interpose every memory access</a:t>
            </a:r>
          </a:p>
          <a:p>
            <a:pPr lvl="1"/>
            <a:r>
              <a:rPr lang="en-US" dirty="0" smtClean="0"/>
              <a:t>Translation: hardware support to accelerate the common case</a:t>
            </a:r>
          </a:p>
          <a:p>
            <a:pPr lvl="1"/>
            <a:r>
              <a:rPr lang="en-US" dirty="0" smtClean="0"/>
              <a:t>Page fault: uncommon cases trap to the OS to handle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7E4AC-E55A-418E-B9E3-236C369D8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6BFBA-9DDA-4AEB-8494-0C1A9F28A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 (2)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459D5-1D19-464A-825A-DE069673E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0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6E195-98BD-43AD-A3D5-A4A1F290B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From Program to Process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A9AEE-7B20-423D-BF38-15BC482EB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6848856" cy="4351337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dirty="0" smtClean="0"/>
              <a:t>Preparation of a program for execution involves components at:</a:t>
            </a:r>
          </a:p>
          <a:p>
            <a:pPr lvl="1"/>
            <a:r>
              <a:rPr lang="en-US" altLang="ko-KR" dirty="0" smtClean="0"/>
              <a:t>Compile time (i.e., “</a:t>
            </a:r>
            <a:r>
              <a:rPr lang="en-US" altLang="ko-KR" dirty="0" err="1" smtClean="0"/>
              <a:t>gcc</a:t>
            </a:r>
            <a:r>
              <a:rPr lang="en-US" altLang="ko-KR" dirty="0" smtClean="0"/>
              <a:t>”)</a:t>
            </a:r>
          </a:p>
          <a:p>
            <a:pPr lvl="1"/>
            <a:r>
              <a:rPr lang="en-US" altLang="ko-KR" dirty="0" smtClean="0"/>
              <a:t>Link/Load time (UNIX “</a:t>
            </a:r>
            <a:r>
              <a:rPr lang="en-US" altLang="ko-KR" dirty="0" err="1" smtClean="0"/>
              <a:t>ld</a:t>
            </a:r>
            <a:r>
              <a:rPr lang="en-US" altLang="ko-KR" dirty="0" smtClean="0"/>
              <a:t>” does link)</a:t>
            </a:r>
          </a:p>
          <a:p>
            <a:pPr lvl="1"/>
            <a:r>
              <a:rPr lang="en-US" altLang="ko-KR" dirty="0" smtClean="0"/>
              <a:t>Execution time (e.g., dynamic libs)</a:t>
            </a:r>
          </a:p>
          <a:p>
            <a:r>
              <a:rPr lang="en-US" altLang="ko-KR" dirty="0" smtClean="0"/>
              <a:t>Addresses can be bound to final values anywhere in this path</a:t>
            </a:r>
          </a:p>
          <a:p>
            <a:pPr lvl="1"/>
            <a:r>
              <a:rPr lang="en-US" altLang="ko-KR" dirty="0" smtClean="0"/>
              <a:t>Depends on hardware support </a:t>
            </a:r>
          </a:p>
          <a:p>
            <a:pPr lvl="1"/>
            <a:r>
              <a:rPr lang="en-US" altLang="ko-KR" dirty="0" smtClean="0"/>
              <a:t>Also depends on operating system</a:t>
            </a:r>
          </a:p>
          <a:p>
            <a:r>
              <a:rPr lang="en-US" altLang="ko-KR" dirty="0" smtClean="0"/>
              <a:t>Dynamic Libraries</a:t>
            </a:r>
          </a:p>
          <a:p>
            <a:pPr lvl="1"/>
            <a:r>
              <a:rPr lang="en-US" altLang="ko-KR" dirty="0" smtClean="0"/>
              <a:t>Linking postponed until execution</a:t>
            </a:r>
          </a:p>
          <a:p>
            <a:pPr lvl="1"/>
            <a:r>
              <a:rPr lang="en-US" altLang="ko-KR" dirty="0" smtClean="0"/>
              <a:t>Small piece of code (i.e. the stub), locates appropriate memory-resident library routine</a:t>
            </a:r>
          </a:p>
          <a:p>
            <a:pPr lvl="1"/>
            <a:r>
              <a:rPr lang="en-US" altLang="ko-KR" dirty="0" smtClean="0"/>
              <a:t>Stub replaces itself with the address of the routine, and executes routine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DE5BB3-1769-4E58-AEC4-FA6A68200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DCC55-60A5-4BFD-8817-5B14A1F8F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 (2)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13FB6-CF8B-4F54-9EF7-BF1F5A594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7BB3B86A-E3D3-4459-9031-31E2EC2D1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3" t="1004" r="30392" b="658"/>
          <a:stretch>
            <a:fillRect/>
          </a:stretch>
        </p:blipFill>
        <p:spPr bwMode="auto">
          <a:xfrm>
            <a:off x="8334248" y="1645919"/>
            <a:ext cx="2722203" cy="4903149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582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9EA5F-D45B-4C4D-89B4-EF591ECAC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Uniprogramming: One Process at a Time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0A3BD-FC13-4334-B53D-C2DA4C717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4439633" cy="4351337"/>
          </a:xfrm>
        </p:spPr>
        <p:txBody>
          <a:bodyPr/>
          <a:lstStyle/>
          <a:p>
            <a:r>
              <a:rPr lang="en-US" altLang="ko-KR" dirty="0" smtClean="0"/>
              <a:t>No Translation or Protection</a:t>
            </a:r>
          </a:p>
          <a:p>
            <a:pPr lvl="1"/>
            <a:r>
              <a:rPr lang="en-US" altLang="ko-KR" dirty="0" smtClean="0"/>
              <a:t>Application always runs at same place in physical memory since only one application at a time</a:t>
            </a:r>
          </a:p>
          <a:p>
            <a:pPr lvl="1"/>
            <a:r>
              <a:rPr lang="en-US" altLang="ko-KR" dirty="0" smtClean="0"/>
              <a:t>Application can access any physical address</a:t>
            </a:r>
          </a:p>
          <a:p>
            <a:pPr lvl="1"/>
            <a:r>
              <a:rPr lang="en-US" altLang="ko-KR" dirty="0" smtClean="0"/>
              <a:t>Application given illusion of dedicated machine by giving it reality of a dedicated machine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19353-0928-43D5-AC7C-9EC109C5C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778E8-61A0-4F9A-BE58-7AFFA4C8B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 (2)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36F3C-EB9D-475C-AF72-EEB0254CD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7" name="Group 13">
            <a:extLst>
              <a:ext uri="{FF2B5EF4-FFF2-40B4-BE49-F238E27FC236}">
                <a16:creationId xmlns:a16="http://schemas.microsoft.com/office/drawing/2014/main" id="{4AA48B8D-5AF3-4236-BD7E-90E238064EA3}"/>
              </a:ext>
            </a:extLst>
          </p:cNvPr>
          <p:cNvGrpSpPr>
            <a:grpSpLocks/>
          </p:cNvGrpSpPr>
          <p:nvPr/>
        </p:nvGrpSpPr>
        <p:grpSpPr bwMode="auto">
          <a:xfrm>
            <a:off x="6349014" y="3702684"/>
            <a:ext cx="3311525" cy="2698750"/>
            <a:chOff x="1728" y="2112"/>
            <a:chExt cx="2086" cy="1700"/>
          </a:xfrm>
        </p:grpSpPr>
        <p:sp>
          <p:nvSpPr>
            <p:cNvPr id="8" name="Text Box 6">
              <a:extLst>
                <a:ext uri="{FF2B5EF4-FFF2-40B4-BE49-F238E27FC236}">
                  <a16:creationId xmlns:a16="http://schemas.microsoft.com/office/drawing/2014/main" id="{29264662-E370-48A0-A3B7-6354553B27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2" y="3600"/>
              <a:ext cx="82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600" b="0">
                  <a:latin typeface="Gill Sans" charset="0"/>
                  <a:ea typeface="Gill Sans" charset="0"/>
                  <a:cs typeface="Gill Sans" charset="0"/>
                </a:rPr>
                <a:t>0x00000000</a:t>
              </a:r>
            </a:p>
          </p:txBody>
        </p:sp>
        <p:sp>
          <p:nvSpPr>
            <p:cNvPr id="9" name="Text Box 7">
              <a:extLst>
                <a:ext uri="{FF2B5EF4-FFF2-40B4-BE49-F238E27FC236}">
                  <a16:creationId xmlns:a16="http://schemas.microsoft.com/office/drawing/2014/main" id="{0C2A415F-AFF6-4E78-B796-53DD3E8BA6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2" y="2121"/>
              <a:ext cx="88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600" b="0">
                  <a:latin typeface="Gill Sans" charset="0"/>
                  <a:ea typeface="Gill Sans" charset="0"/>
                  <a:cs typeface="Gill Sans" charset="0"/>
                </a:rPr>
                <a:t>0xFFFFFFFF</a:t>
              </a:r>
            </a:p>
          </p:txBody>
        </p:sp>
        <p:grpSp>
          <p:nvGrpSpPr>
            <p:cNvPr id="10" name="Group 11">
              <a:extLst>
                <a:ext uri="{FF2B5EF4-FFF2-40B4-BE49-F238E27FC236}">
                  <a16:creationId xmlns:a16="http://schemas.microsoft.com/office/drawing/2014/main" id="{9A051E2B-CF22-4289-BB88-E06FC3686E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2112"/>
              <a:ext cx="1104" cy="1680"/>
              <a:chOff x="2208" y="1968"/>
              <a:chExt cx="1104" cy="1680"/>
            </a:xfrm>
          </p:grpSpPr>
          <p:sp>
            <p:nvSpPr>
              <p:cNvPr id="12" name="Rectangle 5">
                <a:extLst>
                  <a:ext uri="{FF2B5EF4-FFF2-40B4-BE49-F238E27FC236}">
                    <a16:creationId xmlns:a16="http://schemas.microsoft.com/office/drawing/2014/main" id="{D5F3567A-3F23-4471-8951-E1E78E13F1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1968"/>
                <a:ext cx="1104" cy="168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eaLnBrk="0" hangingPunct="0">
                  <a:defRPr/>
                </a:pPr>
                <a:endParaRPr lang="en-US" sz="16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3" name="Text Box 9">
                <a:extLst>
                  <a:ext uri="{FF2B5EF4-FFF2-40B4-BE49-F238E27FC236}">
                    <a16:creationId xmlns:a16="http://schemas.microsoft.com/office/drawing/2014/main" id="{FADFC015-219C-4FF5-A8EF-096BDC38B5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4" y="3312"/>
                <a:ext cx="74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ko-KR" sz="1600" b="0">
                    <a:latin typeface="Gill Sans" charset="0"/>
                    <a:ea typeface="Gill Sans" charset="0"/>
                    <a:cs typeface="Gill Sans" charset="0"/>
                  </a:rPr>
                  <a:t>Application</a:t>
                </a:r>
              </a:p>
            </p:txBody>
          </p:sp>
          <p:sp>
            <p:nvSpPr>
              <p:cNvPr id="14" name="Text Box 10">
                <a:extLst>
                  <a:ext uri="{FF2B5EF4-FFF2-40B4-BE49-F238E27FC236}">
                    <a16:creationId xmlns:a16="http://schemas.microsoft.com/office/drawing/2014/main" id="{BA4122F3-4289-4364-A242-980C264DFD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06" y="2104"/>
                <a:ext cx="683" cy="3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ko-KR" sz="1600" b="0" dirty="0">
                    <a:latin typeface="Gill Sans" charset="0"/>
                    <a:ea typeface="Gill Sans" charset="0"/>
                    <a:cs typeface="Gill Sans" charset="0"/>
                  </a:rPr>
                  <a:t>Operating</a:t>
                </a:r>
              </a:p>
              <a:p>
                <a:r>
                  <a:rPr lang="en-US" altLang="ko-KR" sz="1600" b="0" dirty="0">
                    <a:latin typeface="Gill Sans" charset="0"/>
                    <a:ea typeface="Gill Sans" charset="0"/>
                    <a:cs typeface="Gill Sans" charset="0"/>
                  </a:rPr>
                  <a:t>System</a:t>
                </a:r>
              </a:p>
            </p:txBody>
          </p:sp>
        </p:grpSp>
        <p:sp>
          <p:nvSpPr>
            <p:cNvPr id="11" name="Text Box 12">
              <a:extLst>
                <a:ext uri="{FF2B5EF4-FFF2-40B4-BE49-F238E27FC236}">
                  <a16:creationId xmlns:a16="http://schemas.microsoft.com/office/drawing/2014/main" id="{F59C777B-F27C-4329-A075-060229104F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3138" y="2753"/>
              <a:ext cx="751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600" b="0">
                  <a:latin typeface="Gill Sans" charset="0"/>
                  <a:ea typeface="Gill Sans" charset="0"/>
                  <a:cs typeface="Gill Sans" charset="0"/>
                </a:rPr>
                <a:t>Valid 32-bit</a:t>
              </a:r>
            </a:p>
            <a:p>
              <a:r>
                <a:rPr lang="en-US" altLang="ko-KR" sz="1600" b="0">
                  <a:latin typeface="Gill Sans" charset="0"/>
                  <a:ea typeface="Gill Sans" charset="0"/>
                  <a:cs typeface="Gill Sans" charset="0"/>
                </a:rPr>
                <a:t>Addresses</a:t>
              </a:r>
            </a:p>
          </p:txBody>
        </p:sp>
      </p:grpSp>
      <p:pic>
        <p:nvPicPr>
          <p:cNvPr id="15" name="Picture 2" descr="ibm1620.jpg">
            <a:extLst>
              <a:ext uri="{FF2B5EF4-FFF2-40B4-BE49-F238E27FC236}">
                <a16:creationId xmlns:a16="http://schemas.microsoft.com/office/drawing/2014/main" id="{5883B840-BBA5-4E83-8358-F5DA5DE3A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931" y="2011203"/>
            <a:ext cx="235982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845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66D1A-6C62-4C05-933B-99B063E2F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Primitive Multiprogramming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359E5-E2E2-4FD9-945E-CB2E3E79F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5049121" cy="4351337"/>
          </a:xfrm>
        </p:spPr>
        <p:txBody>
          <a:bodyPr/>
          <a:lstStyle/>
          <a:p>
            <a:r>
              <a:rPr lang="en-US" altLang="ko-KR" dirty="0" smtClean="0"/>
              <a:t>Multiprogramming without Translation or Protection</a:t>
            </a:r>
          </a:p>
          <a:p>
            <a:r>
              <a:rPr lang="en-US" altLang="ko-KR" dirty="0" smtClean="0"/>
              <a:t>Use Loader/Linker: Adjust addresses while program loaded into memory (loads, stores, jumps)</a:t>
            </a:r>
          </a:p>
          <a:p>
            <a:pPr lvl="1"/>
            <a:r>
              <a:rPr lang="en-US" altLang="ko-KR" dirty="0" smtClean="0"/>
              <a:t>Everything adjusted to memory location where OS put program</a:t>
            </a:r>
          </a:p>
          <a:p>
            <a:pPr lvl="1"/>
            <a:r>
              <a:rPr lang="en-US" altLang="ko-KR" dirty="0" smtClean="0"/>
              <a:t>Translation done by a linker-loader (relocation)</a:t>
            </a:r>
          </a:p>
          <a:p>
            <a:r>
              <a:rPr lang="en-US" altLang="ko-KR" dirty="0" smtClean="0"/>
              <a:t>No protection!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95198-989C-4172-8B00-9878563F8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FD4E5-E248-47F7-B475-071C10B0D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 (2)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A0592-5C25-4F49-ABDA-EDD44E8FD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7" name="Group 13">
            <a:extLst>
              <a:ext uri="{FF2B5EF4-FFF2-40B4-BE49-F238E27FC236}">
                <a16:creationId xmlns:a16="http://schemas.microsoft.com/office/drawing/2014/main" id="{D82E74EC-E24F-405F-B867-5F6FB27101FD}"/>
              </a:ext>
            </a:extLst>
          </p:cNvPr>
          <p:cNvGrpSpPr>
            <a:grpSpLocks/>
          </p:cNvGrpSpPr>
          <p:nvPr/>
        </p:nvGrpSpPr>
        <p:grpSpPr bwMode="auto">
          <a:xfrm>
            <a:off x="6715236" y="3682629"/>
            <a:ext cx="3303588" cy="2624138"/>
            <a:chOff x="1680" y="2303"/>
            <a:chExt cx="2081" cy="1653"/>
          </a:xfrm>
        </p:grpSpPr>
        <p:sp>
          <p:nvSpPr>
            <p:cNvPr id="8" name="Text Box 4">
              <a:extLst>
                <a:ext uri="{FF2B5EF4-FFF2-40B4-BE49-F238E27FC236}">
                  <a16:creationId xmlns:a16="http://schemas.microsoft.com/office/drawing/2014/main" id="{2ABA7BD3-4D90-45AD-97EA-CDE1C1FF32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4" y="3744"/>
              <a:ext cx="82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600" b="0">
                  <a:latin typeface="Gill Sans" charset="0"/>
                  <a:ea typeface="Gill Sans" charset="0"/>
                  <a:cs typeface="Gill Sans" charset="0"/>
                </a:rPr>
                <a:t>0x00000000</a:t>
              </a:r>
            </a:p>
          </p:txBody>
        </p:sp>
        <p:sp>
          <p:nvSpPr>
            <p:cNvPr id="9" name="Text Box 5">
              <a:extLst>
                <a:ext uri="{FF2B5EF4-FFF2-40B4-BE49-F238E27FC236}">
                  <a16:creationId xmlns:a16="http://schemas.microsoft.com/office/drawing/2014/main" id="{79BF3F46-6C34-4E9B-B3B4-29559DEBB6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9" y="2303"/>
              <a:ext cx="88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600" b="0" dirty="0">
                  <a:latin typeface="Gill Sans" charset="0"/>
                  <a:ea typeface="Gill Sans" charset="0"/>
                  <a:cs typeface="Gill Sans" charset="0"/>
                </a:rPr>
                <a:t>0xFFFFFFFF</a:t>
              </a:r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039386D8-1DED-455A-811F-FAE27F6A4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331"/>
              <a:ext cx="1104" cy="1605"/>
            </a:xfrm>
            <a:prstGeom prst="rect">
              <a:avLst/>
            </a:prstGeom>
            <a:solidFill>
              <a:srgbClr val="C0D2FE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ko-KR" alt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" name="Text Box 8">
              <a:extLst>
                <a:ext uri="{FF2B5EF4-FFF2-40B4-BE49-F238E27FC236}">
                  <a16:creationId xmlns:a16="http://schemas.microsoft.com/office/drawing/2014/main" id="{2A3FFE5F-2E11-4F64-978E-12397BA3F5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7" y="3567"/>
              <a:ext cx="81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600" b="0" dirty="0">
                  <a:latin typeface="Gill Sans" charset="0"/>
                  <a:ea typeface="Gill Sans" charset="0"/>
                  <a:cs typeface="Gill Sans" charset="0"/>
                </a:rPr>
                <a:t>Application1</a:t>
              </a:r>
            </a:p>
          </p:txBody>
        </p:sp>
        <p:sp>
          <p:nvSpPr>
            <p:cNvPr id="12" name="Text Box 9">
              <a:extLst>
                <a:ext uri="{FF2B5EF4-FFF2-40B4-BE49-F238E27FC236}">
                  <a16:creationId xmlns:a16="http://schemas.microsoft.com/office/drawing/2014/main" id="{0FDCFF22-74B4-4249-9066-6D4B0C53E3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7" y="2436"/>
              <a:ext cx="817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600" b="0" dirty="0">
                  <a:latin typeface="Gill Sans" charset="0"/>
                  <a:ea typeface="Gill Sans" charset="0"/>
                  <a:cs typeface="Gill Sans" charset="0"/>
                </a:rPr>
                <a:t>Operating</a:t>
              </a:r>
            </a:p>
            <a:p>
              <a:r>
                <a:rPr lang="en-US" altLang="ko-KR" sz="1600" b="0" dirty="0">
                  <a:latin typeface="Gill Sans" charset="0"/>
                  <a:ea typeface="Gill Sans" charset="0"/>
                  <a:cs typeface="Gill Sans" charset="0"/>
                </a:rPr>
                <a:t>System</a:t>
              </a:r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id="{36F0BE1C-7C1D-45DF-A73E-22601D66D7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7" y="3120"/>
              <a:ext cx="81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600" b="0" dirty="0">
                  <a:latin typeface="Gill Sans" charset="0"/>
                  <a:ea typeface="Gill Sans" charset="0"/>
                  <a:cs typeface="Gill Sans" charset="0"/>
                </a:rPr>
                <a:t>Application2</a:t>
              </a:r>
            </a:p>
          </p:txBody>
        </p:sp>
        <p:sp>
          <p:nvSpPr>
            <p:cNvPr id="14" name="Text Box 12">
              <a:extLst>
                <a:ext uri="{FF2B5EF4-FFF2-40B4-BE49-F238E27FC236}">
                  <a16:creationId xmlns:a16="http://schemas.microsoft.com/office/drawing/2014/main" id="{AF274D8F-7D3D-4DDD-957D-FEE25E3D86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3102"/>
              <a:ext cx="82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600" b="0">
                  <a:latin typeface="Gill Sans" charset="0"/>
                  <a:ea typeface="Gill Sans" charset="0"/>
                  <a:cs typeface="Gill Sans" charset="0"/>
                </a:rPr>
                <a:t>0x00020000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2F34456B-C42A-4EA3-A662-626611812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8343" y="1770433"/>
            <a:ext cx="1500962" cy="179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176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66D1A-6C62-4C05-933B-99B063E2F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Multiprogramming with Protection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359E5-E2E2-4FD9-945E-CB2E3E79F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Can we protect programs from each other without translation?</a:t>
            </a:r>
          </a:p>
          <a:p>
            <a:pPr lvl="1"/>
            <a:r>
              <a:rPr lang="en-US" altLang="ko-KR" smtClean="0"/>
              <a:t>Yes: Base and Bound!</a:t>
            </a:r>
          </a:p>
          <a:p>
            <a:pPr lvl="1"/>
            <a:r>
              <a:rPr lang="en-US" altLang="ko-KR" smtClean="0"/>
              <a:t>Used by, e.g., Cray-1 supercomputer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95198-989C-4172-8B00-9878563F8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FD4E5-E248-47F7-B475-071C10B0D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 (2)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A0592-5C25-4F49-ABDA-EDD44E8FD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7" name="Group 13">
            <a:extLst>
              <a:ext uri="{FF2B5EF4-FFF2-40B4-BE49-F238E27FC236}">
                <a16:creationId xmlns:a16="http://schemas.microsoft.com/office/drawing/2014/main" id="{D82E74EC-E24F-405F-B867-5F6FB27101FD}"/>
              </a:ext>
            </a:extLst>
          </p:cNvPr>
          <p:cNvGrpSpPr>
            <a:grpSpLocks/>
          </p:cNvGrpSpPr>
          <p:nvPr/>
        </p:nvGrpSpPr>
        <p:grpSpPr bwMode="auto">
          <a:xfrm>
            <a:off x="4906772" y="3761922"/>
            <a:ext cx="3303588" cy="2624138"/>
            <a:chOff x="1680" y="2303"/>
            <a:chExt cx="2081" cy="1653"/>
          </a:xfrm>
        </p:grpSpPr>
        <p:sp>
          <p:nvSpPr>
            <p:cNvPr id="8" name="Text Box 4">
              <a:extLst>
                <a:ext uri="{FF2B5EF4-FFF2-40B4-BE49-F238E27FC236}">
                  <a16:creationId xmlns:a16="http://schemas.microsoft.com/office/drawing/2014/main" id="{2ABA7BD3-4D90-45AD-97EA-CDE1C1FF32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4" y="3744"/>
              <a:ext cx="82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600" b="0">
                  <a:latin typeface="Gill Sans" charset="0"/>
                  <a:ea typeface="Gill Sans" charset="0"/>
                  <a:cs typeface="Gill Sans" charset="0"/>
                </a:rPr>
                <a:t>0x00000000</a:t>
              </a:r>
            </a:p>
          </p:txBody>
        </p:sp>
        <p:sp>
          <p:nvSpPr>
            <p:cNvPr id="9" name="Text Box 5">
              <a:extLst>
                <a:ext uri="{FF2B5EF4-FFF2-40B4-BE49-F238E27FC236}">
                  <a16:creationId xmlns:a16="http://schemas.microsoft.com/office/drawing/2014/main" id="{79BF3F46-6C34-4E9B-B3B4-29559DEBB6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9" y="2303"/>
              <a:ext cx="88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600" b="0" dirty="0">
                  <a:latin typeface="Gill Sans" charset="0"/>
                  <a:ea typeface="Gill Sans" charset="0"/>
                  <a:cs typeface="Gill Sans" charset="0"/>
                </a:rPr>
                <a:t>0xFFFFFFFF</a:t>
              </a:r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039386D8-1DED-455A-811F-FAE27F6A4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331"/>
              <a:ext cx="1104" cy="1605"/>
            </a:xfrm>
            <a:prstGeom prst="rect">
              <a:avLst/>
            </a:prstGeom>
            <a:solidFill>
              <a:srgbClr val="C0D2FE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ko-KR" alt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" name="Text Box 8">
              <a:extLst>
                <a:ext uri="{FF2B5EF4-FFF2-40B4-BE49-F238E27FC236}">
                  <a16:creationId xmlns:a16="http://schemas.microsoft.com/office/drawing/2014/main" id="{2A3FFE5F-2E11-4F64-978E-12397BA3F5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9" y="3600"/>
              <a:ext cx="81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600" b="0" dirty="0">
                  <a:latin typeface="Gill Sans" charset="0"/>
                  <a:ea typeface="Gill Sans" charset="0"/>
                  <a:cs typeface="Gill Sans" charset="0"/>
                </a:rPr>
                <a:t>Application1</a:t>
              </a:r>
            </a:p>
          </p:txBody>
        </p:sp>
        <p:sp>
          <p:nvSpPr>
            <p:cNvPr id="12" name="Text Box 9">
              <a:extLst>
                <a:ext uri="{FF2B5EF4-FFF2-40B4-BE49-F238E27FC236}">
                  <a16:creationId xmlns:a16="http://schemas.microsoft.com/office/drawing/2014/main" id="{0FDCFF22-74B4-4249-9066-6D4B0C53E3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4" y="2406"/>
              <a:ext cx="683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600" b="0" dirty="0">
                  <a:latin typeface="Gill Sans" charset="0"/>
                  <a:ea typeface="Gill Sans" charset="0"/>
                  <a:cs typeface="Gill Sans" charset="0"/>
                </a:rPr>
                <a:t>Operating</a:t>
              </a:r>
            </a:p>
            <a:p>
              <a:r>
                <a:rPr lang="en-US" altLang="ko-KR" sz="1600" b="0" dirty="0">
                  <a:latin typeface="Gill Sans" charset="0"/>
                  <a:ea typeface="Gill Sans" charset="0"/>
                  <a:cs typeface="Gill Sans" charset="0"/>
                </a:rPr>
                <a:t>System</a:t>
              </a:r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id="{36F0BE1C-7C1D-45DF-A73E-22601D66D7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7" y="3120"/>
              <a:ext cx="81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600" b="0" dirty="0">
                  <a:latin typeface="Gill Sans" charset="0"/>
                  <a:ea typeface="Gill Sans" charset="0"/>
                  <a:cs typeface="Gill Sans" charset="0"/>
                </a:rPr>
                <a:t>Application2</a:t>
              </a:r>
            </a:p>
          </p:txBody>
        </p:sp>
        <p:sp>
          <p:nvSpPr>
            <p:cNvPr id="14" name="Text Box 12">
              <a:extLst>
                <a:ext uri="{FF2B5EF4-FFF2-40B4-BE49-F238E27FC236}">
                  <a16:creationId xmlns:a16="http://schemas.microsoft.com/office/drawing/2014/main" id="{AF274D8F-7D3D-4DDD-957D-FEE25E3D86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3102"/>
              <a:ext cx="82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600" b="0">
                  <a:latin typeface="Gill Sans" charset="0"/>
                  <a:ea typeface="Gill Sans" charset="0"/>
                  <a:cs typeface="Gill Sans" charset="0"/>
                </a:rPr>
                <a:t>0x00020000</a:t>
              </a:r>
            </a:p>
          </p:txBody>
        </p:sp>
      </p:grpSp>
      <p:sp>
        <p:nvSpPr>
          <p:cNvPr id="16" name="Rectangle 14">
            <a:extLst>
              <a:ext uri="{FF2B5EF4-FFF2-40B4-BE49-F238E27FC236}">
                <a16:creationId xmlns:a16="http://schemas.microsoft.com/office/drawing/2014/main" id="{84673BC1-F61B-4626-9FF8-E3A57C89C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872" y="5084908"/>
            <a:ext cx="2578100" cy="34230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ko-KR" sz="1400" b="0" dirty="0" err="1">
                <a:latin typeface="Gill Sans" charset="0"/>
                <a:ea typeface="Gill Sans" charset="0"/>
                <a:cs typeface="Gill Sans" charset="0"/>
              </a:rPr>
              <a:t>BaseAddr</a:t>
            </a:r>
            <a:r>
              <a:rPr lang="en-US" altLang="ko-KR" sz="1400" b="0" dirty="0">
                <a:latin typeface="Gill Sans" charset="0"/>
                <a:ea typeface="Gill Sans" charset="0"/>
                <a:cs typeface="Gill Sans" charset="0"/>
              </a:rPr>
              <a:t>=0x20000</a:t>
            </a:r>
          </a:p>
        </p:txBody>
      </p:sp>
      <p:sp>
        <p:nvSpPr>
          <p:cNvPr id="17" name="Line 16">
            <a:extLst>
              <a:ext uri="{FF2B5EF4-FFF2-40B4-BE49-F238E27FC236}">
                <a16:creationId xmlns:a16="http://schemas.microsoft.com/office/drawing/2014/main" id="{0865385A-47D8-43BE-8CB9-9E5FF81732C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39972" y="5243269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4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" name="Rectangle 15">
            <a:extLst>
              <a:ext uri="{FF2B5EF4-FFF2-40B4-BE49-F238E27FC236}">
                <a16:creationId xmlns:a16="http://schemas.microsoft.com/office/drawing/2014/main" id="{C1D07A23-9E85-42D0-BE53-8219AFBCD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872" y="4584621"/>
            <a:ext cx="2578100" cy="34230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ko-KR" sz="1400" b="0">
                <a:latin typeface="Gill Sans" charset="0"/>
                <a:ea typeface="Gill Sans" charset="0"/>
                <a:cs typeface="Gill Sans" charset="0"/>
              </a:rPr>
              <a:t>LimitAddr=0x10000</a:t>
            </a:r>
          </a:p>
        </p:txBody>
      </p:sp>
      <p:sp>
        <p:nvSpPr>
          <p:cNvPr id="19" name="Line 17">
            <a:extLst>
              <a:ext uri="{FF2B5EF4-FFF2-40B4-BE49-F238E27FC236}">
                <a16:creationId xmlns:a16="http://schemas.microsoft.com/office/drawing/2014/main" id="{5FA8E9AB-C324-42C9-9E6E-B9DA37BE4D4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39972" y="4751759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400" b="0"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EAD070AA-A412-4C53-8266-176ADAFAE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999" y="3176434"/>
            <a:ext cx="2081213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701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DA919-53AE-4375-8346-E493F8D61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Base </a:t>
            </a:r>
            <a:r>
              <a:rPr lang="en-US" dirty="0" smtClean="0"/>
              <a:t>and Bound (no Translation)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F0AC08-E2E2-42A1-8F29-07C009E6A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DCF40F-2B94-4313-AA71-F5C87C436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 (2)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714CE9-9074-41A2-8E74-7AF4F29BE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AB9815-41A2-485C-AA6B-2D7ED8CEF6B0}"/>
              </a:ext>
            </a:extLst>
          </p:cNvPr>
          <p:cNvSpPr/>
          <p:nvPr/>
        </p:nvSpPr>
        <p:spPr bwMode="auto">
          <a:xfrm>
            <a:off x="5755843" y="1690688"/>
            <a:ext cx="2133600" cy="4549176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4849474-6316-4202-991B-DABD1213BAE9}"/>
              </a:ext>
            </a:extLst>
          </p:cNvPr>
          <p:cNvGrpSpPr/>
          <p:nvPr/>
        </p:nvGrpSpPr>
        <p:grpSpPr>
          <a:xfrm>
            <a:off x="5910936" y="1766888"/>
            <a:ext cx="1837202" cy="1790708"/>
            <a:chOff x="3200400" y="1371600"/>
            <a:chExt cx="1628565" cy="272499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4F17800-3C82-437F-88C7-4C5564600323}"/>
                </a:ext>
              </a:extLst>
            </p:cNvPr>
            <p:cNvSpPr/>
            <p:nvPr/>
          </p:nvSpPr>
          <p:spPr bwMode="auto">
            <a:xfrm>
              <a:off x="3200401" y="1371600"/>
              <a:ext cx="1628564" cy="68579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EA72A5E-8707-4EF6-8AD1-A4C56FBD87C8}"/>
                </a:ext>
              </a:extLst>
            </p:cNvPr>
            <p:cNvSpPr txBox="1"/>
            <p:nvPr/>
          </p:nvSpPr>
          <p:spPr>
            <a:xfrm>
              <a:off x="3739897" y="1440719"/>
              <a:ext cx="523763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17948A4-9028-42AA-8BD0-1E687FC26094}"/>
                </a:ext>
              </a:extLst>
            </p:cNvPr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080A2BD-713F-4E59-8F4D-1D69549665FB}"/>
                </a:ext>
              </a:extLst>
            </p:cNvPr>
            <p:cNvSpPr txBox="1"/>
            <p:nvPr/>
          </p:nvSpPr>
          <p:spPr>
            <a:xfrm>
              <a:off x="3545870" y="2133599"/>
              <a:ext cx="937621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0" dirty="0"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0B28C5A-0017-4E4A-95AC-13249F482295}"/>
                </a:ext>
              </a:extLst>
            </p:cNvPr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BA7A2F0-2BD6-45E6-AFDA-93C5EE75ADDF}"/>
                </a:ext>
              </a:extLst>
            </p:cNvPr>
            <p:cNvSpPr txBox="1"/>
            <p:nvPr/>
          </p:nvSpPr>
          <p:spPr>
            <a:xfrm>
              <a:off x="3745672" y="2636156"/>
              <a:ext cx="530615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931CEA4-1A97-4193-BC9A-FB399BC7519B}"/>
                </a:ext>
              </a:extLst>
            </p:cNvPr>
            <p:cNvSpPr/>
            <p:nvPr/>
          </p:nvSpPr>
          <p:spPr bwMode="auto">
            <a:xfrm>
              <a:off x="3200401" y="3505200"/>
              <a:ext cx="1628564" cy="5334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6927679-CD31-4D04-8D73-892B40B39305}"/>
                </a:ext>
              </a:extLst>
            </p:cNvPr>
            <p:cNvSpPr txBox="1"/>
            <p:nvPr/>
          </p:nvSpPr>
          <p:spPr>
            <a:xfrm>
              <a:off x="3745672" y="3581400"/>
              <a:ext cx="532588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B8DCEF0-6D1F-48AE-9DD4-3686D34B9F50}"/>
                </a:ext>
              </a:extLst>
            </p:cNvPr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FEA1A98-6CF5-4A41-8730-226AF61AE72A}"/>
                </a:ext>
              </a:extLst>
            </p:cNvPr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7988D84-7C72-41EE-AA63-CE2F5E7F45C6}"/>
              </a:ext>
            </a:extLst>
          </p:cNvPr>
          <p:cNvGrpSpPr/>
          <p:nvPr/>
        </p:nvGrpSpPr>
        <p:grpSpPr>
          <a:xfrm>
            <a:off x="5919337" y="3880117"/>
            <a:ext cx="1828801" cy="1828242"/>
            <a:chOff x="3200400" y="1632207"/>
            <a:chExt cx="1628565" cy="2406393"/>
          </a:xfrm>
          <a:solidFill>
            <a:srgbClr val="FFFF00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001B09D-50B8-4968-A5AD-5EBA2B463544}"/>
                </a:ext>
              </a:extLst>
            </p:cNvPr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C20E0F2-93A5-489D-AFA1-01FB79C7DA0B}"/>
                </a:ext>
              </a:extLst>
            </p:cNvPr>
            <p:cNvSpPr txBox="1"/>
            <p:nvPr/>
          </p:nvSpPr>
          <p:spPr>
            <a:xfrm>
              <a:off x="3725185" y="1632207"/>
              <a:ext cx="545587" cy="445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115703B-8D8D-49AC-A8B6-8B4BA6C50B5B}"/>
                </a:ext>
              </a:extLst>
            </p:cNvPr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EDD8A38-5614-4741-B6D1-B24CC2E491FE}"/>
                </a:ext>
              </a:extLst>
            </p:cNvPr>
            <p:cNvSpPr txBox="1"/>
            <p:nvPr/>
          </p:nvSpPr>
          <p:spPr>
            <a:xfrm>
              <a:off x="3531597" y="2114345"/>
              <a:ext cx="958816" cy="44561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52F989D-CEC3-4C8F-A8EC-99F1260AB8CA}"/>
                </a:ext>
              </a:extLst>
            </p:cNvPr>
            <p:cNvSpPr/>
            <p:nvPr/>
          </p:nvSpPr>
          <p:spPr bwMode="auto">
            <a:xfrm>
              <a:off x="3200401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FE4FA28-E78D-438B-9400-FD65547C4E7A}"/>
                </a:ext>
              </a:extLst>
            </p:cNvPr>
            <p:cNvSpPr txBox="1"/>
            <p:nvPr/>
          </p:nvSpPr>
          <p:spPr>
            <a:xfrm>
              <a:off x="3732853" y="2667001"/>
              <a:ext cx="552724" cy="445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0C00DB5-D457-4022-8AA6-6C1E674AB07E}"/>
                </a:ext>
              </a:extLst>
            </p:cNvPr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CDBCCA8-FFF9-467A-BDA5-80D8407D7D1E}"/>
                </a:ext>
              </a:extLst>
            </p:cNvPr>
            <p:cNvSpPr txBox="1"/>
            <p:nvPr/>
          </p:nvSpPr>
          <p:spPr>
            <a:xfrm>
              <a:off x="3737462" y="3581400"/>
              <a:ext cx="554780" cy="445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8BA29527-2379-48FB-9579-CE2BED8050ED}"/>
                </a:ext>
              </a:extLst>
            </p:cNvPr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7C76AD6-CF3E-4028-A907-B526BFAF4386}"/>
                </a:ext>
              </a:extLst>
            </p:cNvPr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AEFB99C-C2EF-46A7-991C-A21B74C0A286}"/>
              </a:ext>
            </a:extLst>
          </p:cNvPr>
          <p:cNvGrpSpPr/>
          <p:nvPr/>
        </p:nvGrpSpPr>
        <p:grpSpPr>
          <a:xfrm>
            <a:off x="9331757" y="3316955"/>
            <a:ext cx="1828800" cy="1823613"/>
            <a:chOff x="3200400" y="1638300"/>
            <a:chExt cx="1628564" cy="2400300"/>
          </a:xfrm>
          <a:solidFill>
            <a:srgbClr val="FFFF00"/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899707F-3CF1-4632-AED7-1B6C3F940282}"/>
                </a:ext>
              </a:extLst>
            </p:cNvPr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47CF76C-1368-4EC9-BBD0-D5EFC751551F}"/>
                </a:ext>
              </a:extLst>
            </p:cNvPr>
            <p:cNvSpPr txBox="1"/>
            <p:nvPr/>
          </p:nvSpPr>
          <p:spPr>
            <a:xfrm>
              <a:off x="3372272" y="1638300"/>
              <a:ext cx="524060" cy="445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E5E239E-AD28-4F50-A9B3-5C6716D35844}"/>
                </a:ext>
              </a:extLst>
            </p:cNvPr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79216CF-2093-4B7B-8FD6-99F9B32BF0EA}"/>
                </a:ext>
              </a:extLst>
            </p:cNvPr>
            <p:cNvSpPr txBox="1"/>
            <p:nvPr/>
          </p:nvSpPr>
          <p:spPr>
            <a:xfrm>
              <a:off x="3352800" y="2133601"/>
              <a:ext cx="958816" cy="44561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7C0035F-705C-4B08-B503-5E25227D92ED}"/>
                </a:ext>
              </a:extLst>
            </p:cNvPr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60B69A5-99DC-4BF7-8BA6-49730FDDE54B}"/>
                </a:ext>
              </a:extLst>
            </p:cNvPr>
            <p:cNvSpPr txBox="1"/>
            <p:nvPr/>
          </p:nvSpPr>
          <p:spPr>
            <a:xfrm>
              <a:off x="3505200" y="2667001"/>
              <a:ext cx="534167" cy="445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7C25583-2ED8-4450-9568-929F99420CC9}"/>
                </a:ext>
              </a:extLst>
            </p:cNvPr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3BE74DD-25E7-4D2C-9305-172B33AB359E}"/>
                </a:ext>
              </a:extLst>
            </p:cNvPr>
            <p:cNvSpPr txBox="1"/>
            <p:nvPr/>
          </p:nvSpPr>
          <p:spPr>
            <a:xfrm>
              <a:off x="3429000" y="3581400"/>
              <a:ext cx="539877" cy="445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89C8948F-94B1-4CE0-BC1F-D6BCC0D92CF4}"/>
                </a:ext>
              </a:extLst>
            </p:cNvPr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C811F794-3F6E-4F4C-84C6-C3F426E1136F}"/>
                </a:ext>
              </a:extLst>
            </p:cNvPr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C70A178D-5FD2-44F0-9515-E208DF7FE4A4}"/>
              </a:ext>
            </a:extLst>
          </p:cNvPr>
          <p:cNvSpPr txBox="1"/>
          <p:nvPr/>
        </p:nvSpPr>
        <p:spPr>
          <a:xfrm>
            <a:off x="7976738" y="153828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0000…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FE69E14-C587-49EC-BCF8-F4C393E97019}"/>
              </a:ext>
            </a:extLst>
          </p:cNvPr>
          <p:cNvSpPr txBox="1"/>
          <p:nvPr/>
        </p:nvSpPr>
        <p:spPr>
          <a:xfrm>
            <a:off x="7976738" y="6069342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FFFF…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31A5684-868F-46F7-917D-E23A80061828}"/>
              </a:ext>
            </a:extLst>
          </p:cNvPr>
          <p:cNvSpPr txBox="1"/>
          <p:nvPr/>
        </p:nvSpPr>
        <p:spPr>
          <a:xfrm>
            <a:off x="7976738" y="374808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1000…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DF7ED71-AA83-420A-91B6-755C28DC3DA7}"/>
              </a:ext>
            </a:extLst>
          </p:cNvPr>
          <p:cNvSpPr txBox="1"/>
          <p:nvPr/>
        </p:nvSpPr>
        <p:spPr>
          <a:xfrm>
            <a:off x="10309040" y="290112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0000…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041B7D3-ED77-484F-85A0-8294951FCD5A}"/>
              </a:ext>
            </a:extLst>
          </p:cNvPr>
          <p:cNvSpPr txBox="1"/>
          <p:nvPr/>
        </p:nvSpPr>
        <p:spPr>
          <a:xfrm>
            <a:off x="726643" y="4205288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Program</a:t>
            </a:r>
          </a:p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address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78A3C6C-73A3-4B11-BB8A-BD1CDDEAEC08}"/>
              </a:ext>
            </a:extLst>
          </p:cNvPr>
          <p:cNvSpPr txBox="1"/>
          <p:nvPr/>
        </p:nvSpPr>
        <p:spPr>
          <a:xfrm>
            <a:off x="2754159" y="2956507"/>
            <a:ext cx="1608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Base Address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4A834BB-FD7A-458C-BFBF-E5E39296C897}"/>
              </a:ext>
            </a:extLst>
          </p:cNvPr>
          <p:cNvSpPr/>
          <p:nvPr/>
        </p:nvSpPr>
        <p:spPr bwMode="auto">
          <a:xfrm>
            <a:off x="2707843" y="3325839"/>
            <a:ext cx="1828800" cy="381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49DB0B2-0E05-4DCB-90CB-ECAEA7765C27}"/>
              </a:ext>
            </a:extLst>
          </p:cNvPr>
          <p:cNvSpPr/>
          <p:nvPr/>
        </p:nvSpPr>
        <p:spPr bwMode="auto">
          <a:xfrm>
            <a:off x="2707843" y="5576888"/>
            <a:ext cx="1828800" cy="381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360DDAE-1056-42BE-B414-4186C6654CF3}"/>
              </a:ext>
            </a:extLst>
          </p:cNvPr>
          <p:cNvSpPr txBox="1"/>
          <p:nvPr/>
        </p:nvSpPr>
        <p:spPr>
          <a:xfrm>
            <a:off x="2927646" y="5207556"/>
            <a:ext cx="995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Bound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F8636E3-DB94-4928-BB5C-1A88D6122078}"/>
              </a:ext>
            </a:extLst>
          </p:cNvPr>
          <p:cNvCxnSpPr>
            <a:cxnSpLocks/>
            <a:stCxn id="46" idx="3"/>
          </p:cNvCxnSpPr>
          <p:nvPr/>
        </p:nvCxnSpPr>
        <p:spPr bwMode="auto">
          <a:xfrm>
            <a:off x="4536643" y="3516339"/>
            <a:ext cx="1382694" cy="38031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arrow"/>
          </a:ln>
          <a:effectLst/>
        </p:spPr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B5D54EC-CE43-4315-9281-DE175D27ED64}"/>
              </a:ext>
            </a:extLst>
          </p:cNvPr>
          <p:cNvCxnSpPr>
            <a:cxnSpLocks/>
          </p:cNvCxnSpPr>
          <p:nvPr/>
        </p:nvCxnSpPr>
        <p:spPr bwMode="auto">
          <a:xfrm>
            <a:off x="1945843" y="4510088"/>
            <a:ext cx="3973494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C87F607-84E7-4221-8D27-01394C312F12}"/>
              </a:ext>
            </a:extLst>
          </p:cNvPr>
          <p:cNvCxnSpPr>
            <a:cxnSpLocks/>
            <a:endCxn id="51" idx="3"/>
          </p:cNvCxnSpPr>
          <p:nvPr/>
        </p:nvCxnSpPr>
        <p:spPr bwMode="auto">
          <a:xfrm flipV="1">
            <a:off x="4078629" y="4172350"/>
            <a:ext cx="693778" cy="32909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B62E4989-D735-493C-A807-B75691997608}"/>
              </a:ext>
            </a:extLst>
          </p:cNvPr>
          <p:cNvCxnSpPr>
            <a:cxnSpLocks/>
            <a:stCxn id="46" idx="3"/>
            <a:endCxn id="51" idx="1"/>
          </p:cNvCxnSpPr>
          <p:nvPr/>
        </p:nvCxnSpPr>
        <p:spPr bwMode="auto">
          <a:xfrm>
            <a:off x="4536643" y="3516339"/>
            <a:ext cx="235764" cy="27884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02FA868C-B850-40D9-93BF-AE2433067462}"/>
              </a:ext>
            </a:extLst>
          </p:cNvPr>
          <p:cNvSpPr/>
          <p:nvPr/>
        </p:nvSpPr>
        <p:spPr bwMode="auto">
          <a:xfrm>
            <a:off x="4689043" y="5043488"/>
            <a:ext cx="457200" cy="5334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2E3F377-0B89-466A-A772-2481392C4E4E}"/>
              </a:ext>
            </a:extLst>
          </p:cNvPr>
          <p:cNvSpPr txBox="1"/>
          <p:nvPr/>
        </p:nvSpPr>
        <p:spPr>
          <a:xfrm>
            <a:off x="4765243" y="511968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&lt;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28373DC-24FC-4686-8E10-992766DB3468}"/>
              </a:ext>
            </a:extLst>
          </p:cNvPr>
          <p:cNvCxnSpPr>
            <a:endCxn id="56" idx="1"/>
          </p:cNvCxnSpPr>
          <p:nvPr/>
        </p:nvCxnSpPr>
        <p:spPr bwMode="auto">
          <a:xfrm>
            <a:off x="4079443" y="4510088"/>
            <a:ext cx="676555" cy="61151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BDFB21CC-D503-4B9F-BE20-F049EC06A659}"/>
              </a:ext>
            </a:extLst>
          </p:cNvPr>
          <p:cNvCxnSpPr>
            <a:stCxn id="48" idx="3"/>
            <a:endCxn id="56" idx="3"/>
          </p:cNvCxnSpPr>
          <p:nvPr/>
        </p:nvCxnSpPr>
        <p:spPr bwMode="auto">
          <a:xfrm flipV="1">
            <a:off x="4536643" y="5498773"/>
            <a:ext cx="219355" cy="26861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D7741B3F-44BC-4CD3-9E86-7DF4BDA7B542}"/>
              </a:ext>
            </a:extLst>
          </p:cNvPr>
          <p:cNvSpPr txBox="1"/>
          <p:nvPr/>
        </p:nvSpPr>
        <p:spPr>
          <a:xfrm>
            <a:off x="3136494" y="3347062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1000…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1FEFE44-24A1-42CE-ADDF-3DC6FA85C178}"/>
              </a:ext>
            </a:extLst>
          </p:cNvPr>
          <p:cNvSpPr txBox="1"/>
          <p:nvPr/>
        </p:nvSpPr>
        <p:spPr>
          <a:xfrm>
            <a:off x="7976738" y="542448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1100…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E7AC065-E211-47D7-A43C-48119651EBCA}"/>
              </a:ext>
            </a:extLst>
          </p:cNvPr>
          <p:cNvSpPr txBox="1"/>
          <p:nvPr/>
        </p:nvSpPr>
        <p:spPr>
          <a:xfrm>
            <a:off x="3165043" y="5576888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0100…</a:t>
            </a:r>
          </a:p>
        </p:txBody>
      </p:sp>
      <p:sp>
        <p:nvSpPr>
          <p:cNvPr id="64" name="Content Placeholder 87">
            <a:extLst>
              <a:ext uri="{FF2B5EF4-FFF2-40B4-BE49-F238E27FC236}">
                <a16:creationId xmlns:a16="http://schemas.microsoft.com/office/drawing/2014/main" id="{C5C53011-1651-4106-95D0-6C05E9997365}"/>
              </a:ext>
            </a:extLst>
          </p:cNvPr>
          <p:cNvSpPr txBox="1">
            <a:spLocks/>
          </p:cNvSpPr>
          <p:nvPr/>
        </p:nvSpPr>
        <p:spPr>
          <a:xfrm>
            <a:off x="596294" y="1665423"/>
            <a:ext cx="5208278" cy="159980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</a:rPr>
              <a:t>Requires relocation</a:t>
            </a:r>
          </a:p>
          <a:p>
            <a:r>
              <a:rPr lang="en-US" sz="2400" dirty="0">
                <a:solidFill>
                  <a:srgbClr val="FF0000"/>
                </a:solidFill>
              </a:rPr>
              <a:t>Can the program touch OS?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Can it touch other programs?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F5CC49A-AE5C-490C-BBB8-4230EC8A4BA6}"/>
              </a:ext>
            </a:extLst>
          </p:cNvPr>
          <p:cNvSpPr txBox="1"/>
          <p:nvPr/>
        </p:nvSpPr>
        <p:spPr>
          <a:xfrm>
            <a:off x="527323" y="3926713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0010</a:t>
            </a:r>
            <a:r>
              <a:rPr lang="mr-IN" b="0" dirty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CD0109F-F9FA-42DA-8528-BDCF5BF4C47B}"/>
              </a:ext>
            </a:extLst>
          </p:cNvPr>
          <p:cNvSpPr txBox="1"/>
          <p:nvPr/>
        </p:nvSpPr>
        <p:spPr>
          <a:xfrm>
            <a:off x="1777113" y="4188961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1010</a:t>
            </a:r>
            <a:r>
              <a:rPr lang="mr-IN" b="0" dirty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8A4F5AF-D773-4104-A032-281692FD950F}"/>
              </a:ext>
            </a:extLst>
          </p:cNvPr>
          <p:cNvSpPr txBox="1"/>
          <p:nvPr/>
        </p:nvSpPr>
        <p:spPr>
          <a:xfrm>
            <a:off x="10342839" y="517039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0100…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A4F2B56D-EB08-4069-B6C3-4484DB508FB0}"/>
              </a:ext>
            </a:extLst>
          </p:cNvPr>
          <p:cNvCxnSpPr>
            <a:cxnSpLocks/>
          </p:cNvCxnSpPr>
          <p:nvPr/>
        </p:nvCxnSpPr>
        <p:spPr bwMode="auto">
          <a:xfrm flipV="1">
            <a:off x="4522622" y="5684133"/>
            <a:ext cx="1396715" cy="918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arrow"/>
          </a:ln>
          <a:effectLst/>
        </p:spPr>
      </p:cxn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C116F18-3B13-428A-AF0D-69F1F02761E1}"/>
              </a:ext>
            </a:extLst>
          </p:cNvPr>
          <p:cNvGrpSpPr/>
          <p:nvPr/>
        </p:nvGrpSpPr>
        <p:grpSpPr>
          <a:xfrm>
            <a:off x="4705452" y="3717065"/>
            <a:ext cx="457200" cy="533399"/>
            <a:chOff x="4689043" y="3718630"/>
            <a:chExt cx="457200" cy="533399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575F3A0-AFD6-4B37-AB8F-8E00F60C9CFF}"/>
                </a:ext>
              </a:extLst>
            </p:cNvPr>
            <p:cNvSpPr/>
            <p:nvPr/>
          </p:nvSpPr>
          <p:spPr bwMode="auto">
            <a:xfrm>
              <a:off x="4689043" y="3718630"/>
              <a:ext cx="457200" cy="533399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D4D46AB-613C-4C4F-BEDD-AF29A53456F2}"/>
                </a:ext>
              </a:extLst>
            </p:cNvPr>
            <p:cNvSpPr txBox="1"/>
            <p:nvPr/>
          </p:nvSpPr>
          <p:spPr>
            <a:xfrm>
              <a:off x="4748739" y="380180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≥</a:t>
              </a:r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C7A14E59-57A4-4C12-8189-76A8D9A07E88}"/>
              </a:ext>
            </a:extLst>
          </p:cNvPr>
          <p:cNvSpPr txBox="1"/>
          <p:nvPr/>
        </p:nvSpPr>
        <p:spPr>
          <a:xfrm>
            <a:off x="9105460" y="2136113"/>
            <a:ext cx="2281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Original Program</a:t>
            </a:r>
          </a:p>
        </p:txBody>
      </p:sp>
    </p:spTree>
    <p:extLst>
      <p:ext uri="{BB962C8B-B14F-4D97-AF65-F5344CB8AC3E}">
        <p14:creationId xmlns:p14="http://schemas.microsoft.com/office/powerpoint/2010/main" val="1004306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8A4BB-FBEB-49AA-9A23-0B1640E5C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General Translation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E3785-53DD-4F50-877F-A02537344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Two views of memory:</a:t>
            </a:r>
          </a:p>
          <a:p>
            <a:pPr lvl="1"/>
            <a:r>
              <a:rPr lang="en-US" altLang="ko-KR" dirty="0" smtClean="0"/>
              <a:t>View from the CPU (what program sees, virtual memory)</a:t>
            </a:r>
          </a:p>
          <a:p>
            <a:pPr lvl="1"/>
            <a:r>
              <a:rPr lang="en-US" altLang="ko-KR" dirty="0" smtClean="0"/>
              <a:t>View from memory (physical memory)</a:t>
            </a:r>
          </a:p>
          <a:p>
            <a:pPr lvl="1"/>
            <a:r>
              <a:rPr lang="en-US" altLang="ko-KR" dirty="0" smtClean="0"/>
              <a:t>Hardware translator (Memory Management Unit or MMU) converts between the two views</a:t>
            </a:r>
          </a:p>
          <a:p>
            <a:r>
              <a:rPr lang="en-US" altLang="ko-KR" dirty="0" smtClean="0"/>
              <a:t>With translation, every program can be linked/loaded into same region of user address space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904DB-700A-41D3-9563-5FB895FC9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4F11B7-0BAC-4AE0-8EC9-55E65BCF9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 (2)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0DA5F-6EEA-41C6-9E92-9B38DE4CA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525023" y="2133599"/>
            <a:ext cx="9050013" cy="1384353"/>
            <a:chOff x="1531706" y="1722929"/>
            <a:chExt cx="9050013" cy="1384353"/>
          </a:xfrm>
        </p:grpSpPr>
        <p:pic>
          <p:nvPicPr>
            <p:cNvPr id="7" name="Picture 6" descr="memory">
              <a:extLst>
                <a:ext uri="{FF2B5EF4-FFF2-40B4-BE49-F238E27FC236}">
                  <a16:creationId xmlns:a16="http://schemas.microsoft.com/office/drawing/2014/main" id="{03546C19-9AC4-4612-B14A-061B87CBA0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044441">
              <a:off x="9161117" y="1686681"/>
              <a:ext cx="1384353" cy="145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8">
              <a:extLst>
                <a:ext uri="{FF2B5EF4-FFF2-40B4-BE49-F238E27FC236}">
                  <a16:creationId xmlns:a16="http://schemas.microsoft.com/office/drawing/2014/main" id="{B117EEEF-C3C7-46EC-B002-BAB97B43FD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87453" y="1839697"/>
              <a:ext cx="2828307" cy="400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29" tIns="45714" rIns="91429" bIns="45714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ko-KR" sz="2000" b="0" dirty="0">
                  <a:latin typeface="Gill Sans" charset="0"/>
                  <a:ea typeface="Gill Sans" charset="0"/>
                  <a:cs typeface="Gill Sans" charset="0"/>
                </a:rPr>
                <a:t>Physical Addresses</a:t>
              </a:r>
            </a:p>
          </p:txBody>
        </p:sp>
        <p:sp>
          <p:nvSpPr>
            <p:cNvPr id="9" name="Oval 9">
              <a:extLst>
                <a:ext uri="{FF2B5EF4-FFF2-40B4-BE49-F238E27FC236}">
                  <a16:creationId xmlns:a16="http://schemas.microsoft.com/office/drawing/2014/main" id="{2BF1A076-1FFA-49C4-B43B-DB1C7B84A4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1706" y="1832977"/>
              <a:ext cx="911040" cy="865220"/>
            </a:xfrm>
            <a:prstGeom prst="ellipse">
              <a:avLst/>
            </a:prstGeom>
            <a:solidFill>
              <a:schemeClr val="accent5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ko-KR" sz="2800" b="0" dirty="0">
                  <a:latin typeface="Gill Sans" charset="0"/>
                  <a:ea typeface="Gill Sans" charset="0"/>
                  <a:cs typeface="Gill Sans" charset="0"/>
                </a:rPr>
                <a:t>CPU</a:t>
              </a:r>
            </a:p>
          </p:txBody>
        </p:sp>
        <p:sp>
          <p:nvSpPr>
            <p:cNvPr id="10" name="Line 10">
              <a:extLst>
                <a:ext uri="{FF2B5EF4-FFF2-40B4-BE49-F238E27FC236}">
                  <a16:creationId xmlns:a16="http://schemas.microsoft.com/office/drawing/2014/main" id="{3DDF4239-36A4-4EB8-953B-9B619F2866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54965" y="2263179"/>
              <a:ext cx="279322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" name="Rectangle 11">
              <a:extLst>
                <a:ext uri="{FF2B5EF4-FFF2-40B4-BE49-F238E27FC236}">
                  <a16:creationId xmlns:a16="http://schemas.microsoft.com/office/drawing/2014/main" id="{1869FFEC-688F-47A3-94BA-B89317CC04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188" y="1881571"/>
              <a:ext cx="1092977" cy="807539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ko-KR" sz="2800" b="0" dirty="0">
                  <a:latin typeface="Gill Sans" charset="0"/>
                  <a:ea typeface="Gill Sans" charset="0"/>
                  <a:cs typeface="Gill Sans" charset="0"/>
                </a:rPr>
                <a:t>MMU</a:t>
              </a:r>
            </a:p>
          </p:txBody>
        </p:sp>
        <p:sp>
          <p:nvSpPr>
            <p:cNvPr id="12" name="Line 12">
              <a:extLst>
                <a:ext uri="{FF2B5EF4-FFF2-40B4-BE49-F238E27FC236}">
                  <a16:creationId xmlns:a16="http://schemas.microsoft.com/office/drawing/2014/main" id="{BA2E7100-A1BC-4212-8358-7DBA63FDA5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41164" y="2292189"/>
              <a:ext cx="312088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" name="Text Box 13">
              <a:extLst>
                <a:ext uri="{FF2B5EF4-FFF2-40B4-BE49-F238E27FC236}">
                  <a16:creationId xmlns:a16="http://schemas.microsoft.com/office/drawing/2014/main" id="{2C6F6527-7857-4370-AF84-5F5593208E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4081" y="1823687"/>
              <a:ext cx="2344967" cy="400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29" tIns="45714" rIns="91429" bIns="45714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ko-KR" sz="2000" b="0" dirty="0">
                  <a:latin typeface="Gill Sans" charset="0"/>
                  <a:ea typeface="Gill Sans" charset="0"/>
                  <a:cs typeface="Gill Sans" charset="0"/>
                </a:rPr>
                <a:t>Virtual Addresses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6961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DA919-53AE-4375-8346-E493F8D61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Base and Bound (with Translation)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F0AC08-E2E2-42A1-8F29-07C009E6A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DCF40F-2B94-4313-AA71-F5C87C436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 (2)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714CE9-9074-41A2-8E74-7AF4F29BE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AB9815-41A2-485C-AA6B-2D7ED8CEF6B0}"/>
              </a:ext>
            </a:extLst>
          </p:cNvPr>
          <p:cNvSpPr/>
          <p:nvPr/>
        </p:nvSpPr>
        <p:spPr bwMode="auto">
          <a:xfrm>
            <a:off x="5755843" y="1690688"/>
            <a:ext cx="2133600" cy="4549176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4849474-6316-4202-991B-DABD1213BAE9}"/>
              </a:ext>
            </a:extLst>
          </p:cNvPr>
          <p:cNvGrpSpPr/>
          <p:nvPr/>
        </p:nvGrpSpPr>
        <p:grpSpPr>
          <a:xfrm>
            <a:off x="5910936" y="1766888"/>
            <a:ext cx="1837202" cy="1790708"/>
            <a:chOff x="3200400" y="1371600"/>
            <a:chExt cx="1628565" cy="272499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4F17800-3C82-437F-88C7-4C5564600323}"/>
                </a:ext>
              </a:extLst>
            </p:cNvPr>
            <p:cNvSpPr/>
            <p:nvPr/>
          </p:nvSpPr>
          <p:spPr bwMode="auto">
            <a:xfrm>
              <a:off x="3200401" y="1371600"/>
              <a:ext cx="1628564" cy="68579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EA72A5E-8707-4EF6-8AD1-A4C56FBD87C8}"/>
                </a:ext>
              </a:extLst>
            </p:cNvPr>
            <p:cNvSpPr txBox="1"/>
            <p:nvPr/>
          </p:nvSpPr>
          <p:spPr>
            <a:xfrm>
              <a:off x="3739897" y="1440719"/>
              <a:ext cx="523763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17948A4-9028-42AA-8BD0-1E687FC26094}"/>
                </a:ext>
              </a:extLst>
            </p:cNvPr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080A2BD-713F-4E59-8F4D-1D69549665FB}"/>
                </a:ext>
              </a:extLst>
            </p:cNvPr>
            <p:cNvSpPr txBox="1"/>
            <p:nvPr/>
          </p:nvSpPr>
          <p:spPr>
            <a:xfrm>
              <a:off x="3545870" y="2133599"/>
              <a:ext cx="937621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0" dirty="0"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0B28C5A-0017-4E4A-95AC-13249F482295}"/>
                </a:ext>
              </a:extLst>
            </p:cNvPr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BA7A2F0-2BD6-45E6-AFDA-93C5EE75ADDF}"/>
                </a:ext>
              </a:extLst>
            </p:cNvPr>
            <p:cNvSpPr txBox="1"/>
            <p:nvPr/>
          </p:nvSpPr>
          <p:spPr>
            <a:xfrm>
              <a:off x="3745672" y="2636156"/>
              <a:ext cx="530615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931CEA4-1A97-4193-BC9A-FB399BC7519B}"/>
                </a:ext>
              </a:extLst>
            </p:cNvPr>
            <p:cNvSpPr/>
            <p:nvPr/>
          </p:nvSpPr>
          <p:spPr bwMode="auto">
            <a:xfrm>
              <a:off x="3200401" y="3505200"/>
              <a:ext cx="1628564" cy="5334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6927679-CD31-4D04-8D73-892B40B39305}"/>
                </a:ext>
              </a:extLst>
            </p:cNvPr>
            <p:cNvSpPr txBox="1"/>
            <p:nvPr/>
          </p:nvSpPr>
          <p:spPr>
            <a:xfrm>
              <a:off x="3745672" y="3581400"/>
              <a:ext cx="532588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B8DCEF0-6D1F-48AE-9DD4-3686D34B9F50}"/>
                </a:ext>
              </a:extLst>
            </p:cNvPr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FEA1A98-6CF5-4A41-8730-226AF61AE72A}"/>
                </a:ext>
              </a:extLst>
            </p:cNvPr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7988D84-7C72-41EE-AA63-CE2F5E7F45C6}"/>
              </a:ext>
            </a:extLst>
          </p:cNvPr>
          <p:cNvGrpSpPr/>
          <p:nvPr/>
        </p:nvGrpSpPr>
        <p:grpSpPr>
          <a:xfrm>
            <a:off x="5919337" y="3880117"/>
            <a:ext cx="1828801" cy="1828242"/>
            <a:chOff x="3200400" y="1632207"/>
            <a:chExt cx="1628565" cy="2406393"/>
          </a:xfrm>
          <a:solidFill>
            <a:srgbClr val="FFFF00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001B09D-50B8-4968-A5AD-5EBA2B463544}"/>
                </a:ext>
              </a:extLst>
            </p:cNvPr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C20E0F2-93A5-489D-AFA1-01FB79C7DA0B}"/>
                </a:ext>
              </a:extLst>
            </p:cNvPr>
            <p:cNvSpPr txBox="1"/>
            <p:nvPr/>
          </p:nvSpPr>
          <p:spPr>
            <a:xfrm>
              <a:off x="3725185" y="1632207"/>
              <a:ext cx="545587" cy="445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115703B-8D8D-49AC-A8B6-8B4BA6C50B5B}"/>
                </a:ext>
              </a:extLst>
            </p:cNvPr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EDD8A38-5614-4741-B6D1-B24CC2E491FE}"/>
                </a:ext>
              </a:extLst>
            </p:cNvPr>
            <p:cNvSpPr txBox="1"/>
            <p:nvPr/>
          </p:nvSpPr>
          <p:spPr>
            <a:xfrm>
              <a:off x="3531597" y="2114345"/>
              <a:ext cx="958816" cy="44561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52F989D-CEC3-4C8F-A8EC-99F1260AB8CA}"/>
                </a:ext>
              </a:extLst>
            </p:cNvPr>
            <p:cNvSpPr/>
            <p:nvPr/>
          </p:nvSpPr>
          <p:spPr bwMode="auto">
            <a:xfrm>
              <a:off x="3200401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FE4FA28-E78D-438B-9400-FD65547C4E7A}"/>
                </a:ext>
              </a:extLst>
            </p:cNvPr>
            <p:cNvSpPr txBox="1"/>
            <p:nvPr/>
          </p:nvSpPr>
          <p:spPr>
            <a:xfrm>
              <a:off x="3732853" y="2667001"/>
              <a:ext cx="552724" cy="445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0C00DB5-D457-4022-8AA6-6C1E674AB07E}"/>
                </a:ext>
              </a:extLst>
            </p:cNvPr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CDBCCA8-FFF9-467A-BDA5-80D8407D7D1E}"/>
                </a:ext>
              </a:extLst>
            </p:cNvPr>
            <p:cNvSpPr txBox="1"/>
            <p:nvPr/>
          </p:nvSpPr>
          <p:spPr>
            <a:xfrm>
              <a:off x="3737462" y="3581400"/>
              <a:ext cx="554780" cy="445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8BA29527-2379-48FB-9579-CE2BED8050ED}"/>
                </a:ext>
              </a:extLst>
            </p:cNvPr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7C76AD6-CF3E-4028-A907-B526BFAF4386}"/>
                </a:ext>
              </a:extLst>
            </p:cNvPr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C70A178D-5FD2-44F0-9515-E208DF7FE4A4}"/>
              </a:ext>
            </a:extLst>
          </p:cNvPr>
          <p:cNvSpPr txBox="1"/>
          <p:nvPr/>
        </p:nvSpPr>
        <p:spPr>
          <a:xfrm>
            <a:off x="7976738" y="153828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0000…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FE69E14-C587-49EC-BCF8-F4C393E97019}"/>
              </a:ext>
            </a:extLst>
          </p:cNvPr>
          <p:cNvSpPr txBox="1"/>
          <p:nvPr/>
        </p:nvSpPr>
        <p:spPr>
          <a:xfrm>
            <a:off x="7976738" y="6069342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FFFF…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31A5684-868F-46F7-917D-E23A80061828}"/>
              </a:ext>
            </a:extLst>
          </p:cNvPr>
          <p:cNvSpPr txBox="1"/>
          <p:nvPr/>
        </p:nvSpPr>
        <p:spPr>
          <a:xfrm>
            <a:off x="7976738" y="374808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1000…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041B7D3-ED77-484F-85A0-8294951FCD5A}"/>
              </a:ext>
            </a:extLst>
          </p:cNvPr>
          <p:cNvSpPr txBox="1"/>
          <p:nvPr/>
        </p:nvSpPr>
        <p:spPr>
          <a:xfrm>
            <a:off x="726643" y="4205288"/>
            <a:ext cx="10713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Program</a:t>
            </a:r>
          </a:p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address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78A3C6C-73A3-4B11-BB8A-BD1CDDEAEC08}"/>
              </a:ext>
            </a:extLst>
          </p:cNvPr>
          <p:cNvSpPr txBox="1"/>
          <p:nvPr/>
        </p:nvSpPr>
        <p:spPr>
          <a:xfrm>
            <a:off x="2754159" y="3505812"/>
            <a:ext cx="1569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Base Address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4A834BB-FD7A-458C-BFBF-E5E39296C897}"/>
              </a:ext>
            </a:extLst>
          </p:cNvPr>
          <p:cNvSpPr/>
          <p:nvPr/>
        </p:nvSpPr>
        <p:spPr bwMode="auto">
          <a:xfrm>
            <a:off x="2707843" y="3875144"/>
            <a:ext cx="1828800" cy="381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7" name="Plus 58">
            <a:extLst>
              <a:ext uri="{FF2B5EF4-FFF2-40B4-BE49-F238E27FC236}">
                <a16:creationId xmlns:a16="http://schemas.microsoft.com/office/drawing/2014/main" id="{D9C8E460-1930-401D-9C0C-246BABCE19ED}"/>
              </a:ext>
            </a:extLst>
          </p:cNvPr>
          <p:cNvSpPr/>
          <p:nvPr/>
        </p:nvSpPr>
        <p:spPr bwMode="auto">
          <a:xfrm>
            <a:off x="4765243" y="4433888"/>
            <a:ext cx="304800" cy="228600"/>
          </a:xfrm>
          <a:prstGeom prst="mathPlus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49DB0B2-0E05-4DCB-90CB-ECAEA7765C27}"/>
              </a:ext>
            </a:extLst>
          </p:cNvPr>
          <p:cNvSpPr/>
          <p:nvPr/>
        </p:nvSpPr>
        <p:spPr bwMode="auto">
          <a:xfrm>
            <a:off x="2707843" y="5576888"/>
            <a:ext cx="1828800" cy="381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360DDAE-1056-42BE-B414-4186C6654CF3}"/>
              </a:ext>
            </a:extLst>
          </p:cNvPr>
          <p:cNvSpPr txBox="1"/>
          <p:nvPr/>
        </p:nvSpPr>
        <p:spPr>
          <a:xfrm>
            <a:off x="2927646" y="5207556"/>
            <a:ext cx="995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Bound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F8636E3-DB94-4928-BB5C-1A88D6122078}"/>
              </a:ext>
            </a:extLst>
          </p:cNvPr>
          <p:cNvCxnSpPr>
            <a:stCxn id="46" idx="3"/>
          </p:cNvCxnSpPr>
          <p:nvPr/>
        </p:nvCxnSpPr>
        <p:spPr bwMode="auto">
          <a:xfrm flipV="1">
            <a:off x="4536643" y="3893955"/>
            <a:ext cx="1382695" cy="17168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arrow"/>
          </a:ln>
          <a:effectLst/>
        </p:spPr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C575F3A0-AFD6-4B37-AB8F-8E00F60C9CFF}"/>
              </a:ext>
            </a:extLst>
          </p:cNvPr>
          <p:cNvSpPr/>
          <p:nvPr/>
        </p:nvSpPr>
        <p:spPr bwMode="auto">
          <a:xfrm>
            <a:off x="4689043" y="4281489"/>
            <a:ext cx="457200" cy="533399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B5D54EC-CE43-4315-9281-DE175D27ED64}"/>
              </a:ext>
            </a:extLst>
          </p:cNvPr>
          <p:cNvCxnSpPr/>
          <p:nvPr/>
        </p:nvCxnSpPr>
        <p:spPr bwMode="auto">
          <a:xfrm>
            <a:off x="1945843" y="4510088"/>
            <a:ext cx="27432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C87F607-84E7-4221-8D27-01394C312F12}"/>
              </a:ext>
            </a:extLst>
          </p:cNvPr>
          <p:cNvCxnSpPr/>
          <p:nvPr/>
        </p:nvCxnSpPr>
        <p:spPr bwMode="auto">
          <a:xfrm>
            <a:off x="5146243" y="4510088"/>
            <a:ext cx="77309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B62E4989-D735-493C-A807-B75691997608}"/>
              </a:ext>
            </a:extLst>
          </p:cNvPr>
          <p:cNvCxnSpPr>
            <a:stCxn id="46" idx="3"/>
            <a:endCxn id="51" idx="1"/>
          </p:cNvCxnSpPr>
          <p:nvPr/>
        </p:nvCxnSpPr>
        <p:spPr bwMode="auto">
          <a:xfrm>
            <a:off x="4536643" y="4065644"/>
            <a:ext cx="219355" cy="29395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02FA868C-B850-40D9-93BF-AE2433067462}"/>
              </a:ext>
            </a:extLst>
          </p:cNvPr>
          <p:cNvSpPr/>
          <p:nvPr/>
        </p:nvSpPr>
        <p:spPr bwMode="auto">
          <a:xfrm>
            <a:off x="4689043" y="5043488"/>
            <a:ext cx="457200" cy="5334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2E3F377-0B89-466A-A772-2481392C4E4E}"/>
              </a:ext>
            </a:extLst>
          </p:cNvPr>
          <p:cNvSpPr txBox="1"/>
          <p:nvPr/>
        </p:nvSpPr>
        <p:spPr>
          <a:xfrm>
            <a:off x="4765243" y="511968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&lt;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28373DC-24FC-4686-8E10-992766DB3468}"/>
              </a:ext>
            </a:extLst>
          </p:cNvPr>
          <p:cNvCxnSpPr>
            <a:endCxn id="56" idx="1"/>
          </p:cNvCxnSpPr>
          <p:nvPr/>
        </p:nvCxnSpPr>
        <p:spPr bwMode="auto">
          <a:xfrm>
            <a:off x="4079443" y="4510088"/>
            <a:ext cx="676555" cy="61151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BDFB21CC-D503-4B9F-BE20-F049EC06A659}"/>
              </a:ext>
            </a:extLst>
          </p:cNvPr>
          <p:cNvCxnSpPr>
            <a:stCxn id="48" idx="3"/>
            <a:endCxn id="56" idx="3"/>
          </p:cNvCxnSpPr>
          <p:nvPr/>
        </p:nvCxnSpPr>
        <p:spPr bwMode="auto">
          <a:xfrm flipV="1">
            <a:off x="4536643" y="5498773"/>
            <a:ext cx="219355" cy="26861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D7741B3F-44BC-4CD3-9E86-7DF4BDA7B542}"/>
              </a:ext>
            </a:extLst>
          </p:cNvPr>
          <p:cNvSpPr txBox="1"/>
          <p:nvPr/>
        </p:nvSpPr>
        <p:spPr>
          <a:xfrm>
            <a:off x="3012643" y="3875144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1000…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1FEFE44-24A1-42CE-ADDF-3DC6FA85C178}"/>
              </a:ext>
            </a:extLst>
          </p:cNvPr>
          <p:cNvSpPr txBox="1"/>
          <p:nvPr/>
        </p:nvSpPr>
        <p:spPr>
          <a:xfrm>
            <a:off x="7976738" y="542448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1100…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E7AC065-E211-47D7-A43C-48119651EBCA}"/>
              </a:ext>
            </a:extLst>
          </p:cNvPr>
          <p:cNvSpPr txBox="1"/>
          <p:nvPr/>
        </p:nvSpPr>
        <p:spPr>
          <a:xfrm>
            <a:off x="3165043" y="5576888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0100…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F5CC49A-AE5C-490C-BBB8-4230EC8A4BA6}"/>
              </a:ext>
            </a:extLst>
          </p:cNvPr>
          <p:cNvSpPr txBox="1"/>
          <p:nvPr/>
        </p:nvSpPr>
        <p:spPr>
          <a:xfrm>
            <a:off x="527323" y="3926713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0010</a:t>
            </a:r>
            <a:r>
              <a:rPr lang="mr-IN" sz="2000" b="0" dirty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CD0109F-F9FA-42DA-8528-BDCF5BF4C47B}"/>
              </a:ext>
            </a:extLst>
          </p:cNvPr>
          <p:cNvSpPr txBox="1"/>
          <p:nvPr/>
        </p:nvSpPr>
        <p:spPr>
          <a:xfrm>
            <a:off x="1777113" y="4188961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0</a:t>
            </a: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010</a:t>
            </a:r>
            <a:r>
              <a:rPr lang="mr-IN" sz="2000" b="0" dirty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6BCBA28-2DBF-47AC-8A79-B1A2C6A7B13D}"/>
              </a:ext>
            </a:extLst>
          </p:cNvPr>
          <p:cNvSpPr txBox="1"/>
          <p:nvPr/>
        </p:nvSpPr>
        <p:spPr>
          <a:xfrm>
            <a:off x="5044795" y="4452562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010</a:t>
            </a:r>
            <a:r>
              <a:rPr lang="mr-IN" b="0" dirty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A4F2B56D-EB08-4069-B6C3-4484DB508FB0}"/>
              </a:ext>
            </a:extLst>
          </p:cNvPr>
          <p:cNvCxnSpPr>
            <a:cxnSpLocks/>
          </p:cNvCxnSpPr>
          <p:nvPr/>
        </p:nvCxnSpPr>
        <p:spPr bwMode="auto">
          <a:xfrm flipV="1">
            <a:off x="4522622" y="5684133"/>
            <a:ext cx="1396715" cy="918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arrow"/>
          </a:ln>
          <a:effectLst/>
        </p:spPr>
      </p:cxnSp>
      <p:sp>
        <p:nvSpPr>
          <p:cNvPr id="84" name="Content Placeholder 87">
            <a:extLst>
              <a:ext uri="{FF2B5EF4-FFF2-40B4-BE49-F238E27FC236}">
                <a16:creationId xmlns:a16="http://schemas.microsoft.com/office/drawing/2014/main" id="{A69A97B4-1940-4757-8739-99AD51AD5DB9}"/>
              </a:ext>
            </a:extLst>
          </p:cNvPr>
          <p:cNvSpPr txBox="1">
            <a:spLocks/>
          </p:cNvSpPr>
          <p:nvPr/>
        </p:nvSpPr>
        <p:spPr>
          <a:xfrm>
            <a:off x="480445" y="1853767"/>
            <a:ext cx="5334000" cy="16968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</a:rPr>
              <a:t>Can the program touch OS?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Can it touch other programs?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Fragmentation still an issue!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0AEFB99C-C2EF-46A7-991C-A21B74C0A286}"/>
              </a:ext>
            </a:extLst>
          </p:cNvPr>
          <p:cNvGrpSpPr/>
          <p:nvPr/>
        </p:nvGrpSpPr>
        <p:grpSpPr>
          <a:xfrm>
            <a:off x="9331757" y="3316955"/>
            <a:ext cx="1828800" cy="1823613"/>
            <a:chOff x="3200400" y="1638300"/>
            <a:chExt cx="1628564" cy="2400300"/>
          </a:xfrm>
          <a:solidFill>
            <a:srgbClr val="FFFF00"/>
          </a:solidFill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6899707F-3CF1-4632-AED7-1B6C3F940282}"/>
                </a:ext>
              </a:extLst>
            </p:cNvPr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947CF76C-1368-4EC9-BBD0-D5EFC751551F}"/>
                </a:ext>
              </a:extLst>
            </p:cNvPr>
            <p:cNvSpPr txBox="1"/>
            <p:nvPr/>
          </p:nvSpPr>
          <p:spPr>
            <a:xfrm>
              <a:off x="3372272" y="1638300"/>
              <a:ext cx="524060" cy="445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EE5E239E-AD28-4F50-A9B3-5C6716D35844}"/>
                </a:ext>
              </a:extLst>
            </p:cNvPr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379216CF-2093-4B7B-8FD6-99F9B32BF0EA}"/>
                </a:ext>
              </a:extLst>
            </p:cNvPr>
            <p:cNvSpPr txBox="1"/>
            <p:nvPr/>
          </p:nvSpPr>
          <p:spPr>
            <a:xfrm>
              <a:off x="3352800" y="2133601"/>
              <a:ext cx="958816" cy="44561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67C0035F-705C-4B08-B503-5E25227D92ED}"/>
                </a:ext>
              </a:extLst>
            </p:cNvPr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D60B69A5-99DC-4BF7-8BA6-49730FDDE54B}"/>
                </a:ext>
              </a:extLst>
            </p:cNvPr>
            <p:cNvSpPr txBox="1"/>
            <p:nvPr/>
          </p:nvSpPr>
          <p:spPr>
            <a:xfrm>
              <a:off x="3505200" y="2667001"/>
              <a:ext cx="534167" cy="445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A7C25583-2ED8-4450-9568-929F99420CC9}"/>
                </a:ext>
              </a:extLst>
            </p:cNvPr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F3BE74DD-25E7-4D2C-9305-172B33AB359E}"/>
                </a:ext>
              </a:extLst>
            </p:cNvPr>
            <p:cNvSpPr txBox="1"/>
            <p:nvPr/>
          </p:nvSpPr>
          <p:spPr>
            <a:xfrm>
              <a:off x="3429000" y="3581400"/>
              <a:ext cx="539877" cy="445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89C8948F-94B1-4CE0-BC1F-D6BCC0D92CF4}"/>
                </a:ext>
              </a:extLst>
            </p:cNvPr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C811F794-3F6E-4F4C-84C6-C3F426E1136F}"/>
                </a:ext>
              </a:extLst>
            </p:cNvPr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9DF7ED71-AA83-420A-91B6-755C28DC3DA7}"/>
              </a:ext>
            </a:extLst>
          </p:cNvPr>
          <p:cNvSpPr txBox="1"/>
          <p:nvPr/>
        </p:nvSpPr>
        <p:spPr>
          <a:xfrm>
            <a:off x="10309040" y="290112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0000…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98A4F5AF-D773-4104-A032-281692FD950F}"/>
              </a:ext>
            </a:extLst>
          </p:cNvPr>
          <p:cNvSpPr txBox="1"/>
          <p:nvPr/>
        </p:nvSpPr>
        <p:spPr>
          <a:xfrm>
            <a:off x="10342839" y="517039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0100…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C7A14E59-57A4-4C12-8189-76A8D9A07E88}"/>
              </a:ext>
            </a:extLst>
          </p:cNvPr>
          <p:cNvSpPr txBox="1"/>
          <p:nvPr/>
        </p:nvSpPr>
        <p:spPr>
          <a:xfrm>
            <a:off x="9105460" y="2136113"/>
            <a:ext cx="2281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Original Program</a:t>
            </a:r>
          </a:p>
        </p:txBody>
      </p:sp>
    </p:spTree>
    <p:extLst>
      <p:ext uri="{BB962C8B-B14F-4D97-AF65-F5344CB8AC3E}">
        <p14:creationId xmlns:p14="http://schemas.microsoft.com/office/powerpoint/2010/main" val="3126429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 Translation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23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6B511-45F4-4C6E-8912-720B8554A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Issues with Simple Base and Bound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2B3C9-110E-4DEA-B7F3-EA07A20C9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Fragmentation problem over time</a:t>
            </a:r>
          </a:p>
          <a:p>
            <a:r>
              <a:rPr lang="en-US" dirty="0" smtClean="0"/>
              <a:t>No support for sparse address space</a:t>
            </a:r>
          </a:p>
          <a:p>
            <a:r>
              <a:rPr lang="en-US" dirty="0" smtClean="0"/>
              <a:t>Hard to do </a:t>
            </a:r>
            <a:r>
              <a:rPr lang="en-US" dirty="0" err="1" smtClean="0"/>
              <a:t>interprocess</a:t>
            </a:r>
            <a:r>
              <a:rPr lang="en-US" dirty="0" smtClean="0"/>
              <a:t> sharing</a:t>
            </a:r>
          </a:p>
          <a:p>
            <a:pPr lvl="1"/>
            <a:r>
              <a:rPr lang="en-US" dirty="0" smtClean="0"/>
              <a:t>E.g., to share code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58798-CEF9-4139-8EB1-8DA856D43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D076B-80AC-49AB-B7B3-012552F43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 (2)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0CE2A-B119-4F39-904E-925EE7749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2697620-B91E-44BA-97D6-91300FEDBB23}"/>
              </a:ext>
            </a:extLst>
          </p:cNvPr>
          <p:cNvGrpSpPr/>
          <p:nvPr/>
        </p:nvGrpSpPr>
        <p:grpSpPr>
          <a:xfrm>
            <a:off x="183180" y="1890201"/>
            <a:ext cx="1708693" cy="2165865"/>
            <a:chOff x="1976616" y="1359849"/>
            <a:chExt cx="1708693" cy="2165865"/>
          </a:xfrm>
        </p:grpSpPr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3FB28D2E-CCFC-439C-A03F-23BBDD76D8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6617" y="1392114"/>
              <a:ext cx="1708692" cy="2133600"/>
            </a:xfrm>
            <a:prstGeom prst="rect">
              <a:avLst/>
            </a:prstGeom>
            <a:solidFill>
              <a:srgbClr val="C0D2F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ko-KR" altLang="en-US">
                <a:solidFill>
                  <a:srgbClr val="FF66CC"/>
                </a:solidFill>
                <a:latin typeface="+mn-lt"/>
                <a:ea typeface="굴림" panose="020B0600000101010101" pitchFamily="34" charset="-127"/>
              </a:endParaRPr>
            </a:p>
          </p:txBody>
        </p:sp>
        <p:sp>
          <p:nvSpPr>
            <p:cNvPr id="8" name="Line 5">
              <a:extLst>
                <a:ext uri="{FF2B5EF4-FFF2-40B4-BE49-F238E27FC236}">
                  <a16:creationId xmlns:a16="http://schemas.microsoft.com/office/drawing/2014/main" id="{724EF2AF-0B3E-43E9-9B3A-F97B84F996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6617" y="1755652"/>
              <a:ext cx="17086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9" name="Line 6">
              <a:extLst>
                <a:ext uri="{FF2B5EF4-FFF2-40B4-BE49-F238E27FC236}">
                  <a16:creationId xmlns:a16="http://schemas.microsoft.com/office/drawing/2014/main" id="{DC5973E1-4266-4278-8114-6E1D15F37D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6617" y="2166814"/>
              <a:ext cx="17086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0" name="Line 7">
              <a:extLst>
                <a:ext uri="{FF2B5EF4-FFF2-40B4-BE49-F238E27FC236}">
                  <a16:creationId xmlns:a16="http://schemas.microsoft.com/office/drawing/2014/main" id="{E492C0B0-D984-4014-84B7-8DB907E18B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6617" y="3098677"/>
              <a:ext cx="17086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1" name="Text Box 8">
              <a:extLst>
                <a:ext uri="{FF2B5EF4-FFF2-40B4-BE49-F238E27FC236}">
                  <a16:creationId xmlns:a16="http://schemas.microsoft.com/office/drawing/2014/main" id="{A6341C40-EDB9-4121-8BBE-113CFEAAD0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6617" y="1359849"/>
              <a:ext cx="17067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800" b="0" dirty="0">
                  <a:latin typeface="+mn-lt"/>
                  <a:ea typeface="굴림" panose="020B0600000101010101" pitchFamily="34" charset="-127"/>
                </a:rPr>
                <a:t>process 6</a:t>
              </a:r>
            </a:p>
          </p:txBody>
        </p:sp>
        <p:sp>
          <p:nvSpPr>
            <p:cNvPr id="12" name="Text Box 9">
              <a:extLst>
                <a:ext uri="{FF2B5EF4-FFF2-40B4-BE49-F238E27FC236}">
                  <a16:creationId xmlns:a16="http://schemas.microsoft.com/office/drawing/2014/main" id="{2FED0EBA-DB19-46CD-8330-6BAEA5E313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6617" y="1776916"/>
              <a:ext cx="17003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800" b="0" dirty="0">
                  <a:latin typeface="+mn-lt"/>
                  <a:ea typeface="굴림" panose="020B0600000101010101" pitchFamily="34" charset="-127"/>
                </a:rPr>
                <a:t>process 5</a:t>
              </a:r>
            </a:p>
          </p:txBody>
        </p:sp>
        <p:sp>
          <p:nvSpPr>
            <p:cNvPr id="13" name="Text Box 10">
              <a:extLst>
                <a:ext uri="{FF2B5EF4-FFF2-40B4-BE49-F238E27FC236}">
                  <a16:creationId xmlns:a16="http://schemas.microsoft.com/office/drawing/2014/main" id="{787532B9-9695-4646-B122-D9EA7A50C1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6618" y="2450397"/>
              <a:ext cx="17003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800" b="0" dirty="0">
                  <a:latin typeface="+mn-lt"/>
                  <a:ea typeface="굴림" panose="020B0600000101010101" pitchFamily="34" charset="-127"/>
                </a:rPr>
                <a:t>process 2</a:t>
              </a:r>
            </a:p>
          </p:txBody>
        </p:sp>
        <p:sp>
          <p:nvSpPr>
            <p:cNvPr id="14" name="Text Box 11">
              <a:extLst>
                <a:ext uri="{FF2B5EF4-FFF2-40B4-BE49-F238E27FC236}">
                  <a16:creationId xmlns:a16="http://schemas.microsoft.com/office/drawing/2014/main" id="{0D0C79D4-1D53-407E-8714-54D1912DFF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6616" y="3102161"/>
              <a:ext cx="17067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800" b="0" dirty="0">
                  <a:latin typeface="+mn-lt"/>
                  <a:ea typeface="굴림" panose="020B0600000101010101" pitchFamily="34" charset="-127"/>
                </a:rPr>
                <a:t>OS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69FA8A9-DA80-4D55-9313-0E391335D3F0}"/>
              </a:ext>
            </a:extLst>
          </p:cNvPr>
          <p:cNvGrpSpPr>
            <a:grpSpLocks/>
          </p:cNvGrpSpPr>
          <p:nvPr/>
        </p:nvGrpSpPr>
        <p:grpSpPr bwMode="auto">
          <a:xfrm>
            <a:off x="2018164" y="1890201"/>
            <a:ext cx="2626422" cy="2165865"/>
            <a:chOff x="2514600" y="882135"/>
            <a:chExt cx="1756900" cy="2165865"/>
          </a:xfrm>
        </p:grpSpPr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12AD811B-C5B7-4589-A109-19B90E9C0B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200" y="914400"/>
              <a:ext cx="1143000" cy="2133600"/>
            </a:xfrm>
            <a:prstGeom prst="rect">
              <a:avLst/>
            </a:prstGeom>
            <a:solidFill>
              <a:srgbClr val="C0D2F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17" name="Line 13">
              <a:extLst>
                <a:ext uri="{FF2B5EF4-FFF2-40B4-BE49-F238E27FC236}">
                  <a16:creationId xmlns:a16="http://schemas.microsoft.com/office/drawing/2014/main" id="{207F4F9C-0028-4948-83A1-C3C20365DA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4200" y="1277938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8" name="Line 14">
              <a:extLst>
                <a:ext uri="{FF2B5EF4-FFF2-40B4-BE49-F238E27FC236}">
                  <a16:creationId xmlns:a16="http://schemas.microsoft.com/office/drawing/2014/main" id="{F3211700-DDA0-42DD-98F5-4C45DE9D62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4200" y="1689100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9" name="Line 15">
              <a:extLst>
                <a:ext uri="{FF2B5EF4-FFF2-40B4-BE49-F238E27FC236}">
                  <a16:creationId xmlns:a16="http://schemas.microsoft.com/office/drawing/2014/main" id="{2372885D-FDE4-4EA2-8EF7-4CAFBB601A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4200" y="2620963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0" name="Text Box 16">
              <a:extLst>
                <a:ext uri="{FF2B5EF4-FFF2-40B4-BE49-F238E27FC236}">
                  <a16:creationId xmlns:a16="http://schemas.microsoft.com/office/drawing/2014/main" id="{2FA89D94-629F-4A64-BA96-A1446C79FE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8500" y="882135"/>
              <a:ext cx="11387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800" b="0" dirty="0">
                  <a:latin typeface="+mn-lt"/>
                  <a:ea typeface="굴림" panose="020B0600000101010101" pitchFamily="34" charset="-127"/>
                </a:rPr>
                <a:t>process 6</a:t>
              </a:r>
            </a:p>
          </p:txBody>
        </p:sp>
        <p:sp>
          <p:nvSpPr>
            <p:cNvPr id="21" name="Text Box 17">
              <a:extLst>
                <a:ext uri="{FF2B5EF4-FFF2-40B4-BE49-F238E27FC236}">
                  <a16:creationId xmlns:a16="http://schemas.microsoft.com/office/drawing/2014/main" id="{BE1A6B23-27AF-46B5-A653-63E9E97964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4200" y="1299202"/>
              <a:ext cx="11473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800" b="0" dirty="0">
                  <a:latin typeface="+mn-lt"/>
                  <a:ea typeface="굴림" panose="020B0600000101010101" pitchFamily="34" charset="-127"/>
                </a:rPr>
                <a:t>process 5</a:t>
              </a:r>
            </a:p>
          </p:txBody>
        </p:sp>
        <p:sp>
          <p:nvSpPr>
            <p:cNvPr id="22" name="Text Box 18">
              <a:extLst>
                <a:ext uri="{FF2B5EF4-FFF2-40B4-BE49-F238E27FC236}">
                  <a16:creationId xmlns:a16="http://schemas.microsoft.com/office/drawing/2014/main" id="{9C12D758-D3A4-452D-A0B5-CD389BD95A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8500" y="2662166"/>
              <a:ext cx="11387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800" b="0" dirty="0">
                  <a:latin typeface="+mn-lt"/>
                  <a:ea typeface="굴림" panose="020B0600000101010101" pitchFamily="34" charset="-127"/>
                </a:rPr>
                <a:t>OS</a:t>
              </a:r>
            </a:p>
          </p:txBody>
        </p:sp>
        <p:sp>
          <p:nvSpPr>
            <p:cNvPr id="23" name="Rectangle 34">
              <a:extLst>
                <a:ext uri="{FF2B5EF4-FFF2-40B4-BE49-F238E27FC236}">
                  <a16:creationId xmlns:a16="http://schemas.microsoft.com/office/drawing/2014/main" id="{CC41CDCA-2F2E-4D8C-BE50-3D35A062EB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200" y="1676400"/>
              <a:ext cx="1143000" cy="99060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24" name="AutoShape 40">
              <a:extLst>
                <a:ext uri="{FF2B5EF4-FFF2-40B4-BE49-F238E27FC236}">
                  <a16:creationId xmlns:a16="http://schemas.microsoft.com/office/drawing/2014/main" id="{534140FC-B49D-4582-ABF6-6FE5B9E6BE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2057400"/>
              <a:ext cx="533400" cy="22860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FF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6BB004C-5373-4D24-A6BF-CCC5DFFB2A3D}"/>
              </a:ext>
            </a:extLst>
          </p:cNvPr>
          <p:cNvGrpSpPr>
            <a:grpSpLocks/>
          </p:cNvGrpSpPr>
          <p:nvPr/>
        </p:nvGrpSpPr>
        <p:grpSpPr bwMode="auto">
          <a:xfrm>
            <a:off x="4772834" y="1890201"/>
            <a:ext cx="2619994" cy="2165865"/>
            <a:chOff x="4343400" y="882135"/>
            <a:chExt cx="1752600" cy="2165865"/>
          </a:xfrm>
        </p:grpSpPr>
        <p:sp>
          <p:nvSpPr>
            <p:cNvPr id="26" name="Rectangle 19">
              <a:extLst>
                <a:ext uri="{FF2B5EF4-FFF2-40B4-BE49-F238E27FC236}">
                  <a16:creationId xmlns:a16="http://schemas.microsoft.com/office/drawing/2014/main" id="{22FE6A41-84F0-4EF7-9774-729AE7B7F6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0" y="914400"/>
              <a:ext cx="1143000" cy="2133600"/>
            </a:xfrm>
            <a:prstGeom prst="rect">
              <a:avLst/>
            </a:prstGeom>
            <a:solidFill>
              <a:srgbClr val="C0D2F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27" name="Line 20">
              <a:extLst>
                <a:ext uri="{FF2B5EF4-FFF2-40B4-BE49-F238E27FC236}">
                  <a16:creationId xmlns:a16="http://schemas.microsoft.com/office/drawing/2014/main" id="{EE201D7A-2DDA-49F9-B528-7B1930B7FF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3000" y="1277938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8" name="Line 21">
              <a:extLst>
                <a:ext uri="{FF2B5EF4-FFF2-40B4-BE49-F238E27FC236}">
                  <a16:creationId xmlns:a16="http://schemas.microsoft.com/office/drawing/2014/main" id="{4B41C05D-A1F9-4AFA-9498-DDAC0301D0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3000" y="1689100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9" name="Line 22">
              <a:extLst>
                <a:ext uri="{FF2B5EF4-FFF2-40B4-BE49-F238E27FC236}">
                  <a16:creationId xmlns:a16="http://schemas.microsoft.com/office/drawing/2014/main" id="{37C3A3F6-F5F9-46AC-8AAD-C6A9AF0714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3000" y="2620963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0" name="Text Box 23">
              <a:extLst>
                <a:ext uri="{FF2B5EF4-FFF2-40B4-BE49-F238E27FC236}">
                  <a16:creationId xmlns:a16="http://schemas.microsoft.com/office/drawing/2014/main" id="{781DF0E1-1270-40D9-B827-2F068ADC60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7392" y="882135"/>
              <a:ext cx="11486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800" b="0" dirty="0">
                  <a:latin typeface="+mn-lt"/>
                  <a:ea typeface="굴림" panose="020B0600000101010101" pitchFamily="34" charset="-127"/>
                </a:rPr>
                <a:t>process 6</a:t>
              </a:r>
            </a:p>
          </p:txBody>
        </p:sp>
        <p:sp>
          <p:nvSpPr>
            <p:cNvPr id="31" name="Text Box 24">
              <a:extLst>
                <a:ext uri="{FF2B5EF4-FFF2-40B4-BE49-F238E27FC236}">
                  <a16:creationId xmlns:a16="http://schemas.microsoft.com/office/drawing/2014/main" id="{30BB7567-50AD-4D74-A70D-AB61EFF664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3000" y="1290058"/>
              <a:ext cx="1143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800" b="0" dirty="0">
                  <a:latin typeface="+mn-lt"/>
                  <a:ea typeface="굴림" panose="020B0600000101010101" pitchFamily="34" charset="-127"/>
                </a:rPr>
                <a:t>process 5</a:t>
              </a:r>
            </a:p>
          </p:txBody>
        </p:sp>
        <p:sp>
          <p:nvSpPr>
            <p:cNvPr id="32" name="Text Box 25">
              <a:extLst>
                <a:ext uri="{FF2B5EF4-FFF2-40B4-BE49-F238E27FC236}">
                  <a16:creationId xmlns:a16="http://schemas.microsoft.com/office/drawing/2014/main" id="{E095562E-8771-4694-85D3-94508FF532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3000" y="2661023"/>
              <a:ext cx="1143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800" b="0" dirty="0">
                  <a:latin typeface="+mn-lt"/>
                  <a:ea typeface="굴림" panose="020B0600000101010101" pitchFamily="34" charset="-127"/>
                </a:rPr>
                <a:t>OS</a:t>
              </a:r>
            </a:p>
          </p:txBody>
        </p:sp>
        <p:sp>
          <p:nvSpPr>
            <p:cNvPr id="33" name="Rectangle 35">
              <a:extLst>
                <a:ext uri="{FF2B5EF4-FFF2-40B4-BE49-F238E27FC236}">
                  <a16:creationId xmlns:a16="http://schemas.microsoft.com/office/drawing/2014/main" id="{12D1B7A6-F8E9-4EB4-B44B-BC44166731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0" y="2057400"/>
              <a:ext cx="1143000" cy="60960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34" name="Text Box 36">
              <a:extLst>
                <a:ext uri="{FF2B5EF4-FFF2-40B4-BE49-F238E27FC236}">
                  <a16:creationId xmlns:a16="http://schemas.microsoft.com/office/drawing/2014/main" id="{5292B244-DA9B-420D-A8EB-AF059C7F60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3000" y="1653278"/>
              <a:ext cx="1143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800" b="0" dirty="0">
                  <a:latin typeface="+mn-lt"/>
                  <a:ea typeface="굴림" panose="020B0600000101010101" pitchFamily="34" charset="-127"/>
                </a:rPr>
                <a:t>process 9</a:t>
              </a:r>
            </a:p>
          </p:txBody>
        </p:sp>
        <p:sp>
          <p:nvSpPr>
            <p:cNvPr id="35" name="AutoShape 41">
              <a:extLst>
                <a:ext uri="{FF2B5EF4-FFF2-40B4-BE49-F238E27FC236}">
                  <a16:creationId xmlns:a16="http://schemas.microsoft.com/office/drawing/2014/main" id="{AF476B15-2743-4A2E-B760-E1B9936BF6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400" y="2057400"/>
              <a:ext cx="533400" cy="22860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FF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F65AEB1-F1F3-417D-889A-90B2B0BC2E46}"/>
              </a:ext>
            </a:extLst>
          </p:cNvPr>
          <p:cNvGrpSpPr>
            <a:grpSpLocks/>
          </p:cNvGrpSpPr>
          <p:nvPr/>
        </p:nvGrpSpPr>
        <p:grpSpPr bwMode="auto">
          <a:xfrm>
            <a:off x="7521076" y="1890201"/>
            <a:ext cx="2635320" cy="2165865"/>
            <a:chOff x="6172200" y="882135"/>
            <a:chExt cx="1762852" cy="2165865"/>
          </a:xfrm>
        </p:grpSpPr>
        <p:grpSp>
          <p:nvGrpSpPr>
            <p:cNvPr id="37" name="Group 1">
              <a:extLst>
                <a:ext uri="{FF2B5EF4-FFF2-40B4-BE49-F238E27FC236}">
                  <a16:creationId xmlns:a16="http://schemas.microsoft.com/office/drawing/2014/main" id="{DEAB57DF-3CDE-4460-8068-6167B21C72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72200" y="882135"/>
              <a:ext cx="1762852" cy="2165865"/>
              <a:chOff x="6172200" y="882135"/>
              <a:chExt cx="1762852" cy="2165865"/>
            </a:xfrm>
          </p:grpSpPr>
          <p:sp>
            <p:nvSpPr>
              <p:cNvPr id="39" name="Rectangle 26">
                <a:extLst>
                  <a:ext uri="{FF2B5EF4-FFF2-40B4-BE49-F238E27FC236}">
                    <a16:creationId xmlns:a16="http://schemas.microsoft.com/office/drawing/2014/main" id="{6F2F8F82-FB85-4A6A-8762-3399E1722E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1800" y="914400"/>
                <a:ext cx="1143000" cy="2133600"/>
              </a:xfrm>
              <a:prstGeom prst="rect">
                <a:avLst/>
              </a:prstGeom>
              <a:solidFill>
                <a:srgbClr val="C0D2F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  <p:sp>
            <p:nvSpPr>
              <p:cNvPr id="40" name="Line 27">
                <a:extLst>
                  <a:ext uri="{FF2B5EF4-FFF2-40B4-BE49-F238E27FC236}">
                    <a16:creationId xmlns:a16="http://schemas.microsoft.com/office/drawing/2014/main" id="{AF559567-BCEF-41EE-BA03-3E2354AAB0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1800" y="1277938"/>
                <a:ext cx="1143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41" name="Line 28">
                <a:extLst>
                  <a:ext uri="{FF2B5EF4-FFF2-40B4-BE49-F238E27FC236}">
                    <a16:creationId xmlns:a16="http://schemas.microsoft.com/office/drawing/2014/main" id="{23B3AF61-BEE8-46DD-A55E-5FD0BC3F77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1800" y="1689100"/>
                <a:ext cx="1143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42" name="Line 29">
                <a:extLst>
                  <a:ext uri="{FF2B5EF4-FFF2-40B4-BE49-F238E27FC236}">
                    <a16:creationId xmlns:a16="http://schemas.microsoft.com/office/drawing/2014/main" id="{C30EE877-B3CB-455C-9FDE-06F4189D4C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1800" y="2620963"/>
                <a:ext cx="1143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43" name="Text Box 30">
                <a:extLst>
                  <a:ext uri="{FF2B5EF4-FFF2-40B4-BE49-F238E27FC236}">
                    <a16:creationId xmlns:a16="http://schemas.microsoft.com/office/drawing/2014/main" id="{5633AB12-B1EC-456A-ABE9-BAC8D82EE8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80491" y="882135"/>
                <a:ext cx="114430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ko-KR" sz="1800" b="0" dirty="0">
                    <a:latin typeface="+mn-lt"/>
                    <a:ea typeface="굴림" panose="020B0600000101010101" pitchFamily="34" charset="-127"/>
                  </a:rPr>
                  <a:t>process 6</a:t>
                </a:r>
              </a:p>
            </p:txBody>
          </p:sp>
          <p:sp>
            <p:nvSpPr>
              <p:cNvPr id="44" name="Text Box 32">
                <a:extLst>
                  <a:ext uri="{FF2B5EF4-FFF2-40B4-BE49-F238E27FC236}">
                    <a16:creationId xmlns:a16="http://schemas.microsoft.com/office/drawing/2014/main" id="{5113DD1C-8674-4B05-9805-081E6D1D57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81800" y="1644134"/>
                <a:ext cx="11430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ko-KR" sz="1800" b="0" dirty="0">
                    <a:latin typeface="+mn-lt"/>
                    <a:ea typeface="굴림" panose="020B0600000101010101" pitchFamily="34" charset="-127"/>
                  </a:rPr>
                  <a:t>process 9</a:t>
                </a:r>
              </a:p>
            </p:txBody>
          </p:sp>
          <p:sp>
            <p:nvSpPr>
              <p:cNvPr id="45" name="Text Box 33">
                <a:extLst>
                  <a:ext uri="{FF2B5EF4-FFF2-40B4-BE49-F238E27FC236}">
                    <a16:creationId xmlns:a16="http://schemas.microsoft.com/office/drawing/2014/main" id="{9D5C0DA1-237E-4E40-9656-FEB57C1530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81800" y="2661023"/>
                <a:ext cx="115325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ko-KR" sz="1800" b="0" dirty="0">
                    <a:latin typeface="+mn-lt"/>
                    <a:ea typeface="굴림" panose="020B0600000101010101" pitchFamily="34" charset="-127"/>
                  </a:rPr>
                  <a:t>OS</a:t>
                </a:r>
              </a:p>
            </p:txBody>
          </p:sp>
          <p:sp>
            <p:nvSpPr>
              <p:cNvPr id="46" name="Rectangle 37">
                <a:extLst>
                  <a:ext uri="{FF2B5EF4-FFF2-40B4-BE49-F238E27FC236}">
                    <a16:creationId xmlns:a16="http://schemas.microsoft.com/office/drawing/2014/main" id="{92DC773C-4752-4684-BA19-BE79F3913F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1800" y="2362200"/>
                <a:ext cx="1143000" cy="304800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  <p:sp>
            <p:nvSpPr>
              <p:cNvPr id="47" name="Line 38">
                <a:extLst>
                  <a:ext uri="{FF2B5EF4-FFF2-40B4-BE49-F238E27FC236}">
                    <a16:creationId xmlns:a16="http://schemas.microsoft.com/office/drawing/2014/main" id="{511269F4-D5AF-41B4-A204-F69B4C2B54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1800" y="2012950"/>
                <a:ext cx="1143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48" name="Text Box 39">
                <a:extLst>
                  <a:ext uri="{FF2B5EF4-FFF2-40B4-BE49-F238E27FC236}">
                    <a16:creationId xmlns:a16="http://schemas.microsoft.com/office/drawing/2014/main" id="{53A27A18-98F2-46D8-AD69-D84472E396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81800" y="1988559"/>
                <a:ext cx="11430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ko-KR" sz="1800" b="0" dirty="0">
                    <a:latin typeface="+mn-lt"/>
                    <a:ea typeface="굴림" panose="020B0600000101010101" pitchFamily="34" charset="-127"/>
                  </a:rPr>
                  <a:t>process 10</a:t>
                </a:r>
              </a:p>
            </p:txBody>
          </p:sp>
          <p:sp>
            <p:nvSpPr>
              <p:cNvPr id="49" name="AutoShape 42">
                <a:extLst>
                  <a:ext uri="{FF2B5EF4-FFF2-40B4-BE49-F238E27FC236}">
                    <a16:creationId xmlns:a16="http://schemas.microsoft.com/office/drawing/2014/main" id="{9C346307-81F0-4A21-9918-8BF8473C59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2200" y="2057400"/>
                <a:ext cx="533400" cy="228600"/>
              </a:xfrm>
              <a:prstGeom prst="rightArrow">
                <a:avLst>
                  <a:gd name="adj1" fmla="val 50000"/>
                  <a:gd name="adj2" fmla="val 58333"/>
                </a:avLst>
              </a:prstGeom>
              <a:solidFill>
                <a:srgbClr val="FF66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</p:grp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F215562-C63D-41C7-8344-474E61FEB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1280779"/>
              <a:ext cx="1143000" cy="408321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10C3AF9-CF57-4EEB-8F0B-CAC1C4426930}"/>
              </a:ext>
            </a:extLst>
          </p:cNvPr>
          <p:cNvGrpSpPr>
            <a:grpSpLocks/>
          </p:cNvGrpSpPr>
          <p:nvPr/>
        </p:nvGrpSpPr>
        <p:grpSpPr bwMode="auto">
          <a:xfrm>
            <a:off x="10156395" y="2227266"/>
            <a:ext cx="1900017" cy="1447800"/>
            <a:chOff x="7796816" y="1219200"/>
            <a:chExt cx="1270984" cy="1447800"/>
          </a:xfrm>
        </p:grpSpPr>
        <p:sp>
          <p:nvSpPr>
            <p:cNvPr id="51" name="Text Box 31">
              <a:extLst>
                <a:ext uri="{FF2B5EF4-FFF2-40B4-BE49-F238E27FC236}">
                  <a16:creationId xmlns:a16="http://schemas.microsoft.com/office/drawing/2014/main" id="{0B86A4A4-E3E2-4163-99CE-B7E763DAF3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1000" y="1617668"/>
              <a:ext cx="1066800" cy="655564"/>
            </a:xfrm>
            <a:prstGeom prst="rect">
              <a:avLst/>
            </a:prstGeom>
            <a:solidFill>
              <a:srgbClr val="C0D2F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endParaRPr lang="en-US" altLang="ko-KR" sz="900" b="0" dirty="0">
                <a:latin typeface="+mn-lt"/>
                <a:ea typeface="굴림" panose="020B0600000101010101" pitchFamily="34" charset="-127"/>
              </a:endParaRPr>
            </a:p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altLang="ko-KR" sz="1800" b="0" dirty="0">
                  <a:latin typeface="+mn-lt"/>
                  <a:ea typeface="굴림" panose="020B0600000101010101" pitchFamily="34" charset="-127"/>
                </a:rPr>
                <a:t>process 11</a:t>
              </a:r>
            </a:p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endParaRPr lang="en-US" altLang="ko-KR" sz="1000" b="0" dirty="0">
                <a:latin typeface="+mn-lt"/>
                <a:ea typeface="굴림" panose="020B0600000101010101" pitchFamily="34" charset="-127"/>
              </a:endParaRPr>
            </a:p>
          </p:txBody>
        </p:sp>
        <p:sp>
          <p:nvSpPr>
            <p:cNvPr id="52" name="Bent Arrow 5">
              <a:extLst>
                <a:ext uri="{FF2B5EF4-FFF2-40B4-BE49-F238E27FC236}">
                  <a16:creationId xmlns:a16="http://schemas.microsoft.com/office/drawing/2014/main" id="{4F28E0F0-330F-4CCB-983C-39209B2AF2C7}"/>
                </a:ext>
              </a:extLst>
            </p:cNvPr>
            <p:cNvSpPr/>
            <p:nvPr/>
          </p:nvSpPr>
          <p:spPr bwMode="auto">
            <a:xfrm flipH="1">
              <a:off x="7796818" y="1219200"/>
              <a:ext cx="685800" cy="381000"/>
            </a:xfrm>
            <a:prstGeom prst="bentArrow">
              <a:avLst/>
            </a:prstGeom>
            <a:solidFill>
              <a:srgbClr val="FF44EC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400" b="0" dirty="0">
                <a:ea typeface="ＭＳ Ｐゴシック" charset="0"/>
                <a:cs typeface="Helvetica"/>
              </a:endParaRPr>
            </a:p>
          </p:txBody>
        </p:sp>
        <p:sp>
          <p:nvSpPr>
            <p:cNvPr id="53" name="Bent Arrow 51">
              <a:extLst>
                <a:ext uri="{FF2B5EF4-FFF2-40B4-BE49-F238E27FC236}">
                  <a16:creationId xmlns:a16="http://schemas.microsoft.com/office/drawing/2014/main" id="{2962C0BB-DB57-4728-BCD4-73EFE7DF5448}"/>
                </a:ext>
              </a:extLst>
            </p:cNvPr>
            <p:cNvSpPr/>
            <p:nvPr/>
          </p:nvSpPr>
          <p:spPr bwMode="auto">
            <a:xfrm flipH="1" flipV="1">
              <a:off x="7796816" y="2286000"/>
              <a:ext cx="685800" cy="381000"/>
            </a:xfrm>
            <a:prstGeom prst="bentArrow">
              <a:avLst/>
            </a:prstGeom>
            <a:solidFill>
              <a:srgbClr val="FF44EC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400" b="0" dirty="0">
                <a:ea typeface="ＭＳ Ｐゴシック" charset="0"/>
                <a:cs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3171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Segmentation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281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D1599-5680-4056-A214-489116E30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Segmentation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3643F-BC80-46FE-9CD8-82F411A03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3105" y="1843761"/>
            <a:ext cx="3799339" cy="4351337"/>
          </a:xfrm>
        </p:spPr>
        <p:txBody>
          <a:bodyPr/>
          <a:lstStyle/>
          <a:p>
            <a:r>
              <a:rPr lang="en-US" dirty="0" smtClean="0"/>
              <a:t>Program’s view of memory: multiple separate segments</a:t>
            </a:r>
          </a:p>
          <a:p>
            <a:r>
              <a:rPr lang="en-US" dirty="0" smtClean="0"/>
              <a:t>Each segment is given a region of contiguous memory</a:t>
            </a:r>
          </a:p>
          <a:p>
            <a:pPr lvl="1"/>
            <a:r>
              <a:rPr lang="en-US" dirty="0" smtClean="0"/>
              <a:t>Has a base and limit</a:t>
            </a:r>
          </a:p>
          <a:p>
            <a:r>
              <a:rPr lang="en-US" dirty="0" smtClean="0"/>
              <a:t>Memory address consists of segment ID and offset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CE231-9DC8-40C4-8ED8-D08DB3C4F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1E57F-8536-4DD0-9E1F-F888FEDFB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 (2)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369A8-0A35-421B-86B7-0C96A375E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5638F996-D6F9-4B82-9152-31E6AE2A5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2" t="632" r="21811" b="964"/>
          <a:stretch>
            <a:fillRect/>
          </a:stretch>
        </p:blipFill>
        <p:spPr bwMode="auto">
          <a:xfrm>
            <a:off x="550102" y="2322575"/>
            <a:ext cx="2575380" cy="3393711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55">
            <a:extLst>
              <a:ext uri="{FF2B5EF4-FFF2-40B4-BE49-F238E27FC236}">
                <a16:creationId xmlns:a16="http://schemas.microsoft.com/office/drawing/2014/main" id="{FB838EC7-C163-45F2-B655-5295C61DEF64}"/>
              </a:ext>
            </a:extLst>
          </p:cNvPr>
          <p:cNvGrpSpPr>
            <a:grpSpLocks/>
          </p:cNvGrpSpPr>
          <p:nvPr/>
        </p:nvGrpSpPr>
        <p:grpSpPr bwMode="auto">
          <a:xfrm>
            <a:off x="3399941" y="2322576"/>
            <a:ext cx="3821002" cy="3401950"/>
            <a:chOff x="2592" y="480"/>
            <a:chExt cx="2854" cy="2541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F1A396C1-6063-4397-B031-0EF43F34AF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558"/>
              <a:ext cx="1381" cy="1890"/>
            </a:xfrm>
            <a:prstGeom prst="ellipse">
              <a:avLst/>
            </a:prstGeom>
            <a:solidFill>
              <a:srgbClr val="99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b="0">
                <a:latin typeface="+mn-lt"/>
                <a:ea typeface="Gill Sans Light" charset="0"/>
                <a:cs typeface="Gill Sans Light" charset="0"/>
              </a:endParaRPr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8A856201-8F2F-41BE-81CC-F2D7FF55F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2" y="864"/>
              <a:ext cx="472" cy="254"/>
            </a:xfrm>
            <a:prstGeom prst="rect">
              <a:avLst/>
            </a:prstGeom>
            <a:solidFill>
              <a:srgbClr val="FF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 b="0">
                  <a:latin typeface="+mn-lt"/>
                  <a:ea typeface="Gill Sans Light" charset="0"/>
                  <a:cs typeface="Gill Sans Light" charset="0"/>
                </a:rPr>
                <a:t>1</a:t>
              </a:r>
            </a:p>
          </p:txBody>
        </p:sp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DA706037-29C2-4FD7-9C64-E59CCB2FF0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0" y="1440"/>
              <a:ext cx="436" cy="43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 b="0">
                  <a:latin typeface="+mn-lt"/>
                  <a:ea typeface="Gill Sans Light" charset="0"/>
                  <a:cs typeface="Gill Sans Light" charset="0"/>
                </a:rPr>
                <a:t>3</a:t>
              </a:r>
            </a:p>
          </p:txBody>
        </p:sp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B7249F64-DB54-4FDE-93DD-61A4AA68FD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0" y="1248"/>
              <a:ext cx="437" cy="182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 b="0">
                  <a:latin typeface="+mn-lt"/>
                  <a:ea typeface="Gill Sans Light" charset="0"/>
                  <a:cs typeface="Gill Sans Light" charset="0"/>
                </a:rPr>
                <a:t>2</a:t>
              </a:r>
            </a:p>
          </p:txBody>
        </p:sp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id="{E2187BBE-2167-42F1-AD15-EB6AD0FF0E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6" y="1728"/>
              <a:ext cx="435" cy="254"/>
            </a:xfrm>
            <a:prstGeom prst="rect">
              <a:avLst/>
            </a:prstGeom>
            <a:solidFill>
              <a:srgbClr val="53FB2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 b="0">
                  <a:latin typeface="+mn-lt"/>
                  <a:ea typeface="Gill Sans Light" charset="0"/>
                  <a:cs typeface="Gill Sans Light" charset="0"/>
                </a:rPr>
                <a:t>4</a:t>
              </a:r>
            </a:p>
          </p:txBody>
        </p:sp>
        <p:sp>
          <p:nvSpPr>
            <p:cNvPr id="14" name="Text Box 24">
              <a:extLst>
                <a:ext uri="{FF2B5EF4-FFF2-40B4-BE49-F238E27FC236}">
                  <a16:creationId xmlns:a16="http://schemas.microsoft.com/office/drawing/2014/main" id="{3B458CD0-AC6B-4D23-85ED-9698FC79A8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5" y="2443"/>
              <a:ext cx="1320" cy="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 b="0" dirty="0">
                  <a:latin typeface="+mn-lt"/>
                  <a:ea typeface="Gill Sans Light" charset="0"/>
                  <a:cs typeface="Gill Sans Light" charset="0"/>
                </a:rPr>
                <a:t>user view of</a:t>
              </a:r>
            </a:p>
            <a:p>
              <a:pPr eaLnBrk="1" hangingPunct="1"/>
              <a:r>
                <a:rPr lang="en-US" altLang="en-US" sz="1800" b="0" dirty="0">
                  <a:latin typeface="+mn-lt"/>
                  <a:ea typeface="Gill Sans Light" charset="0"/>
                  <a:cs typeface="Gill Sans Light" charset="0"/>
                </a:rPr>
                <a:t>memory space </a:t>
              </a:r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B69B1F41-3670-4F21-B7D8-714689CDE7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8" y="576"/>
              <a:ext cx="545" cy="509"/>
            </a:xfrm>
            <a:prstGeom prst="rect">
              <a:avLst/>
            </a:prstGeom>
            <a:solidFill>
              <a:srgbClr val="53FB2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b="0" dirty="0">
                <a:latin typeface="+mn-lt"/>
                <a:ea typeface="Gill Sans Light" charset="0"/>
                <a:cs typeface="Gill Sans Light" charset="0"/>
              </a:endParaRPr>
            </a:p>
          </p:txBody>
        </p:sp>
        <p:sp>
          <p:nvSpPr>
            <p:cNvPr id="16" name="Line 13">
              <a:extLst>
                <a:ext uri="{FF2B5EF4-FFF2-40B4-BE49-F238E27FC236}">
                  <a16:creationId xmlns:a16="http://schemas.microsoft.com/office/drawing/2014/main" id="{29D20CFC-1618-4AA1-9BF7-12E2140226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8" y="831"/>
              <a:ext cx="5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ea typeface="Gill Sans Light" charset="0"/>
                <a:cs typeface="Gill Sans Light" charset="0"/>
              </a:endParaRPr>
            </a:p>
          </p:txBody>
        </p:sp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4631A3D8-5DF9-41F6-B3A8-6B6DDE26B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8" y="1085"/>
              <a:ext cx="545" cy="509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b="0">
                <a:latin typeface="+mn-lt"/>
                <a:ea typeface="Gill Sans Light" charset="0"/>
                <a:cs typeface="Gill Sans Light" charset="0"/>
              </a:endParaRPr>
            </a:p>
          </p:txBody>
        </p:sp>
        <p:sp>
          <p:nvSpPr>
            <p:cNvPr id="18" name="Line 16">
              <a:extLst>
                <a:ext uri="{FF2B5EF4-FFF2-40B4-BE49-F238E27FC236}">
                  <a16:creationId xmlns:a16="http://schemas.microsoft.com/office/drawing/2014/main" id="{79354A2C-3492-4BC1-B7C6-3C28D96993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8" y="1340"/>
              <a:ext cx="5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ea typeface="Gill Sans Light" charset="0"/>
                <a:cs typeface="Gill Sans Light" charset="0"/>
              </a:endParaRPr>
            </a:p>
          </p:txBody>
        </p:sp>
        <p:sp>
          <p:nvSpPr>
            <p:cNvPr id="19" name="Text Box 17">
              <a:extLst>
                <a:ext uri="{FF2B5EF4-FFF2-40B4-BE49-F238E27FC236}">
                  <a16:creationId xmlns:a16="http://schemas.microsoft.com/office/drawing/2014/main" id="{80D2F930-7616-4A63-BCF0-B517B04D89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5" y="584"/>
              <a:ext cx="234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latin typeface="+mn-lt"/>
                  <a:ea typeface="Gill Sans Light" charset="0"/>
                  <a:cs typeface="Gill Sans Light" charset="0"/>
                </a:rPr>
                <a:t>1</a:t>
              </a:r>
            </a:p>
          </p:txBody>
        </p:sp>
        <p:sp>
          <p:nvSpPr>
            <p:cNvPr id="20" name="Text Box 18">
              <a:extLst>
                <a:ext uri="{FF2B5EF4-FFF2-40B4-BE49-F238E27FC236}">
                  <a16:creationId xmlns:a16="http://schemas.microsoft.com/office/drawing/2014/main" id="{351D7ED2-5036-4C1C-8E2E-9F2BE69EC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1" y="818"/>
              <a:ext cx="234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 dirty="0" smtClean="0">
                  <a:latin typeface="+mn-lt"/>
                  <a:ea typeface="Gill Sans Light" charset="0"/>
                  <a:cs typeface="Gill Sans Light" charset="0"/>
                </a:rPr>
                <a:t>4</a:t>
              </a:r>
              <a:endParaRPr lang="en-US" altLang="en-US" sz="1800" b="0" dirty="0">
                <a:latin typeface="+mn-lt"/>
                <a:ea typeface="Gill Sans Light" charset="0"/>
                <a:cs typeface="Gill Sans Light" charset="0"/>
              </a:endParaRPr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AE27E155-EE8B-4CB5-AE2D-4CE1585E48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8" y="1594"/>
              <a:ext cx="545" cy="69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b="0">
                <a:latin typeface="+mn-lt"/>
                <a:ea typeface="Gill Sans Light" charset="0"/>
                <a:cs typeface="Gill Sans Light" charset="0"/>
              </a:endParaRPr>
            </a:p>
          </p:txBody>
        </p:sp>
        <p:sp>
          <p:nvSpPr>
            <p:cNvPr id="22" name="Rectangle 20">
              <a:extLst>
                <a:ext uri="{FF2B5EF4-FFF2-40B4-BE49-F238E27FC236}">
                  <a16:creationId xmlns:a16="http://schemas.microsoft.com/office/drawing/2014/main" id="{A927D4F3-788F-4E76-BCB9-6041608052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8" y="2284"/>
              <a:ext cx="545" cy="18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b="0">
                <a:latin typeface="+mn-lt"/>
                <a:ea typeface="Gill Sans Light" charset="0"/>
                <a:cs typeface="Gill Sans Light" charset="0"/>
              </a:endParaRPr>
            </a:p>
          </p:txBody>
        </p:sp>
        <p:sp>
          <p:nvSpPr>
            <p:cNvPr id="23" name="Line 21">
              <a:extLst>
                <a:ext uri="{FF2B5EF4-FFF2-40B4-BE49-F238E27FC236}">
                  <a16:creationId xmlns:a16="http://schemas.microsoft.com/office/drawing/2014/main" id="{DC6CBF32-160E-4904-A46A-0DC5615E30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8" y="1775"/>
              <a:ext cx="5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ea typeface="Gill Sans Light" charset="0"/>
                <a:cs typeface="Gill Sans Light" charset="0"/>
              </a:endParaRPr>
            </a:p>
          </p:txBody>
        </p:sp>
        <p:sp>
          <p:nvSpPr>
            <p:cNvPr id="24" name="Text Box 22">
              <a:extLst>
                <a:ext uri="{FF2B5EF4-FFF2-40B4-BE49-F238E27FC236}">
                  <a16:creationId xmlns:a16="http://schemas.microsoft.com/office/drawing/2014/main" id="{F955FC49-722D-4FA7-89DE-C745B1DB79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6" y="1566"/>
              <a:ext cx="234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latin typeface="+mn-lt"/>
                  <a:ea typeface="Gill Sans Light" charset="0"/>
                  <a:cs typeface="Gill Sans Light" charset="0"/>
                </a:rPr>
                <a:t>2</a:t>
              </a:r>
            </a:p>
          </p:txBody>
        </p:sp>
        <p:sp>
          <p:nvSpPr>
            <p:cNvPr id="25" name="Text Box 23">
              <a:extLst>
                <a:ext uri="{FF2B5EF4-FFF2-40B4-BE49-F238E27FC236}">
                  <a16:creationId xmlns:a16="http://schemas.microsoft.com/office/drawing/2014/main" id="{834720C0-FC00-4610-A965-E612726CCD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1" y="1906"/>
              <a:ext cx="234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 dirty="0">
                  <a:latin typeface="+mn-lt"/>
                  <a:ea typeface="Gill Sans Light" charset="0"/>
                  <a:cs typeface="Gill Sans Light" charset="0"/>
                </a:rPr>
                <a:t>3</a:t>
              </a:r>
            </a:p>
          </p:txBody>
        </p:sp>
        <p:sp>
          <p:nvSpPr>
            <p:cNvPr id="26" name="Text Box 25">
              <a:extLst>
                <a:ext uri="{FF2B5EF4-FFF2-40B4-BE49-F238E27FC236}">
                  <a16:creationId xmlns:a16="http://schemas.microsoft.com/office/drawing/2014/main" id="{942C20F9-3B9B-4F09-BE25-6628B963C4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2" y="2437"/>
              <a:ext cx="1364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"/>
                </a:spcBef>
              </a:pPr>
              <a:r>
                <a:rPr lang="en-US" altLang="en-US" sz="1800" b="0" dirty="0">
                  <a:latin typeface="+mn-lt"/>
                  <a:ea typeface="Gill Sans Light" charset="0"/>
                  <a:cs typeface="Gill Sans Light" charset="0"/>
                </a:rPr>
                <a:t>physical </a:t>
              </a:r>
            </a:p>
            <a:p>
              <a:pPr algn="ctr" eaLnBrk="1" hangingPunct="1">
                <a:spcBef>
                  <a:spcPct val="5000"/>
                </a:spcBef>
              </a:pPr>
              <a:r>
                <a:rPr lang="en-US" altLang="en-US" sz="1800" b="0" dirty="0">
                  <a:latin typeface="+mn-lt"/>
                  <a:ea typeface="Gill Sans Light" charset="0"/>
                  <a:cs typeface="Gill Sans Light" charset="0"/>
                </a:rPr>
                <a:t>memory space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5CE340D-14A4-4F7D-8C40-B70AF58D1C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0" y="576"/>
              <a:ext cx="539" cy="254"/>
            </a:xfrm>
            <a:prstGeom prst="rect">
              <a:avLst/>
            </a:prstGeom>
            <a:solidFill>
              <a:srgbClr val="FF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 b="0" dirty="0">
                  <a:latin typeface="+mn-lt"/>
                  <a:ea typeface="Gill Sans Light" charset="0"/>
                  <a:cs typeface="Gill Sans Light" charset="0"/>
                </a:rPr>
                <a:t>1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22493EA-7E3D-4D7E-B136-3469412C33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1" y="1584"/>
              <a:ext cx="543" cy="20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 b="0">
                  <a:latin typeface="+mn-lt"/>
                  <a:ea typeface="Gill Sans Light" charset="0"/>
                  <a:cs typeface="Gill Sans Light" charset="0"/>
                </a:rPr>
                <a:t>2</a:t>
              </a:r>
            </a:p>
          </p:txBody>
        </p:sp>
        <p:sp>
          <p:nvSpPr>
            <p:cNvPr id="29" name="Rectangle 50">
              <a:extLst>
                <a:ext uri="{FF2B5EF4-FFF2-40B4-BE49-F238E27FC236}">
                  <a16:creationId xmlns:a16="http://schemas.microsoft.com/office/drawing/2014/main" id="{BBF1944F-7EBA-4443-8097-898C8F8E6E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480"/>
              <a:ext cx="2854" cy="2541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b="0">
                <a:latin typeface="+mn-lt"/>
                <a:ea typeface="Gill Sans Light" charset="0"/>
                <a:cs typeface="Gill Sans Ligh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6695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FC175-273E-4C5B-8183-1EE0BCB74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Hardware Support for Segmentation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D1C57-F1FB-45EB-A8ED-77F3E7CBF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7651051" cy="4351337"/>
          </a:xfrm>
        </p:spPr>
        <p:txBody>
          <a:bodyPr>
            <a:normAutofit fontScale="92500" lnSpcReduction="10000"/>
          </a:bodyPr>
          <a:lstStyle/>
          <a:p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Segment map resides in 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 smtClean="0"/>
              <a:t>processor</a:t>
            </a:r>
          </a:p>
          <a:p>
            <a:pPr lvl="1"/>
            <a:r>
              <a:rPr lang="en-US" altLang="ko-KR" dirty="0" smtClean="0"/>
              <a:t>Segment number mapped to</a:t>
            </a:r>
            <a:br>
              <a:rPr lang="en-US" altLang="ko-KR" dirty="0" smtClean="0"/>
            </a:br>
            <a:r>
              <a:rPr lang="en-US" altLang="ko-KR" dirty="0" smtClean="0"/>
              <a:t>base/bound pair (for translation)</a:t>
            </a:r>
          </a:p>
          <a:p>
            <a:r>
              <a:rPr lang="en-US" altLang="ko-KR" dirty="0" smtClean="0"/>
              <a:t>Each entry corresponds to a chunk</a:t>
            </a:r>
            <a:br>
              <a:rPr lang="en-US" altLang="ko-KR" dirty="0" smtClean="0"/>
            </a:br>
            <a:r>
              <a:rPr lang="en-US" altLang="ko-KR" dirty="0" smtClean="0"/>
              <a:t>of physical memory</a:t>
            </a:r>
          </a:p>
          <a:p>
            <a:pPr lvl="1"/>
            <a:r>
              <a:rPr lang="en-US" altLang="ko-KR" dirty="0" smtClean="0"/>
              <a:t>Segment addressed by portion of virtual address</a:t>
            </a:r>
          </a:p>
          <a:p>
            <a:pPr lvl="1"/>
            <a:r>
              <a:rPr lang="en-US" altLang="ko-KR" dirty="0" smtClean="0"/>
              <a:t>However, could be included in instruction instead:</a:t>
            </a:r>
          </a:p>
          <a:p>
            <a:pPr lvl="2"/>
            <a:r>
              <a:rPr lang="en-US" altLang="ko-KR" dirty="0" smtClean="0"/>
              <a:t>x86 Example: </a:t>
            </a:r>
            <a:r>
              <a:rPr lang="en-US" altLang="ko-KR" dirty="0" err="1" smtClean="0"/>
              <a:t>mov</a:t>
            </a:r>
            <a:r>
              <a:rPr lang="en-US" altLang="ko-KR" dirty="0" smtClean="0"/>
              <a:t> [</a:t>
            </a:r>
            <a:r>
              <a:rPr lang="en-US" altLang="ko-KR" dirty="0" err="1" smtClean="0"/>
              <a:t>es:bx</a:t>
            </a:r>
            <a:r>
              <a:rPr lang="en-US" altLang="ko-KR" dirty="0" smtClean="0"/>
              <a:t>],ax. </a:t>
            </a:r>
          </a:p>
          <a:p>
            <a:r>
              <a:rPr lang="en-US" altLang="ko-KR" dirty="0" smtClean="0"/>
              <a:t>What is “V/N” (valid / not valid)?</a:t>
            </a:r>
          </a:p>
          <a:p>
            <a:pPr lvl="1"/>
            <a:r>
              <a:rPr lang="en-US" altLang="ko-KR" dirty="0" smtClean="0"/>
              <a:t>Can mark segments as invalid; requires check as well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B0932-468C-4CB5-A616-05917605B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C9ECE-1766-4B11-848F-44580AC9E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 (2)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D8BAAE-87E6-4395-8726-7093F3ED7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7" name="Group 78">
            <a:extLst>
              <a:ext uri="{FF2B5EF4-FFF2-40B4-BE49-F238E27FC236}">
                <a16:creationId xmlns:a16="http://schemas.microsoft.com/office/drawing/2014/main" id="{29C8B9BD-432F-493D-8942-49247BC8C49F}"/>
              </a:ext>
            </a:extLst>
          </p:cNvPr>
          <p:cNvGrpSpPr>
            <a:grpSpLocks/>
          </p:cNvGrpSpPr>
          <p:nvPr/>
        </p:nvGrpSpPr>
        <p:grpSpPr bwMode="auto">
          <a:xfrm>
            <a:off x="6353874" y="2315625"/>
            <a:ext cx="2019299" cy="2073275"/>
            <a:chOff x="2352" y="758"/>
            <a:chExt cx="1194" cy="1306"/>
          </a:xfrm>
        </p:grpSpPr>
        <p:grpSp>
          <p:nvGrpSpPr>
            <p:cNvPr id="8" name="Group 13">
              <a:extLst>
                <a:ext uri="{FF2B5EF4-FFF2-40B4-BE49-F238E27FC236}">
                  <a16:creationId xmlns:a16="http://schemas.microsoft.com/office/drawing/2014/main" id="{22BB7BDF-C1B6-4871-8D9D-61DE17DF25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2" y="758"/>
              <a:ext cx="1194" cy="163"/>
              <a:chOff x="2352" y="960"/>
              <a:chExt cx="1632" cy="288"/>
            </a:xfrm>
          </p:grpSpPr>
          <p:grpSp>
            <p:nvGrpSpPr>
              <p:cNvPr id="44" name="Group 11">
                <a:extLst>
                  <a:ext uri="{FF2B5EF4-FFF2-40B4-BE49-F238E27FC236}">
                    <a16:creationId xmlns:a16="http://schemas.microsoft.com/office/drawing/2014/main" id="{378272ED-EDBA-49EF-828D-BC6B76B863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46" name="Rectangle 8">
                  <a:extLst>
                    <a:ext uri="{FF2B5EF4-FFF2-40B4-BE49-F238E27FC236}">
                      <a16:creationId xmlns:a16="http://schemas.microsoft.com/office/drawing/2014/main" id="{644AAAEB-37BE-4D57-8A3C-BE0CD717E4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latin typeface="+mn-lt"/>
                      <a:ea typeface="Gill Sans" charset="0"/>
                      <a:cs typeface="Gill Sans" charset="0"/>
                    </a:rPr>
                    <a:t>Base0</a:t>
                  </a:r>
                </a:p>
              </p:txBody>
            </p:sp>
            <p:sp>
              <p:nvSpPr>
                <p:cNvPr id="47" name="Rectangle 10">
                  <a:extLst>
                    <a:ext uri="{FF2B5EF4-FFF2-40B4-BE49-F238E27FC236}">
                      <a16:creationId xmlns:a16="http://schemas.microsoft.com/office/drawing/2014/main" id="{0386777C-BA9A-40B5-A243-4E6B609472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latin typeface="+mn-lt"/>
                      <a:ea typeface="Gill Sans" charset="0"/>
                      <a:cs typeface="Gill Sans" charset="0"/>
                    </a:rPr>
                    <a:t>Limit0</a:t>
                  </a:r>
                </a:p>
              </p:txBody>
            </p:sp>
          </p:grpSp>
          <p:sp>
            <p:nvSpPr>
              <p:cNvPr id="45" name="Rectangle 12">
                <a:extLst>
                  <a:ext uri="{FF2B5EF4-FFF2-40B4-BE49-F238E27FC236}">
                    <a16:creationId xmlns:a16="http://schemas.microsoft.com/office/drawing/2014/main" id="{F9AFA287-D0E5-4DC1-B6E4-3539578BE7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+mn-lt"/>
                    <a:ea typeface="Gill Sans" charset="0"/>
                    <a:cs typeface="Gill Sans" charset="0"/>
                  </a:rPr>
                  <a:t>V</a:t>
                </a:r>
              </a:p>
            </p:txBody>
          </p:sp>
        </p:grpSp>
        <p:grpSp>
          <p:nvGrpSpPr>
            <p:cNvPr id="9" name="Group 14">
              <a:extLst>
                <a:ext uri="{FF2B5EF4-FFF2-40B4-BE49-F238E27FC236}">
                  <a16:creationId xmlns:a16="http://schemas.microsoft.com/office/drawing/2014/main" id="{7E4C78E8-7AC8-48FC-A450-9AF582CB6F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2" y="921"/>
              <a:ext cx="1194" cy="164"/>
              <a:chOff x="2352" y="960"/>
              <a:chExt cx="1632" cy="288"/>
            </a:xfrm>
          </p:grpSpPr>
          <p:grpSp>
            <p:nvGrpSpPr>
              <p:cNvPr id="40" name="Group 15">
                <a:extLst>
                  <a:ext uri="{FF2B5EF4-FFF2-40B4-BE49-F238E27FC236}">
                    <a16:creationId xmlns:a16="http://schemas.microsoft.com/office/drawing/2014/main" id="{22392C49-DF6E-487A-B9D8-3E207EBFEA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42" name="Rectangle 16">
                  <a:extLst>
                    <a:ext uri="{FF2B5EF4-FFF2-40B4-BE49-F238E27FC236}">
                      <a16:creationId xmlns:a16="http://schemas.microsoft.com/office/drawing/2014/main" id="{E9A550F3-7B32-4FA8-B3A1-1A655ED118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latin typeface="+mn-lt"/>
                      <a:ea typeface="Gill Sans" charset="0"/>
                      <a:cs typeface="Gill Sans" charset="0"/>
                    </a:rPr>
                    <a:t>Base1</a:t>
                  </a:r>
                </a:p>
              </p:txBody>
            </p:sp>
            <p:sp>
              <p:nvSpPr>
                <p:cNvPr id="43" name="Rectangle 17">
                  <a:extLst>
                    <a:ext uri="{FF2B5EF4-FFF2-40B4-BE49-F238E27FC236}">
                      <a16:creationId xmlns:a16="http://schemas.microsoft.com/office/drawing/2014/main" id="{568DCFF0-31DA-4C9E-A1B7-889F60EE03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latin typeface="+mn-lt"/>
                      <a:ea typeface="Gill Sans" charset="0"/>
                      <a:cs typeface="Gill Sans" charset="0"/>
                    </a:rPr>
                    <a:t>Limit1</a:t>
                  </a:r>
                </a:p>
              </p:txBody>
            </p:sp>
          </p:grpSp>
          <p:sp>
            <p:nvSpPr>
              <p:cNvPr id="41" name="Rectangle 18">
                <a:extLst>
                  <a:ext uri="{FF2B5EF4-FFF2-40B4-BE49-F238E27FC236}">
                    <a16:creationId xmlns:a16="http://schemas.microsoft.com/office/drawing/2014/main" id="{9B56D18F-2AB6-4A88-BCEA-A925F3920A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+mn-lt"/>
                    <a:ea typeface="Gill Sans" charset="0"/>
                    <a:cs typeface="Gill Sans" charset="0"/>
                  </a:rPr>
                  <a:t>V</a:t>
                </a:r>
              </a:p>
            </p:txBody>
          </p:sp>
        </p:grpSp>
        <p:grpSp>
          <p:nvGrpSpPr>
            <p:cNvPr id="10" name="Group 19">
              <a:extLst>
                <a:ext uri="{FF2B5EF4-FFF2-40B4-BE49-F238E27FC236}">
                  <a16:creationId xmlns:a16="http://schemas.microsoft.com/office/drawing/2014/main" id="{550B9DCC-B99B-47CC-8F3C-AF32BF7B48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2" y="1085"/>
              <a:ext cx="1194" cy="163"/>
              <a:chOff x="2352" y="960"/>
              <a:chExt cx="1632" cy="288"/>
            </a:xfrm>
          </p:grpSpPr>
          <p:grpSp>
            <p:nvGrpSpPr>
              <p:cNvPr id="36" name="Group 20">
                <a:extLst>
                  <a:ext uri="{FF2B5EF4-FFF2-40B4-BE49-F238E27FC236}">
                    <a16:creationId xmlns:a16="http://schemas.microsoft.com/office/drawing/2014/main" id="{61B74C92-83FB-4779-9DAD-6701806D14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38" name="Rectangle 21">
                  <a:extLst>
                    <a:ext uri="{FF2B5EF4-FFF2-40B4-BE49-F238E27FC236}">
                      <a16:creationId xmlns:a16="http://schemas.microsoft.com/office/drawing/2014/main" id="{DCDB230D-F065-4CA3-8331-A7F4396C85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latin typeface="+mn-lt"/>
                      <a:ea typeface="Gill Sans" charset="0"/>
                      <a:cs typeface="Gill Sans" charset="0"/>
                    </a:rPr>
                    <a:t>Base2</a:t>
                  </a:r>
                </a:p>
              </p:txBody>
            </p:sp>
            <p:sp>
              <p:nvSpPr>
                <p:cNvPr id="39" name="Rectangle 22">
                  <a:extLst>
                    <a:ext uri="{FF2B5EF4-FFF2-40B4-BE49-F238E27FC236}">
                      <a16:creationId xmlns:a16="http://schemas.microsoft.com/office/drawing/2014/main" id="{3918F480-BA66-4796-942E-8B50E400A1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latin typeface="+mn-lt"/>
                      <a:ea typeface="Gill Sans" charset="0"/>
                      <a:cs typeface="Gill Sans" charset="0"/>
                    </a:rPr>
                    <a:t>Limit2</a:t>
                  </a:r>
                </a:p>
              </p:txBody>
            </p:sp>
          </p:grpSp>
          <p:sp>
            <p:nvSpPr>
              <p:cNvPr id="37" name="Rectangle 23">
                <a:extLst>
                  <a:ext uri="{FF2B5EF4-FFF2-40B4-BE49-F238E27FC236}">
                    <a16:creationId xmlns:a16="http://schemas.microsoft.com/office/drawing/2014/main" id="{5280F804-0B07-4244-8E94-854B48A268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+mn-lt"/>
                    <a:ea typeface="Gill Sans" charset="0"/>
                    <a:cs typeface="Gill Sans" charset="0"/>
                  </a:rPr>
                  <a:t>V</a:t>
                </a:r>
              </a:p>
            </p:txBody>
          </p:sp>
        </p:grpSp>
        <p:grpSp>
          <p:nvGrpSpPr>
            <p:cNvPr id="11" name="Group 24">
              <a:extLst>
                <a:ext uri="{FF2B5EF4-FFF2-40B4-BE49-F238E27FC236}">
                  <a16:creationId xmlns:a16="http://schemas.microsoft.com/office/drawing/2014/main" id="{3F629165-F008-43E4-9E41-18DF7AA97E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2" y="1248"/>
              <a:ext cx="1194" cy="163"/>
              <a:chOff x="2352" y="960"/>
              <a:chExt cx="1632" cy="288"/>
            </a:xfrm>
          </p:grpSpPr>
          <p:grpSp>
            <p:nvGrpSpPr>
              <p:cNvPr id="32" name="Group 25">
                <a:extLst>
                  <a:ext uri="{FF2B5EF4-FFF2-40B4-BE49-F238E27FC236}">
                    <a16:creationId xmlns:a16="http://schemas.microsoft.com/office/drawing/2014/main" id="{9840A13F-2535-4C9A-B080-ED6A299999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34" name="Rectangle 26">
                  <a:extLst>
                    <a:ext uri="{FF2B5EF4-FFF2-40B4-BE49-F238E27FC236}">
                      <a16:creationId xmlns:a16="http://schemas.microsoft.com/office/drawing/2014/main" id="{C3EE4AD1-9689-4375-BAB3-6CC37CB563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latin typeface="+mn-lt"/>
                      <a:ea typeface="Gill Sans" charset="0"/>
                      <a:cs typeface="Gill Sans" charset="0"/>
                    </a:rPr>
                    <a:t>Base3</a:t>
                  </a:r>
                </a:p>
              </p:txBody>
            </p:sp>
            <p:sp>
              <p:nvSpPr>
                <p:cNvPr id="35" name="Rectangle 27">
                  <a:extLst>
                    <a:ext uri="{FF2B5EF4-FFF2-40B4-BE49-F238E27FC236}">
                      <a16:creationId xmlns:a16="http://schemas.microsoft.com/office/drawing/2014/main" id="{CD4AD625-6145-41CF-A5D6-40DF69071F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 dirty="0">
                      <a:latin typeface="+mn-lt"/>
                      <a:ea typeface="Gill Sans" charset="0"/>
                      <a:cs typeface="Gill Sans" charset="0"/>
                    </a:rPr>
                    <a:t>Limit3</a:t>
                  </a:r>
                </a:p>
              </p:txBody>
            </p:sp>
          </p:grpSp>
          <p:sp>
            <p:nvSpPr>
              <p:cNvPr id="33" name="Rectangle 28">
                <a:extLst>
                  <a:ext uri="{FF2B5EF4-FFF2-40B4-BE49-F238E27FC236}">
                    <a16:creationId xmlns:a16="http://schemas.microsoft.com/office/drawing/2014/main" id="{C33A910F-BBC5-4D74-9BA6-BE896C704A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+mn-lt"/>
                    <a:ea typeface="Gill Sans" charset="0"/>
                    <a:cs typeface="Gill Sans" charset="0"/>
                  </a:rPr>
                  <a:t>N</a:t>
                </a:r>
              </a:p>
            </p:txBody>
          </p:sp>
        </p:grpSp>
        <p:grpSp>
          <p:nvGrpSpPr>
            <p:cNvPr id="12" name="Group 29">
              <a:extLst>
                <a:ext uri="{FF2B5EF4-FFF2-40B4-BE49-F238E27FC236}">
                  <a16:creationId xmlns:a16="http://schemas.microsoft.com/office/drawing/2014/main" id="{B592F268-ED8C-41F3-B27E-18E9DB035E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2" y="1411"/>
              <a:ext cx="1194" cy="163"/>
              <a:chOff x="2352" y="960"/>
              <a:chExt cx="1632" cy="288"/>
            </a:xfrm>
          </p:grpSpPr>
          <p:grpSp>
            <p:nvGrpSpPr>
              <p:cNvPr id="28" name="Group 30">
                <a:extLst>
                  <a:ext uri="{FF2B5EF4-FFF2-40B4-BE49-F238E27FC236}">
                    <a16:creationId xmlns:a16="http://schemas.microsoft.com/office/drawing/2014/main" id="{63F96464-95CE-484B-AF1A-9C7E76BC24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30" name="Rectangle 31">
                  <a:extLst>
                    <a:ext uri="{FF2B5EF4-FFF2-40B4-BE49-F238E27FC236}">
                      <a16:creationId xmlns:a16="http://schemas.microsoft.com/office/drawing/2014/main" id="{E881CD8B-AF75-41C6-AC29-F3DF08CE82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latin typeface="+mn-lt"/>
                      <a:ea typeface="Gill Sans" charset="0"/>
                      <a:cs typeface="Gill Sans" charset="0"/>
                    </a:rPr>
                    <a:t>Base4</a:t>
                  </a:r>
                </a:p>
              </p:txBody>
            </p:sp>
            <p:sp>
              <p:nvSpPr>
                <p:cNvPr id="31" name="Rectangle 32">
                  <a:extLst>
                    <a:ext uri="{FF2B5EF4-FFF2-40B4-BE49-F238E27FC236}">
                      <a16:creationId xmlns:a16="http://schemas.microsoft.com/office/drawing/2014/main" id="{84C864DE-F08A-49C1-9BA2-312D9F5E46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 dirty="0">
                      <a:latin typeface="+mn-lt"/>
                      <a:ea typeface="Gill Sans" charset="0"/>
                      <a:cs typeface="Gill Sans" charset="0"/>
                    </a:rPr>
                    <a:t>Limit4</a:t>
                  </a:r>
                </a:p>
              </p:txBody>
            </p:sp>
          </p:grpSp>
          <p:sp>
            <p:nvSpPr>
              <p:cNvPr id="29" name="Rectangle 33">
                <a:extLst>
                  <a:ext uri="{FF2B5EF4-FFF2-40B4-BE49-F238E27FC236}">
                    <a16:creationId xmlns:a16="http://schemas.microsoft.com/office/drawing/2014/main" id="{93962636-57EB-42AE-8C35-71B6289A61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+mn-lt"/>
                    <a:ea typeface="Gill Sans" charset="0"/>
                    <a:cs typeface="Gill Sans" charset="0"/>
                  </a:rPr>
                  <a:t>V</a:t>
                </a:r>
              </a:p>
            </p:txBody>
          </p:sp>
        </p:grpSp>
        <p:grpSp>
          <p:nvGrpSpPr>
            <p:cNvPr id="13" name="Group 34">
              <a:extLst>
                <a:ext uri="{FF2B5EF4-FFF2-40B4-BE49-F238E27FC236}">
                  <a16:creationId xmlns:a16="http://schemas.microsoft.com/office/drawing/2014/main" id="{8C78CB6F-BFCD-49BB-BFCD-943C9DA01C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2" y="1574"/>
              <a:ext cx="1194" cy="164"/>
              <a:chOff x="2352" y="960"/>
              <a:chExt cx="1632" cy="288"/>
            </a:xfrm>
          </p:grpSpPr>
          <p:grpSp>
            <p:nvGrpSpPr>
              <p:cNvPr id="24" name="Group 35">
                <a:extLst>
                  <a:ext uri="{FF2B5EF4-FFF2-40B4-BE49-F238E27FC236}">
                    <a16:creationId xmlns:a16="http://schemas.microsoft.com/office/drawing/2014/main" id="{26C01B3E-D454-4815-BF4F-51F2E93D45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26" name="Rectangle 36">
                  <a:extLst>
                    <a:ext uri="{FF2B5EF4-FFF2-40B4-BE49-F238E27FC236}">
                      <a16:creationId xmlns:a16="http://schemas.microsoft.com/office/drawing/2014/main" id="{20F13E8A-A610-415F-9A6E-24D74A9AC1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latin typeface="+mn-lt"/>
                      <a:ea typeface="Gill Sans" charset="0"/>
                      <a:cs typeface="Gill Sans" charset="0"/>
                    </a:rPr>
                    <a:t>Base5</a:t>
                  </a:r>
                </a:p>
              </p:txBody>
            </p:sp>
            <p:sp>
              <p:nvSpPr>
                <p:cNvPr id="27" name="Rectangle 37">
                  <a:extLst>
                    <a:ext uri="{FF2B5EF4-FFF2-40B4-BE49-F238E27FC236}">
                      <a16:creationId xmlns:a16="http://schemas.microsoft.com/office/drawing/2014/main" id="{61582000-36BD-481E-B6BC-DACE10B9A6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latin typeface="+mn-lt"/>
                      <a:ea typeface="Gill Sans" charset="0"/>
                      <a:cs typeface="Gill Sans" charset="0"/>
                    </a:rPr>
                    <a:t>Limit5</a:t>
                  </a:r>
                </a:p>
              </p:txBody>
            </p:sp>
          </p:grpSp>
          <p:sp>
            <p:nvSpPr>
              <p:cNvPr id="25" name="Rectangle 38">
                <a:extLst>
                  <a:ext uri="{FF2B5EF4-FFF2-40B4-BE49-F238E27FC236}">
                    <a16:creationId xmlns:a16="http://schemas.microsoft.com/office/drawing/2014/main" id="{9D06A053-F85F-4ACD-BC98-B22677E8C4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+mn-lt"/>
                    <a:ea typeface="Gill Sans" charset="0"/>
                    <a:cs typeface="Gill Sans" charset="0"/>
                  </a:rPr>
                  <a:t>N</a:t>
                </a:r>
              </a:p>
            </p:txBody>
          </p:sp>
        </p:grpSp>
        <p:grpSp>
          <p:nvGrpSpPr>
            <p:cNvPr id="14" name="Group 39">
              <a:extLst>
                <a:ext uri="{FF2B5EF4-FFF2-40B4-BE49-F238E27FC236}">
                  <a16:creationId xmlns:a16="http://schemas.microsoft.com/office/drawing/2014/main" id="{22E8B31D-276D-4BD8-BE3D-ECD0CBA1A9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2" y="1738"/>
              <a:ext cx="1194" cy="163"/>
              <a:chOff x="2352" y="960"/>
              <a:chExt cx="1632" cy="288"/>
            </a:xfrm>
          </p:grpSpPr>
          <p:grpSp>
            <p:nvGrpSpPr>
              <p:cNvPr id="20" name="Group 40">
                <a:extLst>
                  <a:ext uri="{FF2B5EF4-FFF2-40B4-BE49-F238E27FC236}">
                    <a16:creationId xmlns:a16="http://schemas.microsoft.com/office/drawing/2014/main" id="{ACD39A88-5011-4475-8072-AE522B6BBE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22" name="Rectangle 41">
                  <a:extLst>
                    <a:ext uri="{FF2B5EF4-FFF2-40B4-BE49-F238E27FC236}">
                      <a16:creationId xmlns:a16="http://schemas.microsoft.com/office/drawing/2014/main" id="{2C3BE325-FB13-4EED-AA47-EE6F31DBD0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latin typeface="+mn-lt"/>
                      <a:ea typeface="Gill Sans" charset="0"/>
                      <a:cs typeface="Gill Sans" charset="0"/>
                    </a:rPr>
                    <a:t>Base6</a:t>
                  </a:r>
                </a:p>
              </p:txBody>
            </p:sp>
            <p:sp>
              <p:nvSpPr>
                <p:cNvPr id="23" name="Rectangle 42">
                  <a:extLst>
                    <a:ext uri="{FF2B5EF4-FFF2-40B4-BE49-F238E27FC236}">
                      <a16:creationId xmlns:a16="http://schemas.microsoft.com/office/drawing/2014/main" id="{E6ECA7AC-DBDD-435A-A61F-375C5976F7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latin typeface="+mn-lt"/>
                      <a:ea typeface="Gill Sans" charset="0"/>
                      <a:cs typeface="Gill Sans" charset="0"/>
                    </a:rPr>
                    <a:t>Limit6</a:t>
                  </a:r>
                </a:p>
              </p:txBody>
            </p:sp>
          </p:grpSp>
          <p:sp>
            <p:nvSpPr>
              <p:cNvPr id="21" name="Rectangle 43">
                <a:extLst>
                  <a:ext uri="{FF2B5EF4-FFF2-40B4-BE49-F238E27FC236}">
                    <a16:creationId xmlns:a16="http://schemas.microsoft.com/office/drawing/2014/main" id="{D9DB05C1-6A13-413F-A222-6097BAB654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+mn-lt"/>
                    <a:ea typeface="Gill Sans" charset="0"/>
                    <a:cs typeface="Gill Sans" charset="0"/>
                  </a:rPr>
                  <a:t>N</a:t>
                </a:r>
              </a:p>
            </p:txBody>
          </p:sp>
        </p:grpSp>
        <p:grpSp>
          <p:nvGrpSpPr>
            <p:cNvPr id="15" name="Group 44">
              <a:extLst>
                <a:ext uri="{FF2B5EF4-FFF2-40B4-BE49-F238E27FC236}">
                  <a16:creationId xmlns:a16="http://schemas.microsoft.com/office/drawing/2014/main" id="{D4A93B4F-9647-4CB9-ACD1-53C668AC90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2" y="1901"/>
              <a:ext cx="1194" cy="163"/>
              <a:chOff x="2352" y="960"/>
              <a:chExt cx="1632" cy="288"/>
            </a:xfrm>
          </p:grpSpPr>
          <p:grpSp>
            <p:nvGrpSpPr>
              <p:cNvPr id="16" name="Group 45">
                <a:extLst>
                  <a:ext uri="{FF2B5EF4-FFF2-40B4-BE49-F238E27FC236}">
                    <a16:creationId xmlns:a16="http://schemas.microsoft.com/office/drawing/2014/main" id="{9E208D95-F0B8-4D3A-A83A-7433E305B6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18" name="Rectangle 46">
                  <a:extLst>
                    <a:ext uri="{FF2B5EF4-FFF2-40B4-BE49-F238E27FC236}">
                      <a16:creationId xmlns:a16="http://schemas.microsoft.com/office/drawing/2014/main" id="{09F9AE50-AC12-4539-82D3-9B9541DCAF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latin typeface="+mn-lt"/>
                      <a:ea typeface="Gill Sans" charset="0"/>
                      <a:cs typeface="Gill Sans" charset="0"/>
                    </a:rPr>
                    <a:t>Base7</a:t>
                  </a:r>
                </a:p>
              </p:txBody>
            </p:sp>
            <p:sp>
              <p:nvSpPr>
                <p:cNvPr id="19" name="Rectangle 47">
                  <a:extLst>
                    <a:ext uri="{FF2B5EF4-FFF2-40B4-BE49-F238E27FC236}">
                      <a16:creationId xmlns:a16="http://schemas.microsoft.com/office/drawing/2014/main" id="{4008D31F-6712-4B80-BE10-C6FD0BA1E2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latin typeface="+mn-lt"/>
                      <a:ea typeface="Gill Sans" charset="0"/>
                      <a:cs typeface="Gill Sans" charset="0"/>
                    </a:rPr>
                    <a:t>Limit7</a:t>
                  </a:r>
                </a:p>
              </p:txBody>
            </p:sp>
          </p:grpSp>
          <p:sp>
            <p:nvSpPr>
              <p:cNvPr id="17" name="Rectangle 48">
                <a:extLst>
                  <a:ext uri="{FF2B5EF4-FFF2-40B4-BE49-F238E27FC236}">
                    <a16:creationId xmlns:a16="http://schemas.microsoft.com/office/drawing/2014/main" id="{5AD4CEFE-D3B5-4FEE-8BB5-F0952C417C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+mn-lt"/>
                    <a:ea typeface="Gill Sans" charset="0"/>
                    <a:cs typeface="Gill Sans" charset="0"/>
                  </a:rPr>
                  <a:t>V</a:t>
                </a:r>
              </a:p>
            </p:txBody>
          </p:sp>
        </p:grpSp>
      </p:grpSp>
      <p:grpSp>
        <p:nvGrpSpPr>
          <p:cNvPr id="48" name="Group 69">
            <a:extLst>
              <a:ext uri="{FF2B5EF4-FFF2-40B4-BE49-F238E27FC236}">
                <a16:creationId xmlns:a16="http://schemas.microsoft.com/office/drawing/2014/main" id="{E43E41C4-E0EC-4283-AA7D-93F12B1B5475}"/>
              </a:ext>
            </a:extLst>
          </p:cNvPr>
          <p:cNvGrpSpPr>
            <a:grpSpLocks/>
          </p:cNvGrpSpPr>
          <p:nvPr/>
        </p:nvGrpSpPr>
        <p:grpSpPr bwMode="auto">
          <a:xfrm>
            <a:off x="3277298" y="1858425"/>
            <a:ext cx="3106738" cy="644525"/>
            <a:chOff x="336" y="432"/>
            <a:chExt cx="1957" cy="406"/>
          </a:xfrm>
        </p:grpSpPr>
        <p:sp>
          <p:nvSpPr>
            <p:cNvPr id="49" name="Rectangle 4">
              <a:extLst>
                <a:ext uri="{FF2B5EF4-FFF2-40B4-BE49-F238E27FC236}">
                  <a16:creationId xmlns:a16="http://schemas.microsoft.com/office/drawing/2014/main" id="{8170BD5A-31FF-408A-9FD1-B410BAADB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7" y="511"/>
              <a:ext cx="716" cy="199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+mn-lt"/>
                  <a:ea typeface="Gill Sans" charset="0"/>
                  <a:cs typeface="Gill Sans" charset="0"/>
                </a:rPr>
                <a:t>Offset</a:t>
              </a:r>
            </a:p>
          </p:txBody>
        </p:sp>
        <p:sp>
          <p:nvSpPr>
            <p:cNvPr id="50" name="Rectangle 5">
              <a:extLst>
                <a:ext uri="{FF2B5EF4-FFF2-40B4-BE49-F238E27FC236}">
                  <a16:creationId xmlns:a16="http://schemas.microsoft.com/office/drawing/2014/main" id="{4D894013-5635-4EF1-86F2-B533E9EDF7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7" y="511"/>
              <a:ext cx="500" cy="199"/>
            </a:xfrm>
            <a:prstGeom prst="rect">
              <a:avLst/>
            </a:prstGeom>
            <a:solidFill>
              <a:schemeClr val="hlink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+mn-lt"/>
                  <a:ea typeface="Gill Sans" charset="0"/>
                  <a:cs typeface="Gill Sans" charset="0"/>
                </a:rPr>
                <a:t>Seg #</a:t>
              </a:r>
            </a:p>
          </p:txBody>
        </p:sp>
        <p:sp>
          <p:nvSpPr>
            <p:cNvPr id="51" name="Text Box 59">
              <a:extLst>
                <a:ext uri="{FF2B5EF4-FFF2-40B4-BE49-F238E27FC236}">
                  <a16:creationId xmlns:a16="http://schemas.microsoft.com/office/drawing/2014/main" id="{8F0B4875-A699-4833-9BA0-EB074150F4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432"/>
              <a:ext cx="660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 dirty="0">
                  <a:latin typeface="+mn-lt"/>
                  <a:ea typeface="Gill Sans" charset="0"/>
                  <a:cs typeface="Gill Sans" charset="0"/>
                </a:rPr>
                <a:t>Virtual</a:t>
              </a:r>
            </a:p>
            <a:p>
              <a:pPr eaLnBrk="1" hangingPunct="1"/>
              <a:r>
                <a:rPr lang="en-US" altLang="en-US" sz="1800" b="0" dirty="0">
                  <a:latin typeface="+mn-lt"/>
                  <a:ea typeface="Gill Sans" charset="0"/>
                  <a:cs typeface="Gill Sans" charset="0"/>
                </a:rPr>
                <a:t>Address</a:t>
              </a:r>
            </a:p>
          </p:txBody>
        </p:sp>
      </p:grpSp>
      <p:grpSp>
        <p:nvGrpSpPr>
          <p:cNvPr id="52" name="Group 73">
            <a:extLst>
              <a:ext uri="{FF2B5EF4-FFF2-40B4-BE49-F238E27FC236}">
                <a16:creationId xmlns:a16="http://schemas.microsoft.com/office/drawing/2014/main" id="{24FDCD81-AB26-435F-86D9-A2B7C718EFC4}"/>
              </a:ext>
            </a:extLst>
          </p:cNvPr>
          <p:cNvGrpSpPr>
            <a:grpSpLocks/>
          </p:cNvGrpSpPr>
          <p:nvPr/>
        </p:nvGrpSpPr>
        <p:grpSpPr bwMode="auto">
          <a:xfrm>
            <a:off x="6353874" y="2836325"/>
            <a:ext cx="2019299" cy="255589"/>
            <a:chOff x="2352" y="960"/>
            <a:chExt cx="1632" cy="288"/>
          </a:xfrm>
        </p:grpSpPr>
        <p:grpSp>
          <p:nvGrpSpPr>
            <p:cNvPr id="53" name="Group 74">
              <a:extLst>
                <a:ext uri="{FF2B5EF4-FFF2-40B4-BE49-F238E27FC236}">
                  <a16:creationId xmlns:a16="http://schemas.microsoft.com/office/drawing/2014/main" id="{478A008C-2476-4B02-A136-395D1F9367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2" y="960"/>
              <a:ext cx="1392" cy="288"/>
              <a:chOff x="2352" y="960"/>
              <a:chExt cx="1392" cy="288"/>
            </a:xfrm>
          </p:grpSpPr>
          <p:sp>
            <p:nvSpPr>
              <p:cNvPr id="55" name="Rectangle 75">
                <a:extLst>
                  <a:ext uri="{FF2B5EF4-FFF2-40B4-BE49-F238E27FC236}">
                    <a16:creationId xmlns:a16="http://schemas.microsoft.com/office/drawing/2014/main" id="{E494EE3F-E4F6-4A60-AA6C-67408C47B1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2" y="960"/>
                <a:ext cx="672" cy="288"/>
              </a:xfrm>
              <a:prstGeom prst="rect">
                <a:avLst/>
              </a:prstGeom>
              <a:solidFill>
                <a:schemeClr val="accent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 dirty="0">
                    <a:latin typeface="+mn-lt"/>
                    <a:ea typeface="Gill Sans" charset="0"/>
                    <a:cs typeface="Gill Sans" charset="0"/>
                  </a:rPr>
                  <a:t>Base2</a:t>
                </a:r>
              </a:p>
            </p:txBody>
          </p:sp>
          <p:sp>
            <p:nvSpPr>
              <p:cNvPr id="56" name="Rectangle 76">
                <a:extLst>
                  <a:ext uri="{FF2B5EF4-FFF2-40B4-BE49-F238E27FC236}">
                    <a16:creationId xmlns:a16="http://schemas.microsoft.com/office/drawing/2014/main" id="{34AF6DF6-1B0C-4A16-9EA7-997369777F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960"/>
                <a:ext cx="720" cy="288"/>
              </a:xfrm>
              <a:prstGeom prst="rect">
                <a:avLst/>
              </a:prstGeom>
              <a:solidFill>
                <a:schemeClr val="accent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+mn-lt"/>
                    <a:ea typeface="Gill Sans" charset="0"/>
                    <a:cs typeface="Gill Sans" charset="0"/>
                  </a:rPr>
                  <a:t>Limit2</a:t>
                </a:r>
              </a:p>
            </p:txBody>
          </p:sp>
        </p:grpSp>
        <p:sp>
          <p:nvSpPr>
            <p:cNvPr id="54" name="Rectangle 77">
              <a:extLst>
                <a:ext uri="{FF2B5EF4-FFF2-40B4-BE49-F238E27FC236}">
                  <a16:creationId xmlns:a16="http://schemas.microsoft.com/office/drawing/2014/main" id="{033B8023-2E56-41E6-981E-AAD069037E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960"/>
              <a:ext cx="240" cy="288"/>
            </a:xfrm>
            <a:prstGeom prst="rect">
              <a:avLst/>
            </a:prstGeom>
            <a:solidFill>
              <a:schemeClr val="accent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+mn-lt"/>
                  <a:ea typeface="Gill Sans" charset="0"/>
                  <a:cs typeface="Gill Sans" charset="0"/>
                </a:rPr>
                <a:t>V</a:t>
              </a:r>
            </a:p>
          </p:txBody>
        </p:sp>
      </p:grpSp>
      <p:grpSp>
        <p:nvGrpSpPr>
          <p:cNvPr id="57" name="Group 71">
            <a:extLst>
              <a:ext uri="{FF2B5EF4-FFF2-40B4-BE49-F238E27FC236}">
                <a16:creationId xmlns:a16="http://schemas.microsoft.com/office/drawing/2014/main" id="{4B5A69FB-885F-40D2-A792-76A1854C6619}"/>
              </a:ext>
            </a:extLst>
          </p:cNvPr>
          <p:cNvGrpSpPr>
            <a:grpSpLocks/>
          </p:cNvGrpSpPr>
          <p:nvPr/>
        </p:nvGrpSpPr>
        <p:grpSpPr bwMode="auto">
          <a:xfrm>
            <a:off x="6358636" y="2147350"/>
            <a:ext cx="4919663" cy="1438275"/>
            <a:chOff x="2277" y="566"/>
            <a:chExt cx="3099" cy="906"/>
          </a:xfrm>
        </p:grpSpPr>
        <p:sp>
          <p:nvSpPr>
            <p:cNvPr id="58" name="Freeform 67">
              <a:extLst>
                <a:ext uri="{FF2B5EF4-FFF2-40B4-BE49-F238E27FC236}">
                  <a16:creationId xmlns:a16="http://schemas.microsoft.com/office/drawing/2014/main" id="{51AB9AFB-E42F-42CE-9A85-FDE9C97DF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7" y="566"/>
              <a:ext cx="1728" cy="576"/>
            </a:xfrm>
            <a:custGeom>
              <a:avLst/>
              <a:gdLst>
                <a:gd name="T0" fmla="*/ 0 w 1728"/>
                <a:gd name="T1" fmla="*/ 0 h 528"/>
                <a:gd name="T2" fmla="*/ 1344 w 1728"/>
                <a:gd name="T3" fmla="*/ 0 h 528"/>
                <a:gd name="T4" fmla="*/ 1728 w 1728"/>
                <a:gd name="T5" fmla="*/ 3901 h 528"/>
                <a:gd name="T6" fmla="*/ 0 60000 65536"/>
                <a:gd name="T7" fmla="*/ 0 60000 65536"/>
                <a:gd name="T8" fmla="*/ 0 60000 65536"/>
                <a:gd name="T9" fmla="*/ 0 w 1728"/>
                <a:gd name="T10" fmla="*/ 0 h 528"/>
                <a:gd name="T11" fmla="*/ 1728 w 172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8" h="528">
                  <a:moveTo>
                    <a:pt x="0" y="0"/>
                  </a:moveTo>
                  <a:lnTo>
                    <a:pt x="1344" y="0"/>
                  </a:lnTo>
                  <a:lnTo>
                    <a:pt x="1728" y="528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59" name="Oval 52">
              <a:extLst>
                <a:ext uri="{FF2B5EF4-FFF2-40B4-BE49-F238E27FC236}">
                  <a16:creationId xmlns:a16="http://schemas.microsoft.com/office/drawing/2014/main" id="{0EA001C9-BBB8-441B-9437-DFBA8630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4" y="1115"/>
              <a:ext cx="358" cy="327"/>
            </a:xfrm>
            <a:prstGeom prst="ellipse">
              <a:avLst/>
            </a:prstGeom>
            <a:solidFill>
              <a:srgbClr val="FF66CC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3600" b="0" dirty="0">
                  <a:latin typeface="+mn-lt"/>
                  <a:ea typeface="Gill Sans" charset="0"/>
                  <a:cs typeface="Gill Sans" charset="0"/>
                </a:rPr>
                <a:t>+</a:t>
              </a:r>
            </a:p>
          </p:txBody>
        </p:sp>
        <p:sp>
          <p:nvSpPr>
            <p:cNvPr id="60" name="Line 54">
              <a:extLst>
                <a:ext uri="{FF2B5EF4-FFF2-40B4-BE49-F238E27FC236}">
                  <a16:creationId xmlns:a16="http://schemas.microsoft.com/office/drawing/2014/main" id="{8B82CBA4-6300-4503-B275-905A652053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1104"/>
              <a:ext cx="1140" cy="13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61" name="Line 58">
              <a:extLst>
                <a:ext uri="{FF2B5EF4-FFF2-40B4-BE49-F238E27FC236}">
                  <a16:creationId xmlns:a16="http://schemas.microsoft.com/office/drawing/2014/main" id="{FEB9CB11-AB2C-4782-80AD-049764B6EE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2" y="1279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62" name="Text Box 60">
              <a:extLst>
                <a:ext uri="{FF2B5EF4-FFF2-40B4-BE49-F238E27FC236}">
                  <a16:creationId xmlns:a16="http://schemas.microsoft.com/office/drawing/2014/main" id="{5C59C7D6-E4E9-49BC-BF47-D107F61E16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4" y="1066"/>
              <a:ext cx="772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 dirty="0">
                  <a:latin typeface="+mn-lt"/>
                  <a:ea typeface="Gill Sans" charset="0"/>
                  <a:cs typeface="Gill Sans" charset="0"/>
                </a:rPr>
                <a:t>Physical</a:t>
              </a:r>
            </a:p>
            <a:p>
              <a:pPr eaLnBrk="1" hangingPunct="1"/>
              <a:r>
                <a:rPr lang="en-US" altLang="en-US" sz="1800" b="0" dirty="0">
                  <a:latin typeface="+mn-lt"/>
                  <a:ea typeface="Gill Sans" charset="0"/>
                  <a:cs typeface="Gill Sans" charset="0"/>
                </a:rPr>
                <a:t>Address</a:t>
              </a:r>
            </a:p>
          </p:txBody>
        </p:sp>
      </p:grpSp>
      <p:grpSp>
        <p:nvGrpSpPr>
          <p:cNvPr id="63" name="Group 72">
            <a:extLst>
              <a:ext uri="{FF2B5EF4-FFF2-40B4-BE49-F238E27FC236}">
                <a16:creationId xmlns:a16="http://schemas.microsoft.com/office/drawing/2014/main" id="{23230C7B-4DE3-4DF2-A268-4F9A4F4C2D48}"/>
              </a:ext>
            </a:extLst>
          </p:cNvPr>
          <p:cNvGrpSpPr>
            <a:grpSpLocks/>
          </p:cNvGrpSpPr>
          <p:nvPr/>
        </p:nvGrpSpPr>
        <p:grpSpPr bwMode="auto">
          <a:xfrm>
            <a:off x="7962011" y="1858425"/>
            <a:ext cx="2809875" cy="1041400"/>
            <a:chOff x="3287" y="384"/>
            <a:chExt cx="1770" cy="656"/>
          </a:xfrm>
        </p:grpSpPr>
        <p:sp>
          <p:nvSpPr>
            <p:cNvPr id="64" name="Oval 51">
              <a:extLst>
                <a:ext uri="{FF2B5EF4-FFF2-40B4-BE49-F238E27FC236}">
                  <a16:creationId xmlns:a16="http://schemas.microsoft.com/office/drawing/2014/main" id="{CE15670C-2EB8-4810-85C0-9D89C2C34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4" y="384"/>
              <a:ext cx="358" cy="326"/>
            </a:xfrm>
            <a:prstGeom prst="ellipse">
              <a:avLst/>
            </a:prstGeom>
            <a:solidFill>
              <a:srgbClr val="FF66CC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3600" b="0" dirty="0">
                  <a:latin typeface="+mn-lt"/>
                  <a:ea typeface="Gill Sans" charset="0"/>
                  <a:cs typeface="Gill Sans" charset="0"/>
                </a:rPr>
                <a:t>&gt;</a:t>
              </a:r>
            </a:p>
          </p:txBody>
        </p:sp>
        <p:sp>
          <p:nvSpPr>
            <p:cNvPr id="65" name="Line 55">
              <a:extLst>
                <a:ext uri="{FF2B5EF4-FFF2-40B4-BE49-F238E27FC236}">
                  <a16:creationId xmlns:a16="http://schemas.microsoft.com/office/drawing/2014/main" id="{07CC42C7-BD50-47B6-90D8-BA4A1FBADD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87" y="626"/>
              <a:ext cx="677" cy="41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66" name="Line 57">
              <a:extLst>
                <a:ext uri="{FF2B5EF4-FFF2-40B4-BE49-F238E27FC236}">
                  <a16:creationId xmlns:a16="http://schemas.microsoft.com/office/drawing/2014/main" id="{D1E05B7E-3ECE-4744-B9B8-72C0CF5A1A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2" y="544"/>
              <a:ext cx="31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67" name="Text Box 62">
              <a:extLst>
                <a:ext uri="{FF2B5EF4-FFF2-40B4-BE49-F238E27FC236}">
                  <a16:creationId xmlns:a16="http://schemas.microsoft.com/office/drawing/2014/main" id="{B068973D-1533-4696-98C2-1C8B05BC2A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0" y="394"/>
              <a:ext cx="487" cy="23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 dirty="0">
                  <a:latin typeface="+mn-lt"/>
                  <a:ea typeface="Gill Sans" charset="0"/>
                  <a:cs typeface="Gill Sans" charset="0"/>
                </a:rPr>
                <a:t>Error</a:t>
              </a:r>
            </a:p>
          </p:txBody>
        </p:sp>
        <p:sp>
          <p:nvSpPr>
            <p:cNvPr id="68" name="Line 68">
              <a:extLst>
                <a:ext uri="{FF2B5EF4-FFF2-40B4-BE49-F238E27FC236}">
                  <a16:creationId xmlns:a16="http://schemas.microsoft.com/office/drawing/2014/main" id="{A1BB1AF3-5A52-47A9-8601-BF4B1AF826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1" y="566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600" b="0">
                <a:ea typeface="Gill Sans" charset="0"/>
                <a:cs typeface="Gill Sans" charset="0"/>
              </a:endParaRPr>
            </a:p>
          </p:txBody>
        </p:sp>
      </p:grpSp>
      <p:sp>
        <p:nvSpPr>
          <p:cNvPr id="69" name="Freeform 50">
            <a:extLst>
              <a:ext uri="{FF2B5EF4-FFF2-40B4-BE49-F238E27FC236}">
                <a16:creationId xmlns:a16="http://schemas.microsoft.com/office/drawing/2014/main" id="{C5330281-E6DC-41D3-9BB2-55C3859A5A9C}"/>
              </a:ext>
            </a:extLst>
          </p:cNvPr>
          <p:cNvSpPr>
            <a:spLocks/>
          </p:cNvSpPr>
          <p:nvPr/>
        </p:nvSpPr>
        <p:spPr bwMode="auto">
          <a:xfrm>
            <a:off x="4987036" y="2299750"/>
            <a:ext cx="1371600" cy="641350"/>
          </a:xfrm>
          <a:custGeom>
            <a:avLst/>
            <a:gdLst>
              <a:gd name="T0" fmla="*/ 0 w 1152"/>
              <a:gd name="T1" fmla="*/ 0 h 912"/>
              <a:gd name="T2" fmla="*/ 2147483647 w 1152"/>
              <a:gd name="T3" fmla="*/ 2147483647 h 912"/>
              <a:gd name="T4" fmla="*/ 2147483647 w 1152"/>
              <a:gd name="T5" fmla="*/ 2147483647 h 912"/>
              <a:gd name="T6" fmla="*/ 0 60000 65536"/>
              <a:gd name="T7" fmla="*/ 0 60000 65536"/>
              <a:gd name="T8" fmla="*/ 0 60000 65536"/>
              <a:gd name="T9" fmla="*/ 0 w 1152"/>
              <a:gd name="T10" fmla="*/ 0 h 912"/>
              <a:gd name="T11" fmla="*/ 1152 w 1152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2" h="912">
                <a:moveTo>
                  <a:pt x="0" y="0"/>
                </a:moveTo>
                <a:lnTo>
                  <a:pt x="288" y="912"/>
                </a:lnTo>
                <a:lnTo>
                  <a:pt x="1152" y="912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600" b="0">
              <a:ea typeface="Gill Sans" charset="0"/>
              <a:cs typeface="Gill Sans" charset="0"/>
            </a:endParaRPr>
          </a:p>
        </p:txBody>
      </p:sp>
      <p:sp>
        <p:nvSpPr>
          <p:cNvPr id="70" name="TextBox 1">
            <a:extLst>
              <a:ext uri="{FF2B5EF4-FFF2-40B4-BE49-F238E27FC236}">
                <a16:creationId xmlns:a16="http://schemas.microsoft.com/office/drawing/2014/main" id="{2CDA34B9-AB29-4E73-A306-6B8185ED8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3431" y="1741614"/>
            <a:ext cx="7665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 dirty="0">
                <a:latin typeface="+mn-lt"/>
                <a:ea typeface="Gill Sans" charset="0"/>
                <a:cs typeface="Gill Sans" charset="0"/>
              </a:rPr>
              <a:t>offset</a:t>
            </a:r>
          </a:p>
        </p:txBody>
      </p:sp>
      <p:grpSp>
        <p:nvGrpSpPr>
          <p:cNvPr id="71" name="Group 135">
            <a:extLst>
              <a:ext uri="{FF2B5EF4-FFF2-40B4-BE49-F238E27FC236}">
                <a16:creationId xmlns:a16="http://schemas.microsoft.com/office/drawing/2014/main" id="{F51425F1-6FE9-46BA-88F7-070A1C7F795A}"/>
              </a:ext>
            </a:extLst>
          </p:cNvPr>
          <p:cNvGrpSpPr>
            <a:grpSpLocks/>
          </p:cNvGrpSpPr>
          <p:nvPr/>
        </p:nvGrpSpPr>
        <p:grpSpPr bwMode="auto">
          <a:xfrm>
            <a:off x="8382698" y="3017300"/>
            <a:ext cx="3276600" cy="2278063"/>
            <a:chOff x="3024" y="672"/>
            <a:chExt cx="2064" cy="1435"/>
          </a:xfrm>
        </p:grpSpPr>
        <p:sp>
          <p:nvSpPr>
            <p:cNvPr id="72" name="AutoShape 112">
              <a:extLst>
                <a:ext uri="{FF2B5EF4-FFF2-40B4-BE49-F238E27FC236}">
                  <a16:creationId xmlns:a16="http://schemas.microsoft.com/office/drawing/2014/main" id="{2E771711-129E-4DFB-BA03-C27779DAD3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0" y="1351"/>
              <a:ext cx="958" cy="186"/>
            </a:xfrm>
            <a:prstGeom prst="roundRect">
              <a:avLst>
                <a:gd name="adj" fmla="val 16667"/>
              </a:avLst>
            </a:prstGeom>
            <a:solidFill>
              <a:srgbClr val="FF66CC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+mn-lt"/>
                  <a:ea typeface="Gill Sans" charset="0"/>
                  <a:cs typeface="Gill Sans" charset="0"/>
                </a:rPr>
                <a:t>Check Valid</a:t>
              </a:r>
            </a:p>
          </p:txBody>
        </p:sp>
        <p:sp>
          <p:nvSpPr>
            <p:cNvPr id="73" name="Line 113">
              <a:extLst>
                <a:ext uri="{FF2B5EF4-FFF2-40B4-BE49-F238E27FC236}">
                  <a16:creationId xmlns:a16="http://schemas.microsoft.com/office/drawing/2014/main" id="{4FC259C4-0F38-4666-9B73-6C9785C28D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672"/>
              <a:ext cx="1106" cy="76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74" name="Text Box 114">
              <a:extLst>
                <a:ext uri="{FF2B5EF4-FFF2-40B4-BE49-F238E27FC236}">
                  <a16:creationId xmlns:a16="http://schemas.microsoft.com/office/drawing/2014/main" id="{AD46567D-F020-43CF-8671-6028CE5501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01" y="1701"/>
              <a:ext cx="557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+mn-lt"/>
                  <a:ea typeface="Gill Sans" charset="0"/>
                  <a:cs typeface="Gill Sans" charset="0"/>
                </a:rPr>
                <a:t>Access</a:t>
              </a:r>
            </a:p>
            <a:p>
              <a:pPr eaLnBrk="1" hangingPunct="1"/>
              <a:r>
                <a:rPr lang="en-US" altLang="en-US" sz="1800" b="0">
                  <a:latin typeface="+mn-lt"/>
                  <a:ea typeface="Gill Sans" charset="0"/>
                  <a:cs typeface="Gill Sans" charset="0"/>
                </a:rPr>
                <a:t>Error</a:t>
              </a:r>
            </a:p>
          </p:txBody>
        </p:sp>
        <p:sp>
          <p:nvSpPr>
            <p:cNvPr id="75" name="Line 115">
              <a:extLst>
                <a:ext uri="{FF2B5EF4-FFF2-40B4-BE49-F238E27FC236}">
                  <a16:creationId xmlns:a16="http://schemas.microsoft.com/office/drawing/2014/main" id="{CAE0FDEA-1142-48A2-ABF8-A6DEB9456E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5" y="1526"/>
              <a:ext cx="0" cy="1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600" b="0"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831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uiExpand="1" animBg="1"/>
      <p:bldP spid="7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1A890-11B3-4275-B1E4-CB664F6A8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Intel x86 Special Registers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BD212C0-DA1A-4652-BAC4-725EA9C57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5265184" cy="4351337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Segmentation can’t be just “turned off”</a:t>
            </a:r>
          </a:p>
          <a:p>
            <a:r>
              <a:rPr lang="en-US" dirty="0" smtClean="0"/>
              <a:t>What if we just want to use paging?</a:t>
            </a:r>
          </a:p>
          <a:p>
            <a:pPr lvl="1"/>
            <a:r>
              <a:rPr lang="en-US" dirty="0" smtClean="0"/>
              <a:t>Set base and bound to all of memory, in all segments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258BF1-FB39-424C-B08A-080705E59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9C805-A3EB-46D0-A6E2-CA41183A4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 (2)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C1048-4A35-4A13-A12A-51888726B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A0021987-5890-4B11-86F8-BB13CCA6B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" r="1314" b="8861"/>
          <a:stretch>
            <a:fillRect/>
          </a:stretch>
        </p:blipFill>
        <p:spPr bwMode="auto">
          <a:xfrm>
            <a:off x="7140023" y="2147207"/>
            <a:ext cx="3748555" cy="4363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5B381D09-E3C3-4731-B2F5-06B9A6D06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278" y="2066690"/>
            <a:ext cx="2664240" cy="1810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6">
            <a:extLst>
              <a:ext uri="{FF2B5EF4-FFF2-40B4-BE49-F238E27FC236}">
                <a16:creationId xmlns:a16="http://schemas.microsoft.com/office/drawing/2014/main" id="{58C09DFC-09FB-460A-8CC3-A78AF09C5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2106" y="1736064"/>
            <a:ext cx="3002406" cy="397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solidFill>
                  <a:schemeClr val="hlink"/>
                </a:solidFill>
                <a:latin typeface="+mn-lt"/>
                <a:ea typeface="Gill Sans" charset="0"/>
                <a:cs typeface="Gill Sans" charset="0"/>
              </a:rPr>
              <a:t>80386 Special Registers</a:t>
            </a:r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A1EE28EE-CB89-4F96-AFA5-C8D999F8A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15636" r="51389" b="8795"/>
          <a:stretch>
            <a:fillRect/>
          </a:stretch>
        </p:blipFill>
        <p:spPr bwMode="auto">
          <a:xfrm>
            <a:off x="1589594" y="1943100"/>
            <a:ext cx="1919783" cy="1739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8290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DA489-CE42-409D-8525-6704B0E5C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Four Segments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F2593-7CEF-4C3D-8460-E38940FDC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B01F4-79F2-46CE-A604-761F7B564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 (2)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CCDCC-A17F-4A3C-AA8C-60A82E705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7" name="Group 108">
            <a:extLst>
              <a:ext uri="{FF2B5EF4-FFF2-40B4-BE49-F238E27FC236}">
                <a16:creationId xmlns:a16="http://schemas.microsoft.com/office/drawing/2014/main" id="{90D72370-7BFF-46F3-BCCF-94B8BC99C11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887865" y="1830040"/>
          <a:ext cx="3505200" cy="181623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9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Seg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 ID #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Base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Limit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 (code)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1 (data)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0x1400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2 (shared)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0xF000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3 (stack)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0x3000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8" name="Group 105">
            <a:extLst>
              <a:ext uri="{FF2B5EF4-FFF2-40B4-BE49-F238E27FC236}">
                <a16:creationId xmlns:a16="http://schemas.microsoft.com/office/drawing/2014/main" id="{59A30EBF-5EE1-4C1A-884B-6523142D70AC}"/>
              </a:ext>
            </a:extLst>
          </p:cNvPr>
          <p:cNvGrpSpPr>
            <a:grpSpLocks/>
          </p:cNvGrpSpPr>
          <p:nvPr/>
        </p:nvGrpSpPr>
        <p:grpSpPr bwMode="auto">
          <a:xfrm>
            <a:off x="3413893" y="1971799"/>
            <a:ext cx="3544888" cy="580268"/>
            <a:chOff x="-48" y="480"/>
            <a:chExt cx="2233" cy="456"/>
          </a:xfrm>
        </p:grpSpPr>
        <p:sp>
          <p:nvSpPr>
            <p:cNvPr id="9" name="Rectangle 57">
              <a:extLst>
                <a:ext uri="{FF2B5EF4-FFF2-40B4-BE49-F238E27FC236}">
                  <a16:creationId xmlns:a16="http://schemas.microsoft.com/office/drawing/2014/main" id="{A6C6C85B-F4FE-4D53-83EE-EF7E5DD94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480"/>
              <a:ext cx="1680" cy="240"/>
            </a:xfrm>
            <a:prstGeom prst="rect">
              <a:avLst/>
            </a:prstGeom>
            <a:solidFill>
              <a:srgbClr val="00CC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Gill Sans" charset="0"/>
                  <a:ea typeface="Gill Sans" charset="0"/>
                  <a:cs typeface="Gill Sans" charset="0"/>
                </a:rPr>
                <a:t>Offset</a:t>
              </a:r>
            </a:p>
          </p:txBody>
        </p:sp>
        <p:sp>
          <p:nvSpPr>
            <p:cNvPr id="10" name="Rectangle 58">
              <a:extLst>
                <a:ext uri="{FF2B5EF4-FFF2-40B4-BE49-F238E27FC236}">
                  <a16:creationId xmlns:a16="http://schemas.microsoft.com/office/drawing/2014/main" id="{CF35B4C7-7C8B-48BD-9A23-454941797B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480"/>
              <a:ext cx="384" cy="24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 dirty="0">
                  <a:latin typeface="Gill Sans" charset="0"/>
                  <a:ea typeface="Gill Sans" charset="0"/>
                  <a:cs typeface="Gill Sans" charset="0"/>
                </a:rPr>
                <a:t>Seg</a:t>
              </a:r>
            </a:p>
          </p:txBody>
        </p:sp>
        <p:sp>
          <p:nvSpPr>
            <p:cNvPr id="11" name="Text Box 59">
              <a:extLst>
                <a:ext uri="{FF2B5EF4-FFF2-40B4-BE49-F238E27FC236}">
                  <a16:creationId xmlns:a16="http://schemas.microsoft.com/office/drawing/2014/main" id="{70A6D5EB-9330-4694-B7D7-3A9D377654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720"/>
              <a:ext cx="169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</a:t>
              </a:r>
            </a:p>
          </p:txBody>
        </p:sp>
        <p:sp>
          <p:nvSpPr>
            <p:cNvPr id="12" name="Text Box 60">
              <a:extLst>
                <a:ext uri="{FF2B5EF4-FFF2-40B4-BE49-F238E27FC236}">
                  <a16:creationId xmlns:a16="http://schemas.microsoft.com/office/drawing/2014/main" id="{8FEF4053-DC1E-4B93-A0A1-3F7A6ACA54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720"/>
              <a:ext cx="222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14</a:t>
              </a:r>
            </a:p>
          </p:txBody>
        </p:sp>
        <p:sp>
          <p:nvSpPr>
            <p:cNvPr id="13" name="Text Box 61">
              <a:extLst>
                <a:ext uri="{FF2B5EF4-FFF2-40B4-BE49-F238E27FC236}">
                  <a16:creationId xmlns:a16="http://schemas.microsoft.com/office/drawing/2014/main" id="{D80AE3C0-B371-4CC8-A601-70843418F7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720"/>
              <a:ext cx="222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13</a:t>
              </a:r>
            </a:p>
          </p:txBody>
        </p:sp>
        <p:sp>
          <p:nvSpPr>
            <p:cNvPr id="14" name="Text Box 62">
              <a:extLst>
                <a:ext uri="{FF2B5EF4-FFF2-40B4-BE49-F238E27FC236}">
                  <a16:creationId xmlns:a16="http://schemas.microsoft.com/office/drawing/2014/main" id="{7EED26F4-226B-48F5-A308-1C7CDD3D89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48" y="719"/>
              <a:ext cx="222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15</a:t>
              </a:r>
            </a:p>
          </p:txBody>
        </p:sp>
      </p:grpSp>
      <p:grpSp>
        <p:nvGrpSpPr>
          <p:cNvPr id="15" name="Group 103">
            <a:extLst>
              <a:ext uri="{FF2B5EF4-FFF2-40B4-BE49-F238E27FC236}">
                <a16:creationId xmlns:a16="http://schemas.microsoft.com/office/drawing/2014/main" id="{BA202F91-2D94-44D1-B0CC-1F1CB3FAD2D5}"/>
              </a:ext>
            </a:extLst>
          </p:cNvPr>
          <p:cNvGrpSpPr>
            <a:grpSpLocks/>
          </p:cNvGrpSpPr>
          <p:nvPr/>
        </p:nvGrpSpPr>
        <p:grpSpPr bwMode="auto">
          <a:xfrm>
            <a:off x="645443" y="3037615"/>
            <a:ext cx="3270251" cy="3567113"/>
            <a:chOff x="2611" y="672"/>
            <a:chExt cx="2060" cy="2247"/>
          </a:xfrm>
        </p:grpSpPr>
        <p:grpSp>
          <p:nvGrpSpPr>
            <p:cNvPr id="16" name="Group 90">
              <a:extLst>
                <a:ext uri="{FF2B5EF4-FFF2-40B4-BE49-F238E27FC236}">
                  <a16:creationId xmlns:a16="http://schemas.microsoft.com/office/drawing/2014/main" id="{489F12F3-72FF-4682-892C-0B7DCCDF02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0" y="672"/>
              <a:ext cx="1349" cy="1968"/>
              <a:chOff x="2299" y="816"/>
              <a:chExt cx="1349" cy="1968"/>
            </a:xfrm>
          </p:grpSpPr>
          <p:sp>
            <p:nvSpPr>
              <p:cNvPr id="18" name="Rectangle 45">
                <a:extLst>
                  <a:ext uri="{FF2B5EF4-FFF2-40B4-BE49-F238E27FC236}">
                    <a16:creationId xmlns:a16="http://schemas.microsoft.com/office/drawing/2014/main" id="{4420F0BC-EE70-4DE0-AD29-C8B20AC6AF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864"/>
                <a:ext cx="768" cy="192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latin typeface="+mn-lt"/>
                </a:endParaRPr>
              </a:p>
            </p:txBody>
          </p:sp>
          <p:sp>
            <p:nvSpPr>
              <p:cNvPr id="19" name="Rectangle 46">
                <a:extLst>
                  <a:ext uri="{FF2B5EF4-FFF2-40B4-BE49-F238E27FC236}">
                    <a16:creationId xmlns:a16="http://schemas.microsoft.com/office/drawing/2014/main" id="{3BA37BD5-9D00-43B3-8F19-6B6E51D168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864"/>
                <a:ext cx="768" cy="96"/>
              </a:xfrm>
              <a:prstGeom prst="rect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latin typeface="+mn-lt"/>
                </a:endParaRPr>
              </a:p>
            </p:txBody>
          </p:sp>
          <p:sp>
            <p:nvSpPr>
              <p:cNvPr id="20" name="Rectangle 47">
                <a:extLst>
                  <a:ext uri="{FF2B5EF4-FFF2-40B4-BE49-F238E27FC236}">
                    <a16:creationId xmlns:a16="http://schemas.microsoft.com/office/drawing/2014/main" id="{E59E9D47-A010-4D02-82ED-23F4AAF124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344"/>
                <a:ext cx="768" cy="192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latin typeface="+mn-lt"/>
                </a:endParaRPr>
              </a:p>
            </p:txBody>
          </p:sp>
          <p:sp>
            <p:nvSpPr>
              <p:cNvPr id="21" name="Rectangle 48">
                <a:extLst>
                  <a:ext uri="{FF2B5EF4-FFF2-40B4-BE49-F238E27FC236}">
                    <a16:creationId xmlns:a16="http://schemas.microsoft.com/office/drawing/2014/main" id="{4FBFC954-3616-47BF-8ECE-02C74BF398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2304"/>
                <a:ext cx="768" cy="336"/>
              </a:xfrm>
              <a:prstGeom prst="rect">
                <a:avLst/>
              </a:prstGeom>
              <a:solidFill>
                <a:srgbClr val="53FB25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latin typeface="+mn-lt"/>
                </a:endParaRPr>
              </a:p>
            </p:txBody>
          </p:sp>
          <p:sp>
            <p:nvSpPr>
              <p:cNvPr id="22" name="Rectangle 80">
                <a:extLst>
                  <a:ext uri="{FF2B5EF4-FFF2-40B4-BE49-F238E27FC236}">
                    <a16:creationId xmlns:a16="http://schemas.microsoft.com/office/drawing/2014/main" id="{E0E07004-516E-47D4-A0DC-64F26AF91B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2304"/>
                <a:ext cx="768" cy="48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latin typeface="+mn-lt"/>
                </a:endParaRPr>
              </a:p>
            </p:txBody>
          </p:sp>
          <p:sp>
            <p:nvSpPr>
              <p:cNvPr id="23" name="Rectangle 82">
                <a:extLst>
                  <a:ext uri="{FF2B5EF4-FFF2-40B4-BE49-F238E27FC236}">
                    <a16:creationId xmlns:a16="http://schemas.microsoft.com/office/drawing/2014/main" id="{187B7AFD-ECB2-4D45-8D92-A069D8E6A8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824"/>
                <a:ext cx="768" cy="144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latin typeface="+mn-lt"/>
                </a:endParaRPr>
              </a:p>
            </p:txBody>
          </p:sp>
          <p:grpSp>
            <p:nvGrpSpPr>
              <p:cNvPr id="24" name="Group 87">
                <a:extLst>
                  <a:ext uri="{FF2B5EF4-FFF2-40B4-BE49-F238E27FC236}">
                    <a16:creationId xmlns:a16="http://schemas.microsoft.com/office/drawing/2014/main" id="{DE3BD353-0914-4E9C-A353-C620A7072A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99" y="816"/>
                <a:ext cx="508" cy="1584"/>
                <a:chOff x="2299" y="816"/>
                <a:chExt cx="508" cy="1584"/>
              </a:xfrm>
            </p:grpSpPr>
            <p:sp>
              <p:nvSpPr>
                <p:cNvPr id="25" name="Text Box 72">
                  <a:extLst>
                    <a:ext uri="{FF2B5EF4-FFF2-40B4-BE49-F238E27FC236}">
                      <a16:creationId xmlns:a16="http://schemas.microsoft.com/office/drawing/2014/main" id="{D807EE3E-CD88-464E-9AED-6EB6202EF79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99" y="1296"/>
                  <a:ext cx="489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400">
                      <a:latin typeface="+mn-lt"/>
                    </a:rPr>
                    <a:t>0x4000</a:t>
                  </a:r>
                </a:p>
              </p:txBody>
            </p:sp>
            <p:sp>
              <p:nvSpPr>
                <p:cNvPr id="26" name="Text Box 75">
                  <a:extLst>
                    <a:ext uri="{FF2B5EF4-FFF2-40B4-BE49-F238E27FC236}">
                      <a16:creationId xmlns:a16="http://schemas.microsoft.com/office/drawing/2014/main" id="{4F21CA9B-9907-42CF-B3D7-E1F98A4B08C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99" y="816"/>
                  <a:ext cx="489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400">
                      <a:latin typeface="+mn-lt"/>
                    </a:rPr>
                    <a:t>0x0000</a:t>
                  </a:r>
                </a:p>
              </p:txBody>
            </p:sp>
            <p:sp>
              <p:nvSpPr>
                <p:cNvPr id="27" name="Text Box 83">
                  <a:extLst>
                    <a:ext uri="{FF2B5EF4-FFF2-40B4-BE49-F238E27FC236}">
                      <a16:creationId xmlns:a16="http://schemas.microsoft.com/office/drawing/2014/main" id="{4E99D699-06DE-47D4-846E-EAB3D54C806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99" y="1728"/>
                  <a:ext cx="489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400">
                      <a:latin typeface="+mn-lt"/>
                    </a:rPr>
                    <a:t>0x8000</a:t>
                  </a:r>
                </a:p>
              </p:txBody>
            </p:sp>
            <p:sp>
              <p:nvSpPr>
                <p:cNvPr id="28" name="Text Box 84">
                  <a:extLst>
                    <a:ext uri="{FF2B5EF4-FFF2-40B4-BE49-F238E27FC236}">
                      <a16:creationId xmlns:a16="http://schemas.microsoft.com/office/drawing/2014/main" id="{2DF144DA-A0D4-4632-A0BC-FF6E02D39B3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99" y="2208"/>
                  <a:ext cx="508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400">
                      <a:latin typeface="+mn-lt"/>
                    </a:rPr>
                    <a:t>0xC000</a:t>
                  </a:r>
                </a:p>
              </p:txBody>
            </p:sp>
          </p:grpSp>
        </p:grpSp>
        <p:sp>
          <p:nvSpPr>
            <p:cNvPr id="17" name="Text Box 101">
              <a:extLst>
                <a:ext uri="{FF2B5EF4-FFF2-40B4-BE49-F238E27FC236}">
                  <a16:creationId xmlns:a16="http://schemas.microsoft.com/office/drawing/2014/main" id="{8D5D04A7-D490-43AD-A1C0-F828591E6F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1" y="2688"/>
              <a:ext cx="20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 b="0" dirty="0">
                  <a:latin typeface="+mn-lt"/>
                  <a:ea typeface="Gill Sans" charset="0"/>
                  <a:cs typeface="Gill Sans" charset="0"/>
                </a:rPr>
                <a:t>Virtual Address Space</a:t>
              </a:r>
            </a:p>
          </p:txBody>
        </p:sp>
      </p:grpSp>
      <p:sp>
        <p:nvSpPr>
          <p:cNvPr id="29" name="Text Box 107">
            <a:extLst>
              <a:ext uri="{FF2B5EF4-FFF2-40B4-BE49-F238E27FC236}">
                <a16:creationId xmlns:a16="http://schemas.microsoft.com/office/drawing/2014/main" id="{9879AE52-731E-46B2-8FF6-802AF6A0F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362" y="1955404"/>
            <a:ext cx="2323694" cy="33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 b="0" dirty="0">
                <a:latin typeface="Gill Sans" charset="0"/>
                <a:ea typeface="Gill Sans" charset="0"/>
                <a:cs typeface="Gill Sans" charset="0"/>
              </a:rPr>
              <a:t>Virtual Address Format:</a:t>
            </a:r>
          </a:p>
        </p:txBody>
      </p:sp>
      <p:sp>
        <p:nvSpPr>
          <p:cNvPr id="33" name="Rectangle 64">
            <a:extLst>
              <a:ext uri="{FF2B5EF4-FFF2-40B4-BE49-F238E27FC236}">
                <a16:creationId xmlns:a16="http://schemas.microsoft.com/office/drawing/2014/main" id="{B9FD9378-7863-4D68-9267-56D83E5F9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8334" y="3113815"/>
            <a:ext cx="1219200" cy="304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000">
              <a:latin typeface="+mn-lt"/>
            </a:endParaRPr>
          </a:p>
        </p:txBody>
      </p:sp>
      <p:sp>
        <p:nvSpPr>
          <p:cNvPr id="34" name="Rectangle 66">
            <a:extLst>
              <a:ext uri="{FF2B5EF4-FFF2-40B4-BE49-F238E27FC236}">
                <a16:creationId xmlns:a16="http://schemas.microsoft.com/office/drawing/2014/main" id="{2D6EA2EC-73D7-4026-93A5-3C33D6F8B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8334" y="3875815"/>
            <a:ext cx="1219200" cy="152400"/>
          </a:xfrm>
          <a:prstGeom prst="rect">
            <a:avLst/>
          </a:prstGeom>
          <a:solidFill>
            <a:srgbClr val="FF66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000">
              <a:latin typeface="+mn-lt"/>
            </a:endParaRPr>
          </a:p>
        </p:txBody>
      </p:sp>
      <p:sp>
        <p:nvSpPr>
          <p:cNvPr id="35" name="Rectangle 67">
            <a:extLst>
              <a:ext uri="{FF2B5EF4-FFF2-40B4-BE49-F238E27FC236}">
                <a16:creationId xmlns:a16="http://schemas.microsoft.com/office/drawing/2014/main" id="{BB14C6D5-8BA6-4D87-9D3D-EE1E03928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8334" y="4028215"/>
            <a:ext cx="1219200" cy="304800"/>
          </a:xfrm>
          <a:prstGeom prst="rect">
            <a:avLst/>
          </a:prstGeom>
          <a:solidFill>
            <a:srgbClr val="00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000">
              <a:latin typeface="+mn-lt"/>
            </a:endParaRPr>
          </a:p>
        </p:txBody>
      </p:sp>
      <p:sp>
        <p:nvSpPr>
          <p:cNvPr id="36" name="Rectangle 68">
            <a:extLst>
              <a:ext uri="{FF2B5EF4-FFF2-40B4-BE49-F238E27FC236}">
                <a16:creationId xmlns:a16="http://schemas.microsoft.com/office/drawing/2014/main" id="{09DF9838-3317-4F98-B955-EA451169A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8334" y="3113815"/>
            <a:ext cx="1219200" cy="533400"/>
          </a:xfrm>
          <a:prstGeom prst="rect">
            <a:avLst/>
          </a:prstGeom>
          <a:solidFill>
            <a:srgbClr val="53FB25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000" dirty="0">
              <a:latin typeface="+mn-lt"/>
            </a:endParaRPr>
          </a:p>
        </p:txBody>
      </p:sp>
      <p:sp>
        <p:nvSpPr>
          <p:cNvPr id="37" name="Text Box 71">
            <a:extLst>
              <a:ext uri="{FF2B5EF4-FFF2-40B4-BE49-F238E27FC236}">
                <a16:creationId xmlns:a16="http://schemas.microsoft.com/office/drawing/2014/main" id="{93D3246C-D7B4-4FF5-A856-0A93978CC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5996" y="2961415"/>
            <a:ext cx="775834" cy="30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dirty="0">
                <a:latin typeface="+mn-lt"/>
              </a:rPr>
              <a:t>0x0000</a:t>
            </a:r>
          </a:p>
        </p:txBody>
      </p:sp>
      <p:sp>
        <p:nvSpPr>
          <p:cNvPr id="38" name="Text Box 73">
            <a:extLst>
              <a:ext uri="{FF2B5EF4-FFF2-40B4-BE49-F238E27FC236}">
                <a16:creationId xmlns:a16="http://schemas.microsoft.com/office/drawing/2014/main" id="{80560DC6-F4AE-4AA7-8342-F0C039A4C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5996" y="3875815"/>
            <a:ext cx="775834" cy="30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latin typeface="+mn-lt"/>
              </a:rPr>
              <a:t>0x4800</a:t>
            </a:r>
          </a:p>
        </p:txBody>
      </p:sp>
      <p:sp>
        <p:nvSpPr>
          <p:cNvPr id="39" name="Text Box 74">
            <a:extLst>
              <a:ext uri="{FF2B5EF4-FFF2-40B4-BE49-F238E27FC236}">
                <a16:creationId xmlns:a16="http://schemas.microsoft.com/office/drawing/2014/main" id="{157EB357-5B6D-4E13-BB8B-5802F5A6E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5996" y="4180615"/>
            <a:ext cx="806292" cy="30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latin typeface="+mn-lt"/>
              </a:rPr>
              <a:t>0x5C00</a:t>
            </a:r>
          </a:p>
        </p:txBody>
      </p:sp>
      <p:sp>
        <p:nvSpPr>
          <p:cNvPr id="40" name="Rectangle 78">
            <a:extLst>
              <a:ext uri="{FF2B5EF4-FFF2-40B4-BE49-F238E27FC236}">
                <a16:creationId xmlns:a16="http://schemas.microsoft.com/office/drawing/2014/main" id="{B5EEB034-3230-4B43-B741-F719C66C7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8334" y="5933215"/>
            <a:ext cx="1219200" cy="2286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000">
              <a:latin typeface="+mn-lt"/>
            </a:endParaRPr>
          </a:p>
        </p:txBody>
      </p:sp>
      <p:sp>
        <p:nvSpPr>
          <p:cNvPr id="41" name="Text Box 79">
            <a:extLst>
              <a:ext uri="{FF2B5EF4-FFF2-40B4-BE49-F238E27FC236}">
                <a16:creationId xmlns:a16="http://schemas.microsoft.com/office/drawing/2014/main" id="{5986128D-70CC-4ACE-9778-B66EE9313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5996" y="3647215"/>
            <a:ext cx="775834" cy="30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dirty="0">
                <a:latin typeface="+mn-lt"/>
              </a:rPr>
              <a:t>0x4000</a:t>
            </a:r>
          </a:p>
        </p:txBody>
      </p:sp>
      <p:sp>
        <p:nvSpPr>
          <p:cNvPr id="42" name="Text Box 85">
            <a:extLst>
              <a:ext uri="{FF2B5EF4-FFF2-40B4-BE49-F238E27FC236}">
                <a16:creationId xmlns:a16="http://schemas.microsoft.com/office/drawing/2014/main" id="{E7230687-B5D9-45BD-8EC4-4E2F8A16A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3934" y="5704615"/>
            <a:ext cx="796674" cy="30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latin typeface="+mn-lt"/>
              </a:rPr>
              <a:t>0xF000</a:t>
            </a:r>
          </a:p>
        </p:txBody>
      </p:sp>
      <p:sp>
        <p:nvSpPr>
          <p:cNvPr id="32" name="Text Box 102">
            <a:extLst>
              <a:ext uri="{FF2B5EF4-FFF2-40B4-BE49-F238E27FC236}">
                <a16:creationId xmlns:a16="http://schemas.microsoft.com/office/drawing/2014/main" id="{BC6768A5-23BB-4B80-9715-E203DA123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703" y="6238015"/>
            <a:ext cx="2689884" cy="36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0" dirty="0">
                <a:latin typeface="+mn-lt"/>
                <a:ea typeface="Gill Sans" charset="0"/>
                <a:cs typeface="Gill Sans" charset="0"/>
              </a:rPr>
              <a:t>Physical Address Space</a:t>
            </a:r>
          </a:p>
        </p:txBody>
      </p:sp>
      <p:sp>
        <p:nvSpPr>
          <p:cNvPr id="43" name="AutoShape 109">
            <a:extLst>
              <a:ext uri="{FF2B5EF4-FFF2-40B4-BE49-F238E27FC236}">
                <a16:creationId xmlns:a16="http://schemas.microsoft.com/office/drawing/2014/main" id="{0DFEA9DD-4F0D-40E3-8B04-14EEF438FBEB}"/>
              </a:ext>
            </a:extLst>
          </p:cNvPr>
          <p:cNvSpPr>
            <a:spLocks/>
          </p:cNvSpPr>
          <p:nvPr/>
        </p:nvSpPr>
        <p:spPr bwMode="auto">
          <a:xfrm>
            <a:off x="7255792" y="4409215"/>
            <a:ext cx="533400" cy="1524000"/>
          </a:xfrm>
          <a:prstGeom prst="rightBrace">
            <a:avLst>
              <a:gd name="adj1" fmla="val 23810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000">
              <a:latin typeface="+mn-lt"/>
            </a:endParaRPr>
          </a:p>
        </p:txBody>
      </p:sp>
      <p:sp>
        <p:nvSpPr>
          <p:cNvPr id="44" name="Text Box 110">
            <a:extLst>
              <a:ext uri="{FF2B5EF4-FFF2-40B4-BE49-F238E27FC236}">
                <a16:creationId xmlns:a16="http://schemas.microsoft.com/office/drawing/2014/main" id="{BC789D90-3649-48BB-851C-298655931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5399" y="4941670"/>
            <a:ext cx="3495741" cy="36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 dirty="0">
                <a:latin typeface="+mn-lt"/>
                <a:ea typeface="Gill Sans" charset="0"/>
                <a:cs typeface="Gill Sans" charset="0"/>
              </a:rPr>
              <a:t>Space for Other Apps</a:t>
            </a:r>
          </a:p>
        </p:txBody>
      </p:sp>
      <p:sp>
        <p:nvSpPr>
          <p:cNvPr id="45" name="AutoShape 111">
            <a:extLst>
              <a:ext uri="{FF2B5EF4-FFF2-40B4-BE49-F238E27FC236}">
                <a16:creationId xmlns:a16="http://schemas.microsoft.com/office/drawing/2014/main" id="{7CC85B8C-A0EA-4348-AFE0-DD6C80EAED95}"/>
              </a:ext>
            </a:extLst>
          </p:cNvPr>
          <p:cNvSpPr>
            <a:spLocks/>
          </p:cNvSpPr>
          <p:nvPr/>
        </p:nvSpPr>
        <p:spPr bwMode="auto">
          <a:xfrm>
            <a:off x="7255792" y="3875815"/>
            <a:ext cx="533400" cy="152400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000" b="0">
              <a:latin typeface="+mn-lt"/>
              <a:ea typeface="Gill Sans" charset="0"/>
              <a:cs typeface="Gill Sans" charset="0"/>
            </a:endParaRPr>
          </a:p>
        </p:txBody>
      </p:sp>
      <p:sp>
        <p:nvSpPr>
          <p:cNvPr id="46" name="AutoShape 113">
            <a:extLst>
              <a:ext uri="{FF2B5EF4-FFF2-40B4-BE49-F238E27FC236}">
                <a16:creationId xmlns:a16="http://schemas.microsoft.com/office/drawing/2014/main" id="{DCF5DAFE-20D2-4DE2-866C-66411A658F22}"/>
              </a:ext>
            </a:extLst>
          </p:cNvPr>
          <p:cNvSpPr>
            <a:spLocks/>
          </p:cNvSpPr>
          <p:nvPr/>
        </p:nvSpPr>
        <p:spPr bwMode="auto">
          <a:xfrm>
            <a:off x="7255792" y="5933215"/>
            <a:ext cx="533400" cy="228600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000">
              <a:latin typeface="+mn-lt"/>
            </a:endParaRPr>
          </a:p>
        </p:txBody>
      </p:sp>
      <p:sp>
        <p:nvSpPr>
          <p:cNvPr id="47" name="Text Box 114">
            <a:extLst>
              <a:ext uri="{FF2B5EF4-FFF2-40B4-BE49-F238E27FC236}">
                <a16:creationId xmlns:a16="http://schemas.microsoft.com/office/drawing/2014/main" id="{6A070A2D-26E8-4DE8-918A-75286D076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1417" y="5802811"/>
            <a:ext cx="3658097" cy="643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 dirty="0">
                <a:latin typeface="+mn-lt"/>
                <a:ea typeface="Gill Sans" charset="0"/>
                <a:cs typeface="Gill Sans" charset="0"/>
              </a:rPr>
              <a:t>Shared </a:t>
            </a:r>
            <a:r>
              <a:rPr lang="en-US" altLang="en-US" sz="1800" b="0" dirty="0" smtClean="0">
                <a:latin typeface="+mn-lt"/>
                <a:ea typeface="Gill Sans" charset="0"/>
                <a:cs typeface="Gill Sans" charset="0"/>
              </a:rPr>
              <a:t>with</a:t>
            </a:r>
          </a:p>
          <a:p>
            <a:pPr eaLnBrk="1" hangingPunct="1"/>
            <a:r>
              <a:rPr lang="en-US" altLang="en-US" sz="1800" b="0" dirty="0" smtClean="0">
                <a:latin typeface="+mn-lt"/>
                <a:ea typeface="Gill Sans" charset="0"/>
                <a:cs typeface="Gill Sans" charset="0"/>
              </a:rPr>
              <a:t>Other </a:t>
            </a:r>
            <a:r>
              <a:rPr lang="en-US" altLang="en-US" sz="1800" b="0" dirty="0">
                <a:latin typeface="+mn-lt"/>
                <a:ea typeface="Gill Sans" charset="0"/>
                <a:cs typeface="Gill Sans" charset="0"/>
              </a:rPr>
              <a:t>Apps</a:t>
            </a:r>
          </a:p>
        </p:txBody>
      </p:sp>
      <p:sp>
        <p:nvSpPr>
          <p:cNvPr id="48" name="Text Box 117">
            <a:extLst>
              <a:ext uri="{FF2B5EF4-FFF2-40B4-BE49-F238E27FC236}">
                <a16:creationId xmlns:a16="http://schemas.microsoft.com/office/drawing/2014/main" id="{6E1EC62E-E024-45AD-A3D2-6D9A1AFA5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5399" y="3722470"/>
            <a:ext cx="3091257" cy="36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 dirty="0">
                <a:latin typeface="+mn-lt"/>
                <a:ea typeface="Gill Sans" charset="0"/>
                <a:cs typeface="Gill Sans" charset="0"/>
              </a:rPr>
              <a:t>Might be shared</a:t>
            </a:r>
          </a:p>
        </p:txBody>
      </p:sp>
      <p:cxnSp>
        <p:nvCxnSpPr>
          <p:cNvPr id="49" name="Elbow Connector 4">
            <a:extLst>
              <a:ext uri="{FF2B5EF4-FFF2-40B4-BE49-F238E27FC236}">
                <a16:creationId xmlns:a16="http://schemas.microsoft.com/office/drawing/2014/main" id="{5794DC2D-36D7-4440-9A28-302065E4E393}"/>
              </a:ext>
            </a:extLst>
          </p:cNvPr>
          <p:cNvCxnSpPr>
            <a:cxnSpLocks noChangeShapeType="1"/>
            <a:stCxn id="19" idx="3"/>
          </p:cNvCxnSpPr>
          <p:nvPr/>
        </p:nvCxnSpPr>
        <p:spPr bwMode="auto">
          <a:xfrm>
            <a:off x="2833017" y="3190015"/>
            <a:ext cx="2201862" cy="76200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0" name="TextBox 11">
            <a:extLst>
              <a:ext uri="{FF2B5EF4-FFF2-40B4-BE49-F238E27FC236}">
                <a16:creationId xmlns:a16="http://schemas.microsoft.com/office/drawing/2014/main" id="{118CDC4B-2D11-4566-987A-DCF55021B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5079" y="2851878"/>
            <a:ext cx="10054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dirty="0" err="1">
                <a:latin typeface="+mn-lt"/>
              </a:rPr>
              <a:t>SegID</a:t>
            </a:r>
            <a:r>
              <a:rPr lang="en-US" altLang="en-US" sz="1400" dirty="0">
                <a:latin typeface="+mn-lt"/>
              </a:rPr>
              <a:t> = 0</a:t>
            </a:r>
          </a:p>
        </p:txBody>
      </p:sp>
      <p:cxnSp>
        <p:nvCxnSpPr>
          <p:cNvPr id="51" name="Elbow Connector 60">
            <a:extLst>
              <a:ext uri="{FF2B5EF4-FFF2-40B4-BE49-F238E27FC236}">
                <a16:creationId xmlns:a16="http://schemas.microsoft.com/office/drawing/2014/main" id="{441B306D-4DAA-41BA-8310-DCB4A567C29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25079" y="4012340"/>
            <a:ext cx="2209800" cy="244475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2" name="TextBox 64">
            <a:extLst>
              <a:ext uri="{FF2B5EF4-FFF2-40B4-BE49-F238E27FC236}">
                <a16:creationId xmlns:a16="http://schemas.microsoft.com/office/drawing/2014/main" id="{8D90B365-0F27-44C4-9BDD-9C1EC8B07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3654" y="3690078"/>
            <a:ext cx="10054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dirty="0" err="1">
                <a:latin typeface="+mn-lt"/>
              </a:rPr>
              <a:t>SegID</a:t>
            </a:r>
            <a:r>
              <a:rPr lang="en-US" altLang="en-US" sz="1400" dirty="0">
                <a:latin typeface="+mn-lt"/>
              </a:rPr>
              <a:t> = 1</a:t>
            </a:r>
          </a:p>
        </p:txBody>
      </p:sp>
    </p:spTree>
    <p:extLst>
      <p:ext uri="{BB962C8B-B14F-4D97-AF65-F5344CB8AC3E}">
        <p14:creationId xmlns:p14="http://schemas.microsoft.com/office/powerpoint/2010/main" val="2085453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39" grpId="0"/>
      <p:bldP spid="40" grpId="0" animBg="1"/>
      <p:bldP spid="41" grpId="0"/>
      <p:bldP spid="42" grpId="0"/>
      <p:bldP spid="32" grpId="0"/>
      <p:bldP spid="43" grpId="0" animBg="1"/>
      <p:bldP spid="44" grpId="0"/>
      <p:bldP spid="45" grpId="0" animBg="1"/>
      <p:bldP spid="46" grpId="0" animBg="1"/>
      <p:bldP spid="47" grpId="0"/>
      <p:bldP spid="48" grpId="0"/>
      <p:bldP spid="50" grpId="0"/>
      <p:bldP spid="5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C2C59-B8C6-4183-9FF1-B32695DFB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Observations about Segmentation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60BE2-FDDD-4A86-9CE1-C92D5D4D2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Translation on every instruction fetch, load or store</a:t>
            </a:r>
          </a:p>
          <a:p>
            <a:r>
              <a:rPr lang="en-US" altLang="ko-KR" dirty="0" smtClean="0"/>
              <a:t>Virtual address space has holes</a:t>
            </a:r>
          </a:p>
          <a:p>
            <a:pPr lvl="1"/>
            <a:r>
              <a:rPr lang="en-US" altLang="ko-KR" dirty="0" smtClean="0"/>
              <a:t>Segmentation efficient for sparse address spaces</a:t>
            </a:r>
          </a:p>
          <a:p>
            <a:r>
              <a:rPr lang="en-US" altLang="ko-KR" dirty="0" smtClean="0"/>
              <a:t>When it is OK to address outside valid range?</a:t>
            </a:r>
          </a:p>
          <a:p>
            <a:pPr lvl="1"/>
            <a:r>
              <a:rPr lang="en-US" altLang="ko-KR" dirty="0" smtClean="0"/>
              <a:t>This is how the stack (and heap?) is allowed to grow</a:t>
            </a:r>
          </a:p>
          <a:p>
            <a:pPr lvl="1"/>
            <a:r>
              <a:rPr lang="en-US" altLang="ko-KR" dirty="0" smtClean="0"/>
              <a:t>For instance, stack takes fault, system automatically increases size of stack</a:t>
            </a:r>
          </a:p>
          <a:p>
            <a:r>
              <a:rPr lang="en-US" altLang="ko-KR" dirty="0" smtClean="0"/>
              <a:t>Need protection mode in segment table</a:t>
            </a:r>
          </a:p>
          <a:p>
            <a:pPr lvl="1"/>
            <a:r>
              <a:rPr lang="en-US" altLang="ko-KR" dirty="0" smtClean="0"/>
              <a:t>For example, code segment would be read-only</a:t>
            </a:r>
          </a:p>
          <a:p>
            <a:pPr lvl="1"/>
            <a:r>
              <a:rPr lang="en-US" altLang="ko-KR" dirty="0" smtClean="0"/>
              <a:t>Data and stack would be read-write (stores allowed)</a:t>
            </a:r>
          </a:p>
          <a:p>
            <a:r>
              <a:rPr lang="en-US" altLang="ko-KR" dirty="0" smtClean="0"/>
              <a:t>What must be saved/restored on context switch?</a:t>
            </a:r>
          </a:p>
          <a:p>
            <a:pPr lvl="1"/>
            <a:r>
              <a:rPr lang="en-US" altLang="ko-KR" dirty="0" smtClean="0"/>
              <a:t>Segment table stored in CPU, not in memory (small)</a:t>
            </a:r>
          </a:p>
          <a:p>
            <a:pPr lvl="1"/>
            <a:r>
              <a:rPr lang="en-US" altLang="ko-KR" dirty="0" smtClean="0"/>
              <a:t>Might store all of processes memory onto disk when switched (called “swapping”)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69CBB-9CA0-4BA5-A740-D4E38C292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482E1-4CE2-4FF0-A682-A88AE1D0F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 (2)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BAE41-D853-4BC6-82E5-08AD81929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32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E22DC-6A46-41F7-9DF3-08F3A4020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if not all segments fit in memory?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60C1A-24E2-4741-B5B4-DE33731C3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3114" y="1828800"/>
            <a:ext cx="4534118" cy="4351337"/>
          </a:xfrm>
        </p:spPr>
        <p:txBody>
          <a:bodyPr>
            <a:normAutofit lnSpcReduction="10000"/>
          </a:bodyPr>
          <a:lstStyle/>
          <a:p>
            <a:r>
              <a:rPr lang="en-US" altLang="ko-KR" dirty="0" smtClean="0"/>
              <a:t>Extreme form of Context Switch: Swapping</a:t>
            </a:r>
          </a:p>
          <a:p>
            <a:pPr lvl="1"/>
            <a:r>
              <a:rPr lang="en-US" altLang="ko-KR" dirty="0" smtClean="0"/>
              <a:t>In order to make room for next process, some or all of the previous process is moved to disk</a:t>
            </a:r>
          </a:p>
          <a:p>
            <a:pPr lvl="2"/>
            <a:r>
              <a:rPr lang="en-US" altLang="ko-KR" dirty="0" smtClean="0"/>
              <a:t>Likely need to send out complete segments </a:t>
            </a:r>
          </a:p>
          <a:p>
            <a:pPr lvl="1"/>
            <a:r>
              <a:rPr lang="en-US" altLang="ko-KR" dirty="0" smtClean="0"/>
              <a:t>This greatly increases the cost of context-switching</a:t>
            </a:r>
          </a:p>
          <a:p>
            <a:r>
              <a:rPr lang="en-US" altLang="ko-KR" dirty="0" smtClean="0"/>
              <a:t>What might be a desirable alternative?</a:t>
            </a:r>
          </a:p>
          <a:p>
            <a:pPr lvl="1"/>
            <a:r>
              <a:rPr lang="en-US" altLang="ko-KR" dirty="0" smtClean="0"/>
              <a:t>Some way to keep only active portions of a process in memory at any one time</a:t>
            </a:r>
          </a:p>
          <a:p>
            <a:pPr lvl="1"/>
            <a:r>
              <a:rPr lang="en-US" altLang="ko-KR" dirty="0" smtClean="0"/>
              <a:t>Need finer granularity control over physical memory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32B59-62D9-4BED-BDA8-B6B80C70C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97BC5-3487-415E-B878-D61F50674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 (2)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5EF07-98D8-43CD-AEBC-E7183FD82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399CB37A-A535-44C1-8638-18C40FC9A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" t="342" r="487" b="1299"/>
          <a:stretch>
            <a:fillRect/>
          </a:stretch>
        </p:blipFill>
        <p:spPr bwMode="auto">
          <a:xfrm>
            <a:off x="1172395" y="2523379"/>
            <a:ext cx="3733800" cy="278765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5145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0F0AE-A8D2-4D31-B376-B76FE2718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Problems with Segmentation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F1253-939A-44B9-AED3-15A064A70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Must fit variable-sized chunks into physical memory</a:t>
            </a:r>
          </a:p>
          <a:p>
            <a:r>
              <a:rPr lang="en-US" altLang="ko-KR" dirty="0" smtClean="0"/>
              <a:t>May move processes multiple times to fit everything</a:t>
            </a:r>
          </a:p>
          <a:p>
            <a:r>
              <a:rPr lang="en-US" altLang="ko-KR" smtClean="0"/>
              <a:t>Limited </a:t>
            </a:r>
            <a:r>
              <a:rPr lang="en-US" altLang="ko-KR" dirty="0" smtClean="0"/>
              <a:t>options for swapping to disk</a:t>
            </a:r>
          </a:p>
          <a:p>
            <a:r>
              <a:rPr lang="en-US" altLang="ko-KR" smtClean="0"/>
              <a:t>Fragmentation</a:t>
            </a:r>
            <a:r>
              <a:rPr lang="en-US" altLang="ko-KR" dirty="0" smtClean="0"/>
              <a:t>: wasted space</a:t>
            </a:r>
          </a:p>
          <a:p>
            <a:pPr lvl="1"/>
            <a:r>
              <a:rPr lang="en-US" altLang="ko-KR" dirty="0" smtClean="0"/>
              <a:t>External: free gaps between allocated chunks</a:t>
            </a:r>
          </a:p>
          <a:p>
            <a:pPr lvl="1"/>
            <a:r>
              <a:rPr lang="en-US" altLang="ko-KR" dirty="0" smtClean="0"/>
              <a:t>Internal: don’t need all memory within allocated chunks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86A69-AD8D-4214-B92B-2FE471F5C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21D05-A8E2-46E2-8A87-D03434BDE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 (2)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8A279-9C3E-47B5-B7C6-D7ABD00E9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30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Paging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20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0EA0F-1175-4A59-A7D2-B5E4D1266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Next Objective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0C79C-0343-4EE8-89B5-6A566C8A40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Dive deeper into the concepts and mechanisms of memory sharing and address translation</a:t>
            </a:r>
          </a:p>
          <a:p>
            <a:r>
              <a:rPr lang="en-US" altLang="en-US" smtClean="0"/>
              <a:t>Enabler of many key aspects of operating systems</a:t>
            </a:r>
          </a:p>
          <a:p>
            <a:pPr lvl="1"/>
            <a:r>
              <a:rPr lang="en-US" altLang="en-US" smtClean="0"/>
              <a:t>Protection</a:t>
            </a:r>
          </a:p>
          <a:p>
            <a:pPr lvl="1"/>
            <a:r>
              <a:rPr lang="en-US" altLang="en-US" smtClean="0"/>
              <a:t>Multi-programming</a:t>
            </a:r>
          </a:p>
          <a:p>
            <a:pPr lvl="1"/>
            <a:r>
              <a:rPr lang="en-US" altLang="en-US" smtClean="0"/>
              <a:t>Isolation</a:t>
            </a:r>
          </a:p>
          <a:p>
            <a:pPr lvl="1"/>
            <a:r>
              <a:rPr lang="en-US" altLang="en-US" smtClean="0"/>
              <a:t>Memory resource management</a:t>
            </a:r>
          </a:p>
          <a:p>
            <a:pPr lvl="1"/>
            <a:r>
              <a:rPr lang="en-US" altLang="en-US" smtClean="0"/>
              <a:t>I/O efficiency</a:t>
            </a:r>
          </a:p>
          <a:p>
            <a:pPr lvl="1"/>
            <a:r>
              <a:rPr lang="en-US" altLang="en-US" smtClean="0"/>
              <a:t>Sharing</a:t>
            </a:r>
          </a:p>
          <a:p>
            <a:pPr lvl="1"/>
            <a:r>
              <a:rPr lang="en-US" altLang="en-US" smtClean="0"/>
              <a:t>Inter-process communication</a:t>
            </a:r>
          </a:p>
          <a:p>
            <a:pPr lvl="1"/>
            <a:r>
              <a:rPr lang="en-US" altLang="en-US" smtClean="0"/>
              <a:t>Debugging</a:t>
            </a:r>
          </a:p>
          <a:p>
            <a:pPr lvl="1"/>
            <a:r>
              <a:rPr lang="en-US" altLang="en-US" smtClean="0"/>
              <a:t>Demand paging</a:t>
            </a:r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CFE519-EAD5-4251-8E3D-B78CFDC01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DB5EB-E1FC-4E01-A9BF-C11F72376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 (2)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7046E4-3685-47CF-B05F-3D6C55222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665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0609A-2014-4A38-9A14-7298042A0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294198"/>
            <a:ext cx="10030968" cy="1397124"/>
          </a:xfrm>
        </p:spPr>
        <p:txBody>
          <a:bodyPr/>
          <a:lstStyle/>
          <a:p>
            <a:r>
              <a:rPr lang="en-US" dirty="0" smtClean="0"/>
              <a:t>Paging: Fixed-Size Chunks of Memory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E47F9-DECF-444E-8EAD-7F36B5766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Divide up physical memory into equal-size chunks called page frames</a:t>
            </a:r>
          </a:p>
          <a:p>
            <a:r>
              <a:rPr lang="en-US" smtClean="0"/>
              <a:t>Divide up virtual memory into equal-size chunks called pages</a:t>
            </a:r>
          </a:p>
          <a:p>
            <a:r>
              <a:rPr lang="en-US" smtClean="0"/>
              <a:t>Key idea: each physical page frame can contain any page</a:t>
            </a:r>
          </a:p>
          <a:p>
            <a:endParaRPr lang="en-US" smtClean="0"/>
          </a:p>
          <a:p>
            <a:r>
              <a:rPr lang="en-US" smtClean="0"/>
              <a:t>No external fragmentation!</a:t>
            </a:r>
          </a:p>
          <a:p>
            <a:r>
              <a:rPr lang="en-US" altLang="ko-KR" smtClean="0"/>
              <a:t>Should pages be as big as our previous segments?</a:t>
            </a:r>
          </a:p>
          <a:p>
            <a:pPr lvl="1"/>
            <a:r>
              <a:rPr lang="en-US" altLang="ko-KR" smtClean="0"/>
              <a:t>No: Can lead to lots of internal fragmentation</a:t>
            </a:r>
          </a:p>
          <a:p>
            <a:pPr lvl="2"/>
            <a:r>
              <a:rPr lang="en-US" altLang="ko-KR" smtClean="0"/>
              <a:t>Typically have small pages (1K-16K)</a:t>
            </a:r>
          </a:p>
          <a:p>
            <a:pPr lvl="1"/>
            <a:r>
              <a:rPr lang="en-US" altLang="ko-KR" smtClean="0"/>
              <a:t>Consequently: need multiple pages/segment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94365-B5FC-491C-AC18-390A5BACC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0413E-6774-4797-A597-FAD828E47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6546D-3965-49AF-87CF-088FE6C97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8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7961A-A457-4697-81D3-E6149BE10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Hardware Support for Paging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E4AC6-8979-44C8-A0DF-50EA77254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altLang="ko-KR" dirty="0" smtClean="0">
              <a:sym typeface="Symbol" panose="05050102010706020507" pitchFamily="18" charset="2"/>
            </a:endParaRPr>
          </a:p>
          <a:p>
            <a:endParaRPr lang="en-US" altLang="ko-KR" dirty="0">
              <a:sym typeface="Symbol" panose="05050102010706020507" pitchFamily="18" charset="2"/>
            </a:endParaRPr>
          </a:p>
          <a:p>
            <a:endParaRPr lang="en-US" altLang="ko-KR" dirty="0" smtClean="0">
              <a:sym typeface="Symbol" panose="05050102010706020507" pitchFamily="18" charset="2"/>
            </a:endParaRPr>
          </a:p>
          <a:p>
            <a:endParaRPr lang="en-US" altLang="ko-KR" dirty="0">
              <a:sym typeface="Symbol" panose="05050102010706020507" pitchFamily="18" charset="2"/>
            </a:endParaRPr>
          </a:p>
          <a:p>
            <a:endParaRPr lang="en-US" altLang="ko-KR" dirty="0" smtClean="0">
              <a:sym typeface="Symbol" panose="05050102010706020507" pitchFamily="18" charset="2"/>
            </a:endParaRPr>
          </a:p>
          <a:p>
            <a:endParaRPr lang="en-US" altLang="ko-KR" dirty="0" smtClean="0">
              <a:sym typeface="Symbol" panose="05050102010706020507" pitchFamily="18" charset="2"/>
            </a:endParaRPr>
          </a:p>
          <a:p>
            <a:r>
              <a:rPr lang="en-US" altLang="ko-KR" dirty="0" smtClean="0">
                <a:sym typeface="Symbol" panose="05050102010706020507" pitchFamily="18" charset="2"/>
              </a:rPr>
              <a:t>Page Table (One per process)</a:t>
            </a:r>
          </a:p>
          <a:p>
            <a:pPr lvl="1"/>
            <a:r>
              <a:rPr lang="en-US" altLang="ko-KR" dirty="0" smtClean="0">
                <a:sym typeface="Symbol" panose="05050102010706020507" pitchFamily="18" charset="2"/>
              </a:rPr>
              <a:t>Contains physical page and permission for each virtual page</a:t>
            </a:r>
          </a:p>
          <a:p>
            <a:pPr lvl="2"/>
            <a:r>
              <a:rPr lang="en-US" altLang="ko-KR" dirty="0" smtClean="0">
                <a:sym typeface="Symbol" panose="05050102010706020507" pitchFamily="18" charset="2"/>
              </a:rPr>
              <a:t>Permissions include: Valid bits, Read, Write, etc.</a:t>
            </a:r>
          </a:p>
          <a:p>
            <a:r>
              <a:rPr lang="en-US" altLang="ko-KR" dirty="0" smtClean="0"/>
              <a:t>Virtual address mapping</a:t>
            </a:r>
          </a:p>
          <a:p>
            <a:pPr lvl="1"/>
            <a:r>
              <a:rPr lang="en-US" altLang="ko-KR" dirty="0" smtClean="0"/>
              <a:t>Offset from Virtual address copied to Physical Address</a:t>
            </a:r>
          </a:p>
          <a:p>
            <a:pPr lvl="1"/>
            <a:r>
              <a:rPr lang="en-US" altLang="ko-KR" dirty="0" smtClean="0">
                <a:sym typeface="Symbol" panose="05050102010706020507" pitchFamily="18" charset="2"/>
              </a:rPr>
              <a:t>Virtual page # is the index into the page table</a:t>
            </a:r>
          </a:p>
          <a:p>
            <a:pPr lvl="2"/>
            <a:r>
              <a:rPr lang="en-US" altLang="ko-KR" dirty="0" smtClean="0">
                <a:sym typeface="Symbol" panose="05050102010706020507" pitchFamily="18" charset="2"/>
              </a:rPr>
              <a:t>Physical page # copied from table into physical address</a:t>
            </a:r>
            <a:endParaRPr lang="en-US" altLang="ko-KR" dirty="0">
              <a:sym typeface="Symbol" panose="05050102010706020507" pitchFamily="18" charset="2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E4A4B-089D-4A06-AC9B-728D5682E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4C100-31EC-419A-B829-65D925F15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BF755-2A1C-4DEF-94F3-D6704320A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31</a:t>
            </a:fld>
            <a:endParaRPr lang="en-US"/>
          </a:p>
        </p:txBody>
      </p:sp>
      <p:grpSp>
        <p:nvGrpSpPr>
          <p:cNvPr id="7" name="Group 141">
            <a:extLst>
              <a:ext uri="{FF2B5EF4-FFF2-40B4-BE49-F238E27FC236}">
                <a16:creationId xmlns:a16="http://schemas.microsoft.com/office/drawing/2014/main" id="{6C6F4307-9308-4575-B419-4C392425FE19}"/>
              </a:ext>
            </a:extLst>
          </p:cNvPr>
          <p:cNvGrpSpPr>
            <a:grpSpLocks/>
          </p:cNvGrpSpPr>
          <p:nvPr/>
        </p:nvGrpSpPr>
        <p:grpSpPr bwMode="auto">
          <a:xfrm>
            <a:off x="8128276" y="2194698"/>
            <a:ext cx="3708400" cy="1243013"/>
            <a:chOff x="3292" y="576"/>
            <a:chExt cx="2336" cy="783"/>
          </a:xfrm>
        </p:grpSpPr>
        <p:sp>
          <p:nvSpPr>
            <p:cNvPr id="8" name="Freeform 86">
              <a:extLst>
                <a:ext uri="{FF2B5EF4-FFF2-40B4-BE49-F238E27FC236}">
                  <a16:creationId xmlns:a16="http://schemas.microsoft.com/office/drawing/2014/main" id="{0B9A7705-83C9-4D24-8039-08F83FC82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2" y="576"/>
              <a:ext cx="1829" cy="315"/>
            </a:xfrm>
            <a:custGeom>
              <a:avLst/>
              <a:gdLst>
                <a:gd name="T0" fmla="*/ 0 w 1824"/>
                <a:gd name="T1" fmla="*/ 0 h 288"/>
                <a:gd name="T2" fmla="*/ 1964 w 1824"/>
                <a:gd name="T3" fmla="*/ 0 h 288"/>
                <a:gd name="T4" fmla="*/ 1964 w 1824"/>
                <a:gd name="T5" fmla="*/ 3536 h 288"/>
                <a:gd name="T6" fmla="*/ 0 60000 65536"/>
                <a:gd name="T7" fmla="*/ 0 60000 65536"/>
                <a:gd name="T8" fmla="*/ 0 60000 65536"/>
                <a:gd name="T9" fmla="*/ 0 w 1824"/>
                <a:gd name="T10" fmla="*/ 0 h 288"/>
                <a:gd name="T11" fmla="*/ 1824 w 1824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24" h="288">
                  <a:moveTo>
                    <a:pt x="0" y="0"/>
                  </a:moveTo>
                  <a:lnTo>
                    <a:pt x="1824" y="0"/>
                  </a:lnTo>
                  <a:lnTo>
                    <a:pt x="1824" y="288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400" b="0">
                <a:ea typeface="Gill Sans" charset="0"/>
                <a:cs typeface="Gill Sans" charset="0"/>
              </a:endParaRPr>
            </a:p>
          </p:txBody>
        </p:sp>
        <p:sp>
          <p:nvSpPr>
            <p:cNvPr id="9" name="Text Box 87">
              <a:extLst>
                <a:ext uri="{FF2B5EF4-FFF2-40B4-BE49-F238E27FC236}">
                  <a16:creationId xmlns:a16="http://schemas.microsoft.com/office/drawing/2014/main" id="{744612B1-2FBD-4DFE-8648-58CEF30219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2" y="1147"/>
              <a:ext cx="1132" cy="21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 dirty="0">
                  <a:latin typeface="+mn-lt"/>
                  <a:ea typeface="Gill Sans" charset="0"/>
                  <a:cs typeface="Gill Sans" charset="0"/>
                </a:rPr>
                <a:t>Physical Address</a:t>
              </a:r>
            </a:p>
          </p:txBody>
        </p:sp>
        <p:grpSp>
          <p:nvGrpSpPr>
            <p:cNvPr id="10" name="Group 140">
              <a:extLst>
                <a:ext uri="{FF2B5EF4-FFF2-40B4-BE49-F238E27FC236}">
                  <a16:creationId xmlns:a16="http://schemas.microsoft.com/office/drawing/2014/main" id="{1269E2C4-5BDE-4BEA-B857-F852994254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26" y="869"/>
              <a:ext cx="1602" cy="289"/>
              <a:chOff x="4026" y="869"/>
              <a:chExt cx="1602" cy="289"/>
            </a:xfrm>
          </p:grpSpPr>
          <p:sp>
            <p:nvSpPr>
              <p:cNvPr id="11" name="Rectangle 84">
                <a:extLst>
                  <a:ext uri="{FF2B5EF4-FFF2-40B4-BE49-F238E27FC236}">
                    <a16:creationId xmlns:a16="http://schemas.microsoft.com/office/drawing/2014/main" id="{FF63FD6F-119D-42DF-8C09-B8062934F8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3" y="869"/>
                <a:ext cx="985" cy="289"/>
              </a:xfrm>
              <a:prstGeom prst="rect">
                <a:avLst/>
              </a:prstGeom>
              <a:solidFill>
                <a:srgbClr val="00CCF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400" b="0" dirty="0">
                    <a:latin typeface="+mn-lt"/>
                    <a:ea typeface="Gill Sans" charset="0"/>
                    <a:cs typeface="Gill Sans" charset="0"/>
                  </a:rPr>
                  <a:t>Offset</a:t>
                </a:r>
              </a:p>
            </p:txBody>
          </p:sp>
          <p:sp>
            <p:nvSpPr>
              <p:cNvPr id="12" name="Rectangle 137">
                <a:extLst>
                  <a:ext uri="{FF2B5EF4-FFF2-40B4-BE49-F238E27FC236}">
                    <a16:creationId xmlns:a16="http://schemas.microsoft.com/office/drawing/2014/main" id="{7A5D3C36-EA58-40F3-94D4-F9B1021EC0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6" y="920"/>
                <a:ext cx="630" cy="23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75000"/>
                  </a:lnSpc>
                </a:pPr>
                <a:endParaRPr lang="en-US" altLang="en-US" sz="1400" b="0">
                  <a:latin typeface="+mn-lt"/>
                  <a:ea typeface="Gill Sans" charset="0"/>
                  <a:cs typeface="Gill Sans" charset="0"/>
                </a:endParaRPr>
              </a:p>
            </p:txBody>
          </p:sp>
        </p:grpSp>
      </p:grpSp>
      <p:sp>
        <p:nvSpPr>
          <p:cNvPr id="13" name="Freeform 70">
            <a:extLst>
              <a:ext uri="{FF2B5EF4-FFF2-40B4-BE49-F238E27FC236}">
                <a16:creationId xmlns:a16="http://schemas.microsoft.com/office/drawing/2014/main" id="{02DE6DFF-A242-457B-83FE-AC81DC3A5EB9}"/>
              </a:ext>
            </a:extLst>
          </p:cNvPr>
          <p:cNvSpPr>
            <a:spLocks/>
          </p:cNvSpPr>
          <p:nvPr/>
        </p:nvSpPr>
        <p:spPr bwMode="auto">
          <a:xfrm>
            <a:off x="5967689" y="2423298"/>
            <a:ext cx="846137" cy="684213"/>
          </a:xfrm>
          <a:custGeom>
            <a:avLst/>
            <a:gdLst>
              <a:gd name="T0" fmla="*/ 0 w 1152"/>
              <a:gd name="T1" fmla="*/ 0 h 912"/>
              <a:gd name="T2" fmla="*/ 2147483647 w 1152"/>
              <a:gd name="T3" fmla="*/ 2147483647 h 912"/>
              <a:gd name="T4" fmla="*/ 2147483647 w 1152"/>
              <a:gd name="T5" fmla="*/ 2147483647 h 912"/>
              <a:gd name="T6" fmla="*/ 0 60000 65536"/>
              <a:gd name="T7" fmla="*/ 0 60000 65536"/>
              <a:gd name="T8" fmla="*/ 0 60000 65536"/>
              <a:gd name="T9" fmla="*/ 0 w 1152"/>
              <a:gd name="T10" fmla="*/ 0 h 912"/>
              <a:gd name="T11" fmla="*/ 1152 w 1152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2" h="912">
                <a:moveTo>
                  <a:pt x="0" y="0"/>
                </a:moveTo>
                <a:lnTo>
                  <a:pt x="288" y="912"/>
                </a:lnTo>
                <a:lnTo>
                  <a:pt x="1152" y="912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600" b="0">
              <a:ea typeface="Gill Sans" charset="0"/>
              <a:cs typeface="Gill Sans" charset="0"/>
            </a:endParaRPr>
          </a:p>
        </p:txBody>
      </p:sp>
      <p:grpSp>
        <p:nvGrpSpPr>
          <p:cNvPr id="14" name="Group 127">
            <a:extLst>
              <a:ext uri="{FF2B5EF4-FFF2-40B4-BE49-F238E27FC236}">
                <a16:creationId xmlns:a16="http://schemas.microsoft.com/office/drawing/2014/main" id="{48909F71-E2DD-4A49-9806-E0BF99787E9E}"/>
              </a:ext>
            </a:extLst>
          </p:cNvPr>
          <p:cNvGrpSpPr>
            <a:grpSpLocks/>
          </p:cNvGrpSpPr>
          <p:nvPr/>
        </p:nvGrpSpPr>
        <p:grpSpPr bwMode="auto">
          <a:xfrm>
            <a:off x="3359426" y="1964510"/>
            <a:ext cx="4768850" cy="469900"/>
            <a:chOff x="160" y="510"/>
            <a:chExt cx="3004" cy="296"/>
          </a:xfrm>
        </p:grpSpPr>
        <p:grpSp>
          <p:nvGrpSpPr>
            <p:cNvPr id="15" name="Group 11">
              <a:extLst>
                <a:ext uri="{FF2B5EF4-FFF2-40B4-BE49-F238E27FC236}">
                  <a16:creationId xmlns:a16="http://schemas.microsoft.com/office/drawing/2014/main" id="{384735D9-AEDF-4058-B3F2-89A66A9CDD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48" y="510"/>
              <a:ext cx="1616" cy="296"/>
              <a:chOff x="480" y="543"/>
              <a:chExt cx="1968" cy="417"/>
            </a:xfrm>
          </p:grpSpPr>
          <p:sp>
            <p:nvSpPr>
              <p:cNvPr id="17" name="Rectangle 5">
                <a:extLst>
                  <a:ext uri="{FF2B5EF4-FFF2-40B4-BE49-F238E27FC236}">
                    <a16:creationId xmlns:a16="http://schemas.microsoft.com/office/drawing/2014/main" id="{092FCC3B-6ADF-4094-B0D2-A3372ACDFC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543"/>
                <a:ext cx="1200" cy="417"/>
              </a:xfrm>
              <a:prstGeom prst="rect">
                <a:avLst/>
              </a:prstGeom>
              <a:solidFill>
                <a:srgbClr val="00CCF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+mn-lt"/>
                    <a:ea typeface="Gill Sans" charset="0"/>
                    <a:cs typeface="Gill Sans" charset="0"/>
                  </a:rPr>
                  <a:t>Offset</a:t>
                </a:r>
              </a:p>
            </p:txBody>
          </p:sp>
          <p:sp>
            <p:nvSpPr>
              <p:cNvPr id="18" name="Rectangle 6">
                <a:extLst>
                  <a:ext uri="{FF2B5EF4-FFF2-40B4-BE49-F238E27FC236}">
                    <a16:creationId xmlns:a16="http://schemas.microsoft.com/office/drawing/2014/main" id="{782B7A02-B6CC-4E3C-B05F-CD3C0680F2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" y="544"/>
                <a:ext cx="768" cy="416"/>
              </a:xfrm>
              <a:prstGeom prst="rect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75000"/>
                  </a:lnSpc>
                </a:pPr>
                <a:r>
                  <a:rPr lang="en-US" altLang="en-US" sz="1400" b="0" dirty="0">
                    <a:latin typeface="+mn-lt"/>
                    <a:ea typeface="Gill Sans" charset="0"/>
                    <a:cs typeface="Gill Sans" charset="0"/>
                  </a:rPr>
                  <a:t>Virtual</a:t>
                </a:r>
              </a:p>
              <a:p>
                <a:pPr eaLnBrk="1" hangingPunct="1">
                  <a:lnSpc>
                    <a:spcPct val="75000"/>
                  </a:lnSpc>
                </a:pPr>
                <a:r>
                  <a:rPr lang="en-US" altLang="en-US" sz="1400" b="0" dirty="0">
                    <a:latin typeface="+mn-lt"/>
                    <a:ea typeface="Gill Sans" charset="0"/>
                    <a:cs typeface="Gill Sans" charset="0"/>
                  </a:rPr>
                  <a:t>Page #</a:t>
                </a:r>
              </a:p>
            </p:txBody>
          </p:sp>
        </p:grpSp>
        <p:sp>
          <p:nvSpPr>
            <p:cNvPr id="16" name="Text Box 80">
              <a:extLst>
                <a:ext uri="{FF2B5EF4-FFF2-40B4-BE49-F238E27FC236}">
                  <a16:creationId xmlns:a16="http://schemas.microsoft.com/office/drawing/2014/main" id="{F7025EFD-A6B2-4C40-9DFF-B982826163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" y="559"/>
              <a:ext cx="1213" cy="23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 dirty="0">
                  <a:latin typeface="+mn-lt"/>
                  <a:ea typeface="Gill Sans" charset="0"/>
                  <a:cs typeface="Gill Sans" charset="0"/>
                </a:rPr>
                <a:t>Virtual Address:</a:t>
              </a:r>
            </a:p>
          </p:txBody>
        </p:sp>
      </p:grpSp>
      <p:grpSp>
        <p:nvGrpSpPr>
          <p:cNvPr id="19" name="Group 130">
            <a:extLst>
              <a:ext uri="{FF2B5EF4-FFF2-40B4-BE49-F238E27FC236}">
                <a16:creationId xmlns:a16="http://schemas.microsoft.com/office/drawing/2014/main" id="{202C0ADB-6890-46EC-B30E-624F39498113}"/>
              </a:ext>
            </a:extLst>
          </p:cNvPr>
          <p:cNvGrpSpPr>
            <a:grpSpLocks/>
          </p:cNvGrpSpPr>
          <p:nvPr/>
        </p:nvGrpSpPr>
        <p:grpSpPr bwMode="auto">
          <a:xfrm>
            <a:off x="3664226" y="3107513"/>
            <a:ext cx="3276601" cy="1230313"/>
            <a:chOff x="352" y="1375"/>
            <a:chExt cx="2064" cy="775"/>
          </a:xfrm>
        </p:grpSpPr>
        <p:sp>
          <p:nvSpPr>
            <p:cNvPr id="20" name="Text Box 82">
              <a:extLst>
                <a:ext uri="{FF2B5EF4-FFF2-40B4-BE49-F238E27FC236}">
                  <a16:creationId xmlns:a16="http://schemas.microsoft.com/office/drawing/2014/main" id="{8F3D74F1-C9D5-427E-ACD5-5A92009771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9" y="1938"/>
              <a:ext cx="1027" cy="21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600" b="0" dirty="0">
                  <a:latin typeface="+mn-lt"/>
                  <a:ea typeface="Gill Sans" charset="0"/>
                  <a:cs typeface="Gill Sans" charset="0"/>
                </a:rPr>
                <a:t>Access Error</a:t>
              </a:r>
            </a:p>
          </p:txBody>
        </p:sp>
        <p:sp>
          <p:nvSpPr>
            <p:cNvPr id="21" name="Oval 71">
              <a:extLst>
                <a:ext uri="{FF2B5EF4-FFF2-40B4-BE49-F238E27FC236}">
                  <a16:creationId xmlns:a16="http://schemas.microsoft.com/office/drawing/2014/main" id="{66FDA543-1D3A-4FC5-B9E7-420CAA4284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" y="1544"/>
              <a:ext cx="317" cy="269"/>
            </a:xfrm>
            <a:prstGeom prst="ellipse">
              <a:avLst/>
            </a:prstGeom>
            <a:solidFill>
              <a:srgbClr val="FF66CC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3600" b="0">
                  <a:latin typeface="+mn-lt"/>
                  <a:ea typeface="Gill Sans" charset="0"/>
                  <a:cs typeface="Gill Sans" charset="0"/>
                </a:rPr>
                <a:t>&gt;</a:t>
              </a:r>
            </a:p>
          </p:txBody>
        </p:sp>
        <p:sp>
          <p:nvSpPr>
            <p:cNvPr id="22" name="Line 88">
              <a:extLst>
                <a:ext uri="{FF2B5EF4-FFF2-40B4-BE49-F238E27FC236}">
                  <a16:creationId xmlns:a16="http://schemas.microsoft.com/office/drawing/2014/main" id="{BA90DE3F-77E2-48FF-AC92-2927832B4A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6" y="1375"/>
              <a:ext cx="0" cy="1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23" name="Line 90">
              <a:extLst>
                <a:ext uri="{FF2B5EF4-FFF2-40B4-BE49-F238E27FC236}">
                  <a16:creationId xmlns:a16="http://schemas.microsoft.com/office/drawing/2014/main" id="{6C2ED386-FC03-4C4C-A6C5-2845C1FF2D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6" y="1832"/>
              <a:ext cx="0" cy="1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24" name="Rectangle 92">
              <a:extLst>
                <a:ext uri="{FF2B5EF4-FFF2-40B4-BE49-F238E27FC236}">
                  <a16:creationId xmlns:a16="http://schemas.microsoft.com/office/drawing/2014/main" id="{24042E06-1103-4093-830F-A4D4CF4048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" y="1586"/>
              <a:ext cx="1196" cy="222"/>
            </a:xfrm>
            <a:prstGeom prst="rect">
              <a:avLst/>
            </a:prstGeom>
            <a:solidFill>
              <a:srgbClr val="FF66CC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+mn-lt"/>
                  <a:ea typeface="Gill Sans" charset="0"/>
                  <a:cs typeface="Gill Sans" charset="0"/>
                </a:rPr>
                <a:t>PageTableSize</a:t>
              </a:r>
            </a:p>
          </p:txBody>
        </p:sp>
        <p:sp>
          <p:nvSpPr>
            <p:cNvPr id="25" name="Line 95">
              <a:extLst>
                <a:ext uri="{FF2B5EF4-FFF2-40B4-BE49-F238E27FC236}">
                  <a16:creationId xmlns:a16="http://schemas.microsoft.com/office/drawing/2014/main" id="{4E584CA1-13C3-479E-8A5F-799C8359B4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48" y="1677"/>
              <a:ext cx="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600" b="0"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6" name="Group 148">
            <a:extLst>
              <a:ext uri="{FF2B5EF4-FFF2-40B4-BE49-F238E27FC236}">
                <a16:creationId xmlns:a16="http://schemas.microsoft.com/office/drawing/2014/main" id="{5F6CD258-8709-44EC-825E-7220140911E7}"/>
              </a:ext>
            </a:extLst>
          </p:cNvPr>
          <p:cNvGrpSpPr>
            <a:grpSpLocks/>
          </p:cNvGrpSpPr>
          <p:nvPr/>
        </p:nvGrpSpPr>
        <p:grpSpPr bwMode="auto">
          <a:xfrm>
            <a:off x="3664226" y="2624911"/>
            <a:ext cx="5008563" cy="1838325"/>
            <a:chOff x="480" y="847"/>
            <a:chExt cx="3155" cy="1158"/>
          </a:xfrm>
        </p:grpSpPr>
        <p:sp>
          <p:nvSpPr>
            <p:cNvPr id="27" name="Rectangle 93">
              <a:extLst>
                <a:ext uri="{FF2B5EF4-FFF2-40B4-BE49-F238E27FC236}">
                  <a16:creationId xmlns:a16="http://schemas.microsoft.com/office/drawing/2014/main" id="{531DD4C9-632D-4B97-9971-7E4DDCF11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847"/>
              <a:ext cx="1196" cy="209"/>
            </a:xfrm>
            <a:prstGeom prst="rect">
              <a:avLst/>
            </a:prstGeom>
            <a:solidFill>
              <a:srgbClr val="FF66CC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+mn-lt"/>
                  <a:ea typeface="Gill Sans" charset="0"/>
                  <a:cs typeface="Gill Sans" charset="0"/>
                </a:rPr>
                <a:t>PageTablePtr</a:t>
              </a:r>
            </a:p>
          </p:txBody>
        </p:sp>
        <p:sp>
          <p:nvSpPr>
            <p:cNvPr id="28" name="Line 94">
              <a:extLst>
                <a:ext uri="{FF2B5EF4-FFF2-40B4-BE49-F238E27FC236}">
                  <a16:creationId xmlns:a16="http://schemas.microsoft.com/office/drawing/2014/main" id="{85931193-5037-41C9-B350-2D48153FB5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6" y="946"/>
              <a:ext cx="788" cy="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600" b="0">
                <a:ea typeface="Gill Sans" charset="0"/>
                <a:cs typeface="Gill Sans" charset="0"/>
              </a:endParaRPr>
            </a:p>
          </p:txBody>
        </p:sp>
        <p:grpSp>
          <p:nvGrpSpPr>
            <p:cNvPr id="29" name="Group 147">
              <a:extLst>
                <a:ext uri="{FF2B5EF4-FFF2-40B4-BE49-F238E27FC236}">
                  <a16:creationId xmlns:a16="http://schemas.microsoft.com/office/drawing/2014/main" id="{C35183CB-9F2B-42AB-85D6-163A7AE94B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64" y="876"/>
              <a:ext cx="1171" cy="1129"/>
              <a:chOff x="2464" y="876"/>
              <a:chExt cx="1171" cy="1129"/>
            </a:xfrm>
          </p:grpSpPr>
          <p:sp>
            <p:nvSpPr>
              <p:cNvPr id="30" name="Rectangle 14">
                <a:extLst>
                  <a:ext uri="{FF2B5EF4-FFF2-40B4-BE49-F238E27FC236}">
                    <a16:creationId xmlns:a16="http://schemas.microsoft.com/office/drawing/2014/main" id="{DE94EB4C-4DF1-45DF-BBA0-F288E803C6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4" y="876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+mn-lt"/>
                    <a:ea typeface="Gill Sans" charset="0"/>
                    <a:cs typeface="Gill Sans" charset="0"/>
                  </a:rPr>
                  <a:t>page #0</a:t>
                </a:r>
              </a:p>
            </p:txBody>
          </p:sp>
          <p:sp>
            <p:nvSpPr>
              <p:cNvPr id="31" name="Rectangle 16">
                <a:extLst>
                  <a:ext uri="{FF2B5EF4-FFF2-40B4-BE49-F238E27FC236}">
                    <a16:creationId xmlns:a16="http://schemas.microsoft.com/office/drawing/2014/main" id="{142E384B-7061-4027-A1B2-2FF48D4ACA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4" y="1252"/>
                <a:ext cx="753" cy="189"/>
              </a:xfrm>
              <a:prstGeom prst="rect">
                <a:avLst/>
              </a:prstGeom>
              <a:solidFill>
                <a:srgbClr val="99FFCC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+mn-lt"/>
                    <a:ea typeface="Gill Sans" charset="0"/>
                    <a:cs typeface="Gill Sans" charset="0"/>
                  </a:rPr>
                  <a:t>page #2</a:t>
                </a:r>
              </a:p>
            </p:txBody>
          </p:sp>
          <p:sp>
            <p:nvSpPr>
              <p:cNvPr id="32" name="Rectangle 17">
                <a:extLst>
                  <a:ext uri="{FF2B5EF4-FFF2-40B4-BE49-F238E27FC236}">
                    <a16:creationId xmlns:a16="http://schemas.microsoft.com/office/drawing/2014/main" id="{9FBA1741-C49A-4B4E-B07A-BF0A27A7D9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4" y="1441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+mn-lt"/>
                    <a:ea typeface="Gill Sans" charset="0"/>
                    <a:cs typeface="Gill Sans" charset="0"/>
                  </a:rPr>
                  <a:t>page #3</a:t>
                </a:r>
              </a:p>
            </p:txBody>
          </p:sp>
          <p:sp>
            <p:nvSpPr>
              <p:cNvPr id="33" name="Rectangle 18">
                <a:extLst>
                  <a:ext uri="{FF2B5EF4-FFF2-40B4-BE49-F238E27FC236}">
                    <a16:creationId xmlns:a16="http://schemas.microsoft.com/office/drawing/2014/main" id="{E145F4C4-2D3C-427B-98E7-C8E54A0350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4" y="1629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+mn-lt"/>
                    <a:ea typeface="Gill Sans" charset="0"/>
                    <a:cs typeface="Gill Sans" charset="0"/>
                  </a:rPr>
                  <a:t>page #4</a:t>
                </a:r>
              </a:p>
            </p:txBody>
          </p:sp>
          <p:sp>
            <p:nvSpPr>
              <p:cNvPr id="34" name="Rectangle 19">
                <a:extLst>
                  <a:ext uri="{FF2B5EF4-FFF2-40B4-BE49-F238E27FC236}">
                    <a16:creationId xmlns:a16="http://schemas.microsoft.com/office/drawing/2014/main" id="{AF822D85-46D9-4AE1-9986-B0EA5C1D04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4" y="1817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+mn-lt"/>
                    <a:ea typeface="Gill Sans" charset="0"/>
                    <a:cs typeface="Gill Sans" charset="0"/>
                  </a:rPr>
                  <a:t>page #5</a:t>
                </a:r>
              </a:p>
            </p:txBody>
          </p:sp>
          <p:sp>
            <p:nvSpPr>
              <p:cNvPr id="35" name="Rectangle 102">
                <a:extLst>
                  <a:ext uri="{FF2B5EF4-FFF2-40B4-BE49-F238E27FC236}">
                    <a16:creationId xmlns:a16="http://schemas.microsoft.com/office/drawing/2014/main" id="{0F3730AD-48D0-4FA0-AD3B-CC9A7FDBAF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5" y="876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400" b="0">
                    <a:latin typeface="+mn-lt"/>
                    <a:ea typeface="Gill Sans" charset="0"/>
                    <a:cs typeface="Gill Sans" charset="0"/>
                  </a:rPr>
                  <a:t>V,R</a:t>
                </a:r>
              </a:p>
            </p:txBody>
          </p:sp>
          <p:grpSp>
            <p:nvGrpSpPr>
              <p:cNvPr id="36" name="Group 143">
                <a:extLst>
                  <a:ext uri="{FF2B5EF4-FFF2-40B4-BE49-F238E27FC236}">
                    <a16:creationId xmlns:a16="http://schemas.microsoft.com/office/drawing/2014/main" id="{E1E27F8F-AFD3-42EF-BAC2-5FD4126D66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4" y="1064"/>
                <a:ext cx="1171" cy="188"/>
                <a:chOff x="2464" y="1064"/>
                <a:chExt cx="1171" cy="188"/>
              </a:xfrm>
            </p:grpSpPr>
            <p:sp>
              <p:nvSpPr>
                <p:cNvPr id="41" name="Rectangle 15">
                  <a:extLst>
                    <a:ext uri="{FF2B5EF4-FFF2-40B4-BE49-F238E27FC236}">
                      <a16:creationId xmlns:a16="http://schemas.microsoft.com/office/drawing/2014/main" id="{97C3D098-4BB5-42B5-B174-3423AB6360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64" y="1064"/>
                  <a:ext cx="753" cy="188"/>
                </a:xfrm>
                <a:prstGeom prst="rect">
                  <a:avLst/>
                </a:prstGeom>
                <a:solidFill>
                  <a:srgbClr val="99FFCC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latin typeface="+mn-lt"/>
                      <a:ea typeface="Gill Sans" charset="0"/>
                      <a:cs typeface="Gill Sans" charset="0"/>
                    </a:rPr>
                    <a:t>page #1</a:t>
                  </a:r>
                </a:p>
              </p:txBody>
            </p:sp>
            <p:sp>
              <p:nvSpPr>
                <p:cNvPr id="42" name="Rectangle 103">
                  <a:extLst>
                    <a:ext uri="{FF2B5EF4-FFF2-40B4-BE49-F238E27FC236}">
                      <a16:creationId xmlns:a16="http://schemas.microsoft.com/office/drawing/2014/main" id="{955C1B8E-AA79-4592-9939-8759D353C1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5" y="1064"/>
                  <a:ext cx="420" cy="188"/>
                </a:xfrm>
                <a:prstGeom prst="rect">
                  <a:avLst/>
                </a:prstGeom>
                <a:solidFill>
                  <a:srgbClr val="99FFCC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400" b="0">
                      <a:latin typeface="+mn-lt"/>
                      <a:ea typeface="Gill Sans" charset="0"/>
                      <a:cs typeface="Gill Sans" charset="0"/>
                    </a:rPr>
                    <a:t>V,R</a:t>
                  </a:r>
                </a:p>
              </p:txBody>
            </p:sp>
          </p:grpSp>
          <p:sp>
            <p:nvSpPr>
              <p:cNvPr id="37" name="Rectangle 104">
                <a:extLst>
                  <a:ext uri="{FF2B5EF4-FFF2-40B4-BE49-F238E27FC236}">
                    <a16:creationId xmlns:a16="http://schemas.microsoft.com/office/drawing/2014/main" id="{F3804F73-EF72-40DB-9F0A-3FD0FE0EE3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5" y="1252"/>
                <a:ext cx="420" cy="189"/>
              </a:xfrm>
              <a:prstGeom prst="rect">
                <a:avLst/>
              </a:prstGeom>
              <a:solidFill>
                <a:srgbClr val="99FFCC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400" b="0">
                    <a:latin typeface="+mn-lt"/>
                    <a:ea typeface="Gill Sans" charset="0"/>
                    <a:cs typeface="Gill Sans" charset="0"/>
                  </a:rPr>
                  <a:t>V,R,W</a:t>
                </a:r>
              </a:p>
            </p:txBody>
          </p:sp>
          <p:sp>
            <p:nvSpPr>
              <p:cNvPr id="38" name="Rectangle 105">
                <a:extLst>
                  <a:ext uri="{FF2B5EF4-FFF2-40B4-BE49-F238E27FC236}">
                    <a16:creationId xmlns:a16="http://schemas.microsoft.com/office/drawing/2014/main" id="{CF93205F-3661-4472-A80A-23A16C9AC4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5" y="1441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400" b="0">
                    <a:latin typeface="+mn-lt"/>
                    <a:ea typeface="Gill Sans" charset="0"/>
                    <a:cs typeface="Gill Sans" charset="0"/>
                  </a:rPr>
                  <a:t>V,R,W</a:t>
                </a:r>
              </a:p>
            </p:txBody>
          </p:sp>
          <p:sp>
            <p:nvSpPr>
              <p:cNvPr id="39" name="Rectangle 106">
                <a:extLst>
                  <a:ext uri="{FF2B5EF4-FFF2-40B4-BE49-F238E27FC236}">
                    <a16:creationId xmlns:a16="http://schemas.microsoft.com/office/drawing/2014/main" id="{4FA84F9B-B40E-453D-B86E-7FAC85F4EA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5" y="1629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400" b="0">
                    <a:latin typeface="+mn-lt"/>
                    <a:ea typeface="Gill Sans" charset="0"/>
                    <a:cs typeface="Gill Sans" charset="0"/>
                  </a:rPr>
                  <a:t>N</a:t>
                </a:r>
              </a:p>
            </p:txBody>
          </p:sp>
          <p:sp>
            <p:nvSpPr>
              <p:cNvPr id="40" name="Rectangle 107">
                <a:extLst>
                  <a:ext uri="{FF2B5EF4-FFF2-40B4-BE49-F238E27FC236}">
                    <a16:creationId xmlns:a16="http://schemas.microsoft.com/office/drawing/2014/main" id="{13A369A2-8779-421D-BF0E-EEEC607BF3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5" y="1817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400" b="0">
                    <a:latin typeface="+mn-lt"/>
                    <a:ea typeface="Gill Sans" charset="0"/>
                    <a:cs typeface="Gill Sans" charset="0"/>
                  </a:rPr>
                  <a:t>V,R,W</a:t>
                </a:r>
              </a:p>
            </p:txBody>
          </p:sp>
        </p:grpSp>
      </p:grpSp>
      <p:grpSp>
        <p:nvGrpSpPr>
          <p:cNvPr id="43" name="Group 144">
            <a:extLst>
              <a:ext uri="{FF2B5EF4-FFF2-40B4-BE49-F238E27FC236}">
                <a16:creationId xmlns:a16="http://schemas.microsoft.com/office/drawing/2014/main" id="{9C2E80C1-3F24-4206-A90A-A540016BDB74}"/>
              </a:ext>
            </a:extLst>
          </p:cNvPr>
          <p:cNvGrpSpPr>
            <a:grpSpLocks/>
          </p:cNvGrpSpPr>
          <p:nvPr/>
        </p:nvGrpSpPr>
        <p:grpSpPr bwMode="auto">
          <a:xfrm>
            <a:off x="6813826" y="2966223"/>
            <a:ext cx="1858963" cy="298450"/>
            <a:chOff x="2464" y="1064"/>
            <a:chExt cx="1171" cy="188"/>
          </a:xfrm>
        </p:grpSpPr>
        <p:sp>
          <p:nvSpPr>
            <p:cNvPr id="44" name="Rectangle 145">
              <a:extLst>
                <a:ext uri="{FF2B5EF4-FFF2-40B4-BE49-F238E27FC236}">
                  <a16:creationId xmlns:a16="http://schemas.microsoft.com/office/drawing/2014/main" id="{176EB68E-4879-42B8-88BA-E11F5EF588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4" y="1064"/>
              <a:ext cx="753" cy="188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 dirty="0">
                  <a:latin typeface="+mn-lt"/>
                  <a:ea typeface="Gill Sans" charset="0"/>
                  <a:cs typeface="Gill Sans" charset="0"/>
                </a:rPr>
                <a:t>page #1</a:t>
              </a:r>
            </a:p>
          </p:txBody>
        </p:sp>
        <p:sp>
          <p:nvSpPr>
            <p:cNvPr id="45" name="Rectangle 146">
              <a:extLst>
                <a:ext uri="{FF2B5EF4-FFF2-40B4-BE49-F238E27FC236}">
                  <a16:creationId xmlns:a16="http://schemas.microsoft.com/office/drawing/2014/main" id="{9FE8334C-7B4F-40C4-B09C-04FE5B9AD4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5" y="1064"/>
              <a:ext cx="420" cy="188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latin typeface="+mn-lt"/>
                  <a:ea typeface="Gill Sans" charset="0"/>
                  <a:cs typeface="Gill Sans" charset="0"/>
                </a:rPr>
                <a:t>V,R</a:t>
              </a:r>
            </a:p>
          </p:txBody>
        </p:sp>
      </p:grpSp>
      <p:grpSp>
        <p:nvGrpSpPr>
          <p:cNvPr id="46" name="Group 135">
            <a:extLst>
              <a:ext uri="{FF2B5EF4-FFF2-40B4-BE49-F238E27FC236}">
                <a16:creationId xmlns:a16="http://schemas.microsoft.com/office/drawing/2014/main" id="{78C81556-68CE-4275-A4FE-4DAA9D40D05A}"/>
              </a:ext>
            </a:extLst>
          </p:cNvPr>
          <p:cNvGrpSpPr>
            <a:grpSpLocks/>
          </p:cNvGrpSpPr>
          <p:nvPr/>
        </p:nvGrpSpPr>
        <p:grpSpPr bwMode="auto">
          <a:xfrm>
            <a:off x="8693426" y="3183711"/>
            <a:ext cx="2286000" cy="1530350"/>
            <a:chOff x="3648" y="1104"/>
            <a:chExt cx="1440" cy="964"/>
          </a:xfrm>
        </p:grpSpPr>
        <p:sp>
          <p:nvSpPr>
            <p:cNvPr id="47" name="AutoShape 112">
              <a:extLst>
                <a:ext uri="{FF2B5EF4-FFF2-40B4-BE49-F238E27FC236}">
                  <a16:creationId xmlns:a16="http://schemas.microsoft.com/office/drawing/2014/main" id="{0EE30591-CC8E-4E88-943E-AEA52DDEA7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0" y="1351"/>
              <a:ext cx="958" cy="186"/>
            </a:xfrm>
            <a:prstGeom prst="roundRect">
              <a:avLst>
                <a:gd name="adj" fmla="val 16667"/>
              </a:avLst>
            </a:prstGeom>
            <a:solidFill>
              <a:srgbClr val="FF66CC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latin typeface="+mn-lt"/>
                  <a:ea typeface="Gill Sans" charset="0"/>
                  <a:cs typeface="Gill Sans" charset="0"/>
                </a:rPr>
                <a:t>Check Perm</a:t>
              </a:r>
            </a:p>
          </p:txBody>
        </p:sp>
        <p:sp>
          <p:nvSpPr>
            <p:cNvPr id="48" name="Line 113">
              <a:extLst>
                <a:ext uri="{FF2B5EF4-FFF2-40B4-BE49-F238E27FC236}">
                  <a16:creationId xmlns:a16="http://schemas.microsoft.com/office/drawing/2014/main" id="{902BCFDE-9BC1-4411-B807-1F19FBEB5C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1104"/>
              <a:ext cx="482" cy="33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400" b="0">
                <a:ea typeface="Gill Sans" charset="0"/>
                <a:cs typeface="Gill Sans" charset="0"/>
              </a:endParaRPr>
            </a:p>
          </p:txBody>
        </p:sp>
        <p:sp>
          <p:nvSpPr>
            <p:cNvPr id="49" name="Text Box 114">
              <a:extLst>
                <a:ext uri="{FF2B5EF4-FFF2-40B4-BE49-F238E27FC236}">
                  <a16:creationId xmlns:a16="http://schemas.microsoft.com/office/drawing/2014/main" id="{56D0839A-6FAD-4419-8476-A053F68C0F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6" y="1701"/>
              <a:ext cx="507" cy="36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600" b="0" dirty="0">
                  <a:latin typeface="+mn-lt"/>
                  <a:ea typeface="Gill Sans" charset="0"/>
                  <a:cs typeface="Gill Sans" charset="0"/>
                </a:rPr>
                <a:t>Access</a:t>
              </a:r>
            </a:p>
            <a:p>
              <a:pPr algn="ctr" eaLnBrk="1" hangingPunct="1"/>
              <a:r>
                <a:rPr lang="en-US" altLang="en-US" sz="1600" b="0" dirty="0">
                  <a:latin typeface="+mn-lt"/>
                  <a:ea typeface="Gill Sans" charset="0"/>
                  <a:cs typeface="Gill Sans" charset="0"/>
                </a:rPr>
                <a:t>Error</a:t>
              </a:r>
            </a:p>
          </p:txBody>
        </p:sp>
        <p:sp>
          <p:nvSpPr>
            <p:cNvPr id="50" name="Line 115">
              <a:extLst>
                <a:ext uri="{FF2B5EF4-FFF2-40B4-BE49-F238E27FC236}">
                  <a16:creationId xmlns:a16="http://schemas.microsoft.com/office/drawing/2014/main" id="{F94907F9-B51C-465D-AF14-745046B42A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5" y="1526"/>
              <a:ext cx="0" cy="1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400" b="0"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51" name="Group 142">
            <a:extLst>
              <a:ext uri="{FF2B5EF4-FFF2-40B4-BE49-F238E27FC236}">
                <a16:creationId xmlns:a16="http://schemas.microsoft.com/office/drawing/2014/main" id="{AA3CA4C4-1BC3-460E-B3B1-CCE873E49036}"/>
              </a:ext>
            </a:extLst>
          </p:cNvPr>
          <p:cNvGrpSpPr>
            <a:grpSpLocks/>
          </p:cNvGrpSpPr>
          <p:nvPr/>
        </p:nvGrpSpPr>
        <p:grpSpPr bwMode="auto">
          <a:xfrm>
            <a:off x="7931426" y="2659836"/>
            <a:ext cx="2362200" cy="458788"/>
            <a:chOff x="3168" y="920"/>
            <a:chExt cx="1488" cy="238"/>
          </a:xfrm>
          <a:solidFill>
            <a:srgbClr val="FF0000"/>
          </a:solidFill>
        </p:grpSpPr>
        <p:sp>
          <p:nvSpPr>
            <p:cNvPr id="52" name="Rectangle 85">
              <a:extLst>
                <a:ext uri="{FF2B5EF4-FFF2-40B4-BE49-F238E27FC236}">
                  <a16:creationId xmlns:a16="http://schemas.microsoft.com/office/drawing/2014/main" id="{1BFD41C4-00A9-4722-8205-D79081FDDA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6" y="920"/>
              <a:ext cx="630" cy="238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75000"/>
                </a:lnSpc>
              </a:pPr>
              <a:r>
                <a:rPr lang="en-US" altLang="en-US" sz="1400" b="0" dirty="0">
                  <a:latin typeface="+mn-lt"/>
                  <a:ea typeface="Gill Sans" charset="0"/>
                  <a:cs typeface="Gill Sans" charset="0"/>
                </a:rPr>
                <a:t>Physical</a:t>
              </a:r>
            </a:p>
            <a:p>
              <a:pPr eaLnBrk="1" hangingPunct="1">
                <a:lnSpc>
                  <a:spcPct val="75000"/>
                </a:lnSpc>
              </a:pPr>
              <a:r>
                <a:rPr lang="en-US" altLang="en-US" sz="1400" b="0" dirty="0">
                  <a:latin typeface="+mn-lt"/>
                  <a:ea typeface="Gill Sans" charset="0"/>
                  <a:cs typeface="Gill Sans" charset="0"/>
                </a:rPr>
                <a:t>Page #</a:t>
              </a:r>
            </a:p>
          </p:txBody>
        </p:sp>
        <p:sp>
          <p:nvSpPr>
            <p:cNvPr id="53" name="Line 75">
              <a:extLst>
                <a:ext uri="{FF2B5EF4-FFF2-40B4-BE49-F238E27FC236}">
                  <a16:creationId xmlns:a16="http://schemas.microsoft.com/office/drawing/2014/main" id="{BA9A246C-3ED5-4A31-A15F-0677C225C7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8" y="1052"/>
              <a:ext cx="827" cy="99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600" b="0"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806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57">
            <a:extLst>
              <a:ext uri="{FF2B5EF4-FFF2-40B4-BE49-F238E27FC236}">
                <a16:creationId xmlns:a16="http://schemas.microsoft.com/office/drawing/2014/main" id="{F75D1F87-4F3F-4B75-9C70-A1E084846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2750" y="2175716"/>
            <a:ext cx="8153400" cy="44115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400" b="0"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506279-5821-4867-9745-8B239E000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Simple Page Table Example</a:t>
            </a:r>
            <a:endParaRPr lang="en-US" dirty="0"/>
          </a:p>
        </p:txBody>
      </p:sp>
      <p:sp>
        <p:nvSpPr>
          <p:cNvPr id="84" name="Content Placeholder 83">
            <a:extLst>
              <a:ext uri="{FF2B5EF4-FFF2-40B4-BE49-F238E27FC236}">
                <a16:creationId xmlns:a16="http://schemas.microsoft.com/office/drawing/2014/main" id="{A207173E-23AD-4ADB-AF42-A131BBDF7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8454" y="1828800"/>
            <a:ext cx="1818156" cy="4351337"/>
          </a:xfrm>
        </p:spPr>
        <p:txBody>
          <a:bodyPr/>
          <a:lstStyle/>
          <a:p>
            <a:r>
              <a:rPr lang="en-US" dirty="0" smtClean="0"/>
              <a:t>What is the physical address for </a:t>
            </a:r>
          </a:p>
          <a:p>
            <a:pPr lvl="1"/>
            <a:r>
              <a:rPr lang="en-US" dirty="0" smtClean="0"/>
              <a:t>Virtual address 0x06?</a:t>
            </a:r>
          </a:p>
          <a:p>
            <a:pPr lvl="1"/>
            <a:r>
              <a:rPr lang="en-US" dirty="0" smtClean="0"/>
              <a:t>Virtual address 0x09?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2AB46-55FF-47EA-AEA9-7D6481BDC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D0E0F-E8B7-48B5-A793-E1D8032BC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AC7EA-90DF-451F-A63F-9A143C0C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32</a:t>
            </a:fld>
            <a:endParaRPr lang="en-US"/>
          </a:p>
        </p:txBody>
      </p:sp>
      <p:grpSp>
        <p:nvGrpSpPr>
          <p:cNvPr id="8" name="Group 56">
            <a:extLst>
              <a:ext uri="{FF2B5EF4-FFF2-40B4-BE49-F238E27FC236}">
                <a16:creationId xmlns:a16="http://schemas.microsoft.com/office/drawing/2014/main" id="{93EF697A-F0B8-4170-9BC2-A615ABB51723}"/>
              </a:ext>
            </a:extLst>
          </p:cNvPr>
          <p:cNvGrpSpPr>
            <a:grpSpLocks/>
          </p:cNvGrpSpPr>
          <p:nvPr/>
        </p:nvGrpSpPr>
        <p:grpSpPr bwMode="auto">
          <a:xfrm>
            <a:off x="3115938" y="2310654"/>
            <a:ext cx="1777151" cy="3589337"/>
            <a:chOff x="2712" y="480"/>
            <a:chExt cx="1242" cy="2487"/>
          </a:xfrm>
        </p:grpSpPr>
        <p:grpSp>
          <p:nvGrpSpPr>
            <p:cNvPr id="9" name="Group 50">
              <a:extLst>
                <a:ext uri="{FF2B5EF4-FFF2-40B4-BE49-F238E27FC236}">
                  <a16:creationId xmlns:a16="http://schemas.microsoft.com/office/drawing/2014/main" id="{8B257C5D-B884-4117-B4A2-1D05E7BEAA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12" y="480"/>
              <a:ext cx="840" cy="1968"/>
              <a:chOff x="3240" y="480"/>
              <a:chExt cx="840" cy="1968"/>
            </a:xfrm>
          </p:grpSpPr>
          <p:grpSp>
            <p:nvGrpSpPr>
              <p:cNvPr id="11" name="Group 16">
                <a:extLst>
                  <a:ext uri="{FF2B5EF4-FFF2-40B4-BE49-F238E27FC236}">
                    <a16:creationId xmlns:a16="http://schemas.microsoft.com/office/drawing/2014/main" id="{1A6403FB-081D-4CB2-896C-3337F63DA1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4" y="528"/>
                <a:ext cx="336" cy="1920"/>
                <a:chOff x="1392" y="528"/>
                <a:chExt cx="336" cy="2160"/>
              </a:xfrm>
            </p:grpSpPr>
            <p:sp>
              <p:nvSpPr>
                <p:cNvPr id="15" name="Rectangle 6">
                  <a:extLst>
                    <a:ext uri="{FF2B5EF4-FFF2-40B4-BE49-F238E27FC236}">
                      <a16:creationId xmlns:a16="http://schemas.microsoft.com/office/drawing/2014/main" id="{30B72085-2E5A-4113-9B56-742AC1BDB2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92" y="528"/>
                  <a:ext cx="336" cy="720"/>
                </a:xfrm>
                <a:prstGeom prst="rect">
                  <a:avLst/>
                </a:prstGeom>
                <a:solidFill>
                  <a:srgbClr val="FF66CC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400" b="0" dirty="0">
                      <a:latin typeface="+mn-lt"/>
                      <a:ea typeface="Gill Sans" charset="0"/>
                      <a:cs typeface="Gill Sans" charset="0"/>
                    </a:rPr>
                    <a:t>a</a:t>
                  </a:r>
                </a:p>
                <a:p>
                  <a:pPr eaLnBrk="1" hangingPunct="1"/>
                  <a:r>
                    <a:rPr lang="en-US" altLang="en-US" sz="1400" b="0" dirty="0">
                      <a:latin typeface="+mn-lt"/>
                      <a:ea typeface="Gill Sans" charset="0"/>
                      <a:cs typeface="Gill Sans" charset="0"/>
                    </a:rPr>
                    <a:t>b</a:t>
                  </a:r>
                </a:p>
                <a:p>
                  <a:pPr eaLnBrk="1" hangingPunct="1"/>
                  <a:r>
                    <a:rPr lang="en-US" altLang="en-US" sz="1400" b="0" dirty="0">
                      <a:latin typeface="+mn-lt"/>
                      <a:ea typeface="Gill Sans" charset="0"/>
                      <a:cs typeface="Gill Sans" charset="0"/>
                    </a:rPr>
                    <a:t>c</a:t>
                  </a:r>
                </a:p>
                <a:p>
                  <a:pPr eaLnBrk="1" hangingPunct="1"/>
                  <a:r>
                    <a:rPr lang="en-US" altLang="en-US" sz="1400" b="0" dirty="0">
                      <a:latin typeface="+mn-lt"/>
                      <a:ea typeface="Gill Sans" charset="0"/>
                      <a:cs typeface="Gill Sans" charset="0"/>
                    </a:rPr>
                    <a:t>d</a:t>
                  </a:r>
                </a:p>
              </p:txBody>
            </p:sp>
            <p:sp>
              <p:nvSpPr>
                <p:cNvPr id="16" name="Rectangle 7">
                  <a:extLst>
                    <a:ext uri="{FF2B5EF4-FFF2-40B4-BE49-F238E27FC236}">
                      <a16:creationId xmlns:a16="http://schemas.microsoft.com/office/drawing/2014/main" id="{D8440608-7D9E-42B4-BAAD-FFF4582750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92" y="1248"/>
                  <a:ext cx="336" cy="720"/>
                </a:xfrm>
                <a:prstGeom prst="rect">
                  <a:avLst/>
                </a:prstGeom>
                <a:solidFill>
                  <a:srgbClr val="00FFFF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400" b="0">
                      <a:latin typeface="+mn-lt"/>
                      <a:ea typeface="Gill Sans" charset="0"/>
                      <a:cs typeface="Gill Sans" charset="0"/>
                    </a:rPr>
                    <a:t>e</a:t>
                  </a:r>
                </a:p>
                <a:p>
                  <a:pPr eaLnBrk="1" hangingPunct="1"/>
                  <a:r>
                    <a:rPr lang="en-US" altLang="en-US" sz="1400" b="0">
                      <a:latin typeface="+mn-lt"/>
                      <a:ea typeface="Gill Sans" charset="0"/>
                      <a:cs typeface="Gill Sans" charset="0"/>
                    </a:rPr>
                    <a:t>f</a:t>
                  </a:r>
                </a:p>
                <a:p>
                  <a:pPr eaLnBrk="1" hangingPunct="1"/>
                  <a:r>
                    <a:rPr lang="en-US" altLang="en-US" sz="1400" b="0">
                      <a:latin typeface="+mn-lt"/>
                      <a:ea typeface="Gill Sans" charset="0"/>
                      <a:cs typeface="Gill Sans" charset="0"/>
                    </a:rPr>
                    <a:t>g</a:t>
                  </a:r>
                </a:p>
                <a:p>
                  <a:pPr eaLnBrk="1" hangingPunct="1"/>
                  <a:r>
                    <a:rPr lang="en-US" altLang="en-US" sz="1400" b="0">
                      <a:latin typeface="+mn-lt"/>
                      <a:ea typeface="Gill Sans" charset="0"/>
                      <a:cs typeface="Gill Sans" charset="0"/>
                    </a:rPr>
                    <a:t>h</a:t>
                  </a:r>
                </a:p>
              </p:txBody>
            </p:sp>
            <p:sp>
              <p:nvSpPr>
                <p:cNvPr id="17" name="Rectangle 8">
                  <a:extLst>
                    <a:ext uri="{FF2B5EF4-FFF2-40B4-BE49-F238E27FC236}">
                      <a16:creationId xmlns:a16="http://schemas.microsoft.com/office/drawing/2014/main" id="{5CADCC84-07AE-4C59-8546-53C88D7AC7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92" y="1968"/>
                  <a:ext cx="336" cy="720"/>
                </a:xfrm>
                <a:prstGeom prst="rect">
                  <a:avLst/>
                </a:prstGeom>
                <a:solidFill>
                  <a:srgbClr val="53FB25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400" b="0">
                      <a:latin typeface="+mn-lt"/>
                      <a:ea typeface="Gill Sans" charset="0"/>
                      <a:cs typeface="Gill Sans" charset="0"/>
                    </a:rPr>
                    <a:t>i</a:t>
                  </a:r>
                </a:p>
                <a:p>
                  <a:pPr eaLnBrk="1" hangingPunct="1"/>
                  <a:r>
                    <a:rPr lang="en-US" altLang="en-US" sz="1400" b="0">
                      <a:latin typeface="+mn-lt"/>
                      <a:ea typeface="Gill Sans" charset="0"/>
                      <a:cs typeface="Gill Sans" charset="0"/>
                    </a:rPr>
                    <a:t>j</a:t>
                  </a:r>
                </a:p>
                <a:p>
                  <a:pPr eaLnBrk="1" hangingPunct="1"/>
                  <a:r>
                    <a:rPr lang="en-US" altLang="en-US" sz="1400" b="0">
                      <a:latin typeface="+mn-lt"/>
                      <a:ea typeface="Gill Sans" charset="0"/>
                      <a:cs typeface="Gill Sans" charset="0"/>
                    </a:rPr>
                    <a:t>k</a:t>
                  </a:r>
                </a:p>
                <a:p>
                  <a:pPr eaLnBrk="1" hangingPunct="1"/>
                  <a:r>
                    <a:rPr lang="en-US" altLang="en-US" sz="1400" b="0">
                      <a:latin typeface="+mn-lt"/>
                      <a:ea typeface="Gill Sans" charset="0"/>
                      <a:cs typeface="Gill Sans" charset="0"/>
                    </a:rPr>
                    <a:t>l</a:t>
                  </a:r>
                </a:p>
              </p:txBody>
            </p:sp>
          </p:grpSp>
          <p:sp>
            <p:nvSpPr>
              <p:cNvPr id="12" name="Text Box 47">
                <a:extLst>
                  <a:ext uri="{FF2B5EF4-FFF2-40B4-BE49-F238E27FC236}">
                    <a16:creationId xmlns:a16="http://schemas.microsoft.com/office/drawing/2014/main" id="{97DE9F65-8C23-4C00-85C5-E7D7F6EC52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0" y="480"/>
                <a:ext cx="403" cy="211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400" b="0">
                    <a:latin typeface="+mn-lt"/>
                  </a:rPr>
                  <a:t>0x00</a:t>
                </a:r>
              </a:p>
            </p:txBody>
          </p:sp>
          <p:sp>
            <p:nvSpPr>
              <p:cNvPr id="13" name="Text Box 48">
                <a:extLst>
                  <a:ext uri="{FF2B5EF4-FFF2-40B4-BE49-F238E27FC236}">
                    <a16:creationId xmlns:a16="http://schemas.microsoft.com/office/drawing/2014/main" id="{52330A23-30DD-4012-A251-5EFAE4F0FB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0" y="1056"/>
                <a:ext cx="403" cy="211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400" b="0">
                    <a:latin typeface="+mn-lt"/>
                  </a:rPr>
                  <a:t>0x04</a:t>
                </a:r>
              </a:p>
            </p:txBody>
          </p:sp>
          <p:sp>
            <p:nvSpPr>
              <p:cNvPr id="14" name="Text Box 49">
                <a:extLst>
                  <a:ext uri="{FF2B5EF4-FFF2-40B4-BE49-F238E27FC236}">
                    <a16:creationId xmlns:a16="http://schemas.microsoft.com/office/drawing/2014/main" id="{1FF8E6B2-BF26-4256-A4AA-D0A481F84B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0" y="1679"/>
                <a:ext cx="403" cy="211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400" b="0">
                    <a:latin typeface="+mn-lt"/>
                  </a:rPr>
                  <a:t>0x08</a:t>
                </a:r>
              </a:p>
            </p:txBody>
          </p:sp>
        </p:grpSp>
        <p:sp>
          <p:nvSpPr>
            <p:cNvPr id="10" name="Text Box 51">
              <a:extLst>
                <a:ext uri="{FF2B5EF4-FFF2-40B4-BE49-F238E27FC236}">
                  <a16:creationId xmlns:a16="http://schemas.microsoft.com/office/drawing/2014/main" id="{03EB8D32-8F43-4AE3-B4F3-41CB57F1C1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1" y="2478"/>
              <a:ext cx="1163" cy="48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2000" b="0" dirty="0">
                  <a:latin typeface="+mn-lt"/>
                  <a:ea typeface="Gill Sans" charset="0"/>
                  <a:cs typeface="Gill Sans" charset="0"/>
                </a:rPr>
                <a:t>Virtual</a:t>
              </a:r>
            </a:p>
            <a:p>
              <a:pPr algn="ctr" eaLnBrk="1" hangingPunct="1"/>
              <a:r>
                <a:rPr lang="en-US" altLang="en-US" sz="2000" b="0" dirty="0">
                  <a:latin typeface="+mn-lt"/>
                  <a:ea typeface="Gill Sans" charset="0"/>
                  <a:cs typeface="Gill Sans" charset="0"/>
                </a:rPr>
                <a:t>Memory</a:t>
              </a:r>
            </a:p>
          </p:txBody>
        </p:sp>
      </p:grpSp>
      <p:sp>
        <p:nvSpPr>
          <p:cNvPr id="18" name="Text Box 27">
            <a:extLst>
              <a:ext uri="{FF2B5EF4-FFF2-40B4-BE49-F238E27FC236}">
                <a16:creationId xmlns:a16="http://schemas.microsoft.com/office/drawing/2014/main" id="{379999F0-B8AF-4209-9C7A-CE8D46E92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9175" y="2251916"/>
            <a:ext cx="638175" cy="30520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0">
                <a:latin typeface="+mn-lt"/>
              </a:rPr>
              <a:t>0x00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B56E018-F249-4F8A-BD24-CDBCD1C4C4B6}"/>
              </a:ext>
            </a:extLst>
          </p:cNvPr>
          <p:cNvGrpSpPr>
            <a:grpSpLocks/>
          </p:cNvGrpSpPr>
          <p:nvPr/>
        </p:nvGrpSpPr>
        <p:grpSpPr bwMode="auto">
          <a:xfrm>
            <a:off x="8699175" y="2751979"/>
            <a:ext cx="1171575" cy="1206799"/>
            <a:chOff x="5838218" y="1719848"/>
            <a:chExt cx="1172182" cy="1206200"/>
          </a:xfrm>
        </p:grpSpPr>
        <p:sp>
          <p:nvSpPr>
            <p:cNvPr id="20" name="Rectangle 20">
              <a:extLst>
                <a:ext uri="{FF2B5EF4-FFF2-40B4-BE49-F238E27FC236}">
                  <a16:creationId xmlns:a16="http://schemas.microsoft.com/office/drawing/2014/main" id="{43EB2310-FDDC-4957-B4EB-E9C5D298E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9165" y="1841156"/>
              <a:ext cx="481235" cy="924255"/>
            </a:xfrm>
            <a:prstGeom prst="rect">
              <a:avLst/>
            </a:prstGeom>
            <a:solidFill>
              <a:srgbClr val="53FB25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latin typeface="+mn-lt"/>
                  <a:ea typeface="Gill Sans Light" charset="0"/>
                  <a:cs typeface="Gill Sans Light" charset="0"/>
                </a:rPr>
                <a:t>i</a:t>
              </a:r>
            </a:p>
            <a:p>
              <a:pPr eaLnBrk="1" hangingPunct="1"/>
              <a:r>
                <a:rPr lang="en-US" altLang="en-US" sz="1400" b="0">
                  <a:latin typeface="+mn-lt"/>
                  <a:ea typeface="Gill Sans Light" charset="0"/>
                  <a:cs typeface="Gill Sans Light" charset="0"/>
                </a:rPr>
                <a:t>j</a:t>
              </a:r>
            </a:p>
            <a:p>
              <a:pPr eaLnBrk="1" hangingPunct="1"/>
              <a:r>
                <a:rPr lang="en-US" altLang="en-US" sz="1400" b="0">
                  <a:latin typeface="+mn-lt"/>
                  <a:ea typeface="Gill Sans Light" charset="0"/>
                  <a:cs typeface="Gill Sans Light" charset="0"/>
                </a:rPr>
                <a:t>k</a:t>
              </a:r>
            </a:p>
            <a:p>
              <a:pPr eaLnBrk="1" hangingPunct="1"/>
              <a:r>
                <a:rPr lang="en-US" altLang="en-US" sz="1400" b="0">
                  <a:latin typeface="+mn-lt"/>
                  <a:ea typeface="Gill Sans Light" charset="0"/>
                  <a:cs typeface="Gill Sans Light" charset="0"/>
                </a:rPr>
                <a:t>l</a:t>
              </a:r>
            </a:p>
          </p:txBody>
        </p:sp>
        <p:sp>
          <p:nvSpPr>
            <p:cNvPr id="21" name="Text Box 28">
              <a:extLst>
                <a:ext uri="{FF2B5EF4-FFF2-40B4-BE49-F238E27FC236}">
                  <a16:creationId xmlns:a16="http://schemas.microsoft.com/office/drawing/2014/main" id="{335853B3-7E92-414B-BD16-C5576BE71E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8218" y="1719848"/>
              <a:ext cx="577361" cy="30505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latin typeface="+mn-lt"/>
                </a:rPr>
                <a:t>0x04</a:t>
              </a:r>
            </a:p>
          </p:txBody>
        </p:sp>
        <p:sp>
          <p:nvSpPr>
            <p:cNvPr id="22" name="Text Box 29">
              <a:extLst>
                <a:ext uri="{FF2B5EF4-FFF2-40B4-BE49-F238E27FC236}">
                  <a16:creationId xmlns:a16="http://schemas.microsoft.com/office/drawing/2014/main" id="{CAE14ED0-81D3-433E-80DC-730EFB7B19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8218" y="2620997"/>
              <a:ext cx="577361" cy="30505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latin typeface="+mn-lt"/>
                </a:rPr>
                <a:t>0x08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5A55E56-3A6F-47C5-A1D1-0502762EC810}"/>
              </a:ext>
            </a:extLst>
          </p:cNvPr>
          <p:cNvGrpSpPr>
            <a:grpSpLocks/>
          </p:cNvGrpSpPr>
          <p:nvPr/>
        </p:nvGrpSpPr>
        <p:grpSpPr bwMode="auto">
          <a:xfrm>
            <a:off x="8664250" y="4139454"/>
            <a:ext cx="1206500" cy="1044575"/>
            <a:chOff x="5803844" y="3106231"/>
            <a:chExt cx="1206556" cy="1045563"/>
          </a:xfrm>
        </p:grpSpPr>
        <p:sp>
          <p:nvSpPr>
            <p:cNvPr id="24" name="Rectangle 19">
              <a:extLst>
                <a:ext uri="{FF2B5EF4-FFF2-40B4-BE49-F238E27FC236}">
                  <a16:creationId xmlns:a16="http://schemas.microsoft.com/office/drawing/2014/main" id="{153F779B-614E-438B-A2F9-EC4583181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9165" y="3227539"/>
              <a:ext cx="481235" cy="924255"/>
            </a:xfrm>
            <a:prstGeom prst="rect">
              <a:avLst/>
            </a:prstGeom>
            <a:solidFill>
              <a:srgbClr val="00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latin typeface="+mn-lt"/>
                  <a:ea typeface="Gill Sans Light" charset="0"/>
                  <a:cs typeface="Gill Sans Light" charset="0"/>
                </a:rPr>
                <a:t>e</a:t>
              </a:r>
            </a:p>
            <a:p>
              <a:pPr eaLnBrk="1" hangingPunct="1"/>
              <a:r>
                <a:rPr lang="en-US" altLang="en-US" sz="1400" b="0">
                  <a:latin typeface="+mn-lt"/>
                  <a:ea typeface="Gill Sans Light" charset="0"/>
                  <a:cs typeface="Gill Sans Light" charset="0"/>
                </a:rPr>
                <a:t>f</a:t>
              </a:r>
            </a:p>
            <a:p>
              <a:pPr eaLnBrk="1" hangingPunct="1"/>
              <a:r>
                <a:rPr lang="en-US" altLang="en-US" sz="1400" b="0">
                  <a:latin typeface="+mn-lt"/>
                  <a:ea typeface="Gill Sans Light" charset="0"/>
                  <a:cs typeface="Gill Sans Light" charset="0"/>
                </a:rPr>
                <a:t>g</a:t>
              </a:r>
            </a:p>
            <a:p>
              <a:pPr eaLnBrk="1" hangingPunct="1"/>
              <a:r>
                <a:rPr lang="en-US" altLang="en-US" sz="1400" b="0">
                  <a:latin typeface="+mn-lt"/>
                  <a:ea typeface="Gill Sans Light" charset="0"/>
                  <a:cs typeface="Gill Sans Light" charset="0"/>
                </a:rPr>
                <a:t>h</a:t>
              </a:r>
            </a:p>
          </p:txBody>
        </p:sp>
        <p:sp>
          <p:nvSpPr>
            <p:cNvPr id="25" name="Text Box 30">
              <a:extLst>
                <a:ext uri="{FF2B5EF4-FFF2-40B4-BE49-F238E27FC236}">
                  <a16:creationId xmlns:a16="http://schemas.microsoft.com/office/drawing/2014/main" id="{E6230E1B-7607-4EC8-AB13-84E65BD5A0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03844" y="3106231"/>
              <a:ext cx="607547" cy="30549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latin typeface="+mn-lt"/>
                </a:rPr>
                <a:t>0x0C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51087DC-4354-4F6E-9A83-0E18C97A10AC}"/>
              </a:ext>
            </a:extLst>
          </p:cNvPr>
          <p:cNvGrpSpPr>
            <a:grpSpLocks/>
          </p:cNvGrpSpPr>
          <p:nvPr/>
        </p:nvGrpSpPr>
        <p:grpSpPr bwMode="auto">
          <a:xfrm>
            <a:off x="8699175" y="5039566"/>
            <a:ext cx="1171575" cy="1082675"/>
            <a:chOff x="5838218" y="4007380"/>
            <a:chExt cx="1172182" cy="1081667"/>
          </a:xfrm>
        </p:grpSpPr>
        <p:sp>
          <p:nvSpPr>
            <p:cNvPr id="27" name="Rectangle 18">
              <a:extLst>
                <a:ext uri="{FF2B5EF4-FFF2-40B4-BE49-F238E27FC236}">
                  <a16:creationId xmlns:a16="http://schemas.microsoft.com/office/drawing/2014/main" id="{64152C31-CB8F-4A38-9B0C-E33C5873C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9165" y="4164792"/>
              <a:ext cx="481235" cy="924255"/>
            </a:xfrm>
            <a:prstGeom prst="rect">
              <a:avLst/>
            </a:prstGeom>
            <a:solidFill>
              <a:srgbClr val="FF66CC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latin typeface="+mn-lt"/>
                  <a:ea typeface="Gill Sans Light" charset="0"/>
                  <a:cs typeface="Gill Sans Light" charset="0"/>
                </a:rPr>
                <a:t>a</a:t>
              </a:r>
            </a:p>
            <a:p>
              <a:pPr eaLnBrk="1" hangingPunct="1"/>
              <a:r>
                <a:rPr lang="en-US" altLang="en-US" sz="1400" b="0">
                  <a:latin typeface="+mn-lt"/>
                  <a:ea typeface="Gill Sans Light" charset="0"/>
                  <a:cs typeface="Gill Sans Light" charset="0"/>
                </a:rPr>
                <a:t>b</a:t>
              </a:r>
            </a:p>
            <a:p>
              <a:pPr eaLnBrk="1" hangingPunct="1"/>
              <a:r>
                <a:rPr lang="en-US" altLang="en-US" sz="1400" b="0">
                  <a:latin typeface="+mn-lt"/>
                  <a:ea typeface="Gill Sans Light" charset="0"/>
                  <a:cs typeface="Gill Sans Light" charset="0"/>
                </a:rPr>
                <a:t>c</a:t>
              </a:r>
            </a:p>
            <a:p>
              <a:pPr eaLnBrk="1" hangingPunct="1"/>
              <a:r>
                <a:rPr lang="en-US" altLang="en-US" sz="1400" b="0">
                  <a:latin typeface="+mn-lt"/>
                  <a:ea typeface="Gill Sans Light" charset="0"/>
                  <a:cs typeface="Gill Sans Light" charset="0"/>
                </a:rPr>
                <a:t>d</a:t>
              </a:r>
            </a:p>
          </p:txBody>
        </p:sp>
        <p:sp>
          <p:nvSpPr>
            <p:cNvPr id="28" name="Text Box 31">
              <a:extLst>
                <a:ext uri="{FF2B5EF4-FFF2-40B4-BE49-F238E27FC236}">
                  <a16:creationId xmlns:a16="http://schemas.microsoft.com/office/drawing/2014/main" id="{BFB43A49-0B40-4C9A-9512-81139B8173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8218" y="4007380"/>
              <a:ext cx="577361" cy="30491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latin typeface="+mn-lt"/>
                </a:rPr>
                <a:t>0x10</a:t>
              </a:r>
            </a:p>
          </p:txBody>
        </p:sp>
      </p:grpSp>
      <p:sp>
        <p:nvSpPr>
          <p:cNvPr id="29" name="Text Box 52">
            <a:extLst>
              <a:ext uri="{FF2B5EF4-FFF2-40B4-BE49-F238E27FC236}">
                <a16:creationId xmlns:a16="http://schemas.microsoft.com/office/drawing/2014/main" id="{091663E6-1C8D-42F5-B355-271DBB908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8211" y="6128190"/>
            <a:ext cx="3030344" cy="39753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 dirty="0">
                <a:latin typeface="+mn-lt"/>
                <a:ea typeface="Gill Sans" charset="0"/>
                <a:cs typeface="Gill Sans" charset="0"/>
              </a:rPr>
              <a:t>Physical Memory</a:t>
            </a:r>
          </a:p>
        </p:txBody>
      </p:sp>
      <p:sp>
        <p:nvSpPr>
          <p:cNvPr id="31" name="Text Box 59">
            <a:extLst>
              <a:ext uri="{FF2B5EF4-FFF2-40B4-BE49-F238E27FC236}">
                <a16:creationId xmlns:a16="http://schemas.microsoft.com/office/drawing/2014/main" id="{3CB7BF80-872D-4CB4-9E0F-990CB3C73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0688" y="1718516"/>
            <a:ext cx="3054150" cy="397535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+mn-lt"/>
                <a:ea typeface="Gill Sans" charset="0"/>
                <a:cs typeface="Gill Sans" charset="0"/>
              </a:rPr>
              <a:t>Example (4 byte pages)</a:t>
            </a:r>
          </a:p>
        </p:txBody>
      </p:sp>
      <p:grpSp>
        <p:nvGrpSpPr>
          <p:cNvPr id="32" name="Group 19">
            <a:extLst>
              <a:ext uri="{FF2B5EF4-FFF2-40B4-BE49-F238E27FC236}">
                <a16:creationId xmlns:a16="http://schemas.microsoft.com/office/drawing/2014/main" id="{CD10E9EC-0E6E-43C4-8C14-A1366FF078F5}"/>
              </a:ext>
            </a:extLst>
          </p:cNvPr>
          <p:cNvGrpSpPr>
            <a:grpSpLocks/>
          </p:cNvGrpSpPr>
          <p:nvPr/>
        </p:nvGrpSpPr>
        <p:grpSpPr bwMode="auto">
          <a:xfrm>
            <a:off x="6041700" y="2829766"/>
            <a:ext cx="929158" cy="1917700"/>
            <a:chOff x="3181349" y="1797621"/>
            <a:chExt cx="929159" cy="1917129"/>
          </a:xfrm>
        </p:grpSpPr>
        <p:grpSp>
          <p:nvGrpSpPr>
            <p:cNvPr id="33" name="Group 54">
              <a:extLst>
                <a:ext uri="{FF2B5EF4-FFF2-40B4-BE49-F238E27FC236}">
                  <a16:creationId xmlns:a16="http://schemas.microsoft.com/office/drawing/2014/main" id="{EE0D1022-1E30-445F-8630-5A38A2D2BC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78192" y="1901825"/>
              <a:ext cx="832316" cy="1812925"/>
              <a:chOff x="3752" y="864"/>
              <a:chExt cx="581" cy="1255"/>
            </a:xfrm>
          </p:grpSpPr>
          <p:grpSp>
            <p:nvGrpSpPr>
              <p:cNvPr id="37" name="Group 26">
                <a:extLst>
                  <a:ext uri="{FF2B5EF4-FFF2-40B4-BE49-F238E27FC236}">
                    <a16:creationId xmlns:a16="http://schemas.microsoft.com/office/drawing/2014/main" id="{CA603198-80F9-490E-B33F-5BA0382B48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88" y="864"/>
                <a:ext cx="336" cy="720"/>
                <a:chOff x="2976" y="1248"/>
                <a:chExt cx="336" cy="720"/>
              </a:xfrm>
            </p:grpSpPr>
            <p:sp>
              <p:nvSpPr>
                <p:cNvPr id="39" name="Rectangle 9">
                  <a:extLst>
                    <a:ext uri="{FF2B5EF4-FFF2-40B4-BE49-F238E27FC236}">
                      <a16:creationId xmlns:a16="http://schemas.microsoft.com/office/drawing/2014/main" id="{D7886845-C8CC-4BBA-AF94-72FBDB40D7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76" y="1248"/>
                  <a:ext cx="336" cy="240"/>
                </a:xfrm>
                <a:prstGeom prst="rect">
                  <a:avLst/>
                </a:prstGeom>
                <a:solidFill>
                  <a:srgbClr val="FF66CC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400" b="0">
                      <a:latin typeface="+mn-lt"/>
                    </a:rPr>
                    <a:t>4</a:t>
                  </a:r>
                </a:p>
              </p:txBody>
            </p:sp>
            <p:sp>
              <p:nvSpPr>
                <p:cNvPr id="40" name="Rectangle 10">
                  <a:extLst>
                    <a:ext uri="{FF2B5EF4-FFF2-40B4-BE49-F238E27FC236}">
                      <a16:creationId xmlns:a16="http://schemas.microsoft.com/office/drawing/2014/main" id="{8A41BD30-C0EA-437E-9E0E-CBE87F3659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76" y="1488"/>
                  <a:ext cx="336" cy="240"/>
                </a:xfrm>
                <a:prstGeom prst="rect">
                  <a:avLst/>
                </a:prstGeom>
                <a:solidFill>
                  <a:srgbClr val="00FFFF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400" b="0">
                      <a:latin typeface="+mn-lt"/>
                    </a:rPr>
                    <a:t>3</a:t>
                  </a:r>
                </a:p>
              </p:txBody>
            </p:sp>
            <p:sp>
              <p:nvSpPr>
                <p:cNvPr id="41" name="Rectangle 11">
                  <a:extLst>
                    <a:ext uri="{FF2B5EF4-FFF2-40B4-BE49-F238E27FC236}">
                      <a16:creationId xmlns:a16="http://schemas.microsoft.com/office/drawing/2014/main" id="{2A9261B7-88D6-40BB-B104-BDE42E752B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76" y="1728"/>
                  <a:ext cx="336" cy="240"/>
                </a:xfrm>
                <a:prstGeom prst="rect">
                  <a:avLst/>
                </a:prstGeom>
                <a:solidFill>
                  <a:srgbClr val="53FB25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400" b="0">
                      <a:latin typeface="+mn-lt"/>
                    </a:rPr>
                    <a:t>1</a:t>
                  </a:r>
                </a:p>
              </p:txBody>
            </p:sp>
          </p:grpSp>
          <p:sp>
            <p:nvSpPr>
              <p:cNvPr id="38" name="Text Box 53">
                <a:extLst>
                  <a:ext uri="{FF2B5EF4-FFF2-40B4-BE49-F238E27FC236}">
                    <a16:creationId xmlns:a16="http://schemas.microsoft.com/office/drawing/2014/main" id="{B2968439-595E-4A19-84E1-A8A1F0398F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52" y="1631"/>
                <a:ext cx="581" cy="48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2000" b="0">
                    <a:latin typeface="+mn-lt"/>
                    <a:ea typeface="Gill Sans" charset="0"/>
                    <a:cs typeface="Gill Sans" charset="0"/>
                  </a:rPr>
                  <a:t>Page</a:t>
                </a:r>
              </a:p>
              <a:p>
                <a:pPr eaLnBrk="1" hangingPunct="1"/>
                <a:r>
                  <a:rPr lang="en-US" altLang="en-US" sz="2000" b="0" dirty="0">
                    <a:latin typeface="+mn-lt"/>
                    <a:ea typeface="Gill Sans" charset="0"/>
                    <a:cs typeface="Gill Sans" charset="0"/>
                  </a:rPr>
                  <a:t>Table</a:t>
                </a:r>
              </a:p>
            </p:txBody>
          </p:sp>
        </p:grpSp>
        <p:sp>
          <p:nvSpPr>
            <p:cNvPr id="34" name="Text Box 47">
              <a:extLst>
                <a:ext uri="{FF2B5EF4-FFF2-40B4-BE49-F238E27FC236}">
                  <a16:creationId xmlns:a16="http://schemas.microsoft.com/office/drawing/2014/main" id="{B1D4EB99-619D-4560-8A1C-8155B5ECD5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81349" y="1797621"/>
              <a:ext cx="282109" cy="30511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latin typeface="+mn-lt"/>
                </a:rPr>
                <a:t>0</a:t>
              </a:r>
            </a:p>
          </p:txBody>
        </p:sp>
        <p:sp>
          <p:nvSpPr>
            <p:cNvPr id="35" name="Text Box 47">
              <a:extLst>
                <a:ext uri="{FF2B5EF4-FFF2-40B4-BE49-F238E27FC236}">
                  <a16:creationId xmlns:a16="http://schemas.microsoft.com/office/drawing/2014/main" id="{D95D0C08-2159-4652-A5DF-D86FDB5696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81349" y="2178621"/>
              <a:ext cx="282109" cy="30511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latin typeface="+mn-lt"/>
                </a:rPr>
                <a:t>1</a:t>
              </a:r>
            </a:p>
          </p:txBody>
        </p:sp>
        <p:sp>
          <p:nvSpPr>
            <p:cNvPr id="36" name="Text Box 47">
              <a:extLst>
                <a:ext uri="{FF2B5EF4-FFF2-40B4-BE49-F238E27FC236}">
                  <a16:creationId xmlns:a16="http://schemas.microsoft.com/office/drawing/2014/main" id="{E6ABF8F8-5474-4A5D-AEC5-ED27C6341C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81349" y="2559621"/>
              <a:ext cx="282109" cy="30511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latin typeface="+mn-lt"/>
                </a:rPr>
                <a:t>2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C0D5F9A-4811-42C8-866D-1D1830A17B36}"/>
              </a:ext>
            </a:extLst>
          </p:cNvPr>
          <p:cNvGrpSpPr>
            <a:grpSpLocks/>
          </p:cNvGrpSpPr>
          <p:nvPr/>
        </p:nvGrpSpPr>
        <p:grpSpPr bwMode="auto">
          <a:xfrm>
            <a:off x="4301524" y="2175716"/>
            <a:ext cx="1733550" cy="822326"/>
            <a:chOff x="1441174" y="1143000"/>
            <a:chExt cx="1733549" cy="822612"/>
          </a:xfrm>
        </p:grpSpPr>
        <p:cxnSp>
          <p:nvCxnSpPr>
            <p:cNvPr id="43" name="Elbow Connector 3">
              <a:extLst>
                <a:ext uri="{FF2B5EF4-FFF2-40B4-BE49-F238E27FC236}">
                  <a16:creationId xmlns:a16="http://schemas.microsoft.com/office/drawing/2014/main" id="{703D17C7-D97E-488E-9BE1-8CC1D5B4C0A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441174" y="1447801"/>
              <a:ext cx="1733549" cy="517811"/>
            </a:xfrm>
            <a:prstGeom prst="bentConnector3">
              <a:avLst>
                <a:gd name="adj1" fmla="val 68116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4" name="TextBox 4">
              <a:extLst>
                <a:ext uri="{FF2B5EF4-FFF2-40B4-BE49-F238E27FC236}">
                  <a16:creationId xmlns:a16="http://schemas.microsoft.com/office/drawing/2014/main" id="{4A1D0C85-4A3C-48C3-B375-58040CD73B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0" y="1143000"/>
              <a:ext cx="1029448" cy="30788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solidFill>
                    <a:srgbClr val="FF0000"/>
                  </a:solidFill>
                  <a:latin typeface="+mn-lt"/>
                </a:rPr>
                <a:t>0000 00</a:t>
              </a:r>
              <a:r>
                <a:rPr lang="en-US" altLang="en-US" sz="1400" b="0">
                  <a:latin typeface="+mn-lt"/>
                </a:rPr>
                <a:t>00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CDE3CB2-76C6-4AF5-B485-B2F24228CCFB}"/>
              </a:ext>
            </a:extLst>
          </p:cNvPr>
          <p:cNvGrpSpPr>
            <a:grpSpLocks/>
          </p:cNvGrpSpPr>
          <p:nvPr/>
        </p:nvGrpSpPr>
        <p:grpSpPr bwMode="auto">
          <a:xfrm>
            <a:off x="6959274" y="2675779"/>
            <a:ext cx="1733263" cy="2531771"/>
            <a:chOff x="4098508" y="1642646"/>
            <a:chExt cx="1733075" cy="2532687"/>
          </a:xfrm>
        </p:grpSpPr>
        <p:cxnSp>
          <p:nvCxnSpPr>
            <p:cNvPr id="46" name="Elbow Connector 48">
              <a:extLst>
                <a:ext uri="{FF2B5EF4-FFF2-40B4-BE49-F238E27FC236}">
                  <a16:creationId xmlns:a16="http://schemas.microsoft.com/office/drawing/2014/main" id="{644E62CA-D1E7-4BCF-98B7-1ACCF938B79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482407" y="2826158"/>
              <a:ext cx="2194133" cy="50421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7" name="Straight Connector 17">
              <a:extLst>
                <a:ext uri="{FF2B5EF4-FFF2-40B4-BE49-F238E27FC236}">
                  <a16:creationId xmlns:a16="http://schemas.microsoft.com/office/drawing/2014/main" id="{79BEB459-DBA1-4031-BE92-515FFC7110B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114800" y="1981200"/>
              <a:ext cx="1219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8" name="TextBox 58">
              <a:extLst>
                <a:ext uri="{FF2B5EF4-FFF2-40B4-BE49-F238E27FC236}">
                  <a16:creationId xmlns:a16="http://schemas.microsoft.com/office/drawing/2014/main" id="{8BF6BFBB-0D37-49C8-A9A0-C528339196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8508" y="1642646"/>
              <a:ext cx="1029337" cy="30788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 dirty="0">
                  <a:solidFill>
                    <a:srgbClr val="FF0000"/>
                  </a:solidFill>
                  <a:latin typeface="+mn-lt"/>
                </a:rPr>
                <a:t>0001 00</a:t>
              </a:r>
              <a:r>
                <a:rPr lang="en-US" altLang="en-US" sz="1400" b="0" dirty="0">
                  <a:latin typeface="+mn-lt"/>
                </a:rPr>
                <a:t>00</a:t>
              </a:r>
            </a:p>
          </p:txBody>
        </p:sp>
      </p:grpSp>
      <p:sp>
        <p:nvSpPr>
          <p:cNvPr id="49" name="Rectangle 21">
            <a:extLst>
              <a:ext uri="{FF2B5EF4-FFF2-40B4-BE49-F238E27FC236}">
                <a16:creationId xmlns:a16="http://schemas.microsoft.com/office/drawing/2014/main" id="{FDBF5D55-18EC-4306-92C5-31F802B3F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89738" y="2375741"/>
            <a:ext cx="481012" cy="37623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400" b="0" dirty="0">
              <a:latin typeface="+mn-lt"/>
              <a:ea typeface="Gill Sans" charset="0"/>
              <a:cs typeface="Gill Sans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A4DD403-605B-42E0-8753-15BE08C46C0D}"/>
              </a:ext>
            </a:extLst>
          </p:cNvPr>
          <p:cNvGrpSpPr>
            <a:grpSpLocks/>
          </p:cNvGrpSpPr>
          <p:nvPr/>
        </p:nvGrpSpPr>
        <p:grpSpPr bwMode="auto">
          <a:xfrm>
            <a:off x="4301524" y="3090104"/>
            <a:ext cx="1733550" cy="307777"/>
            <a:chOff x="1441174" y="1142990"/>
            <a:chExt cx="1733549" cy="308156"/>
          </a:xfrm>
        </p:grpSpPr>
        <p:cxnSp>
          <p:nvCxnSpPr>
            <p:cNvPr id="51" name="Elbow Connector 67">
              <a:extLst>
                <a:ext uri="{FF2B5EF4-FFF2-40B4-BE49-F238E27FC236}">
                  <a16:creationId xmlns:a16="http://schemas.microsoft.com/office/drawing/2014/main" id="{A014ACFA-85C3-4CEB-9ED3-F966A45E9A6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441174" y="1432158"/>
              <a:ext cx="1733549" cy="1564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2" name="TextBox 68">
              <a:extLst>
                <a:ext uri="{FF2B5EF4-FFF2-40B4-BE49-F238E27FC236}">
                  <a16:creationId xmlns:a16="http://schemas.microsoft.com/office/drawing/2014/main" id="{61662901-AD88-449D-90F8-A3D04F5AD6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0" y="1142990"/>
              <a:ext cx="1029448" cy="30815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solidFill>
                    <a:srgbClr val="FF0000"/>
                  </a:solidFill>
                  <a:latin typeface="+mn-lt"/>
                </a:rPr>
                <a:t>0000 01</a:t>
              </a:r>
              <a:r>
                <a:rPr lang="en-US" altLang="en-US" sz="1400" b="0">
                  <a:latin typeface="+mn-lt"/>
                </a:rPr>
                <a:t>00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02152D9-5869-4210-AFD0-5ED079DFBE3D}"/>
              </a:ext>
            </a:extLst>
          </p:cNvPr>
          <p:cNvGrpSpPr>
            <a:grpSpLocks/>
          </p:cNvGrpSpPr>
          <p:nvPr/>
        </p:nvGrpSpPr>
        <p:grpSpPr bwMode="auto">
          <a:xfrm>
            <a:off x="6975153" y="3132979"/>
            <a:ext cx="1682480" cy="1174467"/>
            <a:chOff x="4085618" y="1627270"/>
            <a:chExt cx="1682422" cy="1174345"/>
          </a:xfrm>
        </p:grpSpPr>
        <p:cxnSp>
          <p:nvCxnSpPr>
            <p:cNvPr id="54" name="Elbow Connector 76">
              <a:extLst>
                <a:ext uri="{FF2B5EF4-FFF2-40B4-BE49-F238E27FC236}">
                  <a16:creationId xmlns:a16="http://schemas.microsoft.com/office/drawing/2014/main" id="{58CEC748-88B1-47E0-B956-7AEF82B10D7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5077126" y="2110702"/>
              <a:ext cx="835787" cy="54604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5" name="Straight Connector 77">
              <a:extLst>
                <a:ext uri="{FF2B5EF4-FFF2-40B4-BE49-F238E27FC236}">
                  <a16:creationId xmlns:a16="http://schemas.microsoft.com/office/drawing/2014/main" id="{7E0823D5-A44D-49B8-9BD0-B49C597EF65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085618" y="1965824"/>
              <a:ext cx="1143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6" name="TextBox 78">
              <a:extLst>
                <a:ext uri="{FF2B5EF4-FFF2-40B4-BE49-F238E27FC236}">
                  <a16:creationId xmlns:a16="http://schemas.microsoft.com/office/drawing/2014/main" id="{36D99650-7C74-4437-A178-35E1AC79D8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8508" y="1627270"/>
              <a:ext cx="1019539" cy="30774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solidFill>
                    <a:srgbClr val="FF0000"/>
                  </a:solidFill>
                  <a:latin typeface="+mn-lt"/>
                </a:rPr>
                <a:t>0000 11</a:t>
              </a:r>
              <a:r>
                <a:rPr lang="en-US" altLang="en-US" sz="1400" b="0">
                  <a:latin typeface="+mn-lt"/>
                </a:rPr>
                <a:t>00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008F2E5-A781-4876-AAF6-315A31291944}"/>
              </a:ext>
            </a:extLst>
          </p:cNvPr>
          <p:cNvGrpSpPr>
            <a:grpSpLocks/>
          </p:cNvGrpSpPr>
          <p:nvPr/>
        </p:nvGrpSpPr>
        <p:grpSpPr bwMode="auto">
          <a:xfrm>
            <a:off x="4301524" y="3852116"/>
            <a:ext cx="1752600" cy="475723"/>
            <a:chOff x="1441174" y="975011"/>
            <a:chExt cx="1752600" cy="475845"/>
          </a:xfrm>
        </p:grpSpPr>
        <p:cxnSp>
          <p:nvCxnSpPr>
            <p:cNvPr id="58" name="Elbow Connector 85">
              <a:extLst>
                <a:ext uri="{FF2B5EF4-FFF2-40B4-BE49-F238E27FC236}">
                  <a16:creationId xmlns:a16="http://schemas.microsoft.com/office/drawing/2014/main" id="{8BF3A7A3-D14F-4C99-9B91-C32E4E16EF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441174" y="975011"/>
              <a:ext cx="1752600" cy="472789"/>
            </a:xfrm>
            <a:prstGeom prst="bentConnector3">
              <a:avLst>
                <a:gd name="adj1" fmla="val 67921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9" name="TextBox 86">
              <a:extLst>
                <a:ext uri="{FF2B5EF4-FFF2-40B4-BE49-F238E27FC236}">
                  <a16:creationId xmlns:a16="http://schemas.microsoft.com/office/drawing/2014/main" id="{94BA8654-9AF1-4389-ADD0-B79174B932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0" y="1143000"/>
              <a:ext cx="1029449" cy="30785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solidFill>
                    <a:srgbClr val="FF0000"/>
                  </a:solidFill>
                  <a:latin typeface="+mn-lt"/>
                </a:rPr>
                <a:t>0000 10</a:t>
              </a:r>
              <a:r>
                <a:rPr lang="en-US" altLang="en-US" sz="1400" b="0">
                  <a:latin typeface="+mn-lt"/>
                </a:rPr>
                <a:t>00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389DB2B-3BDE-445F-B06A-6015D8740CA1}"/>
              </a:ext>
            </a:extLst>
          </p:cNvPr>
          <p:cNvGrpSpPr>
            <a:grpSpLocks/>
          </p:cNvGrpSpPr>
          <p:nvPr/>
        </p:nvGrpSpPr>
        <p:grpSpPr bwMode="auto">
          <a:xfrm>
            <a:off x="6975151" y="2919974"/>
            <a:ext cx="1717405" cy="934655"/>
            <a:chOff x="4085618" y="1108310"/>
            <a:chExt cx="1716800" cy="934521"/>
          </a:xfrm>
        </p:grpSpPr>
        <p:cxnSp>
          <p:nvCxnSpPr>
            <p:cNvPr id="61" name="Elbow Connector 92">
              <a:extLst>
                <a:ext uri="{FF2B5EF4-FFF2-40B4-BE49-F238E27FC236}">
                  <a16:creationId xmlns:a16="http://schemas.microsoft.com/office/drawing/2014/main" id="{2C9B12F1-5D61-47A6-B76A-58763C0F63A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5008310" y="1245800"/>
              <a:ext cx="931597" cy="65661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2" name="Straight Connector 93">
              <a:extLst>
                <a:ext uri="{FF2B5EF4-FFF2-40B4-BE49-F238E27FC236}">
                  <a16:creationId xmlns:a16="http://schemas.microsoft.com/office/drawing/2014/main" id="{CE04F7A8-B3D7-48E1-A11D-283CB6CBF16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085618" y="2037772"/>
              <a:ext cx="1066800" cy="21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63" name="TextBox 94">
              <a:extLst>
                <a:ext uri="{FF2B5EF4-FFF2-40B4-BE49-F238E27FC236}">
                  <a16:creationId xmlns:a16="http://schemas.microsoft.com/office/drawing/2014/main" id="{056BB1F7-B821-4AC9-956F-7CDD8F07F9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8508" y="1735098"/>
              <a:ext cx="1029086" cy="30773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solidFill>
                    <a:srgbClr val="FF0000"/>
                  </a:solidFill>
                  <a:latin typeface="+mn-lt"/>
                </a:rPr>
                <a:t>0000 01</a:t>
              </a:r>
              <a:r>
                <a:rPr lang="en-US" altLang="en-US" sz="1400" b="0">
                  <a:latin typeface="+mn-lt"/>
                </a:rPr>
                <a:t>00</a:t>
              </a:r>
            </a:p>
          </p:txBody>
        </p:sp>
      </p:grpSp>
      <p:sp>
        <p:nvSpPr>
          <p:cNvPr id="64" name="Text Box 48">
            <a:extLst>
              <a:ext uri="{FF2B5EF4-FFF2-40B4-BE49-F238E27FC236}">
                <a16:creationId xmlns:a16="http://schemas.microsoft.com/office/drawing/2014/main" id="{C55441AB-6BB3-4A53-9FA2-223B48CCC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8950" y="3744166"/>
            <a:ext cx="765175" cy="30520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0" dirty="0">
                <a:solidFill>
                  <a:schemeClr val="accent4"/>
                </a:solidFill>
                <a:latin typeface="+mn-lt"/>
              </a:rPr>
              <a:t>0x06?</a:t>
            </a:r>
          </a:p>
        </p:txBody>
      </p:sp>
      <p:sp>
        <p:nvSpPr>
          <p:cNvPr id="65" name="Text Box 48">
            <a:extLst>
              <a:ext uri="{FF2B5EF4-FFF2-40B4-BE49-F238E27FC236}">
                <a16:creationId xmlns:a16="http://schemas.microsoft.com/office/drawing/2014/main" id="{11F3F49E-FE6A-473A-A716-6209F9659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3950" y="5223716"/>
            <a:ext cx="1141413" cy="30520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0">
                <a:solidFill>
                  <a:srgbClr val="FF0000"/>
                </a:solidFill>
                <a:latin typeface="+mn-lt"/>
              </a:rPr>
              <a:t>0000 01</a:t>
            </a:r>
            <a:r>
              <a:rPr lang="en-US" altLang="en-US" sz="1400" b="0">
                <a:latin typeface="+mn-lt"/>
              </a:rPr>
              <a:t>10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FD03ADC-D76D-432B-A74A-686638683198}"/>
              </a:ext>
            </a:extLst>
          </p:cNvPr>
          <p:cNvGrpSpPr>
            <a:grpSpLocks/>
          </p:cNvGrpSpPr>
          <p:nvPr/>
        </p:nvGrpSpPr>
        <p:grpSpPr bwMode="auto">
          <a:xfrm>
            <a:off x="6213151" y="5223719"/>
            <a:ext cx="1695180" cy="305202"/>
            <a:chOff x="3352800" y="4191000"/>
            <a:chExt cx="1695078" cy="304684"/>
          </a:xfrm>
        </p:grpSpPr>
        <p:cxnSp>
          <p:nvCxnSpPr>
            <p:cNvPr id="67" name="Elbow Connector 67">
              <a:extLst>
                <a:ext uri="{FF2B5EF4-FFF2-40B4-BE49-F238E27FC236}">
                  <a16:creationId xmlns:a16="http://schemas.microsoft.com/office/drawing/2014/main" id="{80BC0195-C38C-4BBB-B046-BEF7EDDB6216}"/>
                </a:ext>
              </a:extLst>
            </p:cNvPr>
            <p:cNvCxnSpPr>
              <a:cxnSpLocks noChangeShapeType="1"/>
              <a:endCxn id="68" idx="1"/>
            </p:cNvCxnSpPr>
            <p:nvPr/>
          </p:nvCxnSpPr>
          <p:spPr bwMode="auto">
            <a:xfrm flipV="1">
              <a:off x="3352800" y="4343342"/>
              <a:ext cx="687381" cy="15628"/>
            </a:xfrm>
            <a:prstGeom prst="straightConnector1">
              <a:avLst/>
            </a:prstGeom>
            <a:noFill/>
            <a:ln w="28575">
              <a:solidFill>
                <a:srgbClr val="0000FF"/>
              </a:solidFill>
              <a:prstDash val="sys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68" name="Text Box 48">
              <a:extLst>
                <a:ext uri="{FF2B5EF4-FFF2-40B4-BE49-F238E27FC236}">
                  <a16:creationId xmlns:a16="http://schemas.microsoft.com/office/drawing/2014/main" id="{E1209590-7F64-4A4D-BEDF-8610FA0279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0181" y="4191000"/>
              <a:ext cx="1007697" cy="30468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 u="sng">
                  <a:solidFill>
                    <a:srgbClr val="FF0000"/>
                  </a:solidFill>
                  <a:latin typeface="+mn-lt"/>
                </a:rPr>
                <a:t>0000 11</a:t>
              </a:r>
              <a:r>
                <a:rPr lang="en-US" altLang="en-US" sz="1400" b="0" u="sng">
                  <a:latin typeface="+mn-lt"/>
                </a:rPr>
                <a:t>10</a:t>
              </a:r>
            </a:p>
          </p:txBody>
        </p:sp>
      </p:grpSp>
      <p:sp>
        <p:nvSpPr>
          <p:cNvPr id="69" name="Text Box 48">
            <a:extLst>
              <a:ext uri="{FF2B5EF4-FFF2-40B4-BE49-F238E27FC236}">
                <a16:creationId xmlns:a16="http://schemas.microsoft.com/office/drawing/2014/main" id="{BDE0ECFA-AF84-4AF5-9479-1DEB34A20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3150" y="4690316"/>
            <a:ext cx="730250" cy="30520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0" dirty="0">
                <a:solidFill>
                  <a:schemeClr val="accent4"/>
                </a:solidFill>
                <a:latin typeface="+mn-lt"/>
              </a:rPr>
              <a:t>0x0E</a:t>
            </a:r>
          </a:p>
        </p:txBody>
      </p:sp>
      <p:sp>
        <p:nvSpPr>
          <p:cNvPr id="70" name="Text Box 48">
            <a:extLst>
              <a:ext uri="{FF2B5EF4-FFF2-40B4-BE49-F238E27FC236}">
                <a16:creationId xmlns:a16="http://schemas.microsoft.com/office/drawing/2014/main" id="{5205541F-0231-4F5A-9534-061C584B0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8950" y="4429966"/>
            <a:ext cx="765175" cy="30520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0" dirty="0">
                <a:solidFill>
                  <a:schemeClr val="accent6"/>
                </a:solidFill>
                <a:latin typeface="+mn-lt"/>
              </a:rPr>
              <a:t>0x09?</a:t>
            </a:r>
          </a:p>
        </p:txBody>
      </p:sp>
      <p:sp>
        <p:nvSpPr>
          <p:cNvPr id="71" name="Text Box 48">
            <a:extLst>
              <a:ext uri="{FF2B5EF4-FFF2-40B4-BE49-F238E27FC236}">
                <a16:creationId xmlns:a16="http://schemas.microsoft.com/office/drawing/2014/main" id="{D145B4DD-458C-410A-ADDE-11E6A6466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3950" y="5649166"/>
            <a:ext cx="1152525" cy="30520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0">
                <a:solidFill>
                  <a:srgbClr val="FF0000"/>
                </a:solidFill>
                <a:latin typeface="+mn-lt"/>
              </a:rPr>
              <a:t>0000 10</a:t>
            </a:r>
            <a:r>
              <a:rPr lang="en-US" altLang="en-US" sz="1400" b="0">
                <a:latin typeface="+mn-lt"/>
              </a:rPr>
              <a:t>01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6634DA07-332E-427B-BC29-F6BF28F7C2D4}"/>
              </a:ext>
            </a:extLst>
          </p:cNvPr>
          <p:cNvGrpSpPr>
            <a:grpSpLocks/>
          </p:cNvGrpSpPr>
          <p:nvPr/>
        </p:nvGrpSpPr>
        <p:grpSpPr bwMode="auto">
          <a:xfrm>
            <a:off x="6213149" y="5649169"/>
            <a:ext cx="1714844" cy="305202"/>
            <a:chOff x="3352800" y="4191000"/>
            <a:chExt cx="1714945" cy="304684"/>
          </a:xfrm>
        </p:grpSpPr>
        <p:cxnSp>
          <p:nvCxnSpPr>
            <p:cNvPr id="73" name="Elbow Connector 67">
              <a:extLst>
                <a:ext uri="{FF2B5EF4-FFF2-40B4-BE49-F238E27FC236}">
                  <a16:creationId xmlns:a16="http://schemas.microsoft.com/office/drawing/2014/main" id="{87FB078F-1548-4120-859B-88E68B14C73D}"/>
                </a:ext>
              </a:extLst>
            </p:cNvPr>
            <p:cNvCxnSpPr>
              <a:cxnSpLocks noChangeShapeType="1"/>
              <a:endCxn id="74" idx="1"/>
            </p:cNvCxnSpPr>
            <p:nvPr/>
          </p:nvCxnSpPr>
          <p:spPr bwMode="auto">
            <a:xfrm flipV="1">
              <a:off x="3352800" y="4343342"/>
              <a:ext cx="687379" cy="15628"/>
            </a:xfrm>
            <a:prstGeom prst="straightConnector1">
              <a:avLst/>
            </a:prstGeom>
            <a:noFill/>
            <a:ln w="28575">
              <a:solidFill>
                <a:srgbClr val="0000FF"/>
              </a:solidFill>
              <a:prstDash val="sys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74" name="Text Box 48">
              <a:extLst>
                <a:ext uri="{FF2B5EF4-FFF2-40B4-BE49-F238E27FC236}">
                  <a16:creationId xmlns:a16="http://schemas.microsoft.com/office/drawing/2014/main" id="{AA614C91-7680-4A36-A22D-720EC0F9AF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0179" y="4191000"/>
              <a:ext cx="1027566" cy="30468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 u="sng">
                  <a:solidFill>
                    <a:srgbClr val="FF0000"/>
                  </a:solidFill>
                  <a:latin typeface="+mn-lt"/>
                </a:rPr>
                <a:t>0000 01</a:t>
              </a:r>
              <a:r>
                <a:rPr lang="en-US" altLang="en-US" sz="1400" b="0" u="sng">
                  <a:latin typeface="+mn-lt"/>
                </a:rPr>
                <a:t>01</a:t>
              </a:r>
            </a:p>
          </p:txBody>
        </p:sp>
      </p:grpSp>
      <p:sp>
        <p:nvSpPr>
          <p:cNvPr id="75" name="Text Box 48">
            <a:extLst>
              <a:ext uri="{FF2B5EF4-FFF2-40B4-BE49-F238E27FC236}">
                <a16:creationId xmlns:a16="http://schemas.microsoft.com/office/drawing/2014/main" id="{E1234BE8-5F5F-41C6-91CD-0440E0B2C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3150" y="3090116"/>
            <a:ext cx="708025" cy="30520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0" dirty="0">
                <a:solidFill>
                  <a:schemeClr val="accent6"/>
                </a:solidFill>
                <a:latin typeface="+mn-lt"/>
              </a:rPr>
              <a:t>0x05</a:t>
            </a:r>
          </a:p>
        </p:txBody>
      </p:sp>
    </p:spTree>
    <p:extLst>
      <p:ext uri="{BB962C8B-B14F-4D97-AF65-F5344CB8AC3E}">
        <p14:creationId xmlns:p14="http://schemas.microsoft.com/office/powerpoint/2010/main" val="177390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7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EFD7C-A323-4498-8805-FBAE7DA6F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Sharing?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4" name="Content Placeholder 63">
            <a:extLst>
              <a:ext uri="{FF2B5EF4-FFF2-40B4-BE49-F238E27FC236}">
                <a16:creationId xmlns:a16="http://schemas.microsoft.com/office/drawing/2014/main" id="{E198A39C-FC0C-416E-81CA-038A240E6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4388" y="1828800"/>
            <a:ext cx="3158452" cy="4351337"/>
          </a:xfrm>
        </p:spPr>
        <p:txBody>
          <a:bodyPr>
            <a:normAutofit/>
          </a:bodyPr>
          <a:lstStyle/>
          <a:p>
            <a:r>
              <a:rPr lang="en-US" dirty="0" smtClean="0"/>
              <a:t>Where is page sharing used?</a:t>
            </a:r>
          </a:p>
          <a:p>
            <a:pPr lvl="1"/>
            <a:r>
              <a:rPr lang="en-US" dirty="0" smtClean="0"/>
              <a:t>Kernel data mapped into each process</a:t>
            </a:r>
          </a:p>
          <a:p>
            <a:pPr lvl="1"/>
            <a:r>
              <a:rPr lang="en-US" dirty="0" smtClean="0"/>
              <a:t>Different processes running the same binary</a:t>
            </a:r>
          </a:p>
          <a:p>
            <a:pPr lvl="1"/>
            <a:r>
              <a:rPr lang="en-US" dirty="0" smtClean="0"/>
              <a:t>User-level system libraries</a:t>
            </a:r>
          </a:p>
          <a:p>
            <a:pPr lvl="1"/>
            <a:r>
              <a:rPr lang="en-US" dirty="0" smtClean="0"/>
              <a:t>Shared pages as IPC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31979E-4EA7-40FE-BD5F-6B598D93B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B82652-D40B-4518-AF0F-BF1570B79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31AC95-F9E3-4C70-8521-6741BF43B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33</a:t>
            </a:fld>
            <a:endParaRPr lang="en-US"/>
          </a:p>
        </p:txBody>
      </p:sp>
      <p:grpSp>
        <p:nvGrpSpPr>
          <p:cNvPr id="6" name="Group 99">
            <a:extLst>
              <a:ext uri="{FF2B5EF4-FFF2-40B4-BE49-F238E27FC236}">
                <a16:creationId xmlns:a16="http://schemas.microsoft.com/office/drawing/2014/main" id="{5125A1F7-2E56-4D9E-89E0-B58E24A3F1F1}"/>
              </a:ext>
            </a:extLst>
          </p:cNvPr>
          <p:cNvGrpSpPr>
            <a:grpSpLocks/>
          </p:cNvGrpSpPr>
          <p:nvPr/>
        </p:nvGrpSpPr>
        <p:grpSpPr bwMode="auto">
          <a:xfrm>
            <a:off x="666082" y="3967544"/>
            <a:ext cx="5043492" cy="1792288"/>
            <a:chOff x="328" y="2305"/>
            <a:chExt cx="3177" cy="1129"/>
          </a:xfrm>
        </p:grpSpPr>
        <p:sp>
          <p:nvSpPr>
            <p:cNvPr id="7" name="Rectangle 56">
              <a:extLst>
                <a:ext uri="{FF2B5EF4-FFF2-40B4-BE49-F238E27FC236}">
                  <a16:creationId xmlns:a16="http://schemas.microsoft.com/office/drawing/2014/main" id="{F5E54FA6-0A06-4ADC-86A5-B2E39EF1C3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" y="2318"/>
              <a:ext cx="1258" cy="220"/>
            </a:xfrm>
            <a:prstGeom prst="rect">
              <a:avLst/>
            </a:prstGeom>
            <a:solidFill>
              <a:srgbClr val="FF66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+mn-lt"/>
                  <a:ea typeface="Gill Sans" charset="0"/>
                  <a:cs typeface="Gill Sans" charset="0"/>
                </a:rPr>
                <a:t>PageTablePtrB</a:t>
              </a:r>
            </a:p>
          </p:txBody>
        </p:sp>
        <p:sp>
          <p:nvSpPr>
            <p:cNvPr id="8" name="Line 57">
              <a:extLst>
                <a:ext uri="{FF2B5EF4-FFF2-40B4-BE49-F238E27FC236}">
                  <a16:creationId xmlns:a16="http://schemas.microsoft.com/office/drawing/2014/main" id="{6AF09808-4F2D-41C5-A7EB-BCD0D02E57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86" y="2326"/>
              <a:ext cx="747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400">
                <a:ea typeface="Gill Sans" charset="0"/>
                <a:cs typeface="Gill Sans" charset="0"/>
              </a:endParaRPr>
            </a:p>
          </p:txBody>
        </p:sp>
        <p:grpSp>
          <p:nvGrpSpPr>
            <p:cNvPr id="9" name="Group 98">
              <a:extLst>
                <a:ext uri="{FF2B5EF4-FFF2-40B4-BE49-F238E27FC236}">
                  <a16:creationId xmlns:a16="http://schemas.microsoft.com/office/drawing/2014/main" id="{A669864F-4495-4062-A35A-52FD017E65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34" y="2305"/>
              <a:ext cx="1171" cy="1129"/>
              <a:chOff x="2334" y="2305"/>
              <a:chExt cx="1171" cy="1129"/>
            </a:xfrm>
          </p:grpSpPr>
          <p:sp>
            <p:nvSpPr>
              <p:cNvPr id="10" name="Rectangle 59">
                <a:extLst>
                  <a:ext uri="{FF2B5EF4-FFF2-40B4-BE49-F238E27FC236}">
                    <a16:creationId xmlns:a16="http://schemas.microsoft.com/office/drawing/2014/main" id="{A586DF35-E499-465C-AB87-44CB22F709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4" y="2305"/>
                <a:ext cx="753" cy="18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400" b="0">
                    <a:latin typeface="+mn-lt"/>
                    <a:ea typeface="Gill Sans" charset="0"/>
                    <a:cs typeface="Gill Sans" charset="0"/>
                  </a:rPr>
                  <a:t>page #0</a:t>
                </a:r>
              </a:p>
            </p:txBody>
          </p:sp>
          <p:sp>
            <p:nvSpPr>
              <p:cNvPr id="11" name="Rectangle 60">
                <a:extLst>
                  <a:ext uri="{FF2B5EF4-FFF2-40B4-BE49-F238E27FC236}">
                    <a16:creationId xmlns:a16="http://schemas.microsoft.com/office/drawing/2014/main" id="{561781F0-988F-43C8-85F4-00BF699EDD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4" y="2493"/>
                <a:ext cx="753" cy="18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400" b="0">
                    <a:latin typeface="+mn-lt"/>
                    <a:ea typeface="Gill Sans" charset="0"/>
                    <a:cs typeface="Gill Sans" charset="0"/>
                  </a:rPr>
                  <a:t>page #1</a:t>
                </a:r>
              </a:p>
            </p:txBody>
          </p:sp>
          <p:sp>
            <p:nvSpPr>
              <p:cNvPr id="12" name="Rectangle 61">
                <a:extLst>
                  <a:ext uri="{FF2B5EF4-FFF2-40B4-BE49-F238E27FC236}">
                    <a16:creationId xmlns:a16="http://schemas.microsoft.com/office/drawing/2014/main" id="{B12241B3-6E82-446D-A486-B019318837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4" y="2681"/>
                <a:ext cx="753" cy="189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400" b="0">
                    <a:latin typeface="+mn-lt"/>
                    <a:ea typeface="Gill Sans" charset="0"/>
                    <a:cs typeface="Gill Sans" charset="0"/>
                  </a:rPr>
                  <a:t>page #2</a:t>
                </a:r>
              </a:p>
            </p:txBody>
          </p:sp>
          <p:sp>
            <p:nvSpPr>
              <p:cNvPr id="13" name="Rectangle 62">
                <a:extLst>
                  <a:ext uri="{FF2B5EF4-FFF2-40B4-BE49-F238E27FC236}">
                    <a16:creationId xmlns:a16="http://schemas.microsoft.com/office/drawing/2014/main" id="{3D6AC73F-EF1F-45D2-8010-27266706C4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4" y="2870"/>
                <a:ext cx="753" cy="18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400" b="0">
                    <a:latin typeface="+mn-lt"/>
                    <a:ea typeface="Gill Sans" charset="0"/>
                    <a:cs typeface="Gill Sans" charset="0"/>
                  </a:rPr>
                  <a:t>page #3</a:t>
                </a:r>
              </a:p>
            </p:txBody>
          </p:sp>
          <p:sp>
            <p:nvSpPr>
              <p:cNvPr id="14" name="Rectangle 64">
                <a:extLst>
                  <a:ext uri="{FF2B5EF4-FFF2-40B4-BE49-F238E27FC236}">
                    <a16:creationId xmlns:a16="http://schemas.microsoft.com/office/drawing/2014/main" id="{B582E2D3-77F2-4372-A8F4-53E2ECA989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4" y="3246"/>
                <a:ext cx="753" cy="18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400" b="0">
                    <a:latin typeface="+mn-lt"/>
                    <a:ea typeface="Gill Sans" charset="0"/>
                    <a:cs typeface="Gill Sans" charset="0"/>
                  </a:rPr>
                  <a:t>page #5</a:t>
                </a:r>
              </a:p>
            </p:txBody>
          </p:sp>
          <p:sp>
            <p:nvSpPr>
              <p:cNvPr id="15" name="Rectangle 66">
                <a:extLst>
                  <a:ext uri="{FF2B5EF4-FFF2-40B4-BE49-F238E27FC236}">
                    <a16:creationId xmlns:a16="http://schemas.microsoft.com/office/drawing/2014/main" id="{C0FB1118-37EA-4FE9-BE79-6C185EB154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5" y="2305"/>
                <a:ext cx="420" cy="18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200" b="0">
                    <a:latin typeface="+mn-lt"/>
                    <a:ea typeface="Gill Sans" charset="0"/>
                    <a:cs typeface="Gill Sans" charset="0"/>
                  </a:rPr>
                  <a:t>V,R</a:t>
                </a:r>
              </a:p>
            </p:txBody>
          </p:sp>
          <p:sp>
            <p:nvSpPr>
              <p:cNvPr id="16" name="Rectangle 67">
                <a:extLst>
                  <a:ext uri="{FF2B5EF4-FFF2-40B4-BE49-F238E27FC236}">
                    <a16:creationId xmlns:a16="http://schemas.microsoft.com/office/drawing/2014/main" id="{AEB49895-7F22-4B70-A5AA-F20C7F7A2D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5" y="2493"/>
                <a:ext cx="420" cy="18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200" b="0">
                    <a:latin typeface="+mn-lt"/>
                    <a:ea typeface="Gill Sans" charset="0"/>
                    <a:cs typeface="Gill Sans" charset="0"/>
                  </a:rPr>
                  <a:t>N</a:t>
                </a:r>
              </a:p>
            </p:txBody>
          </p:sp>
          <p:sp>
            <p:nvSpPr>
              <p:cNvPr id="17" name="Rectangle 68">
                <a:extLst>
                  <a:ext uri="{FF2B5EF4-FFF2-40B4-BE49-F238E27FC236}">
                    <a16:creationId xmlns:a16="http://schemas.microsoft.com/office/drawing/2014/main" id="{B53469A5-C240-4EAD-9A0D-C1D95A658D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5" y="2681"/>
                <a:ext cx="420" cy="189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200" b="0">
                    <a:latin typeface="+mn-lt"/>
                    <a:ea typeface="Gill Sans" charset="0"/>
                    <a:cs typeface="Gill Sans" charset="0"/>
                  </a:rPr>
                  <a:t>V,R,W</a:t>
                </a:r>
              </a:p>
            </p:txBody>
          </p:sp>
          <p:sp>
            <p:nvSpPr>
              <p:cNvPr id="18" name="Rectangle 69">
                <a:extLst>
                  <a:ext uri="{FF2B5EF4-FFF2-40B4-BE49-F238E27FC236}">
                    <a16:creationId xmlns:a16="http://schemas.microsoft.com/office/drawing/2014/main" id="{CA744720-AE0C-4DEF-9402-E990D90496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5" y="2870"/>
                <a:ext cx="420" cy="18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200" b="0">
                    <a:latin typeface="+mn-lt"/>
                    <a:ea typeface="Gill Sans" charset="0"/>
                    <a:cs typeface="Gill Sans" charset="0"/>
                  </a:rPr>
                  <a:t>N</a:t>
                </a:r>
              </a:p>
            </p:txBody>
          </p:sp>
          <p:grpSp>
            <p:nvGrpSpPr>
              <p:cNvPr id="19" name="Group 94">
                <a:extLst>
                  <a:ext uri="{FF2B5EF4-FFF2-40B4-BE49-F238E27FC236}">
                    <a16:creationId xmlns:a16="http://schemas.microsoft.com/office/drawing/2014/main" id="{3D023B87-8655-4A6F-8D64-C475551E08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34" y="3058"/>
                <a:ext cx="1171" cy="188"/>
                <a:chOff x="2334" y="3058"/>
                <a:chExt cx="1171" cy="188"/>
              </a:xfrm>
            </p:grpSpPr>
            <p:sp>
              <p:nvSpPr>
                <p:cNvPr id="21" name="Rectangle 63">
                  <a:extLst>
                    <a:ext uri="{FF2B5EF4-FFF2-40B4-BE49-F238E27FC236}">
                      <a16:creationId xmlns:a16="http://schemas.microsoft.com/office/drawing/2014/main" id="{852A5804-3704-4F3C-B51A-0E299BF96C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34" y="3058"/>
                  <a:ext cx="753" cy="188"/>
                </a:xfrm>
                <a:prstGeom prst="rect">
                  <a:avLst/>
                </a:prstGeom>
                <a:solidFill>
                  <a:srgbClr val="FFFF00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400" b="0">
                      <a:latin typeface="+mn-lt"/>
                      <a:ea typeface="Gill Sans" charset="0"/>
                      <a:cs typeface="Gill Sans" charset="0"/>
                    </a:rPr>
                    <a:t>page #4</a:t>
                  </a:r>
                </a:p>
              </p:txBody>
            </p:sp>
            <p:sp>
              <p:nvSpPr>
                <p:cNvPr id="22" name="Rectangle 70">
                  <a:extLst>
                    <a:ext uri="{FF2B5EF4-FFF2-40B4-BE49-F238E27FC236}">
                      <a16:creationId xmlns:a16="http://schemas.microsoft.com/office/drawing/2014/main" id="{90B26323-8711-41C8-959F-5BD7342CAB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85" y="3058"/>
                  <a:ext cx="420" cy="188"/>
                </a:xfrm>
                <a:prstGeom prst="rect">
                  <a:avLst/>
                </a:prstGeom>
                <a:solidFill>
                  <a:srgbClr val="FFFF00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200" b="0">
                      <a:latin typeface="+mn-lt"/>
                      <a:ea typeface="Gill Sans" charset="0"/>
                      <a:cs typeface="Gill Sans" charset="0"/>
                    </a:rPr>
                    <a:t>V,R</a:t>
                  </a:r>
                </a:p>
              </p:txBody>
            </p:sp>
          </p:grpSp>
          <p:sp>
            <p:nvSpPr>
              <p:cNvPr id="20" name="Rectangle 71">
                <a:extLst>
                  <a:ext uri="{FF2B5EF4-FFF2-40B4-BE49-F238E27FC236}">
                    <a16:creationId xmlns:a16="http://schemas.microsoft.com/office/drawing/2014/main" id="{BDF52FBA-3E7A-445F-B865-4C8DA76BA6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5" y="3246"/>
                <a:ext cx="420" cy="18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200" b="0">
                    <a:latin typeface="+mn-lt"/>
                    <a:ea typeface="Gill Sans" charset="0"/>
                    <a:cs typeface="Gill Sans" charset="0"/>
                  </a:rPr>
                  <a:t>V,R,W</a:t>
                </a:r>
              </a:p>
            </p:txBody>
          </p:sp>
        </p:grpSp>
      </p:grpSp>
      <p:grpSp>
        <p:nvGrpSpPr>
          <p:cNvPr id="23" name="Group 95">
            <a:extLst>
              <a:ext uri="{FF2B5EF4-FFF2-40B4-BE49-F238E27FC236}">
                <a16:creationId xmlns:a16="http://schemas.microsoft.com/office/drawing/2014/main" id="{3428DD95-9662-4300-9984-0ED6AEB284DB}"/>
              </a:ext>
            </a:extLst>
          </p:cNvPr>
          <p:cNvGrpSpPr>
            <a:grpSpLocks/>
          </p:cNvGrpSpPr>
          <p:nvPr/>
        </p:nvGrpSpPr>
        <p:grpSpPr bwMode="auto">
          <a:xfrm>
            <a:off x="3849016" y="5161343"/>
            <a:ext cx="1858962" cy="298450"/>
            <a:chOff x="2334" y="3058"/>
            <a:chExt cx="1171" cy="188"/>
          </a:xfrm>
        </p:grpSpPr>
        <p:sp>
          <p:nvSpPr>
            <p:cNvPr id="24" name="Rectangle 96">
              <a:extLst>
                <a:ext uri="{FF2B5EF4-FFF2-40B4-BE49-F238E27FC236}">
                  <a16:creationId xmlns:a16="http://schemas.microsoft.com/office/drawing/2014/main" id="{EC0B67A1-60A8-4E24-820B-7D10A581D9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4" y="3058"/>
              <a:ext cx="753" cy="188"/>
            </a:xfrm>
            <a:prstGeom prst="rect">
              <a:avLst/>
            </a:prstGeom>
            <a:solidFill>
              <a:schemeClr val="accent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 dirty="0">
                  <a:latin typeface="+mn-lt"/>
                  <a:ea typeface="Gill Sans" charset="0"/>
                  <a:cs typeface="Gill Sans" charset="0"/>
                </a:rPr>
                <a:t>page #4</a:t>
              </a:r>
            </a:p>
          </p:txBody>
        </p:sp>
        <p:sp>
          <p:nvSpPr>
            <p:cNvPr id="25" name="Rectangle 97">
              <a:extLst>
                <a:ext uri="{FF2B5EF4-FFF2-40B4-BE49-F238E27FC236}">
                  <a16:creationId xmlns:a16="http://schemas.microsoft.com/office/drawing/2014/main" id="{36298A0B-37CC-4C5D-B85A-7A87370F2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5" y="3058"/>
              <a:ext cx="420" cy="188"/>
            </a:xfrm>
            <a:prstGeom prst="rect">
              <a:avLst/>
            </a:prstGeom>
            <a:solidFill>
              <a:schemeClr val="accent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 b="0" dirty="0">
                  <a:latin typeface="+mn-lt"/>
                  <a:ea typeface="Gill Sans" charset="0"/>
                  <a:cs typeface="Gill Sans" charset="0"/>
                </a:rPr>
                <a:t>V,R</a:t>
              </a:r>
            </a:p>
          </p:txBody>
        </p:sp>
      </p:grpSp>
      <p:grpSp>
        <p:nvGrpSpPr>
          <p:cNvPr id="26" name="Group 73">
            <a:extLst>
              <a:ext uri="{FF2B5EF4-FFF2-40B4-BE49-F238E27FC236}">
                <a16:creationId xmlns:a16="http://schemas.microsoft.com/office/drawing/2014/main" id="{F6D7268E-35CD-42B9-9962-A1EDB053D7BF}"/>
              </a:ext>
            </a:extLst>
          </p:cNvPr>
          <p:cNvGrpSpPr>
            <a:grpSpLocks/>
          </p:cNvGrpSpPr>
          <p:nvPr/>
        </p:nvGrpSpPr>
        <p:grpSpPr bwMode="auto">
          <a:xfrm>
            <a:off x="835940" y="994155"/>
            <a:ext cx="4406901" cy="617538"/>
            <a:chOff x="516" y="296"/>
            <a:chExt cx="2776" cy="389"/>
          </a:xfrm>
        </p:grpSpPr>
        <p:grpSp>
          <p:nvGrpSpPr>
            <p:cNvPr id="27" name="Group 12">
              <a:extLst>
                <a:ext uri="{FF2B5EF4-FFF2-40B4-BE49-F238E27FC236}">
                  <a16:creationId xmlns:a16="http://schemas.microsoft.com/office/drawing/2014/main" id="{D2F027E2-8009-4692-9540-3512434BD4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6" y="447"/>
              <a:ext cx="1616" cy="238"/>
              <a:chOff x="480" y="624"/>
              <a:chExt cx="1968" cy="336"/>
            </a:xfrm>
          </p:grpSpPr>
          <p:sp>
            <p:nvSpPr>
              <p:cNvPr id="29" name="Rectangle 13">
                <a:extLst>
                  <a:ext uri="{FF2B5EF4-FFF2-40B4-BE49-F238E27FC236}">
                    <a16:creationId xmlns:a16="http://schemas.microsoft.com/office/drawing/2014/main" id="{39ED9A71-114F-44F8-A91D-031E191A07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624"/>
                <a:ext cx="1200" cy="336"/>
              </a:xfrm>
              <a:prstGeom prst="rect">
                <a:avLst/>
              </a:prstGeom>
              <a:solidFill>
                <a:srgbClr val="00CC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400" b="0">
                    <a:latin typeface="+mn-lt"/>
                    <a:ea typeface="Gill Sans" charset="0"/>
                    <a:cs typeface="Gill Sans" charset="0"/>
                  </a:rPr>
                  <a:t>Offset</a:t>
                </a:r>
              </a:p>
            </p:txBody>
          </p:sp>
          <p:sp>
            <p:nvSpPr>
              <p:cNvPr id="30" name="Rectangle 14">
                <a:extLst>
                  <a:ext uri="{FF2B5EF4-FFF2-40B4-BE49-F238E27FC236}">
                    <a16:creationId xmlns:a16="http://schemas.microsoft.com/office/drawing/2014/main" id="{0CFD08D3-5695-4C13-80CE-CD28B4D8D2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" y="624"/>
                <a:ext cx="768" cy="336"/>
              </a:xfrm>
              <a:prstGeom prst="rect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75000"/>
                  </a:lnSpc>
                </a:pPr>
                <a:r>
                  <a:rPr lang="en-US" altLang="en-US" sz="1200" b="0" dirty="0">
                    <a:latin typeface="+mn-lt"/>
                    <a:ea typeface="Gill Sans" charset="0"/>
                    <a:cs typeface="Gill Sans" charset="0"/>
                  </a:rPr>
                  <a:t>Virtual</a:t>
                </a:r>
              </a:p>
              <a:p>
                <a:pPr eaLnBrk="1" hangingPunct="1">
                  <a:lnSpc>
                    <a:spcPct val="75000"/>
                  </a:lnSpc>
                </a:pPr>
                <a:r>
                  <a:rPr lang="en-US" altLang="en-US" sz="1200" b="0" dirty="0">
                    <a:latin typeface="+mn-lt"/>
                    <a:ea typeface="Gill Sans" charset="0"/>
                    <a:cs typeface="Gill Sans" charset="0"/>
                  </a:rPr>
                  <a:t>Page #</a:t>
                </a:r>
              </a:p>
            </p:txBody>
          </p:sp>
        </p:grpSp>
        <p:sp>
          <p:nvSpPr>
            <p:cNvPr id="28" name="Text Box 15">
              <a:extLst>
                <a:ext uri="{FF2B5EF4-FFF2-40B4-BE49-F238E27FC236}">
                  <a16:creationId xmlns:a16="http://schemas.microsoft.com/office/drawing/2014/main" id="{4F33959F-83F7-4E8C-B51C-303C94C67B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6" y="296"/>
              <a:ext cx="1054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1600" b="0" dirty="0">
                  <a:latin typeface="+mn-lt"/>
                  <a:ea typeface="Gill Sans" charset="0"/>
                  <a:cs typeface="Gill Sans" charset="0"/>
                </a:rPr>
                <a:t>Virtual Address</a:t>
              </a:r>
            </a:p>
            <a:p>
              <a:pPr algn="r" eaLnBrk="1" hangingPunct="1"/>
              <a:r>
                <a:rPr lang="en-US" altLang="en-US" sz="1600" b="0" dirty="0">
                  <a:latin typeface="+mn-lt"/>
                  <a:ea typeface="Gill Sans" charset="0"/>
                  <a:cs typeface="Gill Sans" charset="0"/>
                </a:rPr>
                <a:t>(Process A):</a:t>
              </a:r>
            </a:p>
          </p:txBody>
        </p:sp>
      </p:grpSp>
      <p:grpSp>
        <p:nvGrpSpPr>
          <p:cNvPr id="31" name="Group 93">
            <a:extLst>
              <a:ext uri="{FF2B5EF4-FFF2-40B4-BE49-F238E27FC236}">
                <a16:creationId xmlns:a16="http://schemas.microsoft.com/office/drawing/2014/main" id="{B4BE5C20-099B-4077-A558-3DBCD7745CDA}"/>
              </a:ext>
            </a:extLst>
          </p:cNvPr>
          <p:cNvGrpSpPr>
            <a:grpSpLocks/>
          </p:cNvGrpSpPr>
          <p:nvPr/>
        </p:nvGrpSpPr>
        <p:grpSpPr bwMode="auto">
          <a:xfrm>
            <a:off x="678778" y="1940305"/>
            <a:ext cx="5030788" cy="1838325"/>
            <a:chOff x="336" y="1028"/>
            <a:chExt cx="3169" cy="1158"/>
          </a:xfrm>
        </p:grpSpPr>
        <p:sp>
          <p:nvSpPr>
            <p:cNvPr id="32" name="Rectangle 24">
              <a:extLst>
                <a:ext uri="{FF2B5EF4-FFF2-40B4-BE49-F238E27FC236}">
                  <a16:creationId xmlns:a16="http://schemas.microsoft.com/office/drawing/2014/main" id="{F822A477-B0B1-4D3E-A677-FAE0F0F4D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028"/>
              <a:ext cx="1210" cy="220"/>
            </a:xfrm>
            <a:prstGeom prst="rect">
              <a:avLst/>
            </a:prstGeom>
            <a:solidFill>
              <a:srgbClr val="FF66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+mn-lt"/>
                  <a:ea typeface="Gill Sans" charset="0"/>
                  <a:cs typeface="Gill Sans" charset="0"/>
                </a:rPr>
                <a:t>PageTablePtrA</a:t>
              </a:r>
            </a:p>
          </p:txBody>
        </p:sp>
        <p:sp>
          <p:nvSpPr>
            <p:cNvPr id="33" name="Line 25">
              <a:extLst>
                <a:ext uri="{FF2B5EF4-FFF2-40B4-BE49-F238E27FC236}">
                  <a16:creationId xmlns:a16="http://schemas.microsoft.com/office/drawing/2014/main" id="{DEF58540-3002-46BB-924C-D540F6C7E5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46" y="1076"/>
              <a:ext cx="772" cy="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400">
                <a:ea typeface="Gill Sans" charset="0"/>
                <a:cs typeface="Gill Sans" charset="0"/>
              </a:endParaRPr>
            </a:p>
          </p:txBody>
        </p:sp>
        <p:grpSp>
          <p:nvGrpSpPr>
            <p:cNvPr id="34" name="Group 92">
              <a:extLst>
                <a:ext uri="{FF2B5EF4-FFF2-40B4-BE49-F238E27FC236}">
                  <a16:creationId xmlns:a16="http://schemas.microsoft.com/office/drawing/2014/main" id="{5FF088A0-675F-494E-B9B5-CA34CCFE53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34" y="1057"/>
              <a:ext cx="1171" cy="1129"/>
              <a:chOff x="2334" y="1057"/>
              <a:chExt cx="1171" cy="1129"/>
            </a:xfrm>
          </p:grpSpPr>
          <p:sp>
            <p:nvSpPr>
              <p:cNvPr id="35" name="Rectangle 27">
                <a:extLst>
                  <a:ext uri="{FF2B5EF4-FFF2-40B4-BE49-F238E27FC236}">
                    <a16:creationId xmlns:a16="http://schemas.microsoft.com/office/drawing/2014/main" id="{DC4F58B6-4C7F-4639-971F-0562749FD9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4" y="1057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400" b="0">
                    <a:latin typeface="+mn-lt"/>
                    <a:ea typeface="Gill Sans" charset="0"/>
                    <a:cs typeface="Gill Sans" charset="0"/>
                  </a:rPr>
                  <a:t>page #0</a:t>
                </a:r>
              </a:p>
            </p:txBody>
          </p:sp>
          <p:sp>
            <p:nvSpPr>
              <p:cNvPr id="36" name="Rectangle 28">
                <a:extLst>
                  <a:ext uri="{FF2B5EF4-FFF2-40B4-BE49-F238E27FC236}">
                    <a16:creationId xmlns:a16="http://schemas.microsoft.com/office/drawing/2014/main" id="{141551A2-9650-48C4-B475-2C3678FF80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4" y="1245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400" b="0">
                    <a:latin typeface="+mn-lt"/>
                    <a:ea typeface="Gill Sans" charset="0"/>
                    <a:cs typeface="Gill Sans" charset="0"/>
                  </a:rPr>
                  <a:t>page #1</a:t>
                </a:r>
              </a:p>
            </p:txBody>
          </p:sp>
          <p:sp>
            <p:nvSpPr>
              <p:cNvPr id="37" name="Rectangle 30">
                <a:extLst>
                  <a:ext uri="{FF2B5EF4-FFF2-40B4-BE49-F238E27FC236}">
                    <a16:creationId xmlns:a16="http://schemas.microsoft.com/office/drawing/2014/main" id="{50859FA9-0877-467F-9E13-B6D4DEB32E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4" y="1622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400" b="0">
                    <a:latin typeface="+mn-lt"/>
                    <a:ea typeface="Gill Sans" charset="0"/>
                    <a:cs typeface="Gill Sans" charset="0"/>
                  </a:rPr>
                  <a:t>page #3</a:t>
                </a:r>
              </a:p>
            </p:txBody>
          </p:sp>
          <p:sp>
            <p:nvSpPr>
              <p:cNvPr id="38" name="Rectangle 31">
                <a:extLst>
                  <a:ext uri="{FF2B5EF4-FFF2-40B4-BE49-F238E27FC236}">
                    <a16:creationId xmlns:a16="http://schemas.microsoft.com/office/drawing/2014/main" id="{4D06AE67-EFB7-4BC8-B0A3-1BCFBB19F6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4" y="1810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400" b="0">
                    <a:latin typeface="+mn-lt"/>
                    <a:ea typeface="Gill Sans" charset="0"/>
                    <a:cs typeface="Gill Sans" charset="0"/>
                  </a:rPr>
                  <a:t>page #4</a:t>
                </a:r>
              </a:p>
            </p:txBody>
          </p:sp>
          <p:sp>
            <p:nvSpPr>
              <p:cNvPr id="39" name="Rectangle 32">
                <a:extLst>
                  <a:ext uri="{FF2B5EF4-FFF2-40B4-BE49-F238E27FC236}">
                    <a16:creationId xmlns:a16="http://schemas.microsoft.com/office/drawing/2014/main" id="{0EA1A33A-CF27-4573-8849-A335F11053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4" y="1998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400" b="0">
                    <a:latin typeface="+mn-lt"/>
                    <a:ea typeface="Gill Sans" charset="0"/>
                    <a:cs typeface="Gill Sans" charset="0"/>
                  </a:rPr>
                  <a:t>page #5</a:t>
                </a:r>
              </a:p>
            </p:txBody>
          </p:sp>
          <p:sp>
            <p:nvSpPr>
              <p:cNvPr id="40" name="Rectangle 34">
                <a:extLst>
                  <a:ext uri="{FF2B5EF4-FFF2-40B4-BE49-F238E27FC236}">
                    <a16:creationId xmlns:a16="http://schemas.microsoft.com/office/drawing/2014/main" id="{E7D6795B-6BF5-436D-97FA-07F4263A60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5" y="1057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200" b="0">
                    <a:latin typeface="+mn-lt"/>
                    <a:ea typeface="Gill Sans" charset="0"/>
                    <a:cs typeface="Gill Sans" charset="0"/>
                  </a:rPr>
                  <a:t>V,R</a:t>
                </a:r>
              </a:p>
            </p:txBody>
          </p:sp>
          <p:sp>
            <p:nvSpPr>
              <p:cNvPr id="41" name="Rectangle 35">
                <a:extLst>
                  <a:ext uri="{FF2B5EF4-FFF2-40B4-BE49-F238E27FC236}">
                    <a16:creationId xmlns:a16="http://schemas.microsoft.com/office/drawing/2014/main" id="{450D8D46-572E-4A15-9B1D-03F9EE3F7A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5" y="1245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200" b="0">
                    <a:latin typeface="+mn-lt"/>
                    <a:ea typeface="Gill Sans" charset="0"/>
                    <a:cs typeface="Gill Sans" charset="0"/>
                  </a:rPr>
                  <a:t>V,R</a:t>
                </a:r>
              </a:p>
            </p:txBody>
          </p:sp>
          <p:grpSp>
            <p:nvGrpSpPr>
              <p:cNvPr id="42" name="Group 88">
                <a:extLst>
                  <a:ext uri="{FF2B5EF4-FFF2-40B4-BE49-F238E27FC236}">
                    <a16:creationId xmlns:a16="http://schemas.microsoft.com/office/drawing/2014/main" id="{22EA6408-ACBA-4AB1-9AB3-007C6F9830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34" y="1433"/>
                <a:ext cx="1171" cy="189"/>
                <a:chOff x="2334" y="1433"/>
                <a:chExt cx="1171" cy="189"/>
              </a:xfrm>
            </p:grpSpPr>
            <p:sp>
              <p:nvSpPr>
                <p:cNvPr id="46" name="Rectangle 29">
                  <a:extLst>
                    <a:ext uri="{FF2B5EF4-FFF2-40B4-BE49-F238E27FC236}">
                      <a16:creationId xmlns:a16="http://schemas.microsoft.com/office/drawing/2014/main" id="{55CDCE7C-66AB-431C-AF38-7A4D16BC27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34" y="1433"/>
                  <a:ext cx="753" cy="189"/>
                </a:xfrm>
                <a:prstGeom prst="rect">
                  <a:avLst/>
                </a:prstGeom>
                <a:solidFill>
                  <a:srgbClr val="99FFC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400" b="0">
                      <a:latin typeface="+mn-lt"/>
                      <a:ea typeface="Gill Sans" charset="0"/>
                      <a:cs typeface="Gill Sans" charset="0"/>
                    </a:rPr>
                    <a:t>page #2</a:t>
                  </a:r>
                </a:p>
              </p:txBody>
            </p:sp>
            <p:sp>
              <p:nvSpPr>
                <p:cNvPr id="47" name="Rectangle 36">
                  <a:extLst>
                    <a:ext uri="{FF2B5EF4-FFF2-40B4-BE49-F238E27FC236}">
                      <a16:creationId xmlns:a16="http://schemas.microsoft.com/office/drawing/2014/main" id="{56CD13FF-7F1F-4DEC-9D63-7509D34F3E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85" y="1433"/>
                  <a:ext cx="420" cy="189"/>
                </a:xfrm>
                <a:prstGeom prst="rect">
                  <a:avLst/>
                </a:prstGeom>
                <a:solidFill>
                  <a:srgbClr val="99FFC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200" b="0">
                      <a:latin typeface="+mn-lt"/>
                      <a:ea typeface="Gill Sans" charset="0"/>
                      <a:cs typeface="Gill Sans" charset="0"/>
                    </a:rPr>
                    <a:t>V,R,W</a:t>
                  </a:r>
                </a:p>
              </p:txBody>
            </p:sp>
          </p:grpSp>
          <p:sp>
            <p:nvSpPr>
              <p:cNvPr id="43" name="Rectangle 37">
                <a:extLst>
                  <a:ext uri="{FF2B5EF4-FFF2-40B4-BE49-F238E27FC236}">
                    <a16:creationId xmlns:a16="http://schemas.microsoft.com/office/drawing/2014/main" id="{C4F79C64-7A86-48FF-8CA5-1E094188D1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5" y="1622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200" b="0">
                    <a:latin typeface="+mn-lt"/>
                    <a:ea typeface="Gill Sans" charset="0"/>
                    <a:cs typeface="Gill Sans" charset="0"/>
                  </a:rPr>
                  <a:t>V,R,W</a:t>
                </a:r>
              </a:p>
            </p:txBody>
          </p:sp>
          <p:sp>
            <p:nvSpPr>
              <p:cNvPr id="44" name="Rectangle 38">
                <a:extLst>
                  <a:ext uri="{FF2B5EF4-FFF2-40B4-BE49-F238E27FC236}">
                    <a16:creationId xmlns:a16="http://schemas.microsoft.com/office/drawing/2014/main" id="{E23E08A4-40B7-477E-84E1-59E38F38C6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5" y="1810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200" b="0">
                    <a:latin typeface="+mn-lt"/>
                    <a:ea typeface="Gill Sans" charset="0"/>
                    <a:cs typeface="Gill Sans" charset="0"/>
                  </a:rPr>
                  <a:t>N</a:t>
                </a:r>
              </a:p>
            </p:txBody>
          </p:sp>
          <p:sp>
            <p:nvSpPr>
              <p:cNvPr id="45" name="Rectangle 39">
                <a:extLst>
                  <a:ext uri="{FF2B5EF4-FFF2-40B4-BE49-F238E27FC236}">
                    <a16:creationId xmlns:a16="http://schemas.microsoft.com/office/drawing/2014/main" id="{0E364AAB-C7DC-4EBD-BB15-54DD2BC364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5" y="1998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200" b="0">
                    <a:latin typeface="+mn-lt"/>
                    <a:ea typeface="Gill Sans" charset="0"/>
                    <a:cs typeface="Gill Sans" charset="0"/>
                  </a:rPr>
                  <a:t>V,R,W</a:t>
                </a:r>
              </a:p>
            </p:txBody>
          </p:sp>
        </p:grpSp>
      </p:grpSp>
      <p:grpSp>
        <p:nvGrpSpPr>
          <p:cNvPr id="48" name="Group 72">
            <a:extLst>
              <a:ext uri="{FF2B5EF4-FFF2-40B4-BE49-F238E27FC236}">
                <a16:creationId xmlns:a16="http://schemas.microsoft.com/office/drawing/2014/main" id="{A5306C07-C240-4841-8584-531F594CB916}"/>
              </a:ext>
            </a:extLst>
          </p:cNvPr>
          <p:cNvGrpSpPr>
            <a:grpSpLocks/>
          </p:cNvGrpSpPr>
          <p:nvPr/>
        </p:nvGrpSpPr>
        <p:grpSpPr bwMode="auto">
          <a:xfrm>
            <a:off x="834353" y="5459793"/>
            <a:ext cx="4408488" cy="996950"/>
            <a:chOff x="707" y="3177"/>
            <a:chExt cx="2777" cy="628"/>
          </a:xfrm>
        </p:grpSpPr>
        <p:grpSp>
          <p:nvGrpSpPr>
            <p:cNvPr id="49" name="Group 51">
              <a:extLst>
                <a:ext uri="{FF2B5EF4-FFF2-40B4-BE49-F238E27FC236}">
                  <a16:creationId xmlns:a16="http://schemas.microsoft.com/office/drawing/2014/main" id="{BDEB14A6-51C0-4EE4-8FBF-2BF85AEABA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68" y="3567"/>
              <a:ext cx="1616" cy="238"/>
              <a:chOff x="480" y="624"/>
              <a:chExt cx="1968" cy="336"/>
            </a:xfrm>
          </p:grpSpPr>
          <p:sp>
            <p:nvSpPr>
              <p:cNvPr id="51" name="Rectangle 52">
                <a:extLst>
                  <a:ext uri="{FF2B5EF4-FFF2-40B4-BE49-F238E27FC236}">
                    <a16:creationId xmlns:a16="http://schemas.microsoft.com/office/drawing/2014/main" id="{C7D7E9DA-B098-46D3-9D3A-BA39637F3C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624"/>
                <a:ext cx="1200" cy="336"/>
              </a:xfrm>
              <a:prstGeom prst="rect">
                <a:avLst/>
              </a:prstGeom>
              <a:solidFill>
                <a:srgbClr val="00CC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400" b="0">
                    <a:latin typeface="+mn-lt"/>
                    <a:ea typeface="Gill Sans" charset="0"/>
                    <a:cs typeface="Gill Sans" charset="0"/>
                  </a:rPr>
                  <a:t>Offset</a:t>
                </a:r>
              </a:p>
            </p:txBody>
          </p:sp>
          <p:sp>
            <p:nvSpPr>
              <p:cNvPr id="52" name="Rectangle 53">
                <a:extLst>
                  <a:ext uri="{FF2B5EF4-FFF2-40B4-BE49-F238E27FC236}">
                    <a16:creationId xmlns:a16="http://schemas.microsoft.com/office/drawing/2014/main" id="{E3C169D9-3168-430B-9629-75FBDCAC26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" y="624"/>
                <a:ext cx="768" cy="336"/>
              </a:xfrm>
              <a:prstGeom prst="rect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75000"/>
                  </a:lnSpc>
                </a:pPr>
                <a:r>
                  <a:rPr lang="en-US" altLang="en-US" sz="1200" b="0" dirty="0">
                    <a:latin typeface="+mn-lt"/>
                    <a:ea typeface="Gill Sans" charset="0"/>
                    <a:cs typeface="Gill Sans" charset="0"/>
                  </a:rPr>
                  <a:t>Virtual</a:t>
                </a:r>
              </a:p>
              <a:p>
                <a:pPr eaLnBrk="1" hangingPunct="1">
                  <a:lnSpc>
                    <a:spcPct val="75000"/>
                  </a:lnSpc>
                </a:pPr>
                <a:r>
                  <a:rPr lang="en-US" altLang="en-US" sz="1200" b="0" dirty="0">
                    <a:latin typeface="+mn-lt"/>
                    <a:ea typeface="Gill Sans" charset="0"/>
                    <a:cs typeface="Gill Sans" charset="0"/>
                  </a:rPr>
                  <a:t>Page #</a:t>
                </a:r>
              </a:p>
            </p:txBody>
          </p:sp>
        </p:grpSp>
        <p:sp>
          <p:nvSpPr>
            <p:cNvPr id="50" name="Text Box 54">
              <a:extLst>
                <a:ext uri="{FF2B5EF4-FFF2-40B4-BE49-F238E27FC236}">
                  <a16:creationId xmlns:a16="http://schemas.microsoft.com/office/drawing/2014/main" id="{DB19A2B1-60D7-469E-8A4E-F03EA6E2A3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" y="3177"/>
              <a:ext cx="1054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1600" b="0" dirty="0">
                  <a:latin typeface="+mn-lt"/>
                  <a:ea typeface="Gill Sans" charset="0"/>
                  <a:cs typeface="Gill Sans" charset="0"/>
                </a:rPr>
                <a:t>Virtual Address</a:t>
              </a:r>
            </a:p>
            <a:p>
              <a:pPr algn="r" eaLnBrk="1" hangingPunct="1"/>
              <a:r>
                <a:rPr lang="en-US" altLang="en-US" sz="1600" b="0" dirty="0">
                  <a:latin typeface="+mn-lt"/>
                  <a:ea typeface="Gill Sans" charset="0"/>
                  <a:cs typeface="Gill Sans" charset="0"/>
                </a:rPr>
                <a:t>(Process B):</a:t>
              </a:r>
            </a:p>
          </p:txBody>
        </p:sp>
      </p:grpSp>
      <p:sp>
        <p:nvSpPr>
          <p:cNvPr id="53" name="Freeform 79">
            <a:extLst>
              <a:ext uri="{FF2B5EF4-FFF2-40B4-BE49-F238E27FC236}">
                <a16:creationId xmlns:a16="http://schemas.microsoft.com/office/drawing/2014/main" id="{B62716D1-9B16-43B5-9B57-3DFC9CF386BF}"/>
              </a:ext>
            </a:extLst>
          </p:cNvPr>
          <p:cNvSpPr>
            <a:spLocks/>
          </p:cNvSpPr>
          <p:nvPr/>
        </p:nvSpPr>
        <p:spPr bwMode="auto">
          <a:xfrm>
            <a:off x="3063203" y="1635505"/>
            <a:ext cx="762000" cy="1066800"/>
          </a:xfrm>
          <a:custGeom>
            <a:avLst/>
            <a:gdLst>
              <a:gd name="T0" fmla="*/ 0 w 480"/>
              <a:gd name="T1" fmla="*/ 0 h 720"/>
              <a:gd name="T2" fmla="*/ 0 w 480"/>
              <a:gd name="T3" fmla="*/ 2147483647 h 720"/>
              <a:gd name="T4" fmla="*/ 2147483647 w 480"/>
              <a:gd name="T5" fmla="*/ 2147483647 h 720"/>
              <a:gd name="T6" fmla="*/ 0 60000 65536"/>
              <a:gd name="T7" fmla="*/ 0 60000 65536"/>
              <a:gd name="T8" fmla="*/ 0 60000 65536"/>
              <a:gd name="T9" fmla="*/ 0 w 480"/>
              <a:gd name="T10" fmla="*/ 0 h 720"/>
              <a:gd name="T11" fmla="*/ 480 w 480"/>
              <a:gd name="T12" fmla="*/ 720 h 7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720">
                <a:moveTo>
                  <a:pt x="0" y="0"/>
                </a:moveTo>
                <a:lnTo>
                  <a:pt x="0" y="720"/>
                </a:lnTo>
                <a:lnTo>
                  <a:pt x="480" y="72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400">
              <a:ea typeface="Gill Sans" charset="0"/>
              <a:cs typeface="Gill Sans" charset="0"/>
            </a:endParaRPr>
          </a:p>
        </p:txBody>
      </p:sp>
      <p:sp>
        <p:nvSpPr>
          <p:cNvPr id="54" name="Freeform 80">
            <a:extLst>
              <a:ext uri="{FF2B5EF4-FFF2-40B4-BE49-F238E27FC236}">
                <a16:creationId xmlns:a16="http://schemas.microsoft.com/office/drawing/2014/main" id="{B8AD87F4-A634-429E-8820-1BEED186AA9A}"/>
              </a:ext>
            </a:extLst>
          </p:cNvPr>
          <p:cNvSpPr>
            <a:spLocks/>
          </p:cNvSpPr>
          <p:nvPr/>
        </p:nvSpPr>
        <p:spPr bwMode="auto">
          <a:xfrm>
            <a:off x="3063203" y="5293105"/>
            <a:ext cx="762000" cy="762000"/>
          </a:xfrm>
          <a:custGeom>
            <a:avLst/>
            <a:gdLst>
              <a:gd name="T0" fmla="*/ 0 w 480"/>
              <a:gd name="T1" fmla="*/ 2147483647 h 480"/>
              <a:gd name="T2" fmla="*/ 0 w 480"/>
              <a:gd name="T3" fmla="*/ 0 h 480"/>
              <a:gd name="T4" fmla="*/ 2147483647 w 480"/>
              <a:gd name="T5" fmla="*/ 0 h 480"/>
              <a:gd name="T6" fmla="*/ 0 60000 65536"/>
              <a:gd name="T7" fmla="*/ 0 60000 65536"/>
              <a:gd name="T8" fmla="*/ 0 60000 65536"/>
              <a:gd name="T9" fmla="*/ 0 w 480"/>
              <a:gd name="T10" fmla="*/ 0 h 480"/>
              <a:gd name="T11" fmla="*/ 480 w 480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480">
                <a:moveTo>
                  <a:pt x="0" y="480"/>
                </a:moveTo>
                <a:lnTo>
                  <a:pt x="0" y="0"/>
                </a:lnTo>
                <a:lnTo>
                  <a:pt x="480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400">
              <a:ea typeface="Gill Sans" charset="0"/>
              <a:cs typeface="Gill Sans" charset="0"/>
            </a:endParaRPr>
          </a:p>
        </p:txBody>
      </p:sp>
      <p:grpSp>
        <p:nvGrpSpPr>
          <p:cNvPr id="55" name="Group 87">
            <a:extLst>
              <a:ext uri="{FF2B5EF4-FFF2-40B4-BE49-F238E27FC236}">
                <a16:creationId xmlns:a16="http://schemas.microsoft.com/office/drawing/2014/main" id="{7A7070CF-1D9A-4F53-916B-C5200715B661}"/>
              </a:ext>
            </a:extLst>
          </p:cNvPr>
          <p:cNvGrpSpPr>
            <a:grpSpLocks/>
          </p:cNvGrpSpPr>
          <p:nvPr/>
        </p:nvGrpSpPr>
        <p:grpSpPr bwMode="auto">
          <a:xfrm>
            <a:off x="6703940" y="2321305"/>
            <a:ext cx="1371600" cy="1905000"/>
            <a:chOff x="4286" y="1268"/>
            <a:chExt cx="864" cy="1200"/>
          </a:xfrm>
          <a:solidFill>
            <a:schemeClr val="accent5"/>
          </a:solidFill>
        </p:grpSpPr>
        <p:sp>
          <p:nvSpPr>
            <p:cNvPr id="56" name="Rectangle 74">
              <a:extLst>
                <a:ext uri="{FF2B5EF4-FFF2-40B4-BE49-F238E27FC236}">
                  <a16:creationId xmlns:a16="http://schemas.microsoft.com/office/drawing/2014/main" id="{FA7F7C41-EF5A-46ED-820C-6C2555C4A7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6" y="1268"/>
              <a:ext cx="864" cy="1200"/>
            </a:xfrm>
            <a:prstGeom prst="rect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57" name="Text Box 75">
              <a:extLst>
                <a:ext uri="{FF2B5EF4-FFF2-40B4-BE49-F238E27FC236}">
                  <a16:creationId xmlns:a16="http://schemas.microsoft.com/office/drawing/2014/main" id="{252E1F58-9E9C-47A8-88D9-654908478C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0" y="1667"/>
              <a:ext cx="598" cy="406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 b="0">
                  <a:latin typeface="+mn-lt"/>
                  <a:ea typeface="Gill Sans" charset="0"/>
                  <a:cs typeface="Gill Sans" charset="0"/>
                </a:rPr>
                <a:t>Shared</a:t>
              </a:r>
            </a:p>
            <a:p>
              <a:pPr algn="ctr" eaLnBrk="1" hangingPunct="1"/>
              <a:r>
                <a:rPr lang="en-US" altLang="en-US" sz="1800" b="0">
                  <a:latin typeface="+mn-lt"/>
                  <a:ea typeface="Gill Sans" charset="0"/>
                  <a:cs typeface="Gill Sans" charset="0"/>
                </a:rPr>
                <a:t>Page</a:t>
              </a:r>
            </a:p>
          </p:txBody>
        </p:sp>
      </p:grpSp>
      <p:sp>
        <p:nvSpPr>
          <p:cNvPr id="58" name="Text Box 81">
            <a:extLst>
              <a:ext uri="{FF2B5EF4-FFF2-40B4-BE49-F238E27FC236}">
                <a16:creationId xmlns:a16="http://schemas.microsoft.com/office/drawing/2014/main" id="{EB40345D-4868-4FE2-9B6F-08669E9A4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2616" y="4232829"/>
            <a:ext cx="2165638" cy="119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0" dirty="0">
                <a:latin typeface="+mn-lt"/>
                <a:ea typeface="Gill Sans" charset="0"/>
                <a:cs typeface="Gill Sans" charset="0"/>
              </a:rPr>
              <a:t>This physical page</a:t>
            </a:r>
          </a:p>
          <a:p>
            <a:pPr algn="ctr" eaLnBrk="1" hangingPunct="1"/>
            <a:r>
              <a:rPr lang="en-US" altLang="en-US" sz="1800" b="0" dirty="0">
                <a:latin typeface="+mn-lt"/>
                <a:ea typeface="Gill Sans" charset="0"/>
                <a:cs typeface="Gill Sans" charset="0"/>
              </a:rPr>
              <a:t>appears in both</a:t>
            </a:r>
            <a:br>
              <a:rPr lang="en-US" altLang="en-US" sz="1800" b="0" dirty="0">
                <a:latin typeface="+mn-lt"/>
                <a:ea typeface="Gill Sans" charset="0"/>
                <a:cs typeface="Gill Sans" charset="0"/>
              </a:rPr>
            </a:br>
            <a:r>
              <a:rPr lang="en-US" altLang="en-US" sz="1800" b="0" dirty="0">
                <a:latin typeface="+mn-lt"/>
                <a:ea typeface="Gill Sans" charset="0"/>
                <a:cs typeface="Gill Sans" charset="0"/>
              </a:rPr>
              <a:t>process’ address</a:t>
            </a:r>
            <a:br>
              <a:rPr lang="en-US" altLang="en-US" sz="1800" b="0" dirty="0">
                <a:latin typeface="+mn-lt"/>
                <a:ea typeface="Gill Sans" charset="0"/>
                <a:cs typeface="Gill Sans" charset="0"/>
              </a:rPr>
            </a:br>
            <a:r>
              <a:rPr lang="en-US" altLang="en-US" sz="1800" b="0" dirty="0">
                <a:latin typeface="+mn-lt"/>
                <a:ea typeface="Gill Sans" charset="0"/>
                <a:cs typeface="Gill Sans" charset="0"/>
              </a:rPr>
              <a:t>spaces</a:t>
            </a:r>
          </a:p>
        </p:txBody>
      </p:sp>
      <p:grpSp>
        <p:nvGrpSpPr>
          <p:cNvPr id="59" name="Group 89">
            <a:extLst>
              <a:ext uri="{FF2B5EF4-FFF2-40B4-BE49-F238E27FC236}">
                <a16:creationId xmlns:a16="http://schemas.microsoft.com/office/drawing/2014/main" id="{42525D6C-458F-465F-8EFD-7771F343E79B}"/>
              </a:ext>
            </a:extLst>
          </p:cNvPr>
          <p:cNvGrpSpPr>
            <a:grpSpLocks/>
          </p:cNvGrpSpPr>
          <p:nvPr/>
        </p:nvGrpSpPr>
        <p:grpSpPr bwMode="auto">
          <a:xfrm>
            <a:off x="3850603" y="2584830"/>
            <a:ext cx="1858963" cy="300038"/>
            <a:chOff x="2334" y="1433"/>
            <a:chExt cx="1171" cy="189"/>
          </a:xfrm>
        </p:grpSpPr>
        <p:sp>
          <p:nvSpPr>
            <p:cNvPr id="60" name="Rectangle 90">
              <a:extLst>
                <a:ext uri="{FF2B5EF4-FFF2-40B4-BE49-F238E27FC236}">
                  <a16:creationId xmlns:a16="http://schemas.microsoft.com/office/drawing/2014/main" id="{0DC2FDD3-2815-44A1-B152-3150B3CDFD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4" y="1433"/>
              <a:ext cx="753" cy="189"/>
            </a:xfrm>
            <a:prstGeom prst="rect">
              <a:avLst/>
            </a:prstGeom>
            <a:solidFill>
              <a:schemeClr val="accent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 dirty="0">
                  <a:latin typeface="+mn-lt"/>
                  <a:ea typeface="Gill Sans" charset="0"/>
                  <a:cs typeface="Gill Sans" charset="0"/>
                </a:rPr>
                <a:t>page #2</a:t>
              </a:r>
            </a:p>
          </p:txBody>
        </p:sp>
        <p:sp>
          <p:nvSpPr>
            <p:cNvPr id="61" name="Rectangle 91">
              <a:extLst>
                <a:ext uri="{FF2B5EF4-FFF2-40B4-BE49-F238E27FC236}">
                  <a16:creationId xmlns:a16="http://schemas.microsoft.com/office/drawing/2014/main" id="{5C5D9DE5-1256-40CF-B098-3CA0028C95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5" y="1433"/>
              <a:ext cx="420" cy="189"/>
            </a:xfrm>
            <a:prstGeom prst="rect">
              <a:avLst/>
            </a:prstGeom>
            <a:solidFill>
              <a:schemeClr val="accent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 b="0" dirty="0">
                  <a:latin typeface="+mn-lt"/>
                  <a:ea typeface="Gill Sans" charset="0"/>
                  <a:cs typeface="Gill Sans" charset="0"/>
                </a:rPr>
                <a:t>V,R,W</a:t>
              </a:r>
            </a:p>
          </p:txBody>
        </p:sp>
      </p:grpSp>
      <p:sp>
        <p:nvSpPr>
          <p:cNvPr id="62" name="Line 77">
            <a:extLst>
              <a:ext uri="{FF2B5EF4-FFF2-40B4-BE49-F238E27FC236}">
                <a16:creationId xmlns:a16="http://schemas.microsoft.com/office/drawing/2014/main" id="{2AA94411-9246-41CC-87A8-15C254ADB5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92003" y="2368757"/>
            <a:ext cx="1810342" cy="33354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400">
              <a:ea typeface="Gill Sans" charset="0"/>
              <a:cs typeface="Gill Sans" charset="0"/>
            </a:endParaRPr>
          </a:p>
        </p:txBody>
      </p:sp>
      <p:sp>
        <p:nvSpPr>
          <p:cNvPr id="63" name="Line 78">
            <a:extLst>
              <a:ext uri="{FF2B5EF4-FFF2-40B4-BE49-F238E27FC236}">
                <a16:creationId xmlns:a16="http://schemas.microsoft.com/office/drawing/2014/main" id="{7617CF43-B0BB-4DCC-AD36-EA1FA053D9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92004" y="2405270"/>
            <a:ext cx="1810342" cy="288783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400"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55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build="p"/>
      <p:bldP spid="53" grpId="0" animBg="1"/>
      <p:bldP spid="54" grpId="0" animBg="1"/>
      <p:bldP spid="58" grpId="0"/>
      <p:bldP spid="62" grpId="0" animBg="1"/>
      <p:bldP spid="6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D62E0-CC0F-485B-AADB-0EB9EC6F5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Memory Layout for Linux 32-bit*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93B94EB-7845-426A-9359-5441C48C72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018" y="1916661"/>
            <a:ext cx="5319237" cy="435133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066C4-8378-4AC6-B31D-F4A04F026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C0A3E-27C5-4DFF-9A2B-C2BF9B13B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C5CF4-AC80-4355-9144-9AA896C3D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93375058-DD62-4FCE-8D4F-22B9DBCA5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1432" y="6267999"/>
            <a:ext cx="82783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0" dirty="0">
                <a:latin typeface="+mn-lt"/>
              </a:rPr>
              <a:t>Diagram source: http://static.duartes.org/img/blogPosts/linuxFlexibleAddressSpaceLayout.png</a:t>
            </a:r>
          </a:p>
        </p:txBody>
      </p:sp>
    </p:spTree>
    <p:extLst>
      <p:ext uri="{BB962C8B-B14F-4D97-AF65-F5344CB8AC3E}">
        <p14:creationId xmlns:p14="http://schemas.microsoft.com/office/powerpoint/2010/main" val="5062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0BF21-3292-4ADC-81EE-8DFE21DFE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Paging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444C8-2B58-4717-847C-672B0E666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35C8F-5668-412F-BBAC-6455923C2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26187-7752-43AA-BF66-C74185474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35</a:t>
            </a:fld>
            <a:endParaRPr lang="en-US"/>
          </a:p>
        </p:txBody>
      </p:sp>
      <p:grpSp>
        <p:nvGrpSpPr>
          <p:cNvPr id="277" name="Group 276"/>
          <p:cNvGrpSpPr/>
          <p:nvPr/>
        </p:nvGrpSpPr>
        <p:grpSpPr>
          <a:xfrm>
            <a:off x="2390997" y="294198"/>
            <a:ext cx="8595360" cy="6345301"/>
            <a:chOff x="2390997" y="294198"/>
            <a:chExt cx="8595360" cy="6345301"/>
          </a:xfrm>
        </p:grpSpPr>
        <p:grpSp>
          <p:nvGrpSpPr>
            <p:cNvPr id="142" name="Group 141"/>
            <p:cNvGrpSpPr/>
            <p:nvPr/>
          </p:nvGrpSpPr>
          <p:grpSpPr>
            <a:xfrm>
              <a:off x="2390997" y="294198"/>
              <a:ext cx="8595360" cy="6345301"/>
              <a:chOff x="1581912" y="420624"/>
              <a:chExt cx="8595360" cy="6345301"/>
            </a:xfrm>
          </p:grpSpPr>
          <p:sp>
            <p:nvSpPr>
              <p:cNvPr id="143" name="Rectangle 142"/>
              <p:cNvSpPr/>
              <p:nvPr/>
            </p:nvSpPr>
            <p:spPr>
              <a:xfrm>
                <a:off x="1581912" y="420624"/>
                <a:ext cx="8595360" cy="634530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4" name="Group 143"/>
              <p:cNvGrpSpPr/>
              <p:nvPr/>
            </p:nvGrpSpPr>
            <p:grpSpPr>
              <a:xfrm>
                <a:off x="1731623" y="420624"/>
                <a:ext cx="8380768" cy="6263580"/>
                <a:chOff x="3505559" y="228600"/>
                <a:chExt cx="8380768" cy="6263580"/>
              </a:xfrm>
            </p:grpSpPr>
            <p:sp>
              <p:nvSpPr>
                <p:cNvPr id="145" name="Rectangle 26">
                  <a:extLst>
                    <a:ext uri="{FF2B5EF4-FFF2-40B4-BE49-F238E27FC236}">
                      <a16:creationId xmlns:a16="http://schemas.microsoft.com/office/drawing/2014/main" id="{C3112003-4AA9-436F-893A-8464B47D79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96000" y="5931205"/>
                  <a:ext cx="3200400" cy="5334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25400">
                      <a:solidFill>
                        <a:srgbClr val="000000"/>
                      </a:solidFill>
                      <a:round/>
                      <a:headEnd type="triangle" w="med" len="med"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endParaRPr lang="en-US" altLang="en-US" b="0">
                    <a:latin typeface="+mn-lt"/>
                  </a:endParaRPr>
                </a:p>
              </p:txBody>
            </p:sp>
            <p:sp>
              <p:nvSpPr>
                <p:cNvPr id="146" name="TextBox 5">
                  <a:extLst>
                    <a:ext uri="{FF2B5EF4-FFF2-40B4-BE49-F238E27FC236}">
                      <a16:creationId xmlns:a16="http://schemas.microsoft.com/office/drawing/2014/main" id="{407D2F1A-522F-4894-9DD4-FA1E92B8AAE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61122" y="566737"/>
                  <a:ext cx="1087437" cy="3381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eaLnBrk="0" hangingPunct="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eaLnBrk="0" hangingPunct="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eaLnBrk="0" hangingPunct="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defRPr/>
                  </a:pPr>
                  <a:r>
                    <a:rPr lang="en-US" sz="1600" b="0" dirty="0">
                      <a:solidFill>
                        <a:srgbClr val="FF0000"/>
                      </a:solidFill>
                      <a:latin typeface="+mn-lt"/>
                      <a:cs typeface="Helvetica" charset="0"/>
                    </a:rPr>
                    <a:t>1111 1</a:t>
                  </a:r>
                  <a:r>
                    <a:rPr lang="en-US" sz="1600" b="0" dirty="0">
                      <a:solidFill>
                        <a:schemeClr val="accent5">
                          <a:lumMod val="50000"/>
                        </a:schemeClr>
                      </a:solidFill>
                      <a:latin typeface="+mn-lt"/>
                      <a:cs typeface="Helvetica" charset="0"/>
                    </a:rPr>
                    <a:t>111</a:t>
                  </a:r>
                </a:p>
              </p:txBody>
            </p:sp>
            <p:sp>
              <p:nvSpPr>
                <p:cNvPr id="147" name="Rectangle 6">
                  <a:extLst>
                    <a:ext uri="{FF2B5EF4-FFF2-40B4-BE49-F238E27FC236}">
                      <a16:creationId xmlns:a16="http://schemas.microsoft.com/office/drawing/2014/main" id="{04E20994-9C9D-4B83-A190-07416D459A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48559" y="719137"/>
                  <a:ext cx="1295400" cy="304800"/>
                </a:xfrm>
                <a:prstGeom prst="rect">
                  <a:avLst/>
                </a:prstGeom>
                <a:solidFill>
                  <a:srgbClr val="FFFFAA"/>
                </a:solidFill>
                <a:ln w="25400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 sz="2000" b="0" dirty="0">
                      <a:latin typeface="+mn-lt"/>
                    </a:rPr>
                    <a:t>stack</a:t>
                  </a:r>
                </a:p>
              </p:txBody>
            </p:sp>
            <p:sp>
              <p:nvSpPr>
                <p:cNvPr id="148" name="Rectangle 7">
                  <a:extLst>
                    <a:ext uri="{FF2B5EF4-FFF2-40B4-BE49-F238E27FC236}">
                      <a16:creationId xmlns:a16="http://schemas.microsoft.com/office/drawing/2014/main" id="{226E92C0-2CCB-40EF-A0D9-E8C4FC2417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48559" y="2700337"/>
                  <a:ext cx="1295400" cy="457200"/>
                </a:xfrm>
                <a:prstGeom prst="rect">
                  <a:avLst/>
                </a:prstGeom>
                <a:solidFill>
                  <a:srgbClr val="CCFFCC"/>
                </a:solidFill>
                <a:ln w="25400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 sz="2000" b="0">
                      <a:latin typeface="+mn-lt"/>
                    </a:rPr>
                    <a:t>heap</a:t>
                  </a:r>
                </a:p>
              </p:txBody>
            </p:sp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4CCFF77B-8015-4C36-8377-975F5788F3C2}"/>
                    </a:ext>
                  </a:extLst>
                </p:cNvPr>
                <p:cNvSpPr/>
                <p:nvPr/>
              </p:nvSpPr>
              <p:spPr bwMode="auto">
                <a:xfrm>
                  <a:off x="4648559" y="4986337"/>
                  <a:ext cx="1295400" cy="60960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2000" dirty="0">
                      <a:ea typeface="ＭＳ Ｐゴシック" charset="-128"/>
                      <a:cs typeface="Helvetica"/>
                    </a:rPr>
                    <a:t>code</a:t>
                  </a:r>
                </a:p>
              </p:txBody>
            </p:sp>
            <p:sp>
              <p:nvSpPr>
                <p:cNvPr id="150" name="Rectangle 9">
                  <a:extLst>
                    <a:ext uri="{FF2B5EF4-FFF2-40B4-BE49-F238E27FC236}">
                      <a16:creationId xmlns:a16="http://schemas.microsoft.com/office/drawing/2014/main" id="{A3D64068-70B0-49B5-BABD-5ADD25F709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48559" y="3767137"/>
                  <a:ext cx="1295400" cy="609600"/>
                </a:xfrm>
                <a:prstGeom prst="rect">
                  <a:avLst/>
                </a:prstGeom>
                <a:solidFill>
                  <a:srgbClr val="FF6600"/>
                </a:solidFill>
                <a:ln w="25400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 sz="2000" b="0">
                      <a:latin typeface="+mn-lt"/>
                    </a:rPr>
                    <a:t>data</a:t>
                  </a:r>
                </a:p>
              </p:txBody>
            </p:sp>
            <p:sp>
              <p:nvSpPr>
                <p:cNvPr id="151" name="Up Arrow 10">
                  <a:extLst>
                    <a:ext uri="{FF2B5EF4-FFF2-40B4-BE49-F238E27FC236}">
                      <a16:creationId xmlns:a16="http://schemas.microsoft.com/office/drawing/2014/main" id="{02C431B2-AECA-425B-970D-AFE670AD38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5181959" y="2395537"/>
                  <a:ext cx="106363" cy="304800"/>
                </a:xfrm>
                <a:prstGeom prst="upArrow">
                  <a:avLst>
                    <a:gd name="adj1" fmla="val 50000"/>
                    <a:gd name="adj2" fmla="val 50149"/>
                  </a:avLst>
                </a:prstGeom>
                <a:solidFill>
                  <a:schemeClr val="tx1"/>
                </a:solidFill>
                <a:ln w="25400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endParaRPr lang="en-US" altLang="en-US" b="0">
                    <a:latin typeface="+mn-lt"/>
                  </a:endParaRPr>
                </a:p>
              </p:txBody>
            </p:sp>
            <p:sp>
              <p:nvSpPr>
                <p:cNvPr id="152" name="Up Arrow 11">
                  <a:extLst>
                    <a:ext uri="{FF2B5EF4-FFF2-40B4-BE49-F238E27FC236}">
                      <a16:creationId xmlns:a16="http://schemas.microsoft.com/office/drawing/2014/main" id="{BA32C220-B7BD-442E-BDB9-6AC05139C7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 flipV="1">
                  <a:off x="5181959" y="1023937"/>
                  <a:ext cx="106363" cy="304800"/>
                </a:xfrm>
                <a:prstGeom prst="upArrow">
                  <a:avLst>
                    <a:gd name="adj1" fmla="val 50000"/>
                    <a:gd name="adj2" fmla="val 50149"/>
                  </a:avLst>
                </a:prstGeom>
                <a:solidFill>
                  <a:schemeClr val="tx1"/>
                </a:solidFill>
                <a:ln w="25400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endParaRPr lang="en-US" altLang="en-US" b="0">
                    <a:latin typeface="+mn-lt"/>
                  </a:endParaRPr>
                </a:p>
              </p:txBody>
            </p:sp>
            <p:sp>
              <p:nvSpPr>
                <p:cNvPr id="153" name="Rectangle 12">
                  <a:extLst>
                    <a:ext uri="{FF2B5EF4-FFF2-40B4-BE49-F238E27FC236}">
                      <a16:creationId xmlns:a16="http://schemas.microsoft.com/office/drawing/2014/main" id="{5A5B28A4-FE43-4C9C-BEAE-4FB4AB117D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48559" y="719137"/>
                  <a:ext cx="1295400" cy="48768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endParaRPr lang="en-US" altLang="en-US" b="0">
                    <a:latin typeface="+mn-lt"/>
                  </a:endParaRPr>
                </a:p>
              </p:txBody>
            </p:sp>
            <p:sp>
              <p:nvSpPr>
                <p:cNvPr id="154" name="TextBox 13">
                  <a:extLst>
                    <a:ext uri="{FF2B5EF4-FFF2-40B4-BE49-F238E27FC236}">
                      <a16:creationId xmlns:a16="http://schemas.microsoft.com/office/drawing/2014/main" id="{211ED877-82E8-4183-9D9D-3FC13A1FD7B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19740" y="338137"/>
                  <a:ext cx="2433167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 sz="1800" b="0" dirty="0">
                      <a:latin typeface="+mn-lt"/>
                    </a:rPr>
                    <a:t>Virtual memory view</a:t>
                  </a:r>
                </a:p>
              </p:txBody>
            </p:sp>
            <p:sp>
              <p:nvSpPr>
                <p:cNvPr id="155" name="Rectangle 14">
                  <a:extLst>
                    <a:ext uri="{FF2B5EF4-FFF2-40B4-BE49-F238E27FC236}">
                      <a16:creationId xmlns:a16="http://schemas.microsoft.com/office/drawing/2014/main" id="{3EC700F3-1981-4277-88A3-5FDA054626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48559" y="4376737"/>
                  <a:ext cx="1295400" cy="12192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endParaRPr lang="en-US" altLang="en-US" b="0">
                    <a:latin typeface="+mn-lt"/>
                  </a:endParaRPr>
                </a:p>
              </p:txBody>
            </p:sp>
            <p:sp>
              <p:nvSpPr>
                <p:cNvPr id="156" name="Rectangle 15">
                  <a:extLst>
                    <a:ext uri="{FF2B5EF4-FFF2-40B4-BE49-F238E27FC236}">
                      <a16:creationId xmlns:a16="http://schemas.microsoft.com/office/drawing/2014/main" id="{F7E79B24-6B47-4AFA-9909-F93B80E013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48559" y="3157537"/>
                  <a:ext cx="1295400" cy="12192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endParaRPr lang="en-US" altLang="en-US" b="0">
                    <a:latin typeface="+mn-lt"/>
                  </a:endParaRPr>
                </a:p>
              </p:txBody>
            </p:sp>
            <p:sp>
              <p:nvSpPr>
                <p:cNvPr id="157" name="Rectangle 16">
                  <a:extLst>
                    <a:ext uri="{FF2B5EF4-FFF2-40B4-BE49-F238E27FC236}">
                      <a16:creationId xmlns:a16="http://schemas.microsoft.com/office/drawing/2014/main" id="{8DEB5024-F7F1-464D-8529-B0D21DA899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48559" y="1938337"/>
                  <a:ext cx="1295400" cy="12192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endParaRPr lang="en-US" altLang="en-US" b="0">
                    <a:latin typeface="+mn-lt"/>
                  </a:endParaRPr>
                </a:p>
              </p:txBody>
            </p:sp>
            <p:sp>
              <p:nvSpPr>
                <p:cNvPr id="158" name="TextBox 17">
                  <a:extLst>
                    <a:ext uri="{FF2B5EF4-FFF2-40B4-BE49-F238E27FC236}">
                      <a16:creationId xmlns:a16="http://schemas.microsoft.com/office/drawing/2014/main" id="{BAF51E98-1D83-4253-A1EE-59C9C5B412F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05559" y="5334000"/>
                  <a:ext cx="1154113" cy="3381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r" eaLnBrk="1" hangingPunct="1"/>
                  <a:r>
                    <a:rPr lang="en-US" altLang="en-US" sz="1600" b="0">
                      <a:solidFill>
                        <a:srgbClr val="FF0000"/>
                      </a:solidFill>
                      <a:latin typeface="+mn-lt"/>
                    </a:rPr>
                    <a:t>0000 0</a:t>
                  </a:r>
                  <a:r>
                    <a:rPr lang="en-US" altLang="en-US" sz="1600" b="0">
                      <a:solidFill>
                        <a:srgbClr val="2A40E2"/>
                      </a:solidFill>
                      <a:latin typeface="+mn-lt"/>
                    </a:rPr>
                    <a:t>000</a:t>
                  </a:r>
                </a:p>
              </p:txBody>
            </p:sp>
            <p:sp>
              <p:nvSpPr>
                <p:cNvPr id="159" name="TextBox 18">
                  <a:extLst>
                    <a:ext uri="{FF2B5EF4-FFF2-40B4-BE49-F238E27FC236}">
                      <a16:creationId xmlns:a16="http://schemas.microsoft.com/office/drawing/2014/main" id="{E57DBE24-E0B7-40AC-BCB5-3102D78EEF6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06791" y="4148137"/>
                  <a:ext cx="1152881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r" eaLnBrk="1" hangingPunct="1"/>
                  <a:r>
                    <a:rPr lang="en-US" altLang="en-US" sz="1600" b="0">
                      <a:solidFill>
                        <a:srgbClr val="FF0000"/>
                      </a:solidFill>
                      <a:latin typeface="+mn-lt"/>
                    </a:rPr>
                    <a:t>0100 0</a:t>
                  </a:r>
                  <a:r>
                    <a:rPr lang="en-US" altLang="en-US" sz="1600" b="0">
                      <a:solidFill>
                        <a:srgbClr val="2A40E2"/>
                      </a:solidFill>
                      <a:latin typeface="+mn-lt"/>
                    </a:rPr>
                    <a:t>000</a:t>
                  </a:r>
                </a:p>
              </p:txBody>
            </p:sp>
            <p:sp>
              <p:nvSpPr>
                <p:cNvPr id="160" name="TextBox 19">
                  <a:extLst>
                    <a:ext uri="{FF2B5EF4-FFF2-40B4-BE49-F238E27FC236}">
                      <a16:creationId xmlns:a16="http://schemas.microsoft.com/office/drawing/2014/main" id="{D37AA505-BF77-42C3-A915-DDB4B7481ED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06791" y="2928937"/>
                  <a:ext cx="1152881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r" eaLnBrk="1" hangingPunct="1"/>
                  <a:r>
                    <a:rPr lang="en-US" altLang="en-US" sz="1600" b="0">
                      <a:solidFill>
                        <a:srgbClr val="FF0000"/>
                      </a:solidFill>
                      <a:latin typeface="+mn-lt"/>
                    </a:rPr>
                    <a:t>1000 0</a:t>
                  </a:r>
                  <a:r>
                    <a:rPr lang="en-US" altLang="en-US" sz="1600" b="0">
                      <a:solidFill>
                        <a:srgbClr val="2A40E2"/>
                      </a:solidFill>
                      <a:latin typeface="+mn-lt"/>
                    </a:rPr>
                    <a:t>000</a:t>
                  </a:r>
                </a:p>
              </p:txBody>
            </p:sp>
            <p:sp>
              <p:nvSpPr>
                <p:cNvPr id="161" name="TextBox 20">
                  <a:extLst>
                    <a:ext uri="{FF2B5EF4-FFF2-40B4-BE49-F238E27FC236}">
                      <a16:creationId xmlns:a16="http://schemas.microsoft.com/office/drawing/2014/main" id="{9F549BEF-A859-45C8-8E90-EB3F52D8027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18141" y="1676400"/>
                  <a:ext cx="1141531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r" eaLnBrk="1" hangingPunct="1"/>
                  <a:r>
                    <a:rPr lang="en-US" altLang="en-US" sz="1600" b="0">
                      <a:solidFill>
                        <a:srgbClr val="FF0000"/>
                      </a:solidFill>
                      <a:latin typeface="+mn-lt"/>
                    </a:rPr>
                    <a:t>1100 0</a:t>
                  </a:r>
                  <a:r>
                    <a:rPr lang="en-US" altLang="en-US" sz="1600" b="0">
                      <a:solidFill>
                        <a:srgbClr val="2A40E2"/>
                      </a:solidFill>
                      <a:latin typeface="+mn-lt"/>
                    </a:rPr>
                    <a:t>000</a:t>
                  </a:r>
                </a:p>
              </p:txBody>
            </p:sp>
            <p:sp>
              <p:nvSpPr>
                <p:cNvPr id="162" name="TextBox 21">
                  <a:extLst>
                    <a:ext uri="{FF2B5EF4-FFF2-40B4-BE49-F238E27FC236}">
                      <a16:creationId xmlns:a16="http://schemas.microsoft.com/office/drawing/2014/main" id="{38012A41-A0BC-487B-88A3-C320CD7FBEB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29727" y="795337"/>
                  <a:ext cx="1118832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r" eaLnBrk="1" hangingPunct="1"/>
                  <a:r>
                    <a:rPr lang="en-US" altLang="en-US" sz="1600" b="0">
                      <a:solidFill>
                        <a:srgbClr val="FF0000"/>
                      </a:solidFill>
                      <a:latin typeface="+mn-lt"/>
                    </a:rPr>
                    <a:t>1111 0</a:t>
                  </a:r>
                  <a:r>
                    <a:rPr lang="en-US" altLang="en-US" sz="1600" b="0">
                      <a:solidFill>
                        <a:srgbClr val="2A40E2"/>
                      </a:solidFill>
                      <a:latin typeface="+mn-lt"/>
                    </a:rPr>
                    <a:t>000</a:t>
                  </a:r>
                </a:p>
              </p:txBody>
            </p:sp>
            <p:sp>
              <p:nvSpPr>
                <p:cNvPr id="163" name="Left Brace 22">
                  <a:extLst>
                    <a:ext uri="{FF2B5EF4-FFF2-40B4-BE49-F238E27FC236}">
                      <a16:creationId xmlns:a16="http://schemas.microsoft.com/office/drawing/2014/main" id="{A974BB48-0DFF-43B1-ACAC-9DECC55874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 flipH="1">
                  <a:off x="3790515" y="5387181"/>
                  <a:ext cx="192088" cy="609600"/>
                </a:xfrm>
                <a:prstGeom prst="leftBrace">
                  <a:avLst>
                    <a:gd name="adj1" fmla="val 8301"/>
                    <a:gd name="adj2" fmla="val 50000"/>
                  </a:avLst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endParaRPr lang="en-US" altLang="en-US" b="0">
                    <a:latin typeface="+mn-lt"/>
                  </a:endParaRPr>
                </a:p>
              </p:txBody>
            </p:sp>
            <p:sp>
              <p:nvSpPr>
                <p:cNvPr id="164" name="TextBox 24">
                  <a:extLst>
                    <a:ext uri="{FF2B5EF4-FFF2-40B4-BE49-F238E27FC236}">
                      <a16:creationId xmlns:a16="http://schemas.microsoft.com/office/drawing/2014/main" id="{B000DB6A-7D24-44C4-8886-7229FA195A7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34209" y="5715000"/>
                  <a:ext cx="702436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solidFill>
                        <a:srgbClr val="0000FF"/>
                      </a:solidFill>
                      <a:latin typeface="+mn-lt"/>
                    </a:rPr>
                    <a:t>offset</a:t>
                  </a:r>
                </a:p>
              </p:txBody>
            </p:sp>
            <p:sp>
              <p:nvSpPr>
                <p:cNvPr id="165" name="Left Brace 25">
                  <a:extLst>
                    <a:ext uri="{FF2B5EF4-FFF2-40B4-BE49-F238E27FC236}">
                      <a16:creationId xmlns:a16="http://schemas.microsoft.com/office/drawing/2014/main" id="{9141A76D-D5C3-4C5A-B431-9AAB1C52E7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 flipH="1">
                  <a:off x="4319152" y="5544344"/>
                  <a:ext cx="201613" cy="304800"/>
                </a:xfrm>
                <a:prstGeom prst="leftBrace">
                  <a:avLst>
                    <a:gd name="adj1" fmla="val 8322"/>
                    <a:gd name="adj2" fmla="val 50000"/>
                  </a:avLst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endParaRPr lang="en-US" altLang="en-US" b="0">
                    <a:latin typeface="+mn-lt"/>
                  </a:endParaRPr>
                </a:p>
              </p:txBody>
            </p:sp>
            <p:sp>
              <p:nvSpPr>
                <p:cNvPr id="166" name="TextBox 27">
                  <a:extLst>
                    <a:ext uri="{FF2B5EF4-FFF2-40B4-BE49-F238E27FC236}">
                      <a16:creationId xmlns:a16="http://schemas.microsoft.com/office/drawing/2014/main" id="{87A7418E-8DB4-4607-BF5F-FA713CF80E5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784762" y="334780"/>
                  <a:ext cx="2571538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 sz="1800" b="0" dirty="0">
                      <a:latin typeface="+mn-lt"/>
                    </a:rPr>
                    <a:t>Physical memory view</a:t>
                  </a:r>
                </a:p>
              </p:txBody>
            </p:sp>
            <p:sp>
              <p:nvSpPr>
                <p:cNvPr id="167" name="Rectangle 28">
                  <a:extLst>
                    <a:ext uri="{FF2B5EF4-FFF2-40B4-BE49-F238E27FC236}">
                      <a16:creationId xmlns:a16="http://schemas.microsoft.com/office/drawing/2014/main" id="{3AD317CB-8EEE-438C-9174-3436056B67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465034" y="719137"/>
                  <a:ext cx="1295400" cy="48768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endParaRPr lang="en-US" altLang="en-US" b="0">
                    <a:latin typeface="+mn-lt"/>
                  </a:endParaRPr>
                </a:p>
              </p:txBody>
            </p:sp>
            <p:sp>
              <p:nvSpPr>
                <p:cNvPr id="168" name="Rectangle 29">
                  <a:extLst>
                    <a:ext uri="{FF2B5EF4-FFF2-40B4-BE49-F238E27FC236}">
                      <a16:creationId xmlns:a16="http://schemas.microsoft.com/office/drawing/2014/main" id="{81878F66-DA3B-45B2-BB08-774B890C66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465034" y="3462337"/>
                  <a:ext cx="1295400" cy="609600"/>
                </a:xfrm>
                <a:prstGeom prst="rect">
                  <a:avLst/>
                </a:prstGeom>
                <a:solidFill>
                  <a:srgbClr val="FF6600"/>
                </a:solidFill>
                <a:ln w="25400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 sz="2000" b="0">
                      <a:latin typeface="+mn-lt"/>
                    </a:rPr>
                    <a:t>data</a:t>
                  </a:r>
                </a:p>
              </p:txBody>
            </p:sp>
            <p:sp>
              <p:nvSpPr>
                <p:cNvPr id="169" name="Rectangle 168">
                  <a:extLst>
                    <a:ext uri="{FF2B5EF4-FFF2-40B4-BE49-F238E27FC236}">
                      <a16:creationId xmlns:a16="http://schemas.microsoft.com/office/drawing/2014/main" id="{B5866767-25DC-4112-91C1-11AA1B389AE6}"/>
                    </a:ext>
                  </a:extLst>
                </p:cNvPr>
                <p:cNvSpPr/>
                <p:nvPr/>
              </p:nvSpPr>
              <p:spPr bwMode="auto">
                <a:xfrm>
                  <a:off x="9465034" y="4681537"/>
                  <a:ext cx="1295400" cy="60960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2000" dirty="0">
                      <a:ea typeface="ＭＳ Ｐゴシック" charset="-128"/>
                      <a:cs typeface="Helvetica"/>
                    </a:rPr>
                    <a:t>code</a:t>
                  </a:r>
                </a:p>
              </p:txBody>
            </p:sp>
            <p:sp>
              <p:nvSpPr>
                <p:cNvPr id="170" name="Rectangle 169">
                  <a:extLst>
                    <a:ext uri="{FF2B5EF4-FFF2-40B4-BE49-F238E27FC236}">
                      <a16:creationId xmlns:a16="http://schemas.microsoft.com/office/drawing/2014/main" id="{F66860F7-B22A-4B91-AD57-35F48C63679B}"/>
                    </a:ext>
                  </a:extLst>
                </p:cNvPr>
                <p:cNvSpPr/>
                <p:nvPr/>
              </p:nvSpPr>
              <p:spPr bwMode="auto">
                <a:xfrm>
                  <a:off x="9465034" y="719137"/>
                  <a:ext cx="1295400" cy="30480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171" name="Rectangle 170">
                  <a:extLst>
                    <a:ext uri="{FF2B5EF4-FFF2-40B4-BE49-F238E27FC236}">
                      <a16:creationId xmlns:a16="http://schemas.microsoft.com/office/drawing/2014/main" id="{698B503C-2F7A-4ED9-B004-1F3803E65484}"/>
                    </a:ext>
                  </a:extLst>
                </p:cNvPr>
                <p:cNvSpPr/>
                <p:nvPr/>
              </p:nvSpPr>
              <p:spPr bwMode="auto">
                <a:xfrm>
                  <a:off x="9465034" y="5291137"/>
                  <a:ext cx="1295400" cy="30480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id="{9B546AD2-7363-42ED-B65D-52725FDD596A}"/>
                    </a:ext>
                  </a:extLst>
                </p:cNvPr>
                <p:cNvSpPr/>
                <p:nvPr/>
              </p:nvSpPr>
              <p:spPr bwMode="auto">
                <a:xfrm>
                  <a:off x="9465034" y="4071937"/>
                  <a:ext cx="1295400" cy="30480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id="{C454BF41-C09A-46F3-BB49-B2E175DF9E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465034" y="3005137"/>
                  <a:ext cx="1295400" cy="457200"/>
                </a:xfrm>
                <a:prstGeom prst="rect">
                  <a:avLst/>
                </a:prstGeom>
                <a:solidFill>
                  <a:srgbClr val="CCFFCC"/>
                </a:solidFill>
                <a:ln w="25400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 sz="2000" b="0">
                      <a:latin typeface="+mn-lt"/>
                    </a:rPr>
                    <a:t>heap</a:t>
                  </a:r>
                </a:p>
              </p:txBody>
            </p:sp>
            <p:sp>
              <p:nvSpPr>
                <p:cNvPr id="174" name="Rectangle 173">
                  <a:extLst>
                    <a:ext uri="{FF2B5EF4-FFF2-40B4-BE49-F238E27FC236}">
                      <a16:creationId xmlns:a16="http://schemas.microsoft.com/office/drawing/2014/main" id="{89FA2B58-AF68-4ED3-B08E-4D1874FA8350}"/>
                    </a:ext>
                  </a:extLst>
                </p:cNvPr>
                <p:cNvSpPr/>
                <p:nvPr/>
              </p:nvSpPr>
              <p:spPr bwMode="auto">
                <a:xfrm>
                  <a:off x="9465034" y="2395537"/>
                  <a:ext cx="1295400" cy="30480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175" name="Rectangle 39">
                  <a:extLst>
                    <a:ext uri="{FF2B5EF4-FFF2-40B4-BE49-F238E27FC236}">
                      <a16:creationId xmlns:a16="http://schemas.microsoft.com/office/drawing/2014/main" id="{ED1234C4-CDD7-4F3B-80A2-E79AF154C6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465034" y="1023937"/>
                  <a:ext cx="1295400" cy="304800"/>
                </a:xfrm>
                <a:prstGeom prst="rect">
                  <a:avLst/>
                </a:prstGeom>
                <a:solidFill>
                  <a:srgbClr val="FFFFAA"/>
                </a:solidFill>
                <a:ln w="25400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 sz="2000" b="0">
                      <a:latin typeface="+mn-lt"/>
                    </a:rPr>
                    <a:t>stack</a:t>
                  </a:r>
                </a:p>
              </p:txBody>
            </p:sp>
            <p:sp>
              <p:nvSpPr>
                <p:cNvPr id="176" name="Rectangle 175">
                  <a:extLst>
                    <a:ext uri="{FF2B5EF4-FFF2-40B4-BE49-F238E27FC236}">
                      <a16:creationId xmlns:a16="http://schemas.microsoft.com/office/drawing/2014/main" id="{BEDA8F52-E5DB-4F6E-BF17-B0CE0F7A1EC0}"/>
                    </a:ext>
                  </a:extLst>
                </p:cNvPr>
                <p:cNvSpPr/>
                <p:nvPr/>
              </p:nvSpPr>
              <p:spPr bwMode="auto">
                <a:xfrm>
                  <a:off x="9465034" y="1481137"/>
                  <a:ext cx="1295400" cy="45720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177" name="TextBox 42">
                  <a:extLst>
                    <a:ext uri="{FF2B5EF4-FFF2-40B4-BE49-F238E27FC236}">
                      <a16:creationId xmlns:a16="http://schemas.microsoft.com/office/drawing/2014/main" id="{044838B5-5FC4-4808-A151-4BDAA39CE85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733447" y="5334000"/>
                  <a:ext cx="1152880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latin typeface="+mn-lt"/>
                    </a:rPr>
                    <a:t>0000 0000</a:t>
                  </a:r>
                </a:p>
              </p:txBody>
            </p:sp>
            <p:sp>
              <p:nvSpPr>
                <p:cNvPr id="178" name="TextBox 43">
                  <a:extLst>
                    <a:ext uri="{FF2B5EF4-FFF2-40B4-BE49-F238E27FC236}">
                      <a16:creationId xmlns:a16="http://schemas.microsoft.com/office/drawing/2014/main" id="{B1020EBD-EAB2-4B17-BF23-DD032C3C3E2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733447" y="5029200"/>
                  <a:ext cx="1152880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latin typeface="+mn-lt"/>
                    </a:rPr>
                    <a:t>0001 0000</a:t>
                  </a:r>
                </a:p>
              </p:txBody>
            </p:sp>
            <p:sp>
              <p:nvSpPr>
                <p:cNvPr id="179" name="TextBox 44">
                  <a:extLst>
                    <a:ext uri="{FF2B5EF4-FFF2-40B4-BE49-F238E27FC236}">
                      <a16:creationId xmlns:a16="http://schemas.microsoft.com/office/drawing/2014/main" id="{269222FB-BB7D-4CAC-8343-E364314A10C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744559" y="3767137"/>
                  <a:ext cx="1039067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latin typeface="+mn-lt"/>
                    </a:rPr>
                    <a:t>0101 000</a:t>
                  </a:r>
                </a:p>
              </p:txBody>
            </p:sp>
            <p:sp>
              <p:nvSpPr>
                <p:cNvPr id="180" name="TextBox 45">
                  <a:extLst>
                    <a:ext uri="{FF2B5EF4-FFF2-40B4-BE49-F238E27FC236}">
                      <a16:creationId xmlns:a16="http://schemas.microsoft.com/office/drawing/2014/main" id="{43FB865D-808B-498E-94B0-673FF460126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766784" y="3200400"/>
                  <a:ext cx="1016368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latin typeface="+mn-lt"/>
                    </a:rPr>
                    <a:t>0111 000</a:t>
                  </a:r>
                </a:p>
              </p:txBody>
            </p:sp>
            <p:sp>
              <p:nvSpPr>
                <p:cNvPr id="181" name="TextBox 46">
                  <a:extLst>
                    <a:ext uri="{FF2B5EF4-FFF2-40B4-BE49-F238E27FC236}">
                      <a16:creationId xmlns:a16="http://schemas.microsoft.com/office/drawing/2014/main" id="{6137C0FD-AF83-48DC-A78F-AD6A2644DE3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668359" y="1066800"/>
                  <a:ext cx="1130181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latin typeface="+mn-lt"/>
                    </a:rPr>
                    <a:t>1110 0000</a:t>
                  </a:r>
                </a:p>
              </p:txBody>
            </p:sp>
            <p:sp>
              <p:nvSpPr>
                <p:cNvPr id="182" name="Rectangle 181">
                  <a:extLst>
                    <a:ext uri="{FF2B5EF4-FFF2-40B4-BE49-F238E27FC236}">
                      <a16:creationId xmlns:a16="http://schemas.microsoft.com/office/drawing/2014/main" id="{9A4B8784-BCD5-4694-B27B-AF46D6BA7B5A}"/>
                    </a:ext>
                  </a:extLst>
                </p:cNvPr>
                <p:cNvSpPr/>
                <p:nvPr/>
              </p:nvSpPr>
              <p:spPr bwMode="auto">
                <a:xfrm>
                  <a:off x="4648559" y="54435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183" name="Rectangle 182">
                  <a:extLst>
                    <a:ext uri="{FF2B5EF4-FFF2-40B4-BE49-F238E27FC236}">
                      <a16:creationId xmlns:a16="http://schemas.microsoft.com/office/drawing/2014/main" id="{C162182F-8987-46F1-A786-5AAD66A2FE13}"/>
                    </a:ext>
                  </a:extLst>
                </p:cNvPr>
                <p:cNvSpPr/>
                <p:nvPr/>
              </p:nvSpPr>
              <p:spPr bwMode="auto">
                <a:xfrm>
                  <a:off x="4648559" y="52911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BD1905AC-7551-489B-AAAB-D5F0E237BD95}"/>
                    </a:ext>
                  </a:extLst>
                </p:cNvPr>
                <p:cNvSpPr/>
                <p:nvPr/>
              </p:nvSpPr>
              <p:spPr bwMode="auto">
                <a:xfrm>
                  <a:off x="4648559" y="51387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1842E64C-B297-40DF-85D2-8AF7C717F31D}"/>
                    </a:ext>
                  </a:extLst>
                </p:cNvPr>
                <p:cNvSpPr/>
                <p:nvPr/>
              </p:nvSpPr>
              <p:spPr bwMode="auto">
                <a:xfrm>
                  <a:off x="4648559" y="49863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186" name="Rectangle 185">
                  <a:extLst>
                    <a:ext uri="{FF2B5EF4-FFF2-40B4-BE49-F238E27FC236}">
                      <a16:creationId xmlns:a16="http://schemas.microsoft.com/office/drawing/2014/main" id="{87BAD935-7D65-4564-B8D7-6AF82B967006}"/>
                    </a:ext>
                  </a:extLst>
                </p:cNvPr>
                <p:cNvSpPr/>
                <p:nvPr/>
              </p:nvSpPr>
              <p:spPr bwMode="auto">
                <a:xfrm>
                  <a:off x="4648559" y="43767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187" name="Rectangle 186">
                  <a:extLst>
                    <a:ext uri="{FF2B5EF4-FFF2-40B4-BE49-F238E27FC236}">
                      <a16:creationId xmlns:a16="http://schemas.microsoft.com/office/drawing/2014/main" id="{C50D9614-B434-4BA3-8E02-E6BE92F98C41}"/>
                    </a:ext>
                  </a:extLst>
                </p:cNvPr>
                <p:cNvSpPr/>
                <p:nvPr/>
              </p:nvSpPr>
              <p:spPr bwMode="auto">
                <a:xfrm>
                  <a:off x="4648559" y="45291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188" name="Rectangle 187">
                  <a:extLst>
                    <a:ext uri="{FF2B5EF4-FFF2-40B4-BE49-F238E27FC236}">
                      <a16:creationId xmlns:a16="http://schemas.microsoft.com/office/drawing/2014/main" id="{43A35402-0E08-46E9-9358-A2BA01B334B7}"/>
                    </a:ext>
                  </a:extLst>
                </p:cNvPr>
                <p:cNvSpPr/>
                <p:nvPr/>
              </p:nvSpPr>
              <p:spPr bwMode="auto">
                <a:xfrm>
                  <a:off x="4648559" y="46815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189" name="Rectangle 188">
                  <a:extLst>
                    <a:ext uri="{FF2B5EF4-FFF2-40B4-BE49-F238E27FC236}">
                      <a16:creationId xmlns:a16="http://schemas.microsoft.com/office/drawing/2014/main" id="{EEA371A7-5C33-4FD5-84DE-086D2B8AEBEC}"/>
                    </a:ext>
                  </a:extLst>
                </p:cNvPr>
                <p:cNvSpPr/>
                <p:nvPr/>
              </p:nvSpPr>
              <p:spPr bwMode="auto">
                <a:xfrm>
                  <a:off x="4648559" y="48339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190" name="Rectangle 189">
                  <a:extLst>
                    <a:ext uri="{FF2B5EF4-FFF2-40B4-BE49-F238E27FC236}">
                      <a16:creationId xmlns:a16="http://schemas.microsoft.com/office/drawing/2014/main" id="{536EF89B-F637-416A-8603-3BAA27C6282A}"/>
                    </a:ext>
                  </a:extLst>
                </p:cNvPr>
                <p:cNvSpPr/>
                <p:nvPr/>
              </p:nvSpPr>
              <p:spPr bwMode="auto">
                <a:xfrm>
                  <a:off x="4648559" y="37671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191" name="Rectangle 190">
                  <a:extLst>
                    <a:ext uri="{FF2B5EF4-FFF2-40B4-BE49-F238E27FC236}">
                      <a16:creationId xmlns:a16="http://schemas.microsoft.com/office/drawing/2014/main" id="{69A52388-E236-45E9-82D3-A06266B80420}"/>
                    </a:ext>
                  </a:extLst>
                </p:cNvPr>
                <p:cNvSpPr/>
                <p:nvPr/>
              </p:nvSpPr>
              <p:spPr bwMode="auto">
                <a:xfrm>
                  <a:off x="4648559" y="39195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192" name="Rectangle 191">
                  <a:extLst>
                    <a:ext uri="{FF2B5EF4-FFF2-40B4-BE49-F238E27FC236}">
                      <a16:creationId xmlns:a16="http://schemas.microsoft.com/office/drawing/2014/main" id="{1CE3BD01-3159-41A1-952D-FC1BBAED9E0B}"/>
                    </a:ext>
                  </a:extLst>
                </p:cNvPr>
                <p:cNvSpPr/>
                <p:nvPr/>
              </p:nvSpPr>
              <p:spPr bwMode="auto">
                <a:xfrm>
                  <a:off x="4648559" y="40719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193" name="Rectangle 192">
                  <a:extLst>
                    <a:ext uri="{FF2B5EF4-FFF2-40B4-BE49-F238E27FC236}">
                      <a16:creationId xmlns:a16="http://schemas.microsoft.com/office/drawing/2014/main" id="{38C4EB60-568D-4E99-B280-34F78BA2049F}"/>
                    </a:ext>
                  </a:extLst>
                </p:cNvPr>
                <p:cNvSpPr/>
                <p:nvPr/>
              </p:nvSpPr>
              <p:spPr bwMode="auto">
                <a:xfrm>
                  <a:off x="4648559" y="42243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id="{0B9D5C6A-F918-4CCD-AF1E-BF3E71C538B9}"/>
                    </a:ext>
                  </a:extLst>
                </p:cNvPr>
                <p:cNvSpPr/>
                <p:nvPr/>
              </p:nvSpPr>
              <p:spPr bwMode="auto">
                <a:xfrm>
                  <a:off x="4648559" y="31575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572CACA1-3D44-4F72-8FD5-BB6BE2DA181E}"/>
                    </a:ext>
                  </a:extLst>
                </p:cNvPr>
                <p:cNvSpPr/>
                <p:nvPr/>
              </p:nvSpPr>
              <p:spPr bwMode="auto">
                <a:xfrm>
                  <a:off x="4648559" y="33099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196" name="Rectangle 195">
                  <a:extLst>
                    <a:ext uri="{FF2B5EF4-FFF2-40B4-BE49-F238E27FC236}">
                      <a16:creationId xmlns:a16="http://schemas.microsoft.com/office/drawing/2014/main" id="{316D7DA6-A447-48AF-9D11-E79CC28D72AD}"/>
                    </a:ext>
                  </a:extLst>
                </p:cNvPr>
                <p:cNvSpPr/>
                <p:nvPr/>
              </p:nvSpPr>
              <p:spPr bwMode="auto">
                <a:xfrm>
                  <a:off x="4648559" y="34623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197" name="Rectangle 196">
                  <a:extLst>
                    <a:ext uri="{FF2B5EF4-FFF2-40B4-BE49-F238E27FC236}">
                      <a16:creationId xmlns:a16="http://schemas.microsoft.com/office/drawing/2014/main" id="{B6CF662F-1823-444A-9BB9-6BF5B13894A3}"/>
                    </a:ext>
                  </a:extLst>
                </p:cNvPr>
                <p:cNvSpPr/>
                <p:nvPr/>
              </p:nvSpPr>
              <p:spPr bwMode="auto">
                <a:xfrm>
                  <a:off x="4648559" y="36147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198" name="Rectangle 197">
                  <a:extLst>
                    <a:ext uri="{FF2B5EF4-FFF2-40B4-BE49-F238E27FC236}">
                      <a16:creationId xmlns:a16="http://schemas.microsoft.com/office/drawing/2014/main" id="{CF584914-E440-4976-8B73-0FB38AA193E4}"/>
                    </a:ext>
                  </a:extLst>
                </p:cNvPr>
                <p:cNvSpPr/>
                <p:nvPr/>
              </p:nvSpPr>
              <p:spPr bwMode="auto">
                <a:xfrm>
                  <a:off x="4648559" y="25479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199" name="Rectangle 198">
                  <a:extLst>
                    <a:ext uri="{FF2B5EF4-FFF2-40B4-BE49-F238E27FC236}">
                      <a16:creationId xmlns:a16="http://schemas.microsoft.com/office/drawing/2014/main" id="{8B325F4B-DCE9-43ED-ABD4-3EC02AB5577D}"/>
                    </a:ext>
                  </a:extLst>
                </p:cNvPr>
                <p:cNvSpPr/>
                <p:nvPr/>
              </p:nvSpPr>
              <p:spPr bwMode="auto">
                <a:xfrm>
                  <a:off x="4648559" y="27003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id="{ECF7AE71-1DFA-4135-BF5E-2781D3473B44}"/>
                    </a:ext>
                  </a:extLst>
                </p:cNvPr>
                <p:cNvSpPr/>
                <p:nvPr/>
              </p:nvSpPr>
              <p:spPr bwMode="auto">
                <a:xfrm>
                  <a:off x="4648559" y="28527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201" name="Rectangle 200">
                  <a:extLst>
                    <a:ext uri="{FF2B5EF4-FFF2-40B4-BE49-F238E27FC236}">
                      <a16:creationId xmlns:a16="http://schemas.microsoft.com/office/drawing/2014/main" id="{E455D2F6-404B-48F2-9B2F-BDA4E83645D3}"/>
                    </a:ext>
                  </a:extLst>
                </p:cNvPr>
                <p:cNvSpPr/>
                <p:nvPr/>
              </p:nvSpPr>
              <p:spPr bwMode="auto">
                <a:xfrm>
                  <a:off x="4648559" y="30051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id="{C0B8031F-FC69-4C1B-A86B-1DA41F20BF5A}"/>
                    </a:ext>
                  </a:extLst>
                </p:cNvPr>
                <p:cNvSpPr/>
                <p:nvPr/>
              </p:nvSpPr>
              <p:spPr bwMode="auto">
                <a:xfrm>
                  <a:off x="4648559" y="19383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id="{D81D957E-CC8C-4014-AC0D-A144E641E0A9}"/>
                    </a:ext>
                  </a:extLst>
                </p:cNvPr>
                <p:cNvSpPr/>
                <p:nvPr/>
              </p:nvSpPr>
              <p:spPr bwMode="auto">
                <a:xfrm>
                  <a:off x="4648559" y="20907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id="{AEFB61C1-404E-4D9D-B172-84CC4ED047B9}"/>
                    </a:ext>
                  </a:extLst>
                </p:cNvPr>
                <p:cNvSpPr/>
                <p:nvPr/>
              </p:nvSpPr>
              <p:spPr bwMode="auto">
                <a:xfrm>
                  <a:off x="4648559" y="22431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id="{0D860122-371A-4936-8161-F17C4DD546BD}"/>
                    </a:ext>
                  </a:extLst>
                </p:cNvPr>
                <p:cNvSpPr/>
                <p:nvPr/>
              </p:nvSpPr>
              <p:spPr bwMode="auto">
                <a:xfrm>
                  <a:off x="4648559" y="23955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206" name="Rectangle 205">
                  <a:extLst>
                    <a:ext uri="{FF2B5EF4-FFF2-40B4-BE49-F238E27FC236}">
                      <a16:creationId xmlns:a16="http://schemas.microsoft.com/office/drawing/2014/main" id="{CF7D8DF5-281A-49BC-AAD7-D4AA0BD46AA4}"/>
                    </a:ext>
                  </a:extLst>
                </p:cNvPr>
                <p:cNvSpPr/>
                <p:nvPr/>
              </p:nvSpPr>
              <p:spPr bwMode="auto">
                <a:xfrm>
                  <a:off x="4648559" y="13287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207" name="Rectangle 206">
                  <a:extLst>
                    <a:ext uri="{FF2B5EF4-FFF2-40B4-BE49-F238E27FC236}">
                      <a16:creationId xmlns:a16="http://schemas.microsoft.com/office/drawing/2014/main" id="{47885F49-56FF-4AE2-9AF6-20E7B3AEEED4}"/>
                    </a:ext>
                  </a:extLst>
                </p:cNvPr>
                <p:cNvSpPr/>
                <p:nvPr/>
              </p:nvSpPr>
              <p:spPr bwMode="auto">
                <a:xfrm>
                  <a:off x="4648559" y="14811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208" name="Rectangle 207">
                  <a:extLst>
                    <a:ext uri="{FF2B5EF4-FFF2-40B4-BE49-F238E27FC236}">
                      <a16:creationId xmlns:a16="http://schemas.microsoft.com/office/drawing/2014/main" id="{90A3A48E-B473-4D27-BBBB-7590C17DE991}"/>
                    </a:ext>
                  </a:extLst>
                </p:cNvPr>
                <p:cNvSpPr/>
                <p:nvPr/>
              </p:nvSpPr>
              <p:spPr bwMode="auto">
                <a:xfrm>
                  <a:off x="4648559" y="16335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209" name="Rectangle 208">
                  <a:extLst>
                    <a:ext uri="{FF2B5EF4-FFF2-40B4-BE49-F238E27FC236}">
                      <a16:creationId xmlns:a16="http://schemas.microsoft.com/office/drawing/2014/main" id="{4570083F-3636-4BEC-9307-7404B9F5C220}"/>
                    </a:ext>
                  </a:extLst>
                </p:cNvPr>
                <p:cNvSpPr/>
                <p:nvPr/>
              </p:nvSpPr>
              <p:spPr bwMode="auto">
                <a:xfrm>
                  <a:off x="4648559" y="17859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210" name="Rectangle 209">
                  <a:extLst>
                    <a:ext uri="{FF2B5EF4-FFF2-40B4-BE49-F238E27FC236}">
                      <a16:creationId xmlns:a16="http://schemas.microsoft.com/office/drawing/2014/main" id="{3B1270FF-60DF-4A44-B46B-E400D587B82B}"/>
                    </a:ext>
                  </a:extLst>
                </p:cNvPr>
                <p:cNvSpPr/>
                <p:nvPr/>
              </p:nvSpPr>
              <p:spPr bwMode="auto">
                <a:xfrm>
                  <a:off x="4648559" y="7191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211" name="Rectangle 210">
                  <a:extLst>
                    <a:ext uri="{FF2B5EF4-FFF2-40B4-BE49-F238E27FC236}">
                      <a16:creationId xmlns:a16="http://schemas.microsoft.com/office/drawing/2014/main" id="{3B234B7A-F6B7-4DA0-A8C7-97924B5EEEF7}"/>
                    </a:ext>
                  </a:extLst>
                </p:cNvPr>
                <p:cNvSpPr/>
                <p:nvPr/>
              </p:nvSpPr>
              <p:spPr bwMode="auto">
                <a:xfrm>
                  <a:off x="4648559" y="8715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212" name="Rectangle 211">
                  <a:extLst>
                    <a:ext uri="{FF2B5EF4-FFF2-40B4-BE49-F238E27FC236}">
                      <a16:creationId xmlns:a16="http://schemas.microsoft.com/office/drawing/2014/main" id="{63334B42-5A99-4CD3-97DE-A0A05BBB91A2}"/>
                    </a:ext>
                  </a:extLst>
                </p:cNvPr>
                <p:cNvSpPr/>
                <p:nvPr/>
              </p:nvSpPr>
              <p:spPr bwMode="auto">
                <a:xfrm>
                  <a:off x="4648559" y="10239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213" name="Rectangle 212">
                  <a:extLst>
                    <a:ext uri="{FF2B5EF4-FFF2-40B4-BE49-F238E27FC236}">
                      <a16:creationId xmlns:a16="http://schemas.microsoft.com/office/drawing/2014/main" id="{6400F277-6541-42E6-9789-1435C317F256}"/>
                    </a:ext>
                  </a:extLst>
                </p:cNvPr>
                <p:cNvSpPr/>
                <p:nvPr/>
              </p:nvSpPr>
              <p:spPr bwMode="auto">
                <a:xfrm>
                  <a:off x="4648559" y="11763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id="{0996E9C3-A04E-40AD-87FE-10685C99B063}"/>
                    </a:ext>
                  </a:extLst>
                </p:cNvPr>
                <p:cNvSpPr/>
                <p:nvPr/>
              </p:nvSpPr>
              <p:spPr bwMode="auto">
                <a:xfrm>
                  <a:off x="9465034" y="31575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215" name="Rectangle 214">
                  <a:extLst>
                    <a:ext uri="{FF2B5EF4-FFF2-40B4-BE49-F238E27FC236}">
                      <a16:creationId xmlns:a16="http://schemas.microsoft.com/office/drawing/2014/main" id="{49CB9CE1-253E-4761-A94F-A0F8E12534B1}"/>
                    </a:ext>
                  </a:extLst>
                </p:cNvPr>
                <p:cNvSpPr/>
                <p:nvPr/>
              </p:nvSpPr>
              <p:spPr bwMode="auto">
                <a:xfrm>
                  <a:off x="9465034" y="33099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7A3070DA-0D08-459C-AC7C-B1427C44F40E}"/>
                    </a:ext>
                  </a:extLst>
                </p:cNvPr>
                <p:cNvSpPr/>
                <p:nvPr/>
              </p:nvSpPr>
              <p:spPr bwMode="auto">
                <a:xfrm>
                  <a:off x="9465034" y="34623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217" name="Rectangle 216">
                  <a:extLst>
                    <a:ext uri="{FF2B5EF4-FFF2-40B4-BE49-F238E27FC236}">
                      <a16:creationId xmlns:a16="http://schemas.microsoft.com/office/drawing/2014/main" id="{17575C5F-954E-404D-863D-B474C7D915D5}"/>
                    </a:ext>
                  </a:extLst>
                </p:cNvPr>
                <p:cNvSpPr/>
                <p:nvPr/>
              </p:nvSpPr>
              <p:spPr bwMode="auto">
                <a:xfrm>
                  <a:off x="9465034" y="36147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218" name="Rectangle 217">
                  <a:extLst>
                    <a:ext uri="{FF2B5EF4-FFF2-40B4-BE49-F238E27FC236}">
                      <a16:creationId xmlns:a16="http://schemas.microsoft.com/office/drawing/2014/main" id="{74483C78-64F1-43F1-B5E9-943AAF84977C}"/>
                    </a:ext>
                  </a:extLst>
                </p:cNvPr>
                <p:cNvSpPr/>
                <p:nvPr/>
              </p:nvSpPr>
              <p:spPr bwMode="auto">
                <a:xfrm>
                  <a:off x="9465034" y="37671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id="{33AA31B1-2C72-40CB-BFF4-31549475ED09}"/>
                    </a:ext>
                  </a:extLst>
                </p:cNvPr>
                <p:cNvSpPr/>
                <p:nvPr/>
              </p:nvSpPr>
              <p:spPr bwMode="auto">
                <a:xfrm>
                  <a:off x="9465034" y="39195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220" name="Rectangle 219">
                  <a:extLst>
                    <a:ext uri="{FF2B5EF4-FFF2-40B4-BE49-F238E27FC236}">
                      <a16:creationId xmlns:a16="http://schemas.microsoft.com/office/drawing/2014/main" id="{3A7DED40-6E7F-4C42-82DC-AAEADC7D7516}"/>
                    </a:ext>
                  </a:extLst>
                </p:cNvPr>
                <p:cNvSpPr/>
                <p:nvPr/>
              </p:nvSpPr>
              <p:spPr bwMode="auto">
                <a:xfrm>
                  <a:off x="9465034" y="40719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221" name="Rectangle 220">
                  <a:extLst>
                    <a:ext uri="{FF2B5EF4-FFF2-40B4-BE49-F238E27FC236}">
                      <a16:creationId xmlns:a16="http://schemas.microsoft.com/office/drawing/2014/main" id="{31996C67-0E79-40F3-8DD4-9E4C3151C873}"/>
                    </a:ext>
                  </a:extLst>
                </p:cNvPr>
                <p:cNvSpPr/>
                <p:nvPr/>
              </p:nvSpPr>
              <p:spPr bwMode="auto">
                <a:xfrm>
                  <a:off x="9465034" y="42243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09991177-9423-4F08-882B-B1EA8B7699C6}"/>
                    </a:ext>
                  </a:extLst>
                </p:cNvPr>
                <p:cNvSpPr/>
                <p:nvPr/>
              </p:nvSpPr>
              <p:spPr bwMode="auto">
                <a:xfrm>
                  <a:off x="9465034" y="43767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223" name="Rectangle 222">
                  <a:extLst>
                    <a:ext uri="{FF2B5EF4-FFF2-40B4-BE49-F238E27FC236}">
                      <a16:creationId xmlns:a16="http://schemas.microsoft.com/office/drawing/2014/main" id="{6FAA2931-48E7-4EC2-9955-BF6862F9D61F}"/>
                    </a:ext>
                  </a:extLst>
                </p:cNvPr>
                <p:cNvSpPr/>
                <p:nvPr/>
              </p:nvSpPr>
              <p:spPr bwMode="auto">
                <a:xfrm>
                  <a:off x="9465034" y="45291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224" name="Rectangle 223">
                  <a:extLst>
                    <a:ext uri="{FF2B5EF4-FFF2-40B4-BE49-F238E27FC236}">
                      <a16:creationId xmlns:a16="http://schemas.microsoft.com/office/drawing/2014/main" id="{D811E640-5BFB-482D-BB5F-07135C85D77F}"/>
                    </a:ext>
                  </a:extLst>
                </p:cNvPr>
                <p:cNvSpPr/>
                <p:nvPr/>
              </p:nvSpPr>
              <p:spPr bwMode="auto">
                <a:xfrm>
                  <a:off x="9465034" y="46815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id="{CC787E1A-18C7-4081-921F-82A2E20A67BC}"/>
                    </a:ext>
                  </a:extLst>
                </p:cNvPr>
                <p:cNvSpPr/>
                <p:nvPr/>
              </p:nvSpPr>
              <p:spPr bwMode="auto">
                <a:xfrm>
                  <a:off x="9465034" y="48339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226" name="Rectangle 225">
                  <a:extLst>
                    <a:ext uri="{FF2B5EF4-FFF2-40B4-BE49-F238E27FC236}">
                      <a16:creationId xmlns:a16="http://schemas.microsoft.com/office/drawing/2014/main" id="{E3F48742-AA1D-4C6B-B519-39D45576817B}"/>
                    </a:ext>
                  </a:extLst>
                </p:cNvPr>
                <p:cNvSpPr/>
                <p:nvPr/>
              </p:nvSpPr>
              <p:spPr bwMode="auto">
                <a:xfrm>
                  <a:off x="9465034" y="49863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227" name="Rectangle 226">
                  <a:extLst>
                    <a:ext uri="{FF2B5EF4-FFF2-40B4-BE49-F238E27FC236}">
                      <a16:creationId xmlns:a16="http://schemas.microsoft.com/office/drawing/2014/main" id="{4D150154-5B9A-4A7A-97DA-39A30AF45C48}"/>
                    </a:ext>
                  </a:extLst>
                </p:cNvPr>
                <p:cNvSpPr/>
                <p:nvPr/>
              </p:nvSpPr>
              <p:spPr bwMode="auto">
                <a:xfrm>
                  <a:off x="9465034" y="51387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228" name="Rectangle 227">
                  <a:extLst>
                    <a:ext uri="{FF2B5EF4-FFF2-40B4-BE49-F238E27FC236}">
                      <a16:creationId xmlns:a16="http://schemas.microsoft.com/office/drawing/2014/main" id="{F83CF1E9-0E3B-4390-B643-CC49CAF02C50}"/>
                    </a:ext>
                  </a:extLst>
                </p:cNvPr>
                <p:cNvSpPr/>
                <p:nvPr/>
              </p:nvSpPr>
              <p:spPr bwMode="auto">
                <a:xfrm>
                  <a:off x="9465034" y="52911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229" name="Rectangle 228">
                  <a:extLst>
                    <a:ext uri="{FF2B5EF4-FFF2-40B4-BE49-F238E27FC236}">
                      <a16:creationId xmlns:a16="http://schemas.microsoft.com/office/drawing/2014/main" id="{8E4F843C-BA4F-4A5B-B3A2-33A92B847588}"/>
                    </a:ext>
                  </a:extLst>
                </p:cNvPr>
                <p:cNvSpPr/>
                <p:nvPr/>
              </p:nvSpPr>
              <p:spPr bwMode="auto">
                <a:xfrm>
                  <a:off x="9465034" y="54435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230" name="Rectangle 229">
                  <a:extLst>
                    <a:ext uri="{FF2B5EF4-FFF2-40B4-BE49-F238E27FC236}">
                      <a16:creationId xmlns:a16="http://schemas.microsoft.com/office/drawing/2014/main" id="{5CAB45F5-CC93-4019-A9CF-0DDC27601EC0}"/>
                    </a:ext>
                  </a:extLst>
                </p:cNvPr>
                <p:cNvSpPr/>
                <p:nvPr/>
              </p:nvSpPr>
              <p:spPr bwMode="auto">
                <a:xfrm>
                  <a:off x="9465034" y="7191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231" name="Rectangle 230">
                  <a:extLst>
                    <a:ext uri="{FF2B5EF4-FFF2-40B4-BE49-F238E27FC236}">
                      <a16:creationId xmlns:a16="http://schemas.microsoft.com/office/drawing/2014/main" id="{8D4C2000-5C0F-4A57-84BC-3349AEEBCF68}"/>
                    </a:ext>
                  </a:extLst>
                </p:cNvPr>
                <p:cNvSpPr/>
                <p:nvPr/>
              </p:nvSpPr>
              <p:spPr bwMode="auto">
                <a:xfrm>
                  <a:off x="9465034" y="8715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47281B25-CB32-415F-B9B7-76349D0C479E}"/>
                    </a:ext>
                  </a:extLst>
                </p:cNvPr>
                <p:cNvSpPr/>
                <p:nvPr/>
              </p:nvSpPr>
              <p:spPr bwMode="auto">
                <a:xfrm>
                  <a:off x="9465034" y="10239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233" name="Rectangle 232">
                  <a:extLst>
                    <a:ext uri="{FF2B5EF4-FFF2-40B4-BE49-F238E27FC236}">
                      <a16:creationId xmlns:a16="http://schemas.microsoft.com/office/drawing/2014/main" id="{EDC826FA-C8BF-4BF6-BA1C-0294F97E6CFF}"/>
                    </a:ext>
                  </a:extLst>
                </p:cNvPr>
                <p:cNvSpPr/>
                <p:nvPr/>
              </p:nvSpPr>
              <p:spPr bwMode="auto">
                <a:xfrm>
                  <a:off x="9465034" y="11763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234" name="Rectangle 233">
                  <a:extLst>
                    <a:ext uri="{FF2B5EF4-FFF2-40B4-BE49-F238E27FC236}">
                      <a16:creationId xmlns:a16="http://schemas.microsoft.com/office/drawing/2014/main" id="{E4AEC2F5-BE4D-456A-9639-00280F9BCA5D}"/>
                    </a:ext>
                  </a:extLst>
                </p:cNvPr>
                <p:cNvSpPr/>
                <p:nvPr/>
              </p:nvSpPr>
              <p:spPr bwMode="auto">
                <a:xfrm>
                  <a:off x="9465034" y="13287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4BC73F0B-798B-47DE-9EE8-56C16ECFF5C9}"/>
                    </a:ext>
                  </a:extLst>
                </p:cNvPr>
                <p:cNvSpPr/>
                <p:nvPr/>
              </p:nvSpPr>
              <p:spPr bwMode="auto">
                <a:xfrm>
                  <a:off x="9465034" y="14811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236" name="Rectangle 235">
                  <a:extLst>
                    <a:ext uri="{FF2B5EF4-FFF2-40B4-BE49-F238E27FC236}">
                      <a16:creationId xmlns:a16="http://schemas.microsoft.com/office/drawing/2014/main" id="{6088D353-61A0-4425-93E9-B7C8EB332207}"/>
                    </a:ext>
                  </a:extLst>
                </p:cNvPr>
                <p:cNvSpPr/>
                <p:nvPr/>
              </p:nvSpPr>
              <p:spPr bwMode="auto">
                <a:xfrm>
                  <a:off x="9465034" y="16335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237" name="Rectangle 236">
                  <a:extLst>
                    <a:ext uri="{FF2B5EF4-FFF2-40B4-BE49-F238E27FC236}">
                      <a16:creationId xmlns:a16="http://schemas.microsoft.com/office/drawing/2014/main" id="{04A5E58A-B1FF-484B-AFB6-540BDEA8C178}"/>
                    </a:ext>
                  </a:extLst>
                </p:cNvPr>
                <p:cNvSpPr/>
                <p:nvPr/>
              </p:nvSpPr>
              <p:spPr bwMode="auto">
                <a:xfrm>
                  <a:off x="9465034" y="17859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26062F46-92C6-4C15-9040-11E55E730559}"/>
                    </a:ext>
                  </a:extLst>
                </p:cNvPr>
                <p:cNvSpPr/>
                <p:nvPr/>
              </p:nvSpPr>
              <p:spPr bwMode="auto">
                <a:xfrm>
                  <a:off x="9465034" y="19383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239" name="Rectangle 238">
                  <a:extLst>
                    <a:ext uri="{FF2B5EF4-FFF2-40B4-BE49-F238E27FC236}">
                      <a16:creationId xmlns:a16="http://schemas.microsoft.com/office/drawing/2014/main" id="{8550AAD9-991F-4CA5-AE7C-23BB4DC1E42B}"/>
                    </a:ext>
                  </a:extLst>
                </p:cNvPr>
                <p:cNvSpPr/>
                <p:nvPr/>
              </p:nvSpPr>
              <p:spPr bwMode="auto">
                <a:xfrm>
                  <a:off x="9465034" y="20907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240" name="Rectangle 239">
                  <a:extLst>
                    <a:ext uri="{FF2B5EF4-FFF2-40B4-BE49-F238E27FC236}">
                      <a16:creationId xmlns:a16="http://schemas.microsoft.com/office/drawing/2014/main" id="{900CBB4D-830F-4CC9-B230-72AA1FDB8968}"/>
                    </a:ext>
                  </a:extLst>
                </p:cNvPr>
                <p:cNvSpPr/>
                <p:nvPr/>
              </p:nvSpPr>
              <p:spPr bwMode="auto">
                <a:xfrm>
                  <a:off x="9465034" y="22431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241" name="Rectangle 240">
                  <a:extLst>
                    <a:ext uri="{FF2B5EF4-FFF2-40B4-BE49-F238E27FC236}">
                      <a16:creationId xmlns:a16="http://schemas.microsoft.com/office/drawing/2014/main" id="{A053EFF6-A3CB-49BA-A245-EC16E6534E7E}"/>
                    </a:ext>
                  </a:extLst>
                </p:cNvPr>
                <p:cNvSpPr/>
                <p:nvPr/>
              </p:nvSpPr>
              <p:spPr bwMode="auto">
                <a:xfrm>
                  <a:off x="9465034" y="23955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242" name="Rectangle 241">
                  <a:extLst>
                    <a:ext uri="{FF2B5EF4-FFF2-40B4-BE49-F238E27FC236}">
                      <a16:creationId xmlns:a16="http://schemas.microsoft.com/office/drawing/2014/main" id="{51293023-1ACE-4191-BB3F-A88E5820E50D}"/>
                    </a:ext>
                  </a:extLst>
                </p:cNvPr>
                <p:cNvSpPr/>
                <p:nvPr/>
              </p:nvSpPr>
              <p:spPr bwMode="auto">
                <a:xfrm>
                  <a:off x="9465034" y="25479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243" name="Rectangle 242">
                  <a:extLst>
                    <a:ext uri="{FF2B5EF4-FFF2-40B4-BE49-F238E27FC236}">
                      <a16:creationId xmlns:a16="http://schemas.microsoft.com/office/drawing/2014/main" id="{4DC0AC77-7927-459F-8BCE-1B4169A37A3B}"/>
                    </a:ext>
                  </a:extLst>
                </p:cNvPr>
                <p:cNvSpPr/>
                <p:nvPr/>
              </p:nvSpPr>
              <p:spPr bwMode="auto">
                <a:xfrm>
                  <a:off x="9465034" y="27003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244" name="Rectangle 243">
                  <a:extLst>
                    <a:ext uri="{FF2B5EF4-FFF2-40B4-BE49-F238E27FC236}">
                      <a16:creationId xmlns:a16="http://schemas.microsoft.com/office/drawing/2014/main" id="{64A2FB37-0464-4770-872D-AD688F119D19}"/>
                    </a:ext>
                  </a:extLst>
                </p:cNvPr>
                <p:cNvSpPr/>
                <p:nvPr/>
              </p:nvSpPr>
              <p:spPr bwMode="auto">
                <a:xfrm>
                  <a:off x="9465034" y="28527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sp>
              <p:nvSpPr>
                <p:cNvPr id="245" name="Rectangle 244">
                  <a:extLst>
                    <a:ext uri="{FF2B5EF4-FFF2-40B4-BE49-F238E27FC236}">
                      <a16:creationId xmlns:a16="http://schemas.microsoft.com/office/drawing/2014/main" id="{7C4964EF-8922-481C-B94F-B5D4805EAE8D}"/>
                    </a:ext>
                  </a:extLst>
                </p:cNvPr>
                <p:cNvSpPr/>
                <p:nvPr/>
              </p:nvSpPr>
              <p:spPr bwMode="auto">
                <a:xfrm>
                  <a:off x="9465034" y="3005137"/>
                  <a:ext cx="1295400" cy="152400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sysDash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ea typeface="ＭＳ Ｐゴシック" charset="-128"/>
                    <a:cs typeface="Helvetica"/>
                  </a:endParaRPr>
                </a:p>
              </p:txBody>
            </p:sp>
            <p:grpSp>
              <p:nvGrpSpPr>
                <p:cNvPr id="246" name="Group 134">
                  <a:extLst>
                    <a:ext uri="{FF2B5EF4-FFF2-40B4-BE49-F238E27FC236}">
                      <a16:creationId xmlns:a16="http://schemas.microsoft.com/office/drawing/2014/main" id="{63DC2DF6-F06F-4D27-A809-E78ADD1404B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159984" y="490537"/>
                  <a:ext cx="1353960" cy="6001643"/>
                  <a:chOff x="4188007" y="838200"/>
                  <a:chExt cx="1354406" cy="6000946"/>
                </a:xfrm>
              </p:grpSpPr>
              <p:sp>
                <p:nvSpPr>
                  <p:cNvPr id="275" name="TextBox 136">
                    <a:extLst>
                      <a:ext uri="{FF2B5EF4-FFF2-40B4-BE49-F238E27FC236}">
                        <a16:creationId xmlns:a16="http://schemas.microsoft.com/office/drawing/2014/main" id="{4D1BA036-FA69-46DE-897F-FD05826B90E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88007" y="838200"/>
                    <a:ext cx="1354406" cy="60009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MS PGothic" panose="020B0600070205080204" pitchFamily="34" charset="-128"/>
                      </a:defRPr>
                    </a:lvl1pPr>
                    <a:lvl2pPr marL="742950" indent="-285750" eaLnBrk="0" hangingPunct="0">
                      <a:defRPr sz="24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MS PGothic" panose="020B0600070205080204" pitchFamily="34" charset="-128"/>
                      </a:defRPr>
                    </a:lvl2pPr>
                    <a:lvl3pPr marL="1143000" indent="-228600" eaLnBrk="0" hangingPunct="0">
                      <a:defRPr sz="24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MS PGothic" panose="020B0600070205080204" pitchFamily="34" charset="-128"/>
                      </a:defRPr>
                    </a:lvl3pPr>
                    <a:lvl4pPr marL="1600200" indent="-228600" eaLnBrk="0" hangingPunct="0">
                      <a:defRPr sz="24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MS PGothic" panose="020B0600070205080204" pitchFamily="34" charset="-128"/>
                      </a:defRPr>
                    </a:lvl4pPr>
                    <a:lvl5pPr marL="2057400" indent="-228600" eaLnBrk="0" hangingPunct="0">
                      <a:defRPr sz="24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r>
                      <a:rPr lang="en-US" altLang="en-US" sz="1200" b="0" dirty="0">
                        <a:latin typeface="+mn-lt"/>
                      </a:rPr>
                      <a:t>11111   11101</a:t>
                    </a:r>
                  </a:p>
                  <a:p>
                    <a:pPr eaLnBrk="1" hangingPunct="1"/>
                    <a:r>
                      <a:rPr lang="en-US" altLang="en-US" sz="1200" b="0" dirty="0">
                        <a:latin typeface="+mn-lt"/>
                      </a:rPr>
                      <a:t>11110   11100</a:t>
                    </a:r>
                  </a:p>
                  <a:p>
                    <a:pPr eaLnBrk="1" hangingPunct="1"/>
                    <a:r>
                      <a:rPr lang="en-US" altLang="en-US" sz="1200" b="0" dirty="0">
                        <a:latin typeface="+mn-lt"/>
                      </a:rPr>
                      <a:t>11101     null   </a:t>
                    </a:r>
                  </a:p>
                  <a:p>
                    <a:pPr eaLnBrk="1" hangingPunct="1"/>
                    <a:r>
                      <a:rPr lang="en-US" altLang="en-US" sz="1200" b="0" dirty="0">
                        <a:latin typeface="+mn-lt"/>
                      </a:rPr>
                      <a:t>11100     null   </a:t>
                    </a:r>
                  </a:p>
                  <a:p>
                    <a:pPr eaLnBrk="1" hangingPunct="1"/>
                    <a:r>
                      <a:rPr lang="en-US" altLang="en-US" sz="1200" b="0" dirty="0">
                        <a:latin typeface="+mn-lt"/>
                      </a:rPr>
                      <a:t>11011     null</a:t>
                    </a:r>
                  </a:p>
                  <a:p>
                    <a:pPr eaLnBrk="1" hangingPunct="1"/>
                    <a:r>
                      <a:rPr lang="en-US" altLang="en-US" sz="1200" b="0" dirty="0">
                        <a:latin typeface="+mn-lt"/>
                      </a:rPr>
                      <a:t>11010     null</a:t>
                    </a:r>
                  </a:p>
                  <a:p>
                    <a:pPr eaLnBrk="1" hangingPunct="1"/>
                    <a:r>
                      <a:rPr lang="en-US" altLang="en-US" sz="1200" b="0" dirty="0">
                        <a:latin typeface="+mn-lt"/>
                      </a:rPr>
                      <a:t>11001     null</a:t>
                    </a:r>
                  </a:p>
                  <a:p>
                    <a:pPr eaLnBrk="1" hangingPunct="1"/>
                    <a:r>
                      <a:rPr lang="en-US" altLang="en-US" sz="1200" b="0" dirty="0">
                        <a:latin typeface="+mn-lt"/>
                      </a:rPr>
                      <a:t>11000     null</a:t>
                    </a:r>
                  </a:p>
                  <a:p>
                    <a:pPr eaLnBrk="1" hangingPunct="1"/>
                    <a:r>
                      <a:rPr lang="en-US" altLang="en-US" sz="1200" b="0" dirty="0">
                        <a:latin typeface="+mn-lt"/>
                      </a:rPr>
                      <a:t>10111     null</a:t>
                    </a:r>
                  </a:p>
                  <a:p>
                    <a:pPr eaLnBrk="1" hangingPunct="1"/>
                    <a:r>
                      <a:rPr lang="en-US" altLang="en-US" sz="1200" b="0" dirty="0">
                        <a:latin typeface="+mn-lt"/>
                      </a:rPr>
                      <a:t>10110     null</a:t>
                    </a:r>
                  </a:p>
                  <a:p>
                    <a:pPr eaLnBrk="1" hangingPunct="1"/>
                    <a:r>
                      <a:rPr lang="en-US" altLang="en-US" sz="1200" b="0" dirty="0">
                        <a:latin typeface="+mn-lt"/>
                      </a:rPr>
                      <a:t>10101     null</a:t>
                    </a:r>
                  </a:p>
                  <a:p>
                    <a:pPr eaLnBrk="1" hangingPunct="1"/>
                    <a:r>
                      <a:rPr lang="en-US" altLang="en-US" sz="1200" b="0" dirty="0">
                        <a:latin typeface="+mn-lt"/>
                      </a:rPr>
                      <a:t>10100     null</a:t>
                    </a:r>
                  </a:p>
                  <a:p>
                    <a:pPr eaLnBrk="1" hangingPunct="1"/>
                    <a:r>
                      <a:rPr lang="en-US" altLang="en-US" sz="1200" b="0" dirty="0">
                        <a:latin typeface="+mn-lt"/>
                      </a:rPr>
                      <a:t>10011     null</a:t>
                    </a:r>
                  </a:p>
                  <a:p>
                    <a:pPr eaLnBrk="1" hangingPunct="1"/>
                    <a:r>
                      <a:rPr lang="en-US" altLang="en-US" sz="1200" b="0" dirty="0">
                        <a:latin typeface="+mn-lt"/>
                      </a:rPr>
                      <a:t>10010   10000</a:t>
                    </a:r>
                  </a:p>
                  <a:p>
                    <a:pPr eaLnBrk="1" hangingPunct="1"/>
                    <a:r>
                      <a:rPr lang="en-US" altLang="en-US" sz="1200" b="0" dirty="0">
                        <a:latin typeface="+mn-lt"/>
                      </a:rPr>
                      <a:t>10001   01111</a:t>
                    </a:r>
                  </a:p>
                  <a:p>
                    <a:pPr eaLnBrk="1" hangingPunct="1"/>
                    <a:r>
                      <a:rPr lang="en-US" altLang="en-US" sz="1200" b="0" dirty="0">
                        <a:latin typeface="+mn-lt"/>
                      </a:rPr>
                      <a:t>10000   01110</a:t>
                    </a:r>
                  </a:p>
                  <a:p>
                    <a:pPr eaLnBrk="1" hangingPunct="1"/>
                    <a:r>
                      <a:rPr lang="en-US" altLang="en-US" sz="1200" b="0" dirty="0">
                        <a:latin typeface="+mn-lt"/>
                      </a:rPr>
                      <a:t>01111     null</a:t>
                    </a:r>
                  </a:p>
                  <a:p>
                    <a:pPr eaLnBrk="1" hangingPunct="1"/>
                    <a:r>
                      <a:rPr lang="en-US" altLang="en-US" sz="1200" b="0" dirty="0">
                        <a:latin typeface="+mn-lt"/>
                      </a:rPr>
                      <a:t>01110     null      </a:t>
                    </a:r>
                  </a:p>
                  <a:p>
                    <a:pPr eaLnBrk="1" hangingPunct="1"/>
                    <a:r>
                      <a:rPr lang="en-US" altLang="en-US" sz="1200" b="0" dirty="0">
                        <a:latin typeface="+mn-lt"/>
                      </a:rPr>
                      <a:t>01101     null</a:t>
                    </a:r>
                  </a:p>
                  <a:p>
                    <a:pPr eaLnBrk="1" hangingPunct="1"/>
                    <a:r>
                      <a:rPr lang="en-US" altLang="en-US" sz="1200" b="0" dirty="0">
                        <a:latin typeface="+mn-lt"/>
                      </a:rPr>
                      <a:t>01100     null</a:t>
                    </a:r>
                  </a:p>
                  <a:p>
                    <a:pPr eaLnBrk="1" hangingPunct="1"/>
                    <a:r>
                      <a:rPr lang="en-US" altLang="en-US" sz="1200" b="0" dirty="0">
                        <a:latin typeface="+mn-lt"/>
                      </a:rPr>
                      <a:t>01011   01101 </a:t>
                    </a:r>
                  </a:p>
                  <a:p>
                    <a:pPr eaLnBrk="1" hangingPunct="1"/>
                    <a:r>
                      <a:rPr lang="en-US" altLang="en-US" sz="1200" b="0" dirty="0">
                        <a:latin typeface="+mn-lt"/>
                      </a:rPr>
                      <a:t>01010   01100 </a:t>
                    </a:r>
                  </a:p>
                  <a:p>
                    <a:pPr eaLnBrk="1" hangingPunct="1"/>
                    <a:r>
                      <a:rPr lang="en-US" altLang="en-US" sz="1200" b="0" dirty="0">
                        <a:latin typeface="+mn-lt"/>
                      </a:rPr>
                      <a:t>01001   01011</a:t>
                    </a:r>
                  </a:p>
                  <a:p>
                    <a:pPr eaLnBrk="1" hangingPunct="1"/>
                    <a:r>
                      <a:rPr lang="en-US" altLang="en-US" sz="1200" b="0" dirty="0">
                        <a:latin typeface="+mn-lt"/>
                      </a:rPr>
                      <a:t>01000   01010</a:t>
                    </a:r>
                  </a:p>
                  <a:p>
                    <a:pPr eaLnBrk="1" hangingPunct="1"/>
                    <a:r>
                      <a:rPr lang="en-US" altLang="en-US" sz="1200" b="0" dirty="0">
                        <a:latin typeface="+mn-lt"/>
                      </a:rPr>
                      <a:t>00111     null</a:t>
                    </a:r>
                  </a:p>
                  <a:p>
                    <a:pPr eaLnBrk="1" hangingPunct="1"/>
                    <a:r>
                      <a:rPr lang="en-US" altLang="en-US" sz="1200" b="0" dirty="0">
                        <a:latin typeface="+mn-lt"/>
                      </a:rPr>
                      <a:t>00110     null</a:t>
                    </a:r>
                  </a:p>
                  <a:p>
                    <a:pPr eaLnBrk="1" hangingPunct="1"/>
                    <a:r>
                      <a:rPr lang="en-US" altLang="en-US" sz="1200" b="0" dirty="0">
                        <a:latin typeface="+mn-lt"/>
                      </a:rPr>
                      <a:t>00101     null </a:t>
                    </a:r>
                  </a:p>
                  <a:p>
                    <a:pPr eaLnBrk="1" hangingPunct="1"/>
                    <a:r>
                      <a:rPr lang="en-US" altLang="en-US" sz="1200" b="0" dirty="0">
                        <a:latin typeface="+mn-lt"/>
                      </a:rPr>
                      <a:t>00100     null </a:t>
                    </a:r>
                  </a:p>
                  <a:p>
                    <a:pPr eaLnBrk="1" hangingPunct="1"/>
                    <a:r>
                      <a:rPr lang="en-US" altLang="en-US" sz="1200" b="0" dirty="0">
                        <a:latin typeface="+mn-lt"/>
                      </a:rPr>
                      <a:t>00011   00101</a:t>
                    </a:r>
                  </a:p>
                  <a:p>
                    <a:pPr eaLnBrk="1" hangingPunct="1"/>
                    <a:r>
                      <a:rPr lang="en-US" altLang="en-US" sz="1200" b="0" dirty="0">
                        <a:latin typeface="+mn-lt"/>
                      </a:rPr>
                      <a:t>00010   00100</a:t>
                    </a:r>
                  </a:p>
                  <a:p>
                    <a:pPr eaLnBrk="1" hangingPunct="1"/>
                    <a:r>
                      <a:rPr lang="en-US" altLang="en-US" sz="1200" b="0" dirty="0">
                        <a:latin typeface="+mn-lt"/>
                      </a:rPr>
                      <a:t>00001   00011</a:t>
                    </a:r>
                  </a:p>
                  <a:p>
                    <a:pPr eaLnBrk="1" hangingPunct="1"/>
                    <a:r>
                      <a:rPr lang="en-US" altLang="en-US" sz="1200" b="0" dirty="0">
                        <a:latin typeface="+mn-lt"/>
                      </a:rPr>
                      <a:t>00000   00010</a:t>
                    </a:r>
                  </a:p>
                </p:txBody>
              </p:sp>
              <p:sp>
                <p:nvSpPr>
                  <p:cNvPr id="276" name="Rectangle 138">
                    <a:extLst>
                      <a:ext uri="{FF2B5EF4-FFF2-40B4-BE49-F238E27FC236}">
                        <a16:creationId xmlns:a16="http://schemas.microsoft.com/office/drawing/2014/main" id="{374A7DF8-CF7D-46E1-9E60-53B069D751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724400" y="838200"/>
                    <a:ext cx="609600" cy="5943600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/>
                  <a:lstStyle>
                    <a:lvl1pPr eaLnBrk="0" hangingPunct="0">
                      <a:defRPr sz="24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MS PGothic" panose="020B0600070205080204" pitchFamily="34" charset="-128"/>
                      </a:defRPr>
                    </a:lvl1pPr>
                    <a:lvl2pPr marL="742950" indent="-285750" eaLnBrk="0" hangingPunct="0">
                      <a:defRPr sz="24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MS PGothic" panose="020B0600070205080204" pitchFamily="34" charset="-128"/>
                      </a:defRPr>
                    </a:lvl2pPr>
                    <a:lvl3pPr marL="1143000" indent="-228600" eaLnBrk="0" hangingPunct="0">
                      <a:defRPr sz="24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MS PGothic" panose="020B0600070205080204" pitchFamily="34" charset="-128"/>
                      </a:defRPr>
                    </a:lvl3pPr>
                    <a:lvl4pPr marL="1600200" indent="-228600" eaLnBrk="0" hangingPunct="0">
                      <a:defRPr sz="24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MS PGothic" panose="020B0600070205080204" pitchFamily="34" charset="-128"/>
                      </a:defRPr>
                    </a:lvl4pPr>
                    <a:lvl5pPr marL="2057400" indent="-228600" eaLnBrk="0" hangingPunct="0">
                      <a:defRPr sz="24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algn="ctr" eaLnBrk="1" hangingPunct="1"/>
                    <a:endParaRPr lang="en-US" altLang="en-US" b="0">
                      <a:latin typeface="+mn-lt"/>
                    </a:endParaRPr>
                  </a:p>
                </p:txBody>
              </p:sp>
            </p:grpSp>
            <p:cxnSp>
              <p:nvCxnSpPr>
                <p:cNvPr id="247" name="Straight Arrow Connector 142">
                  <a:extLst>
                    <a:ext uri="{FF2B5EF4-FFF2-40B4-BE49-F238E27FC236}">
                      <a16:creationId xmlns:a16="http://schemas.microsoft.com/office/drawing/2014/main" id="{1913A9F0-B088-4850-ABD5-0C5228CBE363}"/>
                    </a:ext>
                  </a:extLst>
                </p:cNvPr>
                <p:cNvCxnSpPr>
                  <a:cxnSpLocks noChangeShapeType="1"/>
                  <a:stCxn id="182" idx="3"/>
                </p:cNvCxnSpPr>
                <p:nvPr/>
              </p:nvCxnSpPr>
              <p:spPr bwMode="auto">
                <a:xfrm>
                  <a:off x="5943959" y="5519737"/>
                  <a:ext cx="1295400" cy="762000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48" name="Straight Arrow Connector 143">
                  <a:extLst>
                    <a:ext uri="{FF2B5EF4-FFF2-40B4-BE49-F238E27FC236}">
                      <a16:creationId xmlns:a16="http://schemas.microsoft.com/office/drawing/2014/main" id="{1D2D9FA9-C822-4991-9F2E-FECE7F774F6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5943959" y="5367337"/>
                  <a:ext cx="1295400" cy="762000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49" name="Straight Arrow Connector 144">
                  <a:extLst>
                    <a:ext uri="{FF2B5EF4-FFF2-40B4-BE49-F238E27FC236}">
                      <a16:creationId xmlns:a16="http://schemas.microsoft.com/office/drawing/2014/main" id="{C72ECF7E-539F-42D3-8B16-BAD3E84E2AC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5943959" y="5214937"/>
                  <a:ext cx="1295400" cy="762000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50" name="Straight Arrow Connector 145">
                  <a:extLst>
                    <a:ext uri="{FF2B5EF4-FFF2-40B4-BE49-F238E27FC236}">
                      <a16:creationId xmlns:a16="http://schemas.microsoft.com/office/drawing/2014/main" id="{95AC7B84-4D9A-4E60-83B0-5BA4373B7B9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5943959" y="5062537"/>
                  <a:ext cx="1295400" cy="762000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51" name="Straight Arrow Connector 146">
                  <a:extLst>
                    <a:ext uri="{FF2B5EF4-FFF2-40B4-BE49-F238E27FC236}">
                      <a16:creationId xmlns:a16="http://schemas.microsoft.com/office/drawing/2014/main" id="{EBC7530C-48F0-4395-A591-6E447AA9E39A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8306159" y="4757737"/>
                  <a:ext cx="1143000" cy="990600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52" name="Straight Arrow Connector 149">
                  <a:extLst>
                    <a:ext uri="{FF2B5EF4-FFF2-40B4-BE49-F238E27FC236}">
                      <a16:creationId xmlns:a16="http://schemas.microsoft.com/office/drawing/2014/main" id="{4F5C1BEC-A571-42F3-96B0-F8FD35B6149E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8306159" y="4910137"/>
                  <a:ext cx="1143000" cy="990600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53" name="Straight Arrow Connector 150">
                  <a:extLst>
                    <a:ext uri="{FF2B5EF4-FFF2-40B4-BE49-F238E27FC236}">
                      <a16:creationId xmlns:a16="http://schemas.microsoft.com/office/drawing/2014/main" id="{0891802D-7629-4828-9262-7F0CE43E1619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8306159" y="5062537"/>
                  <a:ext cx="1143000" cy="990600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54" name="Straight Arrow Connector 151">
                  <a:extLst>
                    <a:ext uri="{FF2B5EF4-FFF2-40B4-BE49-F238E27FC236}">
                      <a16:creationId xmlns:a16="http://schemas.microsoft.com/office/drawing/2014/main" id="{79BBF0B9-74C0-4636-ACA7-BABA31E7EAA0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8306159" y="5214937"/>
                  <a:ext cx="1143000" cy="990600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55" name="Straight Arrow Connector 162">
                  <a:extLst>
                    <a:ext uri="{FF2B5EF4-FFF2-40B4-BE49-F238E27FC236}">
                      <a16:creationId xmlns:a16="http://schemas.microsoft.com/office/drawing/2014/main" id="{F45CB3F2-B21C-4008-8540-032DAA6760A7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5943959" y="4300537"/>
                  <a:ext cx="1295400" cy="533400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56" name="Straight Arrow Connector 164">
                  <a:extLst>
                    <a:ext uri="{FF2B5EF4-FFF2-40B4-BE49-F238E27FC236}">
                      <a16:creationId xmlns:a16="http://schemas.microsoft.com/office/drawing/2014/main" id="{C48B3F8B-4B39-4F51-90CD-CE741A54A71F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5943959" y="4148137"/>
                  <a:ext cx="1295400" cy="533400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57" name="Straight Arrow Connector 165">
                  <a:extLst>
                    <a:ext uri="{FF2B5EF4-FFF2-40B4-BE49-F238E27FC236}">
                      <a16:creationId xmlns:a16="http://schemas.microsoft.com/office/drawing/2014/main" id="{EA9733EC-5214-491B-8287-8086292BA52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5943959" y="3995737"/>
                  <a:ext cx="1295400" cy="49053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58" name="Straight Arrow Connector 166">
                  <a:extLst>
                    <a:ext uri="{FF2B5EF4-FFF2-40B4-BE49-F238E27FC236}">
                      <a16:creationId xmlns:a16="http://schemas.microsoft.com/office/drawing/2014/main" id="{F33345B7-2703-46C9-B45B-9B7B0F1A4678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5943959" y="3843337"/>
                  <a:ext cx="1295400" cy="457200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59" name="Straight Arrow Connector 167">
                  <a:extLst>
                    <a:ext uri="{FF2B5EF4-FFF2-40B4-BE49-F238E27FC236}">
                      <a16:creationId xmlns:a16="http://schemas.microsoft.com/office/drawing/2014/main" id="{5D84F3F6-87C3-4F31-8596-A74E221A022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5943959" y="2928937"/>
                  <a:ext cx="1295400" cy="271462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60" name="Straight Arrow Connector 172">
                  <a:extLst>
                    <a:ext uri="{FF2B5EF4-FFF2-40B4-BE49-F238E27FC236}">
                      <a16:creationId xmlns:a16="http://schemas.microsoft.com/office/drawing/2014/main" id="{C6A08A78-5DDF-4DFC-BE19-6B77E64EC1F0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5943959" y="3081337"/>
                  <a:ext cx="1295400" cy="271462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61" name="Straight Arrow Connector 173">
                  <a:extLst>
                    <a:ext uri="{FF2B5EF4-FFF2-40B4-BE49-F238E27FC236}">
                      <a16:creationId xmlns:a16="http://schemas.microsoft.com/office/drawing/2014/main" id="{509E878D-4182-4E50-BEFE-6CF2D91431F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5943959" y="2776537"/>
                  <a:ext cx="1295400" cy="228600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62" name="Straight Arrow Connector 174">
                  <a:extLst>
                    <a:ext uri="{FF2B5EF4-FFF2-40B4-BE49-F238E27FC236}">
                      <a16:creationId xmlns:a16="http://schemas.microsoft.com/office/drawing/2014/main" id="{BD01D791-D36F-4378-AEB5-1C82C2FA895A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5943959" y="642937"/>
                  <a:ext cx="1295400" cy="152400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63" name="Straight Arrow Connector 176">
                  <a:extLst>
                    <a:ext uri="{FF2B5EF4-FFF2-40B4-BE49-F238E27FC236}">
                      <a16:creationId xmlns:a16="http://schemas.microsoft.com/office/drawing/2014/main" id="{5AE60E4A-446B-404B-ABB5-7C70921C12D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5943959" y="795337"/>
                  <a:ext cx="1295400" cy="152400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64" name="Straight Arrow Connector 177">
                  <a:extLst>
                    <a:ext uri="{FF2B5EF4-FFF2-40B4-BE49-F238E27FC236}">
                      <a16:creationId xmlns:a16="http://schemas.microsoft.com/office/drawing/2014/main" id="{AA8275F9-56A8-4073-9E60-689B028AC8F9}"/>
                    </a:ext>
                  </a:extLst>
                </p:cNvPr>
                <p:cNvCxnSpPr>
                  <a:cxnSpLocks noChangeShapeType="1"/>
                  <a:endCxn id="219" idx="1"/>
                </p:cNvCxnSpPr>
                <p:nvPr/>
              </p:nvCxnSpPr>
              <p:spPr bwMode="auto">
                <a:xfrm flipV="1">
                  <a:off x="8306159" y="3995737"/>
                  <a:ext cx="1158875" cy="838200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65" name="Straight Arrow Connector 179">
                  <a:extLst>
                    <a:ext uri="{FF2B5EF4-FFF2-40B4-BE49-F238E27FC236}">
                      <a16:creationId xmlns:a16="http://schemas.microsoft.com/office/drawing/2014/main" id="{68588517-4D77-4B41-BA80-7D2AED3A13C2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8326674" y="3843337"/>
                  <a:ext cx="1138360" cy="778486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66" name="Straight Arrow Connector 180">
                  <a:extLst>
                    <a:ext uri="{FF2B5EF4-FFF2-40B4-BE49-F238E27FC236}">
                      <a16:creationId xmlns:a16="http://schemas.microsoft.com/office/drawing/2014/main" id="{42261CA8-3368-47C5-A3FB-B60E72A15839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8305599" y="3690937"/>
                  <a:ext cx="1159435" cy="79533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67" name="Straight Arrow Connector 181">
                  <a:extLst>
                    <a:ext uri="{FF2B5EF4-FFF2-40B4-BE49-F238E27FC236}">
                      <a16:creationId xmlns:a16="http://schemas.microsoft.com/office/drawing/2014/main" id="{CE2164F4-3D97-4AFF-8F16-516E40243EE0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8311949" y="3538537"/>
                  <a:ext cx="1153085" cy="762000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68" name="Straight Arrow Connector 182">
                  <a:extLst>
                    <a:ext uri="{FF2B5EF4-FFF2-40B4-BE49-F238E27FC236}">
                      <a16:creationId xmlns:a16="http://schemas.microsoft.com/office/drawing/2014/main" id="{D07039D2-6659-40ED-8BCD-0CF9E4C725B5}"/>
                    </a:ext>
                  </a:extLst>
                </p:cNvPr>
                <p:cNvCxnSpPr>
                  <a:cxnSpLocks noChangeShapeType="1"/>
                  <a:endCxn id="173" idx="1"/>
                </p:cNvCxnSpPr>
                <p:nvPr/>
              </p:nvCxnSpPr>
              <p:spPr bwMode="auto">
                <a:xfrm>
                  <a:off x="8311949" y="3200399"/>
                  <a:ext cx="1153085" cy="3333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69" name="Straight Arrow Connector 185">
                  <a:extLst>
                    <a:ext uri="{FF2B5EF4-FFF2-40B4-BE49-F238E27FC236}">
                      <a16:creationId xmlns:a16="http://schemas.microsoft.com/office/drawing/2014/main" id="{CB1B6060-832E-4764-B6DE-629627C13928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8306159" y="3386137"/>
                  <a:ext cx="1158875" cy="158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70" name="Straight Arrow Connector 186">
                  <a:extLst>
                    <a:ext uri="{FF2B5EF4-FFF2-40B4-BE49-F238E27FC236}">
                      <a16:creationId xmlns:a16="http://schemas.microsoft.com/office/drawing/2014/main" id="{A5F3FDD6-3C1C-4597-8542-B4892756EFC0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8328384" y="3033367"/>
                  <a:ext cx="1136650" cy="47970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71" name="Straight Arrow Connector 187">
                  <a:extLst>
                    <a:ext uri="{FF2B5EF4-FFF2-40B4-BE49-F238E27FC236}">
                      <a16:creationId xmlns:a16="http://schemas.microsoft.com/office/drawing/2014/main" id="{75F91059-6EA5-4384-A9C5-344CD1E0E702}"/>
                    </a:ext>
                  </a:extLst>
                </p:cNvPr>
                <p:cNvCxnSpPr>
                  <a:cxnSpLocks noChangeShapeType="1"/>
                  <a:endCxn id="232" idx="1"/>
                </p:cNvCxnSpPr>
                <p:nvPr/>
              </p:nvCxnSpPr>
              <p:spPr bwMode="auto">
                <a:xfrm>
                  <a:off x="8306159" y="642937"/>
                  <a:ext cx="1158875" cy="457200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72" name="Straight Arrow Connector 189">
                  <a:extLst>
                    <a:ext uri="{FF2B5EF4-FFF2-40B4-BE49-F238E27FC236}">
                      <a16:creationId xmlns:a16="http://schemas.microsoft.com/office/drawing/2014/main" id="{6BCCDB89-9635-4841-8541-9BA115D3781C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8306159" y="795337"/>
                  <a:ext cx="1158875" cy="457200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73" name="TextBox 191">
                  <a:extLst>
                    <a:ext uri="{FF2B5EF4-FFF2-40B4-BE49-F238E27FC236}">
                      <a16:creationId xmlns:a16="http://schemas.microsoft.com/office/drawing/2014/main" id="{B47F6CD5-7A8E-4A55-B214-C68206A29DB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129822" y="228600"/>
                  <a:ext cx="1223540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 dirty="0">
                      <a:latin typeface="+mn-lt"/>
                    </a:rPr>
                    <a:t>Page Table</a:t>
                  </a:r>
                </a:p>
              </p:txBody>
            </p:sp>
            <p:sp>
              <p:nvSpPr>
                <p:cNvPr id="274" name="TextBox 5">
                  <a:extLst>
                    <a:ext uri="{FF2B5EF4-FFF2-40B4-BE49-F238E27FC236}">
                      <a16:creationId xmlns:a16="http://schemas.microsoft.com/office/drawing/2014/main" id="{6290B381-1893-4958-8FCC-9132928988D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1327648">
                  <a:off x="8329972" y="566737"/>
                  <a:ext cx="1098550" cy="3397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solidFill>
                        <a:srgbClr val="FF0000"/>
                      </a:solidFill>
                      <a:latin typeface="+mn-lt"/>
                    </a:rPr>
                    <a:t>1110 1</a:t>
                  </a:r>
                  <a:r>
                    <a:rPr lang="en-US" altLang="en-US" sz="1600" b="0">
                      <a:solidFill>
                        <a:srgbClr val="0330D8"/>
                      </a:solidFill>
                      <a:latin typeface="+mn-lt"/>
                    </a:rPr>
                    <a:t>111</a:t>
                  </a:r>
                </a:p>
              </p:txBody>
            </p:sp>
          </p:grpSp>
        </p:grpSp>
        <p:sp>
          <p:nvSpPr>
            <p:cNvPr id="26" name="TextBox 23">
              <a:extLst>
                <a:ext uri="{FF2B5EF4-FFF2-40B4-BE49-F238E27FC236}">
                  <a16:creationId xmlns:a16="http://schemas.microsoft.com/office/drawing/2014/main" id="{51BA8DBB-F8E7-4163-BEA5-3011070BFE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4963" y="5788828"/>
              <a:ext cx="74353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dirty="0">
                  <a:solidFill>
                    <a:srgbClr val="FF0000"/>
                  </a:solidFill>
                  <a:latin typeface="+mn-lt"/>
                </a:rPr>
                <a:t>page #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517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0BF21-3292-4ADC-81EE-8DFE21DFE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Paging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444C8-2B58-4717-847C-672B0E666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35C8F-5668-412F-BBAC-6455923C2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26187-7752-43AA-BF66-C74185474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26" name="TextBox 23">
            <a:extLst>
              <a:ext uri="{FF2B5EF4-FFF2-40B4-BE49-F238E27FC236}">
                <a16:creationId xmlns:a16="http://schemas.microsoft.com/office/drawing/2014/main" id="{51BA8DBB-F8E7-4163-BEA5-3011070BF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4759" y="5715000"/>
            <a:ext cx="7435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FF0000"/>
                </a:solidFill>
                <a:latin typeface="+mn-lt"/>
              </a:rPr>
              <a:t>page #</a:t>
            </a:r>
          </a:p>
        </p:txBody>
      </p:sp>
      <p:grpSp>
        <p:nvGrpSpPr>
          <p:cNvPr id="141" name="Group 140"/>
          <p:cNvGrpSpPr/>
          <p:nvPr/>
        </p:nvGrpSpPr>
        <p:grpSpPr>
          <a:xfrm>
            <a:off x="2390997" y="294198"/>
            <a:ext cx="8595360" cy="6345301"/>
            <a:chOff x="1581912" y="420624"/>
            <a:chExt cx="8595360" cy="6345301"/>
          </a:xfrm>
        </p:grpSpPr>
        <p:sp>
          <p:nvSpPr>
            <p:cNvPr id="140" name="Rectangle 139"/>
            <p:cNvSpPr/>
            <p:nvPr/>
          </p:nvSpPr>
          <p:spPr>
            <a:xfrm>
              <a:off x="1581912" y="420624"/>
              <a:ext cx="8595360" cy="634530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731623" y="420624"/>
              <a:ext cx="8380768" cy="6263580"/>
              <a:chOff x="3505559" y="228600"/>
              <a:chExt cx="8380768" cy="6263580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3B1270FF-60DF-4A44-B46B-E400D587B82B}"/>
                  </a:ext>
                </a:extLst>
              </p:cNvPr>
              <p:cNvSpPr/>
              <p:nvPr/>
            </p:nvSpPr>
            <p:spPr bwMode="auto">
              <a:xfrm>
                <a:off x="4648559" y="719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7" name="Rectangle 26">
                <a:extLst>
                  <a:ext uri="{FF2B5EF4-FFF2-40B4-BE49-F238E27FC236}">
                    <a16:creationId xmlns:a16="http://schemas.microsoft.com/office/drawing/2014/main" id="{C3112003-4AA9-436F-893A-8464B47D79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6000" y="5931205"/>
                <a:ext cx="3200400" cy="5334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25400">
                    <a:solidFill>
                      <a:srgbClr val="000000"/>
                    </a:solidFill>
                    <a:round/>
                    <a:headEnd type="triangle" w="med" len="med"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b="0">
                  <a:latin typeface="+mn-lt"/>
                </a:endParaRPr>
              </a:p>
            </p:txBody>
          </p:sp>
          <p:sp>
            <p:nvSpPr>
              <p:cNvPr id="8" name="TextBox 5">
                <a:extLst>
                  <a:ext uri="{FF2B5EF4-FFF2-40B4-BE49-F238E27FC236}">
                    <a16:creationId xmlns:a16="http://schemas.microsoft.com/office/drawing/2014/main" id="{407D2F1A-522F-4894-9DD4-FA1E92B8AA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1122" y="566737"/>
                <a:ext cx="1087437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600" b="0" dirty="0">
                    <a:solidFill>
                      <a:srgbClr val="FF0000"/>
                    </a:solidFill>
                    <a:latin typeface="+mn-lt"/>
                    <a:cs typeface="Helvetica" charset="0"/>
                  </a:rPr>
                  <a:t>1111 1</a:t>
                </a:r>
                <a:r>
                  <a:rPr lang="en-US" sz="1600" b="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cs typeface="Helvetica" charset="0"/>
                  </a:rPr>
                  <a:t>111</a:t>
                </a:r>
              </a:p>
            </p:txBody>
          </p:sp>
          <p:sp>
            <p:nvSpPr>
              <p:cNvPr id="9" name="Rectangle 6">
                <a:extLst>
                  <a:ext uri="{FF2B5EF4-FFF2-40B4-BE49-F238E27FC236}">
                    <a16:creationId xmlns:a16="http://schemas.microsoft.com/office/drawing/2014/main" id="{04E20994-9C9D-4B83-A190-07416D459A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8559" y="719137"/>
                <a:ext cx="1295400" cy="609600"/>
              </a:xfrm>
              <a:prstGeom prst="rect">
                <a:avLst/>
              </a:prstGeom>
              <a:solidFill>
                <a:srgbClr val="FFFFAA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2000" b="0" dirty="0">
                    <a:latin typeface="+mn-lt"/>
                  </a:rPr>
                  <a:t>stack</a:t>
                </a:r>
              </a:p>
            </p:txBody>
          </p:sp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id="{226E92C0-2CCB-40EF-A0D9-E8C4FC2417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8559" y="2700337"/>
                <a:ext cx="1295400" cy="457200"/>
              </a:xfrm>
              <a:prstGeom prst="rect">
                <a:avLst/>
              </a:prstGeom>
              <a:solidFill>
                <a:srgbClr val="CCFFCC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2000" b="0">
                    <a:latin typeface="+mn-lt"/>
                  </a:rPr>
                  <a:t>heap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CCFF77B-8015-4C36-8377-975F5788F3C2}"/>
                  </a:ext>
                </a:extLst>
              </p:cNvPr>
              <p:cNvSpPr/>
              <p:nvPr/>
            </p:nvSpPr>
            <p:spPr bwMode="auto">
              <a:xfrm>
                <a:off x="4648559" y="4986337"/>
                <a:ext cx="1295400" cy="6096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2000" dirty="0">
                    <a:ea typeface="ＭＳ Ｐゴシック" charset="-128"/>
                    <a:cs typeface="Helvetica"/>
                  </a:rPr>
                  <a:t>code</a:t>
                </a:r>
              </a:p>
            </p:txBody>
          </p:sp>
          <p:sp>
            <p:nvSpPr>
              <p:cNvPr id="12" name="Rectangle 9">
                <a:extLst>
                  <a:ext uri="{FF2B5EF4-FFF2-40B4-BE49-F238E27FC236}">
                    <a16:creationId xmlns:a16="http://schemas.microsoft.com/office/drawing/2014/main" id="{A3D64068-70B0-49B5-BABD-5ADD25F709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8559" y="3767137"/>
                <a:ext cx="1295400" cy="609600"/>
              </a:xfrm>
              <a:prstGeom prst="rect">
                <a:avLst/>
              </a:prstGeom>
              <a:solidFill>
                <a:srgbClr val="FF6600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2000" b="0">
                    <a:latin typeface="+mn-lt"/>
                  </a:rPr>
                  <a:t>data</a:t>
                </a:r>
              </a:p>
            </p:txBody>
          </p:sp>
          <p:sp>
            <p:nvSpPr>
              <p:cNvPr id="13" name="Up Arrow 10">
                <a:extLst>
                  <a:ext uri="{FF2B5EF4-FFF2-40B4-BE49-F238E27FC236}">
                    <a16:creationId xmlns:a16="http://schemas.microsoft.com/office/drawing/2014/main" id="{02C431B2-AECA-425B-970D-AFE670AD38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5181959" y="2395537"/>
                <a:ext cx="106363" cy="304800"/>
              </a:xfrm>
              <a:prstGeom prst="upArrow">
                <a:avLst>
                  <a:gd name="adj1" fmla="val 50000"/>
                  <a:gd name="adj2" fmla="val 50149"/>
                </a:avLst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b="0">
                  <a:latin typeface="+mn-lt"/>
                </a:endParaRPr>
              </a:p>
            </p:txBody>
          </p:sp>
          <p:sp>
            <p:nvSpPr>
              <p:cNvPr id="14" name="Up Arrow 11">
                <a:extLst>
                  <a:ext uri="{FF2B5EF4-FFF2-40B4-BE49-F238E27FC236}">
                    <a16:creationId xmlns:a16="http://schemas.microsoft.com/office/drawing/2014/main" id="{BA32C220-B7BD-442E-BDB9-6AC05139C7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 flipV="1">
                <a:off x="5181959" y="1325689"/>
                <a:ext cx="106363" cy="304800"/>
              </a:xfrm>
              <a:prstGeom prst="upArrow">
                <a:avLst>
                  <a:gd name="adj1" fmla="val 50000"/>
                  <a:gd name="adj2" fmla="val 50149"/>
                </a:avLst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b="0">
                  <a:latin typeface="+mn-lt"/>
                </a:endParaRPr>
              </a:p>
            </p:txBody>
          </p:sp>
          <p:sp>
            <p:nvSpPr>
              <p:cNvPr id="15" name="Rectangle 12">
                <a:extLst>
                  <a:ext uri="{FF2B5EF4-FFF2-40B4-BE49-F238E27FC236}">
                    <a16:creationId xmlns:a16="http://schemas.microsoft.com/office/drawing/2014/main" id="{5A5B28A4-FE43-4C9C-BEAE-4FB4AB117D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8559" y="719137"/>
                <a:ext cx="1295400" cy="4876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b="0">
                  <a:latin typeface="+mn-lt"/>
                </a:endParaRPr>
              </a:p>
            </p:txBody>
          </p:sp>
          <p:sp>
            <p:nvSpPr>
              <p:cNvPr id="16" name="TextBox 13">
                <a:extLst>
                  <a:ext uri="{FF2B5EF4-FFF2-40B4-BE49-F238E27FC236}">
                    <a16:creationId xmlns:a16="http://schemas.microsoft.com/office/drawing/2014/main" id="{211ED877-82E8-4183-9D9D-3FC13A1FD7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19740" y="338137"/>
                <a:ext cx="243316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800" b="0" dirty="0">
                    <a:latin typeface="+mn-lt"/>
                  </a:rPr>
                  <a:t>Virtual memory view</a:t>
                </a:r>
              </a:p>
            </p:txBody>
          </p:sp>
          <p:sp>
            <p:nvSpPr>
              <p:cNvPr id="17" name="Rectangle 14">
                <a:extLst>
                  <a:ext uri="{FF2B5EF4-FFF2-40B4-BE49-F238E27FC236}">
                    <a16:creationId xmlns:a16="http://schemas.microsoft.com/office/drawing/2014/main" id="{3EC700F3-1981-4277-88A3-5FDA054626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8559" y="4376737"/>
                <a:ext cx="1295400" cy="12192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b="0">
                  <a:latin typeface="+mn-lt"/>
                </a:endParaRPr>
              </a:p>
            </p:txBody>
          </p:sp>
          <p:sp>
            <p:nvSpPr>
              <p:cNvPr id="18" name="Rectangle 15">
                <a:extLst>
                  <a:ext uri="{FF2B5EF4-FFF2-40B4-BE49-F238E27FC236}">
                    <a16:creationId xmlns:a16="http://schemas.microsoft.com/office/drawing/2014/main" id="{F7E79B24-6B47-4AFA-9909-F93B80E013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8559" y="3157537"/>
                <a:ext cx="1295400" cy="12192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b="0">
                  <a:latin typeface="+mn-lt"/>
                </a:endParaRPr>
              </a:p>
            </p:txBody>
          </p:sp>
          <p:sp>
            <p:nvSpPr>
              <p:cNvPr id="19" name="Rectangle 16">
                <a:extLst>
                  <a:ext uri="{FF2B5EF4-FFF2-40B4-BE49-F238E27FC236}">
                    <a16:creationId xmlns:a16="http://schemas.microsoft.com/office/drawing/2014/main" id="{8DEB5024-F7F1-464D-8529-B0D21DA899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8559" y="1938337"/>
                <a:ext cx="1295400" cy="12192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b="0">
                  <a:latin typeface="+mn-lt"/>
                </a:endParaRPr>
              </a:p>
            </p:txBody>
          </p:sp>
          <p:sp>
            <p:nvSpPr>
              <p:cNvPr id="20" name="TextBox 17">
                <a:extLst>
                  <a:ext uri="{FF2B5EF4-FFF2-40B4-BE49-F238E27FC236}">
                    <a16:creationId xmlns:a16="http://schemas.microsoft.com/office/drawing/2014/main" id="{BAF51E98-1D83-4253-A1EE-59C9C5B412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5559" y="5334000"/>
                <a:ext cx="1154113" cy="338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r" eaLnBrk="1" hangingPunct="1"/>
                <a:r>
                  <a:rPr lang="en-US" altLang="en-US" sz="1600" b="0">
                    <a:solidFill>
                      <a:srgbClr val="FF0000"/>
                    </a:solidFill>
                    <a:latin typeface="+mn-lt"/>
                  </a:rPr>
                  <a:t>0000 0</a:t>
                </a:r>
                <a:r>
                  <a:rPr lang="en-US" altLang="en-US" sz="1600" b="0">
                    <a:solidFill>
                      <a:srgbClr val="2A40E2"/>
                    </a:solidFill>
                    <a:latin typeface="+mn-lt"/>
                  </a:rPr>
                  <a:t>000</a:t>
                </a:r>
              </a:p>
            </p:txBody>
          </p:sp>
          <p:sp>
            <p:nvSpPr>
              <p:cNvPr id="21" name="TextBox 18">
                <a:extLst>
                  <a:ext uri="{FF2B5EF4-FFF2-40B4-BE49-F238E27FC236}">
                    <a16:creationId xmlns:a16="http://schemas.microsoft.com/office/drawing/2014/main" id="{E57DBE24-E0B7-40AC-BCB5-3102D78EEF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6791" y="4148137"/>
                <a:ext cx="115288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r" eaLnBrk="1" hangingPunct="1"/>
                <a:r>
                  <a:rPr lang="en-US" altLang="en-US" sz="1600" b="0">
                    <a:solidFill>
                      <a:srgbClr val="FF0000"/>
                    </a:solidFill>
                    <a:latin typeface="+mn-lt"/>
                  </a:rPr>
                  <a:t>0100 0</a:t>
                </a:r>
                <a:r>
                  <a:rPr lang="en-US" altLang="en-US" sz="1600" b="0">
                    <a:solidFill>
                      <a:srgbClr val="2A40E2"/>
                    </a:solidFill>
                    <a:latin typeface="+mn-lt"/>
                  </a:rPr>
                  <a:t>000</a:t>
                </a:r>
              </a:p>
            </p:txBody>
          </p:sp>
          <p:sp>
            <p:nvSpPr>
              <p:cNvPr id="22" name="TextBox 19">
                <a:extLst>
                  <a:ext uri="{FF2B5EF4-FFF2-40B4-BE49-F238E27FC236}">
                    <a16:creationId xmlns:a16="http://schemas.microsoft.com/office/drawing/2014/main" id="{D37AA505-BF77-42C3-A915-DDB4B7481E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6791" y="2928937"/>
                <a:ext cx="115288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r" eaLnBrk="1" hangingPunct="1"/>
                <a:r>
                  <a:rPr lang="en-US" altLang="en-US" sz="1600" b="0">
                    <a:solidFill>
                      <a:srgbClr val="FF0000"/>
                    </a:solidFill>
                    <a:latin typeface="+mn-lt"/>
                  </a:rPr>
                  <a:t>1000 0</a:t>
                </a:r>
                <a:r>
                  <a:rPr lang="en-US" altLang="en-US" sz="1600" b="0">
                    <a:solidFill>
                      <a:srgbClr val="2A40E2"/>
                    </a:solidFill>
                    <a:latin typeface="+mn-lt"/>
                  </a:rPr>
                  <a:t>000</a:t>
                </a:r>
              </a:p>
            </p:txBody>
          </p:sp>
          <p:sp>
            <p:nvSpPr>
              <p:cNvPr id="23" name="TextBox 20">
                <a:extLst>
                  <a:ext uri="{FF2B5EF4-FFF2-40B4-BE49-F238E27FC236}">
                    <a16:creationId xmlns:a16="http://schemas.microsoft.com/office/drawing/2014/main" id="{9F549BEF-A859-45C8-8E90-EB3F52D802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18141" y="1676400"/>
                <a:ext cx="114153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r" eaLnBrk="1" hangingPunct="1"/>
                <a:r>
                  <a:rPr lang="en-US" altLang="en-US" sz="1600" b="0">
                    <a:solidFill>
                      <a:srgbClr val="FF0000"/>
                    </a:solidFill>
                    <a:latin typeface="+mn-lt"/>
                  </a:rPr>
                  <a:t>1100 0</a:t>
                </a:r>
                <a:r>
                  <a:rPr lang="en-US" altLang="en-US" sz="1600" b="0">
                    <a:solidFill>
                      <a:srgbClr val="2A40E2"/>
                    </a:solidFill>
                    <a:latin typeface="+mn-lt"/>
                  </a:rPr>
                  <a:t>000</a:t>
                </a:r>
              </a:p>
            </p:txBody>
          </p:sp>
          <p:sp>
            <p:nvSpPr>
              <p:cNvPr id="24" name="TextBox 21">
                <a:extLst>
                  <a:ext uri="{FF2B5EF4-FFF2-40B4-BE49-F238E27FC236}">
                    <a16:creationId xmlns:a16="http://schemas.microsoft.com/office/drawing/2014/main" id="{38012A41-A0BC-487B-88A3-C320CD7FBE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29727" y="795337"/>
                <a:ext cx="111883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r" eaLnBrk="1" hangingPunct="1"/>
                <a:r>
                  <a:rPr lang="en-US" altLang="en-US" sz="1600" b="0">
                    <a:solidFill>
                      <a:srgbClr val="FF0000"/>
                    </a:solidFill>
                    <a:latin typeface="+mn-lt"/>
                  </a:rPr>
                  <a:t>1111 0</a:t>
                </a:r>
                <a:r>
                  <a:rPr lang="en-US" altLang="en-US" sz="1600" b="0">
                    <a:solidFill>
                      <a:srgbClr val="2A40E2"/>
                    </a:solidFill>
                    <a:latin typeface="+mn-lt"/>
                  </a:rPr>
                  <a:t>000</a:t>
                </a:r>
              </a:p>
            </p:txBody>
          </p:sp>
          <p:sp>
            <p:nvSpPr>
              <p:cNvPr id="25" name="Left Brace 22">
                <a:extLst>
                  <a:ext uri="{FF2B5EF4-FFF2-40B4-BE49-F238E27FC236}">
                    <a16:creationId xmlns:a16="http://schemas.microsoft.com/office/drawing/2014/main" id="{A974BB48-0DFF-43B1-ACAC-9DECC55874B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 flipH="1">
                <a:off x="3790515" y="5387181"/>
                <a:ext cx="192088" cy="609600"/>
              </a:xfrm>
              <a:prstGeom prst="leftBrace">
                <a:avLst>
                  <a:gd name="adj1" fmla="val 8301"/>
                  <a:gd name="adj2" fmla="val 50000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b="0">
                  <a:latin typeface="+mn-lt"/>
                </a:endParaRPr>
              </a:p>
            </p:txBody>
          </p:sp>
          <p:sp>
            <p:nvSpPr>
              <p:cNvPr id="27" name="TextBox 24">
                <a:extLst>
                  <a:ext uri="{FF2B5EF4-FFF2-40B4-BE49-F238E27FC236}">
                    <a16:creationId xmlns:a16="http://schemas.microsoft.com/office/drawing/2014/main" id="{B000DB6A-7D24-44C4-8886-7229FA195A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34209" y="5715000"/>
                <a:ext cx="702436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solidFill>
                      <a:srgbClr val="0000FF"/>
                    </a:solidFill>
                    <a:latin typeface="+mn-lt"/>
                  </a:rPr>
                  <a:t>offset</a:t>
                </a:r>
              </a:p>
            </p:txBody>
          </p:sp>
          <p:sp>
            <p:nvSpPr>
              <p:cNvPr id="28" name="Left Brace 25">
                <a:extLst>
                  <a:ext uri="{FF2B5EF4-FFF2-40B4-BE49-F238E27FC236}">
                    <a16:creationId xmlns:a16="http://schemas.microsoft.com/office/drawing/2014/main" id="{9141A76D-D5C3-4C5A-B431-9AAB1C52E75B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 flipH="1">
                <a:off x="4319152" y="5544344"/>
                <a:ext cx="201613" cy="304800"/>
              </a:xfrm>
              <a:prstGeom prst="leftBrace">
                <a:avLst>
                  <a:gd name="adj1" fmla="val 8322"/>
                  <a:gd name="adj2" fmla="val 50000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b="0">
                  <a:latin typeface="+mn-lt"/>
                </a:endParaRPr>
              </a:p>
            </p:txBody>
          </p:sp>
          <p:sp>
            <p:nvSpPr>
              <p:cNvPr id="29" name="TextBox 27">
                <a:extLst>
                  <a:ext uri="{FF2B5EF4-FFF2-40B4-BE49-F238E27FC236}">
                    <a16:creationId xmlns:a16="http://schemas.microsoft.com/office/drawing/2014/main" id="{87A7418E-8DB4-4607-BF5F-FA713CF80E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84762" y="334780"/>
                <a:ext cx="257153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800" b="0" dirty="0">
                    <a:latin typeface="+mn-lt"/>
                  </a:rPr>
                  <a:t>Physical memory view</a:t>
                </a:r>
              </a:p>
            </p:txBody>
          </p:sp>
          <p:sp>
            <p:nvSpPr>
              <p:cNvPr id="30" name="Rectangle 28">
                <a:extLst>
                  <a:ext uri="{FF2B5EF4-FFF2-40B4-BE49-F238E27FC236}">
                    <a16:creationId xmlns:a16="http://schemas.microsoft.com/office/drawing/2014/main" id="{3AD317CB-8EEE-438C-9174-3436056B67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65034" y="719137"/>
                <a:ext cx="1295400" cy="4876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b="0">
                  <a:latin typeface="+mn-lt"/>
                </a:endParaRPr>
              </a:p>
            </p:txBody>
          </p:sp>
          <p:sp>
            <p:nvSpPr>
              <p:cNvPr id="31" name="Rectangle 29">
                <a:extLst>
                  <a:ext uri="{FF2B5EF4-FFF2-40B4-BE49-F238E27FC236}">
                    <a16:creationId xmlns:a16="http://schemas.microsoft.com/office/drawing/2014/main" id="{81878F66-DA3B-45B2-BB08-774B890C66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65034" y="3462337"/>
                <a:ext cx="1295400" cy="609600"/>
              </a:xfrm>
              <a:prstGeom prst="rect">
                <a:avLst/>
              </a:prstGeom>
              <a:solidFill>
                <a:srgbClr val="FF6600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2000" b="0">
                    <a:latin typeface="+mn-lt"/>
                  </a:rPr>
                  <a:t>data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5866767-25DC-4112-91C1-11AA1B389AE6}"/>
                  </a:ext>
                </a:extLst>
              </p:cNvPr>
              <p:cNvSpPr/>
              <p:nvPr/>
            </p:nvSpPr>
            <p:spPr bwMode="auto">
              <a:xfrm>
                <a:off x="9465034" y="4681537"/>
                <a:ext cx="1295400" cy="6096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2000" dirty="0">
                    <a:ea typeface="ＭＳ Ｐゴシック" charset="-128"/>
                    <a:cs typeface="Helvetica"/>
                  </a:rPr>
                  <a:t>code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66860F7-B22A-4B91-AD57-35F48C63679B}"/>
                  </a:ext>
                </a:extLst>
              </p:cNvPr>
              <p:cNvSpPr/>
              <p:nvPr/>
            </p:nvSpPr>
            <p:spPr bwMode="auto">
              <a:xfrm>
                <a:off x="9465034" y="719137"/>
                <a:ext cx="1295400" cy="3048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98B503C-2F7A-4ED9-B004-1F3803E65484}"/>
                  </a:ext>
                </a:extLst>
              </p:cNvPr>
              <p:cNvSpPr/>
              <p:nvPr/>
            </p:nvSpPr>
            <p:spPr bwMode="auto">
              <a:xfrm>
                <a:off x="9465034" y="5291137"/>
                <a:ext cx="1295400" cy="3048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B546AD2-7363-42ED-B65D-52725FDD596A}"/>
                  </a:ext>
                </a:extLst>
              </p:cNvPr>
              <p:cNvSpPr/>
              <p:nvPr/>
            </p:nvSpPr>
            <p:spPr bwMode="auto">
              <a:xfrm>
                <a:off x="9465034" y="4071937"/>
                <a:ext cx="1295400" cy="3048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454BF41-C09A-46F3-BB49-B2E175DF9E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65034" y="3005137"/>
                <a:ext cx="1295400" cy="457200"/>
              </a:xfrm>
              <a:prstGeom prst="rect">
                <a:avLst/>
              </a:prstGeom>
              <a:solidFill>
                <a:srgbClr val="CCFFCC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2000" b="0">
                    <a:latin typeface="+mn-lt"/>
                  </a:rPr>
                  <a:t>heap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89FA2B58-AF68-4ED3-B08E-4D1874FA8350}"/>
                  </a:ext>
                </a:extLst>
              </p:cNvPr>
              <p:cNvSpPr/>
              <p:nvPr/>
            </p:nvSpPr>
            <p:spPr bwMode="auto">
              <a:xfrm>
                <a:off x="9465034" y="2395537"/>
                <a:ext cx="1295400" cy="3048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38" name="Rectangle 39">
                <a:extLst>
                  <a:ext uri="{FF2B5EF4-FFF2-40B4-BE49-F238E27FC236}">
                    <a16:creationId xmlns:a16="http://schemas.microsoft.com/office/drawing/2014/main" id="{ED1234C4-CDD7-4F3B-80A2-E79AF154C6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65034" y="1023937"/>
                <a:ext cx="1295400" cy="304800"/>
              </a:xfrm>
              <a:prstGeom prst="rect">
                <a:avLst/>
              </a:prstGeom>
              <a:solidFill>
                <a:srgbClr val="FFFFAA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2000" b="0">
                    <a:latin typeface="+mn-lt"/>
                  </a:rPr>
                  <a:t>stack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EDA8F52-E5DB-4F6E-BF17-B0CE0F7A1EC0}"/>
                  </a:ext>
                </a:extLst>
              </p:cNvPr>
              <p:cNvSpPr/>
              <p:nvPr/>
            </p:nvSpPr>
            <p:spPr bwMode="auto">
              <a:xfrm>
                <a:off x="9465034" y="1481137"/>
                <a:ext cx="1295400" cy="4572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40" name="TextBox 42">
                <a:extLst>
                  <a:ext uri="{FF2B5EF4-FFF2-40B4-BE49-F238E27FC236}">
                    <a16:creationId xmlns:a16="http://schemas.microsoft.com/office/drawing/2014/main" id="{044838B5-5FC4-4808-A151-4BDAA39CE8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33447" y="5334000"/>
                <a:ext cx="11528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+mn-lt"/>
                  </a:rPr>
                  <a:t>0000 0000</a:t>
                </a:r>
              </a:p>
            </p:txBody>
          </p:sp>
          <p:sp>
            <p:nvSpPr>
              <p:cNvPr id="41" name="TextBox 43">
                <a:extLst>
                  <a:ext uri="{FF2B5EF4-FFF2-40B4-BE49-F238E27FC236}">
                    <a16:creationId xmlns:a16="http://schemas.microsoft.com/office/drawing/2014/main" id="{B1020EBD-EAB2-4B17-BF23-DD032C3C3E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33447" y="5029200"/>
                <a:ext cx="11528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+mn-lt"/>
                  </a:rPr>
                  <a:t>0001 0000</a:t>
                </a:r>
              </a:p>
            </p:txBody>
          </p:sp>
          <p:sp>
            <p:nvSpPr>
              <p:cNvPr id="42" name="TextBox 44">
                <a:extLst>
                  <a:ext uri="{FF2B5EF4-FFF2-40B4-BE49-F238E27FC236}">
                    <a16:creationId xmlns:a16="http://schemas.microsoft.com/office/drawing/2014/main" id="{269222FB-BB7D-4CAC-8343-E364314A10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44559" y="3767137"/>
                <a:ext cx="103906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+mn-lt"/>
                  </a:rPr>
                  <a:t>0101 000</a:t>
                </a:r>
              </a:p>
            </p:txBody>
          </p:sp>
          <p:sp>
            <p:nvSpPr>
              <p:cNvPr id="43" name="TextBox 45">
                <a:extLst>
                  <a:ext uri="{FF2B5EF4-FFF2-40B4-BE49-F238E27FC236}">
                    <a16:creationId xmlns:a16="http://schemas.microsoft.com/office/drawing/2014/main" id="{43FB865D-808B-498E-94B0-673FF46012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66784" y="3200400"/>
                <a:ext cx="1016368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+mn-lt"/>
                  </a:rPr>
                  <a:t>0111 000</a:t>
                </a:r>
              </a:p>
            </p:txBody>
          </p:sp>
          <p:sp>
            <p:nvSpPr>
              <p:cNvPr id="44" name="TextBox 46">
                <a:extLst>
                  <a:ext uri="{FF2B5EF4-FFF2-40B4-BE49-F238E27FC236}">
                    <a16:creationId xmlns:a16="http://schemas.microsoft.com/office/drawing/2014/main" id="{6137C0FD-AF83-48DC-A78F-AD6A2644DE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68359" y="1066800"/>
                <a:ext cx="113018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+mn-lt"/>
                  </a:rPr>
                  <a:t>1110 0000</a:t>
                </a: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A4B8784-BCD5-4694-B27B-AF46D6BA7B5A}"/>
                  </a:ext>
                </a:extLst>
              </p:cNvPr>
              <p:cNvSpPr/>
              <p:nvPr/>
            </p:nvSpPr>
            <p:spPr bwMode="auto">
              <a:xfrm>
                <a:off x="4648559" y="5443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162182F-8987-46F1-A786-5AAD66A2FE13}"/>
                  </a:ext>
                </a:extLst>
              </p:cNvPr>
              <p:cNvSpPr/>
              <p:nvPr/>
            </p:nvSpPr>
            <p:spPr bwMode="auto">
              <a:xfrm>
                <a:off x="4648559" y="5291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BD1905AC-7551-489B-AAAB-D5F0E237BD95}"/>
                  </a:ext>
                </a:extLst>
              </p:cNvPr>
              <p:cNvSpPr/>
              <p:nvPr/>
            </p:nvSpPr>
            <p:spPr bwMode="auto">
              <a:xfrm>
                <a:off x="4648559" y="51387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842E64C-B297-40DF-85D2-8AF7C717F31D}"/>
                  </a:ext>
                </a:extLst>
              </p:cNvPr>
              <p:cNvSpPr/>
              <p:nvPr/>
            </p:nvSpPr>
            <p:spPr bwMode="auto">
              <a:xfrm>
                <a:off x="4648559" y="49863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87BAD935-7D65-4564-B8D7-6AF82B967006}"/>
                  </a:ext>
                </a:extLst>
              </p:cNvPr>
              <p:cNvSpPr/>
              <p:nvPr/>
            </p:nvSpPr>
            <p:spPr bwMode="auto">
              <a:xfrm>
                <a:off x="4648559" y="43767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50D9614-B434-4BA3-8E02-E6BE92F98C41}"/>
                  </a:ext>
                </a:extLst>
              </p:cNvPr>
              <p:cNvSpPr/>
              <p:nvPr/>
            </p:nvSpPr>
            <p:spPr bwMode="auto">
              <a:xfrm>
                <a:off x="4648559" y="4529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A35402-0E08-46E9-9358-A2BA01B334B7}"/>
                  </a:ext>
                </a:extLst>
              </p:cNvPr>
              <p:cNvSpPr/>
              <p:nvPr/>
            </p:nvSpPr>
            <p:spPr bwMode="auto">
              <a:xfrm>
                <a:off x="4648559" y="4681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EEA371A7-5C33-4FD5-84DE-086D2B8AEBEC}"/>
                  </a:ext>
                </a:extLst>
              </p:cNvPr>
              <p:cNvSpPr/>
              <p:nvPr/>
            </p:nvSpPr>
            <p:spPr bwMode="auto">
              <a:xfrm>
                <a:off x="4648559" y="48339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536EF89B-F637-416A-8603-3BAA27C6282A}"/>
                  </a:ext>
                </a:extLst>
              </p:cNvPr>
              <p:cNvSpPr/>
              <p:nvPr/>
            </p:nvSpPr>
            <p:spPr bwMode="auto">
              <a:xfrm>
                <a:off x="4648559" y="3767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69A52388-E236-45E9-82D3-A06266B80420}"/>
                  </a:ext>
                </a:extLst>
              </p:cNvPr>
              <p:cNvSpPr/>
              <p:nvPr/>
            </p:nvSpPr>
            <p:spPr bwMode="auto">
              <a:xfrm>
                <a:off x="4648559" y="3919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1CE3BD01-3159-41A1-952D-FC1BBAED9E0B}"/>
                  </a:ext>
                </a:extLst>
              </p:cNvPr>
              <p:cNvSpPr/>
              <p:nvPr/>
            </p:nvSpPr>
            <p:spPr bwMode="auto">
              <a:xfrm>
                <a:off x="4648559" y="40719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8C4EB60-568D-4E99-B280-34F78BA2049F}"/>
                  </a:ext>
                </a:extLst>
              </p:cNvPr>
              <p:cNvSpPr/>
              <p:nvPr/>
            </p:nvSpPr>
            <p:spPr bwMode="auto">
              <a:xfrm>
                <a:off x="4648559" y="42243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B9D5C6A-F918-4CCD-AF1E-BF3E71C538B9}"/>
                  </a:ext>
                </a:extLst>
              </p:cNvPr>
              <p:cNvSpPr/>
              <p:nvPr/>
            </p:nvSpPr>
            <p:spPr bwMode="auto">
              <a:xfrm>
                <a:off x="4648559" y="3157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572CACA1-3D44-4F72-8FD5-BB6BE2DA181E}"/>
                  </a:ext>
                </a:extLst>
              </p:cNvPr>
              <p:cNvSpPr/>
              <p:nvPr/>
            </p:nvSpPr>
            <p:spPr bwMode="auto">
              <a:xfrm>
                <a:off x="4648559" y="33099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16D7DA6-A447-48AF-9D11-E79CC28D72AD}"/>
                  </a:ext>
                </a:extLst>
              </p:cNvPr>
              <p:cNvSpPr/>
              <p:nvPr/>
            </p:nvSpPr>
            <p:spPr bwMode="auto">
              <a:xfrm>
                <a:off x="4648559" y="34623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6CF662F-1823-444A-9BB9-6BF5B13894A3}"/>
                  </a:ext>
                </a:extLst>
              </p:cNvPr>
              <p:cNvSpPr/>
              <p:nvPr/>
            </p:nvSpPr>
            <p:spPr bwMode="auto">
              <a:xfrm>
                <a:off x="4648559" y="36147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CF584914-E440-4976-8B73-0FB38AA193E4}"/>
                  </a:ext>
                </a:extLst>
              </p:cNvPr>
              <p:cNvSpPr/>
              <p:nvPr/>
            </p:nvSpPr>
            <p:spPr bwMode="auto">
              <a:xfrm>
                <a:off x="4648559" y="25479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B325F4B-DCE9-43ED-ABD4-3EC02AB5577D}"/>
                  </a:ext>
                </a:extLst>
              </p:cNvPr>
              <p:cNvSpPr/>
              <p:nvPr/>
            </p:nvSpPr>
            <p:spPr bwMode="auto">
              <a:xfrm>
                <a:off x="4648559" y="27003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ECF7AE71-1DFA-4135-BF5E-2781D3473B44}"/>
                  </a:ext>
                </a:extLst>
              </p:cNvPr>
              <p:cNvSpPr/>
              <p:nvPr/>
            </p:nvSpPr>
            <p:spPr bwMode="auto">
              <a:xfrm>
                <a:off x="4648559" y="28527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E455D2F6-404B-48F2-9B2F-BDA4E83645D3}"/>
                  </a:ext>
                </a:extLst>
              </p:cNvPr>
              <p:cNvSpPr/>
              <p:nvPr/>
            </p:nvSpPr>
            <p:spPr bwMode="auto">
              <a:xfrm>
                <a:off x="4648559" y="3005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C0B8031F-FC69-4C1B-A86B-1DA41F20BF5A}"/>
                  </a:ext>
                </a:extLst>
              </p:cNvPr>
              <p:cNvSpPr/>
              <p:nvPr/>
            </p:nvSpPr>
            <p:spPr bwMode="auto">
              <a:xfrm>
                <a:off x="4648559" y="19383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D81D957E-CC8C-4014-AC0D-A144E641E0A9}"/>
                  </a:ext>
                </a:extLst>
              </p:cNvPr>
              <p:cNvSpPr/>
              <p:nvPr/>
            </p:nvSpPr>
            <p:spPr bwMode="auto">
              <a:xfrm>
                <a:off x="4648559" y="20907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EFB61C1-404E-4D9D-B172-84CC4ED047B9}"/>
                  </a:ext>
                </a:extLst>
              </p:cNvPr>
              <p:cNvSpPr/>
              <p:nvPr/>
            </p:nvSpPr>
            <p:spPr bwMode="auto">
              <a:xfrm>
                <a:off x="4648559" y="2243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0D860122-371A-4936-8161-F17C4DD546BD}"/>
                  </a:ext>
                </a:extLst>
              </p:cNvPr>
              <p:cNvSpPr/>
              <p:nvPr/>
            </p:nvSpPr>
            <p:spPr bwMode="auto">
              <a:xfrm>
                <a:off x="4648559" y="2395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CF7D8DF5-281A-49BC-AAD7-D4AA0BD46AA4}"/>
                  </a:ext>
                </a:extLst>
              </p:cNvPr>
              <p:cNvSpPr/>
              <p:nvPr/>
            </p:nvSpPr>
            <p:spPr bwMode="auto">
              <a:xfrm>
                <a:off x="4648559" y="13287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47885F49-56FF-4AE2-9AF6-20E7B3AEEED4}"/>
                  </a:ext>
                </a:extLst>
              </p:cNvPr>
              <p:cNvSpPr/>
              <p:nvPr/>
            </p:nvSpPr>
            <p:spPr bwMode="auto">
              <a:xfrm>
                <a:off x="4648559" y="1481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0A3A48E-B473-4D27-BBBB-7590C17DE991}"/>
                  </a:ext>
                </a:extLst>
              </p:cNvPr>
              <p:cNvSpPr/>
              <p:nvPr/>
            </p:nvSpPr>
            <p:spPr bwMode="auto">
              <a:xfrm>
                <a:off x="4648559" y="1633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4570083F-3636-4BEC-9307-7404B9F5C220}"/>
                  </a:ext>
                </a:extLst>
              </p:cNvPr>
              <p:cNvSpPr/>
              <p:nvPr/>
            </p:nvSpPr>
            <p:spPr bwMode="auto">
              <a:xfrm>
                <a:off x="4648559" y="17859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3B234B7A-F6B7-4DA0-A8C7-97924B5EEEF7}"/>
                  </a:ext>
                </a:extLst>
              </p:cNvPr>
              <p:cNvSpPr/>
              <p:nvPr/>
            </p:nvSpPr>
            <p:spPr bwMode="auto">
              <a:xfrm>
                <a:off x="4648559" y="871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63334B42-5A99-4CD3-97DE-A0A05BBB91A2}"/>
                  </a:ext>
                </a:extLst>
              </p:cNvPr>
              <p:cNvSpPr/>
              <p:nvPr/>
            </p:nvSpPr>
            <p:spPr bwMode="auto">
              <a:xfrm>
                <a:off x="4648559" y="10239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6400F277-6541-42E6-9789-1435C317F256}"/>
                  </a:ext>
                </a:extLst>
              </p:cNvPr>
              <p:cNvSpPr/>
              <p:nvPr/>
            </p:nvSpPr>
            <p:spPr bwMode="auto">
              <a:xfrm>
                <a:off x="4648559" y="11763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0996E9C3-A04E-40AD-87FE-10685C99B063}"/>
                  </a:ext>
                </a:extLst>
              </p:cNvPr>
              <p:cNvSpPr/>
              <p:nvPr/>
            </p:nvSpPr>
            <p:spPr bwMode="auto">
              <a:xfrm>
                <a:off x="9465034" y="3157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49CB9CE1-253E-4761-A94F-A0F8E12534B1}"/>
                  </a:ext>
                </a:extLst>
              </p:cNvPr>
              <p:cNvSpPr/>
              <p:nvPr/>
            </p:nvSpPr>
            <p:spPr bwMode="auto">
              <a:xfrm>
                <a:off x="9465034" y="33099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7A3070DA-0D08-459C-AC7C-B1427C44F40E}"/>
                  </a:ext>
                </a:extLst>
              </p:cNvPr>
              <p:cNvSpPr/>
              <p:nvPr/>
            </p:nvSpPr>
            <p:spPr bwMode="auto">
              <a:xfrm>
                <a:off x="9465034" y="34623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7575C5F-954E-404D-863D-B474C7D915D5}"/>
                  </a:ext>
                </a:extLst>
              </p:cNvPr>
              <p:cNvSpPr/>
              <p:nvPr/>
            </p:nvSpPr>
            <p:spPr bwMode="auto">
              <a:xfrm>
                <a:off x="9465034" y="36147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74483C78-64F1-43F1-B5E9-943AAF84977C}"/>
                  </a:ext>
                </a:extLst>
              </p:cNvPr>
              <p:cNvSpPr/>
              <p:nvPr/>
            </p:nvSpPr>
            <p:spPr bwMode="auto">
              <a:xfrm>
                <a:off x="9465034" y="3767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33AA31B1-2C72-40CB-BFF4-31549475ED09}"/>
                  </a:ext>
                </a:extLst>
              </p:cNvPr>
              <p:cNvSpPr/>
              <p:nvPr/>
            </p:nvSpPr>
            <p:spPr bwMode="auto">
              <a:xfrm>
                <a:off x="9465034" y="3919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3A7DED40-6E7F-4C42-82DC-AAEADC7D7516}"/>
                  </a:ext>
                </a:extLst>
              </p:cNvPr>
              <p:cNvSpPr/>
              <p:nvPr/>
            </p:nvSpPr>
            <p:spPr bwMode="auto">
              <a:xfrm>
                <a:off x="9465034" y="40719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31996C67-0E79-40F3-8DD4-9E4C3151C873}"/>
                  </a:ext>
                </a:extLst>
              </p:cNvPr>
              <p:cNvSpPr/>
              <p:nvPr/>
            </p:nvSpPr>
            <p:spPr bwMode="auto">
              <a:xfrm>
                <a:off x="9465034" y="42243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09991177-9423-4F08-882B-B1EA8B7699C6}"/>
                  </a:ext>
                </a:extLst>
              </p:cNvPr>
              <p:cNvSpPr/>
              <p:nvPr/>
            </p:nvSpPr>
            <p:spPr bwMode="auto">
              <a:xfrm>
                <a:off x="9465034" y="43767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6FAA2931-48E7-4EC2-9955-BF6862F9D61F}"/>
                  </a:ext>
                </a:extLst>
              </p:cNvPr>
              <p:cNvSpPr/>
              <p:nvPr/>
            </p:nvSpPr>
            <p:spPr bwMode="auto">
              <a:xfrm>
                <a:off x="9465034" y="4529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D811E640-5BFB-482D-BB5F-07135C85D77F}"/>
                  </a:ext>
                </a:extLst>
              </p:cNvPr>
              <p:cNvSpPr/>
              <p:nvPr/>
            </p:nvSpPr>
            <p:spPr bwMode="auto">
              <a:xfrm>
                <a:off x="9465034" y="4681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CC787E1A-18C7-4081-921F-82A2E20A67BC}"/>
                  </a:ext>
                </a:extLst>
              </p:cNvPr>
              <p:cNvSpPr/>
              <p:nvPr/>
            </p:nvSpPr>
            <p:spPr bwMode="auto">
              <a:xfrm>
                <a:off x="9465034" y="48339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E3F48742-AA1D-4C6B-B519-39D45576817B}"/>
                  </a:ext>
                </a:extLst>
              </p:cNvPr>
              <p:cNvSpPr/>
              <p:nvPr/>
            </p:nvSpPr>
            <p:spPr bwMode="auto">
              <a:xfrm>
                <a:off x="9465034" y="49863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4D150154-5B9A-4A7A-97DA-39A30AF45C48}"/>
                  </a:ext>
                </a:extLst>
              </p:cNvPr>
              <p:cNvSpPr/>
              <p:nvPr/>
            </p:nvSpPr>
            <p:spPr bwMode="auto">
              <a:xfrm>
                <a:off x="9465034" y="51387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F83CF1E9-0E3B-4390-B643-CC49CAF02C50}"/>
                  </a:ext>
                </a:extLst>
              </p:cNvPr>
              <p:cNvSpPr/>
              <p:nvPr/>
            </p:nvSpPr>
            <p:spPr bwMode="auto">
              <a:xfrm>
                <a:off x="9465034" y="5291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8E4F843C-BA4F-4A5B-B3A2-33A92B847588}"/>
                  </a:ext>
                </a:extLst>
              </p:cNvPr>
              <p:cNvSpPr/>
              <p:nvPr/>
            </p:nvSpPr>
            <p:spPr bwMode="auto">
              <a:xfrm>
                <a:off x="9465034" y="5443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5CAB45F5-CC93-4019-A9CF-0DDC27601EC0}"/>
                  </a:ext>
                </a:extLst>
              </p:cNvPr>
              <p:cNvSpPr/>
              <p:nvPr/>
            </p:nvSpPr>
            <p:spPr bwMode="auto">
              <a:xfrm>
                <a:off x="9465034" y="719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8D4C2000-5C0F-4A57-84BC-3349AEEBCF68}"/>
                  </a:ext>
                </a:extLst>
              </p:cNvPr>
              <p:cNvSpPr/>
              <p:nvPr/>
            </p:nvSpPr>
            <p:spPr bwMode="auto">
              <a:xfrm>
                <a:off x="9465034" y="871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47281B25-CB32-415F-B9B7-76349D0C479E}"/>
                  </a:ext>
                </a:extLst>
              </p:cNvPr>
              <p:cNvSpPr/>
              <p:nvPr/>
            </p:nvSpPr>
            <p:spPr bwMode="auto">
              <a:xfrm>
                <a:off x="9465034" y="10239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EDC826FA-C8BF-4BF6-BA1C-0294F97E6CFF}"/>
                  </a:ext>
                </a:extLst>
              </p:cNvPr>
              <p:cNvSpPr/>
              <p:nvPr/>
            </p:nvSpPr>
            <p:spPr bwMode="auto">
              <a:xfrm>
                <a:off x="9465034" y="11763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E4AEC2F5-BE4D-456A-9639-00280F9BCA5D}"/>
                  </a:ext>
                </a:extLst>
              </p:cNvPr>
              <p:cNvSpPr/>
              <p:nvPr/>
            </p:nvSpPr>
            <p:spPr bwMode="auto">
              <a:xfrm>
                <a:off x="9465034" y="13287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4BC73F0B-798B-47DE-9EE8-56C16ECFF5C9}"/>
                  </a:ext>
                </a:extLst>
              </p:cNvPr>
              <p:cNvSpPr/>
              <p:nvPr/>
            </p:nvSpPr>
            <p:spPr bwMode="auto">
              <a:xfrm>
                <a:off x="9465034" y="1481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6088D353-61A0-4425-93E9-B7C8EB332207}"/>
                  </a:ext>
                </a:extLst>
              </p:cNvPr>
              <p:cNvSpPr/>
              <p:nvPr/>
            </p:nvSpPr>
            <p:spPr bwMode="auto">
              <a:xfrm>
                <a:off x="9465034" y="1633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04A5E58A-B1FF-484B-AFB6-540BDEA8C178}"/>
                  </a:ext>
                </a:extLst>
              </p:cNvPr>
              <p:cNvSpPr/>
              <p:nvPr/>
            </p:nvSpPr>
            <p:spPr bwMode="auto">
              <a:xfrm>
                <a:off x="9465034" y="17859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26062F46-92C6-4C15-9040-11E55E730559}"/>
                  </a:ext>
                </a:extLst>
              </p:cNvPr>
              <p:cNvSpPr/>
              <p:nvPr/>
            </p:nvSpPr>
            <p:spPr bwMode="auto">
              <a:xfrm>
                <a:off x="9465034" y="19383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8550AAD9-991F-4CA5-AE7C-23BB4DC1E42B}"/>
                  </a:ext>
                </a:extLst>
              </p:cNvPr>
              <p:cNvSpPr/>
              <p:nvPr/>
            </p:nvSpPr>
            <p:spPr bwMode="auto">
              <a:xfrm>
                <a:off x="9465034" y="20907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900CBB4D-830F-4CC9-B230-72AA1FDB8968}"/>
                  </a:ext>
                </a:extLst>
              </p:cNvPr>
              <p:cNvSpPr/>
              <p:nvPr/>
            </p:nvSpPr>
            <p:spPr bwMode="auto">
              <a:xfrm>
                <a:off x="9465034" y="2243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A053EFF6-A3CB-49BA-A245-EC16E6534E7E}"/>
                  </a:ext>
                </a:extLst>
              </p:cNvPr>
              <p:cNvSpPr/>
              <p:nvPr/>
            </p:nvSpPr>
            <p:spPr bwMode="auto">
              <a:xfrm>
                <a:off x="9465034" y="2395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51293023-1ACE-4191-BB3F-A88E5820E50D}"/>
                  </a:ext>
                </a:extLst>
              </p:cNvPr>
              <p:cNvSpPr/>
              <p:nvPr/>
            </p:nvSpPr>
            <p:spPr bwMode="auto">
              <a:xfrm>
                <a:off x="9465034" y="25479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4DC0AC77-7927-459F-8BCE-1B4169A37A3B}"/>
                  </a:ext>
                </a:extLst>
              </p:cNvPr>
              <p:cNvSpPr/>
              <p:nvPr/>
            </p:nvSpPr>
            <p:spPr bwMode="auto">
              <a:xfrm>
                <a:off x="9465034" y="27003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64A2FB37-0464-4770-872D-AD688F119D19}"/>
                  </a:ext>
                </a:extLst>
              </p:cNvPr>
              <p:cNvSpPr/>
              <p:nvPr/>
            </p:nvSpPr>
            <p:spPr bwMode="auto">
              <a:xfrm>
                <a:off x="9465034" y="28527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7C4964EF-8922-481C-B94F-B5D4805EAE8D}"/>
                  </a:ext>
                </a:extLst>
              </p:cNvPr>
              <p:cNvSpPr/>
              <p:nvPr/>
            </p:nvSpPr>
            <p:spPr bwMode="auto">
              <a:xfrm>
                <a:off x="9465034" y="3005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grpSp>
            <p:nvGrpSpPr>
              <p:cNvPr id="109" name="Group 134">
                <a:extLst>
                  <a:ext uri="{FF2B5EF4-FFF2-40B4-BE49-F238E27FC236}">
                    <a16:creationId xmlns:a16="http://schemas.microsoft.com/office/drawing/2014/main" id="{63DC2DF6-F06F-4D27-A809-E78ADD1404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159984" y="490537"/>
                <a:ext cx="1353960" cy="6001643"/>
                <a:chOff x="4188007" y="838200"/>
                <a:chExt cx="1354406" cy="6000946"/>
              </a:xfrm>
            </p:grpSpPr>
            <p:sp>
              <p:nvSpPr>
                <p:cNvPr id="110" name="TextBox 136">
                  <a:extLst>
                    <a:ext uri="{FF2B5EF4-FFF2-40B4-BE49-F238E27FC236}">
                      <a16:creationId xmlns:a16="http://schemas.microsoft.com/office/drawing/2014/main" id="{4D1BA036-FA69-46DE-897F-FD05826B90E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88007" y="838200"/>
                  <a:ext cx="1354406" cy="60009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11111   11101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11110   11100</a:t>
                  </a:r>
                </a:p>
                <a:p>
                  <a:pPr eaLnBrk="1" hangingPunct="1"/>
                  <a:r>
                    <a:rPr lang="en-US" altLang="en-US" sz="1200" b="0" dirty="0">
                      <a:solidFill>
                        <a:schemeClr val="accent2"/>
                      </a:solidFill>
                      <a:latin typeface="+mn-lt"/>
                    </a:rPr>
                    <a:t>11101</a:t>
                  </a:r>
                  <a:r>
                    <a:rPr lang="en-US" altLang="en-US" sz="1200" b="0" dirty="0">
                      <a:latin typeface="+mn-lt"/>
                    </a:rPr>
                    <a:t>     null   </a:t>
                  </a:r>
                </a:p>
                <a:p>
                  <a:pPr eaLnBrk="1" hangingPunct="1"/>
                  <a:r>
                    <a:rPr lang="en-US" altLang="en-US" sz="1200" b="0" dirty="0">
                      <a:solidFill>
                        <a:schemeClr val="accent2"/>
                      </a:solidFill>
                      <a:latin typeface="+mn-lt"/>
                    </a:rPr>
                    <a:t>11100</a:t>
                  </a:r>
                  <a:r>
                    <a:rPr lang="en-US" altLang="en-US" sz="1200" b="0" dirty="0">
                      <a:latin typeface="+mn-lt"/>
                    </a:rPr>
                    <a:t>     null   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11011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11010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11001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11000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10111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10110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10101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10100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10011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10010   10000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10001   01111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10000   01110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01111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01110     null      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01101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01100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01011   01101 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01010   01100 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01001   01011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01000   01010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00111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00110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00101     null 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00100     null 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00011   00101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00010   00100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00001   00011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00000   00010</a:t>
                  </a:r>
                </a:p>
              </p:txBody>
            </p:sp>
            <p:sp>
              <p:nvSpPr>
                <p:cNvPr id="111" name="Rectangle 138">
                  <a:extLst>
                    <a:ext uri="{FF2B5EF4-FFF2-40B4-BE49-F238E27FC236}">
                      <a16:creationId xmlns:a16="http://schemas.microsoft.com/office/drawing/2014/main" id="{374A7DF8-CF7D-46E1-9E60-53B069D751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24400" y="838200"/>
                  <a:ext cx="609600" cy="594360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endParaRPr lang="en-US" altLang="en-US" b="0">
                    <a:latin typeface="+mn-lt"/>
                  </a:endParaRPr>
                </a:p>
              </p:txBody>
            </p:sp>
          </p:grpSp>
          <p:cxnSp>
            <p:nvCxnSpPr>
              <p:cNvPr id="112" name="Straight Arrow Connector 142">
                <a:extLst>
                  <a:ext uri="{FF2B5EF4-FFF2-40B4-BE49-F238E27FC236}">
                    <a16:creationId xmlns:a16="http://schemas.microsoft.com/office/drawing/2014/main" id="{1913A9F0-B088-4850-ABD5-0C5228CBE363}"/>
                  </a:ext>
                </a:extLst>
              </p:cNvPr>
              <p:cNvCxnSpPr>
                <a:cxnSpLocks noChangeShapeType="1"/>
                <a:stCxn id="45" idx="3"/>
              </p:cNvCxnSpPr>
              <p:nvPr/>
            </p:nvCxnSpPr>
            <p:spPr bwMode="auto">
              <a:xfrm>
                <a:off x="5943959" y="5519737"/>
                <a:ext cx="1295400" cy="7620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" name="Straight Arrow Connector 143">
                <a:extLst>
                  <a:ext uri="{FF2B5EF4-FFF2-40B4-BE49-F238E27FC236}">
                    <a16:creationId xmlns:a16="http://schemas.microsoft.com/office/drawing/2014/main" id="{1D2D9FA9-C822-4991-9F2E-FECE7F774F6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943959" y="5367337"/>
                <a:ext cx="1295400" cy="7620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4" name="Straight Arrow Connector 144">
                <a:extLst>
                  <a:ext uri="{FF2B5EF4-FFF2-40B4-BE49-F238E27FC236}">
                    <a16:creationId xmlns:a16="http://schemas.microsoft.com/office/drawing/2014/main" id="{C72ECF7E-539F-42D3-8B16-BAD3E84E2AC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943959" y="5214937"/>
                <a:ext cx="1295400" cy="7620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5" name="Straight Arrow Connector 145">
                <a:extLst>
                  <a:ext uri="{FF2B5EF4-FFF2-40B4-BE49-F238E27FC236}">
                    <a16:creationId xmlns:a16="http://schemas.microsoft.com/office/drawing/2014/main" id="{95AC7B84-4D9A-4E60-83B0-5BA4373B7B9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943959" y="5062537"/>
                <a:ext cx="1295400" cy="7620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6" name="Straight Arrow Connector 146">
                <a:extLst>
                  <a:ext uri="{FF2B5EF4-FFF2-40B4-BE49-F238E27FC236}">
                    <a16:creationId xmlns:a16="http://schemas.microsoft.com/office/drawing/2014/main" id="{EBC7530C-48F0-4395-A591-6E447AA9E39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306159" y="4757737"/>
                <a:ext cx="1143000" cy="9906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7" name="Straight Arrow Connector 149">
                <a:extLst>
                  <a:ext uri="{FF2B5EF4-FFF2-40B4-BE49-F238E27FC236}">
                    <a16:creationId xmlns:a16="http://schemas.microsoft.com/office/drawing/2014/main" id="{4F5C1BEC-A571-42F3-96B0-F8FD35B6149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306159" y="4910137"/>
                <a:ext cx="1143000" cy="9906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8" name="Straight Arrow Connector 150">
                <a:extLst>
                  <a:ext uri="{FF2B5EF4-FFF2-40B4-BE49-F238E27FC236}">
                    <a16:creationId xmlns:a16="http://schemas.microsoft.com/office/drawing/2014/main" id="{0891802D-7629-4828-9262-7F0CE43E161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306159" y="5062537"/>
                <a:ext cx="1143000" cy="9906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9" name="Straight Arrow Connector 151">
                <a:extLst>
                  <a:ext uri="{FF2B5EF4-FFF2-40B4-BE49-F238E27FC236}">
                    <a16:creationId xmlns:a16="http://schemas.microsoft.com/office/drawing/2014/main" id="{79BBF0B9-74C0-4636-ACA7-BABA31E7EAA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306159" y="5214937"/>
                <a:ext cx="1143000" cy="9906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0" name="Straight Arrow Connector 162">
                <a:extLst>
                  <a:ext uri="{FF2B5EF4-FFF2-40B4-BE49-F238E27FC236}">
                    <a16:creationId xmlns:a16="http://schemas.microsoft.com/office/drawing/2014/main" id="{F45CB3F2-B21C-4008-8540-032DAA6760A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943959" y="4300537"/>
                <a:ext cx="1295400" cy="5334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1" name="Straight Arrow Connector 164">
                <a:extLst>
                  <a:ext uri="{FF2B5EF4-FFF2-40B4-BE49-F238E27FC236}">
                    <a16:creationId xmlns:a16="http://schemas.microsoft.com/office/drawing/2014/main" id="{C48B3F8B-4B39-4F51-90CD-CE741A54A71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943959" y="4148137"/>
                <a:ext cx="1295400" cy="5334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2" name="Straight Arrow Connector 165">
                <a:extLst>
                  <a:ext uri="{FF2B5EF4-FFF2-40B4-BE49-F238E27FC236}">
                    <a16:creationId xmlns:a16="http://schemas.microsoft.com/office/drawing/2014/main" id="{EA9733EC-5214-491B-8287-8086292BA52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943959" y="3995737"/>
                <a:ext cx="1295400" cy="49053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3" name="Straight Arrow Connector 166">
                <a:extLst>
                  <a:ext uri="{FF2B5EF4-FFF2-40B4-BE49-F238E27FC236}">
                    <a16:creationId xmlns:a16="http://schemas.microsoft.com/office/drawing/2014/main" id="{F33345B7-2703-46C9-B45B-9B7B0F1A467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943959" y="3843337"/>
                <a:ext cx="1295400" cy="4572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4" name="Straight Arrow Connector 167">
                <a:extLst>
                  <a:ext uri="{FF2B5EF4-FFF2-40B4-BE49-F238E27FC236}">
                    <a16:creationId xmlns:a16="http://schemas.microsoft.com/office/drawing/2014/main" id="{5D84F3F6-87C3-4F31-8596-A74E221A022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943959" y="2928937"/>
                <a:ext cx="1295400" cy="271462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5" name="Straight Arrow Connector 172">
                <a:extLst>
                  <a:ext uri="{FF2B5EF4-FFF2-40B4-BE49-F238E27FC236}">
                    <a16:creationId xmlns:a16="http://schemas.microsoft.com/office/drawing/2014/main" id="{C6A08A78-5DDF-4DFC-BE19-6B77E64EC1F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943959" y="3081337"/>
                <a:ext cx="1295400" cy="271462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6" name="Straight Arrow Connector 173">
                <a:extLst>
                  <a:ext uri="{FF2B5EF4-FFF2-40B4-BE49-F238E27FC236}">
                    <a16:creationId xmlns:a16="http://schemas.microsoft.com/office/drawing/2014/main" id="{509E878D-4182-4E50-BEFE-6CF2D91431F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943959" y="2776537"/>
                <a:ext cx="1295400" cy="2286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7" name="Straight Arrow Connector 174">
                <a:extLst>
                  <a:ext uri="{FF2B5EF4-FFF2-40B4-BE49-F238E27FC236}">
                    <a16:creationId xmlns:a16="http://schemas.microsoft.com/office/drawing/2014/main" id="{BD01D791-D36F-4378-AEB5-1C82C2FA895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5943959" y="642937"/>
                <a:ext cx="1295400" cy="1524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8" name="Straight Arrow Connector 176">
                <a:extLst>
                  <a:ext uri="{FF2B5EF4-FFF2-40B4-BE49-F238E27FC236}">
                    <a16:creationId xmlns:a16="http://schemas.microsoft.com/office/drawing/2014/main" id="{5AE60E4A-446B-404B-ABB5-7C70921C12D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5943959" y="795337"/>
                <a:ext cx="1295400" cy="1524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9" name="Straight Arrow Connector 177">
                <a:extLst>
                  <a:ext uri="{FF2B5EF4-FFF2-40B4-BE49-F238E27FC236}">
                    <a16:creationId xmlns:a16="http://schemas.microsoft.com/office/drawing/2014/main" id="{AA8275F9-56A8-4073-9E60-689B028AC8F9}"/>
                  </a:ext>
                </a:extLst>
              </p:cNvPr>
              <p:cNvCxnSpPr>
                <a:cxnSpLocks noChangeShapeType="1"/>
                <a:endCxn id="82" idx="1"/>
              </p:cNvCxnSpPr>
              <p:nvPr/>
            </p:nvCxnSpPr>
            <p:spPr bwMode="auto">
              <a:xfrm flipV="1">
                <a:off x="8306159" y="3995737"/>
                <a:ext cx="1158875" cy="8382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0" name="Straight Arrow Connector 179">
                <a:extLst>
                  <a:ext uri="{FF2B5EF4-FFF2-40B4-BE49-F238E27FC236}">
                    <a16:creationId xmlns:a16="http://schemas.microsoft.com/office/drawing/2014/main" id="{68588517-4D77-4B41-BA80-7D2AED3A13C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326674" y="3843337"/>
                <a:ext cx="1138360" cy="778486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1" name="Straight Arrow Connector 180">
                <a:extLst>
                  <a:ext uri="{FF2B5EF4-FFF2-40B4-BE49-F238E27FC236}">
                    <a16:creationId xmlns:a16="http://schemas.microsoft.com/office/drawing/2014/main" id="{42261CA8-3368-47C5-A3FB-B60E72A1583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305599" y="3690937"/>
                <a:ext cx="1159435" cy="79533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2" name="Straight Arrow Connector 181">
                <a:extLst>
                  <a:ext uri="{FF2B5EF4-FFF2-40B4-BE49-F238E27FC236}">
                    <a16:creationId xmlns:a16="http://schemas.microsoft.com/office/drawing/2014/main" id="{CE2164F4-3D97-4AFF-8F16-516E40243EE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311949" y="3538537"/>
                <a:ext cx="1153085" cy="7620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" name="Straight Arrow Connector 182">
                <a:extLst>
                  <a:ext uri="{FF2B5EF4-FFF2-40B4-BE49-F238E27FC236}">
                    <a16:creationId xmlns:a16="http://schemas.microsoft.com/office/drawing/2014/main" id="{D07039D2-6659-40ED-8BCD-0CF9E4C725B5}"/>
                  </a:ext>
                </a:extLst>
              </p:cNvPr>
              <p:cNvCxnSpPr>
                <a:cxnSpLocks noChangeShapeType="1"/>
                <a:endCxn id="36" idx="1"/>
              </p:cNvCxnSpPr>
              <p:nvPr/>
            </p:nvCxnSpPr>
            <p:spPr bwMode="auto">
              <a:xfrm>
                <a:off x="8311949" y="3200399"/>
                <a:ext cx="1153085" cy="3333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4" name="Straight Arrow Connector 185">
                <a:extLst>
                  <a:ext uri="{FF2B5EF4-FFF2-40B4-BE49-F238E27FC236}">
                    <a16:creationId xmlns:a16="http://schemas.microsoft.com/office/drawing/2014/main" id="{CB1B6060-832E-4764-B6DE-629627C1392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306159" y="3386137"/>
                <a:ext cx="1158875" cy="158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5" name="Straight Arrow Connector 186">
                <a:extLst>
                  <a:ext uri="{FF2B5EF4-FFF2-40B4-BE49-F238E27FC236}">
                    <a16:creationId xmlns:a16="http://schemas.microsoft.com/office/drawing/2014/main" id="{A5F3FDD6-3C1C-4597-8542-B4892756EFC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328384" y="3033367"/>
                <a:ext cx="1136650" cy="4797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6" name="Straight Arrow Connector 187">
                <a:extLst>
                  <a:ext uri="{FF2B5EF4-FFF2-40B4-BE49-F238E27FC236}">
                    <a16:creationId xmlns:a16="http://schemas.microsoft.com/office/drawing/2014/main" id="{75F91059-6EA5-4384-A9C5-344CD1E0E702}"/>
                  </a:ext>
                </a:extLst>
              </p:cNvPr>
              <p:cNvCxnSpPr>
                <a:cxnSpLocks noChangeShapeType="1"/>
                <a:endCxn id="95" idx="1"/>
              </p:cNvCxnSpPr>
              <p:nvPr/>
            </p:nvCxnSpPr>
            <p:spPr bwMode="auto">
              <a:xfrm>
                <a:off x="8306159" y="642937"/>
                <a:ext cx="1158875" cy="4572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7" name="Straight Arrow Connector 189">
                <a:extLst>
                  <a:ext uri="{FF2B5EF4-FFF2-40B4-BE49-F238E27FC236}">
                    <a16:creationId xmlns:a16="http://schemas.microsoft.com/office/drawing/2014/main" id="{6BCCDB89-9635-4841-8541-9BA115D3781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306159" y="795337"/>
                <a:ext cx="1158875" cy="4572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8" name="TextBox 191">
                <a:extLst>
                  <a:ext uri="{FF2B5EF4-FFF2-40B4-BE49-F238E27FC236}">
                    <a16:creationId xmlns:a16="http://schemas.microsoft.com/office/drawing/2014/main" id="{B47F6CD5-7A8E-4A55-B214-C68206A29D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29822" y="228600"/>
                <a:ext cx="122354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 dirty="0">
                    <a:latin typeface="+mn-lt"/>
                  </a:rPr>
                  <a:t>Page Table</a:t>
                </a:r>
              </a:p>
            </p:txBody>
          </p:sp>
          <p:sp>
            <p:nvSpPr>
              <p:cNvPr id="139" name="TextBox 5">
                <a:extLst>
                  <a:ext uri="{FF2B5EF4-FFF2-40B4-BE49-F238E27FC236}">
                    <a16:creationId xmlns:a16="http://schemas.microsoft.com/office/drawing/2014/main" id="{6290B381-1893-4958-8FCC-9132928988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327648">
                <a:off x="8329972" y="566737"/>
                <a:ext cx="1098550" cy="339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solidFill>
                      <a:srgbClr val="FF0000"/>
                    </a:solidFill>
                    <a:latin typeface="+mn-lt"/>
                  </a:rPr>
                  <a:t>1110 1</a:t>
                </a:r>
                <a:r>
                  <a:rPr lang="en-US" altLang="en-US" sz="1600" b="0">
                    <a:solidFill>
                      <a:srgbClr val="0330D8"/>
                    </a:solidFill>
                    <a:latin typeface="+mn-lt"/>
                  </a:rPr>
                  <a:t>111</a:t>
                </a:r>
              </a:p>
            </p:txBody>
          </p:sp>
        </p:grpSp>
      </p:grpSp>
      <p:sp>
        <p:nvSpPr>
          <p:cNvPr id="142" name="Rounded Rectangular Callout 141">
            <a:extLst>
              <a:ext uri="{FF2B5EF4-FFF2-40B4-BE49-F238E27FC236}">
                <a16:creationId xmlns:a16="http://schemas.microsoft.com/office/drawing/2014/main" id="{65A2F5CD-0EB4-45D5-9527-D970E2E12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090737"/>
            <a:ext cx="2286000" cy="1143000"/>
          </a:xfrm>
          <a:prstGeom prst="wedgeRoundRectCallout">
            <a:avLst>
              <a:gd name="adj1" fmla="val 96069"/>
              <a:gd name="adj2" fmla="val -126831"/>
              <a:gd name="adj3" fmla="val 16667"/>
            </a:avLst>
          </a:prstGeom>
          <a:solidFill>
            <a:srgbClr val="FFFF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 dirty="0">
                <a:latin typeface="+mn-lt"/>
              </a:rPr>
              <a:t>What happens if stack grows to 1110 0000?</a:t>
            </a:r>
          </a:p>
        </p:txBody>
      </p:sp>
      <p:cxnSp>
        <p:nvCxnSpPr>
          <p:cNvPr id="143" name="Straight Arrow Connector 173">
            <a:extLst>
              <a:ext uri="{FF2B5EF4-FFF2-40B4-BE49-F238E27FC236}">
                <a16:creationId xmlns:a16="http://schemas.microsoft.com/office/drawing/2014/main" id="{ACCD0E31-3FF0-4BFE-995D-84D3B257906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979108" y="1013335"/>
            <a:ext cx="1295400" cy="152400"/>
          </a:xfrm>
          <a:prstGeom prst="straightConnector1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4" name="Straight Arrow Connector 174">
            <a:extLst>
              <a:ext uri="{FF2B5EF4-FFF2-40B4-BE49-F238E27FC236}">
                <a16:creationId xmlns:a16="http://schemas.microsoft.com/office/drawing/2014/main" id="{7386D052-AD3C-494F-8CBE-7C27CA64647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979108" y="1199489"/>
            <a:ext cx="1295400" cy="118647"/>
          </a:xfrm>
          <a:prstGeom prst="straightConnector1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45" name="TextBox 23">
            <a:extLst>
              <a:ext uri="{FF2B5EF4-FFF2-40B4-BE49-F238E27FC236}">
                <a16:creationId xmlns:a16="http://schemas.microsoft.com/office/drawing/2014/main" id="{51BA8DBB-F8E7-4163-BEA5-3011070BF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9170" y="5777006"/>
            <a:ext cx="7435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0" dirty="0">
                <a:solidFill>
                  <a:srgbClr val="FF0000"/>
                </a:solidFill>
                <a:latin typeface="+mn-lt"/>
              </a:rPr>
              <a:t>page</a:t>
            </a:r>
            <a:r>
              <a:rPr lang="en-US" altLang="en-US" sz="1600" b="0" dirty="0">
                <a:solidFill>
                  <a:srgbClr val="FF0000"/>
                </a:solidFill>
                <a:latin typeface="+mn-lt"/>
              </a:rPr>
              <a:t> #</a:t>
            </a:r>
          </a:p>
        </p:txBody>
      </p:sp>
    </p:spTree>
    <p:extLst>
      <p:ext uri="{BB962C8B-B14F-4D97-AF65-F5344CB8AC3E}">
        <p14:creationId xmlns:p14="http://schemas.microsoft.com/office/powerpoint/2010/main" val="49700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0BF21-3292-4ADC-81EE-8DFE21DFE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Paging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444C8-2B58-4717-847C-672B0E666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35C8F-5668-412F-BBAC-6455923C2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26187-7752-43AA-BF66-C74185474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26" name="TextBox 23">
            <a:extLst>
              <a:ext uri="{FF2B5EF4-FFF2-40B4-BE49-F238E27FC236}">
                <a16:creationId xmlns:a16="http://schemas.microsoft.com/office/drawing/2014/main" id="{51BA8DBB-F8E7-4163-BEA5-3011070BF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4759" y="5715000"/>
            <a:ext cx="7435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FF0000"/>
                </a:solidFill>
                <a:latin typeface="+mn-lt"/>
              </a:rPr>
              <a:t>page #</a:t>
            </a:r>
          </a:p>
        </p:txBody>
      </p:sp>
      <p:grpSp>
        <p:nvGrpSpPr>
          <p:cNvPr id="141" name="Group 140"/>
          <p:cNvGrpSpPr/>
          <p:nvPr/>
        </p:nvGrpSpPr>
        <p:grpSpPr>
          <a:xfrm>
            <a:off x="2390997" y="294198"/>
            <a:ext cx="8595360" cy="6345301"/>
            <a:chOff x="1581912" y="420624"/>
            <a:chExt cx="8595360" cy="6345301"/>
          </a:xfrm>
        </p:grpSpPr>
        <p:sp>
          <p:nvSpPr>
            <p:cNvPr id="140" name="Rectangle 139"/>
            <p:cNvSpPr/>
            <p:nvPr/>
          </p:nvSpPr>
          <p:spPr>
            <a:xfrm>
              <a:off x="1581912" y="420624"/>
              <a:ext cx="8595360" cy="634530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731623" y="420624"/>
              <a:ext cx="8380768" cy="6263580"/>
              <a:chOff x="3505559" y="228600"/>
              <a:chExt cx="8380768" cy="6263580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3B1270FF-60DF-4A44-B46B-E400D587B82B}"/>
                  </a:ext>
                </a:extLst>
              </p:cNvPr>
              <p:cNvSpPr/>
              <p:nvPr/>
            </p:nvSpPr>
            <p:spPr bwMode="auto">
              <a:xfrm>
                <a:off x="4648559" y="719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7" name="Rectangle 26">
                <a:extLst>
                  <a:ext uri="{FF2B5EF4-FFF2-40B4-BE49-F238E27FC236}">
                    <a16:creationId xmlns:a16="http://schemas.microsoft.com/office/drawing/2014/main" id="{C3112003-4AA9-436F-893A-8464B47D79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6000" y="5931205"/>
                <a:ext cx="3200400" cy="5334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25400">
                    <a:solidFill>
                      <a:srgbClr val="000000"/>
                    </a:solidFill>
                    <a:round/>
                    <a:headEnd type="triangle" w="med" len="med"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b="0">
                  <a:latin typeface="+mn-lt"/>
                </a:endParaRPr>
              </a:p>
            </p:txBody>
          </p:sp>
          <p:sp>
            <p:nvSpPr>
              <p:cNvPr id="8" name="TextBox 5">
                <a:extLst>
                  <a:ext uri="{FF2B5EF4-FFF2-40B4-BE49-F238E27FC236}">
                    <a16:creationId xmlns:a16="http://schemas.microsoft.com/office/drawing/2014/main" id="{407D2F1A-522F-4894-9DD4-FA1E92B8AA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1122" y="566737"/>
                <a:ext cx="1087437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600" b="0" dirty="0">
                    <a:solidFill>
                      <a:srgbClr val="FF0000"/>
                    </a:solidFill>
                    <a:latin typeface="+mn-lt"/>
                    <a:cs typeface="Helvetica" charset="0"/>
                  </a:rPr>
                  <a:t>1111 1</a:t>
                </a:r>
                <a:r>
                  <a:rPr lang="en-US" sz="1600" b="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cs typeface="Helvetica" charset="0"/>
                  </a:rPr>
                  <a:t>111</a:t>
                </a:r>
              </a:p>
            </p:txBody>
          </p:sp>
          <p:sp>
            <p:nvSpPr>
              <p:cNvPr id="9" name="Rectangle 6">
                <a:extLst>
                  <a:ext uri="{FF2B5EF4-FFF2-40B4-BE49-F238E27FC236}">
                    <a16:creationId xmlns:a16="http://schemas.microsoft.com/office/drawing/2014/main" id="{04E20994-9C9D-4B83-A190-07416D459A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8559" y="719137"/>
                <a:ext cx="1295400" cy="609600"/>
              </a:xfrm>
              <a:prstGeom prst="rect">
                <a:avLst/>
              </a:prstGeom>
              <a:solidFill>
                <a:srgbClr val="FFFFAA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2000" b="0" dirty="0">
                    <a:latin typeface="+mn-lt"/>
                  </a:rPr>
                  <a:t>stack</a:t>
                </a:r>
              </a:p>
            </p:txBody>
          </p:sp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id="{226E92C0-2CCB-40EF-A0D9-E8C4FC2417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8559" y="2700337"/>
                <a:ext cx="1295400" cy="457200"/>
              </a:xfrm>
              <a:prstGeom prst="rect">
                <a:avLst/>
              </a:prstGeom>
              <a:solidFill>
                <a:srgbClr val="CCFFCC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2000" b="0">
                    <a:latin typeface="+mn-lt"/>
                  </a:rPr>
                  <a:t>heap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CCFF77B-8015-4C36-8377-975F5788F3C2}"/>
                  </a:ext>
                </a:extLst>
              </p:cNvPr>
              <p:cNvSpPr/>
              <p:nvPr/>
            </p:nvSpPr>
            <p:spPr bwMode="auto">
              <a:xfrm>
                <a:off x="4648559" y="4986337"/>
                <a:ext cx="1295400" cy="6096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2000" dirty="0">
                    <a:ea typeface="ＭＳ Ｐゴシック" charset="-128"/>
                    <a:cs typeface="Helvetica"/>
                  </a:rPr>
                  <a:t>code</a:t>
                </a:r>
              </a:p>
            </p:txBody>
          </p:sp>
          <p:sp>
            <p:nvSpPr>
              <p:cNvPr id="12" name="Rectangle 9">
                <a:extLst>
                  <a:ext uri="{FF2B5EF4-FFF2-40B4-BE49-F238E27FC236}">
                    <a16:creationId xmlns:a16="http://schemas.microsoft.com/office/drawing/2014/main" id="{A3D64068-70B0-49B5-BABD-5ADD25F709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8559" y="3767137"/>
                <a:ext cx="1295400" cy="609600"/>
              </a:xfrm>
              <a:prstGeom prst="rect">
                <a:avLst/>
              </a:prstGeom>
              <a:solidFill>
                <a:srgbClr val="FF6600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2000" b="0">
                    <a:latin typeface="+mn-lt"/>
                  </a:rPr>
                  <a:t>data</a:t>
                </a:r>
              </a:p>
            </p:txBody>
          </p:sp>
          <p:sp>
            <p:nvSpPr>
              <p:cNvPr id="13" name="Up Arrow 10">
                <a:extLst>
                  <a:ext uri="{FF2B5EF4-FFF2-40B4-BE49-F238E27FC236}">
                    <a16:creationId xmlns:a16="http://schemas.microsoft.com/office/drawing/2014/main" id="{02C431B2-AECA-425B-970D-AFE670AD38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5181959" y="2395537"/>
                <a:ext cx="106363" cy="304800"/>
              </a:xfrm>
              <a:prstGeom prst="upArrow">
                <a:avLst>
                  <a:gd name="adj1" fmla="val 50000"/>
                  <a:gd name="adj2" fmla="val 50149"/>
                </a:avLst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b="0">
                  <a:latin typeface="+mn-lt"/>
                </a:endParaRPr>
              </a:p>
            </p:txBody>
          </p:sp>
          <p:sp>
            <p:nvSpPr>
              <p:cNvPr id="14" name="Up Arrow 11">
                <a:extLst>
                  <a:ext uri="{FF2B5EF4-FFF2-40B4-BE49-F238E27FC236}">
                    <a16:creationId xmlns:a16="http://schemas.microsoft.com/office/drawing/2014/main" id="{BA32C220-B7BD-442E-BDB9-6AC05139C7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 flipV="1">
                <a:off x="5181959" y="1325689"/>
                <a:ext cx="106363" cy="304800"/>
              </a:xfrm>
              <a:prstGeom prst="upArrow">
                <a:avLst>
                  <a:gd name="adj1" fmla="val 50000"/>
                  <a:gd name="adj2" fmla="val 50149"/>
                </a:avLst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b="0">
                  <a:latin typeface="+mn-lt"/>
                </a:endParaRPr>
              </a:p>
            </p:txBody>
          </p:sp>
          <p:sp>
            <p:nvSpPr>
              <p:cNvPr id="15" name="Rectangle 12">
                <a:extLst>
                  <a:ext uri="{FF2B5EF4-FFF2-40B4-BE49-F238E27FC236}">
                    <a16:creationId xmlns:a16="http://schemas.microsoft.com/office/drawing/2014/main" id="{5A5B28A4-FE43-4C9C-BEAE-4FB4AB117D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8559" y="719137"/>
                <a:ext cx="1295400" cy="4876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b="0">
                  <a:latin typeface="+mn-lt"/>
                </a:endParaRPr>
              </a:p>
            </p:txBody>
          </p:sp>
          <p:sp>
            <p:nvSpPr>
              <p:cNvPr id="16" name="TextBox 13">
                <a:extLst>
                  <a:ext uri="{FF2B5EF4-FFF2-40B4-BE49-F238E27FC236}">
                    <a16:creationId xmlns:a16="http://schemas.microsoft.com/office/drawing/2014/main" id="{211ED877-82E8-4183-9D9D-3FC13A1FD7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19740" y="338137"/>
                <a:ext cx="243316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800" b="0" dirty="0">
                    <a:latin typeface="+mn-lt"/>
                  </a:rPr>
                  <a:t>Virtual memory view</a:t>
                </a:r>
              </a:p>
            </p:txBody>
          </p:sp>
          <p:sp>
            <p:nvSpPr>
              <p:cNvPr id="17" name="Rectangle 14">
                <a:extLst>
                  <a:ext uri="{FF2B5EF4-FFF2-40B4-BE49-F238E27FC236}">
                    <a16:creationId xmlns:a16="http://schemas.microsoft.com/office/drawing/2014/main" id="{3EC700F3-1981-4277-88A3-5FDA054626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8559" y="4376737"/>
                <a:ext cx="1295400" cy="12192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b="0">
                  <a:latin typeface="+mn-lt"/>
                </a:endParaRPr>
              </a:p>
            </p:txBody>
          </p:sp>
          <p:sp>
            <p:nvSpPr>
              <p:cNvPr id="18" name="Rectangle 15">
                <a:extLst>
                  <a:ext uri="{FF2B5EF4-FFF2-40B4-BE49-F238E27FC236}">
                    <a16:creationId xmlns:a16="http://schemas.microsoft.com/office/drawing/2014/main" id="{F7E79B24-6B47-4AFA-9909-F93B80E013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8559" y="3157537"/>
                <a:ext cx="1295400" cy="12192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b="0">
                  <a:latin typeface="+mn-lt"/>
                </a:endParaRPr>
              </a:p>
            </p:txBody>
          </p:sp>
          <p:sp>
            <p:nvSpPr>
              <p:cNvPr id="19" name="Rectangle 16">
                <a:extLst>
                  <a:ext uri="{FF2B5EF4-FFF2-40B4-BE49-F238E27FC236}">
                    <a16:creationId xmlns:a16="http://schemas.microsoft.com/office/drawing/2014/main" id="{8DEB5024-F7F1-464D-8529-B0D21DA899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8559" y="1938337"/>
                <a:ext cx="1295400" cy="12192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b="0">
                  <a:latin typeface="+mn-lt"/>
                </a:endParaRPr>
              </a:p>
            </p:txBody>
          </p:sp>
          <p:sp>
            <p:nvSpPr>
              <p:cNvPr id="20" name="TextBox 17">
                <a:extLst>
                  <a:ext uri="{FF2B5EF4-FFF2-40B4-BE49-F238E27FC236}">
                    <a16:creationId xmlns:a16="http://schemas.microsoft.com/office/drawing/2014/main" id="{BAF51E98-1D83-4253-A1EE-59C9C5B412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5559" y="5334000"/>
                <a:ext cx="1154113" cy="338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r" eaLnBrk="1" hangingPunct="1"/>
                <a:r>
                  <a:rPr lang="en-US" altLang="en-US" sz="1600" b="0">
                    <a:solidFill>
                      <a:srgbClr val="FF0000"/>
                    </a:solidFill>
                    <a:latin typeface="+mn-lt"/>
                  </a:rPr>
                  <a:t>0000 0</a:t>
                </a:r>
                <a:r>
                  <a:rPr lang="en-US" altLang="en-US" sz="1600" b="0">
                    <a:solidFill>
                      <a:srgbClr val="2A40E2"/>
                    </a:solidFill>
                    <a:latin typeface="+mn-lt"/>
                  </a:rPr>
                  <a:t>000</a:t>
                </a:r>
              </a:p>
            </p:txBody>
          </p:sp>
          <p:sp>
            <p:nvSpPr>
              <p:cNvPr id="21" name="TextBox 18">
                <a:extLst>
                  <a:ext uri="{FF2B5EF4-FFF2-40B4-BE49-F238E27FC236}">
                    <a16:creationId xmlns:a16="http://schemas.microsoft.com/office/drawing/2014/main" id="{E57DBE24-E0B7-40AC-BCB5-3102D78EEF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6791" y="4148137"/>
                <a:ext cx="115288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r" eaLnBrk="1" hangingPunct="1"/>
                <a:r>
                  <a:rPr lang="en-US" altLang="en-US" sz="1600" b="0">
                    <a:solidFill>
                      <a:srgbClr val="FF0000"/>
                    </a:solidFill>
                    <a:latin typeface="+mn-lt"/>
                  </a:rPr>
                  <a:t>0100 0</a:t>
                </a:r>
                <a:r>
                  <a:rPr lang="en-US" altLang="en-US" sz="1600" b="0">
                    <a:solidFill>
                      <a:srgbClr val="2A40E2"/>
                    </a:solidFill>
                    <a:latin typeface="+mn-lt"/>
                  </a:rPr>
                  <a:t>000</a:t>
                </a:r>
              </a:p>
            </p:txBody>
          </p:sp>
          <p:sp>
            <p:nvSpPr>
              <p:cNvPr id="22" name="TextBox 19">
                <a:extLst>
                  <a:ext uri="{FF2B5EF4-FFF2-40B4-BE49-F238E27FC236}">
                    <a16:creationId xmlns:a16="http://schemas.microsoft.com/office/drawing/2014/main" id="{D37AA505-BF77-42C3-A915-DDB4B7481E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6791" y="2928937"/>
                <a:ext cx="115288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r" eaLnBrk="1" hangingPunct="1"/>
                <a:r>
                  <a:rPr lang="en-US" altLang="en-US" sz="1600" b="0">
                    <a:solidFill>
                      <a:srgbClr val="FF0000"/>
                    </a:solidFill>
                    <a:latin typeface="+mn-lt"/>
                  </a:rPr>
                  <a:t>1000 0</a:t>
                </a:r>
                <a:r>
                  <a:rPr lang="en-US" altLang="en-US" sz="1600" b="0">
                    <a:solidFill>
                      <a:srgbClr val="2A40E2"/>
                    </a:solidFill>
                    <a:latin typeface="+mn-lt"/>
                  </a:rPr>
                  <a:t>000</a:t>
                </a:r>
              </a:p>
            </p:txBody>
          </p:sp>
          <p:sp>
            <p:nvSpPr>
              <p:cNvPr id="23" name="TextBox 20">
                <a:extLst>
                  <a:ext uri="{FF2B5EF4-FFF2-40B4-BE49-F238E27FC236}">
                    <a16:creationId xmlns:a16="http://schemas.microsoft.com/office/drawing/2014/main" id="{9F549BEF-A859-45C8-8E90-EB3F52D802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18141" y="1676400"/>
                <a:ext cx="114153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r" eaLnBrk="1" hangingPunct="1"/>
                <a:r>
                  <a:rPr lang="en-US" altLang="en-US" sz="1600" b="0">
                    <a:solidFill>
                      <a:srgbClr val="FF0000"/>
                    </a:solidFill>
                    <a:latin typeface="+mn-lt"/>
                  </a:rPr>
                  <a:t>1100 0</a:t>
                </a:r>
                <a:r>
                  <a:rPr lang="en-US" altLang="en-US" sz="1600" b="0">
                    <a:solidFill>
                      <a:srgbClr val="2A40E2"/>
                    </a:solidFill>
                    <a:latin typeface="+mn-lt"/>
                  </a:rPr>
                  <a:t>000</a:t>
                </a:r>
              </a:p>
            </p:txBody>
          </p:sp>
          <p:sp>
            <p:nvSpPr>
              <p:cNvPr id="24" name="TextBox 21">
                <a:extLst>
                  <a:ext uri="{FF2B5EF4-FFF2-40B4-BE49-F238E27FC236}">
                    <a16:creationId xmlns:a16="http://schemas.microsoft.com/office/drawing/2014/main" id="{38012A41-A0BC-487B-88A3-C320CD7FBE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29727" y="795337"/>
                <a:ext cx="111883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r" eaLnBrk="1" hangingPunct="1"/>
                <a:r>
                  <a:rPr lang="en-US" altLang="en-US" sz="1600" b="0">
                    <a:solidFill>
                      <a:srgbClr val="FF0000"/>
                    </a:solidFill>
                    <a:latin typeface="+mn-lt"/>
                  </a:rPr>
                  <a:t>1111 0</a:t>
                </a:r>
                <a:r>
                  <a:rPr lang="en-US" altLang="en-US" sz="1600" b="0">
                    <a:solidFill>
                      <a:srgbClr val="2A40E2"/>
                    </a:solidFill>
                    <a:latin typeface="+mn-lt"/>
                  </a:rPr>
                  <a:t>000</a:t>
                </a:r>
              </a:p>
            </p:txBody>
          </p:sp>
          <p:sp>
            <p:nvSpPr>
              <p:cNvPr id="25" name="Left Brace 22">
                <a:extLst>
                  <a:ext uri="{FF2B5EF4-FFF2-40B4-BE49-F238E27FC236}">
                    <a16:creationId xmlns:a16="http://schemas.microsoft.com/office/drawing/2014/main" id="{A974BB48-0DFF-43B1-ACAC-9DECC55874B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 flipH="1">
                <a:off x="3790515" y="5387181"/>
                <a:ext cx="192088" cy="609600"/>
              </a:xfrm>
              <a:prstGeom prst="leftBrace">
                <a:avLst>
                  <a:gd name="adj1" fmla="val 8301"/>
                  <a:gd name="adj2" fmla="val 50000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b="0">
                  <a:latin typeface="+mn-lt"/>
                </a:endParaRPr>
              </a:p>
            </p:txBody>
          </p:sp>
          <p:sp>
            <p:nvSpPr>
              <p:cNvPr id="27" name="TextBox 24">
                <a:extLst>
                  <a:ext uri="{FF2B5EF4-FFF2-40B4-BE49-F238E27FC236}">
                    <a16:creationId xmlns:a16="http://schemas.microsoft.com/office/drawing/2014/main" id="{B000DB6A-7D24-44C4-8886-7229FA195A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34209" y="5715000"/>
                <a:ext cx="702436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solidFill>
                      <a:srgbClr val="0000FF"/>
                    </a:solidFill>
                    <a:latin typeface="+mn-lt"/>
                  </a:rPr>
                  <a:t>offset</a:t>
                </a:r>
              </a:p>
            </p:txBody>
          </p:sp>
          <p:sp>
            <p:nvSpPr>
              <p:cNvPr id="28" name="Left Brace 25">
                <a:extLst>
                  <a:ext uri="{FF2B5EF4-FFF2-40B4-BE49-F238E27FC236}">
                    <a16:creationId xmlns:a16="http://schemas.microsoft.com/office/drawing/2014/main" id="{9141A76D-D5C3-4C5A-B431-9AAB1C52E75B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 flipH="1">
                <a:off x="4319152" y="5544344"/>
                <a:ext cx="201613" cy="304800"/>
              </a:xfrm>
              <a:prstGeom prst="leftBrace">
                <a:avLst>
                  <a:gd name="adj1" fmla="val 8322"/>
                  <a:gd name="adj2" fmla="val 50000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b="0">
                  <a:latin typeface="+mn-lt"/>
                </a:endParaRPr>
              </a:p>
            </p:txBody>
          </p:sp>
          <p:sp>
            <p:nvSpPr>
              <p:cNvPr id="29" name="TextBox 27">
                <a:extLst>
                  <a:ext uri="{FF2B5EF4-FFF2-40B4-BE49-F238E27FC236}">
                    <a16:creationId xmlns:a16="http://schemas.microsoft.com/office/drawing/2014/main" id="{87A7418E-8DB4-4607-BF5F-FA713CF80E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84762" y="334780"/>
                <a:ext cx="257153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800" b="0" dirty="0">
                    <a:latin typeface="+mn-lt"/>
                  </a:rPr>
                  <a:t>Physical memory view</a:t>
                </a:r>
              </a:p>
            </p:txBody>
          </p:sp>
          <p:sp>
            <p:nvSpPr>
              <p:cNvPr id="30" name="Rectangle 28">
                <a:extLst>
                  <a:ext uri="{FF2B5EF4-FFF2-40B4-BE49-F238E27FC236}">
                    <a16:creationId xmlns:a16="http://schemas.microsoft.com/office/drawing/2014/main" id="{3AD317CB-8EEE-438C-9174-3436056B67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65034" y="719137"/>
                <a:ext cx="1295400" cy="4876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b="0">
                  <a:latin typeface="+mn-lt"/>
                </a:endParaRPr>
              </a:p>
            </p:txBody>
          </p:sp>
          <p:sp>
            <p:nvSpPr>
              <p:cNvPr id="31" name="Rectangle 29">
                <a:extLst>
                  <a:ext uri="{FF2B5EF4-FFF2-40B4-BE49-F238E27FC236}">
                    <a16:creationId xmlns:a16="http://schemas.microsoft.com/office/drawing/2014/main" id="{81878F66-DA3B-45B2-BB08-774B890C66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65034" y="3462337"/>
                <a:ext cx="1295400" cy="609600"/>
              </a:xfrm>
              <a:prstGeom prst="rect">
                <a:avLst/>
              </a:prstGeom>
              <a:solidFill>
                <a:srgbClr val="FF6600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2000" b="0">
                    <a:latin typeface="+mn-lt"/>
                  </a:rPr>
                  <a:t>data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5866767-25DC-4112-91C1-11AA1B389AE6}"/>
                  </a:ext>
                </a:extLst>
              </p:cNvPr>
              <p:cNvSpPr/>
              <p:nvPr/>
            </p:nvSpPr>
            <p:spPr bwMode="auto">
              <a:xfrm>
                <a:off x="9465034" y="4681537"/>
                <a:ext cx="1295400" cy="6096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2000" dirty="0">
                    <a:ea typeface="ＭＳ Ｐゴシック" charset="-128"/>
                    <a:cs typeface="Helvetica"/>
                  </a:rPr>
                  <a:t>code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66860F7-B22A-4B91-AD57-35F48C63679B}"/>
                  </a:ext>
                </a:extLst>
              </p:cNvPr>
              <p:cNvSpPr/>
              <p:nvPr/>
            </p:nvSpPr>
            <p:spPr bwMode="auto">
              <a:xfrm>
                <a:off x="9465034" y="719137"/>
                <a:ext cx="1295400" cy="3048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98B503C-2F7A-4ED9-B004-1F3803E65484}"/>
                  </a:ext>
                </a:extLst>
              </p:cNvPr>
              <p:cNvSpPr/>
              <p:nvPr/>
            </p:nvSpPr>
            <p:spPr bwMode="auto">
              <a:xfrm>
                <a:off x="9465034" y="5291137"/>
                <a:ext cx="1295400" cy="3048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B546AD2-7363-42ED-B65D-52725FDD596A}"/>
                  </a:ext>
                </a:extLst>
              </p:cNvPr>
              <p:cNvSpPr/>
              <p:nvPr/>
            </p:nvSpPr>
            <p:spPr bwMode="auto">
              <a:xfrm>
                <a:off x="9465034" y="4071937"/>
                <a:ext cx="1295400" cy="3048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454BF41-C09A-46F3-BB49-B2E175DF9E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65034" y="3005137"/>
                <a:ext cx="1295400" cy="457200"/>
              </a:xfrm>
              <a:prstGeom prst="rect">
                <a:avLst/>
              </a:prstGeom>
              <a:solidFill>
                <a:srgbClr val="CCFFCC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2000" b="0">
                    <a:latin typeface="+mn-lt"/>
                  </a:rPr>
                  <a:t>heap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89FA2B58-AF68-4ED3-B08E-4D1874FA8350}"/>
                  </a:ext>
                </a:extLst>
              </p:cNvPr>
              <p:cNvSpPr/>
              <p:nvPr/>
            </p:nvSpPr>
            <p:spPr bwMode="auto">
              <a:xfrm>
                <a:off x="9465034" y="2395537"/>
                <a:ext cx="1295400" cy="3048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38" name="Rectangle 39">
                <a:extLst>
                  <a:ext uri="{FF2B5EF4-FFF2-40B4-BE49-F238E27FC236}">
                    <a16:creationId xmlns:a16="http://schemas.microsoft.com/office/drawing/2014/main" id="{ED1234C4-CDD7-4F3B-80A2-E79AF154C6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65034" y="1023937"/>
                <a:ext cx="1295400" cy="304800"/>
              </a:xfrm>
              <a:prstGeom prst="rect">
                <a:avLst/>
              </a:prstGeom>
              <a:solidFill>
                <a:srgbClr val="FFFFAA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2000" b="0">
                    <a:latin typeface="+mn-lt"/>
                  </a:rPr>
                  <a:t>stack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EDA8F52-E5DB-4F6E-BF17-B0CE0F7A1EC0}"/>
                  </a:ext>
                </a:extLst>
              </p:cNvPr>
              <p:cNvSpPr/>
              <p:nvPr/>
            </p:nvSpPr>
            <p:spPr bwMode="auto">
              <a:xfrm>
                <a:off x="9465034" y="1481137"/>
                <a:ext cx="1295400" cy="4572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40" name="TextBox 42">
                <a:extLst>
                  <a:ext uri="{FF2B5EF4-FFF2-40B4-BE49-F238E27FC236}">
                    <a16:creationId xmlns:a16="http://schemas.microsoft.com/office/drawing/2014/main" id="{044838B5-5FC4-4808-A151-4BDAA39CE8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33447" y="5334000"/>
                <a:ext cx="11528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+mn-lt"/>
                  </a:rPr>
                  <a:t>0000 0000</a:t>
                </a:r>
              </a:p>
            </p:txBody>
          </p:sp>
          <p:sp>
            <p:nvSpPr>
              <p:cNvPr id="41" name="TextBox 43">
                <a:extLst>
                  <a:ext uri="{FF2B5EF4-FFF2-40B4-BE49-F238E27FC236}">
                    <a16:creationId xmlns:a16="http://schemas.microsoft.com/office/drawing/2014/main" id="{B1020EBD-EAB2-4B17-BF23-DD032C3C3E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33447" y="5029200"/>
                <a:ext cx="11528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+mn-lt"/>
                  </a:rPr>
                  <a:t>0001 0000</a:t>
                </a:r>
              </a:p>
            </p:txBody>
          </p:sp>
          <p:sp>
            <p:nvSpPr>
              <p:cNvPr id="42" name="TextBox 44">
                <a:extLst>
                  <a:ext uri="{FF2B5EF4-FFF2-40B4-BE49-F238E27FC236}">
                    <a16:creationId xmlns:a16="http://schemas.microsoft.com/office/drawing/2014/main" id="{269222FB-BB7D-4CAC-8343-E364314A10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44559" y="3767137"/>
                <a:ext cx="103906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+mn-lt"/>
                  </a:rPr>
                  <a:t>0101 000</a:t>
                </a:r>
              </a:p>
            </p:txBody>
          </p:sp>
          <p:sp>
            <p:nvSpPr>
              <p:cNvPr id="43" name="TextBox 45">
                <a:extLst>
                  <a:ext uri="{FF2B5EF4-FFF2-40B4-BE49-F238E27FC236}">
                    <a16:creationId xmlns:a16="http://schemas.microsoft.com/office/drawing/2014/main" id="{43FB865D-808B-498E-94B0-673FF46012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66784" y="3200400"/>
                <a:ext cx="1016368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+mn-lt"/>
                  </a:rPr>
                  <a:t>0111 000</a:t>
                </a:r>
              </a:p>
            </p:txBody>
          </p:sp>
          <p:sp>
            <p:nvSpPr>
              <p:cNvPr id="44" name="TextBox 46">
                <a:extLst>
                  <a:ext uri="{FF2B5EF4-FFF2-40B4-BE49-F238E27FC236}">
                    <a16:creationId xmlns:a16="http://schemas.microsoft.com/office/drawing/2014/main" id="{6137C0FD-AF83-48DC-A78F-AD6A2644DE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68359" y="1066800"/>
                <a:ext cx="113018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+mn-lt"/>
                  </a:rPr>
                  <a:t>1110 0000</a:t>
                </a: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A4B8784-BCD5-4694-B27B-AF46D6BA7B5A}"/>
                  </a:ext>
                </a:extLst>
              </p:cNvPr>
              <p:cNvSpPr/>
              <p:nvPr/>
            </p:nvSpPr>
            <p:spPr bwMode="auto">
              <a:xfrm>
                <a:off x="4648559" y="5443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162182F-8987-46F1-A786-5AAD66A2FE13}"/>
                  </a:ext>
                </a:extLst>
              </p:cNvPr>
              <p:cNvSpPr/>
              <p:nvPr/>
            </p:nvSpPr>
            <p:spPr bwMode="auto">
              <a:xfrm>
                <a:off x="4648559" y="5291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BD1905AC-7551-489B-AAAB-D5F0E237BD95}"/>
                  </a:ext>
                </a:extLst>
              </p:cNvPr>
              <p:cNvSpPr/>
              <p:nvPr/>
            </p:nvSpPr>
            <p:spPr bwMode="auto">
              <a:xfrm>
                <a:off x="4648559" y="51387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842E64C-B297-40DF-85D2-8AF7C717F31D}"/>
                  </a:ext>
                </a:extLst>
              </p:cNvPr>
              <p:cNvSpPr/>
              <p:nvPr/>
            </p:nvSpPr>
            <p:spPr bwMode="auto">
              <a:xfrm>
                <a:off x="4648559" y="49863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87BAD935-7D65-4564-B8D7-6AF82B967006}"/>
                  </a:ext>
                </a:extLst>
              </p:cNvPr>
              <p:cNvSpPr/>
              <p:nvPr/>
            </p:nvSpPr>
            <p:spPr bwMode="auto">
              <a:xfrm>
                <a:off x="4648559" y="43767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50D9614-B434-4BA3-8E02-E6BE92F98C41}"/>
                  </a:ext>
                </a:extLst>
              </p:cNvPr>
              <p:cNvSpPr/>
              <p:nvPr/>
            </p:nvSpPr>
            <p:spPr bwMode="auto">
              <a:xfrm>
                <a:off x="4648559" y="4529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A35402-0E08-46E9-9358-A2BA01B334B7}"/>
                  </a:ext>
                </a:extLst>
              </p:cNvPr>
              <p:cNvSpPr/>
              <p:nvPr/>
            </p:nvSpPr>
            <p:spPr bwMode="auto">
              <a:xfrm>
                <a:off x="4648559" y="4681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EEA371A7-5C33-4FD5-84DE-086D2B8AEBEC}"/>
                  </a:ext>
                </a:extLst>
              </p:cNvPr>
              <p:cNvSpPr/>
              <p:nvPr/>
            </p:nvSpPr>
            <p:spPr bwMode="auto">
              <a:xfrm>
                <a:off x="4648559" y="48339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536EF89B-F637-416A-8603-3BAA27C6282A}"/>
                  </a:ext>
                </a:extLst>
              </p:cNvPr>
              <p:cNvSpPr/>
              <p:nvPr/>
            </p:nvSpPr>
            <p:spPr bwMode="auto">
              <a:xfrm>
                <a:off x="4648559" y="3767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69A52388-E236-45E9-82D3-A06266B80420}"/>
                  </a:ext>
                </a:extLst>
              </p:cNvPr>
              <p:cNvSpPr/>
              <p:nvPr/>
            </p:nvSpPr>
            <p:spPr bwMode="auto">
              <a:xfrm>
                <a:off x="4648559" y="3919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1CE3BD01-3159-41A1-952D-FC1BBAED9E0B}"/>
                  </a:ext>
                </a:extLst>
              </p:cNvPr>
              <p:cNvSpPr/>
              <p:nvPr/>
            </p:nvSpPr>
            <p:spPr bwMode="auto">
              <a:xfrm>
                <a:off x="4648559" y="40719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8C4EB60-568D-4E99-B280-34F78BA2049F}"/>
                  </a:ext>
                </a:extLst>
              </p:cNvPr>
              <p:cNvSpPr/>
              <p:nvPr/>
            </p:nvSpPr>
            <p:spPr bwMode="auto">
              <a:xfrm>
                <a:off x="4648559" y="42243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B9D5C6A-F918-4CCD-AF1E-BF3E71C538B9}"/>
                  </a:ext>
                </a:extLst>
              </p:cNvPr>
              <p:cNvSpPr/>
              <p:nvPr/>
            </p:nvSpPr>
            <p:spPr bwMode="auto">
              <a:xfrm>
                <a:off x="4648559" y="3157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572CACA1-3D44-4F72-8FD5-BB6BE2DA181E}"/>
                  </a:ext>
                </a:extLst>
              </p:cNvPr>
              <p:cNvSpPr/>
              <p:nvPr/>
            </p:nvSpPr>
            <p:spPr bwMode="auto">
              <a:xfrm>
                <a:off x="4648559" y="33099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16D7DA6-A447-48AF-9D11-E79CC28D72AD}"/>
                  </a:ext>
                </a:extLst>
              </p:cNvPr>
              <p:cNvSpPr/>
              <p:nvPr/>
            </p:nvSpPr>
            <p:spPr bwMode="auto">
              <a:xfrm>
                <a:off x="4648559" y="34623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6CF662F-1823-444A-9BB9-6BF5B13894A3}"/>
                  </a:ext>
                </a:extLst>
              </p:cNvPr>
              <p:cNvSpPr/>
              <p:nvPr/>
            </p:nvSpPr>
            <p:spPr bwMode="auto">
              <a:xfrm>
                <a:off x="4648559" y="36147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CF584914-E440-4976-8B73-0FB38AA193E4}"/>
                  </a:ext>
                </a:extLst>
              </p:cNvPr>
              <p:cNvSpPr/>
              <p:nvPr/>
            </p:nvSpPr>
            <p:spPr bwMode="auto">
              <a:xfrm>
                <a:off x="4648559" y="25479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B325F4B-DCE9-43ED-ABD4-3EC02AB5577D}"/>
                  </a:ext>
                </a:extLst>
              </p:cNvPr>
              <p:cNvSpPr/>
              <p:nvPr/>
            </p:nvSpPr>
            <p:spPr bwMode="auto">
              <a:xfrm>
                <a:off x="4648559" y="27003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ECF7AE71-1DFA-4135-BF5E-2781D3473B44}"/>
                  </a:ext>
                </a:extLst>
              </p:cNvPr>
              <p:cNvSpPr/>
              <p:nvPr/>
            </p:nvSpPr>
            <p:spPr bwMode="auto">
              <a:xfrm>
                <a:off x="4648559" y="28527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E455D2F6-404B-48F2-9B2F-BDA4E83645D3}"/>
                  </a:ext>
                </a:extLst>
              </p:cNvPr>
              <p:cNvSpPr/>
              <p:nvPr/>
            </p:nvSpPr>
            <p:spPr bwMode="auto">
              <a:xfrm>
                <a:off x="4648559" y="3005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C0B8031F-FC69-4C1B-A86B-1DA41F20BF5A}"/>
                  </a:ext>
                </a:extLst>
              </p:cNvPr>
              <p:cNvSpPr/>
              <p:nvPr/>
            </p:nvSpPr>
            <p:spPr bwMode="auto">
              <a:xfrm>
                <a:off x="4648559" y="19383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D81D957E-CC8C-4014-AC0D-A144E641E0A9}"/>
                  </a:ext>
                </a:extLst>
              </p:cNvPr>
              <p:cNvSpPr/>
              <p:nvPr/>
            </p:nvSpPr>
            <p:spPr bwMode="auto">
              <a:xfrm>
                <a:off x="4648559" y="20907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EFB61C1-404E-4D9D-B172-84CC4ED047B9}"/>
                  </a:ext>
                </a:extLst>
              </p:cNvPr>
              <p:cNvSpPr/>
              <p:nvPr/>
            </p:nvSpPr>
            <p:spPr bwMode="auto">
              <a:xfrm>
                <a:off x="4648559" y="2243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0D860122-371A-4936-8161-F17C4DD546BD}"/>
                  </a:ext>
                </a:extLst>
              </p:cNvPr>
              <p:cNvSpPr/>
              <p:nvPr/>
            </p:nvSpPr>
            <p:spPr bwMode="auto">
              <a:xfrm>
                <a:off x="4648559" y="2395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CF7D8DF5-281A-49BC-AAD7-D4AA0BD46AA4}"/>
                  </a:ext>
                </a:extLst>
              </p:cNvPr>
              <p:cNvSpPr/>
              <p:nvPr/>
            </p:nvSpPr>
            <p:spPr bwMode="auto">
              <a:xfrm>
                <a:off x="4648559" y="13287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47885F49-56FF-4AE2-9AF6-20E7B3AEEED4}"/>
                  </a:ext>
                </a:extLst>
              </p:cNvPr>
              <p:cNvSpPr/>
              <p:nvPr/>
            </p:nvSpPr>
            <p:spPr bwMode="auto">
              <a:xfrm>
                <a:off x="4648559" y="1481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0A3A48E-B473-4D27-BBBB-7590C17DE991}"/>
                  </a:ext>
                </a:extLst>
              </p:cNvPr>
              <p:cNvSpPr/>
              <p:nvPr/>
            </p:nvSpPr>
            <p:spPr bwMode="auto">
              <a:xfrm>
                <a:off x="4648559" y="1633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4570083F-3636-4BEC-9307-7404B9F5C220}"/>
                  </a:ext>
                </a:extLst>
              </p:cNvPr>
              <p:cNvSpPr/>
              <p:nvPr/>
            </p:nvSpPr>
            <p:spPr bwMode="auto">
              <a:xfrm>
                <a:off x="4648559" y="17859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3B234B7A-F6B7-4DA0-A8C7-97924B5EEEF7}"/>
                  </a:ext>
                </a:extLst>
              </p:cNvPr>
              <p:cNvSpPr/>
              <p:nvPr/>
            </p:nvSpPr>
            <p:spPr bwMode="auto">
              <a:xfrm>
                <a:off x="4648559" y="871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63334B42-5A99-4CD3-97DE-A0A05BBB91A2}"/>
                  </a:ext>
                </a:extLst>
              </p:cNvPr>
              <p:cNvSpPr/>
              <p:nvPr/>
            </p:nvSpPr>
            <p:spPr bwMode="auto">
              <a:xfrm>
                <a:off x="4648559" y="10239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6400F277-6541-42E6-9789-1435C317F256}"/>
                  </a:ext>
                </a:extLst>
              </p:cNvPr>
              <p:cNvSpPr/>
              <p:nvPr/>
            </p:nvSpPr>
            <p:spPr bwMode="auto">
              <a:xfrm>
                <a:off x="4648559" y="11763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0996E9C3-A04E-40AD-87FE-10685C99B063}"/>
                  </a:ext>
                </a:extLst>
              </p:cNvPr>
              <p:cNvSpPr/>
              <p:nvPr/>
            </p:nvSpPr>
            <p:spPr bwMode="auto">
              <a:xfrm>
                <a:off x="9465034" y="3157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49CB9CE1-253E-4761-A94F-A0F8E12534B1}"/>
                  </a:ext>
                </a:extLst>
              </p:cNvPr>
              <p:cNvSpPr/>
              <p:nvPr/>
            </p:nvSpPr>
            <p:spPr bwMode="auto">
              <a:xfrm>
                <a:off x="9465034" y="33099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7A3070DA-0D08-459C-AC7C-B1427C44F40E}"/>
                  </a:ext>
                </a:extLst>
              </p:cNvPr>
              <p:cNvSpPr/>
              <p:nvPr/>
            </p:nvSpPr>
            <p:spPr bwMode="auto">
              <a:xfrm>
                <a:off x="9465034" y="34623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7575C5F-954E-404D-863D-B474C7D915D5}"/>
                  </a:ext>
                </a:extLst>
              </p:cNvPr>
              <p:cNvSpPr/>
              <p:nvPr/>
            </p:nvSpPr>
            <p:spPr bwMode="auto">
              <a:xfrm>
                <a:off x="9465034" y="36147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74483C78-64F1-43F1-B5E9-943AAF84977C}"/>
                  </a:ext>
                </a:extLst>
              </p:cNvPr>
              <p:cNvSpPr/>
              <p:nvPr/>
            </p:nvSpPr>
            <p:spPr bwMode="auto">
              <a:xfrm>
                <a:off x="9465034" y="3767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33AA31B1-2C72-40CB-BFF4-31549475ED09}"/>
                  </a:ext>
                </a:extLst>
              </p:cNvPr>
              <p:cNvSpPr/>
              <p:nvPr/>
            </p:nvSpPr>
            <p:spPr bwMode="auto">
              <a:xfrm>
                <a:off x="9465034" y="3919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3A7DED40-6E7F-4C42-82DC-AAEADC7D7516}"/>
                  </a:ext>
                </a:extLst>
              </p:cNvPr>
              <p:cNvSpPr/>
              <p:nvPr/>
            </p:nvSpPr>
            <p:spPr bwMode="auto">
              <a:xfrm>
                <a:off x="9465034" y="40719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31996C67-0E79-40F3-8DD4-9E4C3151C873}"/>
                  </a:ext>
                </a:extLst>
              </p:cNvPr>
              <p:cNvSpPr/>
              <p:nvPr/>
            </p:nvSpPr>
            <p:spPr bwMode="auto">
              <a:xfrm>
                <a:off x="9465034" y="42243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09991177-9423-4F08-882B-B1EA8B7699C6}"/>
                  </a:ext>
                </a:extLst>
              </p:cNvPr>
              <p:cNvSpPr/>
              <p:nvPr/>
            </p:nvSpPr>
            <p:spPr bwMode="auto">
              <a:xfrm>
                <a:off x="9465034" y="43767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6FAA2931-48E7-4EC2-9955-BF6862F9D61F}"/>
                  </a:ext>
                </a:extLst>
              </p:cNvPr>
              <p:cNvSpPr/>
              <p:nvPr/>
            </p:nvSpPr>
            <p:spPr bwMode="auto">
              <a:xfrm>
                <a:off x="9465034" y="4529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D811E640-5BFB-482D-BB5F-07135C85D77F}"/>
                  </a:ext>
                </a:extLst>
              </p:cNvPr>
              <p:cNvSpPr/>
              <p:nvPr/>
            </p:nvSpPr>
            <p:spPr bwMode="auto">
              <a:xfrm>
                <a:off x="9465034" y="4681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CC787E1A-18C7-4081-921F-82A2E20A67BC}"/>
                  </a:ext>
                </a:extLst>
              </p:cNvPr>
              <p:cNvSpPr/>
              <p:nvPr/>
            </p:nvSpPr>
            <p:spPr bwMode="auto">
              <a:xfrm>
                <a:off x="9465034" y="48339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E3F48742-AA1D-4C6B-B519-39D45576817B}"/>
                  </a:ext>
                </a:extLst>
              </p:cNvPr>
              <p:cNvSpPr/>
              <p:nvPr/>
            </p:nvSpPr>
            <p:spPr bwMode="auto">
              <a:xfrm>
                <a:off x="9465034" y="49863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4D150154-5B9A-4A7A-97DA-39A30AF45C48}"/>
                  </a:ext>
                </a:extLst>
              </p:cNvPr>
              <p:cNvSpPr/>
              <p:nvPr/>
            </p:nvSpPr>
            <p:spPr bwMode="auto">
              <a:xfrm>
                <a:off x="9465034" y="51387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F83CF1E9-0E3B-4390-B643-CC49CAF02C50}"/>
                  </a:ext>
                </a:extLst>
              </p:cNvPr>
              <p:cNvSpPr/>
              <p:nvPr/>
            </p:nvSpPr>
            <p:spPr bwMode="auto">
              <a:xfrm>
                <a:off x="9465034" y="5291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8E4F843C-BA4F-4A5B-B3A2-33A92B847588}"/>
                  </a:ext>
                </a:extLst>
              </p:cNvPr>
              <p:cNvSpPr/>
              <p:nvPr/>
            </p:nvSpPr>
            <p:spPr bwMode="auto">
              <a:xfrm>
                <a:off x="9465034" y="5443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5CAB45F5-CC93-4019-A9CF-0DDC27601EC0}"/>
                  </a:ext>
                </a:extLst>
              </p:cNvPr>
              <p:cNvSpPr/>
              <p:nvPr/>
            </p:nvSpPr>
            <p:spPr bwMode="auto">
              <a:xfrm>
                <a:off x="9465034" y="719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8D4C2000-5C0F-4A57-84BC-3349AEEBCF68}"/>
                  </a:ext>
                </a:extLst>
              </p:cNvPr>
              <p:cNvSpPr/>
              <p:nvPr/>
            </p:nvSpPr>
            <p:spPr bwMode="auto">
              <a:xfrm>
                <a:off x="9465034" y="871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47281B25-CB32-415F-B9B7-76349D0C479E}"/>
                  </a:ext>
                </a:extLst>
              </p:cNvPr>
              <p:cNvSpPr/>
              <p:nvPr/>
            </p:nvSpPr>
            <p:spPr bwMode="auto">
              <a:xfrm>
                <a:off x="9465034" y="10239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EDC826FA-C8BF-4BF6-BA1C-0294F97E6CFF}"/>
                  </a:ext>
                </a:extLst>
              </p:cNvPr>
              <p:cNvSpPr/>
              <p:nvPr/>
            </p:nvSpPr>
            <p:spPr bwMode="auto">
              <a:xfrm>
                <a:off x="9465034" y="11763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E4AEC2F5-BE4D-456A-9639-00280F9BCA5D}"/>
                  </a:ext>
                </a:extLst>
              </p:cNvPr>
              <p:cNvSpPr/>
              <p:nvPr/>
            </p:nvSpPr>
            <p:spPr bwMode="auto">
              <a:xfrm>
                <a:off x="9465034" y="13287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4BC73F0B-798B-47DE-9EE8-56C16ECFF5C9}"/>
                  </a:ext>
                </a:extLst>
              </p:cNvPr>
              <p:cNvSpPr/>
              <p:nvPr/>
            </p:nvSpPr>
            <p:spPr bwMode="auto">
              <a:xfrm>
                <a:off x="9465034" y="1481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6088D353-61A0-4425-93E9-B7C8EB332207}"/>
                  </a:ext>
                </a:extLst>
              </p:cNvPr>
              <p:cNvSpPr/>
              <p:nvPr/>
            </p:nvSpPr>
            <p:spPr bwMode="auto">
              <a:xfrm>
                <a:off x="9465034" y="1633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04A5E58A-B1FF-484B-AFB6-540BDEA8C178}"/>
                  </a:ext>
                </a:extLst>
              </p:cNvPr>
              <p:cNvSpPr/>
              <p:nvPr/>
            </p:nvSpPr>
            <p:spPr bwMode="auto">
              <a:xfrm>
                <a:off x="9465034" y="17859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26062F46-92C6-4C15-9040-11E55E730559}"/>
                  </a:ext>
                </a:extLst>
              </p:cNvPr>
              <p:cNvSpPr/>
              <p:nvPr/>
            </p:nvSpPr>
            <p:spPr bwMode="auto">
              <a:xfrm>
                <a:off x="9465034" y="19383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8550AAD9-991F-4CA5-AE7C-23BB4DC1E42B}"/>
                  </a:ext>
                </a:extLst>
              </p:cNvPr>
              <p:cNvSpPr/>
              <p:nvPr/>
            </p:nvSpPr>
            <p:spPr bwMode="auto">
              <a:xfrm>
                <a:off x="9465034" y="20907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900CBB4D-830F-4CC9-B230-72AA1FDB8968}"/>
                  </a:ext>
                </a:extLst>
              </p:cNvPr>
              <p:cNvSpPr/>
              <p:nvPr/>
            </p:nvSpPr>
            <p:spPr bwMode="auto">
              <a:xfrm>
                <a:off x="9465034" y="2243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A053EFF6-A3CB-49BA-A245-EC16E6534E7E}"/>
                  </a:ext>
                </a:extLst>
              </p:cNvPr>
              <p:cNvSpPr/>
              <p:nvPr/>
            </p:nvSpPr>
            <p:spPr bwMode="auto">
              <a:xfrm>
                <a:off x="9465034" y="2395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51293023-1ACE-4191-BB3F-A88E5820E50D}"/>
                  </a:ext>
                </a:extLst>
              </p:cNvPr>
              <p:cNvSpPr/>
              <p:nvPr/>
            </p:nvSpPr>
            <p:spPr bwMode="auto">
              <a:xfrm>
                <a:off x="9465034" y="25479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4DC0AC77-7927-459F-8BCE-1B4169A37A3B}"/>
                  </a:ext>
                </a:extLst>
              </p:cNvPr>
              <p:cNvSpPr/>
              <p:nvPr/>
            </p:nvSpPr>
            <p:spPr bwMode="auto">
              <a:xfrm>
                <a:off x="9465034" y="27003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64A2FB37-0464-4770-872D-AD688F119D19}"/>
                  </a:ext>
                </a:extLst>
              </p:cNvPr>
              <p:cNvSpPr/>
              <p:nvPr/>
            </p:nvSpPr>
            <p:spPr bwMode="auto">
              <a:xfrm>
                <a:off x="9465034" y="28527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7C4964EF-8922-481C-B94F-B5D4805EAE8D}"/>
                  </a:ext>
                </a:extLst>
              </p:cNvPr>
              <p:cNvSpPr/>
              <p:nvPr/>
            </p:nvSpPr>
            <p:spPr bwMode="auto">
              <a:xfrm>
                <a:off x="9465034" y="3005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grpSp>
            <p:nvGrpSpPr>
              <p:cNvPr id="109" name="Group 134">
                <a:extLst>
                  <a:ext uri="{FF2B5EF4-FFF2-40B4-BE49-F238E27FC236}">
                    <a16:creationId xmlns:a16="http://schemas.microsoft.com/office/drawing/2014/main" id="{63DC2DF6-F06F-4D27-A809-E78ADD1404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159984" y="490537"/>
                <a:ext cx="1353960" cy="6001643"/>
                <a:chOff x="4188007" y="838200"/>
                <a:chExt cx="1354406" cy="6000946"/>
              </a:xfrm>
            </p:grpSpPr>
            <p:sp>
              <p:nvSpPr>
                <p:cNvPr id="110" name="TextBox 136">
                  <a:extLst>
                    <a:ext uri="{FF2B5EF4-FFF2-40B4-BE49-F238E27FC236}">
                      <a16:creationId xmlns:a16="http://schemas.microsoft.com/office/drawing/2014/main" id="{4D1BA036-FA69-46DE-897F-FD05826B90E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88007" y="838200"/>
                  <a:ext cx="1354406" cy="60009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11111   11101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11110   11100</a:t>
                  </a:r>
                </a:p>
                <a:p>
                  <a:pPr eaLnBrk="1" hangingPunct="1"/>
                  <a:r>
                    <a:rPr lang="en-US" altLang="en-US" sz="1200" b="0" dirty="0">
                      <a:solidFill>
                        <a:schemeClr val="accent2"/>
                      </a:solidFill>
                      <a:latin typeface="+mn-lt"/>
                    </a:rPr>
                    <a:t>11101</a:t>
                  </a:r>
                  <a:r>
                    <a:rPr lang="en-US" altLang="en-US" sz="1200" b="0" dirty="0">
                      <a:latin typeface="+mn-lt"/>
                    </a:rPr>
                    <a:t> </a:t>
                  </a:r>
                  <a:r>
                    <a:rPr lang="en-US" altLang="en-US" sz="1200" b="0" dirty="0" smtClean="0">
                      <a:latin typeface="+mn-lt"/>
                    </a:rPr>
                    <a:t>  </a:t>
                  </a:r>
                  <a:r>
                    <a:rPr lang="en-US" altLang="en-US" sz="1200" b="0" dirty="0" smtClean="0">
                      <a:solidFill>
                        <a:schemeClr val="accent2"/>
                      </a:solidFill>
                      <a:latin typeface="+mn-lt"/>
                    </a:rPr>
                    <a:t>10111</a:t>
                  </a:r>
                  <a:r>
                    <a:rPr lang="en-US" altLang="en-US" sz="1200" b="0" dirty="0" smtClean="0">
                      <a:latin typeface="+mn-lt"/>
                    </a:rPr>
                    <a:t>   </a:t>
                  </a:r>
                  <a:endParaRPr lang="en-US" altLang="en-US" sz="1200" b="0" dirty="0">
                    <a:latin typeface="+mn-lt"/>
                  </a:endParaRPr>
                </a:p>
                <a:p>
                  <a:pPr eaLnBrk="1" hangingPunct="1"/>
                  <a:r>
                    <a:rPr lang="en-US" altLang="en-US" sz="1200" b="0" dirty="0">
                      <a:solidFill>
                        <a:schemeClr val="accent2"/>
                      </a:solidFill>
                      <a:latin typeface="+mn-lt"/>
                    </a:rPr>
                    <a:t>11100</a:t>
                  </a:r>
                  <a:r>
                    <a:rPr lang="en-US" altLang="en-US" sz="1200" b="0" dirty="0">
                      <a:latin typeface="+mn-lt"/>
                    </a:rPr>
                    <a:t> </a:t>
                  </a:r>
                  <a:r>
                    <a:rPr lang="en-US" altLang="en-US" sz="1200" b="0" dirty="0" smtClean="0">
                      <a:latin typeface="+mn-lt"/>
                    </a:rPr>
                    <a:t>  </a:t>
                  </a:r>
                  <a:r>
                    <a:rPr lang="en-US" altLang="en-US" sz="1200" b="0" dirty="0" smtClean="0">
                      <a:solidFill>
                        <a:schemeClr val="accent2"/>
                      </a:solidFill>
                      <a:latin typeface="+mn-lt"/>
                    </a:rPr>
                    <a:t>10110</a:t>
                  </a:r>
                  <a:r>
                    <a:rPr lang="en-US" altLang="en-US" sz="1200" b="0" dirty="0" smtClean="0">
                      <a:latin typeface="+mn-lt"/>
                    </a:rPr>
                    <a:t>   </a:t>
                  </a:r>
                  <a:endParaRPr lang="en-US" altLang="en-US" sz="1200" b="0" dirty="0">
                    <a:latin typeface="+mn-lt"/>
                  </a:endParaRP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11011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11010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11001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11000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10111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10110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10101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10100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10011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10010   10000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10001   01111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10000   01110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01111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01110     null      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01101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01100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01011   01101 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01010   01100 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01001   01011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01000   01010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00111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00110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00101     null 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00100     null 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00011   00101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00010   00100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00001   00011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00000   00010</a:t>
                  </a:r>
                </a:p>
              </p:txBody>
            </p:sp>
            <p:sp>
              <p:nvSpPr>
                <p:cNvPr id="111" name="Rectangle 138">
                  <a:extLst>
                    <a:ext uri="{FF2B5EF4-FFF2-40B4-BE49-F238E27FC236}">
                      <a16:creationId xmlns:a16="http://schemas.microsoft.com/office/drawing/2014/main" id="{374A7DF8-CF7D-46E1-9E60-53B069D751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24400" y="838200"/>
                  <a:ext cx="609600" cy="594360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endParaRPr lang="en-US" altLang="en-US" b="0">
                    <a:latin typeface="+mn-lt"/>
                  </a:endParaRPr>
                </a:p>
              </p:txBody>
            </p:sp>
          </p:grpSp>
          <p:cxnSp>
            <p:nvCxnSpPr>
              <p:cNvPr id="112" name="Straight Arrow Connector 142">
                <a:extLst>
                  <a:ext uri="{FF2B5EF4-FFF2-40B4-BE49-F238E27FC236}">
                    <a16:creationId xmlns:a16="http://schemas.microsoft.com/office/drawing/2014/main" id="{1913A9F0-B088-4850-ABD5-0C5228CBE363}"/>
                  </a:ext>
                </a:extLst>
              </p:cNvPr>
              <p:cNvCxnSpPr>
                <a:cxnSpLocks noChangeShapeType="1"/>
                <a:stCxn id="45" idx="3"/>
              </p:cNvCxnSpPr>
              <p:nvPr/>
            </p:nvCxnSpPr>
            <p:spPr bwMode="auto">
              <a:xfrm>
                <a:off x="5943959" y="5519737"/>
                <a:ext cx="1295400" cy="7620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" name="Straight Arrow Connector 143">
                <a:extLst>
                  <a:ext uri="{FF2B5EF4-FFF2-40B4-BE49-F238E27FC236}">
                    <a16:creationId xmlns:a16="http://schemas.microsoft.com/office/drawing/2014/main" id="{1D2D9FA9-C822-4991-9F2E-FECE7F774F6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943959" y="5367337"/>
                <a:ext cx="1295400" cy="7620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4" name="Straight Arrow Connector 144">
                <a:extLst>
                  <a:ext uri="{FF2B5EF4-FFF2-40B4-BE49-F238E27FC236}">
                    <a16:creationId xmlns:a16="http://schemas.microsoft.com/office/drawing/2014/main" id="{C72ECF7E-539F-42D3-8B16-BAD3E84E2AC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943959" y="5214937"/>
                <a:ext cx="1295400" cy="7620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5" name="Straight Arrow Connector 145">
                <a:extLst>
                  <a:ext uri="{FF2B5EF4-FFF2-40B4-BE49-F238E27FC236}">
                    <a16:creationId xmlns:a16="http://schemas.microsoft.com/office/drawing/2014/main" id="{95AC7B84-4D9A-4E60-83B0-5BA4373B7B9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943959" y="5062537"/>
                <a:ext cx="1295400" cy="7620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6" name="Straight Arrow Connector 146">
                <a:extLst>
                  <a:ext uri="{FF2B5EF4-FFF2-40B4-BE49-F238E27FC236}">
                    <a16:creationId xmlns:a16="http://schemas.microsoft.com/office/drawing/2014/main" id="{EBC7530C-48F0-4395-A591-6E447AA9E39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306159" y="4757737"/>
                <a:ext cx="1143000" cy="9906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7" name="Straight Arrow Connector 149">
                <a:extLst>
                  <a:ext uri="{FF2B5EF4-FFF2-40B4-BE49-F238E27FC236}">
                    <a16:creationId xmlns:a16="http://schemas.microsoft.com/office/drawing/2014/main" id="{4F5C1BEC-A571-42F3-96B0-F8FD35B6149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306159" y="4910137"/>
                <a:ext cx="1143000" cy="9906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8" name="Straight Arrow Connector 150">
                <a:extLst>
                  <a:ext uri="{FF2B5EF4-FFF2-40B4-BE49-F238E27FC236}">
                    <a16:creationId xmlns:a16="http://schemas.microsoft.com/office/drawing/2014/main" id="{0891802D-7629-4828-9262-7F0CE43E161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306159" y="5062537"/>
                <a:ext cx="1143000" cy="9906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9" name="Straight Arrow Connector 151">
                <a:extLst>
                  <a:ext uri="{FF2B5EF4-FFF2-40B4-BE49-F238E27FC236}">
                    <a16:creationId xmlns:a16="http://schemas.microsoft.com/office/drawing/2014/main" id="{79BBF0B9-74C0-4636-ACA7-BABA31E7EAA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306159" y="5214937"/>
                <a:ext cx="1143000" cy="9906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0" name="Straight Arrow Connector 162">
                <a:extLst>
                  <a:ext uri="{FF2B5EF4-FFF2-40B4-BE49-F238E27FC236}">
                    <a16:creationId xmlns:a16="http://schemas.microsoft.com/office/drawing/2014/main" id="{F45CB3F2-B21C-4008-8540-032DAA6760A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943959" y="4300537"/>
                <a:ext cx="1295400" cy="5334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1" name="Straight Arrow Connector 164">
                <a:extLst>
                  <a:ext uri="{FF2B5EF4-FFF2-40B4-BE49-F238E27FC236}">
                    <a16:creationId xmlns:a16="http://schemas.microsoft.com/office/drawing/2014/main" id="{C48B3F8B-4B39-4F51-90CD-CE741A54A71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943959" y="4148137"/>
                <a:ext cx="1295400" cy="5334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2" name="Straight Arrow Connector 165">
                <a:extLst>
                  <a:ext uri="{FF2B5EF4-FFF2-40B4-BE49-F238E27FC236}">
                    <a16:creationId xmlns:a16="http://schemas.microsoft.com/office/drawing/2014/main" id="{EA9733EC-5214-491B-8287-8086292BA52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943959" y="3995737"/>
                <a:ext cx="1295400" cy="49053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3" name="Straight Arrow Connector 166">
                <a:extLst>
                  <a:ext uri="{FF2B5EF4-FFF2-40B4-BE49-F238E27FC236}">
                    <a16:creationId xmlns:a16="http://schemas.microsoft.com/office/drawing/2014/main" id="{F33345B7-2703-46C9-B45B-9B7B0F1A467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943959" y="3843337"/>
                <a:ext cx="1295400" cy="4572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4" name="Straight Arrow Connector 167">
                <a:extLst>
                  <a:ext uri="{FF2B5EF4-FFF2-40B4-BE49-F238E27FC236}">
                    <a16:creationId xmlns:a16="http://schemas.microsoft.com/office/drawing/2014/main" id="{5D84F3F6-87C3-4F31-8596-A74E221A022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943959" y="2928937"/>
                <a:ext cx="1295400" cy="271462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5" name="Straight Arrow Connector 172">
                <a:extLst>
                  <a:ext uri="{FF2B5EF4-FFF2-40B4-BE49-F238E27FC236}">
                    <a16:creationId xmlns:a16="http://schemas.microsoft.com/office/drawing/2014/main" id="{C6A08A78-5DDF-4DFC-BE19-6B77E64EC1F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943959" y="3081337"/>
                <a:ext cx="1295400" cy="271462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6" name="Straight Arrow Connector 173">
                <a:extLst>
                  <a:ext uri="{FF2B5EF4-FFF2-40B4-BE49-F238E27FC236}">
                    <a16:creationId xmlns:a16="http://schemas.microsoft.com/office/drawing/2014/main" id="{509E878D-4182-4E50-BEFE-6CF2D91431F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943959" y="2776537"/>
                <a:ext cx="1295400" cy="2286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7" name="Straight Arrow Connector 174">
                <a:extLst>
                  <a:ext uri="{FF2B5EF4-FFF2-40B4-BE49-F238E27FC236}">
                    <a16:creationId xmlns:a16="http://schemas.microsoft.com/office/drawing/2014/main" id="{BD01D791-D36F-4378-AEB5-1C82C2FA895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5943959" y="642937"/>
                <a:ext cx="1295400" cy="1524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8" name="Straight Arrow Connector 176">
                <a:extLst>
                  <a:ext uri="{FF2B5EF4-FFF2-40B4-BE49-F238E27FC236}">
                    <a16:creationId xmlns:a16="http://schemas.microsoft.com/office/drawing/2014/main" id="{5AE60E4A-446B-404B-ABB5-7C70921C12D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5943959" y="795337"/>
                <a:ext cx="1295400" cy="1524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9" name="Straight Arrow Connector 177">
                <a:extLst>
                  <a:ext uri="{FF2B5EF4-FFF2-40B4-BE49-F238E27FC236}">
                    <a16:creationId xmlns:a16="http://schemas.microsoft.com/office/drawing/2014/main" id="{AA8275F9-56A8-4073-9E60-689B028AC8F9}"/>
                  </a:ext>
                </a:extLst>
              </p:cNvPr>
              <p:cNvCxnSpPr>
                <a:cxnSpLocks noChangeShapeType="1"/>
                <a:endCxn id="82" idx="1"/>
              </p:cNvCxnSpPr>
              <p:nvPr/>
            </p:nvCxnSpPr>
            <p:spPr bwMode="auto">
              <a:xfrm flipV="1">
                <a:off x="8306159" y="3995737"/>
                <a:ext cx="1158875" cy="8382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0" name="Straight Arrow Connector 179">
                <a:extLst>
                  <a:ext uri="{FF2B5EF4-FFF2-40B4-BE49-F238E27FC236}">
                    <a16:creationId xmlns:a16="http://schemas.microsoft.com/office/drawing/2014/main" id="{68588517-4D77-4B41-BA80-7D2AED3A13C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326674" y="3843337"/>
                <a:ext cx="1138360" cy="778486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1" name="Straight Arrow Connector 180">
                <a:extLst>
                  <a:ext uri="{FF2B5EF4-FFF2-40B4-BE49-F238E27FC236}">
                    <a16:creationId xmlns:a16="http://schemas.microsoft.com/office/drawing/2014/main" id="{42261CA8-3368-47C5-A3FB-B60E72A1583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305599" y="3690937"/>
                <a:ext cx="1159435" cy="79533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2" name="Straight Arrow Connector 181">
                <a:extLst>
                  <a:ext uri="{FF2B5EF4-FFF2-40B4-BE49-F238E27FC236}">
                    <a16:creationId xmlns:a16="http://schemas.microsoft.com/office/drawing/2014/main" id="{CE2164F4-3D97-4AFF-8F16-516E40243EE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311949" y="3538537"/>
                <a:ext cx="1153085" cy="7620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" name="Straight Arrow Connector 182">
                <a:extLst>
                  <a:ext uri="{FF2B5EF4-FFF2-40B4-BE49-F238E27FC236}">
                    <a16:creationId xmlns:a16="http://schemas.microsoft.com/office/drawing/2014/main" id="{D07039D2-6659-40ED-8BCD-0CF9E4C725B5}"/>
                  </a:ext>
                </a:extLst>
              </p:cNvPr>
              <p:cNvCxnSpPr>
                <a:cxnSpLocks noChangeShapeType="1"/>
                <a:endCxn id="36" idx="1"/>
              </p:cNvCxnSpPr>
              <p:nvPr/>
            </p:nvCxnSpPr>
            <p:spPr bwMode="auto">
              <a:xfrm>
                <a:off x="8311949" y="3200399"/>
                <a:ext cx="1153085" cy="3333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4" name="Straight Arrow Connector 185">
                <a:extLst>
                  <a:ext uri="{FF2B5EF4-FFF2-40B4-BE49-F238E27FC236}">
                    <a16:creationId xmlns:a16="http://schemas.microsoft.com/office/drawing/2014/main" id="{CB1B6060-832E-4764-B6DE-629627C1392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306159" y="3386137"/>
                <a:ext cx="1158875" cy="158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5" name="Straight Arrow Connector 186">
                <a:extLst>
                  <a:ext uri="{FF2B5EF4-FFF2-40B4-BE49-F238E27FC236}">
                    <a16:creationId xmlns:a16="http://schemas.microsoft.com/office/drawing/2014/main" id="{A5F3FDD6-3C1C-4597-8542-B4892756EFC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328384" y="3033367"/>
                <a:ext cx="1136650" cy="4797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6" name="Straight Arrow Connector 187">
                <a:extLst>
                  <a:ext uri="{FF2B5EF4-FFF2-40B4-BE49-F238E27FC236}">
                    <a16:creationId xmlns:a16="http://schemas.microsoft.com/office/drawing/2014/main" id="{75F91059-6EA5-4384-A9C5-344CD1E0E702}"/>
                  </a:ext>
                </a:extLst>
              </p:cNvPr>
              <p:cNvCxnSpPr>
                <a:cxnSpLocks noChangeShapeType="1"/>
                <a:endCxn id="95" idx="1"/>
              </p:cNvCxnSpPr>
              <p:nvPr/>
            </p:nvCxnSpPr>
            <p:spPr bwMode="auto">
              <a:xfrm>
                <a:off x="8306159" y="642937"/>
                <a:ext cx="1158875" cy="4572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7" name="Straight Arrow Connector 189">
                <a:extLst>
                  <a:ext uri="{FF2B5EF4-FFF2-40B4-BE49-F238E27FC236}">
                    <a16:creationId xmlns:a16="http://schemas.microsoft.com/office/drawing/2014/main" id="{6BCCDB89-9635-4841-8541-9BA115D3781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306159" y="795337"/>
                <a:ext cx="1158875" cy="4572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8" name="TextBox 191">
                <a:extLst>
                  <a:ext uri="{FF2B5EF4-FFF2-40B4-BE49-F238E27FC236}">
                    <a16:creationId xmlns:a16="http://schemas.microsoft.com/office/drawing/2014/main" id="{B47F6CD5-7A8E-4A55-B214-C68206A29D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29822" y="228600"/>
                <a:ext cx="122354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 dirty="0">
                    <a:latin typeface="+mn-lt"/>
                  </a:rPr>
                  <a:t>Page Table</a:t>
                </a:r>
              </a:p>
            </p:txBody>
          </p:sp>
          <p:sp>
            <p:nvSpPr>
              <p:cNvPr id="139" name="TextBox 5">
                <a:extLst>
                  <a:ext uri="{FF2B5EF4-FFF2-40B4-BE49-F238E27FC236}">
                    <a16:creationId xmlns:a16="http://schemas.microsoft.com/office/drawing/2014/main" id="{6290B381-1893-4958-8FCC-9132928988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327648">
                <a:off x="8329972" y="566737"/>
                <a:ext cx="1098550" cy="339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solidFill>
                      <a:srgbClr val="FF0000"/>
                    </a:solidFill>
                    <a:latin typeface="+mn-lt"/>
                  </a:rPr>
                  <a:t>1110 1</a:t>
                </a:r>
                <a:r>
                  <a:rPr lang="en-US" altLang="en-US" sz="1600" b="0">
                    <a:solidFill>
                      <a:srgbClr val="0330D8"/>
                    </a:solidFill>
                    <a:latin typeface="+mn-lt"/>
                  </a:rPr>
                  <a:t>111</a:t>
                </a:r>
              </a:p>
            </p:txBody>
          </p:sp>
        </p:grpSp>
      </p:grpSp>
      <p:sp>
        <p:nvSpPr>
          <p:cNvPr id="142" name="Rounded Rectangular Callout 141">
            <a:extLst>
              <a:ext uri="{FF2B5EF4-FFF2-40B4-BE49-F238E27FC236}">
                <a16:creationId xmlns:a16="http://schemas.microsoft.com/office/drawing/2014/main" id="{65A2F5CD-0EB4-45D5-9527-D970E2E12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090737"/>
            <a:ext cx="2286000" cy="1143000"/>
          </a:xfrm>
          <a:prstGeom prst="wedgeRoundRectCallout">
            <a:avLst>
              <a:gd name="adj1" fmla="val 96069"/>
              <a:gd name="adj2" fmla="val -126831"/>
              <a:gd name="adj3" fmla="val 16667"/>
            </a:avLst>
          </a:prstGeom>
          <a:solidFill>
            <a:srgbClr val="FFFF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 dirty="0">
                <a:latin typeface="+mn-lt"/>
              </a:rPr>
              <a:t>What happens if stack grows to 1110 0000?</a:t>
            </a:r>
          </a:p>
        </p:txBody>
      </p:sp>
      <p:sp>
        <p:nvSpPr>
          <p:cNvPr id="146" name="Rectangle 135">
            <a:extLst>
              <a:ext uri="{FF2B5EF4-FFF2-40B4-BE49-F238E27FC236}">
                <a16:creationId xmlns:a16="http://schemas.microsoft.com/office/drawing/2014/main" id="{2E642126-C00B-44C0-81F3-AFC900E45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6533" y="2003935"/>
            <a:ext cx="1273175" cy="3048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 dirty="0">
                <a:latin typeface="+mn-lt"/>
              </a:rPr>
              <a:t>stack</a:t>
            </a:r>
          </a:p>
        </p:txBody>
      </p:sp>
      <p:cxnSp>
        <p:nvCxnSpPr>
          <p:cNvPr id="143" name="Straight Arrow Connector 173">
            <a:extLst>
              <a:ext uri="{FF2B5EF4-FFF2-40B4-BE49-F238E27FC236}">
                <a16:creationId xmlns:a16="http://schemas.microsoft.com/office/drawing/2014/main" id="{ACCD0E31-3FF0-4BFE-995D-84D3B257906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979108" y="1013335"/>
            <a:ext cx="1295400" cy="152400"/>
          </a:xfrm>
          <a:prstGeom prst="straightConnector1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4" name="Straight Arrow Connector 174">
            <a:extLst>
              <a:ext uri="{FF2B5EF4-FFF2-40B4-BE49-F238E27FC236}">
                <a16:creationId xmlns:a16="http://schemas.microsoft.com/office/drawing/2014/main" id="{7386D052-AD3C-494F-8CBE-7C27CA64647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979108" y="1199489"/>
            <a:ext cx="1295400" cy="118647"/>
          </a:xfrm>
          <a:prstGeom prst="straightConnector1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45" name="Rounded Rectangular Callout 137">
            <a:extLst>
              <a:ext uri="{FF2B5EF4-FFF2-40B4-BE49-F238E27FC236}">
                <a16:creationId xmlns:a16="http://schemas.microsoft.com/office/drawing/2014/main" id="{02B56D9C-ECE6-424D-94F4-EF97552F0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3671" y="2539694"/>
            <a:ext cx="2138693" cy="1105620"/>
          </a:xfrm>
          <a:prstGeom prst="wedgeRoundRectCallout">
            <a:avLst>
              <a:gd name="adj1" fmla="val -57963"/>
              <a:gd name="adj2" fmla="val -84205"/>
              <a:gd name="adj3" fmla="val 16667"/>
            </a:avLst>
          </a:prstGeom>
          <a:solidFill>
            <a:srgbClr val="FFFF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 dirty="0">
                <a:latin typeface="+mn-lt"/>
              </a:rPr>
              <a:t>Allocate new pages where room!</a:t>
            </a:r>
          </a:p>
        </p:txBody>
      </p:sp>
      <p:cxnSp>
        <p:nvCxnSpPr>
          <p:cNvPr id="147" name="Straight Arrow Connector 175">
            <a:extLst>
              <a:ext uri="{FF2B5EF4-FFF2-40B4-BE49-F238E27FC236}">
                <a16:creationId xmlns:a16="http://schemas.microsoft.com/office/drawing/2014/main" id="{FE135B7A-8DB6-4A33-9ED5-BA93C57C8EE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340748" y="1089535"/>
            <a:ext cx="1135740" cy="1013585"/>
          </a:xfrm>
          <a:prstGeom prst="straightConnector1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8" name="Straight Arrow Connector 177">
            <a:extLst>
              <a:ext uri="{FF2B5EF4-FFF2-40B4-BE49-F238E27FC236}">
                <a16:creationId xmlns:a16="http://schemas.microsoft.com/office/drawing/2014/main" id="{DCEEC5C3-F95A-406B-B41C-9C4983EE437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361823" y="1241935"/>
            <a:ext cx="1105521" cy="1007489"/>
          </a:xfrm>
          <a:prstGeom prst="straightConnector1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49" name="TextBox 23">
            <a:extLst>
              <a:ext uri="{FF2B5EF4-FFF2-40B4-BE49-F238E27FC236}">
                <a16:creationId xmlns:a16="http://schemas.microsoft.com/office/drawing/2014/main" id="{51BA8DBB-F8E7-4163-BEA5-3011070BF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9381" y="5777006"/>
            <a:ext cx="7435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0" dirty="0">
                <a:solidFill>
                  <a:srgbClr val="FF0000"/>
                </a:solidFill>
                <a:latin typeface="+mn-lt"/>
              </a:rPr>
              <a:t>page</a:t>
            </a:r>
            <a:r>
              <a:rPr lang="en-US" altLang="en-US" sz="1600" b="0" dirty="0">
                <a:solidFill>
                  <a:srgbClr val="FF0000"/>
                </a:solidFill>
                <a:latin typeface="+mn-lt"/>
              </a:rPr>
              <a:t> #</a:t>
            </a:r>
          </a:p>
        </p:txBody>
      </p:sp>
    </p:spTree>
    <p:extLst>
      <p:ext uri="{BB962C8B-B14F-4D97-AF65-F5344CB8AC3E}">
        <p14:creationId xmlns:p14="http://schemas.microsoft.com/office/powerpoint/2010/main" val="42809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0BF21-3292-4ADC-81EE-8DFE21DFE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Paging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444C8-2B58-4717-847C-672B0E666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35C8F-5668-412F-BBAC-6455923C2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26187-7752-43AA-BF66-C74185474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26" name="TextBox 23">
            <a:extLst>
              <a:ext uri="{FF2B5EF4-FFF2-40B4-BE49-F238E27FC236}">
                <a16:creationId xmlns:a16="http://schemas.microsoft.com/office/drawing/2014/main" id="{51BA8DBB-F8E7-4163-BEA5-3011070BF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4759" y="5715000"/>
            <a:ext cx="7435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FF0000"/>
                </a:solidFill>
                <a:latin typeface="+mn-lt"/>
              </a:rPr>
              <a:t>page #</a:t>
            </a:r>
          </a:p>
        </p:txBody>
      </p:sp>
      <p:grpSp>
        <p:nvGrpSpPr>
          <p:cNvPr id="141" name="Group 140"/>
          <p:cNvGrpSpPr/>
          <p:nvPr/>
        </p:nvGrpSpPr>
        <p:grpSpPr>
          <a:xfrm>
            <a:off x="2390997" y="294198"/>
            <a:ext cx="8595360" cy="6345301"/>
            <a:chOff x="1581912" y="420624"/>
            <a:chExt cx="8595360" cy="6345301"/>
          </a:xfrm>
        </p:grpSpPr>
        <p:sp>
          <p:nvSpPr>
            <p:cNvPr id="140" name="Rectangle 139"/>
            <p:cNvSpPr/>
            <p:nvPr/>
          </p:nvSpPr>
          <p:spPr>
            <a:xfrm>
              <a:off x="1581912" y="420624"/>
              <a:ext cx="8595360" cy="634530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731623" y="420624"/>
              <a:ext cx="8380768" cy="6263580"/>
              <a:chOff x="3505559" y="228600"/>
              <a:chExt cx="8380768" cy="6263580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3B1270FF-60DF-4A44-B46B-E400D587B82B}"/>
                  </a:ext>
                </a:extLst>
              </p:cNvPr>
              <p:cNvSpPr/>
              <p:nvPr/>
            </p:nvSpPr>
            <p:spPr bwMode="auto">
              <a:xfrm>
                <a:off x="4648559" y="719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7" name="Rectangle 26">
                <a:extLst>
                  <a:ext uri="{FF2B5EF4-FFF2-40B4-BE49-F238E27FC236}">
                    <a16:creationId xmlns:a16="http://schemas.microsoft.com/office/drawing/2014/main" id="{C3112003-4AA9-436F-893A-8464B47D79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6000" y="5931205"/>
                <a:ext cx="3200400" cy="5334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25400">
                    <a:solidFill>
                      <a:srgbClr val="000000"/>
                    </a:solidFill>
                    <a:round/>
                    <a:headEnd type="triangle" w="med" len="med"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b="0">
                  <a:latin typeface="+mn-lt"/>
                </a:endParaRPr>
              </a:p>
            </p:txBody>
          </p:sp>
          <p:sp>
            <p:nvSpPr>
              <p:cNvPr id="8" name="TextBox 5">
                <a:extLst>
                  <a:ext uri="{FF2B5EF4-FFF2-40B4-BE49-F238E27FC236}">
                    <a16:creationId xmlns:a16="http://schemas.microsoft.com/office/drawing/2014/main" id="{407D2F1A-522F-4894-9DD4-FA1E92B8AA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1122" y="566737"/>
                <a:ext cx="1087437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600" b="0" dirty="0">
                    <a:solidFill>
                      <a:srgbClr val="FF0000"/>
                    </a:solidFill>
                    <a:latin typeface="+mn-lt"/>
                    <a:cs typeface="Helvetica" charset="0"/>
                  </a:rPr>
                  <a:t>1111 1</a:t>
                </a:r>
                <a:r>
                  <a:rPr lang="en-US" sz="1600" b="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cs typeface="Helvetica" charset="0"/>
                  </a:rPr>
                  <a:t>111</a:t>
                </a:r>
              </a:p>
            </p:txBody>
          </p:sp>
          <p:sp>
            <p:nvSpPr>
              <p:cNvPr id="9" name="Rectangle 6">
                <a:extLst>
                  <a:ext uri="{FF2B5EF4-FFF2-40B4-BE49-F238E27FC236}">
                    <a16:creationId xmlns:a16="http://schemas.microsoft.com/office/drawing/2014/main" id="{04E20994-9C9D-4B83-A190-07416D459A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8559" y="719137"/>
                <a:ext cx="1295400" cy="609600"/>
              </a:xfrm>
              <a:prstGeom prst="rect">
                <a:avLst/>
              </a:prstGeom>
              <a:solidFill>
                <a:srgbClr val="FFFFAA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2000" b="0" dirty="0">
                    <a:latin typeface="+mn-lt"/>
                  </a:rPr>
                  <a:t>stack</a:t>
                </a:r>
              </a:p>
            </p:txBody>
          </p:sp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id="{226E92C0-2CCB-40EF-A0D9-E8C4FC2417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8559" y="2700337"/>
                <a:ext cx="1295400" cy="457200"/>
              </a:xfrm>
              <a:prstGeom prst="rect">
                <a:avLst/>
              </a:prstGeom>
              <a:solidFill>
                <a:srgbClr val="CCFFCC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2000" b="0">
                    <a:latin typeface="+mn-lt"/>
                  </a:rPr>
                  <a:t>heap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CCFF77B-8015-4C36-8377-975F5788F3C2}"/>
                  </a:ext>
                </a:extLst>
              </p:cNvPr>
              <p:cNvSpPr/>
              <p:nvPr/>
            </p:nvSpPr>
            <p:spPr bwMode="auto">
              <a:xfrm>
                <a:off x="4648559" y="4986337"/>
                <a:ext cx="1295400" cy="6096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2000" dirty="0">
                    <a:ea typeface="ＭＳ Ｐゴシック" charset="-128"/>
                    <a:cs typeface="Helvetica"/>
                  </a:rPr>
                  <a:t>code</a:t>
                </a:r>
              </a:p>
            </p:txBody>
          </p:sp>
          <p:sp>
            <p:nvSpPr>
              <p:cNvPr id="12" name="Rectangle 9">
                <a:extLst>
                  <a:ext uri="{FF2B5EF4-FFF2-40B4-BE49-F238E27FC236}">
                    <a16:creationId xmlns:a16="http://schemas.microsoft.com/office/drawing/2014/main" id="{A3D64068-70B0-49B5-BABD-5ADD25F709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8559" y="3767137"/>
                <a:ext cx="1295400" cy="609600"/>
              </a:xfrm>
              <a:prstGeom prst="rect">
                <a:avLst/>
              </a:prstGeom>
              <a:solidFill>
                <a:srgbClr val="FF6600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2000" b="0">
                    <a:latin typeface="+mn-lt"/>
                  </a:rPr>
                  <a:t>data</a:t>
                </a:r>
              </a:p>
            </p:txBody>
          </p:sp>
          <p:sp>
            <p:nvSpPr>
              <p:cNvPr id="13" name="Up Arrow 10">
                <a:extLst>
                  <a:ext uri="{FF2B5EF4-FFF2-40B4-BE49-F238E27FC236}">
                    <a16:creationId xmlns:a16="http://schemas.microsoft.com/office/drawing/2014/main" id="{02C431B2-AECA-425B-970D-AFE670AD38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5181959" y="2395537"/>
                <a:ext cx="106363" cy="304800"/>
              </a:xfrm>
              <a:prstGeom prst="upArrow">
                <a:avLst>
                  <a:gd name="adj1" fmla="val 50000"/>
                  <a:gd name="adj2" fmla="val 50149"/>
                </a:avLst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b="0">
                  <a:latin typeface="+mn-lt"/>
                </a:endParaRPr>
              </a:p>
            </p:txBody>
          </p:sp>
          <p:sp>
            <p:nvSpPr>
              <p:cNvPr id="14" name="Up Arrow 11">
                <a:extLst>
                  <a:ext uri="{FF2B5EF4-FFF2-40B4-BE49-F238E27FC236}">
                    <a16:creationId xmlns:a16="http://schemas.microsoft.com/office/drawing/2014/main" id="{BA32C220-B7BD-442E-BDB9-6AC05139C7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 flipV="1">
                <a:off x="5181959" y="1325689"/>
                <a:ext cx="106363" cy="304800"/>
              </a:xfrm>
              <a:prstGeom prst="upArrow">
                <a:avLst>
                  <a:gd name="adj1" fmla="val 50000"/>
                  <a:gd name="adj2" fmla="val 50149"/>
                </a:avLst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b="0">
                  <a:latin typeface="+mn-lt"/>
                </a:endParaRPr>
              </a:p>
            </p:txBody>
          </p:sp>
          <p:sp>
            <p:nvSpPr>
              <p:cNvPr id="15" name="Rectangle 12">
                <a:extLst>
                  <a:ext uri="{FF2B5EF4-FFF2-40B4-BE49-F238E27FC236}">
                    <a16:creationId xmlns:a16="http://schemas.microsoft.com/office/drawing/2014/main" id="{5A5B28A4-FE43-4C9C-BEAE-4FB4AB117D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8559" y="719137"/>
                <a:ext cx="1295400" cy="4876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b="0">
                  <a:latin typeface="+mn-lt"/>
                </a:endParaRPr>
              </a:p>
            </p:txBody>
          </p:sp>
          <p:sp>
            <p:nvSpPr>
              <p:cNvPr id="16" name="TextBox 13">
                <a:extLst>
                  <a:ext uri="{FF2B5EF4-FFF2-40B4-BE49-F238E27FC236}">
                    <a16:creationId xmlns:a16="http://schemas.microsoft.com/office/drawing/2014/main" id="{211ED877-82E8-4183-9D9D-3FC13A1FD7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19740" y="338137"/>
                <a:ext cx="243316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800" b="0" dirty="0">
                    <a:latin typeface="+mn-lt"/>
                  </a:rPr>
                  <a:t>Virtual memory view</a:t>
                </a:r>
              </a:p>
            </p:txBody>
          </p:sp>
          <p:sp>
            <p:nvSpPr>
              <p:cNvPr id="17" name="Rectangle 14">
                <a:extLst>
                  <a:ext uri="{FF2B5EF4-FFF2-40B4-BE49-F238E27FC236}">
                    <a16:creationId xmlns:a16="http://schemas.microsoft.com/office/drawing/2014/main" id="{3EC700F3-1981-4277-88A3-5FDA054626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8559" y="4376737"/>
                <a:ext cx="1295400" cy="12192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b="0">
                  <a:latin typeface="+mn-lt"/>
                </a:endParaRPr>
              </a:p>
            </p:txBody>
          </p:sp>
          <p:sp>
            <p:nvSpPr>
              <p:cNvPr id="18" name="Rectangle 15">
                <a:extLst>
                  <a:ext uri="{FF2B5EF4-FFF2-40B4-BE49-F238E27FC236}">
                    <a16:creationId xmlns:a16="http://schemas.microsoft.com/office/drawing/2014/main" id="{F7E79B24-6B47-4AFA-9909-F93B80E013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8559" y="3157537"/>
                <a:ext cx="1295400" cy="12192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b="0">
                  <a:latin typeface="+mn-lt"/>
                </a:endParaRPr>
              </a:p>
            </p:txBody>
          </p:sp>
          <p:sp>
            <p:nvSpPr>
              <p:cNvPr id="19" name="Rectangle 16">
                <a:extLst>
                  <a:ext uri="{FF2B5EF4-FFF2-40B4-BE49-F238E27FC236}">
                    <a16:creationId xmlns:a16="http://schemas.microsoft.com/office/drawing/2014/main" id="{8DEB5024-F7F1-464D-8529-B0D21DA899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8559" y="1938337"/>
                <a:ext cx="1295400" cy="12192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b="0">
                  <a:latin typeface="+mn-lt"/>
                </a:endParaRPr>
              </a:p>
            </p:txBody>
          </p:sp>
          <p:sp>
            <p:nvSpPr>
              <p:cNvPr id="20" name="TextBox 17">
                <a:extLst>
                  <a:ext uri="{FF2B5EF4-FFF2-40B4-BE49-F238E27FC236}">
                    <a16:creationId xmlns:a16="http://schemas.microsoft.com/office/drawing/2014/main" id="{BAF51E98-1D83-4253-A1EE-59C9C5B412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5559" y="5334000"/>
                <a:ext cx="1154113" cy="338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r" eaLnBrk="1" hangingPunct="1"/>
                <a:r>
                  <a:rPr lang="en-US" altLang="en-US" sz="1600" b="0">
                    <a:solidFill>
                      <a:srgbClr val="FF0000"/>
                    </a:solidFill>
                    <a:latin typeface="+mn-lt"/>
                  </a:rPr>
                  <a:t>0000 0</a:t>
                </a:r>
                <a:r>
                  <a:rPr lang="en-US" altLang="en-US" sz="1600" b="0">
                    <a:solidFill>
                      <a:srgbClr val="2A40E2"/>
                    </a:solidFill>
                    <a:latin typeface="+mn-lt"/>
                  </a:rPr>
                  <a:t>000</a:t>
                </a:r>
              </a:p>
            </p:txBody>
          </p:sp>
          <p:sp>
            <p:nvSpPr>
              <p:cNvPr id="21" name="TextBox 18">
                <a:extLst>
                  <a:ext uri="{FF2B5EF4-FFF2-40B4-BE49-F238E27FC236}">
                    <a16:creationId xmlns:a16="http://schemas.microsoft.com/office/drawing/2014/main" id="{E57DBE24-E0B7-40AC-BCB5-3102D78EEF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6791" y="4148137"/>
                <a:ext cx="115288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r" eaLnBrk="1" hangingPunct="1"/>
                <a:r>
                  <a:rPr lang="en-US" altLang="en-US" sz="1600" b="0">
                    <a:solidFill>
                      <a:srgbClr val="FF0000"/>
                    </a:solidFill>
                    <a:latin typeface="+mn-lt"/>
                  </a:rPr>
                  <a:t>0100 0</a:t>
                </a:r>
                <a:r>
                  <a:rPr lang="en-US" altLang="en-US" sz="1600" b="0">
                    <a:solidFill>
                      <a:srgbClr val="2A40E2"/>
                    </a:solidFill>
                    <a:latin typeface="+mn-lt"/>
                  </a:rPr>
                  <a:t>000</a:t>
                </a:r>
              </a:p>
            </p:txBody>
          </p:sp>
          <p:sp>
            <p:nvSpPr>
              <p:cNvPr id="22" name="TextBox 19">
                <a:extLst>
                  <a:ext uri="{FF2B5EF4-FFF2-40B4-BE49-F238E27FC236}">
                    <a16:creationId xmlns:a16="http://schemas.microsoft.com/office/drawing/2014/main" id="{D37AA505-BF77-42C3-A915-DDB4B7481E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6791" y="2928937"/>
                <a:ext cx="115288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r" eaLnBrk="1" hangingPunct="1"/>
                <a:r>
                  <a:rPr lang="en-US" altLang="en-US" sz="1600" b="0">
                    <a:solidFill>
                      <a:srgbClr val="FF0000"/>
                    </a:solidFill>
                    <a:latin typeface="+mn-lt"/>
                  </a:rPr>
                  <a:t>1000 0</a:t>
                </a:r>
                <a:r>
                  <a:rPr lang="en-US" altLang="en-US" sz="1600" b="0">
                    <a:solidFill>
                      <a:srgbClr val="2A40E2"/>
                    </a:solidFill>
                    <a:latin typeface="+mn-lt"/>
                  </a:rPr>
                  <a:t>000</a:t>
                </a:r>
              </a:p>
            </p:txBody>
          </p:sp>
          <p:sp>
            <p:nvSpPr>
              <p:cNvPr id="23" name="TextBox 20">
                <a:extLst>
                  <a:ext uri="{FF2B5EF4-FFF2-40B4-BE49-F238E27FC236}">
                    <a16:creationId xmlns:a16="http://schemas.microsoft.com/office/drawing/2014/main" id="{9F549BEF-A859-45C8-8E90-EB3F52D802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18141" y="1676400"/>
                <a:ext cx="114153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r" eaLnBrk="1" hangingPunct="1"/>
                <a:r>
                  <a:rPr lang="en-US" altLang="en-US" sz="1600" b="0">
                    <a:solidFill>
                      <a:srgbClr val="FF0000"/>
                    </a:solidFill>
                    <a:latin typeface="+mn-lt"/>
                  </a:rPr>
                  <a:t>1100 0</a:t>
                </a:r>
                <a:r>
                  <a:rPr lang="en-US" altLang="en-US" sz="1600" b="0">
                    <a:solidFill>
                      <a:srgbClr val="2A40E2"/>
                    </a:solidFill>
                    <a:latin typeface="+mn-lt"/>
                  </a:rPr>
                  <a:t>000</a:t>
                </a:r>
              </a:p>
            </p:txBody>
          </p:sp>
          <p:sp>
            <p:nvSpPr>
              <p:cNvPr id="24" name="TextBox 21">
                <a:extLst>
                  <a:ext uri="{FF2B5EF4-FFF2-40B4-BE49-F238E27FC236}">
                    <a16:creationId xmlns:a16="http://schemas.microsoft.com/office/drawing/2014/main" id="{38012A41-A0BC-487B-88A3-C320CD7FBE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29727" y="795337"/>
                <a:ext cx="111883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r" eaLnBrk="1" hangingPunct="1"/>
                <a:r>
                  <a:rPr lang="en-US" altLang="en-US" sz="1600" b="0">
                    <a:solidFill>
                      <a:srgbClr val="FF0000"/>
                    </a:solidFill>
                    <a:latin typeface="+mn-lt"/>
                  </a:rPr>
                  <a:t>1111 0</a:t>
                </a:r>
                <a:r>
                  <a:rPr lang="en-US" altLang="en-US" sz="1600" b="0">
                    <a:solidFill>
                      <a:srgbClr val="2A40E2"/>
                    </a:solidFill>
                    <a:latin typeface="+mn-lt"/>
                  </a:rPr>
                  <a:t>000</a:t>
                </a:r>
              </a:p>
            </p:txBody>
          </p:sp>
          <p:sp>
            <p:nvSpPr>
              <p:cNvPr id="25" name="Left Brace 22">
                <a:extLst>
                  <a:ext uri="{FF2B5EF4-FFF2-40B4-BE49-F238E27FC236}">
                    <a16:creationId xmlns:a16="http://schemas.microsoft.com/office/drawing/2014/main" id="{A974BB48-0DFF-43B1-ACAC-9DECC55874B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 flipH="1">
                <a:off x="3790515" y="5387181"/>
                <a:ext cx="192088" cy="609600"/>
              </a:xfrm>
              <a:prstGeom prst="leftBrace">
                <a:avLst>
                  <a:gd name="adj1" fmla="val 8301"/>
                  <a:gd name="adj2" fmla="val 50000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b="0">
                  <a:latin typeface="+mn-lt"/>
                </a:endParaRPr>
              </a:p>
            </p:txBody>
          </p:sp>
          <p:sp>
            <p:nvSpPr>
              <p:cNvPr id="27" name="TextBox 24">
                <a:extLst>
                  <a:ext uri="{FF2B5EF4-FFF2-40B4-BE49-F238E27FC236}">
                    <a16:creationId xmlns:a16="http://schemas.microsoft.com/office/drawing/2014/main" id="{B000DB6A-7D24-44C4-8886-7229FA195A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34209" y="5715000"/>
                <a:ext cx="702436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solidFill>
                      <a:srgbClr val="0000FF"/>
                    </a:solidFill>
                    <a:latin typeface="+mn-lt"/>
                  </a:rPr>
                  <a:t>offset</a:t>
                </a:r>
              </a:p>
            </p:txBody>
          </p:sp>
          <p:sp>
            <p:nvSpPr>
              <p:cNvPr id="28" name="Left Brace 25">
                <a:extLst>
                  <a:ext uri="{FF2B5EF4-FFF2-40B4-BE49-F238E27FC236}">
                    <a16:creationId xmlns:a16="http://schemas.microsoft.com/office/drawing/2014/main" id="{9141A76D-D5C3-4C5A-B431-9AAB1C52E75B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 flipH="1">
                <a:off x="4319152" y="5544344"/>
                <a:ext cx="201613" cy="304800"/>
              </a:xfrm>
              <a:prstGeom prst="leftBrace">
                <a:avLst>
                  <a:gd name="adj1" fmla="val 8322"/>
                  <a:gd name="adj2" fmla="val 50000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b="0">
                  <a:latin typeface="+mn-lt"/>
                </a:endParaRPr>
              </a:p>
            </p:txBody>
          </p:sp>
          <p:sp>
            <p:nvSpPr>
              <p:cNvPr id="29" name="TextBox 27">
                <a:extLst>
                  <a:ext uri="{FF2B5EF4-FFF2-40B4-BE49-F238E27FC236}">
                    <a16:creationId xmlns:a16="http://schemas.microsoft.com/office/drawing/2014/main" id="{87A7418E-8DB4-4607-BF5F-FA713CF80E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84762" y="334780"/>
                <a:ext cx="257153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800" b="0" dirty="0">
                    <a:latin typeface="+mn-lt"/>
                  </a:rPr>
                  <a:t>Physical memory view</a:t>
                </a:r>
              </a:p>
            </p:txBody>
          </p:sp>
          <p:sp>
            <p:nvSpPr>
              <p:cNvPr id="30" name="Rectangle 28">
                <a:extLst>
                  <a:ext uri="{FF2B5EF4-FFF2-40B4-BE49-F238E27FC236}">
                    <a16:creationId xmlns:a16="http://schemas.microsoft.com/office/drawing/2014/main" id="{3AD317CB-8EEE-438C-9174-3436056B67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65034" y="719137"/>
                <a:ext cx="1295400" cy="4876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b="0">
                  <a:latin typeface="+mn-lt"/>
                </a:endParaRPr>
              </a:p>
            </p:txBody>
          </p:sp>
          <p:sp>
            <p:nvSpPr>
              <p:cNvPr id="31" name="Rectangle 29">
                <a:extLst>
                  <a:ext uri="{FF2B5EF4-FFF2-40B4-BE49-F238E27FC236}">
                    <a16:creationId xmlns:a16="http://schemas.microsoft.com/office/drawing/2014/main" id="{81878F66-DA3B-45B2-BB08-774B890C66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65034" y="3462337"/>
                <a:ext cx="1295400" cy="609600"/>
              </a:xfrm>
              <a:prstGeom prst="rect">
                <a:avLst/>
              </a:prstGeom>
              <a:solidFill>
                <a:srgbClr val="FF6600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2000" b="0">
                    <a:latin typeface="+mn-lt"/>
                  </a:rPr>
                  <a:t>data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5866767-25DC-4112-91C1-11AA1B389AE6}"/>
                  </a:ext>
                </a:extLst>
              </p:cNvPr>
              <p:cNvSpPr/>
              <p:nvPr/>
            </p:nvSpPr>
            <p:spPr bwMode="auto">
              <a:xfrm>
                <a:off x="9465034" y="4681537"/>
                <a:ext cx="1295400" cy="6096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2000" dirty="0">
                    <a:ea typeface="ＭＳ Ｐゴシック" charset="-128"/>
                    <a:cs typeface="Helvetica"/>
                  </a:rPr>
                  <a:t>code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66860F7-B22A-4B91-AD57-35F48C63679B}"/>
                  </a:ext>
                </a:extLst>
              </p:cNvPr>
              <p:cNvSpPr/>
              <p:nvPr/>
            </p:nvSpPr>
            <p:spPr bwMode="auto">
              <a:xfrm>
                <a:off x="9465034" y="719137"/>
                <a:ext cx="1295400" cy="3048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98B503C-2F7A-4ED9-B004-1F3803E65484}"/>
                  </a:ext>
                </a:extLst>
              </p:cNvPr>
              <p:cNvSpPr/>
              <p:nvPr/>
            </p:nvSpPr>
            <p:spPr bwMode="auto">
              <a:xfrm>
                <a:off x="9465034" y="5291137"/>
                <a:ext cx="1295400" cy="3048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B546AD2-7363-42ED-B65D-52725FDD596A}"/>
                  </a:ext>
                </a:extLst>
              </p:cNvPr>
              <p:cNvSpPr/>
              <p:nvPr/>
            </p:nvSpPr>
            <p:spPr bwMode="auto">
              <a:xfrm>
                <a:off x="9465034" y="4071937"/>
                <a:ext cx="1295400" cy="3048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454BF41-C09A-46F3-BB49-B2E175DF9E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65034" y="3005137"/>
                <a:ext cx="1295400" cy="457200"/>
              </a:xfrm>
              <a:prstGeom prst="rect">
                <a:avLst/>
              </a:prstGeom>
              <a:solidFill>
                <a:srgbClr val="CCFFCC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2000" b="0">
                    <a:latin typeface="+mn-lt"/>
                  </a:rPr>
                  <a:t>heap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89FA2B58-AF68-4ED3-B08E-4D1874FA8350}"/>
                  </a:ext>
                </a:extLst>
              </p:cNvPr>
              <p:cNvSpPr/>
              <p:nvPr/>
            </p:nvSpPr>
            <p:spPr bwMode="auto">
              <a:xfrm>
                <a:off x="9465034" y="2395537"/>
                <a:ext cx="1295400" cy="3048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38" name="Rectangle 39">
                <a:extLst>
                  <a:ext uri="{FF2B5EF4-FFF2-40B4-BE49-F238E27FC236}">
                    <a16:creationId xmlns:a16="http://schemas.microsoft.com/office/drawing/2014/main" id="{ED1234C4-CDD7-4F3B-80A2-E79AF154C6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65034" y="1023937"/>
                <a:ext cx="1295400" cy="304800"/>
              </a:xfrm>
              <a:prstGeom prst="rect">
                <a:avLst/>
              </a:prstGeom>
              <a:solidFill>
                <a:srgbClr val="FFFFAA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2000" b="0">
                    <a:latin typeface="+mn-lt"/>
                  </a:rPr>
                  <a:t>stack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EDA8F52-E5DB-4F6E-BF17-B0CE0F7A1EC0}"/>
                  </a:ext>
                </a:extLst>
              </p:cNvPr>
              <p:cNvSpPr/>
              <p:nvPr/>
            </p:nvSpPr>
            <p:spPr bwMode="auto">
              <a:xfrm>
                <a:off x="9465034" y="1481137"/>
                <a:ext cx="1295400" cy="4572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40" name="TextBox 42">
                <a:extLst>
                  <a:ext uri="{FF2B5EF4-FFF2-40B4-BE49-F238E27FC236}">
                    <a16:creationId xmlns:a16="http://schemas.microsoft.com/office/drawing/2014/main" id="{044838B5-5FC4-4808-A151-4BDAA39CE8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33447" y="5334000"/>
                <a:ext cx="11528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+mn-lt"/>
                  </a:rPr>
                  <a:t>0000 0000</a:t>
                </a:r>
              </a:p>
            </p:txBody>
          </p:sp>
          <p:sp>
            <p:nvSpPr>
              <p:cNvPr id="41" name="TextBox 43">
                <a:extLst>
                  <a:ext uri="{FF2B5EF4-FFF2-40B4-BE49-F238E27FC236}">
                    <a16:creationId xmlns:a16="http://schemas.microsoft.com/office/drawing/2014/main" id="{B1020EBD-EAB2-4B17-BF23-DD032C3C3E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33447" y="5029200"/>
                <a:ext cx="11528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+mn-lt"/>
                  </a:rPr>
                  <a:t>0001 0000</a:t>
                </a:r>
              </a:p>
            </p:txBody>
          </p:sp>
          <p:sp>
            <p:nvSpPr>
              <p:cNvPr id="42" name="TextBox 44">
                <a:extLst>
                  <a:ext uri="{FF2B5EF4-FFF2-40B4-BE49-F238E27FC236}">
                    <a16:creationId xmlns:a16="http://schemas.microsoft.com/office/drawing/2014/main" id="{269222FB-BB7D-4CAC-8343-E364314A10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44559" y="3767137"/>
                <a:ext cx="103906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+mn-lt"/>
                  </a:rPr>
                  <a:t>0101 000</a:t>
                </a:r>
              </a:p>
            </p:txBody>
          </p:sp>
          <p:sp>
            <p:nvSpPr>
              <p:cNvPr id="43" name="TextBox 45">
                <a:extLst>
                  <a:ext uri="{FF2B5EF4-FFF2-40B4-BE49-F238E27FC236}">
                    <a16:creationId xmlns:a16="http://schemas.microsoft.com/office/drawing/2014/main" id="{43FB865D-808B-498E-94B0-673FF46012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66784" y="3200400"/>
                <a:ext cx="1016368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+mn-lt"/>
                  </a:rPr>
                  <a:t>0111 000</a:t>
                </a:r>
              </a:p>
            </p:txBody>
          </p:sp>
          <p:sp>
            <p:nvSpPr>
              <p:cNvPr id="44" name="TextBox 46">
                <a:extLst>
                  <a:ext uri="{FF2B5EF4-FFF2-40B4-BE49-F238E27FC236}">
                    <a16:creationId xmlns:a16="http://schemas.microsoft.com/office/drawing/2014/main" id="{6137C0FD-AF83-48DC-A78F-AD6A2644DE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68359" y="1066800"/>
                <a:ext cx="113018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+mn-lt"/>
                  </a:rPr>
                  <a:t>1110 0000</a:t>
                </a: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A4B8784-BCD5-4694-B27B-AF46D6BA7B5A}"/>
                  </a:ext>
                </a:extLst>
              </p:cNvPr>
              <p:cNvSpPr/>
              <p:nvPr/>
            </p:nvSpPr>
            <p:spPr bwMode="auto">
              <a:xfrm>
                <a:off x="4648559" y="5443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162182F-8987-46F1-A786-5AAD66A2FE13}"/>
                  </a:ext>
                </a:extLst>
              </p:cNvPr>
              <p:cNvSpPr/>
              <p:nvPr/>
            </p:nvSpPr>
            <p:spPr bwMode="auto">
              <a:xfrm>
                <a:off x="4648559" y="5291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BD1905AC-7551-489B-AAAB-D5F0E237BD95}"/>
                  </a:ext>
                </a:extLst>
              </p:cNvPr>
              <p:cNvSpPr/>
              <p:nvPr/>
            </p:nvSpPr>
            <p:spPr bwMode="auto">
              <a:xfrm>
                <a:off x="4648559" y="51387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842E64C-B297-40DF-85D2-8AF7C717F31D}"/>
                  </a:ext>
                </a:extLst>
              </p:cNvPr>
              <p:cNvSpPr/>
              <p:nvPr/>
            </p:nvSpPr>
            <p:spPr bwMode="auto">
              <a:xfrm>
                <a:off x="4648559" y="49863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87BAD935-7D65-4564-B8D7-6AF82B967006}"/>
                  </a:ext>
                </a:extLst>
              </p:cNvPr>
              <p:cNvSpPr/>
              <p:nvPr/>
            </p:nvSpPr>
            <p:spPr bwMode="auto">
              <a:xfrm>
                <a:off x="4648559" y="43767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50D9614-B434-4BA3-8E02-E6BE92F98C41}"/>
                  </a:ext>
                </a:extLst>
              </p:cNvPr>
              <p:cNvSpPr/>
              <p:nvPr/>
            </p:nvSpPr>
            <p:spPr bwMode="auto">
              <a:xfrm>
                <a:off x="4648559" y="4529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A35402-0E08-46E9-9358-A2BA01B334B7}"/>
                  </a:ext>
                </a:extLst>
              </p:cNvPr>
              <p:cNvSpPr/>
              <p:nvPr/>
            </p:nvSpPr>
            <p:spPr bwMode="auto">
              <a:xfrm>
                <a:off x="4648559" y="4681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EEA371A7-5C33-4FD5-84DE-086D2B8AEBEC}"/>
                  </a:ext>
                </a:extLst>
              </p:cNvPr>
              <p:cNvSpPr/>
              <p:nvPr/>
            </p:nvSpPr>
            <p:spPr bwMode="auto">
              <a:xfrm>
                <a:off x="4648559" y="48339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536EF89B-F637-416A-8603-3BAA27C6282A}"/>
                  </a:ext>
                </a:extLst>
              </p:cNvPr>
              <p:cNvSpPr/>
              <p:nvPr/>
            </p:nvSpPr>
            <p:spPr bwMode="auto">
              <a:xfrm>
                <a:off x="4648559" y="3767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69A52388-E236-45E9-82D3-A06266B80420}"/>
                  </a:ext>
                </a:extLst>
              </p:cNvPr>
              <p:cNvSpPr/>
              <p:nvPr/>
            </p:nvSpPr>
            <p:spPr bwMode="auto">
              <a:xfrm>
                <a:off x="4648559" y="3919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1CE3BD01-3159-41A1-952D-FC1BBAED9E0B}"/>
                  </a:ext>
                </a:extLst>
              </p:cNvPr>
              <p:cNvSpPr/>
              <p:nvPr/>
            </p:nvSpPr>
            <p:spPr bwMode="auto">
              <a:xfrm>
                <a:off x="4648559" y="40719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8C4EB60-568D-4E99-B280-34F78BA2049F}"/>
                  </a:ext>
                </a:extLst>
              </p:cNvPr>
              <p:cNvSpPr/>
              <p:nvPr/>
            </p:nvSpPr>
            <p:spPr bwMode="auto">
              <a:xfrm>
                <a:off x="4648559" y="42243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B9D5C6A-F918-4CCD-AF1E-BF3E71C538B9}"/>
                  </a:ext>
                </a:extLst>
              </p:cNvPr>
              <p:cNvSpPr/>
              <p:nvPr/>
            </p:nvSpPr>
            <p:spPr bwMode="auto">
              <a:xfrm>
                <a:off x="4648559" y="3157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572CACA1-3D44-4F72-8FD5-BB6BE2DA181E}"/>
                  </a:ext>
                </a:extLst>
              </p:cNvPr>
              <p:cNvSpPr/>
              <p:nvPr/>
            </p:nvSpPr>
            <p:spPr bwMode="auto">
              <a:xfrm>
                <a:off x="4648559" y="33099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16D7DA6-A447-48AF-9D11-E79CC28D72AD}"/>
                  </a:ext>
                </a:extLst>
              </p:cNvPr>
              <p:cNvSpPr/>
              <p:nvPr/>
            </p:nvSpPr>
            <p:spPr bwMode="auto">
              <a:xfrm>
                <a:off x="4648559" y="34623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6CF662F-1823-444A-9BB9-6BF5B13894A3}"/>
                  </a:ext>
                </a:extLst>
              </p:cNvPr>
              <p:cNvSpPr/>
              <p:nvPr/>
            </p:nvSpPr>
            <p:spPr bwMode="auto">
              <a:xfrm>
                <a:off x="4648559" y="36147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CF584914-E440-4976-8B73-0FB38AA193E4}"/>
                  </a:ext>
                </a:extLst>
              </p:cNvPr>
              <p:cNvSpPr/>
              <p:nvPr/>
            </p:nvSpPr>
            <p:spPr bwMode="auto">
              <a:xfrm>
                <a:off x="4648559" y="25479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B325F4B-DCE9-43ED-ABD4-3EC02AB5577D}"/>
                  </a:ext>
                </a:extLst>
              </p:cNvPr>
              <p:cNvSpPr/>
              <p:nvPr/>
            </p:nvSpPr>
            <p:spPr bwMode="auto">
              <a:xfrm>
                <a:off x="4648559" y="27003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ECF7AE71-1DFA-4135-BF5E-2781D3473B44}"/>
                  </a:ext>
                </a:extLst>
              </p:cNvPr>
              <p:cNvSpPr/>
              <p:nvPr/>
            </p:nvSpPr>
            <p:spPr bwMode="auto">
              <a:xfrm>
                <a:off x="4648559" y="28527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E455D2F6-404B-48F2-9B2F-BDA4E83645D3}"/>
                  </a:ext>
                </a:extLst>
              </p:cNvPr>
              <p:cNvSpPr/>
              <p:nvPr/>
            </p:nvSpPr>
            <p:spPr bwMode="auto">
              <a:xfrm>
                <a:off x="4648559" y="3005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C0B8031F-FC69-4C1B-A86B-1DA41F20BF5A}"/>
                  </a:ext>
                </a:extLst>
              </p:cNvPr>
              <p:cNvSpPr/>
              <p:nvPr/>
            </p:nvSpPr>
            <p:spPr bwMode="auto">
              <a:xfrm>
                <a:off x="4648559" y="19383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D81D957E-CC8C-4014-AC0D-A144E641E0A9}"/>
                  </a:ext>
                </a:extLst>
              </p:cNvPr>
              <p:cNvSpPr/>
              <p:nvPr/>
            </p:nvSpPr>
            <p:spPr bwMode="auto">
              <a:xfrm>
                <a:off x="4648559" y="20907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EFB61C1-404E-4D9D-B172-84CC4ED047B9}"/>
                  </a:ext>
                </a:extLst>
              </p:cNvPr>
              <p:cNvSpPr/>
              <p:nvPr/>
            </p:nvSpPr>
            <p:spPr bwMode="auto">
              <a:xfrm>
                <a:off x="4648559" y="2243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0D860122-371A-4936-8161-F17C4DD546BD}"/>
                  </a:ext>
                </a:extLst>
              </p:cNvPr>
              <p:cNvSpPr/>
              <p:nvPr/>
            </p:nvSpPr>
            <p:spPr bwMode="auto">
              <a:xfrm>
                <a:off x="4648559" y="2395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CF7D8DF5-281A-49BC-AAD7-D4AA0BD46AA4}"/>
                  </a:ext>
                </a:extLst>
              </p:cNvPr>
              <p:cNvSpPr/>
              <p:nvPr/>
            </p:nvSpPr>
            <p:spPr bwMode="auto">
              <a:xfrm>
                <a:off x="4648559" y="13287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47885F49-56FF-4AE2-9AF6-20E7B3AEEED4}"/>
                  </a:ext>
                </a:extLst>
              </p:cNvPr>
              <p:cNvSpPr/>
              <p:nvPr/>
            </p:nvSpPr>
            <p:spPr bwMode="auto">
              <a:xfrm>
                <a:off x="4648559" y="1481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0A3A48E-B473-4D27-BBBB-7590C17DE991}"/>
                  </a:ext>
                </a:extLst>
              </p:cNvPr>
              <p:cNvSpPr/>
              <p:nvPr/>
            </p:nvSpPr>
            <p:spPr bwMode="auto">
              <a:xfrm>
                <a:off x="4648559" y="1633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4570083F-3636-4BEC-9307-7404B9F5C220}"/>
                  </a:ext>
                </a:extLst>
              </p:cNvPr>
              <p:cNvSpPr/>
              <p:nvPr/>
            </p:nvSpPr>
            <p:spPr bwMode="auto">
              <a:xfrm>
                <a:off x="4648559" y="17859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3B234B7A-F6B7-4DA0-A8C7-97924B5EEEF7}"/>
                  </a:ext>
                </a:extLst>
              </p:cNvPr>
              <p:cNvSpPr/>
              <p:nvPr/>
            </p:nvSpPr>
            <p:spPr bwMode="auto">
              <a:xfrm>
                <a:off x="4648559" y="871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63334B42-5A99-4CD3-97DE-A0A05BBB91A2}"/>
                  </a:ext>
                </a:extLst>
              </p:cNvPr>
              <p:cNvSpPr/>
              <p:nvPr/>
            </p:nvSpPr>
            <p:spPr bwMode="auto">
              <a:xfrm>
                <a:off x="4648559" y="10239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6400F277-6541-42E6-9789-1435C317F256}"/>
                  </a:ext>
                </a:extLst>
              </p:cNvPr>
              <p:cNvSpPr/>
              <p:nvPr/>
            </p:nvSpPr>
            <p:spPr bwMode="auto">
              <a:xfrm>
                <a:off x="4648559" y="11763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0996E9C3-A04E-40AD-87FE-10685C99B063}"/>
                  </a:ext>
                </a:extLst>
              </p:cNvPr>
              <p:cNvSpPr/>
              <p:nvPr/>
            </p:nvSpPr>
            <p:spPr bwMode="auto">
              <a:xfrm>
                <a:off x="9465034" y="3157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49CB9CE1-253E-4761-A94F-A0F8E12534B1}"/>
                  </a:ext>
                </a:extLst>
              </p:cNvPr>
              <p:cNvSpPr/>
              <p:nvPr/>
            </p:nvSpPr>
            <p:spPr bwMode="auto">
              <a:xfrm>
                <a:off x="9465034" y="33099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7A3070DA-0D08-459C-AC7C-B1427C44F40E}"/>
                  </a:ext>
                </a:extLst>
              </p:cNvPr>
              <p:cNvSpPr/>
              <p:nvPr/>
            </p:nvSpPr>
            <p:spPr bwMode="auto">
              <a:xfrm>
                <a:off x="9465034" y="34623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7575C5F-954E-404D-863D-B474C7D915D5}"/>
                  </a:ext>
                </a:extLst>
              </p:cNvPr>
              <p:cNvSpPr/>
              <p:nvPr/>
            </p:nvSpPr>
            <p:spPr bwMode="auto">
              <a:xfrm>
                <a:off x="9465034" y="36147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74483C78-64F1-43F1-B5E9-943AAF84977C}"/>
                  </a:ext>
                </a:extLst>
              </p:cNvPr>
              <p:cNvSpPr/>
              <p:nvPr/>
            </p:nvSpPr>
            <p:spPr bwMode="auto">
              <a:xfrm>
                <a:off x="9465034" y="3767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33AA31B1-2C72-40CB-BFF4-31549475ED09}"/>
                  </a:ext>
                </a:extLst>
              </p:cNvPr>
              <p:cNvSpPr/>
              <p:nvPr/>
            </p:nvSpPr>
            <p:spPr bwMode="auto">
              <a:xfrm>
                <a:off x="9465034" y="3919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3A7DED40-6E7F-4C42-82DC-AAEADC7D7516}"/>
                  </a:ext>
                </a:extLst>
              </p:cNvPr>
              <p:cNvSpPr/>
              <p:nvPr/>
            </p:nvSpPr>
            <p:spPr bwMode="auto">
              <a:xfrm>
                <a:off x="9465034" y="40719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31996C67-0E79-40F3-8DD4-9E4C3151C873}"/>
                  </a:ext>
                </a:extLst>
              </p:cNvPr>
              <p:cNvSpPr/>
              <p:nvPr/>
            </p:nvSpPr>
            <p:spPr bwMode="auto">
              <a:xfrm>
                <a:off x="9465034" y="42243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09991177-9423-4F08-882B-B1EA8B7699C6}"/>
                  </a:ext>
                </a:extLst>
              </p:cNvPr>
              <p:cNvSpPr/>
              <p:nvPr/>
            </p:nvSpPr>
            <p:spPr bwMode="auto">
              <a:xfrm>
                <a:off x="9465034" y="43767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6FAA2931-48E7-4EC2-9955-BF6862F9D61F}"/>
                  </a:ext>
                </a:extLst>
              </p:cNvPr>
              <p:cNvSpPr/>
              <p:nvPr/>
            </p:nvSpPr>
            <p:spPr bwMode="auto">
              <a:xfrm>
                <a:off x="9465034" y="4529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D811E640-5BFB-482D-BB5F-07135C85D77F}"/>
                  </a:ext>
                </a:extLst>
              </p:cNvPr>
              <p:cNvSpPr/>
              <p:nvPr/>
            </p:nvSpPr>
            <p:spPr bwMode="auto">
              <a:xfrm>
                <a:off x="9465034" y="4681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CC787E1A-18C7-4081-921F-82A2E20A67BC}"/>
                  </a:ext>
                </a:extLst>
              </p:cNvPr>
              <p:cNvSpPr/>
              <p:nvPr/>
            </p:nvSpPr>
            <p:spPr bwMode="auto">
              <a:xfrm>
                <a:off x="9465034" y="48339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E3F48742-AA1D-4C6B-B519-39D45576817B}"/>
                  </a:ext>
                </a:extLst>
              </p:cNvPr>
              <p:cNvSpPr/>
              <p:nvPr/>
            </p:nvSpPr>
            <p:spPr bwMode="auto">
              <a:xfrm>
                <a:off x="9465034" y="49863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4D150154-5B9A-4A7A-97DA-39A30AF45C48}"/>
                  </a:ext>
                </a:extLst>
              </p:cNvPr>
              <p:cNvSpPr/>
              <p:nvPr/>
            </p:nvSpPr>
            <p:spPr bwMode="auto">
              <a:xfrm>
                <a:off x="9465034" y="51387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F83CF1E9-0E3B-4390-B643-CC49CAF02C50}"/>
                  </a:ext>
                </a:extLst>
              </p:cNvPr>
              <p:cNvSpPr/>
              <p:nvPr/>
            </p:nvSpPr>
            <p:spPr bwMode="auto">
              <a:xfrm>
                <a:off x="9465034" y="5291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8E4F843C-BA4F-4A5B-B3A2-33A92B847588}"/>
                  </a:ext>
                </a:extLst>
              </p:cNvPr>
              <p:cNvSpPr/>
              <p:nvPr/>
            </p:nvSpPr>
            <p:spPr bwMode="auto">
              <a:xfrm>
                <a:off x="9465034" y="5443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5CAB45F5-CC93-4019-A9CF-0DDC27601EC0}"/>
                  </a:ext>
                </a:extLst>
              </p:cNvPr>
              <p:cNvSpPr/>
              <p:nvPr/>
            </p:nvSpPr>
            <p:spPr bwMode="auto">
              <a:xfrm>
                <a:off x="9465034" y="719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8D4C2000-5C0F-4A57-84BC-3349AEEBCF68}"/>
                  </a:ext>
                </a:extLst>
              </p:cNvPr>
              <p:cNvSpPr/>
              <p:nvPr/>
            </p:nvSpPr>
            <p:spPr bwMode="auto">
              <a:xfrm>
                <a:off x="9465034" y="871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47281B25-CB32-415F-B9B7-76349D0C479E}"/>
                  </a:ext>
                </a:extLst>
              </p:cNvPr>
              <p:cNvSpPr/>
              <p:nvPr/>
            </p:nvSpPr>
            <p:spPr bwMode="auto">
              <a:xfrm>
                <a:off x="9465034" y="10239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EDC826FA-C8BF-4BF6-BA1C-0294F97E6CFF}"/>
                  </a:ext>
                </a:extLst>
              </p:cNvPr>
              <p:cNvSpPr/>
              <p:nvPr/>
            </p:nvSpPr>
            <p:spPr bwMode="auto">
              <a:xfrm>
                <a:off x="9465034" y="11763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E4AEC2F5-BE4D-456A-9639-00280F9BCA5D}"/>
                  </a:ext>
                </a:extLst>
              </p:cNvPr>
              <p:cNvSpPr/>
              <p:nvPr/>
            </p:nvSpPr>
            <p:spPr bwMode="auto">
              <a:xfrm>
                <a:off x="9465034" y="13287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4BC73F0B-798B-47DE-9EE8-56C16ECFF5C9}"/>
                  </a:ext>
                </a:extLst>
              </p:cNvPr>
              <p:cNvSpPr/>
              <p:nvPr/>
            </p:nvSpPr>
            <p:spPr bwMode="auto">
              <a:xfrm>
                <a:off x="9465034" y="1481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6088D353-61A0-4425-93E9-B7C8EB332207}"/>
                  </a:ext>
                </a:extLst>
              </p:cNvPr>
              <p:cNvSpPr/>
              <p:nvPr/>
            </p:nvSpPr>
            <p:spPr bwMode="auto">
              <a:xfrm>
                <a:off x="9465034" y="1633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04A5E58A-B1FF-484B-AFB6-540BDEA8C178}"/>
                  </a:ext>
                </a:extLst>
              </p:cNvPr>
              <p:cNvSpPr/>
              <p:nvPr/>
            </p:nvSpPr>
            <p:spPr bwMode="auto">
              <a:xfrm>
                <a:off x="9465034" y="17859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26062F46-92C6-4C15-9040-11E55E730559}"/>
                  </a:ext>
                </a:extLst>
              </p:cNvPr>
              <p:cNvSpPr/>
              <p:nvPr/>
            </p:nvSpPr>
            <p:spPr bwMode="auto">
              <a:xfrm>
                <a:off x="9465034" y="19383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8550AAD9-991F-4CA5-AE7C-23BB4DC1E42B}"/>
                  </a:ext>
                </a:extLst>
              </p:cNvPr>
              <p:cNvSpPr/>
              <p:nvPr/>
            </p:nvSpPr>
            <p:spPr bwMode="auto">
              <a:xfrm>
                <a:off x="9465034" y="20907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900CBB4D-830F-4CC9-B230-72AA1FDB8968}"/>
                  </a:ext>
                </a:extLst>
              </p:cNvPr>
              <p:cNvSpPr/>
              <p:nvPr/>
            </p:nvSpPr>
            <p:spPr bwMode="auto">
              <a:xfrm>
                <a:off x="9465034" y="2243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A053EFF6-A3CB-49BA-A245-EC16E6534E7E}"/>
                  </a:ext>
                </a:extLst>
              </p:cNvPr>
              <p:cNvSpPr/>
              <p:nvPr/>
            </p:nvSpPr>
            <p:spPr bwMode="auto">
              <a:xfrm>
                <a:off x="9465034" y="23955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51293023-1ACE-4191-BB3F-A88E5820E50D}"/>
                  </a:ext>
                </a:extLst>
              </p:cNvPr>
              <p:cNvSpPr/>
              <p:nvPr/>
            </p:nvSpPr>
            <p:spPr bwMode="auto">
              <a:xfrm>
                <a:off x="9465034" y="25479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4DC0AC77-7927-459F-8BCE-1B4169A37A3B}"/>
                  </a:ext>
                </a:extLst>
              </p:cNvPr>
              <p:cNvSpPr/>
              <p:nvPr/>
            </p:nvSpPr>
            <p:spPr bwMode="auto">
              <a:xfrm>
                <a:off x="9465034" y="27003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64A2FB37-0464-4770-872D-AD688F119D19}"/>
                  </a:ext>
                </a:extLst>
              </p:cNvPr>
              <p:cNvSpPr/>
              <p:nvPr/>
            </p:nvSpPr>
            <p:spPr bwMode="auto">
              <a:xfrm>
                <a:off x="9465034" y="28527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7C4964EF-8922-481C-B94F-B5D4805EAE8D}"/>
                  </a:ext>
                </a:extLst>
              </p:cNvPr>
              <p:cNvSpPr/>
              <p:nvPr/>
            </p:nvSpPr>
            <p:spPr bwMode="auto">
              <a:xfrm>
                <a:off x="9465034" y="3005137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dirty="0">
                  <a:ea typeface="ＭＳ Ｐゴシック" charset="-128"/>
                  <a:cs typeface="Helvetica"/>
                </a:endParaRPr>
              </a:p>
            </p:txBody>
          </p:sp>
          <p:grpSp>
            <p:nvGrpSpPr>
              <p:cNvPr id="109" name="Group 134">
                <a:extLst>
                  <a:ext uri="{FF2B5EF4-FFF2-40B4-BE49-F238E27FC236}">
                    <a16:creationId xmlns:a16="http://schemas.microsoft.com/office/drawing/2014/main" id="{63DC2DF6-F06F-4D27-A809-E78ADD1404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159984" y="490537"/>
                <a:ext cx="1353960" cy="6001643"/>
                <a:chOff x="4188007" y="838200"/>
                <a:chExt cx="1354406" cy="6000946"/>
              </a:xfrm>
            </p:grpSpPr>
            <p:sp>
              <p:nvSpPr>
                <p:cNvPr id="110" name="TextBox 136">
                  <a:extLst>
                    <a:ext uri="{FF2B5EF4-FFF2-40B4-BE49-F238E27FC236}">
                      <a16:creationId xmlns:a16="http://schemas.microsoft.com/office/drawing/2014/main" id="{4D1BA036-FA69-46DE-897F-FD05826B90E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88007" y="838200"/>
                  <a:ext cx="1354406" cy="60009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11111   11101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11110   11100</a:t>
                  </a:r>
                </a:p>
                <a:p>
                  <a:pPr eaLnBrk="1" hangingPunct="1"/>
                  <a:r>
                    <a:rPr lang="en-US" altLang="en-US" sz="1200" b="0" dirty="0">
                      <a:solidFill>
                        <a:schemeClr val="accent2"/>
                      </a:solidFill>
                      <a:latin typeface="+mn-lt"/>
                    </a:rPr>
                    <a:t>11101</a:t>
                  </a:r>
                  <a:r>
                    <a:rPr lang="en-US" altLang="en-US" sz="1200" b="0" dirty="0">
                      <a:latin typeface="+mn-lt"/>
                    </a:rPr>
                    <a:t> </a:t>
                  </a:r>
                  <a:r>
                    <a:rPr lang="en-US" altLang="en-US" sz="1200" b="0" dirty="0" smtClean="0">
                      <a:latin typeface="+mn-lt"/>
                    </a:rPr>
                    <a:t>  </a:t>
                  </a:r>
                  <a:r>
                    <a:rPr lang="en-US" altLang="en-US" sz="1200" b="0" dirty="0" smtClean="0">
                      <a:solidFill>
                        <a:schemeClr val="accent2"/>
                      </a:solidFill>
                      <a:latin typeface="+mn-lt"/>
                    </a:rPr>
                    <a:t>10111</a:t>
                  </a:r>
                  <a:r>
                    <a:rPr lang="en-US" altLang="en-US" sz="1200" b="0" dirty="0" smtClean="0">
                      <a:latin typeface="+mn-lt"/>
                    </a:rPr>
                    <a:t>   </a:t>
                  </a:r>
                  <a:endParaRPr lang="en-US" altLang="en-US" sz="1200" b="0" dirty="0">
                    <a:latin typeface="+mn-lt"/>
                  </a:endParaRPr>
                </a:p>
                <a:p>
                  <a:pPr eaLnBrk="1" hangingPunct="1"/>
                  <a:r>
                    <a:rPr lang="en-US" altLang="en-US" sz="1200" b="0" dirty="0">
                      <a:solidFill>
                        <a:schemeClr val="accent2"/>
                      </a:solidFill>
                      <a:latin typeface="+mn-lt"/>
                    </a:rPr>
                    <a:t>11100</a:t>
                  </a:r>
                  <a:r>
                    <a:rPr lang="en-US" altLang="en-US" sz="1200" b="0" dirty="0">
                      <a:latin typeface="+mn-lt"/>
                    </a:rPr>
                    <a:t> </a:t>
                  </a:r>
                  <a:r>
                    <a:rPr lang="en-US" altLang="en-US" sz="1200" b="0" dirty="0" smtClean="0">
                      <a:latin typeface="+mn-lt"/>
                    </a:rPr>
                    <a:t>  </a:t>
                  </a:r>
                  <a:r>
                    <a:rPr lang="en-US" altLang="en-US" sz="1200" b="0" dirty="0" smtClean="0">
                      <a:solidFill>
                        <a:schemeClr val="accent2"/>
                      </a:solidFill>
                      <a:latin typeface="+mn-lt"/>
                    </a:rPr>
                    <a:t>10110</a:t>
                  </a:r>
                  <a:r>
                    <a:rPr lang="en-US" altLang="en-US" sz="1200" b="0" dirty="0" smtClean="0">
                      <a:latin typeface="+mn-lt"/>
                    </a:rPr>
                    <a:t>   </a:t>
                  </a:r>
                  <a:endParaRPr lang="en-US" altLang="en-US" sz="1200" b="0" dirty="0">
                    <a:latin typeface="+mn-lt"/>
                  </a:endParaRP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11011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11010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11001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11000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10111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10110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10101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10100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10011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10010   10000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10001   01111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10000   01110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01111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01110     null      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01101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01100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01011   01101 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01010   01100 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01001   01011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01000   01010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00111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00110     null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00101     null 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00100     null 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00011   00101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00010   00100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00001   00011</a:t>
                  </a:r>
                </a:p>
                <a:p>
                  <a:pPr eaLnBrk="1" hangingPunct="1"/>
                  <a:r>
                    <a:rPr lang="en-US" altLang="en-US" sz="1200" b="0" dirty="0">
                      <a:latin typeface="+mn-lt"/>
                    </a:rPr>
                    <a:t>00000   00010</a:t>
                  </a:r>
                </a:p>
              </p:txBody>
            </p:sp>
            <p:sp>
              <p:nvSpPr>
                <p:cNvPr id="111" name="Rectangle 138">
                  <a:extLst>
                    <a:ext uri="{FF2B5EF4-FFF2-40B4-BE49-F238E27FC236}">
                      <a16:creationId xmlns:a16="http://schemas.microsoft.com/office/drawing/2014/main" id="{374A7DF8-CF7D-46E1-9E60-53B069D751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24400" y="838200"/>
                  <a:ext cx="609600" cy="594360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endParaRPr lang="en-US" altLang="en-US" b="0">
                    <a:latin typeface="+mn-lt"/>
                  </a:endParaRPr>
                </a:p>
              </p:txBody>
            </p:sp>
          </p:grpSp>
          <p:cxnSp>
            <p:nvCxnSpPr>
              <p:cNvPr id="112" name="Straight Arrow Connector 142">
                <a:extLst>
                  <a:ext uri="{FF2B5EF4-FFF2-40B4-BE49-F238E27FC236}">
                    <a16:creationId xmlns:a16="http://schemas.microsoft.com/office/drawing/2014/main" id="{1913A9F0-B088-4850-ABD5-0C5228CBE363}"/>
                  </a:ext>
                </a:extLst>
              </p:cNvPr>
              <p:cNvCxnSpPr>
                <a:cxnSpLocks noChangeShapeType="1"/>
                <a:stCxn id="45" idx="3"/>
              </p:cNvCxnSpPr>
              <p:nvPr/>
            </p:nvCxnSpPr>
            <p:spPr bwMode="auto">
              <a:xfrm>
                <a:off x="5943959" y="5519737"/>
                <a:ext cx="1295400" cy="7620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3" name="Straight Arrow Connector 143">
                <a:extLst>
                  <a:ext uri="{FF2B5EF4-FFF2-40B4-BE49-F238E27FC236}">
                    <a16:creationId xmlns:a16="http://schemas.microsoft.com/office/drawing/2014/main" id="{1D2D9FA9-C822-4991-9F2E-FECE7F774F6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943959" y="5367337"/>
                <a:ext cx="1295400" cy="7620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4" name="Straight Arrow Connector 144">
                <a:extLst>
                  <a:ext uri="{FF2B5EF4-FFF2-40B4-BE49-F238E27FC236}">
                    <a16:creationId xmlns:a16="http://schemas.microsoft.com/office/drawing/2014/main" id="{C72ECF7E-539F-42D3-8B16-BAD3E84E2AC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943959" y="5214937"/>
                <a:ext cx="1295400" cy="7620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5" name="Straight Arrow Connector 145">
                <a:extLst>
                  <a:ext uri="{FF2B5EF4-FFF2-40B4-BE49-F238E27FC236}">
                    <a16:creationId xmlns:a16="http://schemas.microsoft.com/office/drawing/2014/main" id="{95AC7B84-4D9A-4E60-83B0-5BA4373B7B9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943959" y="5062537"/>
                <a:ext cx="1295400" cy="7620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6" name="Straight Arrow Connector 146">
                <a:extLst>
                  <a:ext uri="{FF2B5EF4-FFF2-40B4-BE49-F238E27FC236}">
                    <a16:creationId xmlns:a16="http://schemas.microsoft.com/office/drawing/2014/main" id="{EBC7530C-48F0-4395-A591-6E447AA9E39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306159" y="4757737"/>
                <a:ext cx="1143000" cy="9906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7" name="Straight Arrow Connector 149">
                <a:extLst>
                  <a:ext uri="{FF2B5EF4-FFF2-40B4-BE49-F238E27FC236}">
                    <a16:creationId xmlns:a16="http://schemas.microsoft.com/office/drawing/2014/main" id="{4F5C1BEC-A571-42F3-96B0-F8FD35B6149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306159" y="4910137"/>
                <a:ext cx="1143000" cy="9906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8" name="Straight Arrow Connector 150">
                <a:extLst>
                  <a:ext uri="{FF2B5EF4-FFF2-40B4-BE49-F238E27FC236}">
                    <a16:creationId xmlns:a16="http://schemas.microsoft.com/office/drawing/2014/main" id="{0891802D-7629-4828-9262-7F0CE43E161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306159" y="5062537"/>
                <a:ext cx="1143000" cy="9906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9" name="Straight Arrow Connector 151">
                <a:extLst>
                  <a:ext uri="{FF2B5EF4-FFF2-40B4-BE49-F238E27FC236}">
                    <a16:creationId xmlns:a16="http://schemas.microsoft.com/office/drawing/2014/main" id="{79BBF0B9-74C0-4636-ACA7-BABA31E7EAA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306159" y="5214937"/>
                <a:ext cx="1143000" cy="9906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0" name="Straight Arrow Connector 162">
                <a:extLst>
                  <a:ext uri="{FF2B5EF4-FFF2-40B4-BE49-F238E27FC236}">
                    <a16:creationId xmlns:a16="http://schemas.microsoft.com/office/drawing/2014/main" id="{F45CB3F2-B21C-4008-8540-032DAA6760A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943959" y="4300537"/>
                <a:ext cx="1295400" cy="5334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1" name="Straight Arrow Connector 164">
                <a:extLst>
                  <a:ext uri="{FF2B5EF4-FFF2-40B4-BE49-F238E27FC236}">
                    <a16:creationId xmlns:a16="http://schemas.microsoft.com/office/drawing/2014/main" id="{C48B3F8B-4B39-4F51-90CD-CE741A54A71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943959" y="4148137"/>
                <a:ext cx="1295400" cy="5334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2" name="Straight Arrow Connector 165">
                <a:extLst>
                  <a:ext uri="{FF2B5EF4-FFF2-40B4-BE49-F238E27FC236}">
                    <a16:creationId xmlns:a16="http://schemas.microsoft.com/office/drawing/2014/main" id="{EA9733EC-5214-491B-8287-8086292BA52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943959" y="3995737"/>
                <a:ext cx="1295400" cy="49053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3" name="Straight Arrow Connector 166">
                <a:extLst>
                  <a:ext uri="{FF2B5EF4-FFF2-40B4-BE49-F238E27FC236}">
                    <a16:creationId xmlns:a16="http://schemas.microsoft.com/office/drawing/2014/main" id="{F33345B7-2703-46C9-B45B-9B7B0F1A467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943959" y="3843337"/>
                <a:ext cx="1295400" cy="4572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4" name="Straight Arrow Connector 167">
                <a:extLst>
                  <a:ext uri="{FF2B5EF4-FFF2-40B4-BE49-F238E27FC236}">
                    <a16:creationId xmlns:a16="http://schemas.microsoft.com/office/drawing/2014/main" id="{5D84F3F6-87C3-4F31-8596-A74E221A022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943959" y="2928937"/>
                <a:ext cx="1295400" cy="271462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5" name="Straight Arrow Connector 172">
                <a:extLst>
                  <a:ext uri="{FF2B5EF4-FFF2-40B4-BE49-F238E27FC236}">
                    <a16:creationId xmlns:a16="http://schemas.microsoft.com/office/drawing/2014/main" id="{C6A08A78-5DDF-4DFC-BE19-6B77E64EC1F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943959" y="3081337"/>
                <a:ext cx="1295400" cy="271462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6" name="Straight Arrow Connector 173">
                <a:extLst>
                  <a:ext uri="{FF2B5EF4-FFF2-40B4-BE49-F238E27FC236}">
                    <a16:creationId xmlns:a16="http://schemas.microsoft.com/office/drawing/2014/main" id="{509E878D-4182-4E50-BEFE-6CF2D91431F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943959" y="2776537"/>
                <a:ext cx="1295400" cy="2286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7" name="Straight Arrow Connector 174">
                <a:extLst>
                  <a:ext uri="{FF2B5EF4-FFF2-40B4-BE49-F238E27FC236}">
                    <a16:creationId xmlns:a16="http://schemas.microsoft.com/office/drawing/2014/main" id="{BD01D791-D36F-4378-AEB5-1C82C2FA895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5943959" y="642937"/>
                <a:ext cx="1295400" cy="1524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8" name="Straight Arrow Connector 176">
                <a:extLst>
                  <a:ext uri="{FF2B5EF4-FFF2-40B4-BE49-F238E27FC236}">
                    <a16:creationId xmlns:a16="http://schemas.microsoft.com/office/drawing/2014/main" id="{5AE60E4A-446B-404B-ABB5-7C70921C12D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5943959" y="795337"/>
                <a:ext cx="1295400" cy="1524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9" name="Straight Arrow Connector 177">
                <a:extLst>
                  <a:ext uri="{FF2B5EF4-FFF2-40B4-BE49-F238E27FC236}">
                    <a16:creationId xmlns:a16="http://schemas.microsoft.com/office/drawing/2014/main" id="{AA8275F9-56A8-4073-9E60-689B028AC8F9}"/>
                  </a:ext>
                </a:extLst>
              </p:cNvPr>
              <p:cNvCxnSpPr>
                <a:cxnSpLocks noChangeShapeType="1"/>
                <a:endCxn id="82" idx="1"/>
              </p:cNvCxnSpPr>
              <p:nvPr/>
            </p:nvCxnSpPr>
            <p:spPr bwMode="auto">
              <a:xfrm flipV="1">
                <a:off x="8306159" y="3995737"/>
                <a:ext cx="1158875" cy="8382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0" name="Straight Arrow Connector 179">
                <a:extLst>
                  <a:ext uri="{FF2B5EF4-FFF2-40B4-BE49-F238E27FC236}">
                    <a16:creationId xmlns:a16="http://schemas.microsoft.com/office/drawing/2014/main" id="{68588517-4D77-4B41-BA80-7D2AED3A13C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326674" y="3843337"/>
                <a:ext cx="1138360" cy="778486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1" name="Straight Arrow Connector 180">
                <a:extLst>
                  <a:ext uri="{FF2B5EF4-FFF2-40B4-BE49-F238E27FC236}">
                    <a16:creationId xmlns:a16="http://schemas.microsoft.com/office/drawing/2014/main" id="{42261CA8-3368-47C5-A3FB-B60E72A1583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305599" y="3690937"/>
                <a:ext cx="1159435" cy="79533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2" name="Straight Arrow Connector 181">
                <a:extLst>
                  <a:ext uri="{FF2B5EF4-FFF2-40B4-BE49-F238E27FC236}">
                    <a16:creationId xmlns:a16="http://schemas.microsoft.com/office/drawing/2014/main" id="{CE2164F4-3D97-4AFF-8F16-516E40243EE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311949" y="3538537"/>
                <a:ext cx="1153085" cy="7620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" name="Straight Arrow Connector 182">
                <a:extLst>
                  <a:ext uri="{FF2B5EF4-FFF2-40B4-BE49-F238E27FC236}">
                    <a16:creationId xmlns:a16="http://schemas.microsoft.com/office/drawing/2014/main" id="{D07039D2-6659-40ED-8BCD-0CF9E4C725B5}"/>
                  </a:ext>
                </a:extLst>
              </p:cNvPr>
              <p:cNvCxnSpPr>
                <a:cxnSpLocks noChangeShapeType="1"/>
                <a:endCxn id="36" idx="1"/>
              </p:cNvCxnSpPr>
              <p:nvPr/>
            </p:nvCxnSpPr>
            <p:spPr bwMode="auto">
              <a:xfrm>
                <a:off x="8311949" y="3200399"/>
                <a:ext cx="1153085" cy="3333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4" name="Straight Arrow Connector 185">
                <a:extLst>
                  <a:ext uri="{FF2B5EF4-FFF2-40B4-BE49-F238E27FC236}">
                    <a16:creationId xmlns:a16="http://schemas.microsoft.com/office/drawing/2014/main" id="{CB1B6060-832E-4764-B6DE-629627C1392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306159" y="3386137"/>
                <a:ext cx="1158875" cy="158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5" name="Straight Arrow Connector 186">
                <a:extLst>
                  <a:ext uri="{FF2B5EF4-FFF2-40B4-BE49-F238E27FC236}">
                    <a16:creationId xmlns:a16="http://schemas.microsoft.com/office/drawing/2014/main" id="{A5F3FDD6-3C1C-4597-8542-B4892756EFC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328384" y="3033367"/>
                <a:ext cx="1136650" cy="4797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6" name="Straight Arrow Connector 187">
                <a:extLst>
                  <a:ext uri="{FF2B5EF4-FFF2-40B4-BE49-F238E27FC236}">
                    <a16:creationId xmlns:a16="http://schemas.microsoft.com/office/drawing/2014/main" id="{75F91059-6EA5-4384-A9C5-344CD1E0E702}"/>
                  </a:ext>
                </a:extLst>
              </p:cNvPr>
              <p:cNvCxnSpPr>
                <a:cxnSpLocks noChangeShapeType="1"/>
                <a:endCxn id="95" idx="1"/>
              </p:cNvCxnSpPr>
              <p:nvPr/>
            </p:nvCxnSpPr>
            <p:spPr bwMode="auto">
              <a:xfrm>
                <a:off x="8306159" y="642937"/>
                <a:ext cx="1158875" cy="4572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7" name="Straight Arrow Connector 189">
                <a:extLst>
                  <a:ext uri="{FF2B5EF4-FFF2-40B4-BE49-F238E27FC236}">
                    <a16:creationId xmlns:a16="http://schemas.microsoft.com/office/drawing/2014/main" id="{6BCCDB89-9635-4841-8541-9BA115D3781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306159" y="795337"/>
                <a:ext cx="1158875" cy="4572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8" name="TextBox 191">
                <a:extLst>
                  <a:ext uri="{FF2B5EF4-FFF2-40B4-BE49-F238E27FC236}">
                    <a16:creationId xmlns:a16="http://schemas.microsoft.com/office/drawing/2014/main" id="{B47F6CD5-7A8E-4A55-B214-C68206A29D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29822" y="228600"/>
                <a:ext cx="122354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 dirty="0">
                    <a:latin typeface="+mn-lt"/>
                  </a:rPr>
                  <a:t>Page Table</a:t>
                </a:r>
              </a:p>
            </p:txBody>
          </p:sp>
          <p:sp>
            <p:nvSpPr>
              <p:cNvPr id="139" name="TextBox 5">
                <a:extLst>
                  <a:ext uri="{FF2B5EF4-FFF2-40B4-BE49-F238E27FC236}">
                    <a16:creationId xmlns:a16="http://schemas.microsoft.com/office/drawing/2014/main" id="{6290B381-1893-4958-8FCC-9132928988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327648">
                <a:off x="8329972" y="566737"/>
                <a:ext cx="1098550" cy="339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solidFill>
                      <a:srgbClr val="FF0000"/>
                    </a:solidFill>
                    <a:latin typeface="+mn-lt"/>
                  </a:rPr>
                  <a:t>1110 1</a:t>
                </a:r>
                <a:r>
                  <a:rPr lang="en-US" altLang="en-US" sz="1600" b="0">
                    <a:solidFill>
                      <a:srgbClr val="0330D8"/>
                    </a:solidFill>
                    <a:latin typeface="+mn-lt"/>
                  </a:rPr>
                  <a:t>111</a:t>
                </a:r>
              </a:p>
            </p:txBody>
          </p:sp>
        </p:grpSp>
      </p:grpSp>
      <p:sp>
        <p:nvSpPr>
          <p:cNvPr id="142" name="Rounded Rectangular Callout 141">
            <a:extLst>
              <a:ext uri="{FF2B5EF4-FFF2-40B4-BE49-F238E27FC236}">
                <a16:creationId xmlns:a16="http://schemas.microsoft.com/office/drawing/2014/main" id="{65A2F5CD-0EB4-45D5-9527-D970E2E12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090737"/>
            <a:ext cx="2286000" cy="1143000"/>
          </a:xfrm>
          <a:prstGeom prst="wedgeRoundRectCallout">
            <a:avLst>
              <a:gd name="adj1" fmla="val 96069"/>
              <a:gd name="adj2" fmla="val -126831"/>
              <a:gd name="adj3" fmla="val 16667"/>
            </a:avLst>
          </a:prstGeom>
          <a:solidFill>
            <a:srgbClr val="FFFF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 dirty="0">
                <a:latin typeface="+mn-lt"/>
              </a:rPr>
              <a:t>What happens if stack grows to 1110 0000?</a:t>
            </a:r>
          </a:p>
        </p:txBody>
      </p:sp>
      <p:sp>
        <p:nvSpPr>
          <p:cNvPr id="146" name="Rectangle 135">
            <a:extLst>
              <a:ext uri="{FF2B5EF4-FFF2-40B4-BE49-F238E27FC236}">
                <a16:creationId xmlns:a16="http://schemas.microsoft.com/office/drawing/2014/main" id="{2E642126-C00B-44C0-81F3-AFC900E45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6533" y="2003935"/>
            <a:ext cx="1273175" cy="3048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 dirty="0">
                <a:latin typeface="+mn-lt"/>
              </a:rPr>
              <a:t>stack</a:t>
            </a:r>
          </a:p>
        </p:txBody>
      </p:sp>
      <p:cxnSp>
        <p:nvCxnSpPr>
          <p:cNvPr id="143" name="Straight Arrow Connector 173">
            <a:extLst>
              <a:ext uri="{FF2B5EF4-FFF2-40B4-BE49-F238E27FC236}">
                <a16:creationId xmlns:a16="http://schemas.microsoft.com/office/drawing/2014/main" id="{ACCD0E31-3FF0-4BFE-995D-84D3B257906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979108" y="1013335"/>
            <a:ext cx="1295400" cy="152400"/>
          </a:xfrm>
          <a:prstGeom prst="straightConnector1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4" name="Straight Arrow Connector 174">
            <a:extLst>
              <a:ext uri="{FF2B5EF4-FFF2-40B4-BE49-F238E27FC236}">
                <a16:creationId xmlns:a16="http://schemas.microsoft.com/office/drawing/2014/main" id="{7386D052-AD3C-494F-8CBE-7C27CA64647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979108" y="1199489"/>
            <a:ext cx="1295400" cy="118647"/>
          </a:xfrm>
          <a:prstGeom prst="straightConnector1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45" name="Rounded Rectangular Callout 137">
            <a:extLst>
              <a:ext uri="{FF2B5EF4-FFF2-40B4-BE49-F238E27FC236}">
                <a16:creationId xmlns:a16="http://schemas.microsoft.com/office/drawing/2014/main" id="{02B56D9C-ECE6-424D-94F4-EF97552F0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3671" y="2539694"/>
            <a:ext cx="2138693" cy="1105620"/>
          </a:xfrm>
          <a:prstGeom prst="wedgeRoundRectCallout">
            <a:avLst>
              <a:gd name="adj1" fmla="val -57963"/>
              <a:gd name="adj2" fmla="val -84205"/>
              <a:gd name="adj3" fmla="val 16667"/>
            </a:avLst>
          </a:prstGeom>
          <a:solidFill>
            <a:srgbClr val="FFFF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 dirty="0">
                <a:latin typeface="+mn-lt"/>
              </a:rPr>
              <a:t>Allocate new pages where room!</a:t>
            </a:r>
          </a:p>
        </p:txBody>
      </p:sp>
      <p:cxnSp>
        <p:nvCxnSpPr>
          <p:cNvPr id="147" name="Straight Arrow Connector 175">
            <a:extLst>
              <a:ext uri="{FF2B5EF4-FFF2-40B4-BE49-F238E27FC236}">
                <a16:creationId xmlns:a16="http://schemas.microsoft.com/office/drawing/2014/main" id="{FE135B7A-8DB6-4A33-9ED5-BA93C57C8EE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340748" y="1089535"/>
            <a:ext cx="1135740" cy="1013585"/>
          </a:xfrm>
          <a:prstGeom prst="straightConnector1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8" name="Straight Arrow Connector 177">
            <a:extLst>
              <a:ext uri="{FF2B5EF4-FFF2-40B4-BE49-F238E27FC236}">
                <a16:creationId xmlns:a16="http://schemas.microsoft.com/office/drawing/2014/main" id="{DCEEC5C3-F95A-406B-B41C-9C4983EE437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361823" y="1241935"/>
            <a:ext cx="1105521" cy="1007489"/>
          </a:xfrm>
          <a:prstGeom prst="straightConnector1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49" name="Rectangle 148">
            <a:extLst>
              <a:ext uri="{FF2B5EF4-FFF2-40B4-BE49-F238E27FC236}">
                <a16:creationId xmlns:a16="http://schemas.microsoft.com/office/drawing/2014/main" id="{02756454-75D7-4AFC-A796-3A1DFDC0F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959" y="5238051"/>
            <a:ext cx="5943600" cy="12192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latin typeface="+mn-lt"/>
              </a:rPr>
              <a:t>Challenge: </a:t>
            </a:r>
            <a:r>
              <a:rPr lang="en-US" altLang="en-US" b="0">
                <a:latin typeface="+mn-lt"/>
              </a:rPr>
              <a:t>Table size equal to # of pages in virtual memory!</a:t>
            </a:r>
          </a:p>
        </p:txBody>
      </p:sp>
      <p:sp>
        <p:nvSpPr>
          <p:cNvPr id="150" name="TextBox 23">
            <a:extLst>
              <a:ext uri="{FF2B5EF4-FFF2-40B4-BE49-F238E27FC236}">
                <a16:creationId xmlns:a16="http://schemas.microsoft.com/office/drawing/2014/main" id="{51BA8DBB-F8E7-4163-BEA5-3011070BF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0999" y="5768476"/>
            <a:ext cx="7435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0" dirty="0">
                <a:solidFill>
                  <a:srgbClr val="FF0000"/>
                </a:solidFill>
                <a:latin typeface="+mn-lt"/>
              </a:rPr>
              <a:t>page</a:t>
            </a:r>
            <a:r>
              <a:rPr lang="en-US" altLang="en-US" sz="1600" b="0" dirty="0">
                <a:solidFill>
                  <a:srgbClr val="FF0000"/>
                </a:solidFill>
                <a:latin typeface="+mn-lt"/>
              </a:rPr>
              <a:t> #</a:t>
            </a:r>
          </a:p>
        </p:txBody>
      </p:sp>
    </p:spTree>
    <p:extLst>
      <p:ext uri="{BB962C8B-B14F-4D97-AF65-F5344CB8AC3E}">
        <p14:creationId xmlns:p14="http://schemas.microsoft.com/office/powerpoint/2010/main" val="198378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959DA-BD68-4E4B-B7DC-6A8ECB1C9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Big is the Page Table?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475FC-CB2A-4563-A7A1-C929CF118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Typical page size: 4 KiB</a:t>
            </a:r>
          </a:p>
          <a:p>
            <a:pPr lvl="1"/>
            <a:r>
              <a:rPr lang="en-US" dirty="0" smtClean="0"/>
              <a:t>How many bits of the address is that? (remember 2</a:t>
            </a:r>
            <a:r>
              <a:rPr lang="en-US" baseline="30000" dirty="0" smtClean="0"/>
              <a:t>10</a:t>
            </a:r>
            <a:r>
              <a:rPr lang="en-US" dirty="0" smtClean="0"/>
              <a:t> = 1024)</a:t>
            </a:r>
          </a:p>
          <a:p>
            <a:pPr lvl="1"/>
            <a:r>
              <a:rPr lang="en-US" dirty="0" err="1" smtClean="0"/>
              <a:t>Ans</a:t>
            </a:r>
            <a:r>
              <a:rPr lang="en-US" dirty="0" smtClean="0"/>
              <a:t>: 4KiB = 4×2</a:t>
            </a:r>
            <a:r>
              <a:rPr lang="en-US" baseline="30000" dirty="0" smtClean="0"/>
              <a:t>10</a:t>
            </a:r>
            <a:r>
              <a:rPr lang="en-US" dirty="0" smtClean="0"/>
              <a:t> = 2</a:t>
            </a:r>
            <a:r>
              <a:rPr lang="en-US" baseline="30000" dirty="0" smtClean="0"/>
              <a:t>12</a:t>
            </a:r>
            <a:r>
              <a:rPr lang="en-US" dirty="0" smtClean="0"/>
              <a:t> </a:t>
            </a:r>
            <a:r>
              <a:rPr lang="en-US" dirty="0" smtClean="0">
                <a:sym typeface="Symbol" panose="05050102010706020507" pitchFamily="18" charset="2"/>
              </a:rPr>
              <a:t> </a:t>
            </a:r>
            <a:r>
              <a:rPr lang="en-US" dirty="0" smtClean="0"/>
              <a:t>12 bits of the address</a:t>
            </a:r>
          </a:p>
          <a:p>
            <a:r>
              <a:rPr lang="en-US" dirty="0" smtClean="0"/>
              <a:t>So how big is the simple page table for each process?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32</a:t>
            </a:r>
            <a:r>
              <a:rPr lang="en-US" dirty="0" smtClean="0"/>
              <a:t>/2</a:t>
            </a:r>
            <a:r>
              <a:rPr lang="en-US" baseline="30000" dirty="0" smtClean="0"/>
              <a:t>12</a:t>
            </a:r>
            <a:r>
              <a:rPr lang="en-US" dirty="0" smtClean="0"/>
              <a:t> = 2</a:t>
            </a:r>
            <a:r>
              <a:rPr lang="en-US" baseline="30000" dirty="0" smtClean="0"/>
              <a:t>20</a:t>
            </a:r>
            <a:r>
              <a:rPr lang="en-US" dirty="0" smtClean="0"/>
              <a:t>  (that’s about a million entries) x 4 bytes each =&gt; 4 </a:t>
            </a:r>
            <a:r>
              <a:rPr lang="en-US" dirty="0" err="1" smtClean="0"/>
              <a:t>MiB</a:t>
            </a:r>
            <a:endParaRPr lang="en-US" dirty="0" smtClean="0"/>
          </a:p>
          <a:p>
            <a:pPr lvl="1"/>
            <a:r>
              <a:rPr lang="en-US" dirty="0" smtClean="0"/>
              <a:t>When 32-bit machines got started (vax 11/780, intel 80386), this was a lot of memory</a:t>
            </a:r>
          </a:p>
          <a:p>
            <a:r>
              <a:rPr lang="en-US" dirty="0" smtClean="0"/>
              <a:t>How big is a simple page table on a 64-bit processor (x86_64)?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64</a:t>
            </a:r>
            <a:r>
              <a:rPr lang="en-US" dirty="0" smtClean="0"/>
              <a:t>/2</a:t>
            </a:r>
            <a:r>
              <a:rPr lang="en-US" baseline="30000" dirty="0" smtClean="0"/>
              <a:t>12</a:t>
            </a:r>
            <a:r>
              <a:rPr lang="en-US" dirty="0" smtClean="0"/>
              <a:t> = 2</a:t>
            </a:r>
            <a:r>
              <a:rPr lang="en-US" baseline="30000" dirty="0" smtClean="0"/>
              <a:t>52</a:t>
            </a:r>
            <a:r>
              <a:rPr lang="en-US" dirty="0" smtClean="0"/>
              <a:t> (that’s 4.5</a:t>
            </a:r>
            <a:r>
              <a:rPr lang="en-US" dirty="0" smtClean="0">
                <a:sym typeface="Symbol" panose="05050102010706020507" pitchFamily="18" charset="2"/>
              </a:rPr>
              <a:t>10</a:t>
            </a:r>
            <a:r>
              <a:rPr lang="en-US" baseline="30000" dirty="0" smtClean="0">
                <a:sym typeface="Symbol" panose="05050102010706020507" pitchFamily="18" charset="2"/>
              </a:rPr>
              <a:t>15</a:t>
            </a:r>
            <a:r>
              <a:rPr lang="en-US" dirty="0" smtClean="0">
                <a:sym typeface="Symbol" panose="05050102010706020507" pitchFamily="18" charset="2"/>
              </a:rPr>
              <a:t> or 4.5 </a:t>
            </a:r>
            <a:r>
              <a:rPr lang="en-US" dirty="0" err="1" smtClean="0">
                <a:sym typeface="Symbol" panose="05050102010706020507" pitchFamily="18" charset="2"/>
              </a:rPr>
              <a:t>exa</a:t>
            </a:r>
            <a:r>
              <a:rPr lang="en-US" dirty="0" smtClean="0">
                <a:sym typeface="Symbol" panose="05050102010706020507" pitchFamily="18" charset="2"/>
              </a:rPr>
              <a:t>-entries)8 bytes each = </a:t>
            </a:r>
            <a:br>
              <a:rPr lang="en-US" dirty="0" smtClean="0">
                <a:sym typeface="Symbol" panose="05050102010706020507" pitchFamily="18" charset="2"/>
              </a:rPr>
            </a:br>
            <a:r>
              <a:rPr lang="en-US" dirty="0" smtClean="0">
                <a:sym typeface="Symbol" panose="05050102010706020507" pitchFamily="18" charset="2"/>
              </a:rPr>
              <a:t>3610</a:t>
            </a:r>
            <a:r>
              <a:rPr lang="en-US" baseline="30000" dirty="0" smtClean="0">
                <a:sym typeface="Symbol" panose="05050102010706020507" pitchFamily="18" charset="2"/>
              </a:rPr>
              <a:t>15</a:t>
            </a:r>
            <a:r>
              <a:rPr lang="en-US" dirty="0" smtClean="0">
                <a:sym typeface="Symbol" panose="05050102010706020507" pitchFamily="18" charset="2"/>
              </a:rPr>
              <a:t> bytes or 36 </a:t>
            </a:r>
            <a:r>
              <a:rPr lang="en-US" dirty="0" err="1" smtClean="0">
                <a:sym typeface="Symbol" panose="05050102010706020507" pitchFamily="18" charset="2"/>
              </a:rPr>
              <a:t>exa</a:t>
            </a:r>
            <a:r>
              <a:rPr lang="en-US" dirty="0" smtClean="0">
                <a:sym typeface="Symbol" panose="05050102010706020507" pitchFamily="18" charset="2"/>
              </a:rPr>
              <a:t>-bytes!!!!  This is a ridiculous amount of memory!</a:t>
            </a:r>
          </a:p>
          <a:p>
            <a:r>
              <a:rPr lang="en-US" dirty="0" smtClean="0">
                <a:sym typeface="Symbol" panose="05050102010706020507" pitchFamily="18" charset="2"/>
              </a:rPr>
              <a:t>Mostly, the address space is sparse, i.e. has holes in it that are not mapped to physical memory</a:t>
            </a: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So, most of this space is taken up by page tables mapped to nothing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50972-DF90-4989-B0C6-BC64EE5F3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120ACD-5D56-48EF-A2AB-7566FA202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03211-F8D5-4F4A-96DB-AF079F80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18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2EA69-DA40-42D0-AEC0-3D89E58F8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Four Fundamental OS Concepts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000B7-3470-444D-95D4-BE17D4A83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Thread</a:t>
            </a:r>
            <a:r>
              <a:rPr lang="en-US" dirty="0" smtClean="0"/>
              <a:t>: Execution Context</a:t>
            </a:r>
          </a:p>
          <a:p>
            <a:pPr lvl="1"/>
            <a:r>
              <a:rPr lang="en-US" dirty="0" smtClean="0"/>
              <a:t>Program Counter, Registers, Execution Flags, Stack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Address Space </a:t>
            </a:r>
            <a:r>
              <a:rPr lang="en-US" dirty="0" smtClean="0"/>
              <a:t>(with Translation)</a:t>
            </a:r>
          </a:p>
          <a:p>
            <a:pPr lvl="1"/>
            <a:r>
              <a:rPr lang="en-US" dirty="0" smtClean="0"/>
              <a:t>Program’s view of memory is distinct from physical machine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Process</a:t>
            </a:r>
            <a:r>
              <a:rPr lang="en-US" dirty="0" smtClean="0"/>
              <a:t>: Instance of a Running Program</a:t>
            </a:r>
          </a:p>
          <a:p>
            <a:pPr lvl="1"/>
            <a:r>
              <a:rPr lang="en-US" dirty="0" smtClean="0"/>
              <a:t>Address space + one or more threads + …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Dual-Mode Operation and Protection</a:t>
            </a:r>
          </a:p>
          <a:p>
            <a:pPr lvl="1"/>
            <a:r>
              <a:rPr lang="en-US" dirty="0" smtClean="0"/>
              <a:t>Only the “system” can access certain resources</a:t>
            </a:r>
          </a:p>
          <a:p>
            <a:pPr lvl="1"/>
            <a:r>
              <a:rPr lang="en-US" dirty="0" smtClean="0"/>
              <a:t>Combined with translation, isolates programs from each other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6B286-1CDB-4993-802D-9578254B5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C05CB-C767-4BBC-8000-DABF5C21C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 (2)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DA16B-147B-4EED-A89D-33F23D50B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61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C1373-F8C8-4FF3-9C7F-8E197CDB4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Page Table Discussion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38188-8423-43EB-97D5-038DAB626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ko-KR" dirty="0" smtClean="0"/>
              <a:t>What provides protection here?</a:t>
            </a:r>
          </a:p>
          <a:p>
            <a:pPr lvl="1"/>
            <a:r>
              <a:rPr lang="en-US" altLang="ko-KR" dirty="0" smtClean="0"/>
              <a:t>Translation (per process) and dual-mode operation!</a:t>
            </a:r>
          </a:p>
          <a:p>
            <a:pPr lvl="1"/>
            <a:r>
              <a:rPr lang="en-US" altLang="ko-KR" dirty="0" smtClean="0"/>
              <a:t>Can’t let process alter its own page table!</a:t>
            </a:r>
          </a:p>
          <a:p>
            <a:r>
              <a:rPr lang="en-US" altLang="ko-KR" dirty="0" smtClean="0"/>
              <a:t>Analysis</a:t>
            </a:r>
          </a:p>
          <a:p>
            <a:pPr lvl="1"/>
            <a:r>
              <a:rPr lang="en-US" altLang="ko-KR" dirty="0" smtClean="0"/>
              <a:t>Pros</a:t>
            </a:r>
          </a:p>
          <a:p>
            <a:pPr lvl="2"/>
            <a:r>
              <a:rPr lang="en-US" altLang="ko-KR" dirty="0" smtClean="0"/>
              <a:t>Simple memory allocation</a:t>
            </a:r>
          </a:p>
          <a:p>
            <a:pPr lvl="2"/>
            <a:r>
              <a:rPr lang="en-US" altLang="ko-KR" dirty="0" smtClean="0"/>
              <a:t>Easy to share</a:t>
            </a:r>
          </a:p>
          <a:p>
            <a:pPr lvl="1"/>
            <a:r>
              <a:rPr lang="en-US" altLang="ko-KR" dirty="0" smtClean="0"/>
              <a:t>Con: What if address space is sparse?</a:t>
            </a:r>
          </a:p>
          <a:p>
            <a:pPr lvl="2"/>
            <a:r>
              <a:rPr lang="en-US" altLang="ko-KR" dirty="0" smtClean="0"/>
              <a:t>E.g., on UNIX, code starts at 0, stack starts at (2</a:t>
            </a:r>
            <a:r>
              <a:rPr lang="en-US" altLang="ko-KR" baseline="30000" dirty="0" smtClean="0"/>
              <a:t>31</a:t>
            </a:r>
            <a:r>
              <a:rPr lang="en-US" altLang="ko-KR" dirty="0" smtClean="0"/>
              <a:t>-1)</a:t>
            </a:r>
          </a:p>
          <a:p>
            <a:pPr lvl="2"/>
            <a:r>
              <a:rPr lang="en-US" altLang="ko-KR" dirty="0" smtClean="0"/>
              <a:t>With 4K pages, need 1 million page table entries (256 pages for the page table)!</a:t>
            </a:r>
          </a:p>
          <a:p>
            <a:pPr lvl="1"/>
            <a:r>
              <a:rPr lang="en-US" altLang="ko-KR" dirty="0" smtClean="0"/>
              <a:t>Con: What if table really big?</a:t>
            </a:r>
          </a:p>
          <a:p>
            <a:pPr lvl="2"/>
            <a:r>
              <a:rPr lang="en-US" altLang="ko-KR" dirty="0" smtClean="0"/>
              <a:t>Not all pages used all the time </a:t>
            </a:r>
            <a:r>
              <a:rPr lang="en-US" altLang="ko-KR" dirty="0" smtClean="0">
                <a:sym typeface="Symbol" panose="05050102010706020507" pitchFamily="18" charset="2"/>
              </a:rPr>
              <a:t> would be nice to have working set of page table in memory</a:t>
            </a:r>
          </a:p>
          <a:p>
            <a:r>
              <a:rPr lang="en-US" altLang="ko-KR" dirty="0" smtClean="0">
                <a:sym typeface="Symbol" panose="05050102010706020507" pitchFamily="18" charset="2"/>
              </a:rPr>
              <a:t>Simple Page table is way too big! </a:t>
            </a:r>
          </a:p>
          <a:p>
            <a:pPr lvl="1"/>
            <a:r>
              <a:rPr lang="en-US" altLang="ko-KR" dirty="0" smtClean="0">
                <a:sym typeface="Symbol" panose="05050102010706020507" pitchFamily="18" charset="2"/>
              </a:rPr>
              <a:t>Does it all need to be in memory?</a:t>
            </a:r>
          </a:p>
          <a:p>
            <a:pPr lvl="1"/>
            <a:r>
              <a:rPr lang="en-US" altLang="ko-KR" dirty="0" smtClean="0">
                <a:sym typeface="Symbol" panose="05050102010706020507" pitchFamily="18" charset="2"/>
              </a:rPr>
              <a:t>How about multi-level paging? </a:t>
            </a:r>
          </a:p>
          <a:p>
            <a:pPr lvl="1"/>
            <a:r>
              <a:rPr lang="en-US" altLang="ko-KR" dirty="0" smtClean="0">
                <a:sym typeface="Symbol" panose="05050102010706020507" pitchFamily="18" charset="2"/>
              </a:rPr>
              <a:t>or combining paging and segmentation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B4FBFC-E228-4BC9-BD29-8E8BF7230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A10CC-94F9-46C1-A175-FEF4E9A01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D9CE7-3900-4E14-A139-891636A9A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47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BA386-79F4-4358-A63D-A56845429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Structure a Page Table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D11FA-E3F5-4EC2-B083-23D9AECC6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 Table is a map from VPN to PPN</a:t>
            </a:r>
          </a:p>
          <a:p>
            <a:r>
              <a:rPr lang="en-US" dirty="0" smtClean="0"/>
              <a:t>Simple page table corresponds to a sparse array</a:t>
            </a:r>
          </a:p>
          <a:p>
            <a:pPr lvl="1"/>
            <a:r>
              <a:rPr lang="en-US" dirty="0" smtClean="0"/>
              <a:t>VPN is index into table, each entry contains PPN</a:t>
            </a:r>
          </a:p>
          <a:p>
            <a:r>
              <a:rPr lang="en-US" dirty="0" smtClean="0"/>
              <a:t>What other map structures can you think of?</a:t>
            </a:r>
          </a:p>
          <a:p>
            <a:pPr lvl="1"/>
            <a:r>
              <a:rPr lang="en-US" dirty="0" smtClean="0"/>
              <a:t>Trees?</a:t>
            </a:r>
          </a:p>
          <a:p>
            <a:pPr lvl="1"/>
            <a:r>
              <a:rPr lang="en-US" dirty="0" smtClean="0"/>
              <a:t>Hash Tables?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DCE4F-05E2-4C90-9E6C-8216B716F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E679B-DEA0-4459-8687-6AB212848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9FA40-3D3F-4E19-9E3E-32E3A0BB0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92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16B86-E376-422B-927E-FD92C78AB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Two-Level Page Table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101A4-90FC-453E-A952-449CCDF3B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6735255" cy="4351337"/>
          </a:xfrm>
        </p:spPr>
        <p:txBody>
          <a:bodyPr>
            <a:normAutofit fontScale="92500" lnSpcReduction="20000"/>
          </a:bodyPr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Tree of Page Tables</a:t>
            </a:r>
          </a:p>
          <a:p>
            <a:r>
              <a:rPr lang="en-US" altLang="ko-KR" dirty="0" smtClean="0"/>
              <a:t>Tables fixed size (1024 entries)</a:t>
            </a:r>
          </a:p>
          <a:p>
            <a:pPr lvl="1"/>
            <a:r>
              <a:rPr lang="en-US" altLang="ko-KR" dirty="0" smtClean="0"/>
              <a:t>On context-switch: save single </a:t>
            </a:r>
            <a:r>
              <a:rPr lang="en-US" altLang="ko-KR" dirty="0" err="1" smtClean="0"/>
              <a:t>PageTablePtr</a:t>
            </a:r>
            <a:r>
              <a:rPr lang="en-US" altLang="ko-KR" dirty="0" smtClean="0"/>
              <a:t> register</a:t>
            </a:r>
          </a:p>
          <a:p>
            <a:r>
              <a:rPr lang="en-US" altLang="ko-KR" dirty="0" smtClean="0"/>
              <a:t>Valid bits on Page Table Entries </a:t>
            </a:r>
          </a:p>
          <a:p>
            <a:pPr lvl="1"/>
            <a:r>
              <a:rPr lang="en-US" altLang="ko-KR" dirty="0" smtClean="0"/>
              <a:t>Don’t need every 2nd-level table</a:t>
            </a:r>
          </a:p>
          <a:p>
            <a:pPr lvl="1"/>
            <a:r>
              <a:rPr lang="en-US" altLang="ko-KR" dirty="0" smtClean="0"/>
              <a:t>Even when exist, 2nd-level tables can reside on disk if not in use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7BDC4-DC7E-4EB6-A868-632B759D6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51F2C-C404-4ABE-8454-29A41B5A4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D882C-22AA-43BB-9772-864DF85E0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42</a:t>
            </a:fld>
            <a:endParaRPr lang="en-US"/>
          </a:p>
        </p:txBody>
      </p:sp>
      <p:grpSp>
        <p:nvGrpSpPr>
          <p:cNvPr id="7" name="Group 136">
            <a:extLst>
              <a:ext uri="{FF2B5EF4-FFF2-40B4-BE49-F238E27FC236}">
                <a16:creationId xmlns:a16="http://schemas.microsoft.com/office/drawing/2014/main" id="{96E21149-40ED-4183-9F70-CCC4CC0F7F2B}"/>
              </a:ext>
            </a:extLst>
          </p:cNvPr>
          <p:cNvGrpSpPr>
            <a:grpSpLocks/>
          </p:cNvGrpSpPr>
          <p:nvPr/>
        </p:nvGrpSpPr>
        <p:grpSpPr bwMode="auto">
          <a:xfrm>
            <a:off x="7381177" y="842962"/>
            <a:ext cx="3784600" cy="6015038"/>
            <a:chOff x="3088" y="384"/>
            <a:chExt cx="2384" cy="3789"/>
          </a:xfrm>
        </p:grpSpPr>
        <p:grpSp>
          <p:nvGrpSpPr>
            <p:cNvPr id="8" name="Group 107">
              <a:extLst>
                <a:ext uri="{FF2B5EF4-FFF2-40B4-BE49-F238E27FC236}">
                  <a16:creationId xmlns:a16="http://schemas.microsoft.com/office/drawing/2014/main" id="{779DF2C8-CA6A-4406-A843-840583C453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88" y="384"/>
              <a:ext cx="2384" cy="367"/>
              <a:chOff x="3065" y="452"/>
              <a:chExt cx="2384" cy="367"/>
            </a:xfrm>
          </p:grpSpPr>
          <p:sp>
            <p:nvSpPr>
              <p:cNvPr id="20" name="Text Box 100">
                <a:extLst>
                  <a:ext uri="{FF2B5EF4-FFF2-40B4-BE49-F238E27FC236}">
                    <a16:creationId xmlns:a16="http://schemas.microsoft.com/office/drawing/2014/main" id="{8086B390-CBAA-4E1C-A73F-F6B7139D51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65" y="452"/>
                <a:ext cx="635" cy="3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sz="1600" b="0" dirty="0">
                    <a:latin typeface="+mn-lt"/>
                    <a:ea typeface="Gill Sans" charset="0"/>
                    <a:cs typeface="Gill Sans" charset="0"/>
                  </a:rPr>
                  <a:t>Physical</a:t>
                </a:r>
              </a:p>
              <a:p>
                <a:pPr>
                  <a:spcBef>
                    <a:spcPct val="0"/>
                  </a:spcBef>
                </a:pPr>
                <a:r>
                  <a:rPr lang="en-US" altLang="en-US" sz="1600" b="0" dirty="0">
                    <a:latin typeface="+mn-lt"/>
                    <a:ea typeface="Gill Sans" charset="0"/>
                    <a:cs typeface="Gill Sans" charset="0"/>
                  </a:rPr>
                  <a:t>Address:</a:t>
                </a:r>
              </a:p>
            </p:txBody>
          </p:sp>
          <p:grpSp>
            <p:nvGrpSpPr>
              <p:cNvPr id="21" name="Group 104">
                <a:extLst>
                  <a:ext uri="{FF2B5EF4-FFF2-40B4-BE49-F238E27FC236}">
                    <a16:creationId xmlns:a16="http://schemas.microsoft.com/office/drawing/2014/main" id="{DBEFC3A9-C60B-433B-AEEC-A83DCB75FA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40" y="528"/>
                <a:ext cx="1609" cy="238"/>
                <a:chOff x="3840" y="384"/>
                <a:chExt cx="1609" cy="238"/>
              </a:xfrm>
            </p:grpSpPr>
            <p:sp>
              <p:nvSpPr>
                <p:cNvPr id="22" name="Rectangle 98">
                  <a:extLst>
                    <a:ext uri="{FF2B5EF4-FFF2-40B4-BE49-F238E27FC236}">
                      <a16:creationId xmlns:a16="http://schemas.microsoft.com/office/drawing/2014/main" id="{9DF13E49-2D36-4A7A-84A3-F65203A0CC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64" y="384"/>
                  <a:ext cx="985" cy="238"/>
                </a:xfrm>
                <a:prstGeom prst="rect">
                  <a:avLst/>
                </a:prstGeom>
                <a:solidFill>
                  <a:schemeClr val="accent2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400" b="0">
                      <a:latin typeface="+mn-lt"/>
                      <a:ea typeface="Gill Sans" charset="0"/>
                      <a:cs typeface="Gill Sans" charset="0"/>
                    </a:rPr>
                    <a:t>Offset</a:t>
                  </a:r>
                </a:p>
              </p:txBody>
            </p:sp>
            <p:sp>
              <p:nvSpPr>
                <p:cNvPr id="23" name="Rectangle 102">
                  <a:extLst>
                    <a:ext uri="{FF2B5EF4-FFF2-40B4-BE49-F238E27FC236}">
                      <a16:creationId xmlns:a16="http://schemas.microsoft.com/office/drawing/2014/main" id="{66DB95DC-3BF7-4601-8C80-1F962000C3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40" y="384"/>
                  <a:ext cx="630" cy="238"/>
                </a:xfrm>
                <a:prstGeom prst="rect">
                  <a:avLst/>
                </a:prstGeom>
                <a:solidFill>
                  <a:srgbClr val="FF0000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lnSpc>
                      <a:spcPct val="75000"/>
                    </a:lnSpc>
                    <a:spcBef>
                      <a:spcPct val="0"/>
                    </a:spcBef>
                  </a:pPr>
                  <a:r>
                    <a:rPr lang="en-US" altLang="en-US" sz="1200" b="0" dirty="0">
                      <a:latin typeface="+mn-lt"/>
                      <a:ea typeface="Gill Sans" charset="0"/>
                      <a:cs typeface="Gill Sans" charset="0"/>
                    </a:rPr>
                    <a:t>Physical</a:t>
                  </a:r>
                </a:p>
                <a:p>
                  <a:pPr>
                    <a:lnSpc>
                      <a:spcPct val="75000"/>
                    </a:lnSpc>
                    <a:spcBef>
                      <a:spcPct val="0"/>
                    </a:spcBef>
                  </a:pPr>
                  <a:r>
                    <a:rPr lang="en-US" altLang="en-US" sz="1200" b="0" dirty="0">
                      <a:latin typeface="+mn-lt"/>
                      <a:ea typeface="Gill Sans" charset="0"/>
                      <a:cs typeface="Gill Sans" charset="0"/>
                    </a:rPr>
                    <a:t>Page #</a:t>
                  </a:r>
                </a:p>
              </p:txBody>
            </p:sp>
          </p:grpSp>
        </p:grpSp>
        <p:grpSp>
          <p:nvGrpSpPr>
            <p:cNvPr id="9" name="Group 131">
              <a:extLst>
                <a:ext uri="{FF2B5EF4-FFF2-40B4-BE49-F238E27FC236}">
                  <a16:creationId xmlns:a16="http://schemas.microsoft.com/office/drawing/2014/main" id="{D3CC8C09-F80A-4BCC-ABEE-5D2B767C3A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4" y="756"/>
              <a:ext cx="668" cy="1079"/>
              <a:chOff x="4804" y="756"/>
              <a:chExt cx="668" cy="1079"/>
            </a:xfrm>
          </p:grpSpPr>
          <p:sp useBgFill="1">
            <p:nvSpPr>
              <p:cNvPr id="17" name="Rectangle 27">
                <a:extLst>
                  <a:ext uri="{FF2B5EF4-FFF2-40B4-BE49-F238E27FC236}">
                    <a16:creationId xmlns:a16="http://schemas.microsoft.com/office/drawing/2014/main" id="{16666C77-92AC-4583-942F-D67ACFB397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4" y="756"/>
                <a:ext cx="421" cy="880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 useBgFill="1">
            <p:nvSpPr>
              <p:cNvPr id="18" name="Rectangle 28">
                <a:extLst>
                  <a:ext uri="{FF2B5EF4-FFF2-40B4-BE49-F238E27FC236}">
                    <a16:creationId xmlns:a16="http://schemas.microsoft.com/office/drawing/2014/main" id="{323A21C6-9D9B-4E10-AC14-4FF03C6171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8" y="855"/>
                <a:ext cx="420" cy="880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9" name="Rectangle 29">
                <a:extLst>
                  <a:ext uri="{FF2B5EF4-FFF2-40B4-BE49-F238E27FC236}">
                    <a16:creationId xmlns:a16="http://schemas.microsoft.com/office/drawing/2014/main" id="{EECAA7C4-19E0-4601-A095-C3ECBE16C5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1" y="954"/>
                <a:ext cx="421" cy="881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</p:grpSp>
        <p:sp useBgFill="1">
          <p:nvSpPr>
            <p:cNvPr id="10" name="Rectangle 23">
              <a:extLst>
                <a:ext uri="{FF2B5EF4-FFF2-40B4-BE49-F238E27FC236}">
                  <a16:creationId xmlns:a16="http://schemas.microsoft.com/office/drawing/2014/main" id="{535B431E-DC1E-4919-AA8D-C7772A5A00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1" y="1941"/>
              <a:ext cx="422" cy="881"/>
            </a:xfrm>
            <a:prstGeom prst="rect">
              <a:avLst/>
            </a:prstGeom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11" name="Rectangle 24">
              <a:extLst>
                <a:ext uri="{FF2B5EF4-FFF2-40B4-BE49-F238E27FC236}">
                  <a16:creationId xmlns:a16="http://schemas.microsoft.com/office/drawing/2014/main" id="{4950551E-52EA-4BF4-BBB3-52594196B7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4" y="2040"/>
              <a:ext cx="421" cy="880"/>
            </a:xfrm>
            <a:prstGeom prst="rect">
              <a:avLst/>
            </a:prstGeom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2" name="Rectangle 53">
              <a:extLst>
                <a:ext uri="{FF2B5EF4-FFF2-40B4-BE49-F238E27FC236}">
                  <a16:creationId xmlns:a16="http://schemas.microsoft.com/office/drawing/2014/main" id="{8B5D7C36-0ACB-4EDC-AE05-6FB85185A1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3" y="1225"/>
              <a:ext cx="264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0"/>
                </a:spcBef>
                <a:buSzTx/>
              </a:pPr>
              <a:r>
                <a:rPr lang="en-US" altLang="en-US" sz="1100" b="0">
                  <a:latin typeface="+mn-lt"/>
                  <a:ea typeface="Gill Sans" charset="0"/>
                  <a:cs typeface="Gill Sans" charset="0"/>
                </a:rPr>
                <a:t>4KB</a:t>
              </a:r>
            </a:p>
          </p:txBody>
        </p:sp>
        <p:sp useBgFill="1">
          <p:nvSpPr>
            <p:cNvPr id="13" name="Rectangle 121">
              <a:extLst>
                <a:ext uri="{FF2B5EF4-FFF2-40B4-BE49-F238E27FC236}">
                  <a16:creationId xmlns:a16="http://schemas.microsoft.com/office/drawing/2014/main" id="{EFE363B5-DE83-4E22-A199-55AD9CC3CC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3100"/>
              <a:ext cx="421" cy="880"/>
            </a:xfrm>
            <a:prstGeom prst="rect">
              <a:avLst/>
            </a:prstGeom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14" name="Rectangle 36">
              <a:extLst>
                <a:ext uri="{FF2B5EF4-FFF2-40B4-BE49-F238E27FC236}">
                  <a16:creationId xmlns:a16="http://schemas.microsoft.com/office/drawing/2014/main" id="{3812172F-909F-4984-91E7-501AA27D5A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3196"/>
              <a:ext cx="421" cy="880"/>
            </a:xfrm>
            <a:prstGeom prst="rect">
              <a:avLst/>
            </a:prstGeom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15" name="Rectangle 25">
              <a:extLst>
                <a:ext uri="{FF2B5EF4-FFF2-40B4-BE49-F238E27FC236}">
                  <a16:creationId xmlns:a16="http://schemas.microsoft.com/office/drawing/2014/main" id="{507F669B-13F2-45EA-975B-452D49A6B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2140"/>
              <a:ext cx="420" cy="881"/>
            </a:xfrm>
            <a:prstGeom prst="rect">
              <a:avLst/>
            </a:prstGeom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16" name="Rectangle 37">
              <a:extLst>
                <a:ext uri="{FF2B5EF4-FFF2-40B4-BE49-F238E27FC236}">
                  <a16:creationId xmlns:a16="http://schemas.microsoft.com/office/drawing/2014/main" id="{BE1D84AB-BD79-48FE-BC5D-8FB14B3DD2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3292"/>
              <a:ext cx="420" cy="881"/>
            </a:xfrm>
            <a:prstGeom prst="rect">
              <a:avLst/>
            </a:prstGeom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4" name="Group 127">
            <a:extLst>
              <a:ext uri="{FF2B5EF4-FFF2-40B4-BE49-F238E27FC236}">
                <a16:creationId xmlns:a16="http://schemas.microsoft.com/office/drawing/2014/main" id="{F877AFC1-0C46-4629-9239-9484FE95DECA}"/>
              </a:ext>
            </a:extLst>
          </p:cNvPr>
          <p:cNvGrpSpPr>
            <a:grpSpLocks/>
          </p:cNvGrpSpPr>
          <p:nvPr/>
        </p:nvGrpSpPr>
        <p:grpSpPr bwMode="auto">
          <a:xfrm>
            <a:off x="6517577" y="1954212"/>
            <a:ext cx="1614487" cy="3071813"/>
            <a:chOff x="2544" y="1084"/>
            <a:chExt cx="1017" cy="1935"/>
          </a:xfrm>
        </p:grpSpPr>
        <p:sp>
          <p:nvSpPr>
            <p:cNvPr id="25" name="Line 20">
              <a:extLst>
                <a:ext uri="{FF2B5EF4-FFF2-40B4-BE49-F238E27FC236}">
                  <a16:creationId xmlns:a16="http://schemas.microsoft.com/office/drawing/2014/main" id="{DE1CC82B-475F-4D31-945C-EE8FE85BB6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44" y="1084"/>
              <a:ext cx="1008" cy="72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b="0">
                <a:ea typeface="Gill Sans" charset="0"/>
                <a:cs typeface="Gill Sans" charset="0"/>
              </a:endParaRPr>
            </a:p>
          </p:txBody>
        </p:sp>
        <p:sp>
          <p:nvSpPr>
            <p:cNvPr id="26" name="Line 21">
              <a:extLst>
                <a:ext uri="{FF2B5EF4-FFF2-40B4-BE49-F238E27FC236}">
                  <a16:creationId xmlns:a16="http://schemas.microsoft.com/office/drawing/2014/main" id="{5810AD2B-17EB-4BD7-A423-C7040BEDF7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44" y="2044"/>
              <a:ext cx="1008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b="0">
                <a:ea typeface="Gill Sans" charset="0"/>
                <a:cs typeface="Gill Sans" charset="0"/>
              </a:endParaRPr>
            </a:p>
          </p:txBody>
        </p:sp>
        <p:sp>
          <p:nvSpPr>
            <p:cNvPr id="27" name="Line 22">
              <a:extLst>
                <a:ext uri="{FF2B5EF4-FFF2-40B4-BE49-F238E27FC236}">
                  <a16:creationId xmlns:a16="http://schemas.microsoft.com/office/drawing/2014/main" id="{B4F5F611-C462-4998-B805-908D75977E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2184"/>
              <a:ext cx="1017" cy="8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b="0"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8" name="Group 125">
            <a:extLst>
              <a:ext uri="{FF2B5EF4-FFF2-40B4-BE49-F238E27FC236}">
                <a16:creationId xmlns:a16="http://schemas.microsoft.com/office/drawing/2014/main" id="{B91BDCA7-C2A2-4F92-B0ED-02467F79F180}"/>
              </a:ext>
            </a:extLst>
          </p:cNvPr>
          <p:cNvGrpSpPr>
            <a:grpSpLocks/>
          </p:cNvGrpSpPr>
          <p:nvPr/>
        </p:nvGrpSpPr>
        <p:grpSpPr bwMode="auto">
          <a:xfrm>
            <a:off x="2493264" y="1095375"/>
            <a:ext cx="4938713" cy="831850"/>
            <a:chOff x="9" y="543"/>
            <a:chExt cx="3111" cy="524"/>
          </a:xfrm>
        </p:grpSpPr>
        <p:sp>
          <p:nvSpPr>
            <p:cNvPr id="29" name="Rectangle 54">
              <a:extLst>
                <a:ext uri="{FF2B5EF4-FFF2-40B4-BE49-F238E27FC236}">
                  <a16:creationId xmlns:a16="http://schemas.microsoft.com/office/drawing/2014/main" id="{6E13DE5A-7ECD-4109-9D89-D6CFBD951F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543"/>
              <a:ext cx="483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0"/>
                </a:spcBef>
                <a:buSzTx/>
              </a:pPr>
              <a:r>
                <a:rPr lang="en-US" altLang="en-US" sz="1600" b="0">
                  <a:latin typeface="+mn-lt"/>
                  <a:ea typeface="Gill Sans" charset="0"/>
                  <a:cs typeface="Gill Sans" charset="0"/>
                </a:rPr>
                <a:t>10 bits</a:t>
              </a:r>
            </a:p>
          </p:txBody>
        </p:sp>
        <p:sp>
          <p:nvSpPr>
            <p:cNvPr id="30" name="Rectangle 55">
              <a:extLst>
                <a:ext uri="{FF2B5EF4-FFF2-40B4-BE49-F238E27FC236}">
                  <a16:creationId xmlns:a16="http://schemas.microsoft.com/office/drawing/2014/main" id="{8322CCDF-EC39-41AA-AE29-F02B7A4B5C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543"/>
              <a:ext cx="483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0"/>
                </a:spcBef>
                <a:buSzTx/>
              </a:pPr>
              <a:r>
                <a:rPr lang="en-US" altLang="en-US" sz="1600" b="0">
                  <a:latin typeface="+mn-lt"/>
                  <a:ea typeface="Gill Sans" charset="0"/>
                  <a:cs typeface="Gill Sans" charset="0"/>
                </a:rPr>
                <a:t>10 bits</a:t>
              </a:r>
            </a:p>
          </p:txBody>
        </p:sp>
        <p:sp>
          <p:nvSpPr>
            <p:cNvPr id="31" name="Rectangle 56">
              <a:extLst>
                <a:ext uri="{FF2B5EF4-FFF2-40B4-BE49-F238E27FC236}">
                  <a16:creationId xmlns:a16="http://schemas.microsoft.com/office/drawing/2014/main" id="{BA9BDCCF-19F7-4537-892F-E60FCC9C9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543"/>
              <a:ext cx="483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0"/>
                </a:spcBef>
                <a:buSzTx/>
              </a:pPr>
              <a:r>
                <a:rPr lang="en-US" altLang="en-US" sz="1600" b="0">
                  <a:latin typeface="+mn-lt"/>
                  <a:ea typeface="Gill Sans" charset="0"/>
                  <a:cs typeface="Gill Sans" charset="0"/>
                </a:rPr>
                <a:t>12 bits</a:t>
              </a:r>
            </a:p>
          </p:txBody>
        </p:sp>
        <p:grpSp>
          <p:nvGrpSpPr>
            <p:cNvPr id="32" name="Group 65">
              <a:extLst>
                <a:ext uri="{FF2B5EF4-FFF2-40B4-BE49-F238E27FC236}">
                  <a16:creationId xmlns:a16="http://schemas.microsoft.com/office/drawing/2014/main" id="{728DF75D-03F1-4647-A4F2-7CB9EF1F12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" y="700"/>
              <a:ext cx="3111" cy="367"/>
              <a:chOff x="48" y="1440"/>
              <a:chExt cx="3111" cy="367"/>
            </a:xfrm>
          </p:grpSpPr>
          <p:sp>
            <p:nvSpPr>
              <p:cNvPr id="33" name="Text Box 66">
                <a:extLst>
                  <a:ext uri="{FF2B5EF4-FFF2-40B4-BE49-F238E27FC236}">
                    <a16:creationId xmlns:a16="http://schemas.microsoft.com/office/drawing/2014/main" id="{4246DE2F-B94C-4D3D-9973-FA1012B480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" y="1440"/>
                <a:ext cx="635" cy="3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sz="1600" b="0" dirty="0">
                    <a:latin typeface="+mn-lt"/>
                    <a:ea typeface="Gill Sans" charset="0"/>
                    <a:cs typeface="Gill Sans" charset="0"/>
                  </a:rPr>
                  <a:t>Virtual </a:t>
                </a:r>
              </a:p>
              <a:p>
                <a:pPr>
                  <a:spcBef>
                    <a:spcPct val="0"/>
                  </a:spcBef>
                </a:pPr>
                <a:r>
                  <a:rPr lang="en-US" altLang="en-US" sz="1600" b="0" dirty="0">
                    <a:latin typeface="+mn-lt"/>
                    <a:ea typeface="Gill Sans" charset="0"/>
                    <a:cs typeface="Gill Sans" charset="0"/>
                  </a:rPr>
                  <a:t>Address:</a:t>
                </a:r>
              </a:p>
            </p:txBody>
          </p:sp>
          <p:grpSp>
            <p:nvGrpSpPr>
              <p:cNvPr id="34" name="Group 67">
                <a:extLst>
                  <a:ext uri="{FF2B5EF4-FFF2-40B4-BE49-F238E27FC236}">
                    <a16:creationId xmlns:a16="http://schemas.microsoft.com/office/drawing/2014/main" id="{7AB63DE8-717E-45B5-9B69-4387D7C73C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2" y="1490"/>
                <a:ext cx="2247" cy="238"/>
                <a:chOff x="1625" y="528"/>
                <a:chExt cx="2247" cy="238"/>
              </a:xfrm>
            </p:grpSpPr>
            <p:sp>
              <p:nvSpPr>
                <p:cNvPr id="35" name="Rectangle 68">
                  <a:extLst>
                    <a:ext uri="{FF2B5EF4-FFF2-40B4-BE49-F238E27FC236}">
                      <a16:creationId xmlns:a16="http://schemas.microsoft.com/office/drawing/2014/main" id="{B8171A22-2668-49AC-B1D5-399EB15750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7" y="528"/>
                  <a:ext cx="985" cy="238"/>
                </a:xfrm>
                <a:prstGeom prst="rect">
                  <a:avLst/>
                </a:prstGeom>
                <a:solidFill>
                  <a:schemeClr val="accent2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400" b="0" dirty="0">
                      <a:latin typeface="+mn-lt"/>
                      <a:ea typeface="Gill Sans" charset="0"/>
                      <a:cs typeface="Gill Sans" charset="0"/>
                    </a:rPr>
                    <a:t>Offset</a:t>
                  </a:r>
                </a:p>
              </p:txBody>
            </p:sp>
            <p:sp>
              <p:nvSpPr>
                <p:cNvPr id="36" name="Rectangle 69">
                  <a:extLst>
                    <a:ext uri="{FF2B5EF4-FFF2-40B4-BE49-F238E27FC236}">
                      <a16:creationId xmlns:a16="http://schemas.microsoft.com/office/drawing/2014/main" id="{20905887-C434-4366-B1B7-80120EAE1B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56" y="528"/>
                  <a:ext cx="631" cy="238"/>
                </a:xfrm>
                <a:prstGeom prst="rect">
                  <a:avLst/>
                </a:prstGeom>
                <a:solidFill>
                  <a:srgbClr val="FF0000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lnSpc>
                      <a:spcPct val="75000"/>
                    </a:lnSpc>
                    <a:spcBef>
                      <a:spcPct val="0"/>
                    </a:spcBef>
                  </a:pPr>
                  <a:r>
                    <a:rPr lang="en-US" altLang="en-US" sz="1200" b="0" dirty="0">
                      <a:latin typeface="+mn-lt"/>
                      <a:ea typeface="Gill Sans" charset="0"/>
                      <a:cs typeface="Gill Sans" charset="0"/>
                    </a:rPr>
                    <a:t>Virtual</a:t>
                  </a:r>
                </a:p>
                <a:p>
                  <a:pPr>
                    <a:lnSpc>
                      <a:spcPct val="75000"/>
                    </a:lnSpc>
                    <a:spcBef>
                      <a:spcPct val="0"/>
                    </a:spcBef>
                  </a:pPr>
                  <a:r>
                    <a:rPr lang="en-US" altLang="en-US" sz="1200" b="0" dirty="0">
                      <a:latin typeface="+mn-lt"/>
                      <a:ea typeface="Gill Sans" charset="0"/>
                      <a:cs typeface="Gill Sans" charset="0"/>
                    </a:rPr>
                    <a:t>P2 index</a:t>
                  </a:r>
                </a:p>
              </p:txBody>
            </p:sp>
            <p:sp>
              <p:nvSpPr>
                <p:cNvPr id="37" name="Rectangle 70">
                  <a:extLst>
                    <a:ext uri="{FF2B5EF4-FFF2-40B4-BE49-F238E27FC236}">
                      <a16:creationId xmlns:a16="http://schemas.microsoft.com/office/drawing/2014/main" id="{3B36D2E7-BB6E-4220-95CD-63C08B895B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5" y="528"/>
                  <a:ext cx="631" cy="238"/>
                </a:xfrm>
                <a:prstGeom prst="rect">
                  <a:avLst/>
                </a:prstGeom>
                <a:solidFill>
                  <a:srgbClr val="FF0000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lnSpc>
                      <a:spcPct val="75000"/>
                    </a:lnSpc>
                    <a:spcBef>
                      <a:spcPct val="0"/>
                    </a:spcBef>
                  </a:pPr>
                  <a:r>
                    <a:rPr lang="en-US" altLang="en-US" sz="1200" b="0" dirty="0">
                      <a:latin typeface="+mn-lt"/>
                      <a:ea typeface="Gill Sans" charset="0"/>
                      <a:cs typeface="Gill Sans" charset="0"/>
                    </a:rPr>
                    <a:t>Virtual</a:t>
                  </a:r>
                </a:p>
                <a:p>
                  <a:pPr>
                    <a:lnSpc>
                      <a:spcPct val="75000"/>
                    </a:lnSpc>
                    <a:spcBef>
                      <a:spcPct val="0"/>
                    </a:spcBef>
                  </a:pPr>
                  <a:r>
                    <a:rPr lang="en-US" altLang="en-US" sz="1200" b="0" dirty="0">
                      <a:latin typeface="+mn-lt"/>
                      <a:ea typeface="Gill Sans" charset="0"/>
                      <a:cs typeface="Gill Sans" charset="0"/>
                    </a:rPr>
                    <a:t>P1 index</a:t>
                  </a:r>
                </a:p>
              </p:txBody>
            </p:sp>
          </p:grpSp>
        </p:grpSp>
      </p:grpSp>
      <p:grpSp>
        <p:nvGrpSpPr>
          <p:cNvPr id="38" name="Group 126">
            <a:extLst>
              <a:ext uri="{FF2B5EF4-FFF2-40B4-BE49-F238E27FC236}">
                <a16:creationId xmlns:a16="http://schemas.microsoft.com/office/drawing/2014/main" id="{08411C5B-5729-4109-8317-2D68F41F8F43}"/>
              </a:ext>
            </a:extLst>
          </p:cNvPr>
          <p:cNvGrpSpPr>
            <a:grpSpLocks/>
          </p:cNvGrpSpPr>
          <p:nvPr/>
        </p:nvGrpSpPr>
        <p:grpSpPr bwMode="auto">
          <a:xfrm>
            <a:off x="2783777" y="2747961"/>
            <a:ext cx="4217987" cy="1698625"/>
            <a:chOff x="192" y="1612"/>
            <a:chExt cx="2657" cy="1070"/>
          </a:xfrm>
        </p:grpSpPr>
        <p:sp>
          <p:nvSpPr>
            <p:cNvPr id="39" name="Rectangle 4">
              <a:extLst>
                <a:ext uri="{FF2B5EF4-FFF2-40B4-BE49-F238E27FC236}">
                  <a16:creationId xmlns:a16="http://schemas.microsoft.com/office/drawing/2014/main" id="{C4369559-EC96-4833-BD84-6302475013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644"/>
              <a:ext cx="422" cy="88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40" name="Rectangle 5" descr="80%">
              <a:extLst>
                <a:ext uri="{FF2B5EF4-FFF2-40B4-BE49-F238E27FC236}">
                  <a16:creationId xmlns:a16="http://schemas.microsoft.com/office/drawing/2014/main" id="{E6538856-20D5-475E-A50E-4316486CF6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776"/>
              <a:ext cx="422" cy="90"/>
            </a:xfrm>
            <a:prstGeom prst="rect">
              <a:avLst/>
            </a:prstGeom>
            <a:pattFill prst="pct80">
              <a:fgClr>
                <a:schemeClr val="hlink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41" name="Rectangle 6" descr="75%">
              <a:extLst>
                <a:ext uri="{FF2B5EF4-FFF2-40B4-BE49-F238E27FC236}">
                  <a16:creationId xmlns:a16="http://schemas.microsoft.com/office/drawing/2014/main" id="{10B088D0-4C3B-40FB-90BB-F7AFFB332F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072"/>
              <a:ext cx="422" cy="91"/>
            </a:xfrm>
            <a:prstGeom prst="rect">
              <a:avLst/>
            </a:prstGeom>
            <a:pattFill prst="pct75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42" name="Rectangle 7" descr="75%">
              <a:extLst>
                <a:ext uri="{FF2B5EF4-FFF2-40B4-BE49-F238E27FC236}">
                  <a16:creationId xmlns:a16="http://schemas.microsoft.com/office/drawing/2014/main" id="{D2602F7D-5306-4E6D-B848-3F308EA67C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171"/>
              <a:ext cx="422" cy="90"/>
            </a:xfrm>
            <a:prstGeom prst="rect">
              <a:avLst/>
            </a:prstGeom>
            <a:pattFill prst="pct75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grpSp>
          <p:nvGrpSpPr>
            <p:cNvPr id="43" name="Group 111">
              <a:extLst>
                <a:ext uri="{FF2B5EF4-FFF2-40B4-BE49-F238E27FC236}">
                  <a16:creationId xmlns:a16="http://schemas.microsoft.com/office/drawing/2014/main" id="{9AC2B35F-4636-44E7-BE66-17D0C399E5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" y="2528"/>
              <a:ext cx="1073" cy="154"/>
              <a:chOff x="1872" y="2644"/>
              <a:chExt cx="1073" cy="154"/>
            </a:xfrm>
          </p:grpSpPr>
          <p:sp>
            <p:nvSpPr>
              <p:cNvPr id="46" name="Rectangle 47">
                <a:extLst>
                  <a:ext uri="{FF2B5EF4-FFF2-40B4-BE49-F238E27FC236}">
                    <a16:creationId xmlns:a16="http://schemas.microsoft.com/office/drawing/2014/main" id="{50542846-63A9-4A43-B637-E443EA277A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2644"/>
                <a:ext cx="451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3500" tIns="25400" rIns="63500" bIns="25400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altLang="en-US" sz="1400" b="0" dirty="0">
                    <a:latin typeface="+mn-lt"/>
                    <a:ea typeface="Gill Sans" charset="0"/>
                    <a:cs typeface="Gill Sans" charset="0"/>
                  </a:rPr>
                  <a:t>4 bytes</a:t>
                </a:r>
              </a:p>
            </p:txBody>
          </p:sp>
          <p:sp>
            <p:nvSpPr>
              <p:cNvPr id="47" name="Line 48">
                <a:extLst>
                  <a:ext uri="{FF2B5EF4-FFF2-40B4-BE49-F238E27FC236}">
                    <a16:creationId xmlns:a16="http://schemas.microsoft.com/office/drawing/2014/main" id="{5567917E-78A6-4AC0-972C-AACF1FF8BB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2" y="2740"/>
                <a:ext cx="23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48" name="Line 49">
                <a:extLst>
                  <a:ext uri="{FF2B5EF4-FFF2-40B4-BE49-F238E27FC236}">
                    <a16:creationId xmlns:a16="http://schemas.microsoft.com/office/drawing/2014/main" id="{59FF66F1-0ACC-4865-B248-6457268D90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88" y="2740"/>
                <a:ext cx="25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44" name="Rectangle 76">
              <a:extLst>
                <a:ext uri="{FF2B5EF4-FFF2-40B4-BE49-F238E27FC236}">
                  <a16:creationId xmlns:a16="http://schemas.microsoft.com/office/drawing/2014/main" id="{EA519F16-00DF-43F1-A8B9-D55D56C48E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612"/>
              <a:ext cx="1148" cy="199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600" b="0">
                  <a:latin typeface="+mn-lt"/>
                  <a:ea typeface="Gill Sans" charset="0"/>
                  <a:cs typeface="Gill Sans" charset="0"/>
                </a:rPr>
                <a:t>PageTablePtr</a:t>
              </a:r>
            </a:p>
          </p:txBody>
        </p:sp>
        <p:sp>
          <p:nvSpPr>
            <p:cNvPr id="45" name="Line 92">
              <a:extLst>
                <a:ext uri="{FF2B5EF4-FFF2-40B4-BE49-F238E27FC236}">
                  <a16:creationId xmlns:a16="http://schemas.microsoft.com/office/drawing/2014/main" id="{222D34F5-E622-4DB3-BCEB-4AF2027377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44" y="1660"/>
              <a:ext cx="768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400" b="0">
                <a:ea typeface="Gill Sans" charset="0"/>
                <a:cs typeface="Gill Sans" charset="0"/>
              </a:endParaRPr>
            </a:p>
          </p:txBody>
        </p:sp>
      </p:grpSp>
      <p:sp>
        <p:nvSpPr>
          <p:cNvPr id="49" name="Freeform 93">
            <a:extLst>
              <a:ext uri="{FF2B5EF4-FFF2-40B4-BE49-F238E27FC236}">
                <a16:creationId xmlns:a16="http://schemas.microsoft.com/office/drawing/2014/main" id="{C4682873-D0D7-4FC2-871C-78D933D2877B}"/>
              </a:ext>
            </a:extLst>
          </p:cNvPr>
          <p:cNvSpPr>
            <a:spLocks/>
          </p:cNvSpPr>
          <p:nvPr/>
        </p:nvSpPr>
        <p:spPr bwMode="auto">
          <a:xfrm>
            <a:off x="4383977" y="1801812"/>
            <a:ext cx="1447800" cy="1295400"/>
          </a:xfrm>
          <a:custGeom>
            <a:avLst/>
            <a:gdLst>
              <a:gd name="T0" fmla="*/ 0 w 912"/>
              <a:gd name="T1" fmla="*/ 0 h 960"/>
              <a:gd name="T2" fmla="*/ 0 w 912"/>
              <a:gd name="T3" fmla="*/ 388620 h 960"/>
              <a:gd name="T4" fmla="*/ 838200 w 912"/>
              <a:gd name="T5" fmla="*/ 1295400 h 960"/>
              <a:gd name="T6" fmla="*/ 1447800 w 912"/>
              <a:gd name="T7" fmla="*/ 1295400 h 9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12" h="960">
                <a:moveTo>
                  <a:pt x="0" y="0"/>
                </a:moveTo>
                <a:lnTo>
                  <a:pt x="0" y="288"/>
                </a:lnTo>
                <a:lnTo>
                  <a:pt x="528" y="960"/>
                </a:lnTo>
                <a:lnTo>
                  <a:pt x="912" y="960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 sz="1400" b="0">
              <a:ea typeface="Gill Sans" charset="0"/>
              <a:cs typeface="Gill Sans" charset="0"/>
            </a:endParaRPr>
          </a:p>
        </p:txBody>
      </p:sp>
      <p:grpSp>
        <p:nvGrpSpPr>
          <p:cNvPr id="50" name="Group 137">
            <a:extLst>
              <a:ext uri="{FF2B5EF4-FFF2-40B4-BE49-F238E27FC236}">
                <a16:creationId xmlns:a16="http://schemas.microsoft.com/office/drawing/2014/main" id="{474DB774-EA07-4FB2-A3E1-3A0664682CBF}"/>
              </a:ext>
            </a:extLst>
          </p:cNvPr>
          <p:cNvGrpSpPr>
            <a:grpSpLocks/>
          </p:cNvGrpSpPr>
          <p:nvPr/>
        </p:nvGrpSpPr>
        <p:grpSpPr bwMode="auto">
          <a:xfrm>
            <a:off x="7633589" y="1928812"/>
            <a:ext cx="1703388" cy="4695825"/>
            <a:chOff x="3247" y="1068"/>
            <a:chExt cx="1073" cy="2958"/>
          </a:xfrm>
        </p:grpSpPr>
        <p:grpSp>
          <p:nvGrpSpPr>
            <p:cNvPr id="51" name="Group 117">
              <a:extLst>
                <a:ext uri="{FF2B5EF4-FFF2-40B4-BE49-F238E27FC236}">
                  <a16:creationId xmlns:a16="http://schemas.microsoft.com/office/drawing/2014/main" id="{8D3FE606-B2D0-45DA-9C83-4E8858D98C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72" y="1068"/>
              <a:ext cx="421" cy="880"/>
              <a:chOff x="3572" y="971"/>
              <a:chExt cx="421" cy="880"/>
            </a:xfrm>
          </p:grpSpPr>
          <p:sp>
            <p:nvSpPr>
              <p:cNvPr id="65" name="Rectangle 8">
                <a:extLst>
                  <a:ext uri="{FF2B5EF4-FFF2-40B4-BE49-F238E27FC236}">
                    <a16:creationId xmlns:a16="http://schemas.microsoft.com/office/drawing/2014/main" id="{F49D8FD7-2861-4A7C-92D6-21AF488E5B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2" y="971"/>
                <a:ext cx="421" cy="8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6" name="Rectangle 9" descr="50%">
                <a:extLst>
                  <a:ext uri="{FF2B5EF4-FFF2-40B4-BE49-F238E27FC236}">
                    <a16:creationId xmlns:a16="http://schemas.microsoft.com/office/drawing/2014/main" id="{532104E4-32CB-44EB-A072-1E2FDCC204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2" y="1317"/>
                <a:ext cx="421" cy="90"/>
              </a:xfrm>
              <a:prstGeom prst="rect">
                <a:avLst/>
              </a:prstGeom>
              <a:pattFill prst="pct50">
                <a:fgClr>
                  <a:schemeClr val="accent1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7" name="Rectangle 10" descr="50%">
                <a:extLst>
                  <a:ext uri="{FF2B5EF4-FFF2-40B4-BE49-F238E27FC236}">
                    <a16:creationId xmlns:a16="http://schemas.microsoft.com/office/drawing/2014/main" id="{EDA51937-77F1-4ACB-AAFA-456713263E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2" y="1416"/>
                <a:ext cx="421" cy="89"/>
              </a:xfrm>
              <a:prstGeom prst="rect">
                <a:avLst/>
              </a:prstGeom>
              <a:pattFill prst="pct50">
                <a:fgClr>
                  <a:schemeClr val="accent1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8" name="Rectangle 11" descr="70%">
                <a:extLst>
                  <a:ext uri="{FF2B5EF4-FFF2-40B4-BE49-F238E27FC236}">
                    <a16:creationId xmlns:a16="http://schemas.microsoft.com/office/drawing/2014/main" id="{2FF55483-D4C0-48AE-A53A-FAA5C08722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2" y="1613"/>
                <a:ext cx="421" cy="91"/>
              </a:xfrm>
              <a:prstGeom prst="rect">
                <a:avLst/>
              </a:prstGeom>
              <a:pattFill prst="pct70">
                <a:fgClr>
                  <a:schemeClr val="hlink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52" name="Group 118">
              <a:extLst>
                <a:ext uri="{FF2B5EF4-FFF2-40B4-BE49-F238E27FC236}">
                  <a16:creationId xmlns:a16="http://schemas.microsoft.com/office/drawing/2014/main" id="{6701C805-F514-4098-83FC-29F9D2D03C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72" y="2027"/>
              <a:ext cx="421" cy="881"/>
              <a:chOff x="3572" y="2057"/>
              <a:chExt cx="421" cy="881"/>
            </a:xfrm>
          </p:grpSpPr>
          <p:sp>
            <p:nvSpPr>
              <p:cNvPr id="61" name="Rectangle 12">
                <a:extLst>
                  <a:ext uri="{FF2B5EF4-FFF2-40B4-BE49-F238E27FC236}">
                    <a16:creationId xmlns:a16="http://schemas.microsoft.com/office/drawing/2014/main" id="{9078DE0F-9771-48F9-A3EC-CDF6D3EB43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2" y="2057"/>
                <a:ext cx="421" cy="88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2" name="Rectangle 13" descr="50%">
                <a:extLst>
                  <a:ext uri="{FF2B5EF4-FFF2-40B4-BE49-F238E27FC236}">
                    <a16:creationId xmlns:a16="http://schemas.microsoft.com/office/drawing/2014/main" id="{ACC16084-B67E-423E-9A1A-DA84BEB46B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2" y="2304"/>
                <a:ext cx="421" cy="91"/>
              </a:xfrm>
              <a:prstGeom prst="rect">
                <a:avLst/>
              </a:prstGeom>
              <a:pattFill prst="pct50">
                <a:fgClr>
                  <a:schemeClr val="accent1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3" name="Rectangle 14" descr="50%">
                <a:extLst>
                  <a:ext uri="{FF2B5EF4-FFF2-40B4-BE49-F238E27FC236}">
                    <a16:creationId xmlns:a16="http://schemas.microsoft.com/office/drawing/2014/main" id="{E5A74B38-F5A8-4382-8464-D5A9D6D716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2" y="2403"/>
                <a:ext cx="421" cy="90"/>
              </a:xfrm>
              <a:prstGeom prst="rect">
                <a:avLst/>
              </a:prstGeom>
              <a:pattFill prst="pct50">
                <a:fgClr>
                  <a:schemeClr val="accent1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4" name="Rectangle 15" descr="50%">
                <a:extLst>
                  <a:ext uri="{FF2B5EF4-FFF2-40B4-BE49-F238E27FC236}">
                    <a16:creationId xmlns:a16="http://schemas.microsoft.com/office/drawing/2014/main" id="{B0092CD8-5BA9-4DFB-8F8C-68240EFF2E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2" y="2600"/>
                <a:ext cx="421" cy="91"/>
              </a:xfrm>
              <a:prstGeom prst="rect">
                <a:avLst/>
              </a:prstGeom>
              <a:pattFill prst="pct50">
                <a:fgClr>
                  <a:schemeClr val="accent1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53" name="Group 119">
              <a:extLst>
                <a:ext uri="{FF2B5EF4-FFF2-40B4-BE49-F238E27FC236}">
                  <a16:creationId xmlns:a16="http://schemas.microsoft.com/office/drawing/2014/main" id="{DB6BB129-7500-42A5-9C8E-3938AA102F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72" y="2956"/>
              <a:ext cx="421" cy="880"/>
              <a:chOff x="3572" y="3094"/>
              <a:chExt cx="421" cy="880"/>
            </a:xfrm>
          </p:grpSpPr>
          <p:sp>
            <p:nvSpPr>
              <p:cNvPr id="57" name="Rectangle 16">
                <a:extLst>
                  <a:ext uri="{FF2B5EF4-FFF2-40B4-BE49-F238E27FC236}">
                    <a16:creationId xmlns:a16="http://schemas.microsoft.com/office/drawing/2014/main" id="{9C5214BF-D7B7-47C0-BFBD-B02307B9E3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2" y="3094"/>
                <a:ext cx="421" cy="8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8" name="Rectangle 17" descr="50%">
                <a:extLst>
                  <a:ext uri="{FF2B5EF4-FFF2-40B4-BE49-F238E27FC236}">
                    <a16:creationId xmlns:a16="http://schemas.microsoft.com/office/drawing/2014/main" id="{B1A48D15-6C97-4BC7-9BF7-8280BEB382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2" y="3291"/>
                <a:ext cx="421" cy="91"/>
              </a:xfrm>
              <a:prstGeom prst="rect">
                <a:avLst/>
              </a:prstGeom>
              <a:pattFill prst="pct50">
                <a:fgClr>
                  <a:schemeClr val="accent1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9" name="Rectangle 18" descr="50%">
                <a:extLst>
                  <a:ext uri="{FF2B5EF4-FFF2-40B4-BE49-F238E27FC236}">
                    <a16:creationId xmlns:a16="http://schemas.microsoft.com/office/drawing/2014/main" id="{23EF4537-3E32-4881-BF92-D1D7CB09E4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2" y="3538"/>
                <a:ext cx="421" cy="91"/>
              </a:xfrm>
              <a:prstGeom prst="rect">
                <a:avLst/>
              </a:prstGeom>
              <a:pattFill prst="pct50">
                <a:fgClr>
                  <a:schemeClr val="accent1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0" name="Rectangle 19" descr="50%">
                <a:extLst>
                  <a:ext uri="{FF2B5EF4-FFF2-40B4-BE49-F238E27FC236}">
                    <a16:creationId xmlns:a16="http://schemas.microsoft.com/office/drawing/2014/main" id="{CE8FCCC7-E6D8-4AB3-AC21-DC821B6F59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2" y="3736"/>
                <a:ext cx="421" cy="90"/>
              </a:xfrm>
              <a:prstGeom prst="rect">
                <a:avLst/>
              </a:prstGeom>
              <a:pattFill prst="pct50">
                <a:fgClr>
                  <a:schemeClr val="accent1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54" name="Rectangle 113">
              <a:extLst>
                <a:ext uri="{FF2B5EF4-FFF2-40B4-BE49-F238E27FC236}">
                  <a16:creationId xmlns:a16="http://schemas.microsoft.com/office/drawing/2014/main" id="{CCA1A226-120B-4DE3-A5C7-B7AE7B0F1A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7" y="3872"/>
              <a:ext cx="451" cy="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0"/>
                </a:spcBef>
                <a:buSzTx/>
              </a:pPr>
              <a:r>
                <a:rPr lang="en-US" altLang="en-US" sz="1400" b="0">
                  <a:latin typeface="+mn-lt"/>
                  <a:ea typeface="Gill Sans" charset="0"/>
                  <a:cs typeface="Gill Sans" charset="0"/>
                </a:rPr>
                <a:t>4 bytes</a:t>
              </a:r>
            </a:p>
          </p:txBody>
        </p:sp>
        <p:sp>
          <p:nvSpPr>
            <p:cNvPr id="55" name="Line 114">
              <a:extLst>
                <a:ext uri="{FF2B5EF4-FFF2-40B4-BE49-F238E27FC236}">
                  <a16:creationId xmlns:a16="http://schemas.microsoft.com/office/drawing/2014/main" id="{DE207229-74BC-4188-9431-83D5155BFC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7" y="3968"/>
              <a:ext cx="23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b="0">
                <a:ea typeface="Gill Sans" charset="0"/>
                <a:cs typeface="Gill Sans" charset="0"/>
              </a:endParaRPr>
            </a:p>
          </p:txBody>
        </p:sp>
        <p:sp>
          <p:nvSpPr>
            <p:cNvPr id="56" name="Line 115">
              <a:extLst>
                <a:ext uri="{FF2B5EF4-FFF2-40B4-BE49-F238E27FC236}">
                  <a16:creationId xmlns:a16="http://schemas.microsoft.com/office/drawing/2014/main" id="{69036143-3A78-4FBB-90DE-9F3F97CB22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63" y="3968"/>
              <a:ext cx="25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b="0">
                <a:ea typeface="Gill Sans" charset="0"/>
                <a:cs typeface="Gill Sans" charset="0"/>
              </a:endParaRPr>
            </a:p>
          </p:txBody>
        </p:sp>
      </p:grpSp>
      <p:sp>
        <p:nvSpPr>
          <p:cNvPr id="69" name="Freeform 120">
            <a:extLst>
              <a:ext uri="{FF2B5EF4-FFF2-40B4-BE49-F238E27FC236}">
                <a16:creationId xmlns:a16="http://schemas.microsoft.com/office/drawing/2014/main" id="{DECB7746-02B4-464F-ADF7-CDFC5C29AC97}"/>
              </a:ext>
            </a:extLst>
          </p:cNvPr>
          <p:cNvSpPr>
            <a:spLocks/>
          </p:cNvSpPr>
          <p:nvPr/>
        </p:nvSpPr>
        <p:spPr bwMode="auto">
          <a:xfrm>
            <a:off x="5298377" y="1801812"/>
            <a:ext cx="2819400" cy="1219200"/>
          </a:xfrm>
          <a:custGeom>
            <a:avLst/>
            <a:gdLst>
              <a:gd name="T0" fmla="*/ 0 w 1824"/>
              <a:gd name="T1" fmla="*/ 0 h 768"/>
              <a:gd name="T2" fmla="*/ 0 w 1824"/>
              <a:gd name="T3" fmla="*/ 304800 h 768"/>
              <a:gd name="T4" fmla="*/ 2225842 w 1824"/>
              <a:gd name="T5" fmla="*/ 1219200 h 768"/>
              <a:gd name="T6" fmla="*/ 2819400 w 1824"/>
              <a:gd name="T7" fmla="*/ 1219200 h 76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24" h="768">
                <a:moveTo>
                  <a:pt x="0" y="0"/>
                </a:moveTo>
                <a:lnTo>
                  <a:pt x="0" y="192"/>
                </a:lnTo>
                <a:lnTo>
                  <a:pt x="1440" y="768"/>
                </a:lnTo>
                <a:lnTo>
                  <a:pt x="1824" y="768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 sz="1400" b="0">
              <a:ea typeface="Gill Sans" charset="0"/>
              <a:cs typeface="Gill Sans" charset="0"/>
            </a:endParaRPr>
          </a:p>
        </p:txBody>
      </p:sp>
      <p:grpSp>
        <p:nvGrpSpPr>
          <p:cNvPr id="70" name="Group 130">
            <a:extLst>
              <a:ext uri="{FF2B5EF4-FFF2-40B4-BE49-F238E27FC236}">
                <a16:creationId xmlns:a16="http://schemas.microsoft.com/office/drawing/2014/main" id="{75C39C26-BA82-449D-8A00-6AE3094F8678}"/>
              </a:ext>
            </a:extLst>
          </p:cNvPr>
          <p:cNvGrpSpPr>
            <a:grpSpLocks/>
          </p:cNvGrpSpPr>
          <p:nvPr/>
        </p:nvGrpSpPr>
        <p:grpSpPr bwMode="auto">
          <a:xfrm>
            <a:off x="8803577" y="1344612"/>
            <a:ext cx="1677987" cy="4648200"/>
            <a:chOff x="3984" y="700"/>
            <a:chExt cx="1057" cy="2928"/>
          </a:xfrm>
        </p:grpSpPr>
        <p:sp>
          <p:nvSpPr>
            <p:cNvPr id="71" name="Line 30">
              <a:extLst>
                <a:ext uri="{FF2B5EF4-FFF2-40B4-BE49-F238E27FC236}">
                  <a16:creationId xmlns:a16="http://schemas.microsoft.com/office/drawing/2014/main" id="{1D9BAE71-7F1F-4B6B-93A3-C9C7138B87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4" y="748"/>
              <a:ext cx="810" cy="7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b="0">
                <a:ea typeface="Gill Sans" charset="0"/>
                <a:cs typeface="Gill Sans" charset="0"/>
              </a:endParaRPr>
            </a:p>
          </p:txBody>
        </p:sp>
        <p:sp>
          <p:nvSpPr>
            <p:cNvPr id="72" name="Line 31">
              <a:extLst>
                <a:ext uri="{FF2B5EF4-FFF2-40B4-BE49-F238E27FC236}">
                  <a16:creationId xmlns:a16="http://schemas.microsoft.com/office/drawing/2014/main" id="{7E2B170A-32DD-474E-BE05-2B3C6983FE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4" y="847"/>
              <a:ext cx="934" cy="7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b="0">
                <a:ea typeface="Gill Sans" charset="0"/>
                <a:cs typeface="Gill Sans" charset="0"/>
              </a:endParaRPr>
            </a:p>
          </p:txBody>
        </p:sp>
        <p:sp>
          <p:nvSpPr>
            <p:cNvPr id="73" name="Line 32">
              <a:extLst>
                <a:ext uri="{FF2B5EF4-FFF2-40B4-BE49-F238E27FC236}">
                  <a16:creationId xmlns:a16="http://schemas.microsoft.com/office/drawing/2014/main" id="{64031741-7C92-41BA-89A7-B338290AB0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4" y="995"/>
              <a:ext cx="1057" cy="76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b="0" dirty="0">
                <a:ea typeface="Gill Sans" charset="0"/>
                <a:cs typeface="Gill Sans" charset="0"/>
              </a:endParaRPr>
            </a:p>
          </p:txBody>
        </p:sp>
        <p:sp>
          <p:nvSpPr>
            <p:cNvPr id="74" name="Line 33">
              <a:extLst>
                <a:ext uri="{FF2B5EF4-FFF2-40B4-BE49-F238E27FC236}">
                  <a16:creationId xmlns:a16="http://schemas.microsoft.com/office/drawing/2014/main" id="{780927B1-8D7D-4810-B64E-F0700C5476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4" y="1948"/>
              <a:ext cx="72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b="0">
                <a:ea typeface="Gill Sans" charset="0"/>
                <a:cs typeface="Gill Sans" charset="0"/>
              </a:endParaRPr>
            </a:p>
          </p:txBody>
        </p:sp>
        <p:sp>
          <p:nvSpPr>
            <p:cNvPr id="75" name="Line 34">
              <a:extLst>
                <a:ext uri="{FF2B5EF4-FFF2-40B4-BE49-F238E27FC236}">
                  <a16:creationId xmlns:a16="http://schemas.microsoft.com/office/drawing/2014/main" id="{18ACDE83-016E-4A56-9A35-27E3611E40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4" y="2044"/>
              <a:ext cx="816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b="0">
                <a:ea typeface="Gill Sans" charset="0"/>
                <a:cs typeface="Gill Sans" charset="0"/>
              </a:endParaRPr>
            </a:p>
          </p:txBody>
        </p:sp>
        <p:sp>
          <p:nvSpPr>
            <p:cNvPr id="76" name="Line 35">
              <a:extLst>
                <a:ext uri="{FF2B5EF4-FFF2-40B4-BE49-F238E27FC236}">
                  <a16:creationId xmlns:a16="http://schemas.microsoft.com/office/drawing/2014/main" id="{E1865B40-5284-46F7-BEE9-05E3430B6C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4" y="2140"/>
              <a:ext cx="912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b="0">
                <a:ea typeface="Gill Sans" charset="0"/>
                <a:cs typeface="Gill Sans" charset="0"/>
              </a:endParaRPr>
            </a:p>
          </p:txBody>
        </p:sp>
        <p:sp>
          <p:nvSpPr>
            <p:cNvPr id="77" name="Line 122">
              <a:extLst>
                <a:ext uri="{FF2B5EF4-FFF2-40B4-BE49-F238E27FC236}">
                  <a16:creationId xmlns:a16="http://schemas.microsoft.com/office/drawing/2014/main" id="{A8589FD1-4BA8-41BE-AE10-8B63B74C9C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4" y="3100"/>
              <a:ext cx="576" cy="1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b="0">
                <a:ea typeface="Gill Sans" charset="0"/>
                <a:cs typeface="Gill Sans" charset="0"/>
              </a:endParaRPr>
            </a:p>
          </p:txBody>
        </p:sp>
        <p:sp>
          <p:nvSpPr>
            <p:cNvPr id="78" name="Line 38">
              <a:extLst>
                <a:ext uri="{FF2B5EF4-FFF2-40B4-BE49-F238E27FC236}">
                  <a16:creationId xmlns:a16="http://schemas.microsoft.com/office/drawing/2014/main" id="{C5D39379-0296-4B35-9279-8D028FDE94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4" y="3196"/>
              <a:ext cx="72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b="0">
                <a:ea typeface="Gill Sans" charset="0"/>
                <a:cs typeface="Gill Sans" charset="0"/>
              </a:endParaRPr>
            </a:p>
          </p:txBody>
        </p:sp>
        <p:sp>
          <p:nvSpPr>
            <p:cNvPr id="79" name="Line 39">
              <a:extLst>
                <a:ext uri="{FF2B5EF4-FFF2-40B4-BE49-F238E27FC236}">
                  <a16:creationId xmlns:a16="http://schemas.microsoft.com/office/drawing/2014/main" id="{E265B379-700A-4944-B486-21DC83CEA6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4" y="3292"/>
              <a:ext cx="816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b="0">
                <a:ea typeface="Gill Sans" charset="0"/>
                <a:cs typeface="Gill Sans" charset="0"/>
              </a:endParaRPr>
            </a:p>
          </p:txBody>
        </p:sp>
        <p:sp>
          <p:nvSpPr>
            <p:cNvPr id="80" name="Line 123">
              <a:extLst>
                <a:ext uri="{FF2B5EF4-FFF2-40B4-BE49-F238E27FC236}">
                  <a16:creationId xmlns:a16="http://schemas.microsoft.com/office/drawing/2014/main" id="{42B720C5-4C87-416C-8793-1E4298B977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224" y="700"/>
              <a:ext cx="384" cy="5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400" b="0"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828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A7EC7-2268-4F95-AD38-380B77802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Two-Level Paging</a:t>
            </a:r>
            <a:endParaRPr lang="en-US" dirty="0"/>
          </a:p>
        </p:txBody>
      </p:sp>
      <p:grpSp>
        <p:nvGrpSpPr>
          <p:cNvPr id="163" name="Group 162"/>
          <p:cNvGrpSpPr/>
          <p:nvPr/>
        </p:nvGrpSpPr>
        <p:grpSpPr>
          <a:xfrm>
            <a:off x="2017895" y="622676"/>
            <a:ext cx="9116754" cy="5933571"/>
            <a:chOff x="2017895" y="622676"/>
            <a:chExt cx="9116754" cy="5933571"/>
          </a:xfrm>
        </p:grpSpPr>
        <p:sp>
          <p:nvSpPr>
            <p:cNvPr id="164" name="Rectangle 163"/>
            <p:cNvSpPr/>
            <p:nvPr/>
          </p:nvSpPr>
          <p:spPr>
            <a:xfrm>
              <a:off x="2017895" y="622676"/>
              <a:ext cx="9116754" cy="593357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5" name="Group 164"/>
            <p:cNvGrpSpPr/>
            <p:nvPr/>
          </p:nvGrpSpPr>
          <p:grpSpPr>
            <a:xfrm>
              <a:off x="2140712" y="753645"/>
              <a:ext cx="8993937" cy="5684640"/>
              <a:chOff x="3073400" y="777875"/>
              <a:chExt cx="8993937" cy="5684640"/>
            </a:xfrm>
          </p:grpSpPr>
          <p:sp>
            <p:nvSpPr>
              <p:cNvPr id="166" name="Rectangle 135">
                <a:extLst>
                  <a:ext uri="{FF2B5EF4-FFF2-40B4-BE49-F238E27FC236}">
                    <a16:creationId xmlns:a16="http://schemas.microsoft.com/office/drawing/2014/main" id="{A8D698F2-1D09-476F-B352-018FE93071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3600" y="2378075"/>
                <a:ext cx="1295400" cy="304800"/>
              </a:xfrm>
              <a:prstGeom prst="rect">
                <a:avLst/>
              </a:prstGeom>
              <a:solidFill>
                <a:srgbClr val="FFFFAA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800" b="0">
                    <a:latin typeface="+mn-lt"/>
                  </a:rPr>
                  <a:t>stack</a:t>
                </a:r>
              </a:p>
            </p:txBody>
          </p:sp>
          <p:sp>
            <p:nvSpPr>
              <p:cNvPr id="167" name="TextBox 5">
                <a:extLst>
                  <a:ext uri="{FF2B5EF4-FFF2-40B4-BE49-F238E27FC236}">
                    <a16:creationId xmlns:a16="http://schemas.microsoft.com/office/drawing/2014/main" id="{905E9629-C529-4CBD-A5C3-989FDB06FF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51200" y="1006475"/>
                <a:ext cx="98007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400" b="0" i="1" dirty="0">
                    <a:solidFill>
                      <a:srgbClr val="FF0000"/>
                    </a:solidFill>
                    <a:latin typeface="+mn-lt"/>
                    <a:cs typeface="Helvetica" charset="0"/>
                  </a:rPr>
                  <a:t>111</a:t>
                </a:r>
                <a:r>
                  <a:rPr lang="en-US" sz="1400" b="0" dirty="0">
                    <a:solidFill>
                      <a:srgbClr val="008000"/>
                    </a:solidFill>
                    <a:latin typeface="+mn-lt"/>
                    <a:cs typeface="Helvetica" charset="0"/>
                  </a:rPr>
                  <a:t>1 1</a:t>
                </a:r>
                <a:r>
                  <a:rPr lang="en-US" sz="1400" b="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cs typeface="Helvetica" charset="0"/>
                  </a:rPr>
                  <a:t>111</a:t>
                </a:r>
              </a:p>
            </p:txBody>
          </p:sp>
          <p:sp>
            <p:nvSpPr>
              <p:cNvPr id="168" name="Rectangle 6">
                <a:extLst>
                  <a:ext uri="{FF2B5EF4-FFF2-40B4-BE49-F238E27FC236}">
                    <a16:creationId xmlns:a16="http://schemas.microsoft.com/office/drawing/2014/main" id="{6D9B2AC8-5C91-45C3-A6E2-1DDBE0C213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8000" y="1158875"/>
                <a:ext cx="1295400" cy="609600"/>
              </a:xfrm>
              <a:prstGeom prst="rect">
                <a:avLst/>
              </a:prstGeom>
              <a:solidFill>
                <a:srgbClr val="FFFFAA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800" b="0">
                    <a:latin typeface="+mn-lt"/>
                  </a:rPr>
                  <a:t>stack</a:t>
                </a:r>
              </a:p>
            </p:txBody>
          </p:sp>
          <p:sp>
            <p:nvSpPr>
              <p:cNvPr id="169" name="Rectangle 7">
                <a:extLst>
                  <a:ext uri="{FF2B5EF4-FFF2-40B4-BE49-F238E27FC236}">
                    <a16:creationId xmlns:a16="http://schemas.microsoft.com/office/drawing/2014/main" id="{911B28D2-D030-442C-936D-B1A3FB11C5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8000" y="3140075"/>
                <a:ext cx="1295400" cy="457200"/>
              </a:xfrm>
              <a:prstGeom prst="rect">
                <a:avLst/>
              </a:prstGeom>
              <a:solidFill>
                <a:srgbClr val="CCFFCC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800" b="0">
                    <a:latin typeface="+mn-lt"/>
                  </a:rPr>
                  <a:t>heap</a:t>
                </a:r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6DC8C86A-BCB4-4623-A8BF-6FBA580840CC}"/>
                  </a:ext>
                </a:extLst>
              </p:cNvPr>
              <p:cNvSpPr/>
              <p:nvPr/>
            </p:nvSpPr>
            <p:spPr bwMode="auto">
              <a:xfrm>
                <a:off x="4318000" y="5426075"/>
                <a:ext cx="1295400" cy="6096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ea typeface="ＭＳ Ｐゴシック" charset="-128"/>
                    <a:cs typeface="Helvetica"/>
                  </a:rPr>
                  <a:t>code</a:t>
                </a:r>
              </a:p>
            </p:txBody>
          </p:sp>
          <p:sp>
            <p:nvSpPr>
              <p:cNvPr id="172" name="Rectangle 9">
                <a:extLst>
                  <a:ext uri="{FF2B5EF4-FFF2-40B4-BE49-F238E27FC236}">
                    <a16:creationId xmlns:a16="http://schemas.microsoft.com/office/drawing/2014/main" id="{63D67E3D-67E4-461B-AC49-31B60C45C0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8000" y="4206875"/>
                <a:ext cx="1295400" cy="609600"/>
              </a:xfrm>
              <a:prstGeom prst="rect">
                <a:avLst/>
              </a:prstGeom>
              <a:solidFill>
                <a:srgbClr val="FF6600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800" b="0">
                    <a:latin typeface="+mn-lt"/>
                  </a:rPr>
                  <a:t>data</a:t>
                </a:r>
              </a:p>
            </p:txBody>
          </p:sp>
          <p:sp>
            <p:nvSpPr>
              <p:cNvPr id="173" name="Up Arrow 10">
                <a:extLst>
                  <a:ext uri="{FF2B5EF4-FFF2-40B4-BE49-F238E27FC236}">
                    <a16:creationId xmlns:a16="http://schemas.microsoft.com/office/drawing/2014/main" id="{8B298CC6-98D7-44DA-9906-ACBBC76ADB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4851400" y="2835275"/>
                <a:ext cx="106363" cy="304800"/>
              </a:xfrm>
              <a:prstGeom prst="upArrow">
                <a:avLst>
                  <a:gd name="adj1" fmla="val 50000"/>
                  <a:gd name="adj2" fmla="val 50149"/>
                </a:avLst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2000" b="0">
                  <a:latin typeface="+mn-lt"/>
                </a:endParaRPr>
              </a:p>
            </p:txBody>
          </p:sp>
          <p:sp>
            <p:nvSpPr>
              <p:cNvPr id="174" name="Up Arrow 11">
                <a:extLst>
                  <a:ext uri="{FF2B5EF4-FFF2-40B4-BE49-F238E27FC236}">
                    <a16:creationId xmlns:a16="http://schemas.microsoft.com/office/drawing/2014/main" id="{D730F9F7-CCAD-4A84-AF31-3A3354D307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 flipV="1">
                <a:off x="4851400" y="1768475"/>
                <a:ext cx="106363" cy="304800"/>
              </a:xfrm>
              <a:prstGeom prst="upArrow">
                <a:avLst>
                  <a:gd name="adj1" fmla="val 50000"/>
                  <a:gd name="adj2" fmla="val 50149"/>
                </a:avLst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2000" b="0">
                  <a:latin typeface="+mn-lt"/>
                </a:endParaRPr>
              </a:p>
            </p:txBody>
          </p:sp>
          <p:sp>
            <p:nvSpPr>
              <p:cNvPr id="175" name="Rectangle 12">
                <a:extLst>
                  <a:ext uri="{FF2B5EF4-FFF2-40B4-BE49-F238E27FC236}">
                    <a16:creationId xmlns:a16="http://schemas.microsoft.com/office/drawing/2014/main" id="{BC6257F2-7431-427F-8907-C4099DF1AB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8000" y="1158875"/>
                <a:ext cx="1295400" cy="4876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2000" b="0">
                  <a:latin typeface="+mn-lt"/>
                </a:endParaRPr>
              </a:p>
            </p:txBody>
          </p:sp>
          <p:sp>
            <p:nvSpPr>
              <p:cNvPr id="176" name="TextBox 13">
                <a:extLst>
                  <a:ext uri="{FF2B5EF4-FFF2-40B4-BE49-F238E27FC236}">
                    <a16:creationId xmlns:a16="http://schemas.microsoft.com/office/drawing/2014/main" id="{FF7A598B-7B2A-41F0-BCB5-CF8A1BA5C2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60411" y="777875"/>
                <a:ext cx="2187394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 dirty="0">
                    <a:latin typeface="+mn-lt"/>
                  </a:rPr>
                  <a:t>Virtual memory view</a:t>
                </a:r>
              </a:p>
            </p:txBody>
          </p:sp>
          <p:sp>
            <p:nvSpPr>
              <p:cNvPr id="177" name="Rectangle 14">
                <a:extLst>
                  <a:ext uri="{FF2B5EF4-FFF2-40B4-BE49-F238E27FC236}">
                    <a16:creationId xmlns:a16="http://schemas.microsoft.com/office/drawing/2014/main" id="{5B495DA6-8CD0-4DA9-9A56-156D0F258D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8000" y="4816475"/>
                <a:ext cx="1295400" cy="12192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2000" b="0">
                  <a:latin typeface="+mn-lt"/>
                </a:endParaRPr>
              </a:p>
            </p:txBody>
          </p:sp>
          <p:sp>
            <p:nvSpPr>
              <p:cNvPr id="178" name="Rectangle 15">
                <a:extLst>
                  <a:ext uri="{FF2B5EF4-FFF2-40B4-BE49-F238E27FC236}">
                    <a16:creationId xmlns:a16="http://schemas.microsoft.com/office/drawing/2014/main" id="{24A74F97-1F51-4C6F-92D8-9153642A68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8000" y="3597275"/>
                <a:ext cx="1295400" cy="12192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2000" b="0">
                  <a:latin typeface="+mn-lt"/>
                </a:endParaRPr>
              </a:p>
            </p:txBody>
          </p:sp>
          <p:sp>
            <p:nvSpPr>
              <p:cNvPr id="179" name="Rectangle 16">
                <a:extLst>
                  <a:ext uri="{FF2B5EF4-FFF2-40B4-BE49-F238E27FC236}">
                    <a16:creationId xmlns:a16="http://schemas.microsoft.com/office/drawing/2014/main" id="{CD728DEA-2EE4-418D-B585-79FB3A6977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8000" y="2378075"/>
                <a:ext cx="1295400" cy="12192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2000" b="0">
                  <a:latin typeface="+mn-lt"/>
                </a:endParaRPr>
              </a:p>
            </p:txBody>
          </p:sp>
          <p:sp>
            <p:nvSpPr>
              <p:cNvPr id="180" name="TextBox 17">
                <a:extLst>
                  <a:ext uri="{FF2B5EF4-FFF2-40B4-BE49-F238E27FC236}">
                    <a16:creationId xmlns:a16="http://schemas.microsoft.com/office/drawing/2014/main" id="{5E5F3511-3674-41B0-A1EE-94A28CE0BC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5000" y="5773738"/>
                <a:ext cx="1154113" cy="338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r" eaLnBrk="1" hangingPunct="1"/>
                <a:r>
                  <a:rPr lang="en-US" altLang="en-US" sz="1400" b="0" i="1">
                    <a:solidFill>
                      <a:srgbClr val="FF0000"/>
                    </a:solidFill>
                    <a:latin typeface="+mn-lt"/>
                  </a:rPr>
                  <a:t>000</a:t>
                </a:r>
                <a:r>
                  <a:rPr lang="en-US" altLang="en-US" sz="1400" b="0">
                    <a:solidFill>
                      <a:srgbClr val="008200"/>
                    </a:solidFill>
                    <a:latin typeface="+mn-lt"/>
                  </a:rPr>
                  <a:t>0 0</a:t>
                </a:r>
                <a:r>
                  <a:rPr lang="en-US" altLang="en-US" sz="1400" b="0">
                    <a:solidFill>
                      <a:srgbClr val="2A40E2"/>
                    </a:solidFill>
                    <a:latin typeface="+mn-lt"/>
                  </a:rPr>
                  <a:t>000</a:t>
                </a:r>
              </a:p>
            </p:txBody>
          </p:sp>
          <p:sp>
            <p:nvSpPr>
              <p:cNvPr id="181" name="TextBox 18">
                <a:extLst>
                  <a:ext uri="{FF2B5EF4-FFF2-40B4-BE49-F238E27FC236}">
                    <a16:creationId xmlns:a16="http://schemas.microsoft.com/office/drawing/2014/main" id="{904074B8-2445-47AC-A8B4-FDB5C76DA5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99664" y="4587875"/>
                <a:ext cx="102944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r" eaLnBrk="1" hangingPunct="1"/>
                <a:r>
                  <a:rPr lang="en-US" altLang="en-US" sz="1400" b="0" i="1">
                    <a:solidFill>
                      <a:srgbClr val="FF0000"/>
                    </a:solidFill>
                    <a:latin typeface="+mn-lt"/>
                  </a:rPr>
                  <a:t>010</a:t>
                </a:r>
                <a:r>
                  <a:rPr lang="en-US" altLang="en-US" sz="1400" b="0">
                    <a:solidFill>
                      <a:srgbClr val="008200"/>
                    </a:solidFill>
                    <a:latin typeface="+mn-lt"/>
                  </a:rPr>
                  <a:t>0 0</a:t>
                </a:r>
                <a:r>
                  <a:rPr lang="en-US" altLang="en-US" sz="1400" b="0">
                    <a:solidFill>
                      <a:srgbClr val="2A40E2"/>
                    </a:solidFill>
                    <a:latin typeface="+mn-lt"/>
                  </a:rPr>
                  <a:t>000</a:t>
                </a:r>
              </a:p>
            </p:txBody>
          </p:sp>
          <p:sp>
            <p:nvSpPr>
              <p:cNvPr id="182" name="TextBox 19">
                <a:extLst>
                  <a:ext uri="{FF2B5EF4-FFF2-40B4-BE49-F238E27FC236}">
                    <a16:creationId xmlns:a16="http://schemas.microsoft.com/office/drawing/2014/main" id="{89F29C55-DB16-4DB6-8D82-A4102BB3FB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99664" y="3368675"/>
                <a:ext cx="102944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r" eaLnBrk="1" hangingPunct="1"/>
                <a:r>
                  <a:rPr lang="en-US" altLang="en-US" sz="1400" b="0" i="1" dirty="0">
                    <a:solidFill>
                      <a:srgbClr val="FF0000"/>
                    </a:solidFill>
                    <a:latin typeface="+mn-lt"/>
                  </a:rPr>
                  <a:t>100</a:t>
                </a:r>
                <a:r>
                  <a:rPr lang="en-US" altLang="en-US" sz="1400" b="0" dirty="0">
                    <a:solidFill>
                      <a:srgbClr val="008200"/>
                    </a:solidFill>
                    <a:latin typeface="+mn-lt"/>
                  </a:rPr>
                  <a:t>0 0</a:t>
                </a:r>
                <a:r>
                  <a:rPr lang="en-US" altLang="en-US" sz="1400" b="0" dirty="0">
                    <a:solidFill>
                      <a:srgbClr val="2A40E2"/>
                    </a:solidFill>
                    <a:latin typeface="+mn-lt"/>
                  </a:rPr>
                  <a:t>000</a:t>
                </a:r>
              </a:p>
            </p:txBody>
          </p:sp>
          <p:sp>
            <p:nvSpPr>
              <p:cNvPr id="183" name="TextBox 20">
                <a:extLst>
                  <a:ext uri="{FF2B5EF4-FFF2-40B4-BE49-F238E27FC236}">
                    <a16:creationId xmlns:a16="http://schemas.microsoft.com/office/drawing/2014/main" id="{B74CC579-4A7F-4B2F-B668-BBB5EA92A6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09539" y="2116138"/>
                <a:ext cx="101957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r" eaLnBrk="1" hangingPunct="1"/>
                <a:r>
                  <a:rPr lang="en-US" altLang="en-US" sz="1400" b="0" i="1" dirty="0">
                    <a:solidFill>
                      <a:srgbClr val="FF0000"/>
                    </a:solidFill>
                    <a:latin typeface="+mn-lt"/>
                  </a:rPr>
                  <a:t>110</a:t>
                </a:r>
                <a:r>
                  <a:rPr lang="en-US" altLang="en-US" sz="1400" b="0" dirty="0">
                    <a:solidFill>
                      <a:srgbClr val="008200"/>
                    </a:solidFill>
                    <a:latin typeface="+mn-lt"/>
                  </a:rPr>
                  <a:t>0 0</a:t>
                </a:r>
                <a:r>
                  <a:rPr lang="en-US" altLang="en-US" sz="1400" b="0" dirty="0">
                    <a:solidFill>
                      <a:srgbClr val="2A40E2"/>
                    </a:solidFill>
                    <a:latin typeface="+mn-lt"/>
                  </a:rPr>
                  <a:t>000</a:t>
                </a:r>
              </a:p>
            </p:txBody>
          </p:sp>
          <p:sp>
            <p:nvSpPr>
              <p:cNvPr id="184" name="Left Brace 183">
                <a:extLst>
                  <a:ext uri="{FF2B5EF4-FFF2-40B4-BE49-F238E27FC236}">
                    <a16:creationId xmlns:a16="http://schemas.microsoft.com/office/drawing/2014/main" id="{318A7C3E-1BE7-4523-ABDE-EA59F2E1955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 flipH="1">
                <a:off x="3333750" y="5957888"/>
                <a:ext cx="187325" cy="352425"/>
              </a:xfrm>
              <a:prstGeom prst="leftBrace">
                <a:avLst>
                  <a:gd name="adj1" fmla="val 8309"/>
                  <a:gd name="adj2" fmla="val 50000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2000" b="0">
                  <a:latin typeface="+mn-lt"/>
                </a:endParaRPr>
              </a:p>
            </p:txBody>
          </p:sp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A09CA209-7B6F-46F4-8C21-4A979D97F2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73400" y="6154738"/>
                <a:ext cx="82105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400" b="0" dirty="0">
                    <a:solidFill>
                      <a:srgbClr val="FF0000"/>
                    </a:solidFill>
                    <a:latin typeface="+mn-lt"/>
                  </a:rPr>
                  <a:t>page1 #</a:t>
                </a:r>
              </a:p>
            </p:txBody>
          </p:sp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2B37971E-C3C1-4D42-AFB6-0045FA8477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05250" y="6154738"/>
                <a:ext cx="636713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400" b="0">
                    <a:solidFill>
                      <a:srgbClr val="0000FF"/>
                    </a:solidFill>
                    <a:latin typeface="+mn-lt"/>
                  </a:rPr>
                  <a:t>offset</a:t>
                </a:r>
              </a:p>
            </p:txBody>
          </p:sp>
          <p:sp>
            <p:nvSpPr>
              <p:cNvPr id="187" name="Left Brace 186">
                <a:extLst>
                  <a:ext uri="{FF2B5EF4-FFF2-40B4-BE49-F238E27FC236}">
                    <a16:creationId xmlns:a16="http://schemas.microsoft.com/office/drawing/2014/main" id="{8DF1F5AF-7ED8-406C-8E91-AD80D12A6E4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 flipH="1">
                <a:off x="3988593" y="5984082"/>
                <a:ext cx="201613" cy="304800"/>
              </a:xfrm>
              <a:prstGeom prst="leftBrace">
                <a:avLst>
                  <a:gd name="adj1" fmla="val 8322"/>
                  <a:gd name="adj2" fmla="val 50000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2000" b="0">
                  <a:latin typeface="+mn-lt"/>
                </a:endParaRPr>
              </a:p>
            </p:txBody>
          </p:sp>
          <p:sp>
            <p:nvSpPr>
              <p:cNvPr id="188" name="Rectangle 28">
                <a:extLst>
                  <a:ext uri="{FF2B5EF4-FFF2-40B4-BE49-F238E27FC236}">
                    <a16:creationId xmlns:a16="http://schemas.microsoft.com/office/drawing/2014/main" id="{17F011C5-ED18-4180-B860-EE0A0EA553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3600" y="1158875"/>
                <a:ext cx="1295400" cy="4876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2000" b="0">
                  <a:latin typeface="+mn-lt"/>
                </a:endParaRPr>
              </a:p>
            </p:txBody>
          </p:sp>
          <p:sp>
            <p:nvSpPr>
              <p:cNvPr id="189" name="Rectangle 29">
                <a:extLst>
                  <a:ext uri="{FF2B5EF4-FFF2-40B4-BE49-F238E27FC236}">
                    <a16:creationId xmlns:a16="http://schemas.microsoft.com/office/drawing/2014/main" id="{FF7B4E17-637D-4B49-AD71-54DA31AAFF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3600" y="3902075"/>
                <a:ext cx="1295400" cy="609600"/>
              </a:xfrm>
              <a:prstGeom prst="rect">
                <a:avLst/>
              </a:prstGeom>
              <a:solidFill>
                <a:srgbClr val="FF6600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800" b="0">
                    <a:latin typeface="+mn-lt"/>
                  </a:rPr>
                  <a:t>data</a:t>
                </a:r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4FBFE3E2-A7E6-46B7-8FE2-876CAA9D082E}"/>
                  </a:ext>
                </a:extLst>
              </p:cNvPr>
              <p:cNvSpPr/>
              <p:nvPr/>
            </p:nvSpPr>
            <p:spPr bwMode="auto">
              <a:xfrm>
                <a:off x="9753600" y="5121275"/>
                <a:ext cx="1295400" cy="6096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ea typeface="ＭＳ Ｐゴシック" charset="-128"/>
                    <a:cs typeface="Helvetica"/>
                  </a:rPr>
                  <a:t>code</a:t>
                </a:r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87542F8A-F4BA-49C4-AD31-86CAE1A6DC64}"/>
                  </a:ext>
                </a:extLst>
              </p:cNvPr>
              <p:cNvSpPr/>
              <p:nvPr/>
            </p:nvSpPr>
            <p:spPr bwMode="auto">
              <a:xfrm>
                <a:off x="9753600" y="1158875"/>
                <a:ext cx="1295400" cy="3048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CC27C315-090C-45A8-8E57-7464FC908982}"/>
                  </a:ext>
                </a:extLst>
              </p:cNvPr>
              <p:cNvSpPr/>
              <p:nvPr/>
            </p:nvSpPr>
            <p:spPr bwMode="auto">
              <a:xfrm>
                <a:off x="9753600" y="5730875"/>
                <a:ext cx="1295400" cy="3048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1856C1D2-56AA-48F5-88A1-2BBA245EFCDB}"/>
                  </a:ext>
                </a:extLst>
              </p:cNvPr>
              <p:cNvSpPr/>
              <p:nvPr/>
            </p:nvSpPr>
            <p:spPr bwMode="auto">
              <a:xfrm>
                <a:off x="9753600" y="4511675"/>
                <a:ext cx="1295400" cy="3048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194" name="Rectangle 35">
                <a:extLst>
                  <a:ext uri="{FF2B5EF4-FFF2-40B4-BE49-F238E27FC236}">
                    <a16:creationId xmlns:a16="http://schemas.microsoft.com/office/drawing/2014/main" id="{FF871A2A-D21D-4625-AD12-74A6B97ADC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3600" y="3444875"/>
                <a:ext cx="1295400" cy="457200"/>
              </a:xfrm>
              <a:prstGeom prst="rect">
                <a:avLst/>
              </a:prstGeom>
              <a:solidFill>
                <a:srgbClr val="CCFFCC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800" b="0">
                    <a:latin typeface="+mn-lt"/>
                  </a:rPr>
                  <a:t>heap</a:t>
                </a:r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A7A152D7-8C76-4CCB-8B2B-925F453DD20A}"/>
                  </a:ext>
                </a:extLst>
              </p:cNvPr>
              <p:cNvSpPr/>
              <p:nvPr/>
            </p:nvSpPr>
            <p:spPr bwMode="auto">
              <a:xfrm>
                <a:off x="9753600" y="2835275"/>
                <a:ext cx="1295400" cy="3048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196" name="Rectangle 39">
                <a:extLst>
                  <a:ext uri="{FF2B5EF4-FFF2-40B4-BE49-F238E27FC236}">
                    <a16:creationId xmlns:a16="http://schemas.microsoft.com/office/drawing/2014/main" id="{FF9028BC-267D-4B98-8180-24BD6EAF8A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3600" y="1463675"/>
                <a:ext cx="1295400" cy="304800"/>
              </a:xfrm>
              <a:prstGeom prst="rect">
                <a:avLst/>
              </a:prstGeom>
              <a:solidFill>
                <a:srgbClr val="FFFFAA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800" b="0">
                    <a:latin typeface="+mn-lt"/>
                  </a:rPr>
                  <a:t>stack</a:t>
                </a:r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687C2628-CB71-4FC4-A8A5-49624180AF60}"/>
                  </a:ext>
                </a:extLst>
              </p:cNvPr>
              <p:cNvSpPr/>
              <p:nvPr/>
            </p:nvSpPr>
            <p:spPr bwMode="auto">
              <a:xfrm>
                <a:off x="9753600" y="1920875"/>
                <a:ext cx="1295400" cy="4572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185D085C-2172-4591-865C-DBA0828655D7}"/>
                  </a:ext>
                </a:extLst>
              </p:cNvPr>
              <p:cNvSpPr/>
              <p:nvPr/>
            </p:nvSpPr>
            <p:spPr bwMode="auto">
              <a:xfrm>
                <a:off x="4318000" y="58832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EFD9427C-41B4-43B0-958D-6B7FD44A15A6}"/>
                  </a:ext>
                </a:extLst>
              </p:cNvPr>
              <p:cNvSpPr/>
              <p:nvPr/>
            </p:nvSpPr>
            <p:spPr bwMode="auto">
              <a:xfrm>
                <a:off x="4318000" y="57308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98E7BC9C-0468-4569-9F92-3047BCD6A168}"/>
                  </a:ext>
                </a:extLst>
              </p:cNvPr>
              <p:cNvSpPr/>
              <p:nvPr/>
            </p:nvSpPr>
            <p:spPr bwMode="auto">
              <a:xfrm>
                <a:off x="4318000" y="55784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9ECC6DF2-DF7D-4C2D-A50C-C88F07F4BC5B}"/>
                  </a:ext>
                </a:extLst>
              </p:cNvPr>
              <p:cNvSpPr/>
              <p:nvPr/>
            </p:nvSpPr>
            <p:spPr bwMode="auto">
              <a:xfrm>
                <a:off x="4318000" y="54260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AD473F24-A472-4C63-9A46-E56674407F05}"/>
                  </a:ext>
                </a:extLst>
              </p:cNvPr>
              <p:cNvSpPr/>
              <p:nvPr/>
            </p:nvSpPr>
            <p:spPr bwMode="auto">
              <a:xfrm>
                <a:off x="4318000" y="48164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07EB7B95-B0A0-4166-A1F9-C5B71E730772}"/>
                  </a:ext>
                </a:extLst>
              </p:cNvPr>
              <p:cNvSpPr/>
              <p:nvPr/>
            </p:nvSpPr>
            <p:spPr bwMode="auto">
              <a:xfrm>
                <a:off x="4318000" y="49688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62684228-06AF-4DDA-9398-048FD2CBFFEC}"/>
                  </a:ext>
                </a:extLst>
              </p:cNvPr>
              <p:cNvSpPr/>
              <p:nvPr/>
            </p:nvSpPr>
            <p:spPr bwMode="auto">
              <a:xfrm>
                <a:off x="4318000" y="51212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43278802-467F-4261-9ED2-ABC93151B857}"/>
                  </a:ext>
                </a:extLst>
              </p:cNvPr>
              <p:cNvSpPr/>
              <p:nvPr/>
            </p:nvSpPr>
            <p:spPr bwMode="auto">
              <a:xfrm>
                <a:off x="4318000" y="52736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A4635453-2C45-4F21-8528-810CBEAC80A1}"/>
                  </a:ext>
                </a:extLst>
              </p:cNvPr>
              <p:cNvSpPr/>
              <p:nvPr/>
            </p:nvSpPr>
            <p:spPr bwMode="auto">
              <a:xfrm>
                <a:off x="4318000" y="42068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07" name="Rectangle 206">
                <a:extLst>
                  <a:ext uri="{FF2B5EF4-FFF2-40B4-BE49-F238E27FC236}">
                    <a16:creationId xmlns:a16="http://schemas.microsoft.com/office/drawing/2014/main" id="{A0314439-0FD9-40C2-A600-66144FEC9D53}"/>
                  </a:ext>
                </a:extLst>
              </p:cNvPr>
              <p:cNvSpPr/>
              <p:nvPr/>
            </p:nvSpPr>
            <p:spPr bwMode="auto">
              <a:xfrm>
                <a:off x="4318000" y="43592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03422521-5B4E-4A17-9F6F-0EB4A7ED9594}"/>
                  </a:ext>
                </a:extLst>
              </p:cNvPr>
              <p:cNvSpPr/>
              <p:nvPr/>
            </p:nvSpPr>
            <p:spPr bwMode="auto">
              <a:xfrm>
                <a:off x="4318000" y="45116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654A9894-AC16-4FCD-A8DC-19332059E2DD}"/>
                  </a:ext>
                </a:extLst>
              </p:cNvPr>
              <p:cNvSpPr/>
              <p:nvPr/>
            </p:nvSpPr>
            <p:spPr bwMode="auto">
              <a:xfrm>
                <a:off x="4318000" y="46640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10" name="Rectangle 209">
                <a:extLst>
                  <a:ext uri="{FF2B5EF4-FFF2-40B4-BE49-F238E27FC236}">
                    <a16:creationId xmlns:a16="http://schemas.microsoft.com/office/drawing/2014/main" id="{DFE0C139-ECE5-427C-BEBC-AA2AA750751E}"/>
                  </a:ext>
                </a:extLst>
              </p:cNvPr>
              <p:cNvSpPr/>
              <p:nvPr/>
            </p:nvSpPr>
            <p:spPr bwMode="auto">
              <a:xfrm>
                <a:off x="4318000" y="35972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DFBAAF9E-9CBD-4A5E-BC29-1C6AE5BD4AE3}"/>
                  </a:ext>
                </a:extLst>
              </p:cNvPr>
              <p:cNvSpPr/>
              <p:nvPr/>
            </p:nvSpPr>
            <p:spPr bwMode="auto">
              <a:xfrm>
                <a:off x="4318000" y="37496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5C627E86-937B-4753-B20A-16795C21FAA7}"/>
                  </a:ext>
                </a:extLst>
              </p:cNvPr>
              <p:cNvSpPr/>
              <p:nvPr/>
            </p:nvSpPr>
            <p:spPr bwMode="auto">
              <a:xfrm>
                <a:off x="4318000" y="39020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13D5CC91-23B7-4BF2-AA06-BD1034CE60AA}"/>
                  </a:ext>
                </a:extLst>
              </p:cNvPr>
              <p:cNvSpPr/>
              <p:nvPr/>
            </p:nvSpPr>
            <p:spPr bwMode="auto">
              <a:xfrm>
                <a:off x="4318000" y="40544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F8EC0A6E-B4CD-4727-AB60-ADFB53948897}"/>
                  </a:ext>
                </a:extLst>
              </p:cNvPr>
              <p:cNvSpPr/>
              <p:nvPr/>
            </p:nvSpPr>
            <p:spPr bwMode="auto">
              <a:xfrm>
                <a:off x="4318000" y="29876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8C618C13-1A08-446C-A1F3-0D1CE35ECCB0}"/>
                  </a:ext>
                </a:extLst>
              </p:cNvPr>
              <p:cNvSpPr/>
              <p:nvPr/>
            </p:nvSpPr>
            <p:spPr bwMode="auto">
              <a:xfrm>
                <a:off x="4318000" y="31400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A798AA1F-BD5F-413F-B1F0-4DE89D576581}"/>
                  </a:ext>
                </a:extLst>
              </p:cNvPr>
              <p:cNvSpPr/>
              <p:nvPr/>
            </p:nvSpPr>
            <p:spPr bwMode="auto">
              <a:xfrm>
                <a:off x="4318000" y="32924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43F31E05-AC72-41D5-98A5-19BCB67FC2FB}"/>
                  </a:ext>
                </a:extLst>
              </p:cNvPr>
              <p:cNvSpPr/>
              <p:nvPr/>
            </p:nvSpPr>
            <p:spPr bwMode="auto">
              <a:xfrm>
                <a:off x="4318000" y="34448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387A409F-2AE3-438C-8AEA-FFBA910402FB}"/>
                  </a:ext>
                </a:extLst>
              </p:cNvPr>
              <p:cNvSpPr/>
              <p:nvPr/>
            </p:nvSpPr>
            <p:spPr bwMode="auto">
              <a:xfrm>
                <a:off x="4318000" y="23780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F64DDDC4-F609-430A-BF33-CCC8E740E489}"/>
                  </a:ext>
                </a:extLst>
              </p:cNvPr>
              <p:cNvSpPr/>
              <p:nvPr/>
            </p:nvSpPr>
            <p:spPr bwMode="auto">
              <a:xfrm>
                <a:off x="4318000" y="25304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65DDB774-A089-43B9-82DD-807682260FC8}"/>
                  </a:ext>
                </a:extLst>
              </p:cNvPr>
              <p:cNvSpPr/>
              <p:nvPr/>
            </p:nvSpPr>
            <p:spPr bwMode="auto">
              <a:xfrm>
                <a:off x="4318000" y="26828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70DD13B3-E56E-453F-A0BB-8DCBC8BC8D62}"/>
                  </a:ext>
                </a:extLst>
              </p:cNvPr>
              <p:cNvSpPr/>
              <p:nvPr/>
            </p:nvSpPr>
            <p:spPr bwMode="auto">
              <a:xfrm>
                <a:off x="4318000" y="28352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38A39AF8-C97D-438A-96E4-76E3ED35B8C4}"/>
                  </a:ext>
                </a:extLst>
              </p:cNvPr>
              <p:cNvSpPr/>
              <p:nvPr/>
            </p:nvSpPr>
            <p:spPr bwMode="auto">
              <a:xfrm>
                <a:off x="4318000" y="17684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5CB769F8-7026-49B0-B215-352492456B40}"/>
                  </a:ext>
                </a:extLst>
              </p:cNvPr>
              <p:cNvSpPr/>
              <p:nvPr/>
            </p:nvSpPr>
            <p:spPr bwMode="auto">
              <a:xfrm>
                <a:off x="4318000" y="19208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3EC7CA94-B4E1-4CDA-807C-59D1EDF9C1E9}"/>
                  </a:ext>
                </a:extLst>
              </p:cNvPr>
              <p:cNvSpPr/>
              <p:nvPr/>
            </p:nvSpPr>
            <p:spPr bwMode="auto">
              <a:xfrm>
                <a:off x="4318000" y="20732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CD52636F-B352-4D57-8B76-C8921DA93703}"/>
                  </a:ext>
                </a:extLst>
              </p:cNvPr>
              <p:cNvSpPr/>
              <p:nvPr/>
            </p:nvSpPr>
            <p:spPr bwMode="auto">
              <a:xfrm>
                <a:off x="4318000" y="22256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86798FB9-CF55-4D4C-B110-B4224A039095}"/>
                  </a:ext>
                </a:extLst>
              </p:cNvPr>
              <p:cNvSpPr/>
              <p:nvPr/>
            </p:nvSpPr>
            <p:spPr bwMode="auto">
              <a:xfrm>
                <a:off x="4318000" y="11588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086049DA-9C26-4B3B-A08B-52C0ACFEDE3D}"/>
                  </a:ext>
                </a:extLst>
              </p:cNvPr>
              <p:cNvSpPr/>
              <p:nvPr/>
            </p:nvSpPr>
            <p:spPr bwMode="auto">
              <a:xfrm>
                <a:off x="4318000" y="13112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FD238C05-342C-48B1-A75E-2AFF75F9527C}"/>
                  </a:ext>
                </a:extLst>
              </p:cNvPr>
              <p:cNvSpPr/>
              <p:nvPr/>
            </p:nvSpPr>
            <p:spPr bwMode="auto">
              <a:xfrm>
                <a:off x="4318000" y="14636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36614DA5-1751-41D3-9350-DBCF310C429F}"/>
                  </a:ext>
                </a:extLst>
              </p:cNvPr>
              <p:cNvSpPr/>
              <p:nvPr/>
            </p:nvSpPr>
            <p:spPr bwMode="auto">
              <a:xfrm>
                <a:off x="4318000" y="16160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4A4D2F78-7C83-4EB4-8E19-6B988584C1F2}"/>
                  </a:ext>
                </a:extLst>
              </p:cNvPr>
              <p:cNvSpPr/>
              <p:nvPr/>
            </p:nvSpPr>
            <p:spPr bwMode="auto">
              <a:xfrm>
                <a:off x="9753600" y="35972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FB8C31A8-BD69-434D-8AEC-EF85CD84CFF7}"/>
                  </a:ext>
                </a:extLst>
              </p:cNvPr>
              <p:cNvSpPr/>
              <p:nvPr/>
            </p:nvSpPr>
            <p:spPr bwMode="auto">
              <a:xfrm>
                <a:off x="9753600" y="37496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AB52D30C-C2C7-4D9E-B9DC-B0DF5D4DF828}"/>
                  </a:ext>
                </a:extLst>
              </p:cNvPr>
              <p:cNvSpPr/>
              <p:nvPr/>
            </p:nvSpPr>
            <p:spPr bwMode="auto">
              <a:xfrm>
                <a:off x="9753600" y="39020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A3A49005-1AA6-46B8-BE68-983220F55EF6}"/>
                  </a:ext>
                </a:extLst>
              </p:cNvPr>
              <p:cNvSpPr/>
              <p:nvPr/>
            </p:nvSpPr>
            <p:spPr bwMode="auto">
              <a:xfrm>
                <a:off x="9753600" y="40544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34" name="Rectangle 233">
                <a:extLst>
                  <a:ext uri="{FF2B5EF4-FFF2-40B4-BE49-F238E27FC236}">
                    <a16:creationId xmlns:a16="http://schemas.microsoft.com/office/drawing/2014/main" id="{A1A8F0EE-54E9-49C3-BEF9-CEE5CF7B4540}"/>
                  </a:ext>
                </a:extLst>
              </p:cNvPr>
              <p:cNvSpPr/>
              <p:nvPr/>
            </p:nvSpPr>
            <p:spPr bwMode="auto">
              <a:xfrm>
                <a:off x="9753600" y="42068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8F8EB446-D96A-40D0-A96D-5B67A28E550D}"/>
                  </a:ext>
                </a:extLst>
              </p:cNvPr>
              <p:cNvSpPr/>
              <p:nvPr/>
            </p:nvSpPr>
            <p:spPr bwMode="auto">
              <a:xfrm>
                <a:off x="9753600" y="43592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622A806C-C478-43B2-8603-ED60BA5F169C}"/>
                  </a:ext>
                </a:extLst>
              </p:cNvPr>
              <p:cNvSpPr/>
              <p:nvPr/>
            </p:nvSpPr>
            <p:spPr bwMode="auto">
              <a:xfrm>
                <a:off x="9753600" y="45116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3DDEBF0B-E5E8-491E-817B-DF965696972A}"/>
                  </a:ext>
                </a:extLst>
              </p:cNvPr>
              <p:cNvSpPr/>
              <p:nvPr/>
            </p:nvSpPr>
            <p:spPr bwMode="auto">
              <a:xfrm>
                <a:off x="9753600" y="46640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60B2D50A-8B78-4491-8768-F981A5EF69F5}"/>
                  </a:ext>
                </a:extLst>
              </p:cNvPr>
              <p:cNvSpPr/>
              <p:nvPr/>
            </p:nvSpPr>
            <p:spPr bwMode="auto">
              <a:xfrm>
                <a:off x="9753600" y="48164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BA93B239-2AF9-46B2-9F27-8B5367452E9C}"/>
                  </a:ext>
                </a:extLst>
              </p:cNvPr>
              <p:cNvSpPr/>
              <p:nvPr/>
            </p:nvSpPr>
            <p:spPr bwMode="auto">
              <a:xfrm>
                <a:off x="9753600" y="49688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40" name="Rectangle 239">
                <a:extLst>
                  <a:ext uri="{FF2B5EF4-FFF2-40B4-BE49-F238E27FC236}">
                    <a16:creationId xmlns:a16="http://schemas.microsoft.com/office/drawing/2014/main" id="{D3A343BB-E998-4243-8965-DC4E90BB5052}"/>
                  </a:ext>
                </a:extLst>
              </p:cNvPr>
              <p:cNvSpPr/>
              <p:nvPr/>
            </p:nvSpPr>
            <p:spPr bwMode="auto">
              <a:xfrm>
                <a:off x="9753600" y="51212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41" name="Rectangle 240">
                <a:extLst>
                  <a:ext uri="{FF2B5EF4-FFF2-40B4-BE49-F238E27FC236}">
                    <a16:creationId xmlns:a16="http://schemas.microsoft.com/office/drawing/2014/main" id="{2B7E60A7-843B-49B4-9570-D6EEDEBAA5CB}"/>
                  </a:ext>
                </a:extLst>
              </p:cNvPr>
              <p:cNvSpPr/>
              <p:nvPr/>
            </p:nvSpPr>
            <p:spPr bwMode="auto">
              <a:xfrm>
                <a:off x="9753600" y="52736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42" name="Rectangle 241">
                <a:extLst>
                  <a:ext uri="{FF2B5EF4-FFF2-40B4-BE49-F238E27FC236}">
                    <a16:creationId xmlns:a16="http://schemas.microsoft.com/office/drawing/2014/main" id="{1B8F4F97-449A-47FC-8B67-194DED99E00B}"/>
                  </a:ext>
                </a:extLst>
              </p:cNvPr>
              <p:cNvSpPr/>
              <p:nvPr/>
            </p:nvSpPr>
            <p:spPr bwMode="auto">
              <a:xfrm>
                <a:off x="9753600" y="54260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43" name="Rectangle 242">
                <a:extLst>
                  <a:ext uri="{FF2B5EF4-FFF2-40B4-BE49-F238E27FC236}">
                    <a16:creationId xmlns:a16="http://schemas.microsoft.com/office/drawing/2014/main" id="{B408C2B7-CDF5-44A3-988A-FEEDEB1977DF}"/>
                  </a:ext>
                </a:extLst>
              </p:cNvPr>
              <p:cNvSpPr/>
              <p:nvPr/>
            </p:nvSpPr>
            <p:spPr bwMode="auto">
              <a:xfrm>
                <a:off x="9753600" y="55784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44" name="Rectangle 243">
                <a:extLst>
                  <a:ext uri="{FF2B5EF4-FFF2-40B4-BE49-F238E27FC236}">
                    <a16:creationId xmlns:a16="http://schemas.microsoft.com/office/drawing/2014/main" id="{0B7E3A8E-49A0-46A1-A2E2-7EBA7F140170}"/>
                  </a:ext>
                </a:extLst>
              </p:cNvPr>
              <p:cNvSpPr/>
              <p:nvPr/>
            </p:nvSpPr>
            <p:spPr bwMode="auto">
              <a:xfrm>
                <a:off x="9753600" y="57308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AB0AA6A0-CC3B-4BCC-8E1F-33A38C96431B}"/>
                  </a:ext>
                </a:extLst>
              </p:cNvPr>
              <p:cNvSpPr/>
              <p:nvPr/>
            </p:nvSpPr>
            <p:spPr bwMode="auto">
              <a:xfrm>
                <a:off x="9753600" y="58832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C4B2C8AB-3798-4343-9812-CAA42FCAB498}"/>
                  </a:ext>
                </a:extLst>
              </p:cNvPr>
              <p:cNvSpPr/>
              <p:nvPr/>
            </p:nvSpPr>
            <p:spPr bwMode="auto">
              <a:xfrm>
                <a:off x="9753600" y="11588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47" name="Rectangle 246">
                <a:extLst>
                  <a:ext uri="{FF2B5EF4-FFF2-40B4-BE49-F238E27FC236}">
                    <a16:creationId xmlns:a16="http://schemas.microsoft.com/office/drawing/2014/main" id="{2709E360-8623-4A6F-8905-96F58DA83ADA}"/>
                  </a:ext>
                </a:extLst>
              </p:cNvPr>
              <p:cNvSpPr/>
              <p:nvPr/>
            </p:nvSpPr>
            <p:spPr bwMode="auto">
              <a:xfrm>
                <a:off x="9753600" y="13112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48" name="Rectangle 247">
                <a:extLst>
                  <a:ext uri="{FF2B5EF4-FFF2-40B4-BE49-F238E27FC236}">
                    <a16:creationId xmlns:a16="http://schemas.microsoft.com/office/drawing/2014/main" id="{D3ECF3B0-7C90-4B8A-99FB-D619551BBAF6}"/>
                  </a:ext>
                </a:extLst>
              </p:cNvPr>
              <p:cNvSpPr/>
              <p:nvPr/>
            </p:nvSpPr>
            <p:spPr bwMode="auto">
              <a:xfrm>
                <a:off x="9753600" y="14636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9FA188A0-E798-4F48-B283-1FE8A120E407}"/>
                  </a:ext>
                </a:extLst>
              </p:cNvPr>
              <p:cNvSpPr/>
              <p:nvPr/>
            </p:nvSpPr>
            <p:spPr bwMode="auto">
              <a:xfrm>
                <a:off x="9753600" y="16160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BBD50F7C-2E1E-4AB6-BC5A-03EC1DF2A982}"/>
                  </a:ext>
                </a:extLst>
              </p:cNvPr>
              <p:cNvSpPr/>
              <p:nvPr/>
            </p:nvSpPr>
            <p:spPr bwMode="auto">
              <a:xfrm>
                <a:off x="9753600" y="17684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id="{CDBC4103-13EB-47AF-BB33-1FFF8FA03BE1}"/>
                  </a:ext>
                </a:extLst>
              </p:cNvPr>
              <p:cNvSpPr/>
              <p:nvPr/>
            </p:nvSpPr>
            <p:spPr bwMode="auto">
              <a:xfrm>
                <a:off x="9753600" y="19208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id="{0F889DF3-818D-4819-B0D0-0325D9336CD4}"/>
                  </a:ext>
                </a:extLst>
              </p:cNvPr>
              <p:cNvSpPr/>
              <p:nvPr/>
            </p:nvSpPr>
            <p:spPr bwMode="auto">
              <a:xfrm>
                <a:off x="9753600" y="20732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57D44088-E1DC-4EB6-8A22-E4FC34ABBE5E}"/>
                  </a:ext>
                </a:extLst>
              </p:cNvPr>
              <p:cNvSpPr/>
              <p:nvPr/>
            </p:nvSpPr>
            <p:spPr bwMode="auto">
              <a:xfrm>
                <a:off x="9753600" y="22256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0E6D5835-7C63-4B20-97D6-D85923BB9E06}"/>
                  </a:ext>
                </a:extLst>
              </p:cNvPr>
              <p:cNvSpPr/>
              <p:nvPr/>
            </p:nvSpPr>
            <p:spPr bwMode="auto">
              <a:xfrm>
                <a:off x="9753600" y="23780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54568A7D-03AF-4491-BB6C-325F7B40263B}"/>
                  </a:ext>
                </a:extLst>
              </p:cNvPr>
              <p:cNvSpPr/>
              <p:nvPr/>
            </p:nvSpPr>
            <p:spPr bwMode="auto">
              <a:xfrm>
                <a:off x="9753600" y="25304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AF5835E5-B1D9-4087-B04C-AF7A6CE02810}"/>
                  </a:ext>
                </a:extLst>
              </p:cNvPr>
              <p:cNvSpPr/>
              <p:nvPr/>
            </p:nvSpPr>
            <p:spPr bwMode="auto">
              <a:xfrm>
                <a:off x="9753600" y="26828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14DCE97E-E4C4-4CDB-A258-04FD4A695C07}"/>
                  </a:ext>
                </a:extLst>
              </p:cNvPr>
              <p:cNvSpPr/>
              <p:nvPr/>
            </p:nvSpPr>
            <p:spPr bwMode="auto">
              <a:xfrm>
                <a:off x="9753600" y="28352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58" name="Rectangle 257">
                <a:extLst>
                  <a:ext uri="{FF2B5EF4-FFF2-40B4-BE49-F238E27FC236}">
                    <a16:creationId xmlns:a16="http://schemas.microsoft.com/office/drawing/2014/main" id="{DF10CC81-DA5F-40D9-9FC9-02C7D8FF6A00}"/>
                  </a:ext>
                </a:extLst>
              </p:cNvPr>
              <p:cNvSpPr/>
              <p:nvPr/>
            </p:nvSpPr>
            <p:spPr bwMode="auto">
              <a:xfrm>
                <a:off x="9753600" y="29876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59" name="Rectangle 258">
                <a:extLst>
                  <a:ext uri="{FF2B5EF4-FFF2-40B4-BE49-F238E27FC236}">
                    <a16:creationId xmlns:a16="http://schemas.microsoft.com/office/drawing/2014/main" id="{78F12786-7FFE-4992-942B-394F9B5E71CC}"/>
                  </a:ext>
                </a:extLst>
              </p:cNvPr>
              <p:cNvSpPr/>
              <p:nvPr/>
            </p:nvSpPr>
            <p:spPr bwMode="auto">
              <a:xfrm>
                <a:off x="9753600" y="31400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3011EAF4-3CB5-4B29-B460-75A32A79B231}"/>
                  </a:ext>
                </a:extLst>
              </p:cNvPr>
              <p:cNvSpPr/>
              <p:nvPr/>
            </p:nvSpPr>
            <p:spPr bwMode="auto">
              <a:xfrm>
                <a:off x="9753600" y="32924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id="{E85ED50D-452F-4C3F-92B4-B71A4CE65882}"/>
                  </a:ext>
                </a:extLst>
              </p:cNvPr>
              <p:cNvSpPr/>
              <p:nvPr/>
            </p:nvSpPr>
            <p:spPr bwMode="auto">
              <a:xfrm>
                <a:off x="9753600" y="3444875"/>
                <a:ext cx="1295400" cy="1524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ea typeface="ＭＳ Ｐゴシック" charset="-128"/>
                  <a:cs typeface="Helvetica"/>
                </a:endParaRPr>
              </a:p>
            </p:txBody>
          </p:sp>
          <p:sp>
            <p:nvSpPr>
              <p:cNvPr id="262" name="TextBox 168">
                <a:extLst>
                  <a:ext uri="{FF2B5EF4-FFF2-40B4-BE49-F238E27FC236}">
                    <a16:creationId xmlns:a16="http://schemas.microsoft.com/office/drawing/2014/main" id="{DABDC19A-EAF9-4344-B118-B21F2DA9BB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37888" y="5857037"/>
                <a:ext cx="102944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400" b="0">
                    <a:latin typeface="+mn-lt"/>
                  </a:rPr>
                  <a:t>0000 0000</a:t>
                </a:r>
              </a:p>
            </p:txBody>
          </p:sp>
          <p:sp>
            <p:nvSpPr>
              <p:cNvPr id="263" name="TextBox 169">
                <a:extLst>
                  <a:ext uri="{FF2B5EF4-FFF2-40B4-BE49-F238E27FC236}">
                    <a16:creationId xmlns:a16="http://schemas.microsoft.com/office/drawing/2014/main" id="{69C5EDA4-B3BF-422A-9B9A-D8AAFB36A3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37888" y="5552237"/>
                <a:ext cx="102944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400" b="0">
                    <a:latin typeface="+mn-lt"/>
                  </a:rPr>
                  <a:t>0001 0000</a:t>
                </a:r>
              </a:p>
            </p:txBody>
          </p:sp>
          <p:sp>
            <p:nvSpPr>
              <p:cNvPr id="264" name="TextBox 170">
                <a:extLst>
                  <a:ext uri="{FF2B5EF4-FFF2-40B4-BE49-F238E27FC236}">
                    <a16:creationId xmlns:a16="http://schemas.microsoft.com/office/drawing/2014/main" id="{AF759344-D02F-458E-B74C-C98BA7CCE3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49000" y="4206875"/>
                <a:ext cx="930063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400" b="0">
                    <a:latin typeface="+mn-lt"/>
                  </a:rPr>
                  <a:t>0101 000</a:t>
                </a:r>
              </a:p>
            </p:txBody>
          </p:sp>
          <p:sp>
            <p:nvSpPr>
              <p:cNvPr id="265" name="TextBox 171">
                <a:extLst>
                  <a:ext uri="{FF2B5EF4-FFF2-40B4-BE49-F238E27FC236}">
                    <a16:creationId xmlns:a16="http://schemas.microsoft.com/office/drawing/2014/main" id="{A6255A3F-F64D-4509-942D-4B88786090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71225" y="3640138"/>
                <a:ext cx="91031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400" b="0">
                    <a:latin typeface="+mn-lt"/>
                  </a:rPr>
                  <a:t>0111 000</a:t>
                </a:r>
              </a:p>
            </p:txBody>
          </p:sp>
          <p:sp>
            <p:nvSpPr>
              <p:cNvPr id="266" name="TextBox 172">
                <a:extLst>
                  <a:ext uri="{FF2B5EF4-FFF2-40B4-BE49-F238E27FC236}">
                    <a16:creationId xmlns:a16="http://schemas.microsoft.com/office/drawing/2014/main" id="{8B79BF93-807C-4430-B20E-8F7349C157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72800" y="1506538"/>
                <a:ext cx="100970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400" b="0">
                    <a:latin typeface="+mn-lt"/>
                  </a:rPr>
                  <a:t>1110 0000</a:t>
                </a:r>
              </a:p>
            </p:txBody>
          </p:sp>
          <p:sp>
            <p:nvSpPr>
              <p:cNvPr id="267" name="Left Brace 176">
                <a:extLst>
                  <a:ext uri="{FF2B5EF4-FFF2-40B4-BE49-F238E27FC236}">
                    <a16:creationId xmlns:a16="http://schemas.microsoft.com/office/drawing/2014/main" id="{CB6BA331-DE9B-49F1-9909-E542595770F8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695700" y="5692775"/>
                <a:ext cx="152400" cy="228600"/>
              </a:xfrm>
              <a:prstGeom prst="leftBrace">
                <a:avLst>
                  <a:gd name="adj1" fmla="val 8333"/>
                  <a:gd name="adj2" fmla="val 50000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2000" b="0">
                  <a:latin typeface="+mn-lt"/>
                </a:endParaRPr>
              </a:p>
            </p:txBody>
          </p:sp>
          <p:sp>
            <p:nvSpPr>
              <p:cNvPr id="268" name="TextBox 178">
                <a:extLst>
                  <a:ext uri="{FF2B5EF4-FFF2-40B4-BE49-F238E27FC236}">
                    <a16:creationId xmlns:a16="http://schemas.microsoft.com/office/drawing/2014/main" id="{436C5F89-67E3-4722-A48A-E5DFB632AA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25800" y="5349875"/>
                <a:ext cx="82105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400" b="0">
                    <a:solidFill>
                      <a:srgbClr val="008200"/>
                    </a:solidFill>
                    <a:latin typeface="+mn-lt"/>
                  </a:rPr>
                  <a:t>page2 #</a:t>
                </a:r>
              </a:p>
            </p:txBody>
          </p:sp>
          <p:grpSp>
            <p:nvGrpSpPr>
              <p:cNvPr id="269" name="Group 141">
                <a:extLst>
                  <a:ext uri="{FF2B5EF4-FFF2-40B4-BE49-F238E27FC236}">
                    <a16:creationId xmlns:a16="http://schemas.microsoft.com/office/drawing/2014/main" id="{603A5843-7A39-4C58-877B-930EEF6D07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248400" y="2636838"/>
                <a:ext cx="990600" cy="1524366"/>
                <a:chOff x="4188007" y="838200"/>
                <a:chExt cx="990600" cy="1524000"/>
              </a:xfrm>
            </p:grpSpPr>
            <p:sp>
              <p:nvSpPr>
                <p:cNvPr id="312" name="TextBox 180">
                  <a:extLst>
                    <a:ext uri="{FF2B5EF4-FFF2-40B4-BE49-F238E27FC236}">
                      <a16:creationId xmlns:a16="http://schemas.microsoft.com/office/drawing/2014/main" id="{DD3AC31F-592B-48CB-9BA7-5EA11C0F03E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88007" y="838200"/>
                  <a:ext cx="990600" cy="14462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marL="2286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100" b="0" i="1" dirty="0">
                      <a:solidFill>
                        <a:srgbClr val="FF0000"/>
                      </a:solidFill>
                      <a:latin typeface="+mn-lt"/>
                    </a:rPr>
                    <a:t>111</a:t>
                  </a:r>
                  <a:r>
                    <a:rPr lang="en-US" altLang="en-US" sz="1100" b="0" i="1" dirty="0">
                      <a:latin typeface="+mn-lt"/>
                    </a:rPr>
                    <a:t>       </a:t>
                  </a:r>
                  <a:endParaRPr lang="en-US" altLang="en-US" sz="1100" b="0" i="1" dirty="0">
                    <a:solidFill>
                      <a:srgbClr val="FF0000"/>
                    </a:solidFill>
                    <a:latin typeface="+mn-lt"/>
                  </a:endParaRPr>
                </a:p>
                <a:p>
                  <a:pPr eaLnBrk="1" hangingPunct="1"/>
                  <a:r>
                    <a:rPr lang="en-US" altLang="en-US" sz="1100" b="0" i="1" dirty="0">
                      <a:solidFill>
                        <a:srgbClr val="FF0000"/>
                      </a:solidFill>
                      <a:latin typeface="+mn-lt"/>
                    </a:rPr>
                    <a:t>110</a:t>
                  </a:r>
                  <a:r>
                    <a:rPr lang="en-US" altLang="en-US" sz="1100" b="0" i="1" dirty="0">
                      <a:latin typeface="+mn-lt"/>
                    </a:rPr>
                    <a:t>   null</a:t>
                  </a:r>
                </a:p>
                <a:p>
                  <a:pPr eaLnBrk="1" hangingPunct="1"/>
                  <a:r>
                    <a:rPr lang="en-US" altLang="en-US" sz="1100" b="0" i="1" dirty="0">
                      <a:solidFill>
                        <a:srgbClr val="FF0000"/>
                      </a:solidFill>
                      <a:latin typeface="+mn-lt"/>
                    </a:rPr>
                    <a:t>101</a:t>
                  </a:r>
                  <a:r>
                    <a:rPr lang="en-US" altLang="en-US" sz="1100" b="0" i="1" dirty="0">
                      <a:latin typeface="+mn-lt"/>
                    </a:rPr>
                    <a:t>   null</a:t>
                  </a:r>
                </a:p>
                <a:p>
                  <a:pPr eaLnBrk="1" hangingPunct="1"/>
                  <a:r>
                    <a:rPr lang="en-US" altLang="en-US" sz="1100" b="0" i="1" dirty="0">
                      <a:solidFill>
                        <a:srgbClr val="FF0000"/>
                      </a:solidFill>
                      <a:latin typeface="+mn-lt"/>
                    </a:rPr>
                    <a:t>100</a:t>
                  </a:r>
                  <a:r>
                    <a:rPr lang="en-US" altLang="en-US" sz="1100" b="0" i="1" dirty="0">
                      <a:latin typeface="+mn-lt"/>
                    </a:rPr>
                    <a:t>   </a:t>
                  </a:r>
                  <a:endParaRPr lang="en-US" altLang="en-US" sz="1100" b="0" i="1" dirty="0">
                    <a:solidFill>
                      <a:srgbClr val="FF0000"/>
                    </a:solidFill>
                    <a:latin typeface="+mn-lt"/>
                  </a:endParaRPr>
                </a:p>
                <a:p>
                  <a:pPr eaLnBrk="1" hangingPunct="1"/>
                  <a:r>
                    <a:rPr lang="en-US" altLang="en-US" sz="1100" b="0" i="1" dirty="0">
                      <a:solidFill>
                        <a:srgbClr val="FF0000"/>
                      </a:solidFill>
                      <a:latin typeface="+mn-lt"/>
                    </a:rPr>
                    <a:t>011</a:t>
                  </a:r>
                  <a:r>
                    <a:rPr lang="en-US" altLang="en-US" sz="1100" b="0" i="1" dirty="0">
                      <a:latin typeface="+mn-lt"/>
                    </a:rPr>
                    <a:t>   null</a:t>
                  </a:r>
                </a:p>
                <a:p>
                  <a:pPr eaLnBrk="1" hangingPunct="1"/>
                  <a:r>
                    <a:rPr lang="en-US" altLang="en-US" sz="1100" b="0" i="1" dirty="0">
                      <a:solidFill>
                        <a:srgbClr val="FF0000"/>
                      </a:solidFill>
                      <a:latin typeface="+mn-lt"/>
                    </a:rPr>
                    <a:t>010</a:t>
                  </a:r>
                  <a:r>
                    <a:rPr lang="en-US" altLang="en-US" sz="1100" b="0" i="1" dirty="0">
                      <a:latin typeface="+mn-lt"/>
                    </a:rPr>
                    <a:t>   </a:t>
                  </a:r>
                  <a:endParaRPr lang="en-US" altLang="en-US" sz="1100" b="0" i="1" dirty="0">
                    <a:solidFill>
                      <a:srgbClr val="FF0000"/>
                    </a:solidFill>
                    <a:latin typeface="+mn-lt"/>
                  </a:endParaRPr>
                </a:p>
                <a:p>
                  <a:pPr eaLnBrk="1" hangingPunct="1"/>
                  <a:r>
                    <a:rPr lang="en-US" altLang="en-US" sz="1100" b="0" i="1" dirty="0">
                      <a:solidFill>
                        <a:srgbClr val="FF0000"/>
                      </a:solidFill>
                      <a:latin typeface="+mn-lt"/>
                    </a:rPr>
                    <a:t>001</a:t>
                  </a:r>
                  <a:r>
                    <a:rPr lang="en-US" altLang="en-US" sz="1100" b="0" i="1" dirty="0">
                      <a:latin typeface="+mn-lt"/>
                    </a:rPr>
                    <a:t>   null</a:t>
                  </a:r>
                  <a:endParaRPr lang="en-US" altLang="en-US" sz="1100" b="0" i="1" dirty="0">
                    <a:solidFill>
                      <a:srgbClr val="FF0000"/>
                    </a:solidFill>
                    <a:latin typeface="+mn-lt"/>
                  </a:endParaRPr>
                </a:p>
                <a:p>
                  <a:pPr eaLnBrk="1" hangingPunct="1"/>
                  <a:r>
                    <a:rPr lang="en-US" altLang="en-US" sz="1100" b="0" i="1" dirty="0">
                      <a:solidFill>
                        <a:srgbClr val="FF0000"/>
                      </a:solidFill>
                      <a:latin typeface="+mn-lt"/>
                    </a:rPr>
                    <a:t>000</a:t>
                  </a:r>
                  <a:r>
                    <a:rPr lang="en-US" altLang="en-US" sz="1100" b="0" i="1" dirty="0">
                      <a:latin typeface="+mn-lt"/>
                    </a:rPr>
                    <a:t>   </a:t>
                  </a:r>
                </a:p>
              </p:txBody>
            </p:sp>
            <p:sp>
              <p:nvSpPr>
                <p:cNvPr id="313" name="Rectangle 182">
                  <a:extLst>
                    <a:ext uri="{FF2B5EF4-FFF2-40B4-BE49-F238E27FC236}">
                      <a16:creationId xmlns:a16="http://schemas.microsoft.com/office/drawing/2014/main" id="{6825E661-1100-4E90-84ED-1D8F4FDAA9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69007" y="838200"/>
                  <a:ext cx="533400" cy="152400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endParaRPr lang="en-US" altLang="en-US" sz="2000" b="0">
                    <a:latin typeface="+mn-lt"/>
                  </a:endParaRPr>
                </a:p>
              </p:txBody>
            </p:sp>
          </p:grpSp>
          <p:sp>
            <p:nvSpPr>
              <p:cNvPr id="270" name="TextBox 184">
                <a:extLst>
                  <a:ext uri="{FF2B5EF4-FFF2-40B4-BE49-F238E27FC236}">
                    <a16:creationId xmlns:a16="http://schemas.microsoft.com/office/drawing/2014/main" id="{6429BBA0-E849-4C15-8741-C639AF7AED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01000" y="1395413"/>
                <a:ext cx="914400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2286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100" b="0">
                    <a:solidFill>
                      <a:srgbClr val="008000"/>
                    </a:solidFill>
                    <a:latin typeface="+mn-lt"/>
                  </a:rPr>
                  <a:t>11</a:t>
                </a:r>
                <a:r>
                  <a:rPr lang="en-US" altLang="en-US" sz="1100" b="0">
                    <a:latin typeface="+mn-lt"/>
                  </a:rPr>
                  <a:t>   11101    </a:t>
                </a:r>
                <a:endParaRPr lang="en-US" altLang="en-US" sz="1100" b="0">
                  <a:solidFill>
                    <a:srgbClr val="008000"/>
                  </a:solidFill>
                  <a:latin typeface="+mn-lt"/>
                </a:endParaRPr>
              </a:p>
              <a:p>
                <a:pPr eaLnBrk="1" hangingPunct="1"/>
                <a:r>
                  <a:rPr lang="en-US" altLang="en-US" sz="1100" b="0">
                    <a:solidFill>
                      <a:srgbClr val="008000"/>
                    </a:solidFill>
                    <a:latin typeface="+mn-lt"/>
                  </a:rPr>
                  <a:t>10</a:t>
                </a:r>
                <a:r>
                  <a:rPr lang="en-US" altLang="en-US" sz="1100" b="0">
                    <a:latin typeface="+mn-lt"/>
                  </a:rPr>
                  <a:t>   11100</a:t>
                </a:r>
                <a:endParaRPr lang="en-US" altLang="en-US" sz="1100" b="0">
                  <a:solidFill>
                    <a:srgbClr val="008000"/>
                  </a:solidFill>
                  <a:latin typeface="+mn-lt"/>
                </a:endParaRPr>
              </a:p>
              <a:p>
                <a:pPr eaLnBrk="1" hangingPunct="1"/>
                <a:r>
                  <a:rPr lang="en-US" altLang="en-US" sz="1100" b="0">
                    <a:solidFill>
                      <a:srgbClr val="008000"/>
                    </a:solidFill>
                    <a:latin typeface="+mn-lt"/>
                  </a:rPr>
                  <a:t>01</a:t>
                </a:r>
                <a:r>
                  <a:rPr lang="en-US" altLang="en-US" sz="1100" b="0">
                    <a:latin typeface="+mn-lt"/>
                  </a:rPr>
                  <a:t>   10111</a:t>
                </a:r>
              </a:p>
              <a:p>
                <a:pPr eaLnBrk="1" hangingPunct="1"/>
                <a:r>
                  <a:rPr lang="en-US" altLang="en-US" sz="1100" b="0">
                    <a:solidFill>
                      <a:srgbClr val="008000"/>
                    </a:solidFill>
                    <a:latin typeface="+mn-lt"/>
                  </a:rPr>
                  <a:t>00</a:t>
                </a:r>
                <a:r>
                  <a:rPr lang="en-US" altLang="en-US" sz="1100" b="0">
                    <a:latin typeface="+mn-lt"/>
                  </a:rPr>
                  <a:t>   10110</a:t>
                </a:r>
              </a:p>
            </p:txBody>
          </p:sp>
          <p:sp>
            <p:nvSpPr>
              <p:cNvPr id="271" name="Rectangle 185">
                <a:extLst>
                  <a:ext uri="{FF2B5EF4-FFF2-40B4-BE49-F238E27FC236}">
                    <a16:creationId xmlns:a16="http://schemas.microsoft.com/office/drawing/2014/main" id="{66CE0F37-8793-42BC-9D7A-13383C0AA0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05800" y="1387475"/>
                <a:ext cx="609600" cy="8382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2000" b="0">
                  <a:latin typeface="+mn-lt"/>
                </a:endParaRPr>
              </a:p>
            </p:txBody>
          </p:sp>
          <p:sp>
            <p:nvSpPr>
              <p:cNvPr id="272" name="TextBox 190">
                <a:extLst>
                  <a:ext uri="{FF2B5EF4-FFF2-40B4-BE49-F238E27FC236}">
                    <a16:creationId xmlns:a16="http://schemas.microsoft.com/office/drawing/2014/main" id="{F71CBB8E-074A-43FA-A8E4-19F2702258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01000" y="3910013"/>
                <a:ext cx="914400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2286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100" b="0">
                    <a:solidFill>
                      <a:srgbClr val="008000"/>
                    </a:solidFill>
                    <a:latin typeface="+mn-lt"/>
                  </a:rPr>
                  <a:t>11</a:t>
                </a:r>
                <a:r>
                  <a:rPr lang="en-US" altLang="en-US" sz="1100" b="0">
                    <a:latin typeface="+mn-lt"/>
                  </a:rPr>
                  <a:t>   01101    </a:t>
                </a:r>
              </a:p>
              <a:p>
                <a:pPr eaLnBrk="1" hangingPunct="1"/>
                <a:r>
                  <a:rPr lang="en-US" altLang="en-US" sz="1100" b="0">
                    <a:solidFill>
                      <a:srgbClr val="008000"/>
                    </a:solidFill>
                    <a:latin typeface="+mn-lt"/>
                  </a:rPr>
                  <a:t>10</a:t>
                </a:r>
                <a:r>
                  <a:rPr lang="en-US" altLang="en-US" sz="1100" b="0">
                    <a:latin typeface="+mn-lt"/>
                  </a:rPr>
                  <a:t>   01100</a:t>
                </a:r>
              </a:p>
              <a:p>
                <a:pPr eaLnBrk="1" hangingPunct="1"/>
                <a:r>
                  <a:rPr lang="en-US" altLang="en-US" sz="1100" b="0">
                    <a:solidFill>
                      <a:srgbClr val="008000"/>
                    </a:solidFill>
                    <a:latin typeface="+mn-lt"/>
                  </a:rPr>
                  <a:t>01</a:t>
                </a:r>
                <a:r>
                  <a:rPr lang="en-US" altLang="en-US" sz="1100" b="0">
                    <a:latin typeface="+mn-lt"/>
                  </a:rPr>
                  <a:t>   01011</a:t>
                </a:r>
                <a:endParaRPr lang="en-US" altLang="en-US" sz="1100" b="0">
                  <a:solidFill>
                    <a:srgbClr val="008000"/>
                  </a:solidFill>
                  <a:latin typeface="+mn-lt"/>
                </a:endParaRPr>
              </a:p>
              <a:p>
                <a:pPr eaLnBrk="1" hangingPunct="1"/>
                <a:r>
                  <a:rPr lang="en-US" altLang="en-US" sz="1100" b="0">
                    <a:solidFill>
                      <a:srgbClr val="008000"/>
                    </a:solidFill>
                    <a:latin typeface="+mn-lt"/>
                  </a:rPr>
                  <a:t>00</a:t>
                </a:r>
                <a:r>
                  <a:rPr lang="en-US" altLang="en-US" sz="1100" b="0">
                    <a:latin typeface="+mn-lt"/>
                  </a:rPr>
                  <a:t>   01010</a:t>
                </a:r>
              </a:p>
            </p:txBody>
          </p:sp>
          <p:sp>
            <p:nvSpPr>
              <p:cNvPr id="273" name="Rectangle 191">
                <a:extLst>
                  <a:ext uri="{FF2B5EF4-FFF2-40B4-BE49-F238E27FC236}">
                    <a16:creationId xmlns:a16="http://schemas.microsoft.com/office/drawing/2014/main" id="{96F38701-0368-4015-A7EB-88D5DA00BC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05800" y="3902075"/>
                <a:ext cx="609600" cy="8382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2000" b="0">
                  <a:latin typeface="+mn-lt"/>
                </a:endParaRPr>
              </a:p>
            </p:txBody>
          </p:sp>
          <p:sp>
            <p:nvSpPr>
              <p:cNvPr id="274" name="TextBox 193">
                <a:extLst>
                  <a:ext uri="{FF2B5EF4-FFF2-40B4-BE49-F238E27FC236}">
                    <a16:creationId xmlns:a16="http://schemas.microsoft.com/office/drawing/2014/main" id="{085366E6-8F09-4D70-9A89-9DCB9749BE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01000" y="5053013"/>
                <a:ext cx="914400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2286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100" b="0">
                    <a:solidFill>
                      <a:srgbClr val="008000"/>
                    </a:solidFill>
                    <a:latin typeface="+mn-lt"/>
                  </a:rPr>
                  <a:t>11</a:t>
                </a:r>
                <a:r>
                  <a:rPr lang="en-US" altLang="en-US" sz="1100" b="0">
                    <a:latin typeface="+mn-lt"/>
                  </a:rPr>
                  <a:t>   00101    </a:t>
                </a:r>
              </a:p>
              <a:p>
                <a:pPr eaLnBrk="1" hangingPunct="1"/>
                <a:r>
                  <a:rPr lang="en-US" altLang="en-US" sz="1100" b="0">
                    <a:solidFill>
                      <a:srgbClr val="008000"/>
                    </a:solidFill>
                    <a:latin typeface="+mn-lt"/>
                  </a:rPr>
                  <a:t>10</a:t>
                </a:r>
                <a:r>
                  <a:rPr lang="en-US" altLang="en-US" sz="1100" b="0">
                    <a:latin typeface="+mn-lt"/>
                  </a:rPr>
                  <a:t>   00100</a:t>
                </a:r>
              </a:p>
              <a:p>
                <a:pPr eaLnBrk="1" hangingPunct="1"/>
                <a:r>
                  <a:rPr lang="en-US" altLang="en-US" sz="1100" b="0">
                    <a:solidFill>
                      <a:srgbClr val="008000"/>
                    </a:solidFill>
                    <a:latin typeface="+mn-lt"/>
                  </a:rPr>
                  <a:t>01</a:t>
                </a:r>
                <a:r>
                  <a:rPr lang="en-US" altLang="en-US" sz="1100" b="0">
                    <a:latin typeface="+mn-lt"/>
                  </a:rPr>
                  <a:t>   00011</a:t>
                </a:r>
                <a:endParaRPr lang="en-US" altLang="en-US" sz="1100" b="0">
                  <a:solidFill>
                    <a:srgbClr val="008000"/>
                  </a:solidFill>
                  <a:latin typeface="+mn-lt"/>
                </a:endParaRPr>
              </a:p>
              <a:p>
                <a:pPr eaLnBrk="1" hangingPunct="1"/>
                <a:r>
                  <a:rPr lang="en-US" altLang="en-US" sz="1100" b="0">
                    <a:solidFill>
                      <a:srgbClr val="008000"/>
                    </a:solidFill>
                    <a:latin typeface="+mn-lt"/>
                  </a:rPr>
                  <a:t>00</a:t>
                </a:r>
                <a:r>
                  <a:rPr lang="en-US" altLang="en-US" sz="1100" b="0">
                    <a:latin typeface="+mn-lt"/>
                  </a:rPr>
                  <a:t>   00010</a:t>
                </a:r>
              </a:p>
            </p:txBody>
          </p:sp>
          <p:sp>
            <p:nvSpPr>
              <p:cNvPr id="275" name="Rectangle 194">
                <a:extLst>
                  <a:ext uri="{FF2B5EF4-FFF2-40B4-BE49-F238E27FC236}">
                    <a16:creationId xmlns:a16="http://schemas.microsoft.com/office/drawing/2014/main" id="{C4515C9D-40DB-47DC-81EC-849206DAA0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05800" y="5045075"/>
                <a:ext cx="609600" cy="8382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2000" b="0">
                  <a:latin typeface="+mn-lt"/>
                </a:endParaRPr>
              </a:p>
            </p:txBody>
          </p:sp>
          <p:sp>
            <p:nvSpPr>
              <p:cNvPr id="276" name="TextBox 196">
                <a:extLst>
                  <a:ext uri="{FF2B5EF4-FFF2-40B4-BE49-F238E27FC236}">
                    <a16:creationId xmlns:a16="http://schemas.microsoft.com/office/drawing/2014/main" id="{5BA5A571-F5F2-4B49-93FD-46546A3BCF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01000" y="2614613"/>
                <a:ext cx="914400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2286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100" b="0">
                    <a:solidFill>
                      <a:srgbClr val="008000"/>
                    </a:solidFill>
                    <a:latin typeface="+mn-lt"/>
                  </a:rPr>
                  <a:t>11</a:t>
                </a:r>
                <a:r>
                  <a:rPr lang="en-US" altLang="en-US" sz="1100" b="0">
                    <a:latin typeface="+mn-lt"/>
                  </a:rPr>
                  <a:t>     null  </a:t>
                </a:r>
              </a:p>
              <a:p>
                <a:pPr eaLnBrk="1" hangingPunct="1"/>
                <a:r>
                  <a:rPr lang="en-US" altLang="en-US" sz="1100" b="0">
                    <a:solidFill>
                      <a:srgbClr val="008000"/>
                    </a:solidFill>
                    <a:latin typeface="+mn-lt"/>
                  </a:rPr>
                  <a:t>10</a:t>
                </a:r>
                <a:r>
                  <a:rPr lang="en-US" altLang="en-US" sz="1100" b="0">
                    <a:latin typeface="+mn-lt"/>
                  </a:rPr>
                  <a:t>   10000</a:t>
                </a:r>
                <a:endParaRPr lang="en-US" altLang="en-US" sz="1100" b="0">
                  <a:solidFill>
                    <a:srgbClr val="008000"/>
                  </a:solidFill>
                  <a:latin typeface="+mn-lt"/>
                </a:endParaRPr>
              </a:p>
              <a:p>
                <a:pPr eaLnBrk="1" hangingPunct="1"/>
                <a:r>
                  <a:rPr lang="en-US" altLang="en-US" sz="1100" b="0">
                    <a:solidFill>
                      <a:srgbClr val="008000"/>
                    </a:solidFill>
                    <a:latin typeface="+mn-lt"/>
                  </a:rPr>
                  <a:t>01</a:t>
                </a:r>
                <a:r>
                  <a:rPr lang="en-US" altLang="en-US" sz="1100" b="0">
                    <a:latin typeface="+mn-lt"/>
                  </a:rPr>
                  <a:t>   01111</a:t>
                </a:r>
              </a:p>
              <a:p>
                <a:pPr eaLnBrk="1" hangingPunct="1"/>
                <a:r>
                  <a:rPr lang="en-US" altLang="en-US" sz="1100" b="0">
                    <a:solidFill>
                      <a:srgbClr val="008000"/>
                    </a:solidFill>
                    <a:latin typeface="+mn-lt"/>
                  </a:rPr>
                  <a:t>00</a:t>
                </a:r>
                <a:r>
                  <a:rPr lang="en-US" altLang="en-US" sz="1100" b="0">
                    <a:latin typeface="+mn-lt"/>
                  </a:rPr>
                  <a:t>   01110</a:t>
                </a:r>
              </a:p>
            </p:txBody>
          </p:sp>
          <p:sp>
            <p:nvSpPr>
              <p:cNvPr id="277" name="Rectangle 197">
                <a:extLst>
                  <a:ext uri="{FF2B5EF4-FFF2-40B4-BE49-F238E27FC236}">
                    <a16:creationId xmlns:a16="http://schemas.microsoft.com/office/drawing/2014/main" id="{4AD1C5DB-DA29-4ADA-911B-7ACD35C16D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05800" y="2606675"/>
                <a:ext cx="609600" cy="8382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2000" b="0">
                  <a:latin typeface="+mn-lt"/>
                </a:endParaRPr>
              </a:p>
            </p:txBody>
          </p:sp>
          <p:cxnSp>
            <p:nvCxnSpPr>
              <p:cNvPr id="278" name="Straight Arrow Connector 199">
                <a:extLst>
                  <a:ext uri="{FF2B5EF4-FFF2-40B4-BE49-F238E27FC236}">
                    <a16:creationId xmlns:a16="http://schemas.microsoft.com/office/drawing/2014/main" id="{2EC49B90-ECEC-4FCF-8A65-6506BB456BF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915400" y="1539875"/>
                <a:ext cx="854075" cy="158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9" name="Straight Arrow Connector 202">
                <a:extLst>
                  <a:ext uri="{FF2B5EF4-FFF2-40B4-BE49-F238E27FC236}">
                    <a16:creationId xmlns:a16="http://schemas.microsoft.com/office/drawing/2014/main" id="{9D93B6B0-908A-44F6-8651-CF669095317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915400" y="1692275"/>
                <a:ext cx="854075" cy="158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0" name="Straight Arrow Connector 203">
                <a:extLst>
                  <a:ext uri="{FF2B5EF4-FFF2-40B4-BE49-F238E27FC236}">
                    <a16:creationId xmlns:a16="http://schemas.microsoft.com/office/drawing/2014/main" id="{7AAB9734-C624-464E-B1F2-54C557A65CB3}"/>
                  </a:ext>
                </a:extLst>
              </p:cNvPr>
              <p:cNvCxnSpPr>
                <a:cxnSpLocks noChangeShapeType="1"/>
                <a:endCxn id="254" idx="1"/>
              </p:cNvCxnSpPr>
              <p:nvPr/>
            </p:nvCxnSpPr>
            <p:spPr bwMode="auto">
              <a:xfrm>
                <a:off x="8915400" y="1919288"/>
                <a:ext cx="838200" cy="534987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1" name="Straight Arrow Connector 205">
                <a:extLst>
                  <a:ext uri="{FF2B5EF4-FFF2-40B4-BE49-F238E27FC236}">
                    <a16:creationId xmlns:a16="http://schemas.microsoft.com/office/drawing/2014/main" id="{BFD1C0EB-E012-48C5-A57B-8D07F74D323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915400" y="2071688"/>
                <a:ext cx="838200" cy="534987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2" name="Straight Arrow Connector 208">
                <a:extLst>
                  <a:ext uri="{FF2B5EF4-FFF2-40B4-BE49-F238E27FC236}">
                    <a16:creationId xmlns:a16="http://schemas.microsoft.com/office/drawing/2014/main" id="{E9EF6A4B-8084-45D8-9905-C8342E49F21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915400" y="3140075"/>
                <a:ext cx="838200" cy="5334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3" name="Straight Arrow Connector 212">
                <a:extLst>
                  <a:ext uri="{FF2B5EF4-FFF2-40B4-BE49-F238E27FC236}">
                    <a16:creationId xmlns:a16="http://schemas.microsoft.com/office/drawing/2014/main" id="{D7CFF294-5575-4127-BCF0-D5A61169DC3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915400" y="3292475"/>
                <a:ext cx="838200" cy="5334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4" name="Straight Arrow Connector 214">
                <a:extLst>
                  <a:ext uri="{FF2B5EF4-FFF2-40B4-BE49-F238E27FC236}">
                    <a16:creationId xmlns:a16="http://schemas.microsoft.com/office/drawing/2014/main" id="{1C490BB4-1C9A-4029-8AF8-2BE0BC69B3E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6858000" y="1539875"/>
                <a:ext cx="1137023" cy="12192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5" name="Straight Arrow Connector 218">
                <a:extLst>
                  <a:ext uri="{FF2B5EF4-FFF2-40B4-BE49-F238E27FC236}">
                    <a16:creationId xmlns:a16="http://schemas.microsoft.com/office/drawing/2014/main" id="{2ED98F9E-CE39-4217-A63F-BB8606E61BA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6858000" y="2759075"/>
                <a:ext cx="1137023" cy="5334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6" name="Straight Arrow Connector 220">
                <a:extLst>
                  <a:ext uri="{FF2B5EF4-FFF2-40B4-BE49-F238E27FC236}">
                    <a16:creationId xmlns:a16="http://schemas.microsoft.com/office/drawing/2014/main" id="{4DB23533-1378-41D0-8F32-E648427669D3}"/>
                  </a:ext>
                </a:extLst>
              </p:cNvPr>
              <p:cNvCxnSpPr>
                <a:cxnSpLocks noChangeShapeType="1"/>
                <a:stCxn id="307" idx="5"/>
              </p:cNvCxnSpPr>
              <p:nvPr/>
            </p:nvCxnSpPr>
            <p:spPr bwMode="auto">
              <a:xfrm>
                <a:off x="6846841" y="3738516"/>
                <a:ext cx="1148182" cy="315959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7" name="Straight Arrow Connector 222">
                <a:extLst>
                  <a:ext uri="{FF2B5EF4-FFF2-40B4-BE49-F238E27FC236}">
                    <a16:creationId xmlns:a16="http://schemas.microsoft.com/office/drawing/2014/main" id="{4FAF1581-1F8C-401B-89F8-CE1EE9902D2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858000" y="4054475"/>
                <a:ext cx="1137023" cy="11430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8" name="Straight Arrow Connector 224">
                <a:extLst>
                  <a:ext uri="{FF2B5EF4-FFF2-40B4-BE49-F238E27FC236}">
                    <a16:creationId xmlns:a16="http://schemas.microsoft.com/office/drawing/2014/main" id="{F036D529-174D-4D5A-8E7E-BFC818C4843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5410200" y="1920875"/>
                <a:ext cx="1371600" cy="4572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89" name="Right Brace 227">
                <a:extLst>
                  <a:ext uri="{FF2B5EF4-FFF2-40B4-BE49-F238E27FC236}">
                    <a16:creationId xmlns:a16="http://schemas.microsoft.com/office/drawing/2014/main" id="{687901F0-B1EA-4A26-B847-D552563A8C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8800" y="1158875"/>
                <a:ext cx="228600" cy="609600"/>
              </a:xfrm>
              <a:prstGeom prst="rightBrace">
                <a:avLst>
                  <a:gd name="adj1" fmla="val 8333"/>
                  <a:gd name="adj2" fmla="val 50000"/>
                </a:avLst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2000" b="0">
                  <a:latin typeface="+mn-lt"/>
                </a:endParaRPr>
              </a:p>
            </p:txBody>
          </p:sp>
          <p:sp>
            <p:nvSpPr>
              <p:cNvPr id="290" name="Right Brace 229">
                <a:extLst>
                  <a:ext uri="{FF2B5EF4-FFF2-40B4-BE49-F238E27FC236}">
                    <a16:creationId xmlns:a16="http://schemas.microsoft.com/office/drawing/2014/main" id="{89A1A290-AE65-4316-8105-209B4F412B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8800" y="3140075"/>
                <a:ext cx="228600" cy="457200"/>
              </a:xfrm>
              <a:prstGeom prst="rightBrace">
                <a:avLst>
                  <a:gd name="adj1" fmla="val 8333"/>
                  <a:gd name="adj2" fmla="val 50000"/>
                </a:avLst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2000" b="0">
                  <a:latin typeface="+mn-lt"/>
                </a:endParaRPr>
              </a:p>
            </p:txBody>
          </p:sp>
          <p:sp>
            <p:nvSpPr>
              <p:cNvPr id="291" name="Right Brace 230">
                <a:extLst>
                  <a:ext uri="{FF2B5EF4-FFF2-40B4-BE49-F238E27FC236}">
                    <a16:creationId xmlns:a16="http://schemas.microsoft.com/office/drawing/2014/main" id="{B6A57AD5-16AB-42EF-A038-0E7D7E04A3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8800" y="4206875"/>
                <a:ext cx="228600" cy="609600"/>
              </a:xfrm>
              <a:prstGeom prst="rightBrace">
                <a:avLst>
                  <a:gd name="adj1" fmla="val 8333"/>
                  <a:gd name="adj2" fmla="val 50000"/>
                </a:avLst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2000" b="0">
                  <a:latin typeface="+mn-lt"/>
                </a:endParaRPr>
              </a:p>
            </p:txBody>
          </p:sp>
          <p:sp>
            <p:nvSpPr>
              <p:cNvPr id="292" name="Right Brace 231">
                <a:extLst>
                  <a:ext uri="{FF2B5EF4-FFF2-40B4-BE49-F238E27FC236}">
                    <a16:creationId xmlns:a16="http://schemas.microsoft.com/office/drawing/2014/main" id="{BB5453EB-6E25-42EF-B95E-4BB74C794C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8800" y="5426075"/>
                <a:ext cx="228600" cy="609600"/>
              </a:xfrm>
              <a:prstGeom prst="rightBrace">
                <a:avLst>
                  <a:gd name="adj1" fmla="val 8333"/>
                  <a:gd name="adj2" fmla="val 50000"/>
                </a:avLst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2000" b="0">
                  <a:latin typeface="+mn-lt"/>
                </a:endParaRPr>
              </a:p>
            </p:txBody>
          </p:sp>
          <p:cxnSp>
            <p:nvCxnSpPr>
              <p:cNvPr id="293" name="Straight Arrow Connector 233">
                <a:extLst>
                  <a:ext uri="{FF2B5EF4-FFF2-40B4-BE49-F238E27FC236}">
                    <a16:creationId xmlns:a16="http://schemas.microsoft.com/office/drawing/2014/main" id="{6202EFBD-624A-4348-850B-761BB58156D9}"/>
                  </a:ext>
                </a:extLst>
              </p:cNvPr>
              <p:cNvCxnSpPr>
                <a:cxnSpLocks noChangeShapeType="1"/>
                <a:stCxn id="290" idx="1"/>
              </p:cNvCxnSpPr>
              <p:nvPr/>
            </p:nvCxnSpPr>
            <p:spPr bwMode="auto">
              <a:xfrm>
                <a:off x="5867400" y="3368675"/>
                <a:ext cx="457200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4" name="Straight Arrow Connector 235">
                <a:extLst>
                  <a:ext uri="{FF2B5EF4-FFF2-40B4-BE49-F238E27FC236}">
                    <a16:creationId xmlns:a16="http://schemas.microsoft.com/office/drawing/2014/main" id="{38D7B6D1-E573-4BB1-97B6-AB12CB25F40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676900" y="3863975"/>
                <a:ext cx="838200" cy="4572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5" name="Straight Arrow Connector 237">
                <a:extLst>
                  <a:ext uri="{FF2B5EF4-FFF2-40B4-BE49-F238E27FC236}">
                    <a16:creationId xmlns:a16="http://schemas.microsoft.com/office/drawing/2014/main" id="{18F0E43E-C193-467A-AD48-23A07D18CB3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257800" y="4664075"/>
                <a:ext cx="1676400" cy="4572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6" name="Straight Arrow Connector 239">
                <a:extLst>
                  <a:ext uri="{FF2B5EF4-FFF2-40B4-BE49-F238E27FC236}">
                    <a16:creationId xmlns:a16="http://schemas.microsoft.com/office/drawing/2014/main" id="{8EC2EDAC-4581-4BAF-86DF-66889F355757}"/>
                  </a:ext>
                </a:extLst>
              </p:cNvPr>
              <p:cNvCxnSpPr>
                <a:cxnSpLocks noChangeShapeType="1"/>
                <a:endCxn id="232" idx="1"/>
              </p:cNvCxnSpPr>
              <p:nvPr/>
            </p:nvCxnSpPr>
            <p:spPr bwMode="auto">
              <a:xfrm flipV="1">
                <a:off x="8915400" y="3978275"/>
                <a:ext cx="838200" cy="762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7" name="Straight Arrow Connector 241">
                <a:extLst>
                  <a:ext uri="{FF2B5EF4-FFF2-40B4-BE49-F238E27FC236}">
                    <a16:creationId xmlns:a16="http://schemas.microsoft.com/office/drawing/2014/main" id="{D46953EE-3418-422D-A7B4-8F738F7D972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915400" y="4130675"/>
                <a:ext cx="838200" cy="762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8" name="Straight Arrow Connector 242">
                <a:extLst>
                  <a:ext uri="{FF2B5EF4-FFF2-40B4-BE49-F238E27FC236}">
                    <a16:creationId xmlns:a16="http://schemas.microsoft.com/office/drawing/2014/main" id="{F04C4737-1FE1-4BD2-9EDE-8D872E87AF5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915400" y="4283075"/>
                <a:ext cx="838200" cy="1524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9" name="Straight Arrow Connector 243">
                <a:extLst>
                  <a:ext uri="{FF2B5EF4-FFF2-40B4-BE49-F238E27FC236}">
                    <a16:creationId xmlns:a16="http://schemas.microsoft.com/office/drawing/2014/main" id="{9AAE9943-3BF4-4E17-B34A-C96CD53F662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915400" y="4435475"/>
                <a:ext cx="838200" cy="1524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0" name="Straight Arrow Connector 244">
                <a:extLst>
                  <a:ext uri="{FF2B5EF4-FFF2-40B4-BE49-F238E27FC236}">
                    <a16:creationId xmlns:a16="http://schemas.microsoft.com/office/drawing/2014/main" id="{02715006-61E3-4037-A61F-DB54A278B69C}"/>
                  </a:ext>
                </a:extLst>
              </p:cNvPr>
              <p:cNvCxnSpPr>
                <a:cxnSpLocks noChangeShapeType="1"/>
                <a:endCxn id="240" idx="1"/>
              </p:cNvCxnSpPr>
              <p:nvPr/>
            </p:nvCxnSpPr>
            <p:spPr bwMode="auto">
              <a:xfrm>
                <a:off x="8915400" y="5197475"/>
                <a:ext cx="838200" cy="158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1" name="Straight Arrow Connector 246">
                <a:extLst>
                  <a:ext uri="{FF2B5EF4-FFF2-40B4-BE49-F238E27FC236}">
                    <a16:creationId xmlns:a16="http://schemas.microsoft.com/office/drawing/2014/main" id="{5A9AAC63-BAA4-42F1-A9BF-A269B2CD038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915400" y="5349875"/>
                <a:ext cx="838200" cy="158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2" name="Straight Arrow Connector 247">
                <a:extLst>
                  <a:ext uri="{FF2B5EF4-FFF2-40B4-BE49-F238E27FC236}">
                    <a16:creationId xmlns:a16="http://schemas.microsoft.com/office/drawing/2014/main" id="{962FA06E-AB77-409D-B329-F47534B647FE}"/>
                  </a:ext>
                </a:extLst>
              </p:cNvPr>
              <p:cNvCxnSpPr>
                <a:cxnSpLocks noChangeShapeType="1"/>
                <a:endCxn id="242" idx="1"/>
              </p:cNvCxnSpPr>
              <p:nvPr/>
            </p:nvCxnSpPr>
            <p:spPr bwMode="auto">
              <a:xfrm flipV="1">
                <a:off x="8915400" y="5502275"/>
                <a:ext cx="838200" cy="74613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3" name="Straight Arrow Connector 249">
                <a:extLst>
                  <a:ext uri="{FF2B5EF4-FFF2-40B4-BE49-F238E27FC236}">
                    <a16:creationId xmlns:a16="http://schemas.microsoft.com/office/drawing/2014/main" id="{B42076CA-23FA-40FD-962A-BBB738462F4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915400" y="5654675"/>
                <a:ext cx="838200" cy="74613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04" name="TextBox 252">
                <a:extLst>
                  <a:ext uri="{FF2B5EF4-FFF2-40B4-BE49-F238E27FC236}">
                    <a16:creationId xmlns:a16="http://schemas.microsoft.com/office/drawing/2014/main" id="{6A6D7869-6B55-4F39-9E36-9D3D837652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48600" y="777875"/>
                <a:ext cx="14478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400" b="0" dirty="0">
                    <a:latin typeface="+mn-lt"/>
                  </a:rPr>
                  <a:t>Page Tables</a:t>
                </a:r>
              </a:p>
              <a:p>
                <a:pPr algn="ctr" eaLnBrk="1" hangingPunct="1"/>
                <a:r>
                  <a:rPr lang="en-US" altLang="en-US" sz="1400" b="0" dirty="0">
                    <a:latin typeface="+mn-lt"/>
                  </a:rPr>
                  <a:t>(level 2)</a:t>
                </a:r>
              </a:p>
            </p:txBody>
          </p:sp>
          <p:sp>
            <p:nvSpPr>
              <p:cNvPr id="305" name="TextBox 253">
                <a:extLst>
                  <a:ext uri="{FF2B5EF4-FFF2-40B4-BE49-F238E27FC236}">
                    <a16:creationId xmlns:a16="http://schemas.microsoft.com/office/drawing/2014/main" id="{9131A56A-BD31-437F-AB49-8A6EA0415F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72200" y="777875"/>
                <a:ext cx="14478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400" b="0" dirty="0">
                    <a:latin typeface="+mn-lt"/>
                  </a:rPr>
                  <a:t>Page Table</a:t>
                </a:r>
              </a:p>
              <a:p>
                <a:pPr algn="ctr" eaLnBrk="1" hangingPunct="1"/>
                <a:r>
                  <a:rPr lang="en-US" altLang="en-US" sz="1400" b="0" dirty="0">
                    <a:latin typeface="+mn-lt"/>
                  </a:rPr>
                  <a:t>(level 1)</a:t>
                </a:r>
              </a:p>
            </p:txBody>
          </p:sp>
          <p:sp>
            <p:nvSpPr>
              <p:cNvPr id="306" name="Oval 254">
                <a:extLst>
                  <a:ext uri="{FF2B5EF4-FFF2-40B4-BE49-F238E27FC236}">
                    <a16:creationId xmlns:a16="http://schemas.microsoft.com/office/drawing/2014/main" id="{19E32050-85CF-4711-9FEC-BEDA7C999D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1800" y="3978275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2000" b="0">
                  <a:latin typeface="+mn-lt"/>
                </a:endParaRPr>
              </a:p>
            </p:txBody>
          </p:sp>
          <p:sp>
            <p:nvSpPr>
              <p:cNvPr id="307" name="Oval 255">
                <a:extLst>
                  <a:ext uri="{FF2B5EF4-FFF2-40B4-BE49-F238E27FC236}">
                    <a16:creationId xmlns:a16="http://schemas.microsoft.com/office/drawing/2014/main" id="{F14FACFB-F124-4B69-9586-8CF35FEE20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1800" y="3673475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2000" b="0">
                  <a:latin typeface="+mn-lt"/>
                </a:endParaRPr>
              </a:p>
            </p:txBody>
          </p:sp>
          <p:sp>
            <p:nvSpPr>
              <p:cNvPr id="308" name="Oval 256">
                <a:extLst>
                  <a:ext uri="{FF2B5EF4-FFF2-40B4-BE49-F238E27FC236}">
                    <a16:creationId xmlns:a16="http://schemas.microsoft.com/office/drawing/2014/main" id="{26620E37-D2CD-45E7-84DC-E515E74E19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1800" y="3292475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2000" b="0">
                  <a:latin typeface="+mn-lt"/>
                </a:endParaRPr>
              </a:p>
            </p:txBody>
          </p:sp>
          <p:sp>
            <p:nvSpPr>
              <p:cNvPr id="309" name="Oval 257">
                <a:extLst>
                  <a:ext uri="{FF2B5EF4-FFF2-40B4-BE49-F238E27FC236}">
                    <a16:creationId xmlns:a16="http://schemas.microsoft.com/office/drawing/2014/main" id="{BDC96AB1-EC57-4211-9DC9-149668D841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1800" y="2759075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2000" b="0">
                  <a:latin typeface="+mn-lt"/>
                </a:endParaRPr>
              </a:p>
            </p:txBody>
          </p:sp>
          <p:sp>
            <p:nvSpPr>
              <p:cNvPr id="310" name="TextBox 261">
                <a:extLst>
                  <a:ext uri="{FF2B5EF4-FFF2-40B4-BE49-F238E27FC236}">
                    <a16:creationId xmlns:a16="http://schemas.microsoft.com/office/drawing/2014/main" id="{395F3550-C181-4EB0-8771-553C884A0E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22589" y="1582738"/>
                <a:ext cx="100969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r" eaLnBrk="1" hangingPunct="1"/>
                <a:r>
                  <a:rPr lang="en-US" altLang="en-US" sz="1400" b="0" i="1">
                    <a:solidFill>
                      <a:srgbClr val="FF0000"/>
                    </a:solidFill>
                    <a:latin typeface="+mn-lt"/>
                  </a:rPr>
                  <a:t>111</a:t>
                </a:r>
                <a:r>
                  <a:rPr lang="en-US" altLang="en-US" sz="1400" b="0">
                    <a:solidFill>
                      <a:srgbClr val="008000"/>
                    </a:solidFill>
                    <a:latin typeface="+mn-lt"/>
                  </a:rPr>
                  <a:t>1 0</a:t>
                </a:r>
                <a:r>
                  <a:rPr lang="en-US" altLang="en-US" sz="1400" b="0">
                    <a:solidFill>
                      <a:srgbClr val="2A40E2"/>
                    </a:solidFill>
                    <a:latin typeface="+mn-lt"/>
                  </a:rPr>
                  <a:t>000</a:t>
                </a:r>
              </a:p>
            </p:txBody>
          </p:sp>
          <p:sp>
            <p:nvSpPr>
              <p:cNvPr id="311" name="TextBox 27">
                <a:extLst>
                  <a:ext uri="{FF2B5EF4-FFF2-40B4-BE49-F238E27FC236}">
                    <a16:creationId xmlns:a16="http://schemas.microsoft.com/office/drawing/2014/main" id="{D66681B4-09D4-49D6-80B8-92DBFE2954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00083" y="820738"/>
                <a:ext cx="2310248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+mn-lt"/>
                  </a:rPr>
                  <a:t>Physical memory view</a:t>
                </a:r>
              </a:p>
            </p:txBody>
          </p:sp>
        </p:grp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51B885-89EB-4751-9655-84E2BE217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3DA9F4-9CD8-4756-964B-22CD5DD94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6A62DF-ABA7-46F5-9523-4BE73DC96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43</a:t>
            </a:fld>
            <a:endParaRPr lang="en-US"/>
          </a:p>
        </p:txBody>
      </p:sp>
      <p:cxnSp>
        <p:nvCxnSpPr>
          <p:cNvPr id="158" name="Straight Arrow Connector 233">
            <a:extLst>
              <a:ext uri="{FF2B5EF4-FFF2-40B4-BE49-F238E27FC236}">
                <a16:creationId xmlns:a16="http://schemas.microsoft.com/office/drawing/2014/main" id="{49411F7D-E236-436E-A2C8-E8FB0B8CB87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87827" y="3197746"/>
            <a:ext cx="704085" cy="62421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59" name="Rectangle 158">
            <a:extLst>
              <a:ext uri="{FF2B5EF4-FFF2-40B4-BE49-F238E27FC236}">
                <a16:creationId xmlns:a16="http://schemas.microsoft.com/office/drawing/2014/main" id="{FCE23F6D-A522-406E-9BFC-9D3C1BAB9579}"/>
              </a:ext>
            </a:extLst>
          </p:cNvPr>
          <p:cNvSpPr/>
          <p:nvPr/>
        </p:nvSpPr>
        <p:spPr bwMode="auto">
          <a:xfrm>
            <a:off x="3396425" y="3121546"/>
            <a:ext cx="1295400" cy="152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ea typeface="ＭＳ Ｐゴシック" charset="-128"/>
              <a:cs typeface="Helvetica"/>
            </a:endParaRP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57AE3DDC-7B03-4237-B892-DA4F4E276E86}"/>
              </a:ext>
            </a:extLst>
          </p:cNvPr>
          <p:cNvSpPr/>
          <p:nvPr/>
        </p:nvSpPr>
        <p:spPr bwMode="auto">
          <a:xfrm>
            <a:off x="5373624" y="3177593"/>
            <a:ext cx="838200" cy="152400"/>
          </a:xfrm>
          <a:prstGeom prst="rect">
            <a:avLst/>
          </a:prstGeom>
          <a:noFill/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ea typeface="ＭＳ Ｐゴシック" charset="-128"/>
              <a:cs typeface="Helvetica"/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6BF53915-6F0C-4106-9D76-4CBD5CFD98E1}"/>
              </a:ext>
            </a:extLst>
          </p:cNvPr>
          <p:cNvSpPr/>
          <p:nvPr/>
        </p:nvSpPr>
        <p:spPr bwMode="auto">
          <a:xfrm>
            <a:off x="7079425" y="2814766"/>
            <a:ext cx="914400" cy="152400"/>
          </a:xfrm>
          <a:prstGeom prst="rect">
            <a:avLst/>
          </a:prstGeom>
          <a:noFill/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ea typeface="ＭＳ Ｐゴシック" charset="-128"/>
              <a:cs typeface="Helvetica"/>
            </a:endParaRP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D96656F0-A96C-40C8-9C6A-AEF523DB852D}"/>
              </a:ext>
            </a:extLst>
          </p:cNvPr>
          <p:cNvSpPr/>
          <p:nvPr/>
        </p:nvSpPr>
        <p:spPr bwMode="auto">
          <a:xfrm>
            <a:off x="8809799" y="3409680"/>
            <a:ext cx="1295400" cy="152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ea typeface="ＭＳ Ｐゴシック" charset="-128"/>
              <a:cs typeface="Helvetica"/>
            </a:endParaRPr>
          </a:p>
        </p:txBody>
      </p:sp>
      <p:cxnSp>
        <p:nvCxnSpPr>
          <p:cNvPr id="171" name="Straight Arrow Connector 213">
            <a:extLst>
              <a:ext uri="{FF2B5EF4-FFF2-40B4-BE49-F238E27FC236}">
                <a16:creationId xmlns:a16="http://schemas.microsoft.com/office/drawing/2014/main" id="{335446CD-25DC-456D-BFD4-E2E05670EDF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993825" y="2971800"/>
            <a:ext cx="827087" cy="52504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14" name="TextBox 19">
            <a:extLst>
              <a:ext uri="{FF2B5EF4-FFF2-40B4-BE49-F238E27FC236}">
                <a16:creationId xmlns:a16="http://schemas.microsoft.com/office/drawing/2014/main" id="{89F29C55-DB16-4DB6-8D82-A4102BB3F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8088" y="3043116"/>
            <a:ext cx="102944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400" b="0" i="1" dirty="0" smtClean="0">
                <a:solidFill>
                  <a:srgbClr val="FF0000"/>
                </a:solidFill>
                <a:latin typeface="+mn-lt"/>
              </a:rPr>
              <a:t>100</a:t>
            </a:r>
            <a:r>
              <a:rPr lang="en-US" altLang="en-US" sz="1400" b="0" dirty="0">
                <a:solidFill>
                  <a:srgbClr val="008200"/>
                </a:solidFill>
                <a:latin typeface="+mn-lt"/>
              </a:rPr>
              <a:t>1</a:t>
            </a:r>
            <a:r>
              <a:rPr lang="en-US" altLang="en-US" sz="1400" b="0" dirty="0" smtClean="0">
                <a:solidFill>
                  <a:srgbClr val="008200"/>
                </a:solidFill>
                <a:latin typeface="+mn-lt"/>
              </a:rPr>
              <a:t> </a:t>
            </a:r>
            <a:r>
              <a:rPr lang="en-US" altLang="en-US" sz="1400" b="0" dirty="0">
                <a:solidFill>
                  <a:srgbClr val="008200"/>
                </a:solidFill>
                <a:latin typeface="+mn-lt"/>
              </a:rPr>
              <a:t>0</a:t>
            </a:r>
            <a:r>
              <a:rPr lang="en-US" altLang="en-US" sz="1400" b="0" dirty="0">
                <a:solidFill>
                  <a:srgbClr val="2A40E2"/>
                </a:solidFill>
                <a:latin typeface="+mn-lt"/>
              </a:rPr>
              <a:t>000</a:t>
            </a:r>
          </a:p>
        </p:txBody>
      </p:sp>
    </p:spTree>
    <p:extLst>
      <p:ext uri="{BB962C8B-B14F-4D97-AF65-F5344CB8AC3E}">
        <p14:creationId xmlns:p14="http://schemas.microsoft.com/office/powerpoint/2010/main" val="301116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animBg="1"/>
      <p:bldP spid="160" grpId="0" animBg="1"/>
      <p:bldP spid="161" grpId="0" animBg="1"/>
      <p:bldP spid="162" grpId="0" animBg="1"/>
      <p:bldP spid="31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D6DCC-BC01-4FB8-BA89-53107A4F0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x86 Classic 32-bit Address Translation</a:t>
            </a:r>
            <a:endParaRPr lang="en-US" dirty="0"/>
          </a:p>
        </p:txBody>
      </p:sp>
      <p:pic>
        <p:nvPicPr>
          <p:cNvPr id="8" name="Content Placeholder 7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49A22776-B821-472E-AD9D-C8F72CB583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876" y="1890772"/>
            <a:ext cx="7457098" cy="4227394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74BDC-E6FC-4794-A5A0-B6A166625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9A469-BA87-47D1-8B84-095B933C9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C7DD8-3EB0-4F33-A6DA-2F2893FE7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93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7A1B3-63F1-44D1-BF2F-118C14DCB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x86-64: Four-Level Page Table!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428CFA-1064-42B7-B61F-1B4F506C5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5BBA3-121F-4042-836C-5E5E815B4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AE042-F768-4A9D-83A1-7B42065B1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45</a:t>
            </a:fld>
            <a:endParaRPr lang="en-US"/>
          </a:p>
        </p:txBody>
      </p:sp>
      <p:grpSp>
        <p:nvGrpSpPr>
          <p:cNvPr id="7" name="Group 107">
            <a:extLst>
              <a:ext uri="{FF2B5EF4-FFF2-40B4-BE49-F238E27FC236}">
                <a16:creationId xmlns:a16="http://schemas.microsoft.com/office/drawing/2014/main" id="{804C6180-6B7C-45AC-8054-DDC627807FCE}"/>
              </a:ext>
            </a:extLst>
          </p:cNvPr>
          <p:cNvGrpSpPr>
            <a:grpSpLocks/>
          </p:cNvGrpSpPr>
          <p:nvPr/>
        </p:nvGrpSpPr>
        <p:grpSpPr bwMode="auto">
          <a:xfrm>
            <a:off x="3142811" y="5890414"/>
            <a:ext cx="6356350" cy="920750"/>
            <a:chOff x="3305" y="499"/>
            <a:chExt cx="3632" cy="580"/>
          </a:xfrm>
        </p:grpSpPr>
        <p:sp>
          <p:nvSpPr>
            <p:cNvPr id="8" name="Text Box 100">
              <a:extLst>
                <a:ext uri="{FF2B5EF4-FFF2-40B4-BE49-F238E27FC236}">
                  <a16:creationId xmlns:a16="http://schemas.microsoft.com/office/drawing/2014/main" id="{31A78DB8-976E-4744-9822-346CA30A75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5" y="499"/>
              <a:ext cx="793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+mn-lt"/>
                </a:rPr>
                <a:t>Physical</a:t>
              </a:r>
            </a:p>
            <a:p>
              <a:pPr eaLnBrk="1" hangingPunct="1"/>
              <a:r>
                <a:rPr lang="en-US" altLang="en-US" sz="1800" b="0">
                  <a:latin typeface="+mn-lt"/>
                </a:rPr>
                <a:t>Address:</a:t>
              </a:r>
            </a:p>
            <a:p>
              <a:pPr eaLnBrk="1" hangingPunct="1"/>
              <a:r>
                <a:rPr lang="en-US" altLang="en-US" sz="1800" b="0">
                  <a:latin typeface="+mn-lt"/>
                </a:rPr>
                <a:t>(40-50 bits)</a:t>
              </a:r>
            </a:p>
          </p:txBody>
        </p:sp>
        <p:grpSp>
          <p:nvGrpSpPr>
            <p:cNvPr id="9" name="Group 104">
              <a:extLst>
                <a:ext uri="{FF2B5EF4-FFF2-40B4-BE49-F238E27FC236}">
                  <a16:creationId xmlns:a16="http://schemas.microsoft.com/office/drawing/2014/main" id="{1F35ED67-3352-4224-9A07-A6D446798C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94" y="699"/>
              <a:ext cx="2643" cy="238"/>
              <a:chOff x="4294" y="555"/>
              <a:chExt cx="2643" cy="238"/>
            </a:xfrm>
          </p:grpSpPr>
          <p:sp>
            <p:nvSpPr>
              <p:cNvPr id="10" name="Rectangle 98">
                <a:extLst>
                  <a:ext uri="{FF2B5EF4-FFF2-40B4-BE49-F238E27FC236}">
                    <a16:creationId xmlns:a16="http://schemas.microsoft.com/office/drawing/2014/main" id="{6C62DEE7-5022-451A-B832-69C53741CE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52" y="555"/>
                <a:ext cx="985" cy="238"/>
              </a:xfrm>
              <a:prstGeom prst="rect">
                <a:avLst/>
              </a:prstGeom>
              <a:solidFill>
                <a:schemeClr val="accent2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600" b="0" dirty="0">
                    <a:latin typeface="+mn-lt"/>
                  </a:rPr>
                  <a:t>12bit Offset</a:t>
                </a:r>
              </a:p>
            </p:txBody>
          </p:sp>
          <p:sp>
            <p:nvSpPr>
              <p:cNvPr id="11" name="Rectangle 102">
                <a:extLst>
                  <a:ext uri="{FF2B5EF4-FFF2-40B4-BE49-F238E27FC236}">
                    <a16:creationId xmlns:a16="http://schemas.microsoft.com/office/drawing/2014/main" id="{CAF2CA5C-DA4A-4BEB-B442-F7739993DA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4" y="555"/>
                <a:ext cx="1658" cy="238"/>
              </a:xfrm>
              <a:prstGeom prst="rect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75000"/>
                  </a:lnSpc>
                </a:pPr>
                <a:r>
                  <a:rPr lang="en-US" altLang="en-US" sz="1400" b="0">
                    <a:latin typeface="+mn-lt"/>
                  </a:rPr>
                  <a:t>Physical Page #</a:t>
                </a:r>
              </a:p>
            </p:txBody>
          </p:sp>
        </p:grpSp>
      </p:grpSp>
      <p:sp>
        <p:nvSpPr>
          <p:cNvPr id="12" name="Rectangle 54">
            <a:extLst>
              <a:ext uri="{FF2B5EF4-FFF2-40B4-BE49-F238E27FC236}">
                <a16:creationId xmlns:a16="http://schemas.microsoft.com/office/drawing/2014/main" id="{C552B8A1-16FB-49E5-A570-FB7375FED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3523" y="1736723"/>
            <a:ext cx="652423" cy="272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600" b="0">
                <a:latin typeface="+mn-lt"/>
              </a:rPr>
              <a:t>9 bits</a:t>
            </a:r>
          </a:p>
        </p:txBody>
      </p:sp>
      <p:sp>
        <p:nvSpPr>
          <p:cNvPr id="13" name="Rectangle 55">
            <a:extLst>
              <a:ext uri="{FF2B5EF4-FFF2-40B4-BE49-F238E27FC236}">
                <a16:creationId xmlns:a16="http://schemas.microsoft.com/office/drawing/2014/main" id="{EFDE9D54-0458-422D-8D6F-2B5C4E422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5236" y="1731960"/>
            <a:ext cx="652423" cy="272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600" b="0">
                <a:latin typeface="+mn-lt"/>
              </a:rPr>
              <a:t>9 bits</a:t>
            </a:r>
          </a:p>
        </p:txBody>
      </p:sp>
      <p:sp>
        <p:nvSpPr>
          <p:cNvPr id="14" name="Rectangle 56">
            <a:extLst>
              <a:ext uri="{FF2B5EF4-FFF2-40B4-BE49-F238E27FC236}">
                <a16:creationId xmlns:a16="http://schemas.microsoft.com/office/drawing/2014/main" id="{226EAE40-A359-4242-81B7-3D6A643D8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7536" y="1736723"/>
            <a:ext cx="766235" cy="272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600" b="0">
                <a:latin typeface="+mn-lt"/>
              </a:rPr>
              <a:t>12 bits</a:t>
            </a:r>
          </a:p>
        </p:txBody>
      </p:sp>
      <p:sp>
        <p:nvSpPr>
          <p:cNvPr id="15" name="Text Box 66">
            <a:extLst>
              <a:ext uri="{FF2B5EF4-FFF2-40B4-BE49-F238E27FC236}">
                <a16:creationId xmlns:a16="http://schemas.microsoft.com/office/drawing/2014/main" id="{883455E0-7527-4DF4-BDFF-B1713DAC6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9563" y="1871660"/>
            <a:ext cx="1529823" cy="58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 b="0" dirty="0">
                <a:latin typeface="+mn-lt"/>
              </a:rPr>
              <a:t>48-bit Virtual </a:t>
            </a:r>
          </a:p>
          <a:p>
            <a:pPr algn="r" eaLnBrk="1" hangingPunct="1"/>
            <a:r>
              <a:rPr lang="en-US" altLang="en-US" sz="1600" b="0" dirty="0">
                <a:latin typeface="+mn-lt"/>
              </a:rPr>
              <a:t>Address:</a:t>
            </a:r>
          </a:p>
        </p:txBody>
      </p:sp>
      <p:sp>
        <p:nvSpPr>
          <p:cNvPr id="16" name="Rectangle 68">
            <a:extLst>
              <a:ext uri="{FF2B5EF4-FFF2-40B4-BE49-F238E27FC236}">
                <a16:creationId xmlns:a16="http://schemas.microsoft.com/office/drawing/2014/main" id="{E0883B73-8140-406C-99AA-5B83B4098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8773" y="2060573"/>
            <a:ext cx="1563688" cy="377825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400" b="0" dirty="0">
                <a:latin typeface="+mn-lt"/>
              </a:rPr>
              <a:t>Offset</a:t>
            </a:r>
          </a:p>
        </p:txBody>
      </p:sp>
      <p:sp>
        <p:nvSpPr>
          <p:cNvPr id="17" name="Rectangle 69">
            <a:extLst>
              <a:ext uri="{FF2B5EF4-FFF2-40B4-BE49-F238E27FC236}">
                <a16:creationId xmlns:a16="http://schemas.microsoft.com/office/drawing/2014/main" id="{FCFD348F-222D-4A11-A48F-C9170E15D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3636" y="2060573"/>
            <a:ext cx="1001712" cy="377825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200" b="0" dirty="0">
                <a:latin typeface="+mn-lt"/>
              </a:rPr>
              <a:t>Virtual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200" b="0" dirty="0">
                <a:latin typeface="+mn-lt"/>
              </a:rPr>
              <a:t>P2 index</a:t>
            </a:r>
          </a:p>
        </p:txBody>
      </p:sp>
      <p:sp>
        <p:nvSpPr>
          <p:cNvPr id="18" name="Rectangle 70">
            <a:extLst>
              <a:ext uri="{FF2B5EF4-FFF2-40B4-BE49-F238E27FC236}">
                <a16:creationId xmlns:a16="http://schemas.microsoft.com/office/drawing/2014/main" id="{344621A1-CD11-462D-88DA-F50888173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0336" y="2060573"/>
            <a:ext cx="1003300" cy="377825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200" b="0" dirty="0">
                <a:latin typeface="+mn-lt"/>
              </a:rPr>
              <a:t>Virtual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200" b="0" dirty="0">
                <a:latin typeface="+mn-lt"/>
              </a:rPr>
              <a:t>P1 index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3A495D9-9659-4A10-AF28-066BC31BB7EC}"/>
              </a:ext>
            </a:extLst>
          </p:cNvPr>
          <p:cNvGrpSpPr>
            <a:grpSpLocks/>
          </p:cNvGrpSpPr>
          <p:nvPr/>
        </p:nvGrpSpPr>
        <p:grpSpPr bwMode="auto">
          <a:xfrm>
            <a:off x="4493773" y="3411535"/>
            <a:ext cx="669925" cy="1397000"/>
            <a:chOff x="3290594" y="2432050"/>
            <a:chExt cx="669926" cy="1397000"/>
          </a:xfrm>
        </p:grpSpPr>
        <p:sp>
          <p:nvSpPr>
            <p:cNvPr id="20" name="Rectangle 4">
              <a:extLst>
                <a:ext uri="{FF2B5EF4-FFF2-40B4-BE49-F238E27FC236}">
                  <a16:creationId xmlns:a16="http://schemas.microsoft.com/office/drawing/2014/main" id="{C384131B-832A-4049-80A4-391F09C36D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0595" y="2432050"/>
              <a:ext cx="669925" cy="1397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000" b="0">
                <a:latin typeface="+mn-lt"/>
              </a:endParaRPr>
            </a:p>
          </p:txBody>
        </p:sp>
        <p:sp>
          <p:nvSpPr>
            <p:cNvPr id="21" name="Rectangle 5" descr="80%">
              <a:extLst>
                <a:ext uri="{FF2B5EF4-FFF2-40B4-BE49-F238E27FC236}">
                  <a16:creationId xmlns:a16="http://schemas.microsoft.com/office/drawing/2014/main" id="{E73E6CAE-07BA-4CFC-AB8E-BF761F215B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0594" y="2630487"/>
              <a:ext cx="669925" cy="142875"/>
            </a:xfrm>
            <a:prstGeom prst="rect">
              <a:avLst/>
            </a:prstGeom>
            <a:pattFill prst="pct80">
              <a:fgClr>
                <a:schemeClr val="hlink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000" b="0">
                <a:latin typeface="+mn-lt"/>
              </a:endParaRPr>
            </a:p>
          </p:txBody>
        </p:sp>
        <p:sp>
          <p:nvSpPr>
            <p:cNvPr id="22" name="Rectangle 6" descr="75%">
              <a:extLst>
                <a:ext uri="{FF2B5EF4-FFF2-40B4-BE49-F238E27FC236}">
                  <a16:creationId xmlns:a16="http://schemas.microsoft.com/office/drawing/2014/main" id="{CC7B0DE8-A48E-444E-8721-FE8C6E4297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0595" y="3044824"/>
              <a:ext cx="669925" cy="144463"/>
            </a:xfrm>
            <a:prstGeom prst="rect">
              <a:avLst/>
            </a:prstGeom>
            <a:pattFill prst="pct75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000" b="0">
                <a:latin typeface="+mn-lt"/>
              </a:endParaRPr>
            </a:p>
          </p:txBody>
        </p:sp>
        <p:sp>
          <p:nvSpPr>
            <p:cNvPr id="23" name="Rectangle 7" descr="75%">
              <a:extLst>
                <a:ext uri="{FF2B5EF4-FFF2-40B4-BE49-F238E27FC236}">
                  <a16:creationId xmlns:a16="http://schemas.microsoft.com/office/drawing/2014/main" id="{38C1BFDE-25D1-4A51-A980-53553D9B80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0595" y="3197226"/>
              <a:ext cx="669925" cy="142875"/>
            </a:xfrm>
            <a:prstGeom prst="rect">
              <a:avLst/>
            </a:prstGeom>
            <a:pattFill prst="pct75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000" b="0">
                <a:latin typeface="+mn-lt"/>
              </a:endParaRPr>
            </a:p>
          </p:txBody>
        </p:sp>
      </p:grpSp>
      <p:grpSp>
        <p:nvGrpSpPr>
          <p:cNvPr id="24" name="Group 111">
            <a:extLst>
              <a:ext uri="{FF2B5EF4-FFF2-40B4-BE49-F238E27FC236}">
                <a16:creationId xmlns:a16="http://schemas.microsoft.com/office/drawing/2014/main" id="{B92CDC42-4C4D-4DDD-943F-976189540552}"/>
              </a:ext>
            </a:extLst>
          </p:cNvPr>
          <p:cNvGrpSpPr>
            <a:grpSpLocks/>
          </p:cNvGrpSpPr>
          <p:nvPr/>
        </p:nvGrpSpPr>
        <p:grpSpPr bwMode="auto">
          <a:xfrm>
            <a:off x="3971486" y="4903778"/>
            <a:ext cx="1703387" cy="273050"/>
            <a:chOff x="1872" y="2644"/>
            <a:chExt cx="1073" cy="172"/>
          </a:xfrm>
        </p:grpSpPr>
        <p:sp>
          <p:nvSpPr>
            <p:cNvPr id="25" name="Rectangle 47">
              <a:extLst>
                <a:ext uri="{FF2B5EF4-FFF2-40B4-BE49-F238E27FC236}">
                  <a16:creationId xmlns:a16="http://schemas.microsoft.com/office/drawing/2014/main" id="{30158FB0-3ABF-40BC-90DD-0F4F7ECE5A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644"/>
              <a:ext cx="505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en-US" sz="1600" b="0">
                  <a:latin typeface="+mn-lt"/>
                </a:rPr>
                <a:t>8 bytes</a:t>
              </a:r>
            </a:p>
          </p:txBody>
        </p:sp>
        <p:sp>
          <p:nvSpPr>
            <p:cNvPr id="26" name="Line 48">
              <a:extLst>
                <a:ext uri="{FF2B5EF4-FFF2-40B4-BE49-F238E27FC236}">
                  <a16:creationId xmlns:a16="http://schemas.microsoft.com/office/drawing/2014/main" id="{7F548B3E-4815-4C22-91D4-8D864BC6BA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740"/>
              <a:ext cx="23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7" name="Line 49">
              <a:extLst>
                <a:ext uri="{FF2B5EF4-FFF2-40B4-BE49-F238E27FC236}">
                  <a16:creationId xmlns:a16="http://schemas.microsoft.com/office/drawing/2014/main" id="{2D0C92D6-A18A-4627-8BAD-47CE75B8E4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88" y="2740"/>
              <a:ext cx="25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28" name="Rectangle 76">
            <a:extLst>
              <a:ext uri="{FF2B5EF4-FFF2-40B4-BE49-F238E27FC236}">
                <a16:creationId xmlns:a16="http://schemas.microsoft.com/office/drawing/2014/main" id="{56EDAF79-95AF-4955-88A4-8AEB32603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5211" y="3414710"/>
            <a:ext cx="1822450" cy="315913"/>
          </a:xfrm>
          <a:prstGeom prst="rect">
            <a:avLst/>
          </a:prstGeom>
          <a:solidFill>
            <a:srgbClr val="FF66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 dirty="0" err="1">
                <a:latin typeface="+mn-lt"/>
              </a:rPr>
              <a:t>PageTablePtr</a:t>
            </a:r>
            <a:endParaRPr lang="en-US" altLang="en-US" sz="1800" b="0" dirty="0">
              <a:latin typeface="+mn-lt"/>
            </a:endParaRPr>
          </a:p>
        </p:txBody>
      </p:sp>
      <p:sp>
        <p:nvSpPr>
          <p:cNvPr id="29" name="Line 92">
            <a:extLst>
              <a:ext uri="{FF2B5EF4-FFF2-40B4-BE49-F238E27FC236}">
                <a16:creationId xmlns:a16="http://schemas.microsoft.com/office/drawing/2014/main" id="{9D166861-3956-4FC2-8F1F-6AFDB479B5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60361" y="3449635"/>
            <a:ext cx="633412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600"/>
          </a:p>
        </p:txBody>
      </p:sp>
      <p:sp>
        <p:nvSpPr>
          <p:cNvPr id="30" name="Freeform 93">
            <a:extLst>
              <a:ext uri="{FF2B5EF4-FFF2-40B4-BE49-F238E27FC236}">
                <a16:creationId xmlns:a16="http://schemas.microsoft.com/office/drawing/2014/main" id="{3731BEE1-495C-4E15-81DF-169AA09CBF56}"/>
              </a:ext>
            </a:extLst>
          </p:cNvPr>
          <p:cNvSpPr>
            <a:spLocks/>
          </p:cNvSpPr>
          <p:nvPr/>
        </p:nvSpPr>
        <p:spPr bwMode="auto">
          <a:xfrm>
            <a:off x="3966723" y="2422523"/>
            <a:ext cx="527050" cy="1258887"/>
          </a:xfrm>
          <a:custGeom>
            <a:avLst/>
            <a:gdLst>
              <a:gd name="T0" fmla="*/ 0 w 912"/>
              <a:gd name="T1" fmla="*/ 0 h 960"/>
              <a:gd name="T2" fmla="*/ 0 w 912"/>
              <a:gd name="T3" fmla="*/ 2147483647 h 960"/>
              <a:gd name="T4" fmla="*/ 2147483647 w 912"/>
              <a:gd name="T5" fmla="*/ 2147483647 h 960"/>
              <a:gd name="T6" fmla="*/ 2147483647 w 912"/>
              <a:gd name="T7" fmla="*/ 2147483647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960"/>
              <a:gd name="T14" fmla="*/ 912 w 912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960">
                <a:moveTo>
                  <a:pt x="0" y="0"/>
                </a:moveTo>
                <a:lnTo>
                  <a:pt x="0" y="288"/>
                </a:lnTo>
                <a:lnTo>
                  <a:pt x="528" y="960"/>
                </a:lnTo>
                <a:lnTo>
                  <a:pt x="912" y="96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600"/>
          </a:p>
        </p:txBody>
      </p:sp>
      <p:grpSp>
        <p:nvGrpSpPr>
          <p:cNvPr id="31" name="Group 117">
            <a:extLst>
              <a:ext uri="{FF2B5EF4-FFF2-40B4-BE49-F238E27FC236}">
                <a16:creationId xmlns:a16="http://schemas.microsoft.com/office/drawing/2014/main" id="{5193ED19-634C-4A2D-BE9B-B49019F2F6D9}"/>
              </a:ext>
            </a:extLst>
          </p:cNvPr>
          <p:cNvGrpSpPr>
            <a:grpSpLocks/>
          </p:cNvGrpSpPr>
          <p:nvPr/>
        </p:nvGrpSpPr>
        <p:grpSpPr bwMode="auto">
          <a:xfrm>
            <a:off x="5832036" y="3549648"/>
            <a:ext cx="668337" cy="1397000"/>
            <a:chOff x="3572" y="971"/>
            <a:chExt cx="421" cy="880"/>
          </a:xfrm>
        </p:grpSpPr>
        <p:sp>
          <p:nvSpPr>
            <p:cNvPr id="32" name="Rectangle 8">
              <a:extLst>
                <a:ext uri="{FF2B5EF4-FFF2-40B4-BE49-F238E27FC236}">
                  <a16:creationId xmlns:a16="http://schemas.microsoft.com/office/drawing/2014/main" id="{AE2621B3-B4E8-475B-97D2-A699574ED8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971"/>
              <a:ext cx="421" cy="88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000" b="0">
                <a:latin typeface="+mn-lt"/>
              </a:endParaRPr>
            </a:p>
          </p:txBody>
        </p:sp>
        <p:sp>
          <p:nvSpPr>
            <p:cNvPr id="33" name="Rectangle 9" descr="50%">
              <a:extLst>
                <a:ext uri="{FF2B5EF4-FFF2-40B4-BE49-F238E27FC236}">
                  <a16:creationId xmlns:a16="http://schemas.microsoft.com/office/drawing/2014/main" id="{AFC7590B-1DEF-478A-8475-E35B28F86C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1317"/>
              <a:ext cx="421" cy="90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000" b="0">
                <a:latin typeface="+mn-lt"/>
              </a:endParaRPr>
            </a:p>
          </p:txBody>
        </p:sp>
        <p:sp>
          <p:nvSpPr>
            <p:cNvPr id="34" name="Rectangle 10" descr="50%">
              <a:extLst>
                <a:ext uri="{FF2B5EF4-FFF2-40B4-BE49-F238E27FC236}">
                  <a16:creationId xmlns:a16="http://schemas.microsoft.com/office/drawing/2014/main" id="{D309E50F-B9A9-4376-B224-86BFE83D35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1416"/>
              <a:ext cx="421" cy="89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000" b="0">
                <a:latin typeface="+mn-lt"/>
              </a:endParaRPr>
            </a:p>
          </p:txBody>
        </p:sp>
        <p:sp>
          <p:nvSpPr>
            <p:cNvPr id="35" name="Rectangle 11" descr="70%">
              <a:extLst>
                <a:ext uri="{FF2B5EF4-FFF2-40B4-BE49-F238E27FC236}">
                  <a16:creationId xmlns:a16="http://schemas.microsoft.com/office/drawing/2014/main" id="{08AD5C7F-062E-4F91-8D42-176765E183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1613"/>
              <a:ext cx="421" cy="91"/>
            </a:xfrm>
            <a:prstGeom prst="rect">
              <a:avLst/>
            </a:prstGeom>
            <a:pattFill prst="pct70">
              <a:fgClr>
                <a:schemeClr val="hlink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000" b="0">
                <a:latin typeface="+mn-lt"/>
              </a:endParaRPr>
            </a:p>
          </p:txBody>
        </p:sp>
      </p:grpSp>
      <p:grpSp>
        <p:nvGrpSpPr>
          <p:cNvPr id="36" name="Group 118">
            <a:extLst>
              <a:ext uri="{FF2B5EF4-FFF2-40B4-BE49-F238E27FC236}">
                <a16:creationId xmlns:a16="http://schemas.microsoft.com/office/drawing/2014/main" id="{A3FCE935-6DD7-41BB-BEA4-BE1490C18DAB}"/>
              </a:ext>
            </a:extLst>
          </p:cNvPr>
          <p:cNvGrpSpPr>
            <a:grpSpLocks/>
          </p:cNvGrpSpPr>
          <p:nvPr/>
        </p:nvGrpSpPr>
        <p:grpSpPr bwMode="auto">
          <a:xfrm>
            <a:off x="7055998" y="3463923"/>
            <a:ext cx="668338" cy="1398587"/>
            <a:chOff x="3572" y="2057"/>
            <a:chExt cx="421" cy="881"/>
          </a:xfrm>
        </p:grpSpPr>
        <p:sp>
          <p:nvSpPr>
            <p:cNvPr id="37" name="Rectangle 12">
              <a:extLst>
                <a:ext uri="{FF2B5EF4-FFF2-40B4-BE49-F238E27FC236}">
                  <a16:creationId xmlns:a16="http://schemas.microsoft.com/office/drawing/2014/main" id="{FFCE8693-657F-4D69-8B7B-AC112BB0E4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2057"/>
              <a:ext cx="421" cy="88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000" b="0">
                <a:latin typeface="+mn-lt"/>
              </a:endParaRPr>
            </a:p>
          </p:txBody>
        </p:sp>
        <p:sp>
          <p:nvSpPr>
            <p:cNvPr id="38" name="Rectangle 13" descr="50%">
              <a:extLst>
                <a:ext uri="{FF2B5EF4-FFF2-40B4-BE49-F238E27FC236}">
                  <a16:creationId xmlns:a16="http://schemas.microsoft.com/office/drawing/2014/main" id="{58C2E669-A4BF-4A8F-9B53-72B29FE3DF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2304"/>
              <a:ext cx="421" cy="91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000" b="0">
                <a:latin typeface="+mn-lt"/>
              </a:endParaRPr>
            </a:p>
          </p:txBody>
        </p:sp>
        <p:sp>
          <p:nvSpPr>
            <p:cNvPr id="39" name="Rectangle 14" descr="50%">
              <a:extLst>
                <a:ext uri="{FF2B5EF4-FFF2-40B4-BE49-F238E27FC236}">
                  <a16:creationId xmlns:a16="http://schemas.microsoft.com/office/drawing/2014/main" id="{22F34C74-ECE6-4548-85A3-B4E13D3C6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2403"/>
              <a:ext cx="421" cy="90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000" b="0">
                <a:latin typeface="+mn-lt"/>
              </a:endParaRPr>
            </a:p>
          </p:txBody>
        </p:sp>
        <p:sp>
          <p:nvSpPr>
            <p:cNvPr id="40" name="Rectangle 15" descr="50%">
              <a:extLst>
                <a:ext uri="{FF2B5EF4-FFF2-40B4-BE49-F238E27FC236}">
                  <a16:creationId xmlns:a16="http://schemas.microsoft.com/office/drawing/2014/main" id="{45BE18A3-3BAA-4C3F-94E8-620BB13FFA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2600"/>
              <a:ext cx="421" cy="91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000" b="0">
                <a:latin typeface="+mn-lt"/>
              </a:endParaRPr>
            </a:p>
          </p:txBody>
        </p:sp>
      </p:grpSp>
      <p:sp>
        <p:nvSpPr>
          <p:cNvPr id="41" name="Freeform 120">
            <a:extLst>
              <a:ext uri="{FF2B5EF4-FFF2-40B4-BE49-F238E27FC236}">
                <a16:creationId xmlns:a16="http://schemas.microsoft.com/office/drawing/2014/main" id="{8F8E190B-7532-488C-ACBC-DE02C6E8D94A}"/>
              </a:ext>
            </a:extLst>
          </p:cNvPr>
          <p:cNvSpPr>
            <a:spLocks/>
          </p:cNvSpPr>
          <p:nvPr/>
        </p:nvSpPr>
        <p:spPr bwMode="auto">
          <a:xfrm>
            <a:off x="5163698" y="2427285"/>
            <a:ext cx="668338" cy="2212975"/>
          </a:xfrm>
          <a:custGeom>
            <a:avLst/>
            <a:gdLst>
              <a:gd name="T0" fmla="*/ 0 w 1824"/>
              <a:gd name="T1" fmla="*/ 0 h 768"/>
              <a:gd name="T2" fmla="*/ 0 w 1824"/>
              <a:gd name="T3" fmla="*/ 2147483647 h 768"/>
              <a:gd name="T4" fmla="*/ 2147483647 w 1824"/>
              <a:gd name="T5" fmla="*/ 2147483647 h 768"/>
              <a:gd name="T6" fmla="*/ 2147483647 w 1824"/>
              <a:gd name="T7" fmla="*/ 2147483647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1824"/>
              <a:gd name="T13" fmla="*/ 0 h 768"/>
              <a:gd name="T14" fmla="*/ 1824 w 1824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24" h="768">
                <a:moveTo>
                  <a:pt x="0" y="0"/>
                </a:moveTo>
                <a:lnTo>
                  <a:pt x="0" y="192"/>
                </a:lnTo>
                <a:lnTo>
                  <a:pt x="1440" y="768"/>
                </a:lnTo>
                <a:lnTo>
                  <a:pt x="1824" y="768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600"/>
          </a:p>
        </p:txBody>
      </p:sp>
      <p:sp>
        <p:nvSpPr>
          <p:cNvPr id="42" name="Rectangle 69">
            <a:extLst>
              <a:ext uri="{FF2B5EF4-FFF2-40B4-BE49-F238E27FC236}">
                <a16:creationId xmlns:a16="http://schemas.microsoft.com/office/drawing/2014/main" id="{AA3D6EFE-6B58-4851-8A7F-A89342D59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5348" y="2060573"/>
            <a:ext cx="1001713" cy="377825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200" b="0">
                <a:latin typeface="+mn-lt"/>
              </a:rPr>
              <a:t>Virtual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200" b="0">
                <a:latin typeface="+mn-lt"/>
              </a:rPr>
              <a:t>P3 index</a:t>
            </a:r>
          </a:p>
        </p:txBody>
      </p:sp>
      <p:sp>
        <p:nvSpPr>
          <p:cNvPr id="43" name="Rectangle 69">
            <a:extLst>
              <a:ext uri="{FF2B5EF4-FFF2-40B4-BE49-F238E27FC236}">
                <a16:creationId xmlns:a16="http://schemas.microsoft.com/office/drawing/2014/main" id="{A3EF6CB0-C166-4CC6-916F-06207D037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061" y="2060573"/>
            <a:ext cx="1001712" cy="377825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200" b="0">
                <a:latin typeface="+mn-lt"/>
              </a:rPr>
              <a:t>Virtual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200" b="0">
                <a:latin typeface="+mn-lt"/>
              </a:rPr>
              <a:t>P4 index</a:t>
            </a:r>
          </a:p>
        </p:txBody>
      </p:sp>
      <p:sp>
        <p:nvSpPr>
          <p:cNvPr id="44" name="Rectangle 55">
            <a:extLst>
              <a:ext uri="{FF2B5EF4-FFF2-40B4-BE49-F238E27FC236}">
                <a16:creationId xmlns:a16="http://schemas.microsoft.com/office/drawing/2014/main" id="{70BE7B0A-784D-4F1C-8A7C-12B45D6D0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6948" y="1719260"/>
            <a:ext cx="652423" cy="272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600" b="0" dirty="0">
                <a:latin typeface="+mn-lt"/>
              </a:rPr>
              <a:t>9 bits</a:t>
            </a:r>
          </a:p>
        </p:txBody>
      </p:sp>
      <p:sp>
        <p:nvSpPr>
          <p:cNvPr id="45" name="Rectangle 55">
            <a:extLst>
              <a:ext uri="{FF2B5EF4-FFF2-40B4-BE49-F238E27FC236}">
                <a16:creationId xmlns:a16="http://schemas.microsoft.com/office/drawing/2014/main" id="{93B28486-247C-4298-87F8-1D1794B30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8661" y="1719260"/>
            <a:ext cx="652423" cy="272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600" b="0">
                <a:latin typeface="+mn-lt"/>
              </a:rPr>
              <a:t>9 bits</a:t>
            </a:r>
          </a:p>
        </p:txBody>
      </p:sp>
      <p:sp>
        <p:nvSpPr>
          <p:cNvPr id="46" name="Line 92">
            <a:extLst>
              <a:ext uri="{FF2B5EF4-FFF2-40B4-BE49-F238E27FC236}">
                <a16:creationId xmlns:a16="http://schemas.microsoft.com/office/drawing/2014/main" id="{B2781C42-3070-4FD4-BB51-0A4FF7C88F6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65286" y="3549648"/>
            <a:ext cx="666750" cy="146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600"/>
          </a:p>
        </p:txBody>
      </p:sp>
      <p:sp>
        <p:nvSpPr>
          <p:cNvPr id="47" name="Line 92">
            <a:extLst>
              <a:ext uri="{FF2B5EF4-FFF2-40B4-BE49-F238E27FC236}">
                <a16:creationId xmlns:a16="http://schemas.microsoft.com/office/drawing/2014/main" id="{0D9F6D7B-8C44-4048-A800-96D6D11E2E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06723" y="3487735"/>
            <a:ext cx="549275" cy="1152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600"/>
          </a:p>
        </p:txBody>
      </p:sp>
      <p:sp>
        <p:nvSpPr>
          <p:cNvPr id="48" name="Freeform 120">
            <a:extLst>
              <a:ext uri="{FF2B5EF4-FFF2-40B4-BE49-F238E27FC236}">
                <a16:creationId xmlns:a16="http://schemas.microsoft.com/office/drawing/2014/main" id="{334C29A7-068D-4208-97BD-6DD3832EEA0B}"/>
              </a:ext>
            </a:extLst>
          </p:cNvPr>
          <p:cNvSpPr>
            <a:spLocks/>
          </p:cNvSpPr>
          <p:nvPr/>
        </p:nvSpPr>
        <p:spPr bwMode="auto">
          <a:xfrm>
            <a:off x="6389248" y="2438398"/>
            <a:ext cx="666750" cy="1960562"/>
          </a:xfrm>
          <a:custGeom>
            <a:avLst/>
            <a:gdLst>
              <a:gd name="T0" fmla="*/ 0 w 1824"/>
              <a:gd name="T1" fmla="*/ 0 h 768"/>
              <a:gd name="T2" fmla="*/ 0 w 1824"/>
              <a:gd name="T3" fmla="*/ 2147483647 h 768"/>
              <a:gd name="T4" fmla="*/ 2147483647 w 1824"/>
              <a:gd name="T5" fmla="*/ 2147483647 h 768"/>
              <a:gd name="T6" fmla="*/ 2147483647 w 1824"/>
              <a:gd name="T7" fmla="*/ 2147483647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1824"/>
              <a:gd name="T13" fmla="*/ 0 h 768"/>
              <a:gd name="T14" fmla="*/ 1824 w 1824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24" h="768">
                <a:moveTo>
                  <a:pt x="0" y="0"/>
                </a:moveTo>
                <a:lnTo>
                  <a:pt x="0" y="192"/>
                </a:lnTo>
                <a:lnTo>
                  <a:pt x="1440" y="768"/>
                </a:lnTo>
                <a:lnTo>
                  <a:pt x="1824" y="768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60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710D4A1-CA2B-44FC-B262-C570015D002E}"/>
              </a:ext>
            </a:extLst>
          </p:cNvPr>
          <p:cNvGrpSpPr>
            <a:grpSpLocks/>
          </p:cNvGrpSpPr>
          <p:nvPr/>
        </p:nvGrpSpPr>
        <p:grpSpPr bwMode="auto">
          <a:xfrm>
            <a:off x="8064061" y="3101973"/>
            <a:ext cx="669925" cy="1397000"/>
            <a:chOff x="3290594" y="2432050"/>
            <a:chExt cx="669926" cy="1397000"/>
          </a:xfrm>
        </p:grpSpPr>
        <p:sp>
          <p:nvSpPr>
            <p:cNvPr id="50" name="Rectangle 4">
              <a:extLst>
                <a:ext uri="{FF2B5EF4-FFF2-40B4-BE49-F238E27FC236}">
                  <a16:creationId xmlns:a16="http://schemas.microsoft.com/office/drawing/2014/main" id="{E60B93F5-005A-4178-85AD-28AF34959A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0595" y="2432050"/>
              <a:ext cx="669925" cy="1397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000" b="0">
                <a:latin typeface="+mn-lt"/>
              </a:endParaRPr>
            </a:p>
          </p:txBody>
        </p:sp>
        <p:sp>
          <p:nvSpPr>
            <p:cNvPr id="51" name="Rectangle 5" descr="80%">
              <a:extLst>
                <a:ext uri="{FF2B5EF4-FFF2-40B4-BE49-F238E27FC236}">
                  <a16:creationId xmlns:a16="http://schemas.microsoft.com/office/drawing/2014/main" id="{D9540850-1BC9-4FB8-8666-8EEE02B780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0594" y="2630487"/>
              <a:ext cx="669925" cy="142875"/>
            </a:xfrm>
            <a:prstGeom prst="rect">
              <a:avLst/>
            </a:prstGeom>
            <a:pattFill prst="pct80">
              <a:fgClr>
                <a:schemeClr val="hlink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000" b="0">
                <a:latin typeface="+mn-lt"/>
              </a:endParaRPr>
            </a:p>
          </p:txBody>
        </p:sp>
        <p:sp>
          <p:nvSpPr>
            <p:cNvPr id="52" name="Rectangle 6" descr="75%">
              <a:extLst>
                <a:ext uri="{FF2B5EF4-FFF2-40B4-BE49-F238E27FC236}">
                  <a16:creationId xmlns:a16="http://schemas.microsoft.com/office/drawing/2014/main" id="{75FE1B42-C167-4FB5-AA87-EAEA4BC886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0595" y="3044824"/>
              <a:ext cx="669925" cy="144463"/>
            </a:xfrm>
            <a:prstGeom prst="rect">
              <a:avLst/>
            </a:prstGeom>
            <a:pattFill prst="pct75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000" b="0">
                <a:latin typeface="+mn-lt"/>
              </a:endParaRPr>
            </a:p>
          </p:txBody>
        </p:sp>
        <p:sp>
          <p:nvSpPr>
            <p:cNvPr id="53" name="Rectangle 7" descr="75%">
              <a:extLst>
                <a:ext uri="{FF2B5EF4-FFF2-40B4-BE49-F238E27FC236}">
                  <a16:creationId xmlns:a16="http://schemas.microsoft.com/office/drawing/2014/main" id="{A04AF621-80D2-40B7-B535-B023C283B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0595" y="3197226"/>
              <a:ext cx="669925" cy="142875"/>
            </a:xfrm>
            <a:prstGeom prst="rect">
              <a:avLst/>
            </a:prstGeom>
            <a:pattFill prst="pct75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000" b="0">
                <a:latin typeface="+mn-lt"/>
              </a:endParaRPr>
            </a:p>
          </p:txBody>
        </p:sp>
      </p:grpSp>
      <p:sp>
        <p:nvSpPr>
          <p:cNvPr id="54" name="Line 92">
            <a:extLst>
              <a:ext uri="{FF2B5EF4-FFF2-40B4-BE49-F238E27FC236}">
                <a16:creationId xmlns:a16="http://schemas.microsoft.com/office/drawing/2014/main" id="{D57A85CB-AF32-4357-839B-3564E0AE70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24336" y="3101973"/>
            <a:ext cx="339725" cy="1312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600"/>
          </a:p>
        </p:txBody>
      </p:sp>
      <p:sp>
        <p:nvSpPr>
          <p:cNvPr id="55" name="Freeform 120">
            <a:extLst>
              <a:ext uri="{FF2B5EF4-FFF2-40B4-BE49-F238E27FC236}">
                <a16:creationId xmlns:a16="http://schemas.microsoft.com/office/drawing/2014/main" id="{E3064C30-FA6A-45FD-9752-B699A99EBD3E}"/>
              </a:ext>
            </a:extLst>
          </p:cNvPr>
          <p:cNvSpPr>
            <a:spLocks/>
          </p:cNvSpPr>
          <p:nvPr/>
        </p:nvSpPr>
        <p:spPr bwMode="auto">
          <a:xfrm>
            <a:off x="7484623" y="2438398"/>
            <a:ext cx="579438" cy="973137"/>
          </a:xfrm>
          <a:custGeom>
            <a:avLst/>
            <a:gdLst>
              <a:gd name="T0" fmla="*/ 0 w 1824"/>
              <a:gd name="T1" fmla="*/ 0 h 768"/>
              <a:gd name="T2" fmla="*/ 0 w 1824"/>
              <a:gd name="T3" fmla="*/ 2147483647 h 768"/>
              <a:gd name="T4" fmla="*/ 2147483647 w 1824"/>
              <a:gd name="T5" fmla="*/ 2147483647 h 768"/>
              <a:gd name="T6" fmla="*/ 2147483647 w 1824"/>
              <a:gd name="T7" fmla="*/ 2147483647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1824"/>
              <a:gd name="T13" fmla="*/ 0 h 768"/>
              <a:gd name="T14" fmla="*/ 1824 w 1824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24" h="768">
                <a:moveTo>
                  <a:pt x="0" y="0"/>
                </a:moveTo>
                <a:lnTo>
                  <a:pt x="0" y="192"/>
                </a:lnTo>
                <a:lnTo>
                  <a:pt x="1440" y="768"/>
                </a:lnTo>
                <a:lnTo>
                  <a:pt x="1824" y="768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600"/>
          </a:p>
        </p:txBody>
      </p:sp>
      <p:sp>
        <p:nvSpPr>
          <p:cNvPr id="56" name="Freeform 2">
            <a:extLst>
              <a:ext uri="{FF2B5EF4-FFF2-40B4-BE49-F238E27FC236}">
                <a16:creationId xmlns:a16="http://schemas.microsoft.com/office/drawing/2014/main" id="{F1373434-B9F9-4191-8D05-C21032B593EA}"/>
              </a:ext>
            </a:extLst>
          </p:cNvPr>
          <p:cNvSpPr>
            <a:spLocks/>
          </p:cNvSpPr>
          <p:nvPr/>
        </p:nvSpPr>
        <p:spPr bwMode="auto">
          <a:xfrm>
            <a:off x="8622861" y="2438399"/>
            <a:ext cx="876300" cy="3746172"/>
          </a:xfrm>
          <a:custGeom>
            <a:avLst/>
            <a:gdLst>
              <a:gd name="T0" fmla="*/ 126704 w 533400"/>
              <a:gd name="T1" fmla="*/ 0 h 4124325"/>
              <a:gd name="T2" fmla="*/ 2365116 w 533400"/>
              <a:gd name="T3" fmla="*/ 460251 h 4124325"/>
              <a:gd name="T4" fmla="*/ 2365116 w 533400"/>
              <a:gd name="T5" fmla="*/ 3491900 h 4124325"/>
              <a:gd name="T6" fmla="*/ 0 w 533400"/>
              <a:gd name="T7" fmla="*/ 4332357 h 412432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33400" h="4124325">
                <a:moveTo>
                  <a:pt x="28575" y="0"/>
                </a:moveTo>
                <a:lnTo>
                  <a:pt x="533400" y="438150"/>
                </a:lnTo>
                <a:lnTo>
                  <a:pt x="533400" y="3324225"/>
                </a:lnTo>
                <a:lnTo>
                  <a:pt x="0" y="4124325"/>
                </a:lnTo>
              </a:path>
            </a:pathLst>
          </a:custGeom>
          <a:noFill/>
          <a:ln w="28575" cap="flat" cmpd="sng" algn="ctr">
            <a:solidFill>
              <a:srgbClr val="233AE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 sz="1600"/>
          </a:p>
        </p:txBody>
      </p:sp>
      <p:sp>
        <p:nvSpPr>
          <p:cNvPr id="57" name="Freeform 3">
            <a:extLst>
              <a:ext uri="{FF2B5EF4-FFF2-40B4-BE49-F238E27FC236}">
                <a16:creationId xmlns:a16="http://schemas.microsoft.com/office/drawing/2014/main" id="{B9EDCE54-80A8-4066-A64A-F89F0F6C7025}"/>
              </a:ext>
            </a:extLst>
          </p:cNvPr>
          <p:cNvSpPr>
            <a:spLocks/>
          </p:cNvSpPr>
          <p:nvPr/>
        </p:nvSpPr>
        <p:spPr bwMode="auto">
          <a:xfrm>
            <a:off x="6487673" y="3360735"/>
            <a:ext cx="2619375" cy="2840035"/>
          </a:xfrm>
          <a:custGeom>
            <a:avLst/>
            <a:gdLst>
              <a:gd name="T0" fmla="*/ 2276475 w 2619375"/>
              <a:gd name="T1" fmla="*/ 0 h 3257550"/>
              <a:gd name="T2" fmla="*/ 2619375 w 2619375"/>
              <a:gd name="T3" fmla="*/ 180975 h 3257550"/>
              <a:gd name="T4" fmla="*/ 2619375 w 2619375"/>
              <a:gd name="T5" fmla="*/ 1295400 h 3257550"/>
              <a:gd name="T6" fmla="*/ 0 w 2619375"/>
              <a:gd name="T7" fmla="*/ 3257550 h 325755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619375" h="3257550">
                <a:moveTo>
                  <a:pt x="2276475" y="0"/>
                </a:moveTo>
                <a:lnTo>
                  <a:pt x="2619375" y="180975"/>
                </a:lnTo>
                <a:lnTo>
                  <a:pt x="2619375" y="1295400"/>
                </a:lnTo>
                <a:lnTo>
                  <a:pt x="0" y="325755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 sz="1600"/>
          </a:p>
        </p:txBody>
      </p:sp>
      <p:sp>
        <p:nvSpPr>
          <p:cNvPr id="58" name="TextBox 4">
            <a:extLst>
              <a:ext uri="{FF2B5EF4-FFF2-40B4-BE49-F238E27FC236}">
                <a16:creationId xmlns:a16="http://schemas.microsoft.com/office/drawing/2014/main" id="{60DB9B17-8A34-4B5A-BBA7-39B3709A1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9973" y="5275260"/>
            <a:ext cx="40174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 dirty="0">
                <a:latin typeface="+mn-lt"/>
              </a:rPr>
              <a:t>4096-byte pages (12 bit offset)</a:t>
            </a:r>
            <a:br>
              <a:rPr lang="en-US" altLang="en-US" sz="1800" b="0" dirty="0">
                <a:latin typeface="+mn-lt"/>
              </a:rPr>
            </a:br>
            <a:r>
              <a:rPr lang="en-US" altLang="en-US" sz="1800" b="0" dirty="0">
                <a:latin typeface="+mn-lt"/>
              </a:rPr>
              <a:t>Page tables also 4k bytes (pageable)</a:t>
            </a:r>
          </a:p>
        </p:txBody>
      </p:sp>
    </p:spTree>
    <p:extLst>
      <p:ext uri="{BB962C8B-B14F-4D97-AF65-F5344CB8AC3E}">
        <p14:creationId xmlns:p14="http://schemas.microsoft.com/office/powerpoint/2010/main" val="292833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41" grpId="0" animBg="1"/>
      <p:bldP spid="46" grpId="0" animBg="1"/>
      <p:bldP spid="47" grpId="0" animBg="1"/>
      <p:bldP spid="48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331D9-1610-43FE-BBEC-EBBC2AC57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Large 64-bit Address Space</a:t>
            </a:r>
            <a:endParaRPr lang="en-US" dirty="0"/>
          </a:p>
        </p:txBody>
      </p:sp>
      <p:pic>
        <p:nvPicPr>
          <p:cNvPr id="8" name="Content Placeholder 7" descr="A screenshot of a map&#10;&#10;Description automatically generated">
            <a:extLst>
              <a:ext uri="{FF2B5EF4-FFF2-40B4-BE49-F238E27FC236}">
                <a16:creationId xmlns:a16="http://schemas.microsoft.com/office/drawing/2014/main" id="{87A44598-1972-4307-932A-6D0B03875C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215" y="1943100"/>
            <a:ext cx="5708142" cy="435133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069C79-BB0F-48F2-A7D0-4175B7634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6DE01-E339-4317-AB5E-1CDB5C0BD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C9A61-0CE7-4A0E-96E0-BE3683587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120C64-4200-41F1-89F5-39B285FBA3A4}"/>
              </a:ext>
            </a:extLst>
          </p:cNvPr>
          <p:cNvSpPr/>
          <p:nvPr/>
        </p:nvSpPr>
        <p:spPr>
          <a:xfrm>
            <a:off x="1141451" y="2040753"/>
            <a:ext cx="35556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current x86-64 processors support 64-bit operations</a:t>
            </a: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64-bit words but 48-bit addresses</a:t>
            </a:r>
          </a:p>
        </p:txBody>
      </p:sp>
    </p:spTree>
    <p:extLst>
      <p:ext uri="{BB962C8B-B14F-4D97-AF65-F5344CB8AC3E}">
        <p14:creationId xmlns:p14="http://schemas.microsoft.com/office/powerpoint/2010/main" val="330044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51045-07A6-4416-888C-16FB3ECC1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“Huge Pages” Supported as Well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F62C5-64BA-4E4E-8583-BB74029FD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Memory is now cheap…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E8F5D-CB41-4DF5-B6C9-A1CDBC574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E01A0-3B3C-4994-B28F-A9CEF97B3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9D567-4324-49E7-939B-58E22C725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749295-14BA-4187-ACD2-0899BFD5FF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974" y="2318241"/>
            <a:ext cx="5105400" cy="38217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CEFC5E-42E0-476A-A854-2E8810AADE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192" y="3078162"/>
            <a:ext cx="455295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36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6C145-16DB-46DC-B76A-30A39DCF1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Intel Ice Lake (2019): One More Layer</a:t>
            </a:r>
            <a:endParaRPr lang="en-US" dirty="0"/>
          </a:p>
        </p:txBody>
      </p:sp>
      <p:pic>
        <p:nvPicPr>
          <p:cNvPr id="10" name="Content Placeholder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52449904-AA08-4ACD-8560-73E7B9972E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817" y="1828800"/>
            <a:ext cx="5893216" cy="435133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E58AA-3D1B-4D5F-B1D6-675D1E031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8095A-7551-4FA9-BDD9-18E37B831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28DD3-DFCC-45E7-95DC-D4C695ADD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2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56377-1BA7-4EE9-91FA-68D002699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Multi-Level Translation Analysis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09144-3A0E-4E6A-908E-500583800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Pros:</a:t>
            </a:r>
          </a:p>
          <a:p>
            <a:pPr lvl="1"/>
            <a:r>
              <a:rPr lang="en-US" altLang="ko-KR" dirty="0" smtClean="0"/>
              <a:t>Only need to allocate as many page table entries as we need for application</a:t>
            </a:r>
          </a:p>
          <a:p>
            <a:pPr lvl="2"/>
            <a:r>
              <a:rPr lang="en-US" altLang="ko-KR" dirty="0" smtClean="0"/>
              <a:t>In other words, sparse address spaces are easy</a:t>
            </a:r>
          </a:p>
          <a:p>
            <a:pPr lvl="1"/>
            <a:r>
              <a:rPr lang="en-US" altLang="ko-KR" dirty="0" smtClean="0"/>
              <a:t>Easy memory allocation</a:t>
            </a:r>
          </a:p>
          <a:p>
            <a:pPr lvl="1"/>
            <a:r>
              <a:rPr lang="en-US" altLang="ko-KR" dirty="0" smtClean="0"/>
              <a:t>Easy Sharing</a:t>
            </a:r>
          </a:p>
          <a:p>
            <a:pPr lvl="2"/>
            <a:r>
              <a:rPr lang="en-US" altLang="ko-KR" dirty="0" smtClean="0"/>
              <a:t>Share at segment or page level (need additional reference counting)</a:t>
            </a:r>
          </a:p>
          <a:p>
            <a:r>
              <a:rPr lang="en-US" altLang="ko-KR" dirty="0" smtClean="0"/>
              <a:t>Cons:</a:t>
            </a:r>
          </a:p>
          <a:p>
            <a:pPr lvl="1"/>
            <a:r>
              <a:rPr lang="en-US" altLang="ko-KR" dirty="0" smtClean="0"/>
              <a:t>One pointer per page (typically 4K – 16K pages today)</a:t>
            </a:r>
          </a:p>
          <a:p>
            <a:pPr lvl="1"/>
            <a:r>
              <a:rPr lang="en-US" altLang="ko-KR" dirty="0" smtClean="0"/>
              <a:t>Page tables need to be contiguous</a:t>
            </a:r>
          </a:p>
          <a:p>
            <a:pPr lvl="2"/>
            <a:r>
              <a:rPr lang="en-US" altLang="ko-KR" dirty="0" smtClean="0"/>
              <a:t>However, previous example keeps tables to exactly one page in size</a:t>
            </a:r>
          </a:p>
          <a:p>
            <a:pPr lvl="1"/>
            <a:r>
              <a:rPr lang="en-US" altLang="ko-KR" dirty="0" smtClean="0"/>
              <a:t>Two (or more, if &gt;2 levels) lookups per reference</a:t>
            </a:r>
          </a:p>
          <a:p>
            <a:pPr lvl="2"/>
            <a:r>
              <a:rPr lang="en-US" altLang="ko-KR" dirty="0" smtClean="0"/>
              <a:t>Seems very expensive!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4284-D140-42DF-8AE9-D7CC7F126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AF25F-C594-4DF8-9BD6-74FC26D5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CF55B-A52A-4BCE-8300-037205C2D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2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90407-7ECA-4721-935E-EDE6778C7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OS Concept: Address Space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1F0B9-A717-4E2E-A8A7-039EF67CD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Program operates in an address space that is distinct from the physical memory space of the machine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6B225-5808-4CD7-9F55-4082E5CCA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DDC0E-5BEF-4407-83E8-884178170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 (2)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D4BC9-099F-45CB-A175-21D06D4FC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42C54D-BF9D-499D-8214-665862288196}"/>
              </a:ext>
            </a:extLst>
          </p:cNvPr>
          <p:cNvSpPr/>
          <p:nvPr/>
        </p:nvSpPr>
        <p:spPr bwMode="auto">
          <a:xfrm>
            <a:off x="7493508" y="2795999"/>
            <a:ext cx="1600200" cy="2971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870D67-0830-4995-8794-5BEB9AEBCE27}"/>
              </a:ext>
            </a:extLst>
          </p:cNvPr>
          <p:cNvSpPr/>
          <p:nvPr/>
        </p:nvSpPr>
        <p:spPr bwMode="auto">
          <a:xfrm>
            <a:off x="1261872" y="3253199"/>
            <a:ext cx="1600200" cy="2057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AA131F-3D1F-4ADF-8284-F6735365BE60}"/>
              </a:ext>
            </a:extLst>
          </p:cNvPr>
          <p:cNvSpPr txBox="1"/>
          <p:nvPr/>
        </p:nvSpPr>
        <p:spPr>
          <a:xfrm>
            <a:off x="1446746" y="3710399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Processor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C35214-84F7-44F5-85EB-1A2B5963281D}"/>
              </a:ext>
            </a:extLst>
          </p:cNvPr>
          <p:cNvSpPr txBox="1"/>
          <p:nvPr/>
        </p:nvSpPr>
        <p:spPr>
          <a:xfrm>
            <a:off x="7775089" y="3710399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99789B-6B20-4539-BE16-70FA225A9E38}"/>
              </a:ext>
            </a:extLst>
          </p:cNvPr>
          <p:cNvSpPr txBox="1"/>
          <p:nvPr/>
        </p:nvSpPr>
        <p:spPr>
          <a:xfrm>
            <a:off x="9099375" y="2580486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0x000…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BB1100-B08C-4872-BD57-1EF9CBB64959}"/>
              </a:ext>
            </a:extLst>
          </p:cNvPr>
          <p:cNvSpPr txBox="1"/>
          <p:nvPr/>
        </p:nvSpPr>
        <p:spPr>
          <a:xfrm>
            <a:off x="9059101" y="5476086"/>
            <a:ext cx="1023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0xFFF…</a:t>
            </a:r>
          </a:p>
        </p:txBody>
      </p:sp>
      <p:sp>
        <p:nvSpPr>
          <p:cNvPr id="13" name="Alternate Process 13">
            <a:extLst>
              <a:ext uri="{FF2B5EF4-FFF2-40B4-BE49-F238E27FC236}">
                <a16:creationId xmlns:a16="http://schemas.microsoft.com/office/drawing/2014/main" id="{B00D63AC-AC61-4895-A83A-BA48D6DA6799}"/>
              </a:ext>
            </a:extLst>
          </p:cNvPr>
          <p:cNvSpPr/>
          <p:nvPr/>
        </p:nvSpPr>
        <p:spPr bwMode="auto">
          <a:xfrm>
            <a:off x="4381089" y="3710399"/>
            <a:ext cx="1897684" cy="1143000"/>
          </a:xfrm>
          <a:prstGeom prst="flowChartAlternateProcess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</a:rPr>
              <a:t>Translator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C3E9D18-B3E5-497D-A919-7C680C24F416}"/>
              </a:ext>
            </a:extLst>
          </p:cNvPr>
          <p:cNvCxnSpPr>
            <a:cxnSpLocks/>
            <a:stCxn id="8" idx="3"/>
            <a:endCxn id="13" idx="1"/>
          </p:cNvCxnSpPr>
          <p:nvPr/>
        </p:nvCxnSpPr>
        <p:spPr bwMode="auto">
          <a:xfrm>
            <a:off x="2862072" y="4281899"/>
            <a:ext cx="1519017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DAA3EE7-74A2-4C55-AFA2-5A334D554F93}"/>
              </a:ext>
            </a:extLst>
          </p:cNvPr>
          <p:cNvCxnSpPr>
            <a:cxnSpLocks/>
            <a:stCxn id="13" idx="3"/>
            <a:endCxn id="7" idx="1"/>
          </p:cNvCxnSpPr>
          <p:nvPr/>
        </p:nvCxnSpPr>
        <p:spPr bwMode="auto">
          <a:xfrm>
            <a:off x="6278773" y="4281899"/>
            <a:ext cx="121473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F8F9254-6F56-4094-8490-0AB88A782581}"/>
              </a:ext>
            </a:extLst>
          </p:cNvPr>
          <p:cNvGrpSpPr/>
          <p:nvPr/>
        </p:nvGrpSpPr>
        <p:grpSpPr>
          <a:xfrm>
            <a:off x="1473555" y="4235378"/>
            <a:ext cx="1154278" cy="788729"/>
            <a:chOff x="2362200" y="3352800"/>
            <a:chExt cx="1828800" cy="10668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B2A27A6-09A3-40B1-9D01-732F70E516DE}"/>
                </a:ext>
              </a:extLst>
            </p:cNvPr>
            <p:cNvSpPr/>
            <p:nvPr/>
          </p:nvSpPr>
          <p:spPr bwMode="auto">
            <a:xfrm>
              <a:off x="2362200" y="3352800"/>
              <a:ext cx="1828800" cy="10668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C08826E-F50C-47EA-8575-305A8715B894}"/>
                </a:ext>
              </a:extLst>
            </p:cNvPr>
            <p:cNvSpPr/>
            <p:nvPr/>
          </p:nvSpPr>
          <p:spPr bwMode="auto">
            <a:xfrm>
              <a:off x="2362200" y="3962400"/>
              <a:ext cx="18288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6CE2D95-9003-4775-9803-37003AB11858}"/>
                </a:ext>
              </a:extLst>
            </p:cNvPr>
            <p:cNvSpPr txBox="1"/>
            <p:nvPr/>
          </p:nvSpPr>
          <p:spPr>
            <a:xfrm>
              <a:off x="2592079" y="3505201"/>
              <a:ext cx="1346574" cy="3746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0" dirty="0">
                  <a:ea typeface="Gill Sans" charset="0"/>
                  <a:cs typeface="Gill Sans" charset="0"/>
                </a:rPr>
                <a:t>Registers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1411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C8BA19A-BF2C-4CD8-B01D-4BB70022A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Aside: Segments + Pages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EDDF1-A599-4E38-98C7-0FB5682F1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5814E-6AC9-4707-A900-418E5B3FA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A3442-C17C-4DF4-97CF-9C5404139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50</a:t>
            </a:fld>
            <a:endParaRPr lang="en-US"/>
          </a:p>
        </p:txBody>
      </p:sp>
      <p:grpSp>
        <p:nvGrpSpPr>
          <p:cNvPr id="95" name="Group 126">
            <a:extLst>
              <a:ext uri="{FF2B5EF4-FFF2-40B4-BE49-F238E27FC236}">
                <a16:creationId xmlns:a16="http://schemas.microsoft.com/office/drawing/2014/main" id="{2F74B79F-1581-449C-8DCE-182711DA3F54}"/>
              </a:ext>
            </a:extLst>
          </p:cNvPr>
          <p:cNvGrpSpPr>
            <a:grpSpLocks/>
          </p:cNvGrpSpPr>
          <p:nvPr/>
        </p:nvGrpSpPr>
        <p:grpSpPr bwMode="auto">
          <a:xfrm>
            <a:off x="5984025" y="2376488"/>
            <a:ext cx="1858963" cy="1792288"/>
            <a:chOff x="2512" y="1728"/>
            <a:chExt cx="1171" cy="1129"/>
          </a:xfrm>
        </p:grpSpPr>
        <p:sp>
          <p:nvSpPr>
            <p:cNvPr id="96" name="Rectangle 21">
              <a:extLst>
                <a:ext uri="{FF2B5EF4-FFF2-40B4-BE49-F238E27FC236}">
                  <a16:creationId xmlns:a16="http://schemas.microsoft.com/office/drawing/2014/main" id="{30440F34-4F92-4202-9E3E-6DC653E552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2" y="1728"/>
              <a:ext cx="753" cy="188"/>
            </a:xfrm>
            <a:prstGeom prst="rect">
              <a:avLst/>
            </a:prstGeom>
            <a:solidFill>
              <a:srgbClr val="FFFF00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>
                  <a:latin typeface="+mn-lt"/>
                  <a:ea typeface="Gill Sans" charset="0"/>
                  <a:cs typeface="Gill Sans" charset="0"/>
                </a:rPr>
                <a:t>page #0</a:t>
              </a:r>
            </a:p>
          </p:txBody>
        </p:sp>
        <p:sp>
          <p:nvSpPr>
            <p:cNvPr id="97" name="Rectangle 22">
              <a:extLst>
                <a:ext uri="{FF2B5EF4-FFF2-40B4-BE49-F238E27FC236}">
                  <a16:creationId xmlns:a16="http://schemas.microsoft.com/office/drawing/2014/main" id="{D02A82ED-EFF4-412B-AEF8-8902DA4E87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2" y="1916"/>
              <a:ext cx="753" cy="188"/>
            </a:xfrm>
            <a:prstGeom prst="rect">
              <a:avLst/>
            </a:prstGeom>
            <a:solidFill>
              <a:srgbClr val="FFFF00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>
                  <a:latin typeface="+mn-lt"/>
                  <a:ea typeface="Gill Sans" charset="0"/>
                  <a:cs typeface="Gill Sans" charset="0"/>
                </a:rPr>
                <a:t>page #1</a:t>
              </a:r>
            </a:p>
          </p:txBody>
        </p:sp>
        <p:sp>
          <p:nvSpPr>
            <p:cNvPr id="98" name="Rectangle 24">
              <a:extLst>
                <a:ext uri="{FF2B5EF4-FFF2-40B4-BE49-F238E27FC236}">
                  <a16:creationId xmlns:a16="http://schemas.microsoft.com/office/drawing/2014/main" id="{C0D208D0-27DE-4553-80B4-D74E0939E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2" y="2293"/>
              <a:ext cx="753" cy="188"/>
            </a:xfrm>
            <a:prstGeom prst="rect">
              <a:avLst/>
            </a:prstGeom>
            <a:solidFill>
              <a:srgbClr val="FFFF00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>
                  <a:latin typeface="+mn-lt"/>
                  <a:ea typeface="Gill Sans" charset="0"/>
                  <a:cs typeface="Gill Sans" charset="0"/>
                </a:rPr>
                <a:t>page #3</a:t>
              </a:r>
            </a:p>
          </p:txBody>
        </p:sp>
        <p:sp>
          <p:nvSpPr>
            <p:cNvPr id="99" name="Rectangle 25">
              <a:extLst>
                <a:ext uri="{FF2B5EF4-FFF2-40B4-BE49-F238E27FC236}">
                  <a16:creationId xmlns:a16="http://schemas.microsoft.com/office/drawing/2014/main" id="{43234F10-C8E5-4E8B-9043-11242230A1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2" y="2481"/>
              <a:ext cx="753" cy="188"/>
            </a:xfrm>
            <a:prstGeom prst="rect">
              <a:avLst/>
            </a:prstGeom>
            <a:solidFill>
              <a:srgbClr val="FFFF00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>
                  <a:latin typeface="+mn-lt"/>
                  <a:ea typeface="Gill Sans" charset="0"/>
                  <a:cs typeface="Gill Sans" charset="0"/>
                </a:rPr>
                <a:t>page #4</a:t>
              </a:r>
            </a:p>
          </p:txBody>
        </p:sp>
        <p:sp>
          <p:nvSpPr>
            <p:cNvPr id="100" name="Rectangle 26">
              <a:extLst>
                <a:ext uri="{FF2B5EF4-FFF2-40B4-BE49-F238E27FC236}">
                  <a16:creationId xmlns:a16="http://schemas.microsoft.com/office/drawing/2014/main" id="{6C1B2237-7E5F-4AC4-9C30-79BB531D69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2" y="2669"/>
              <a:ext cx="753" cy="188"/>
            </a:xfrm>
            <a:prstGeom prst="rect">
              <a:avLst/>
            </a:prstGeom>
            <a:solidFill>
              <a:srgbClr val="FFFF00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>
                  <a:latin typeface="+mn-lt"/>
                  <a:ea typeface="Gill Sans" charset="0"/>
                  <a:cs typeface="Gill Sans" charset="0"/>
                </a:rPr>
                <a:t>page #5</a:t>
              </a:r>
            </a:p>
          </p:txBody>
        </p:sp>
        <p:sp>
          <p:nvSpPr>
            <p:cNvPr id="101" name="Rectangle 28">
              <a:extLst>
                <a:ext uri="{FF2B5EF4-FFF2-40B4-BE49-F238E27FC236}">
                  <a16:creationId xmlns:a16="http://schemas.microsoft.com/office/drawing/2014/main" id="{6E22F7A3-696A-4DB4-A582-EBB4662218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3" y="1728"/>
              <a:ext cx="420" cy="188"/>
            </a:xfrm>
            <a:prstGeom prst="rect">
              <a:avLst/>
            </a:prstGeom>
            <a:solidFill>
              <a:srgbClr val="FFFF00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600" b="0">
                  <a:latin typeface="+mn-lt"/>
                  <a:ea typeface="Gill Sans" charset="0"/>
                  <a:cs typeface="Gill Sans" charset="0"/>
                </a:rPr>
                <a:t>V,R</a:t>
              </a:r>
            </a:p>
          </p:txBody>
        </p:sp>
        <p:sp>
          <p:nvSpPr>
            <p:cNvPr id="102" name="Rectangle 29">
              <a:extLst>
                <a:ext uri="{FF2B5EF4-FFF2-40B4-BE49-F238E27FC236}">
                  <a16:creationId xmlns:a16="http://schemas.microsoft.com/office/drawing/2014/main" id="{F0C46D81-DA92-4C2C-A90C-BCA42B5CC3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3" y="1916"/>
              <a:ext cx="420" cy="188"/>
            </a:xfrm>
            <a:prstGeom prst="rect">
              <a:avLst/>
            </a:prstGeom>
            <a:solidFill>
              <a:srgbClr val="FFFF00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600" b="0">
                  <a:latin typeface="+mn-lt"/>
                  <a:ea typeface="Gill Sans" charset="0"/>
                  <a:cs typeface="Gill Sans" charset="0"/>
                </a:rPr>
                <a:t>V,R</a:t>
              </a:r>
            </a:p>
          </p:txBody>
        </p:sp>
        <p:grpSp>
          <p:nvGrpSpPr>
            <p:cNvPr id="103" name="Group 119">
              <a:extLst>
                <a:ext uri="{FF2B5EF4-FFF2-40B4-BE49-F238E27FC236}">
                  <a16:creationId xmlns:a16="http://schemas.microsoft.com/office/drawing/2014/main" id="{3DE71AAA-F1CB-462B-A8A1-FC0AE91773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12" y="2104"/>
              <a:ext cx="1171" cy="189"/>
              <a:chOff x="2512" y="2104"/>
              <a:chExt cx="1171" cy="189"/>
            </a:xfrm>
          </p:grpSpPr>
          <p:sp>
            <p:nvSpPr>
              <p:cNvPr id="107" name="Rectangle 23">
                <a:extLst>
                  <a:ext uri="{FF2B5EF4-FFF2-40B4-BE49-F238E27FC236}">
                    <a16:creationId xmlns:a16="http://schemas.microsoft.com/office/drawing/2014/main" id="{9F14EFB8-E6FC-412F-8FD7-32A5674F02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2" y="2104"/>
                <a:ext cx="753" cy="189"/>
              </a:xfrm>
              <a:prstGeom prst="rect">
                <a:avLst/>
              </a:prstGeom>
              <a:solidFill>
                <a:srgbClr val="FFFF00"/>
              </a:solid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+mn-lt"/>
                    <a:ea typeface="Gill Sans" charset="0"/>
                    <a:cs typeface="Gill Sans" charset="0"/>
                  </a:rPr>
                  <a:t>page #2</a:t>
                </a:r>
              </a:p>
            </p:txBody>
          </p:sp>
          <p:sp>
            <p:nvSpPr>
              <p:cNvPr id="108" name="Rectangle 30">
                <a:extLst>
                  <a:ext uri="{FF2B5EF4-FFF2-40B4-BE49-F238E27FC236}">
                    <a16:creationId xmlns:a16="http://schemas.microsoft.com/office/drawing/2014/main" id="{CE64BC32-52F2-4E4C-B2B2-AEC3E38838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3" y="2104"/>
                <a:ext cx="420" cy="189"/>
              </a:xfrm>
              <a:prstGeom prst="rect">
                <a:avLst/>
              </a:prstGeom>
              <a:solidFill>
                <a:srgbClr val="FFFF00"/>
              </a:solid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600" b="0">
                    <a:latin typeface="+mn-lt"/>
                    <a:ea typeface="Gill Sans" charset="0"/>
                    <a:cs typeface="Gill Sans" charset="0"/>
                  </a:rPr>
                  <a:t>V,R,W</a:t>
                </a:r>
              </a:p>
            </p:txBody>
          </p:sp>
        </p:grpSp>
        <p:sp>
          <p:nvSpPr>
            <p:cNvPr id="104" name="Rectangle 31">
              <a:extLst>
                <a:ext uri="{FF2B5EF4-FFF2-40B4-BE49-F238E27FC236}">
                  <a16:creationId xmlns:a16="http://schemas.microsoft.com/office/drawing/2014/main" id="{92367724-151A-4943-9950-DC8E22779E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3" y="2293"/>
              <a:ext cx="420" cy="188"/>
            </a:xfrm>
            <a:prstGeom prst="rect">
              <a:avLst/>
            </a:prstGeom>
            <a:solidFill>
              <a:srgbClr val="FFFF00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600" b="0">
                  <a:latin typeface="+mn-lt"/>
                  <a:ea typeface="Gill Sans" charset="0"/>
                  <a:cs typeface="Gill Sans" charset="0"/>
                </a:rPr>
                <a:t>V,R,W</a:t>
              </a:r>
            </a:p>
          </p:txBody>
        </p:sp>
        <p:sp>
          <p:nvSpPr>
            <p:cNvPr id="105" name="Rectangle 32">
              <a:extLst>
                <a:ext uri="{FF2B5EF4-FFF2-40B4-BE49-F238E27FC236}">
                  <a16:creationId xmlns:a16="http://schemas.microsoft.com/office/drawing/2014/main" id="{935B7370-0EDD-46B0-9511-F56E605F1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3" y="2481"/>
              <a:ext cx="420" cy="188"/>
            </a:xfrm>
            <a:prstGeom prst="rect">
              <a:avLst/>
            </a:prstGeom>
            <a:solidFill>
              <a:srgbClr val="FFFF00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600" b="0">
                  <a:latin typeface="+mn-lt"/>
                  <a:ea typeface="Gill Sans" charset="0"/>
                  <a:cs typeface="Gill Sans" charset="0"/>
                </a:rPr>
                <a:t>N</a:t>
              </a:r>
            </a:p>
          </p:txBody>
        </p:sp>
        <p:sp>
          <p:nvSpPr>
            <p:cNvPr id="106" name="Rectangle 33">
              <a:extLst>
                <a:ext uri="{FF2B5EF4-FFF2-40B4-BE49-F238E27FC236}">
                  <a16:creationId xmlns:a16="http://schemas.microsoft.com/office/drawing/2014/main" id="{75C7CF83-E0A2-4232-8AB7-196A99275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3" y="2669"/>
              <a:ext cx="420" cy="188"/>
            </a:xfrm>
            <a:prstGeom prst="rect">
              <a:avLst/>
            </a:prstGeom>
            <a:solidFill>
              <a:srgbClr val="FFFF00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600" b="0">
                  <a:latin typeface="+mn-lt"/>
                  <a:ea typeface="Gill Sans" charset="0"/>
                  <a:cs typeface="Gill Sans" charset="0"/>
                </a:rPr>
                <a:t>V,R,W</a:t>
              </a:r>
            </a:p>
          </p:txBody>
        </p:sp>
      </p:grpSp>
      <p:grpSp>
        <p:nvGrpSpPr>
          <p:cNvPr id="109" name="Group 112">
            <a:extLst>
              <a:ext uri="{FF2B5EF4-FFF2-40B4-BE49-F238E27FC236}">
                <a16:creationId xmlns:a16="http://schemas.microsoft.com/office/drawing/2014/main" id="{2C0A12FD-1199-4006-85D6-9F2F1FEFA897}"/>
              </a:ext>
            </a:extLst>
          </p:cNvPr>
          <p:cNvGrpSpPr>
            <a:grpSpLocks/>
          </p:cNvGrpSpPr>
          <p:nvPr/>
        </p:nvGrpSpPr>
        <p:grpSpPr bwMode="auto">
          <a:xfrm>
            <a:off x="7025425" y="1995488"/>
            <a:ext cx="3962400" cy="1458913"/>
            <a:chOff x="3120" y="720"/>
            <a:chExt cx="2496" cy="919"/>
          </a:xfrm>
        </p:grpSpPr>
        <p:sp>
          <p:nvSpPr>
            <p:cNvPr id="110" name="Rectangle 39">
              <a:extLst>
                <a:ext uri="{FF2B5EF4-FFF2-40B4-BE49-F238E27FC236}">
                  <a16:creationId xmlns:a16="http://schemas.microsoft.com/office/drawing/2014/main" id="{C2E7B93C-09DB-4562-A012-8B68F9567F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6" y="1156"/>
              <a:ext cx="630" cy="238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75000"/>
                </a:lnSpc>
                <a:spcBef>
                  <a:spcPct val="0"/>
                </a:spcBef>
              </a:pPr>
              <a:endParaRPr lang="en-US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111" name="Rectangle 35">
              <a:extLst>
                <a:ext uri="{FF2B5EF4-FFF2-40B4-BE49-F238E27FC236}">
                  <a16:creationId xmlns:a16="http://schemas.microsoft.com/office/drawing/2014/main" id="{81CD872D-CD13-4037-9015-54656C268E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1" y="1111"/>
              <a:ext cx="985" cy="283"/>
            </a:xfrm>
            <a:prstGeom prst="rect">
              <a:avLst/>
            </a:prstGeom>
            <a:solidFill>
              <a:srgbClr val="00CC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600" b="0" dirty="0">
                  <a:latin typeface="+mn-lt"/>
                  <a:ea typeface="Gill Sans" charset="0"/>
                  <a:cs typeface="Gill Sans" charset="0"/>
                </a:rPr>
                <a:t>Offset</a:t>
              </a:r>
            </a:p>
          </p:txBody>
        </p:sp>
        <p:sp>
          <p:nvSpPr>
            <p:cNvPr id="112" name="Freeform 36">
              <a:extLst>
                <a:ext uri="{FF2B5EF4-FFF2-40B4-BE49-F238E27FC236}">
                  <a16:creationId xmlns:a16="http://schemas.microsoft.com/office/drawing/2014/main" id="{6EA5AD54-A0F6-4A89-AA88-C4CE93ADA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0" y="720"/>
              <a:ext cx="2001" cy="411"/>
            </a:xfrm>
            <a:custGeom>
              <a:avLst/>
              <a:gdLst>
                <a:gd name="T0" fmla="*/ 0 w 1824"/>
                <a:gd name="T1" fmla="*/ 0 h 288"/>
                <a:gd name="T2" fmla="*/ 2001 w 1824"/>
                <a:gd name="T3" fmla="*/ 0 h 288"/>
                <a:gd name="T4" fmla="*/ 2001 w 1824"/>
                <a:gd name="T5" fmla="*/ 411 h 2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24" h="288">
                  <a:moveTo>
                    <a:pt x="0" y="0"/>
                  </a:moveTo>
                  <a:lnTo>
                    <a:pt x="1824" y="0"/>
                  </a:lnTo>
                  <a:lnTo>
                    <a:pt x="1824" y="288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113" name="Text Box 37">
              <a:extLst>
                <a:ext uri="{FF2B5EF4-FFF2-40B4-BE49-F238E27FC236}">
                  <a16:creationId xmlns:a16="http://schemas.microsoft.com/office/drawing/2014/main" id="{DF683F56-A121-46E1-A085-CBA91E4C98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2" y="1408"/>
              <a:ext cx="12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>
                  <a:latin typeface="+mn-lt"/>
                  <a:ea typeface="Gill Sans" charset="0"/>
                  <a:cs typeface="Gill Sans" charset="0"/>
                </a:rPr>
                <a:t>Physical Address</a:t>
              </a:r>
            </a:p>
          </p:txBody>
        </p:sp>
      </p:grpSp>
      <p:grpSp>
        <p:nvGrpSpPr>
          <p:cNvPr id="114" name="Group 118">
            <a:extLst>
              <a:ext uri="{FF2B5EF4-FFF2-40B4-BE49-F238E27FC236}">
                <a16:creationId xmlns:a16="http://schemas.microsoft.com/office/drawing/2014/main" id="{399FF73E-74E1-4626-8B13-B0A84637E5DA}"/>
              </a:ext>
            </a:extLst>
          </p:cNvPr>
          <p:cNvGrpSpPr>
            <a:grpSpLocks/>
          </p:cNvGrpSpPr>
          <p:nvPr/>
        </p:nvGrpSpPr>
        <p:grpSpPr bwMode="auto">
          <a:xfrm>
            <a:off x="2072425" y="1690688"/>
            <a:ext cx="4938713" cy="644525"/>
            <a:chOff x="48" y="1440"/>
            <a:chExt cx="3111" cy="406"/>
          </a:xfrm>
        </p:grpSpPr>
        <p:sp>
          <p:nvSpPr>
            <p:cNvPr id="115" name="Text Box 9">
              <a:extLst>
                <a:ext uri="{FF2B5EF4-FFF2-40B4-BE49-F238E27FC236}">
                  <a16:creationId xmlns:a16="http://schemas.microsoft.com/office/drawing/2014/main" id="{CD796902-6430-4F37-8C2A-BCADE1E69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1440"/>
              <a:ext cx="701" cy="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800" b="0" dirty="0">
                  <a:latin typeface="+mn-lt"/>
                  <a:ea typeface="Gill Sans" charset="0"/>
                  <a:cs typeface="Gill Sans" charset="0"/>
                </a:rPr>
                <a:t>Virtual </a:t>
              </a:r>
            </a:p>
            <a:p>
              <a:pPr>
                <a:spcBef>
                  <a:spcPct val="0"/>
                </a:spcBef>
              </a:pPr>
              <a:r>
                <a:rPr lang="en-US" altLang="en-US" sz="1800" b="0" dirty="0">
                  <a:latin typeface="+mn-lt"/>
                  <a:ea typeface="Gill Sans" charset="0"/>
                  <a:cs typeface="Gill Sans" charset="0"/>
                </a:rPr>
                <a:t>Address:</a:t>
              </a:r>
            </a:p>
          </p:txBody>
        </p:sp>
        <p:grpSp>
          <p:nvGrpSpPr>
            <p:cNvPr id="116" name="Group 93">
              <a:extLst>
                <a:ext uri="{FF2B5EF4-FFF2-40B4-BE49-F238E27FC236}">
                  <a16:creationId xmlns:a16="http://schemas.microsoft.com/office/drawing/2014/main" id="{8AEB4882-0C2F-4F6D-A128-5CF7180FC1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2" y="1461"/>
              <a:ext cx="2247" cy="267"/>
              <a:chOff x="1625" y="499"/>
              <a:chExt cx="2247" cy="267"/>
            </a:xfrm>
          </p:grpSpPr>
          <p:sp>
            <p:nvSpPr>
              <p:cNvPr id="117" name="Rectangle 7">
                <a:extLst>
                  <a:ext uri="{FF2B5EF4-FFF2-40B4-BE49-F238E27FC236}">
                    <a16:creationId xmlns:a16="http://schemas.microsoft.com/office/drawing/2014/main" id="{03FF493E-2FD1-4E7C-A22E-5037AB85D6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7" y="499"/>
                <a:ext cx="985" cy="267"/>
              </a:xfrm>
              <a:prstGeom prst="rect">
                <a:avLst/>
              </a:prstGeom>
              <a:solidFill>
                <a:srgbClr val="00CC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600" b="0">
                    <a:latin typeface="+mn-lt"/>
                    <a:ea typeface="Gill Sans" charset="0"/>
                    <a:cs typeface="Gill Sans" charset="0"/>
                  </a:rPr>
                  <a:t>Offset</a:t>
                </a:r>
              </a:p>
            </p:txBody>
          </p:sp>
          <p:sp>
            <p:nvSpPr>
              <p:cNvPr id="118" name="Rectangle 8">
                <a:extLst>
                  <a:ext uri="{FF2B5EF4-FFF2-40B4-BE49-F238E27FC236}">
                    <a16:creationId xmlns:a16="http://schemas.microsoft.com/office/drawing/2014/main" id="{198758B4-0458-4BD0-B6E4-8FDB004992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499"/>
                <a:ext cx="631" cy="267"/>
              </a:xfrm>
              <a:prstGeom prst="rect">
                <a:avLst/>
              </a:prstGeom>
              <a:solidFill>
                <a:srgbClr val="FF0000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75000"/>
                  </a:lnSpc>
                  <a:spcBef>
                    <a:spcPct val="0"/>
                  </a:spcBef>
                </a:pPr>
                <a:r>
                  <a:rPr lang="en-US" altLang="en-US" sz="1400" b="0">
                    <a:latin typeface="+mn-lt"/>
                    <a:ea typeface="Gill Sans" charset="0"/>
                    <a:cs typeface="Gill Sans" charset="0"/>
                  </a:rPr>
                  <a:t>Virtual</a:t>
                </a:r>
              </a:p>
              <a:p>
                <a:pPr>
                  <a:lnSpc>
                    <a:spcPct val="75000"/>
                  </a:lnSpc>
                  <a:spcBef>
                    <a:spcPct val="0"/>
                  </a:spcBef>
                </a:pPr>
                <a:r>
                  <a:rPr lang="en-US" altLang="en-US" sz="1400" b="0">
                    <a:latin typeface="+mn-lt"/>
                    <a:ea typeface="Gill Sans" charset="0"/>
                    <a:cs typeface="Gill Sans" charset="0"/>
                  </a:rPr>
                  <a:t>Page #</a:t>
                </a:r>
              </a:p>
            </p:txBody>
          </p:sp>
          <p:sp>
            <p:nvSpPr>
              <p:cNvPr id="119" name="Rectangle 46">
                <a:extLst>
                  <a:ext uri="{FF2B5EF4-FFF2-40B4-BE49-F238E27FC236}">
                    <a16:creationId xmlns:a16="http://schemas.microsoft.com/office/drawing/2014/main" id="{F51755E8-8F25-4DE5-B707-C73BFF227E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5" y="499"/>
                <a:ext cx="631" cy="267"/>
              </a:xfrm>
              <a:prstGeom prst="rect">
                <a:avLst/>
              </a:prstGeom>
              <a:solidFill>
                <a:srgbClr val="FF0000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75000"/>
                  </a:lnSpc>
                  <a:spcBef>
                    <a:spcPct val="0"/>
                  </a:spcBef>
                </a:pPr>
                <a:r>
                  <a:rPr lang="en-US" altLang="en-US" sz="1400" b="0" dirty="0">
                    <a:latin typeface="+mn-lt"/>
                    <a:ea typeface="Gill Sans" charset="0"/>
                    <a:cs typeface="Gill Sans" charset="0"/>
                  </a:rPr>
                  <a:t>Virtual</a:t>
                </a:r>
              </a:p>
              <a:p>
                <a:pPr>
                  <a:lnSpc>
                    <a:spcPct val="75000"/>
                  </a:lnSpc>
                  <a:spcBef>
                    <a:spcPct val="0"/>
                  </a:spcBef>
                </a:pPr>
                <a:r>
                  <a:rPr lang="en-US" altLang="en-US" sz="1400" b="0" dirty="0">
                    <a:latin typeface="+mn-lt"/>
                    <a:ea typeface="Gill Sans" charset="0"/>
                    <a:cs typeface="Gill Sans" charset="0"/>
                  </a:rPr>
                  <a:t>Seg #</a:t>
                </a:r>
              </a:p>
            </p:txBody>
          </p:sp>
        </p:grpSp>
      </p:grpSp>
      <p:grpSp>
        <p:nvGrpSpPr>
          <p:cNvPr id="120" name="Group 106">
            <a:extLst>
              <a:ext uri="{FF2B5EF4-FFF2-40B4-BE49-F238E27FC236}">
                <a16:creationId xmlns:a16="http://schemas.microsoft.com/office/drawing/2014/main" id="{CA027C02-ECCA-4B96-9486-11DB928A779F}"/>
              </a:ext>
            </a:extLst>
          </p:cNvPr>
          <p:cNvGrpSpPr>
            <a:grpSpLocks/>
          </p:cNvGrpSpPr>
          <p:nvPr/>
        </p:nvGrpSpPr>
        <p:grpSpPr bwMode="auto">
          <a:xfrm>
            <a:off x="3291625" y="2757488"/>
            <a:ext cx="1895475" cy="2073275"/>
            <a:chOff x="768" y="1200"/>
            <a:chExt cx="1194" cy="1306"/>
          </a:xfrm>
        </p:grpSpPr>
        <p:grpSp>
          <p:nvGrpSpPr>
            <p:cNvPr id="121" name="Group 49">
              <a:extLst>
                <a:ext uri="{FF2B5EF4-FFF2-40B4-BE49-F238E27FC236}">
                  <a16:creationId xmlns:a16="http://schemas.microsoft.com/office/drawing/2014/main" id="{3C0C8718-ACD7-48FF-B728-BB427509D1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1200"/>
              <a:ext cx="1018" cy="163"/>
              <a:chOff x="2352" y="960"/>
              <a:chExt cx="1392" cy="288"/>
            </a:xfrm>
          </p:grpSpPr>
          <p:sp>
            <p:nvSpPr>
              <p:cNvPr id="152" name="Rectangle 50">
                <a:extLst>
                  <a:ext uri="{FF2B5EF4-FFF2-40B4-BE49-F238E27FC236}">
                    <a16:creationId xmlns:a16="http://schemas.microsoft.com/office/drawing/2014/main" id="{8711504C-858E-4E9C-86FF-5AA7F04C8A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2" y="960"/>
                <a:ext cx="672" cy="288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+mn-lt"/>
                    <a:ea typeface="Gill Sans" charset="0"/>
                    <a:cs typeface="Gill Sans" charset="0"/>
                  </a:rPr>
                  <a:t>Base0</a:t>
                </a:r>
              </a:p>
            </p:txBody>
          </p:sp>
          <p:sp>
            <p:nvSpPr>
              <p:cNvPr id="153" name="Rectangle 51">
                <a:extLst>
                  <a:ext uri="{FF2B5EF4-FFF2-40B4-BE49-F238E27FC236}">
                    <a16:creationId xmlns:a16="http://schemas.microsoft.com/office/drawing/2014/main" id="{B682509D-69DA-4AED-8642-8CCE1D0159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960"/>
                <a:ext cx="720" cy="288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+mn-lt"/>
                    <a:ea typeface="Gill Sans" charset="0"/>
                    <a:cs typeface="Gill Sans" charset="0"/>
                  </a:rPr>
                  <a:t>Limit0</a:t>
                </a:r>
              </a:p>
            </p:txBody>
          </p:sp>
        </p:grpSp>
        <p:sp>
          <p:nvSpPr>
            <p:cNvPr id="122" name="Rectangle 52">
              <a:extLst>
                <a:ext uri="{FF2B5EF4-FFF2-40B4-BE49-F238E27FC236}">
                  <a16:creationId xmlns:a16="http://schemas.microsoft.com/office/drawing/2014/main" id="{08278E71-7351-434F-B62A-9B2E7ECE2D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6" y="1200"/>
              <a:ext cx="176" cy="163"/>
            </a:xfrm>
            <a:prstGeom prst="rect">
              <a:avLst/>
            </a:prstGeom>
            <a:solidFill>
              <a:srgbClr val="99FFCC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>
                  <a:latin typeface="+mn-lt"/>
                  <a:ea typeface="Gill Sans" charset="0"/>
                  <a:cs typeface="Gill Sans" charset="0"/>
                </a:rPr>
                <a:t>V</a:t>
              </a:r>
            </a:p>
          </p:txBody>
        </p:sp>
        <p:grpSp>
          <p:nvGrpSpPr>
            <p:cNvPr id="123" name="Group 54">
              <a:extLst>
                <a:ext uri="{FF2B5EF4-FFF2-40B4-BE49-F238E27FC236}">
                  <a16:creationId xmlns:a16="http://schemas.microsoft.com/office/drawing/2014/main" id="{25A8A1ED-5C5F-43CB-A915-B8FCAACE5F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1363"/>
              <a:ext cx="1018" cy="164"/>
              <a:chOff x="2352" y="960"/>
              <a:chExt cx="1392" cy="288"/>
            </a:xfrm>
          </p:grpSpPr>
          <p:sp>
            <p:nvSpPr>
              <p:cNvPr id="150" name="Rectangle 55">
                <a:extLst>
                  <a:ext uri="{FF2B5EF4-FFF2-40B4-BE49-F238E27FC236}">
                    <a16:creationId xmlns:a16="http://schemas.microsoft.com/office/drawing/2014/main" id="{43AC7869-956D-4D26-B94A-BBA42EF55B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2" y="960"/>
                <a:ext cx="672" cy="288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+mn-lt"/>
                    <a:ea typeface="Gill Sans" charset="0"/>
                    <a:cs typeface="Gill Sans" charset="0"/>
                  </a:rPr>
                  <a:t>Base1</a:t>
                </a:r>
              </a:p>
            </p:txBody>
          </p:sp>
          <p:sp>
            <p:nvSpPr>
              <p:cNvPr id="151" name="Rectangle 56">
                <a:extLst>
                  <a:ext uri="{FF2B5EF4-FFF2-40B4-BE49-F238E27FC236}">
                    <a16:creationId xmlns:a16="http://schemas.microsoft.com/office/drawing/2014/main" id="{290E7B19-1834-4D32-9C8D-88944A5D3A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960"/>
                <a:ext cx="720" cy="288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+mn-lt"/>
                    <a:ea typeface="Gill Sans" charset="0"/>
                    <a:cs typeface="Gill Sans" charset="0"/>
                  </a:rPr>
                  <a:t>Limit1</a:t>
                </a:r>
              </a:p>
            </p:txBody>
          </p:sp>
        </p:grpSp>
        <p:sp>
          <p:nvSpPr>
            <p:cNvPr id="124" name="Rectangle 57">
              <a:extLst>
                <a:ext uri="{FF2B5EF4-FFF2-40B4-BE49-F238E27FC236}">
                  <a16:creationId xmlns:a16="http://schemas.microsoft.com/office/drawing/2014/main" id="{1064271F-0362-4F28-A9FB-309846D43A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6" y="1363"/>
              <a:ext cx="176" cy="164"/>
            </a:xfrm>
            <a:prstGeom prst="rect">
              <a:avLst/>
            </a:prstGeom>
            <a:solidFill>
              <a:srgbClr val="99FFCC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>
                  <a:latin typeface="+mn-lt"/>
                  <a:ea typeface="Gill Sans" charset="0"/>
                  <a:cs typeface="Gill Sans" charset="0"/>
                </a:rPr>
                <a:t>V</a:t>
              </a:r>
            </a:p>
          </p:txBody>
        </p:sp>
        <p:grpSp>
          <p:nvGrpSpPr>
            <p:cNvPr id="125" name="Group 99">
              <a:extLst>
                <a:ext uri="{FF2B5EF4-FFF2-40B4-BE49-F238E27FC236}">
                  <a16:creationId xmlns:a16="http://schemas.microsoft.com/office/drawing/2014/main" id="{D2747FB9-D90C-4920-A27C-870EDBE473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1527"/>
              <a:ext cx="1194" cy="163"/>
              <a:chOff x="768" y="1527"/>
              <a:chExt cx="1194" cy="163"/>
            </a:xfrm>
          </p:grpSpPr>
          <p:grpSp>
            <p:nvGrpSpPr>
              <p:cNvPr id="146" name="Group 59">
                <a:extLst>
                  <a:ext uri="{FF2B5EF4-FFF2-40B4-BE49-F238E27FC236}">
                    <a16:creationId xmlns:a16="http://schemas.microsoft.com/office/drawing/2014/main" id="{085BFE8B-F42C-485D-907E-774E9630FC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68" y="1527"/>
                <a:ext cx="1018" cy="163"/>
                <a:chOff x="2352" y="960"/>
                <a:chExt cx="1392" cy="288"/>
              </a:xfrm>
            </p:grpSpPr>
            <p:sp>
              <p:nvSpPr>
                <p:cNvPr id="148" name="Rectangle 60">
                  <a:extLst>
                    <a:ext uri="{FF2B5EF4-FFF2-40B4-BE49-F238E27FC236}">
                      <a16:creationId xmlns:a16="http://schemas.microsoft.com/office/drawing/2014/main" id="{D70B4D3B-1317-40B0-8E9C-38808315B5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+mn-lt"/>
                      <a:ea typeface="Gill Sans" charset="0"/>
                      <a:cs typeface="Gill Sans" charset="0"/>
                    </a:rPr>
                    <a:t>Base2</a:t>
                  </a:r>
                </a:p>
              </p:txBody>
            </p:sp>
            <p:sp>
              <p:nvSpPr>
                <p:cNvPr id="149" name="Rectangle 61">
                  <a:extLst>
                    <a:ext uri="{FF2B5EF4-FFF2-40B4-BE49-F238E27FC236}">
                      <a16:creationId xmlns:a16="http://schemas.microsoft.com/office/drawing/2014/main" id="{241DBDB2-D93B-4496-AEE1-D8AF616A86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800" b="0">
                      <a:latin typeface="+mn-lt"/>
                      <a:ea typeface="Gill Sans" charset="0"/>
                      <a:cs typeface="Gill Sans" charset="0"/>
                    </a:rPr>
                    <a:t>Limit2</a:t>
                  </a:r>
                </a:p>
              </p:txBody>
            </p:sp>
          </p:grpSp>
          <p:sp>
            <p:nvSpPr>
              <p:cNvPr id="147" name="Rectangle 62">
                <a:extLst>
                  <a:ext uri="{FF2B5EF4-FFF2-40B4-BE49-F238E27FC236}">
                    <a16:creationId xmlns:a16="http://schemas.microsoft.com/office/drawing/2014/main" id="{58D76B0F-6AA3-4AAF-934F-1E314C0FD9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6" y="1527"/>
                <a:ext cx="176" cy="163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+mn-lt"/>
                    <a:ea typeface="Gill Sans" charset="0"/>
                    <a:cs typeface="Gill Sans" charset="0"/>
                  </a:rPr>
                  <a:t>V</a:t>
                </a:r>
              </a:p>
            </p:txBody>
          </p:sp>
        </p:grpSp>
        <p:grpSp>
          <p:nvGrpSpPr>
            <p:cNvPr id="126" name="Group 64">
              <a:extLst>
                <a:ext uri="{FF2B5EF4-FFF2-40B4-BE49-F238E27FC236}">
                  <a16:creationId xmlns:a16="http://schemas.microsoft.com/office/drawing/2014/main" id="{C3D93357-45BA-4A3C-929C-8D1F86D650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1690"/>
              <a:ext cx="1018" cy="163"/>
              <a:chOff x="2352" y="960"/>
              <a:chExt cx="1392" cy="288"/>
            </a:xfrm>
          </p:grpSpPr>
          <p:sp>
            <p:nvSpPr>
              <p:cNvPr id="144" name="Rectangle 65">
                <a:extLst>
                  <a:ext uri="{FF2B5EF4-FFF2-40B4-BE49-F238E27FC236}">
                    <a16:creationId xmlns:a16="http://schemas.microsoft.com/office/drawing/2014/main" id="{861346FC-EC76-46EF-9057-B7A54FB759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2" y="960"/>
                <a:ext cx="672" cy="288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+mn-lt"/>
                    <a:ea typeface="Gill Sans" charset="0"/>
                    <a:cs typeface="Gill Sans" charset="0"/>
                  </a:rPr>
                  <a:t>Base3</a:t>
                </a:r>
              </a:p>
            </p:txBody>
          </p:sp>
          <p:sp>
            <p:nvSpPr>
              <p:cNvPr id="145" name="Rectangle 66">
                <a:extLst>
                  <a:ext uri="{FF2B5EF4-FFF2-40B4-BE49-F238E27FC236}">
                    <a16:creationId xmlns:a16="http://schemas.microsoft.com/office/drawing/2014/main" id="{A2773B7C-68E2-4722-B2C3-8EC27B2F1F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960"/>
                <a:ext cx="720" cy="288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+mn-lt"/>
                    <a:ea typeface="Gill Sans" charset="0"/>
                    <a:cs typeface="Gill Sans" charset="0"/>
                  </a:rPr>
                  <a:t>Limit3</a:t>
                </a:r>
              </a:p>
            </p:txBody>
          </p:sp>
        </p:grpSp>
        <p:sp>
          <p:nvSpPr>
            <p:cNvPr id="127" name="Rectangle 67">
              <a:extLst>
                <a:ext uri="{FF2B5EF4-FFF2-40B4-BE49-F238E27FC236}">
                  <a16:creationId xmlns:a16="http://schemas.microsoft.com/office/drawing/2014/main" id="{77984BF2-EDE6-4A1A-98C9-64B53B6827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6" y="1690"/>
              <a:ext cx="176" cy="163"/>
            </a:xfrm>
            <a:prstGeom prst="rect">
              <a:avLst/>
            </a:prstGeom>
            <a:solidFill>
              <a:srgbClr val="99FFCC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>
                  <a:latin typeface="+mn-lt"/>
                  <a:ea typeface="Gill Sans" charset="0"/>
                  <a:cs typeface="Gill Sans" charset="0"/>
                </a:rPr>
                <a:t>N</a:t>
              </a:r>
            </a:p>
          </p:txBody>
        </p:sp>
        <p:grpSp>
          <p:nvGrpSpPr>
            <p:cNvPr id="128" name="Group 69">
              <a:extLst>
                <a:ext uri="{FF2B5EF4-FFF2-40B4-BE49-F238E27FC236}">
                  <a16:creationId xmlns:a16="http://schemas.microsoft.com/office/drawing/2014/main" id="{27DC6C1B-0849-47B4-8389-309AF92480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1853"/>
              <a:ext cx="1018" cy="163"/>
              <a:chOff x="2352" y="960"/>
              <a:chExt cx="1392" cy="288"/>
            </a:xfrm>
          </p:grpSpPr>
          <p:sp>
            <p:nvSpPr>
              <p:cNvPr id="142" name="Rectangle 70">
                <a:extLst>
                  <a:ext uri="{FF2B5EF4-FFF2-40B4-BE49-F238E27FC236}">
                    <a16:creationId xmlns:a16="http://schemas.microsoft.com/office/drawing/2014/main" id="{F9D4CDF5-4193-46F2-9A52-764A41D2FA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2" y="960"/>
                <a:ext cx="672" cy="288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+mn-lt"/>
                    <a:ea typeface="Gill Sans" charset="0"/>
                    <a:cs typeface="Gill Sans" charset="0"/>
                  </a:rPr>
                  <a:t>Base4</a:t>
                </a:r>
              </a:p>
            </p:txBody>
          </p:sp>
          <p:sp>
            <p:nvSpPr>
              <p:cNvPr id="143" name="Rectangle 71">
                <a:extLst>
                  <a:ext uri="{FF2B5EF4-FFF2-40B4-BE49-F238E27FC236}">
                    <a16:creationId xmlns:a16="http://schemas.microsoft.com/office/drawing/2014/main" id="{0BEE2B52-5676-4194-A568-357C0F9D7B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960"/>
                <a:ext cx="720" cy="288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+mn-lt"/>
                    <a:ea typeface="Gill Sans" charset="0"/>
                    <a:cs typeface="Gill Sans" charset="0"/>
                  </a:rPr>
                  <a:t>Limit4</a:t>
                </a:r>
              </a:p>
            </p:txBody>
          </p:sp>
        </p:grpSp>
        <p:sp>
          <p:nvSpPr>
            <p:cNvPr id="129" name="Rectangle 72">
              <a:extLst>
                <a:ext uri="{FF2B5EF4-FFF2-40B4-BE49-F238E27FC236}">
                  <a16:creationId xmlns:a16="http://schemas.microsoft.com/office/drawing/2014/main" id="{E2272412-C8CD-496A-BD5C-A96BA300FE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6" y="1853"/>
              <a:ext cx="176" cy="163"/>
            </a:xfrm>
            <a:prstGeom prst="rect">
              <a:avLst/>
            </a:prstGeom>
            <a:solidFill>
              <a:srgbClr val="99FFCC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>
                  <a:latin typeface="+mn-lt"/>
                  <a:ea typeface="Gill Sans" charset="0"/>
                  <a:cs typeface="Gill Sans" charset="0"/>
                </a:rPr>
                <a:t>V</a:t>
              </a:r>
            </a:p>
          </p:txBody>
        </p:sp>
        <p:grpSp>
          <p:nvGrpSpPr>
            <p:cNvPr id="130" name="Group 74">
              <a:extLst>
                <a:ext uri="{FF2B5EF4-FFF2-40B4-BE49-F238E27FC236}">
                  <a16:creationId xmlns:a16="http://schemas.microsoft.com/office/drawing/2014/main" id="{BAFDAEA2-DDD7-486E-9141-3E0B2B91D1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2016"/>
              <a:ext cx="1018" cy="164"/>
              <a:chOff x="2352" y="960"/>
              <a:chExt cx="1392" cy="288"/>
            </a:xfrm>
          </p:grpSpPr>
          <p:sp>
            <p:nvSpPr>
              <p:cNvPr id="140" name="Rectangle 75">
                <a:extLst>
                  <a:ext uri="{FF2B5EF4-FFF2-40B4-BE49-F238E27FC236}">
                    <a16:creationId xmlns:a16="http://schemas.microsoft.com/office/drawing/2014/main" id="{30166961-DCCC-4CE4-912E-3B50E81D7D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2" y="960"/>
                <a:ext cx="672" cy="288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+mn-lt"/>
                    <a:ea typeface="Gill Sans" charset="0"/>
                    <a:cs typeface="Gill Sans" charset="0"/>
                  </a:rPr>
                  <a:t>Base5</a:t>
                </a:r>
              </a:p>
            </p:txBody>
          </p:sp>
          <p:sp>
            <p:nvSpPr>
              <p:cNvPr id="141" name="Rectangle 76">
                <a:extLst>
                  <a:ext uri="{FF2B5EF4-FFF2-40B4-BE49-F238E27FC236}">
                    <a16:creationId xmlns:a16="http://schemas.microsoft.com/office/drawing/2014/main" id="{E5814237-74A6-4DA1-84A2-6B9B4E0550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960"/>
                <a:ext cx="720" cy="288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+mn-lt"/>
                    <a:ea typeface="Gill Sans" charset="0"/>
                    <a:cs typeface="Gill Sans" charset="0"/>
                  </a:rPr>
                  <a:t>Limit5</a:t>
                </a:r>
              </a:p>
            </p:txBody>
          </p:sp>
        </p:grpSp>
        <p:sp>
          <p:nvSpPr>
            <p:cNvPr id="131" name="Rectangle 77">
              <a:extLst>
                <a:ext uri="{FF2B5EF4-FFF2-40B4-BE49-F238E27FC236}">
                  <a16:creationId xmlns:a16="http://schemas.microsoft.com/office/drawing/2014/main" id="{224752E3-EE5F-4565-B80C-5FCB612EA6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6" y="2016"/>
              <a:ext cx="176" cy="164"/>
            </a:xfrm>
            <a:prstGeom prst="rect">
              <a:avLst/>
            </a:prstGeom>
            <a:solidFill>
              <a:srgbClr val="99FFCC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>
                  <a:latin typeface="+mn-lt"/>
                  <a:ea typeface="Gill Sans" charset="0"/>
                  <a:cs typeface="Gill Sans" charset="0"/>
                </a:rPr>
                <a:t>N</a:t>
              </a:r>
            </a:p>
          </p:txBody>
        </p:sp>
        <p:grpSp>
          <p:nvGrpSpPr>
            <p:cNvPr id="132" name="Group 79">
              <a:extLst>
                <a:ext uri="{FF2B5EF4-FFF2-40B4-BE49-F238E27FC236}">
                  <a16:creationId xmlns:a16="http://schemas.microsoft.com/office/drawing/2014/main" id="{2FE7E928-B1AC-4934-9DD3-25F5781AD7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2180"/>
              <a:ext cx="1018" cy="163"/>
              <a:chOff x="2352" y="960"/>
              <a:chExt cx="1392" cy="288"/>
            </a:xfrm>
          </p:grpSpPr>
          <p:sp>
            <p:nvSpPr>
              <p:cNvPr id="138" name="Rectangle 80">
                <a:extLst>
                  <a:ext uri="{FF2B5EF4-FFF2-40B4-BE49-F238E27FC236}">
                    <a16:creationId xmlns:a16="http://schemas.microsoft.com/office/drawing/2014/main" id="{B6BAAC02-0E92-406E-B5DA-1BC85F7EDA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2" y="960"/>
                <a:ext cx="672" cy="288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+mn-lt"/>
                    <a:ea typeface="Gill Sans" charset="0"/>
                    <a:cs typeface="Gill Sans" charset="0"/>
                  </a:rPr>
                  <a:t>Base6</a:t>
                </a:r>
              </a:p>
            </p:txBody>
          </p:sp>
          <p:sp>
            <p:nvSpPr>
              <p:cNvPr id="139" name="Rectangle 81">
                <a:extLst>
                  <a:ext uri="{FF2B5EF4-FFF2-40B4-BE49-F238E27FC236}">
                    <a16:creationId xmlns:a16="http://schemas.microsoft.com/office/drawing/2014/main" id="{1BBA2A28-7372-4C1B-8ED7-1E8AE07D81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960"/>
                <a:ext cx="720" cy="288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+mn-lt"/>
                    <a:ea typeface="Gill Sans" charset="0"/>
                    <a:cs typeface="Gill Sans" charset="0"/>
                  </a:rPr>
                  <a:t>Limit6</a:t>
                </a:r>
              </a:p>
            </p:txBody>
          </p:sp>
        </p:grpSp>
        <p:sp>
          <p:nvSpPr>
            <p:cNvPr id="133" name="Rectangle 82">
              <a:extLst>
                <a:ext uri="{FF2B5EF4-FFF2-40B4-BE49-F238E27FC236}">
                  <a16:creationId xmlns:a16="http://schemas.microsoft.com/office/drawing/2014/main" id="{9D2300D4-034E-4599-A64A-866AA323A7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6" y="2180"/>
              <a:ext cx="176" cy="163"/>
            </a:xfrm>
            <a:prstGeom prst="rect">
              <a:avLst/>
            </a:prstGeom>
            <a:solidFill>
              <a:srgbClr val="99FFCC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>
                  <a:latin typeface="+mn-lt"/>
                  <a:ea typeface="Gill Sans" charset="0"/>
                  <a:cs typeface="Gill Sans" charset="0"/>
                </a:rPr>
                <a:t>N</a:t>
              </a:r>
            </a:p>
          </p:txBody>
        </p:sp>
        <p:grpSp>
          <p:nvGrpSpPr>
            <p:cNvPr id="134" name="Group 84">
              <a:extLst>
                <a:ext uri="{FF2B5EF4-FFF2-40B4-BE49-F238E27FC236}">
                  <a16:creationId xmlns:a16="http://schemas.microsoft.com/office/drawing/2014/main" id="{8CD9BD91-7BC2-4622-A297-28ED907FF5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2343"/>
              <a:ext cx="1018" cy="163"/>
              <a:chOff x="2352" y="960"/>
              <a:chExt cx="1392" cy="288"/>
            </a:xfrm>
          </p:grpSpPr>
          <p:sp>
            <p:nvSpPr>
              <p:cNvPr id="136" name="Rectangle 85">
                <a:extLst>
                  <a:ext uri="{FF2B5EF4-FFF2-40B4-BE49-F238E27FC236}">
                    <a16:creationId xmlns:a16="http://schemas.microsoft.com/office/drawing/2014/main" id="{C2BF503A-623F-4704-B243-77248B2684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2" y="960"/>
                <a:ext cx="672" cy="288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+mn-lt"/>
                    <a:ea typeface="Gill Sans" charset="0"/>
                    <a:cs typeface="Gill Sans" charset="0"/>
                  </a:rPr>
                  <a:t>Base7</a:t>
                </a:r>
              </a:p>
            </p:txBody>
          </p:sp>
          <p:sp>
            <p:nvSpPr>
              <p:cNvPr id="137" name="Rectangle 86">
                <a:extLst>
                  <a:ext uri="{FF2B5EF4-FFF2-40B4-BE49-F238E27FC236}">
                    <a16:creationId xmlns:a16="http://schemas.microsoft.com/office/drawing/2014/main" id="{2B0B37BF-38FB-4F73-8507-40A04489FB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960"/>
                <a:ext cx="720" cy="288"/>
              </a:xfrm>
              <a:prstGeom prst="rect">
                <a:avLst/>
              </a:prstGeom>
              <a:solidFill>
                <a:srgbClr val="99FFCC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+mn-lt"/>
                    <a:ea typeface="Gill Sans" charset="0"/>
                    <a:cs typeface="Gill Sans" charset="0"/>
                  </a:rPr>
                  <a:t>Limit7</a:t>
                </a:r>
              </a:p>
            </p:txBody>
          </p:sp>
        </p:grpSp>
        <p:sp>
          <p:nvSpPr>
            <p:cNvPr id="135" name="Rectangle 87">
              <a:extLst>
                <a:ext uri="{FF2B5EF4-FFF2-40B4-BE49-F238E27FC236}">
                  <a16:creationId xmlns:a16="http://schemas.microsoft.com/office/drawing/2014/main" id="{8670F37A-1230-4FC8-B6E9-5E2372F833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6" y="2343"/>
              <a:ext cx="176" cy="163"/>
            </a:xfrm>
            <a:prstGeom prst="rect">
              <a:avLst/>
            </a:prstGeom>
            <a:solidFill>
              <a:srgbClr val="99FFCC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>
                  <a:latin typeface="+mn-lt"/>
                  <a:ea typeface="Gill Sans" charset="0"/>
                  <a:cs typeface="Gill Sans" charset="0"/>
                </a:rPr>
                <a:t>V</a:t>
              </a:r>
            </a:p>
          </p:txBody>
        </p:sp>
      </p:grpSp>
      <p:sp>
        <p:nvSpPr>
          <p:cNvPr id="154" name="Line 94">
            <a:extLst>
              <a:ext uri="{FF2B5EF4-FFF2-40B4-BE49-F238E27FC236}">
                <a16:creationId xmlns:a16="http://schemas.microsoft.com/office/drawing/2014/main" id="{F05E3151-3079-4827-BDB4-8CF13A90776E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1825" y="2147888"/>
            <a:ext cx="1066800" cy="990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ea typeface="Gill Sans" charset="0"/>
              <a:cs typeface="Gill Sans" charset="0"/>
            </a:endParaRPr>
          </a:p>
        </p:txBody>
      </p:sp>
      <p:sp>
        <p:nvSpPr>
          <p:cNvPr id="155" name="Freeform 96">
            <a:extLst>
              <a:ext uri="{FF2B5EF4-FFF2-40B4-BE49-F238E27FC236}">
                <a16:creationId xmlns:a16="http://schemas.microsoft.com/office/drawing/2014/main" id="{8A8039EC-27BC-44F8-AF7F-0ED3B55589C1}"/>
              </a:ext>
            </a:extLst>
          </p:cNvPr>
          <p:cNvSpPr>
            <a:spLocks/>
          </p:cNvSpPr>
          <p:nvPr/>
        </p:nvSpPr>
        <p:spPr bwMode="auto">
          <a:xfrm>
            <a:off x="2682025" y="2147888"/>
            <a:ext cx="1219200" cy="1219200"/>
          </a:xfrm>
          <a:custGeom>
            <a:avLst/>
            <a:gdLst>
              <a:gd name="T0" fmla="*/ 1219200 w 768"/>
              <a:gd name="T1" fmla="*/ 0 h 768"/>
              <a:gd name="T2" fmla="*/ 1219200 w 768"/>
              <a:gd name="T3" fmla="*/ 304800 h 768"/>
              <a:gd name="T4" fmla="*/ 0 w 768"/>
              <a:gd name="T5" fmla="*/ 304800 h 768"/>
              <a:gd name="T6" fmla="*/ 0 w 768"/>
              <a:gd name="T7" fmla="*/ 1219200 h 768"/>
              <a:gd name="T8" fmla="*/ 609600 w 768"/>
              <a:gd name="T9" fmla="*/ 1219200 h 7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8" h="768">
                <a:moveTo>
                  <a:pt x="768" y="0"/>
                </a:moveTo>
                <a:lnTo>
                  <a:pt x="768" y="192"/>
                </a:lnTo>
                <a:lnTo>
                  <a:pt x="0" y="192"/>
                </a:lnTo>
                <a:lnTo>
                  <a:pt x="0" y="768"/>
                </a:lnTo>
                <a:lnTo>
                  <a:pt x="384" y="768"/>
                </a:ln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ea typeface="Gill Sans" charset="0"/>
              <a:cs typeface="Gill Sans" charset="0"/>
            </a:endParaRPr>
          </a:p>
        </p:txBody>
      </p:sp>
      <p:grpSp>
        <p:nvGrpSpPr>
          <p:cNvPr id="156" name="Group 100">
            <a:extLst>
              <a:ext uri="{FF2B5EF4-FFF2-40B4-BE49-F238E27FC236}">
                <a16:creationId xmlns:a16="http://schemas.microsoft.com/office/drawing/2014/main" id="{89795C97-308C-4C6D-B466-B59A2F7585FB}"/>
              </a:ext>
            </a:extLst>
          </p:cNvPr>
          <p:cNvGrpSpPr>
            <a:grpSpLocks/>
          </p:cNvGrpSpPr>
          <p:nvPr/>
        </p:nvGrpSpPr>
        <p:grpSpPr bwMode="auto">
          <a:xfrm>
            <a:off x="3291625" y="3278188"/>
            <a:ext cx="1895475" cy="258763"/>
            <a:chOff x="768" y="1527"/>
            <a:chExt cx="1194" cy="163"/>
          </a:xfrm>
          <a:solidFill>
            <a:schemeClr val="accent2"/>
          </a:solidFill>
        </p:grpSpPr>
        <p:grpSp>
          <p:nvGrpSpPr>
            <p:cNvPr id="157" name="Group 101">
              <a:extLst>
                <a:ext uri="{FF2B5EF4-FFF2-40B4-BE49-F238E27FC236}">
                  <a16:creationId xmlns:a16="http://schemas.microsoft.com/office/drawing/2014/main" id="{803B24E7-2D17-46B3-9039-BD3F0CC12C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1527"/>
              <a:ext cx="1018" cy="163"/>
              <a:chOff x="2352" y="960"/>
              <a:chExt cx="1392" cy="288"/>
            </a:xfrm>
            <a:grpFill/>
          </p:grpSpPr>
          <p:sp>
            <p:nvSpPr>
              <p:cNvPr id="159" name="Rectangle 102">
                <a:extLst>
                  <a:ext uri="{FF2B5EF4-FFF2-40B4-BE49-F238E27FC236}">
                    <a16:creationId xmlns:a16="http://schemas.microsoft.com/office/drawing/2014/main" id="{64F5E12D-9AEF-43E0-A3A7-BBDB5F2504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2" y="960"/>
                <a:ext cx="672" cy="288"/>
              </a:xfrm>
              <a:prstGeom prst="rect">
                <a:avLst/>
              </a:prstGeom>
              <a:grp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 dirty="0">
                    <a:latin typeface="+mn-lt"/>
                    <a:ea typeface="Gill Sans" charset="0"/>
                    <a:cs typeface="Gill Sans" charset="0"/>
                  </a:rPr>
                  <a:t>Base2</a:t>
                </a:r>
              </a:p>
            </p:txBody>
          </p:sp>
          <p:sp>
            <p:nvSpPr>
              <p:cNvPr id="160" name="Rectangle 103">
                <a:extLst>
                  <a:ext uri="{FF2B5EF4-FFF2-40B4-BE49-F238E27FC236}">
                    <a16:creationId xmlns:a16="http://schemas.microsoft.com/office/drawing/2014/main" id="{4AD2524C-651C-4AF4-83D6-6051BDD04C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960"/>
                <a:ext cx="720" cy="288"/>
              </a:xfrm>
              <a:prstGeom prst="rect">
                <a:avLst/>
              </a:prstGeom>
              <a:grp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800" b="0">
                    <a:latin typeface="+mn-lt"/>
                    <a:ea typeface="Gill Sans" charset="0"/>
                    <a:cs typeface="Gill Sans" charset="0"/>
                  </a:rPr>
                  <a:t>Limit2</a:t>
                </a:r>
              </a:p>
            </p:txBody>
          </p:sp>
        </p:grpSp>
        <p:sp>
          <p:nvSpPr>
            <p:cNvPr id="158" name="Rectangle 104">
              <a:extLst>
                <a:ext uri="{FF2B5EF4-FFF2-40B4-BE49-F238E27FC236}">
                  <a16:creationId xmlns:a16="http://schemas.microsoft.com/office/drawing/2014/main" id="{6AB6F627-B1CD-47C3-A260-1F348E6F8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6" y="1527"/>
              <a:ext cx="176" cy="163"/>
            </a:xfrm>
            <a:prstGeom prst="rect">
              <a:avLst/>
            </a:prstGeom>
            <a:grp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>
                  <a:latin typeface="+mn-lt"/>
                  <a:ea typeface="Gill Sans" charset="0"/>
                  <a:cs typeface="Gill Sans" charset="0"/>
                </a:rPr>
                <a:t>V</a:t>
              </a:r>
            </a:p>
          </p:txBody>
        </p:sp>
      </p:grpSp>
      <p:sp>
        <p:nvSpPr>
          <p:cNvPr id="161" name="Line 89">
            <a:extLst>
              <a:ext uri="{FF2B5EF4-FFF2-40B4-BE49-F238E27FC236}">
                <a16:creationId xmlns:a16="http://schemas.microsoft.com/office/drawing/2014/main" id="{9D90F57B-5842-4FF9-9B8D-FEDB05422D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01225" y="2376488"/>
            <a:ext cx="2057400" cy="990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ea typeface="Gill Sans" charset="0"/>
              <a:cs typeface="Gill Sans" charset="0"/>
            </a:endParaRPr>
          </a:p>
        </p:txBody>
      </p:sp>
      <p:grpSp>
        <p:nvGrpSpPr>
          <p:cNvPr id="162" name="Group 116">
            <a:extLst>
              <a:ext uri="{FF2B5EF4-FFF2-40B4-BE49-F238E27FC236}">
                <a16:creationId xmlns:a16="http://schemas.microsoft.com/office/drawing/2014/main" id="{25F5DCB7-6220-4D9B-B0A7-02D64896A015}"/>
              </a:ext>
            </a:extLst>
          </p:cNvPr>
          <p:cNvGrpSpPr>
            <a:grpSpLocks/>
          </p:cNvGrpSpPr>
          <p:nvPr/>
        </p:nvGrpSpPr>
        <p:grpSpPr bwMode="auto">
          <a:xfrm>
            <a:off x="4663228" y="2833688"/>
            <a:ext cx="2465389" cy="2209800"/>
            <a:chOff x="1632" y="1248"/>
            <a:chExt cx="1553" cy="1392"/>
          </a:xfrm>
        </p:grpSpPr>
        <p:grpSp>
          <p:nvGrpSpPr>
            <p:cNvPr id="163" name="Group 115">
              <a:extLst>
                <a:ext uri="{FF2B5EF4-FFF2-40B4-BE49-F238E27FC236}">
                  <a16:creationId xmlns:a16="http://schemas.microsoft.com/office/drawing/2014/main" id="{C3609630-C4AA-417C-B8C1-E510829B2F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4" y="2287"/>
              <a:ext cx="1121" cy="353"/>
              <a:chOff x="2064" y="2170"/>
              <a:chExt cx="1121" cy="353"/>
            </a:xfrm>
          </p:grpSpPr>
          <p:sp>
            <p:nvSpPr>
              <p:cNvPr id="168" name="Text Box 11">
                <a:extLst>
                  <a:ext uri="{FF2B5EF4-FFF2-40B4-BE49-F238E27FC236}">
                    <a16:creationId xmlns:a16="http://schemas.microsoft.com/office/drawing/2014/main" id="{7781CBE9-8263-4247-9710-8440168BE8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28" y="2170"/>
                <a:ext cx="557" cy="35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85000"/>
                  </a:lnSpc>
                  <a:spcBef>
                    <a:spcPct val="0"/>
                  </a:spcBef>
                </a:pPr>
                <a:r>
                  <a:rPr lang="en-US" altLang="en-US" sz="1800" b="0" dirty="0">
                    <a:latin typeface="+mn-lt"/>
                    <a:ea typeface="Gill Sans" charset="0"/>
                    <a:cs typeface="Gill Sans" charset="0"/>
                  </a:rPr>
                  <a:t>Access</a:t>
                </a:r>
              </a:p>
              <a:p>
                <a:pPr algn="ctr">
                  <a:lnSpc>
                    <a:spcPct val="85000"/>
                  </a:lnSpc>
                  <a:spcBef>
                    <a:spcPct val="0"/>
                  </a:spcBef>
                </a:pPr>
                <a:r>
                  <a:rPr lang="en-US" altLang="en-US" sz="1800" b="0" dirty="0">
                    <a:latin typeface="+mn-lt"/>
                    <a:ea typeface="Gill Sans" charset="0"/>
                    <a:cs typeface="Gill Sans" charset="0"/>
                  </a:rPr>
                  <a:t>Error</a:t>
                </a:r>
              </a:p>
            </p:txBody>
          </p:sp>
          <p:sp>
            <p:nvSpPr>
              <p:cNvPr id="169" name="Oval 12">
                <a:extLst>
                  <a:ext uri="{FF2B5EF4-FFF2-40B4-BE49-F238E27FC236}">
                    <a16:creationId xmlns:a16="http://schemas.microsoft.com/office/drawing/2014/main" id="{AEAEF584-062C-4B22-8B36-2C371BA3F1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2208"/>
                <a:ext cx="317" cy="269"/>
              </a:xfrm>
              <a:prstGeom prst="ellipse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2800" b="0" dirty="0">
                    <a:latin typeface="+mn-lt"/>
                    <a:ea typeface="Gill Sans" charset="0"/>
                    <a:cs typeface="Gill Sans" charset="0"/>
                  </a:rPr>
                  <a:t>&gt;</a:t>
                </a:r>
              </a:p>
            </p:txBody>
          </p:sp>
          <p:sp>
            <p:nvSpPr>
              <p:cNvPr id="170" name="Line 14">
                <a:extLst>
                  <a:ext uri="{FF2B5EF4-FFF2-40B4-BE49-F238E27FC236}">
                    <a16:creationId xmlns:a16="http://schemas.microsoft.com/office/drawing/2014/main" id="{9DADEE7E-DD7A-42B3-9FFF-BFFE108EB0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0" y="2352"/>
                <a:ext cx="2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64" name="Line 95">
              <a:extLst>
                <a:ext uri="{FF2B5EF4-FFF2-40B4-BE49-F238E27FC236}">
                  <a16:creationId xmlns:a16="http://schemas.microsoft.com/office/drawing/2014/main" id="{82774C1E-900E-43E7-AF2D-DD191CFE94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1248"/>
              <a:ext cx="0" cy="105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600" b="0">
                <a:ea typeface="Gill Sans" charset="0"/>
                <a:cs typeface="Gill Sans" charset="0"/>
              </a:endParaRPr>
            </a:p>
          </p:txBody>
        </p:sp>
        <p:grpSp>
          <p:nvGrpSpPr>
            <p:cNvPr id="165" name="Group 105">
              <a:extLst>
                <a:ext uri="{FF2B5EF4-FFF2-40B4-BE49-F238E27FC236}">
                  <a16:creationId xmlns:a16="http://schemas.microsoft.com/office/drawing/2014/main" id="{024B2A1E-5A92-411B-A255-1101C9F0F4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2" y="1584"/>
              <a:ext cx="480" cy="768"/>
              <a:chOff x="1632" y="1584"/>
              <a:chExt cx="480" cy="672"/>
            </a:xfrm>
          </p:grpSpPr>
          <p:sp>
            <p:nvSpPr>
              <p:cNvPr id="166" name="Line 90">
                <a:extLst>
                  <a:ext uri="{FF2B5EF4-FFF2-40B4-BE49-F238E27FC236}">
                    <a16:creationId xmlns:a16="http://schemas.microsoft.com/office/drawing/2014/main" id="{CED5F840-38E0-4034-87C4-7E1B6D5282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1584"/>
                <a:ext cx="480" cy="672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67" name="Line 92">
                <a:extLst>
                  <a:ext uri="{FF2B5EF4-FFF2-40B4-BE49-F238E27FC236}">
                    <a16:creationId xmlns:a16="http://schemas.microsoft.com/office/drawing/2014/main" id="{26E1EC38-8EEE-4B48-ADFA-B7570391DB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28" y="1632"/>
                <a:ext cx="144" cy="96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</p:grpSp>
      </p:grpSp>
      <p:grpSp>
        <p:nvGrpSpPr>
          <p:cNvPr id="171" name="Group 123">
            <a:extLst>
              <a:ext uri="{FF2B5EF4-FFF2-40B4-BE49-F238E27FC236}">
                <a16:creationId xmlns:a16="http://schemas.microsoft.com/office/drawing/2014/main" id="{104E25D7-4506-4B5E-9433-2A30DB378AC8}"/>
              </a:ext>
            </a:extLst>
          </p:cNvPr>
          <p:cNvGrpSpPr>
            <a:grpSpLocks/>
          </p:cNvGrpSpPr>
          <p:nvPr/>
        </p:nvGrpSpPr>
        <p:grpSpPr bwMode="auto">
          <a:xfrm>
            <a:off x="5982438" y="2970213"/>
            <a:ext cx="1858962" cy="300038"/>
            <a:chOff x="2512" y="2104"/>
            <a:chExt cx="1171" cy="189"/>
          </a:xfrm>
          <a:solidFill>
            <a:schemeClr val="accent2"/>
          </a:solidFill>
        </p:grpSpPr>
        <p:sp>
          <p:nvSpPr>
            <p:cNvPr id="172" name="Rectangle 124">
              <a:extLst>
                <a:ext uri="{FF2B5EF4-FFF2-40B4-BE49-F238E27FC236}">
                  <a16:creationId xmlns:a16="http://schemas.microsoft.com/office/drawing/2014/main" id="{0D7A1920-AC17-48A1-8CA7-2E7312C43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2" y="2104"/>
              <a:ext cx="753" cy="189"/>
            </a:xfrm>
            <a:prstGeom prst="rect">
              <a:avLst/>
            </a:prstGeom>
            <a:grp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>
                  <a:latin typeface="+mn-lt"/>
                  <a:ea typeface="Gill Sans" charset="0"/>
                  <a:cs typeface="Gill Sans" charset="0"/>
                </a:rPr>
                <a:t>page #2</a:t>
              </a:r>
            </a:p>
          </p:txBody>
        </p:sp>
        <p:sp>
          <p:nvSpPr>
            <p:cNvPr id="173" name="Rectangle 125">
              <a:extLst>
                <a:ext uri="{FF2B5EF4-FFF2-40B4-BE49-F238E27FC236}">
                  <a16:creationId xmlns:a16="http://schemas.microsoft.com/office/drawing/2014/main" id="{310B93BC-9CAB-4B62-AEA9-94B002ACDB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3" y="2104"/>
              <a:ext cx="420" cy="189"/>
            </a:xfrm>
            <a:prstGeom prst="rect">
              <a:avLst/>
            </a:prstGeom>
            <a:grp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600" b="0">
                  <a:latin typeface="+mn-lt"/>
                  <a:ea typeface="Gill Sans" charset="0"/>
                  <a:cs typeface="Gill Sans" charset="0"/>
                </a:rPr>
                <a:t>V,R,W</a:t>
              </a:r>
            </a:p>
          </p:txBody>
        </p:sp>
      </p:grpSp>
      <p:grpSp>
        <p:nvGrpSpPr>
          <p:cNvPr id="174" name="Group 110">
            <a:extLst>
              <a:ext uri="{FF2B5EF4-FFF2-40B4-BE49-F238E27FC236}">
                <a16:creationId xmlns:a16="http://schemas.microsoft.com/office/drawing/2014/main" id="{2DE30EB4-5CE6-4002-8AD4-BB5A6753EA2D}"/>
              </a:ext>
            </a:extLst>
          </p:cNvPr>
          <p:cNvGrpSpPr>
            <a:grpSpLocks/>
          </p:cNvGrpSpPr>
          <p:nvPr/>
        </p:nvGrpSpPr>
        <p:grpSpPr bwMode="auto">
          <a:xfrm>
            <a:off x="7101625" y="2616202"/>
            <a:ext cx="2360613" cy="449263"/>
            <a:chOff x="3168" y="1111"/>
            <a:chExt cx="1487" cy="283"/>
          </a:xfrm>
        </p:grpSpPr>
        <p:sp>
          <p:nvSpPr>
            <p:cNvPr id="175" name="Rectangle 109">
              <a:extLst>
                <a:ext uri="{FF2B5EF4-FFF2-40B4-BE49-F238E27FC236}">
                  <a16:creationId xmlns:a16="http://schemas.microsoft.com/office/drawing/2014/main" id="{63FAEAB2-6735-4BA7-ADA1-29B39CCA70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5" y="1111"/>
              <a:ext cx="630" cy="283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75000"/>
                </a:lnSpc>
                <a:spcBef>
                  <a:spcPct val="0"/>
                </a:spcBef>
              </a:pPr>
              <a:r>
                <a:rPr lang="en-US" altLang="en-US" sz="1600" b="0" dirty="0">
                  <a:latin typeface="+mn-lt"/>
                  <a:ea typeface="Gill Sans" charset="0"/>
                  <a:cs typeface="Gill Sans" charset="0"/>
                </a:rPr>
                <a:t>Physical</a:t>
              </a:r>
            </a:p>
            <a:p>
              <a:pPr>
                <a:lnSpc>
                  <a:spcPct val="75000"/>
                </a:lnSpc>
                <a:spcBef>
                  <a:spcPct val="0"/>
                </a:spcBef>
              </a:pPr>
              <a:r>
                <a:rPr lang="en-US" altLang="en-US" sz="1600" b="0" dirty="0">
                  <a:latin typeface="+mn-lt"/>
                  <a:ea typeface="Gill Sans" charset="0"/>
                  <a:cs typeface="Gill Sans" charset="0"/>
                </a:rPr>
                <a:t>Page #</a:t>
              </a:r>
            </a:p>
          </p:txBody>
        </p:sp>
        <p:sp>
          <p:nvSpPr>
            <p:cNvPr id="176" name="Line 40">
              <a:extLst>
                <a:ext uri="{FF2B5EF4-FFF2-40B4-BE49-F238E27FC236}">
                  <a16:creationId xmlns:a16="http://schemas.microsoft.com/office/drawing/2014/main" id="{8C79376B-C89C-4099-8568-C6E11FDD58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8" y="1292"/>
              <a:ext cx="827" cy="99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77" name="Group 114">
            <a:extLst>
              <a:ext uri="{FF2B5EF4-FFF2-40B4-BE49-F238E27FC236}">
                <a16:creationId xmlns:a16="http://schemas.microsoft.com/office/drawing/2014/main" id="{6709BBB4-BE5B-432F-9980-69E6766ED86A}"/>
              </a:ext>
            </a:extLst>
          </p:cNvPr>
          <p:cNvGrpSpPr>
            <a:grpSpLocks/>
          </p:cNvGrpSpPr>
          <p:nvPr/>
        </p:nvGrpSpPr>
        <p:grpSpPr bwMode="auto">
          <a:xfrm>
            <a:off x="7787425" y="3138489"/>
            <a:ext cx="2895600" cy="1878013"/>
            <a:chOff x="3600" y="1440"/>
            <a:chExt cx="1824" cy="1183"/>
          </a:xfrm>
        </p:grpSpPr>
        <p:sp>
          <p:nvSpPr>
            <p:cNvPr id="178" name="AutoShape 42">
              <a:extLst>
                <a:ext uri="{FF2B5EF4-FFF2-40B4-BE49-F238E27FC236}">
                  <a16:creationId xmlns:a16="http://schemas.microsoft.com/office/drawing/2014/main" id="{8994A43C-B659-4B1D-A8A7-7FC0CA4095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1920"/>
              <a:ext cx="1344" cy="175"/>
            </a:xfrm>
            <a:prstGeom prst="roundRect">
              <a:avLst>
                <a:gd name="adj" fmla="val 16667"/>
              </a:avLst>
            </a:prstGeom>
            <a:solidFill>
              <a:srgbClr val="FF66CC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600" b="0" dirty="0">
                  <a:latin typeface="+mn-lt"/>
                  <a:ea typeface="Gill Sans" charset="0"/>
                  <a:cs typeface="Gill Sans" charset="0"/>
                </a:rPr>
                <a:t>Check Permissions</a:t>
              </a:r>
            </a:p>
          </p:txBody>
        </p:sp>
        <p:sp>
          <p:nvSpPr>
            <p:cNvPr id="179" name="Line 43">
              <a:extLst>
                <a:ext uri="{FF2B5EF4-FFF2-40B4-BE49-F238E27FC236}">
                  <a16:creationId xmlns:a16="http://schemas.microsoft.com/office/drawing/2014/main" id="{DA7D6566-BF32-4B84-974C-2AE82CF2DC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1440"/>
              <a:ext cx="528" cy="48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180" name="Text Box 44">
              <a:extLst>
                <a:ext uri="{FF2B5EF4-FFF2-40B4-BE49-F238E27FC236}">
                  <a16:creationId xmlns:a16="http://schemas.microsoft.com/office/drawing/2014/main" id="{072A76BE-96DD-4E73-973C-29C6AF7811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0" y="2270"/>
              <a:ext cx="557" cy="353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0"/>
                </a:spcBef>
              </a:pPr>
              <a:r>
                <a:rPr lang="en-US" altLang="en-US" sz="1800" b="0" dirty="0">
                  <a:latin typeface="+mn-lt"/>
                  <a:ea typeface="Gill Sans" charset="0"/>
                  <a:cs typeface="Gill Sans" charset="0"/>
                </a:rPr>
                <a:t>Access</a:t>
              </a:r>
            </a:p>
            <a:p>
              <a:pPr algn="ctr">
                <a:lnSpc>
                  <a:spcPct val="85000"/>
                </a:lnSpc>
                <a:spcBef>
                  <a:spcPct val="0"/>
                </a:spcBef>
              </a:pPr>
              <a:r>
                <a:rPr lang="en-US" altLang="en-US" sz="1800" b="0" dirty="0">
                  <a:latin typeface="+mn-lt"/>
                  <a:ea typeface="Gill Sans" charset="0"/>
                  <a:cs typeface="Gill Sans" charset="0"/>
                </a:rPr>
                <a:t>Error</a:t>
              </a:r>
            </a:p>
          </p:txBody>
        </p:sp>
        <p:sp>
          <p:nvSpPr>
            <p:cNvPr id="181" name="Line 45">
              <a:extLst>
                <a:ext uri="{FF2B5EF4-FFF2-40B4-BE49-F238E27FC236}">
                  <a16:creationId xmlns:a16="http://schemas.microsoft.com/office/drawing/2014/main" id="{E0CAA870-E8F6-4D78-B83A-BAF10B9F9C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5" y="2095"/>
              <a:ext cx="0" cy="1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600" b="0">
                <a:ea typeface="Gill Sans" charset="0"/>
                <a:cs typeface="Gill Sans" charset="0"/>
              </a:endParaRPr>
            </a:p>
          </p:txBody>
        </p:sp>
      </p:grpSp>
      <p:sp>
        <p:nvSpPr>
          <p:cNvPr id="182" name="Rectangle 181">
            <a:extLst>
              <a:ext uri="{FF2B5EF4-FFF2-40B4-BE49-F238E27FC236}">
                <a16:creationId xmlns:a16="http://schemas.microsoft.com/office/drawing/2014/main" id="{B61C98FC-85CF-406E-BFA9-A6BE09AA9D28}"/>
              </a:ext>
            </a:extLst>
          </p:cNvPr>
          <p:cNvSpPr/>
          <p:nvPr/>
        </p:nvSpPr>
        <p:spPr>
          <a:xfrm>
            <a:off x="818984" y="5279831"/>
            <a:ext cx="9060086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spcBef>
                <a:spcPct val="15000"/>
              </a:spcBef>
              <a:buFont typeface="Arial" panose="020B0604020202020204" pitchFamily="34" charset="0"/>
              <a:buChar char="•"/>
            </a:pPr>
            <a:r>
              <a:rPr lang="en-US" altLang="ko-KR" sz="2000" dirty="0">
                <a:ea typeface="굴림" panose="020B0600000101010101" pitchFamily="34" charset="-127"/>
              </a:rPr>
              <a:t>What must be saved/restored on context switch?</a:t>
            </a:r>
          </a:p>
          <a:p>
            <a:pPr marL="742950" lvl="1" indent="-285750">
              <a:lnSpc>
                <a:spcPct val="80000"/>
              </a:lnSpc>
              <a:spcBef>
                <a:spcPct val="15000"/>
              </a:spcBef>
              <a:buFont typeface="Arial" panose="020B0604020202020204" pitchFamily="34" charset="0"/>
              <a:buChar char="•"/>
            </a:pPr>
            <a:r>
              <a:rPr lang="en-US" altLang="ko-KR" sz="2000" dirty="0">
                <a:ea typeface="굴림" panose="020B0600000101010101" pitchFamily="34" charset="-127"/>
              </a:rPr>
              <a:t>Contents of top-level segment registers (for this example)</a:t>
            </a:r>
          </a:p>
          <a:p>
            <a:pPr marL="742950" lvl="1" indent="-285750">
              <a:lnSpc>
                <a:spcPct val="80000"/>
              </a:lnSpc>
              <a:spcBef>
                <a:spcPct val="15000"/>
              </a:spcBef>
              <a:buFont typeface="Arial" panose="020B0604020202020204" pitchFamily="34" charset="0"/>
              <a:buChar char="•"/>
            </a:pPr>
            <a:r>
              <a:rPr lang="en-US" altLang="ko-KR" sz="2000" dirty="0">
                <a:ea typeface="굴림" panose="020B0600000101010101" pitchFamily="34" charset="-127"/>
              </a:rPr>
              <a:t>Pointer to top-level table (page table)</a:t>
            </a:r>
          </a:p>
        </p:txBody>
      </p:sp>
    </p:spTree>
    <p:extLst>
      <p:ext uri="{BB962C8B-B14F-4D97-AF65-F5344CB8AC3E}">
        <p14:creationId xmlns:p14="http://schemas.microsoft.com/office/powerpoint/2010/main" val="292117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155" grpId="0" animBg="1"/>
      <p:bldP spid="161" grpId="0" animBg="1"/>
      <p:bldP spid="18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3D2C4-7CF4-458F-91BA-F26365035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294198"/>
            <a:ext cx="10030968" cy="1397124"/>
          </a:xfrm>
        </p:spPr>
        <p:txBody>
          <a:bodyPr/>
          <a:lstStyle/>
          <a:p>
            <a:r>
              <a:rPr lang="en-US" dirty="0" smtClean="0"/>
              <a:t>Aside: x86 Memory with Segmentation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7A1FA-5DD2-4A49-B4EA-82781EEBB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46BFA-3B9B-418D-AB2E-2A4F25CEE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FB68A-28C7-4C7D-9CAA-BFBB4798E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8" name="Picture 5" descr="SegmentationAndPaging">
            <a:extLst>
              <a:ext uri="{FF2B5EF4-FFF2-40B4-BE49-F238E27FC236}">
                <a16:creationId xmlns:a16="http://schemas.microsoft.com/office/drawing/2014/main" id="{38A28C89-F33C-4E60-A8BB-59F74C0313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 b="6706"/>
          <a:stretch/>
        </p:blipFill>
        <p:spPr bwMode="auto">
          <a:xfrm>
            <a:off x="2483795" y="1118711"/>
            <a:ext cx="7505700" cy="562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4B91C83-E92A-451B-80F5-0AD53D1AF55E}"/>
              </a:ext>
            </a:extLst>
          </p:cNvPr>
          <p:cNvGrpSpPr/>
          <p:nvPr/>
        </p:nvGrpSpPr>
        <p:grpSpPr>
          <a:xfrm>
            <a:off x="6782915" y="2082608"/>
            <a:ext cx="3021606" cy="829503"/>
            <a:chOff x="1760467" y="789808"/>
            <a:chExt cx="3021606" cy="82950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4C1E798-60FD-4158-82D7-045811F306B9}"/>
                </a:ext>
              </a:extLst>
            </p:cNvPr>
            <p:cNvSpPr txBox="1"/>
            <p:nvPr/>
          </p:nvSpPr>
          <p:spPr>
            <a:xfrm>
              <a:off x="2109547" y="789808"/>
              <a:ext cx="26725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233AE1"/>
                  </a:solidFill>
                  <a:latin typeface="Gill Sans"/>
                  <a:sym typeface="Wingdings" pitchFamily="2" charset="2"/>
                </a:rPr>
                <a:t>2-level page table</a:t>
              </a:r>
              <a:br>
                <a:rPr lang="en-US" dirty="0">
                  <a:solidFill>
                    <a:srgbClr val="233AE1"/>
                  </a:solidFill>
                  <a:latin typeface="Gill Sans"/>
                  <a:sym typeface="Wingdings" pitchFamily="2" charset="2"/>
                </a:rPr>
              </a:br>
              <a:r>
                <a:rPr lang="en-US" dirty="0">
                  <a:solidFill>
                    <a:srgbClr val="233AE1"/>
                  </a:solidFill>
                  <a:latin typeface="Gill Sans"/>
                  <a:sym typeface="Wingdings" pitchFamily="2" charset="2"/>
                </a:rPr>
                <a:t>in 10-10-12 bit address</a:t>
              </a:r>
              <a:endParaRPr lang="en-US" dirty="0">
                <a:solidFill>
                  <a:srgbClr val="FF0000"/>
                </a:solidFill>
                <a:latin typeface="Gill Sans"/>
                <a:sym typeface="Wingdings" pitchFamily="2" charset="2"/>
              </a:endParaRPr>
            </a:p>
          </p:txBody>
        </p:sp>
        <p:sp>
          <p:nvSpPr>
            <p:cNvPr id="11" name="Right Arrow 5">
              <a:extLst>
                <a:ext uri="{FF2B5EF4-FFF2-40B4-BE49-F238E27FC236}">
                  <a16:creationId xmlns:a16="http://schemas.microsoft.com/office/drawing/2014/main" id="{27D87261-5350-4175-8E6D-41AFE6C36B74}"/>
                </a:ext>
              </a:extLst>
            </p:cNvPr>
            <p:cNvSpPr/>
            <p:nvPr/>
          </p:nvSpPr>
          <p:spPr bwMode="auto">
            <a:xfrm rot="7897886">
              <a:off x="1554944" y="1181705"/>
              <a:ext cx="643129" cy="232084"/>
            </a:xfrm>
            <a:prstGeom prst="rightArrow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BE584F8-5AD4-4256-BDE5-1E735AECBA1F}"/>
              </a:ext>
            </a:extLst>
          </p:cNvPr>
          <p:cNvGrpSpPr/>
          <p:nvPr/>
        </p:nvGrpSpPr>
        <p:grpSpPr>
          <a:xfrm>
            <a:off x="2621357" y="4706966"/>
            <a:ext cx="2262158" cy="1596611"/>
            <a:chOff x="987822" y="286321"/>
            <a:chExt cx="2262158" cy="159661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E1FB76F-C5E7-47DA-B465-8A93DBD04A46}"/>
                </a:ext>
              </a:extLst>
            </p:cNvPr>
            <p:cNvSpPr txBox="1"/>
            <p:nvPr/>
          </p:nvSpPr>
          <p:spPr>
            <a:xfrm>
              <a:off x="987822" y="959602"/>
              <a:ext cx="226215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233AE1"/>
                  </a:solidFill>
                  <a:latin typeface="Gill Sans"/>
                  <a:sym typeface="Wingdings" pitchFamily="2" charset="2"/>
                </a:rPr>
                <a:t>Combined address</a:t>
              </a:r>
            </a:p>
            <a:p>
              <a:r>
                <a:rPr lang="en-US" dirty="0">
                  <a:solidFill>
                    <a:srgbClr val="233AE1"/>
                  </a:solidFill>
                  <a:latin typeface="Gill Sans"/>
                  <a:sym typeface="Wingdings" pitchFamily="2" charset="2"/>
                </a:rPr>
                <a:t>Is 32-bit “linear”</a:t>
              </a:r>
            </a:p>
            <a:p>
              <a:r>
                <a:rPr lang="en-US" dirty="0">
                  <a:solidFill>
                    <a:srgbClr val="233AE1"/>
                  </a:solidFill>
                  <a:latin typeface="Gill Sans"/>
                  <a:sym typeface="Wingdings" pitchFamily="2" charset="2"/>
                </a:rPr>
                <a:t>Virtual address</a:t>
              </a:r>
            </a:p>
          </p:txBody>
        </p:sp>
        <p:sp>
          <p:nvSpPr>
            <p:cNvPr id="14" name="Right Arrow 11">
              <a:extLst>
                <a:ext uri="{FF2B5EF4-FFF2-40B4-BE49-F238E27FC236}">
                  <a16:creationId xmlns:a16="http://schemas.microsoft.com/office/drawing/2014/main" id="{7F4588FD-3069-4C7E-8027-FCEF22DAFDD4}"/>
                </a:ext>
              </a:extLst>
            </p:cNvPr>
            <p:cNvSpPr/>
            <p:nvPr/>
          </p:nvSpPr>
          <p:spPr bwMode="auto">
            <a:xfrm rot="18814300">
              <a:off x="2224067" y="551712"/>
              <a:ext cx="808832" cy="278050"/>
            </a:xfrm>
            <a:prstGeom prst="rightArrow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ABB4FD4-6AE4-4AD1-8681-D0DE702C7B61}"/>
              </a:ext>
            </a:extLst>
          </p:cNvPr>
          <p:cNvGrpSpPr/>
          <p:nvPr/>
        </p:nvGrpSpPr>
        <p:grpSpPr>
          <a:xfrm>
            <a:off x="3562655" y="1321977"/>
            <a:ext cx="4644987" cy="646331"/>
            <a:chOff x="1459860" y="850966"/>
            <a:chExt cx="4644987" cy="64633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7F619BF-9819-49F8-9E62-9E07C79ABC04}"/>
                </a:ext>
              </a:extLst>
            </p:cNvPr>
            <p:cNvSpPr txBox="1"/>
            <p:nvPr/>
          </p:nvSpPr>
          <p:spPr>
            <a:xfrm>
              <a:off x="2622804" y="850966"/>
              <a:ext cx="34820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233AE1"/>
                  </a:solidFill>
                  <a:latin typeface="Gill Sans"/>
                </a:rPr>
                <a:t>Segment Selector from </a:t>
              </a:r>
              <a:br>
                <a:rPr lang="en-US" dirty="0">
                  <a:solidFill>
                    <a:srgbClr val="233AE1"/>
                  </a:solidFill>
                  <a:latin typeface="Gill Sans"/>
                </a:rPr>
              </a:br>
              <a:r>
                <a:rPr lang="en-US" dirty="0">
                  <a:solidFill>
                    <a:srgbClr val="233AE1"/>
                  </a:solidFill>
                  <a:latin typeface="Gill Sans"/>
                </a:rPr>
                <a:t>instruction: </a:t>
              </a:r>
              <a:r>
                <a:rPr lang="en-US" dirty="0" err="1">
                  <a:solidFill>
                    <a:srgbClr val="FF0000"/>
                  </a:solidFill>
                  <a:latin typeface="Gill Sans"/>
                </a:rPr>
                <a:t>mov</a:t>
              </a:r>
              <a:r>
                <a:rPr lang="en-US" dirty="0">
                  <a:solidFill>
                    <a:srgbClr val="FF0000"/>
                  </a:solidFill>
                  <a:latin typeface="Gill Sans"/>
                </a:rPr>
                <a:t> </a:t>
              </a:r>
              <a:r>
                <a:rPr lang="en-US" dirty="0" err="1">
                  <a:solidFill>
                    <a:srgbClr val="FF0000"/>
                  </a:solidFill>
                  <a:latin typeface="Gill Sans"/>
                </a:rPr>
                <a:t>eax</a:t>
              </a:r>
              <a:r>
                <a:rPr lang="en-US" dirty="0">
                  <a:solidFill>
                    <a:srgbClr val="FF0000"/>
                  </a:solidFill>
                  <a:latin typeface="Gill Sans"/>
                </a:rPr>
                <a:t>, </a:t>
              </a:r>
              <a:r>
                <a:rPr lang="en-US" dirty="0" err="1">
                  <a:solidFill>
                    <a:srgbClr val="FF0000"/>
                  </a:solidFill>
                  <a:latin typeface="Gill Sans"/>
                </a:rPr>
                <a:t>gs</a:t>
              </a:r>
              <a:r>
                <a:rPr lang="en-US" dirty="0">
                  <a:solidFill>
                    <a:srgbClr val="FF0000"/>
                  </a:solidFill>
                  <a:latin typeface="Gill Sans"/>
                  <a:sym typeface="Wingdings" pitchFamily="2" charset="2"/>
                </a:rPr>
                <a:t>(0x0)</a:t>
              </a:r>
            </a:p>
          </p:txBody>
        </p:sp>
        <p:sp>
          <p:nvSpPr>
            <p:cNvPr id="17" name="Right Arrow 14">
              <a:extLst>
                <a:ext uri="{FF2B5EF4-FFF2-40B4-BE49-F238E27FC236}">
                  <a16:creationId xmlns:a16="http://schemas.microsoft.com/office/drawing/2014/main" id="{A5C586D0-C80A-4887-A055-130C6767F607}"/>
                </a:ext>
              </a:extLst>
            </p:cNvPr>
            <p:cNvSpPr/>
            <p:nvPr/>
          </p:nvSpPr>
          <p:spPr bwMode="auto">
            <a:xfrm rot="9816566">
              <a:off x="1459860" y="1199273"/>
              <a:ext cx="1184501" cy="256068"/>
            </a:xfrm>
            <a:prstGeom prst="rightArrow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8A64C82-09DD-4AFE-A212-EC4C2E90CD5A}"/>
              </a:ext>
            </a:extLst>
          </p:cNvPr>
          <p:cNvGrpSpPr/>
          <p:nvPr/>
        </p:nvGrpSpPr>
        <p:grpSpPr>
          <a:xfrm>
            <a:off x="5988995" y="5095359"/>
            <a:ext cx="2121093" cy="1289461"/>
            <a:chOff x="1751803" y="411093"/>
            <a:chExt cx="2121093" cy="128946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A12618B-0CA5-468F-B892-AC37FD105019}"/>
                </a:ext>
              </a:extLst>
            </p:cNvPr>
            <p:cNvSpPr txBox="1"/>
            <p:nvPr/>
          </p:nvSpPr>
          <p:spPr>
            <a:xfrm>
              <a:off x="1751803" y="1054223"/>
              <a:ext cx="21210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233AE1"/>
                  </a:solidFill>
                  <a:latin typeface="Gill Sans"/>
                  <a:sym typeface="Wingdings" pitchFamily="2" charset="2"/>
                </a:rPr>
                <a:t>First level</a:t>
              </a:r>
            </a:p>
            <a:p>
              <a:r>
                <a:rPr lang="en-US" dirty="0">
                  <a:solidFill>
                    <a:srgbClr val="233AE1"/>
                  </a:solidFill>
                  <a:latin typeface="Gill Sans"/>
                  <a:sym typeface="Wingdings" pitchFamily="2" charset="2"/>
                </a:rPr>
                <a:t>called “directory”</a:t>
              </a:r>
              <a:endParaRPr lang="en-US" dirty="0">
                <a:solidFill>
                  <a:srgbClr val="FF0000"/>
                </a:solidFill>
                <a:latin typeface="Gill Sans"/>
                <a:sym typeface="Wingdings" pitchFamily="2" charset="2"/>
              </a:endParaRPr>
            </a:p>
          </p:txBody>
        </p:sp>
        <p:sp>
          <p:nvSpPr>
            <p:cNvPr id="20" name="Right Arrow 17">
              <a:extLst>
                <a:ext uri="{FF2B5EF4-FFF2-40B4-BE49-F238E27FC236}">
                  <a16:creationId xmlns:a16="http://schemas.microsoft.com/office/drawing/2014/main" id="{056AA372-F0FA-440B-8B75-D3A713F42663}"/>
                </a:ext>
              </a:extLst>
            </p:cNvPr>
            <p:cNvSpPr/>
            <p:nvPr/>
          </p:nvSpPr>
          <p:spPr bwMode="auto">
            <a:xfrm rot="16200000">
              <a:off x="1883854" y="616616"/>
              <a:ext cx="643129" cy="232084"/>
            </a:xfrm>
            <a:prstGeom prst="rightArrow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991ADE7-9D18-48C1-BDA7-7C8A27A909DE}"/>
              </a:ext>
            </a:extLst>
          </p:cNvPr>
          <p:cNvGrpSpPr/>
          <p:nvPr/>
        </p:nvGrpSpPr>
        <p:grpSpPr>
          <a:xfrm>
            <a:off x="7009945" y="4648555"/>
            <a:ext cx="1672253" cy="1088494"/>
            <a:chOff x="1475363" y="411094"/>
            <a:chExt cx="1672253" cy="108849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BE031B1-A6FB-4D27-9530-298D430FFD96}"/>
                </a:ext>
              </a:extLst>
            </p:cNvPr>
            <p:cNvSpPr txBox="1"/>
            <p:nvPr/>
          </p:nvSpPr>
          <p:spPr>
            <a:xfrm>
              <a:off x="1475363" y="853257"/>
              <a:ext cx="167225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233AE1"/>
                  </a:solidFill>
                  <a:latin typeface="Gill Sans"/>
                  <a:sym typeface="Wingdings" pitchFamily="2" charset="2"/>
                </a:rPr>
                <a:t>Second level</a:t>
              </a:r>
            </a:p>
            <a:p>
              <a:r>
                <a:rPr lang="en-US" dirty="0">
                  <a:solidFill>
                    <a:srgbClr val="233AE1"/>
                  </a:solidFill>
                  <a:latin typeface="Gill Sans"/>
                  <a:sym typeface="Wingdings" pitchFamily="2" charset="2"/>
                </a:rPr>
                <a:t>called “table”</a:t>
              </a:r>
              <a:endParaRPr lang="en-US" dirty="0">
                <a:solidFill>
                  <a:srgbClr val="FF0000"/>
                </a:solidFill>
                <a:latin typeface="Gill Sans"/>
                <a:sym typeface="Wingdings" pitchFamily="2" charset="2"/>
              </a:endParaRPr>
            </a:p>
          </p:txBody>
        </p:sp>
        <p:sp>
          <p:nvSpPr>
            <p:cNvPr id="23" name="Right Arrow 20">
              <a:extLst>
                <a:ext uri="{FF2B5EF4-FFF2-40B4-BE49-F238E27FC236}">
                  <a16:creationId xmlns:a16="http://schemas.microsoft.com/office/drawing/2014/main" id="{A6261F2C-883F-45BE-804F-6CA162E48A79}"/>
                </a:ext>
              </a:extLst>
            </p:cNvPr>
            <p:cNvSpPr/>
            <p:nvPr/>
          </p:nvSpPr>
          <p:spPr bwMode="auto">
            <a:xfrm rot="16200000">
              <a:off x="1962894" y="537577"/>
              <a:ext cx="446804" cy="193838"/>
            </a:xfrm>
            <a:prstGeom prst="rightArrow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12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D860C-6985-436E-921E-9906EC2CB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IA-64: 64-bit Address: Six Levels???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5856F3-AA81-485D-A14B-572181E84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3817FC-BD1F-4003-9504-BEE4762B4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CBE164-8174-4AAC-A3A2-A31CCAA82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6" name="Rectangle 54">
            <a:extLst>
              <a:ext uri="{FF2B5EF4-FFF2-40B4-BE49-F238E27FC236}">
                <a16:creationId xmlns:a16="http://schemas.microsoft.com/office/drawing/2014/main" id="{CAE10888-0371-4D25-BC09-A6FEE7504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2" y="2229007"/>
            <a:ext cx="718145" cy="300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800" b="0">
                <a:latin typeface="+mn-lt"/>
              </a:rPr>
              <a:t>7 bits</a:t>
            </a:r>
          </a:p>
        </p:txBody>
      </p:sp>
      <p:sp>
        <p:nvSpPr>
          <p:cNvPr id="7" name="Rectangle 55">
            <a:extLst>
              <a:ext uri="{FF2B5EF4-FFF2-40B4-BE49-F238E27FC236}">
                <a16:creationId xmlns:a16="http://schemas.microsoft.com/office/drawing/2014/main" id="{60771D7A-4D0A-4484-9901-593A8A06F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3524" y="2224244"/>
            <a:ext cx="718145" cy="300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800" b="0">
                <a:latin typeface="+mn-lt"/>
              </a:rPr>
              <a:t>9 bits</a:t>
            </a:r>
          </a:p>
        </p:txBody>
      </p:sp>
      <p:sp>
        <p:nvSpPr>
          <p:cNvPr id="8" name="Rectangle 56">
            <a:extLst>
              <a:ext uri="{FF2B5EF4-FFF2-40B4-BE49-F238E27FC236}">
                <a16:creationId xmlns:a16="http://schemas.microsoft.com/office/drawing/2014/main" id="{C8C7E279-131D-4D6E-84BB-712496855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1762" y="2194082"/>
            <a:ext cx="846386" cy="300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800" b="0">
                <a:latin typeface="+mn-lt"/>
              </a:rPr>
              <a:t>12 bits</a:t>
            </a:r>
          </a:p>
        </p:txBody>
      </p:sp>
      <p:sp>
        <p:nvSpPr>
          <p:cNvPr id="9" name="Text Box 66">
            <a:extLst>
              <a:ext uri="{FF2B5EF4-FFF2-40B4-BE49-F238E27FC236}">
                <a16:creationId xmlns:a16="http://schemas.microsoft.com/office/drawing/2014/main" id="{151B9A97-85AD-43D4-854E-7A6E2FD02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624" y="2229007"/>
            <a:ext cx="1651000" cy="643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 dirty="0">
                <a:latin typeface="+mn-lt"/>
              </a:rPr>
              <a:t>64bit Virtual </a:t>
            </a:r>
          </a:p>
          <a:p>
            <a:pPr algn="r" eaLnBrk="1" hangingPunct="1"/>
            <a:r>
              <a:rPr lang="en-US" altLang="en-US" sz="1800" b="0" dirty="0">
                <a:latin typeface="+mn-lt"/>
              </a:rPr>
              <a:t>Address:</a:t>
            </a:r>
          </a:p>
        </p:txBody>
      </p:sp>
      <p:sp>
        <p:nvSpPr>
          <p:cNvPr id="10" name="Rectangle 68">
            <a:extLst>
              <a:ext uri="{FF2B5EF4-FFF2-40B4-BE49-F238E27FC236}">
                <a16:creationId xmlns:a16="http://schemas.microsoft.com/office/drawing/2014/main" id="{F0F68BE9-AC93-4CD8-AFF4-EE7D300A5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5249" y="2548094"/>
            <a:ext cx="1065213" cy="377825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00" b="0">
                <a:latin typeface="+mn-lt"/>
              </a:rPr>
              <a:t>Offset</a:t>
            </a:r>
          </a:p>
        </p:txBody>
      </p:sp>
      <p:sp>
        <p:nvSpPr>
          <p:cNvPr id="11" name="Rectangle 69">
            <a:extLst>
              <a:ext uri="{FF2B5EF4-FFF2-40B4-BE49-F238E27FC236}">
                <a16:creationId xmlns:a16="http://schemas.microsoft.com/office/drawing/2014/main" id="{59AD884B-A947-4AE8-A982-3C12D63CF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0337" y="2552857"/>
            <a:ext cx="1001712" cy="377825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400" b="0" dirty="0">
                <a:latin typeface="+mn-lt"/>
              </a:rPr>
              <a:t>Virtual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400" b="0" dirty="0">
                <a:latin typeface="+mn-lt"/>
              </a:rPr>
              <a:t>P2 index</a:t>
            </a:r>
          </a:p>
        </p:txBody>
      </p:sp>
      <p:sp>
        <p:nvSpPr>
          <p:cNvPr id="12" name="Rectangle 70">
            <a:extLst>
              <a:ext uri="{FF2B5EF4-FFF2-40B4-BE49-F238E27FC236}">
                <a16:creationId xmlns:a16="http://schemas.microsoft.com/office/drawing/2014/main" id="{A7B91425-3B40-43B6-99D0-B06970DCE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8624" y="2552857"/>
            <a:ext cx="1001713" cy="377825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400" b="0">
                <a:latin typeface="+mn-lt"/>
              </a:rPr>
              <a:t>Virtual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400" b="0">
                <a:latin typeface="+mn-lt"/>
              </a:rPr>
              <a:t>P1 index</a:t>
            </a:r>
          </a:p>
        </p:txBody>
      </p:sp>
      <p:sp>
        <p:nvSpPr>
          <p:cNvPr id="13" name="Rectangle 69">
            <a:extLst>
              <a:ext uri="{FF2B5EF4-FFF2-40B4-BE49-F238E27FC236}">
                <a16:creationId xmlns:a16="http://schemas.microsoft.com/office/drawing/2014/main" id="{F128E640-0B3B-4BE8-BEC0-B09BE291A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2049" y="2552857"/>
            <a:ext cx="1001713" cy="377825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400" b="0">
                <a:latin typeface="+mn-lt"/>
              </a:rPr>
              <a:t>Virtual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400" b="0">
                <a:latin typeface="+mn-lt"/>
              </a:rPr>
              <a:t>P3 index</a:t>
            </a:r>
          </a:p>
        </p:txBody>
      </p:sp>
      <p:sp>
        <p:nvSpPr>
          <p:cNvPr id="14" name="Rectangle 69">
            <a:extLst>
              <a:ext uri="{FF2B5EF4-FFF2-40B4-BE49-F238E27FC236}">
                <a16:creationId xmlns:a16="http://schemas.microsoft.com/office/drawing/2014/main" id="{BDF4BFD5-C245-4D73-8ED7-8BB6DAB9E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3762" y="2552857"/>
            <a:ext cx="1001712" cy="377825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400" b="0">
                <a:latin typeface="+mn-lt"/>
              </a:rPr>
              <a:t>Virtual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400" b="0">
                <a:latin typeface="+mn-lt"/>
              </a:rPr>
              <a:t>P4 index</a:t>
            </a:r>
          </a:p>
        </p:txBody>
      </p:sp>
      <p:sp>
        <p:nvSpPr>
          <p:cNvPr id="15" name="Rectangle 55">
            <a:extLst>
              <a:ext uri="{FF2B5EF4-FFF2-40B4-BE49-F238E27FC236}">
                <a16:creationId xmlns:a16="http://schemas.microsoft.com/office/drawing/2014/main" id="{0F3488AD-0AEF-45EA-A661-D2E359DC8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5237" y="2211544"/>
            <a:ext cx="718145" cy="300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800" b="0">
                <a:latin typeface="+mn-lt"/>
              </a:rPr>
              <a:t>9 bits</a:t>
            </a:r>
          </a:p>
        </p:txBody>
      </p:sp>
      <p:sp>
        <p:nvSpPr>
          <p:cNvPr id="16" name="Rectangle 55">
            <a:extLst>
              <a:ext uri="{FF2B5EF4-FFF2-40B4-BE49-F238E27FC236}">
                <a16:creationId xmlns:a16="http://schemas.microsoft.com/office/drawing/2014/main" id="{48E963A1-531B-4B44-84D1-351B0B1BE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6949" y="2211544"/>
            <a:ext cx="718145" cy="300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800" b="0">
                <a:latin typeface="+mn-lt"/>
              </a:rPr>
              <a:t>9 bits</a:t>
            </a:r>
          </a:p>
        </p:txBody>
      </p:sp>
      <p:sp>
        <p:nvSpPr>
          <p:cNvPr id="17" name="Rectangle 69">
            <a:extLst>
              <a:ext uri="{FF2B5EF4-FFF2-40B4-BE49-F238E27FC236}">
                <a16:creationId xmlns:a16="http://schemas.microsoft.com/office/drawing/2014/main" id="{6AB22E55-8FF3-457E-AD6C-62298FAA5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5474" y="2552857"/>
            <a:ext cx="1001713" cy="377825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400" b="0">
                <a:latin typeface="+mn-lt"/>
              </a:rPr>
              <a:t>Virtual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400" b="0">
                <a:latin typeface="+mn-lt"/>
              </a:rPr>
              <a:t>P5 index</a:t>
            </a:r>
          </a:p>
        </p:txBody>
      </p:sp>
      <p:sp>
        <p:nvSpPr>
          <p:cNvPr id="18" name="Rectangle 69">
            <a:extLst>
              <a:ext uri="{FF2B5EF4-FFF2-40B4-BE49-F238E27FC236}">
                <a16:creationId xmlns:a16="http://schemas.microsoft.com/office/drawing/2014/main" id="{0222B0EB-0C84-43F2-85D1-72B54342D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7187" y="2552857"/>
            <a:ext cx="1001712" cy="377825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400" b="0">
                <a:latin typeface="+mn-lt"/>
              </a:rPr>
              <a:t>Virtual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400" b="0">
                <a:latin typeface="+mn-lt"/>
              </a:rPr>
              <a:t>P6 index</a:t>
            </a:r>
          </a:p>
        </p:txBody>
      </p:sp>
      <p:sp>
        <p:nvSpPr>
          <p:cNvPr id="19" name="Rectangle 55">
            <a:extLst>
              <a:ext uri="{FF2B5EF4-FFF2-40B4-BE49-F238E27FC236}">
                <a16:creationId xmlns:a16="http://schemas.microsoft.com/office/drawing/2014/main" id="{90954AFE-8D03-419A-BE46-5C893EF34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8662" y="2198844"/>
            <a:ext cx="718145" cy="300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800" b="0">
                <a:latin typeface="+mn-lt"/>
              </a:rPr>
              <a:t>9 bits</a:t>
            </a:r>
          </a:p>
        </p:txBody>
      </p:sp>
      <p:sp>
        <p:nvSpPr>
          <p:cNvPr id="20" name="Rectangle 55">
            <a:extLst>
              <a:ext uri="{FF2B5EF4-FFF2-40B4-BE49-F238E27FC236}">
                <a16:creationId xmlns:a16="http://schemas.microsoft.com/office/drawing/2014/main" id="{DBB2D9B5-13FF-419A-8F36-6222A3E8B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5762" y="2194082"/>
            <a:ext cx="718145" cy="300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800" b="0">
                <a:latin typeface="+mn-lt"/>
              </a:rPr>
              <a:t>9 bits</a:t>
            </a:r>
          </a:p>
        </p:txBody>
      </p:sp>
      <p:sp>
        <p:nvSpPr>
          <p:cNvPr id="21" name="TextBox 5">
            <a:extLst>
              <a:ext uri="{FF2B5EF4-FFF2-40B4-BE49-F238E27FC236}">
                <a16:creationId xmlns:a16="http://schemas.microsoft.com/office/drawing/2014/main" id="{44DF6C27-BE85-47F0-B1A9-B3A1F7FD8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6024" y="3765707"/>
            <a:ext cx="37999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 dirty="0">
                <a:latin typeface="+mn-lt"/>
              </a:rPr>
              <a:t>Too slow</a:t>
            </a:r>
          </a:p>
          <a:p>
            <a:pPr algn="ctr" eaLnBrk="1" hangingPunct="1"/>
            <a:r>
              <a:rPr lang="en-US" altLang="en-US" sz="2000" b="0" dirty="0">
                <a:latin typeface="+mn-lt"/>
              </a:rPr>
              <a:t>Too many almost-empty tables</a:t>
            </a:r>
          </a:p>
        </p:txBody>
      </p:sp>
    </p:spTree>
    <p:extLst>
      <p:ext uri="{BB962C8B-B14F-4D97-AF65-F5344CB8AC3E}">
        <p14:creationId xmlns:p14="http://schemas.microsoft.com/office/powerpoint/2010/main" val="382825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6B0AD-CE6D-4019-A435-9FA0614EF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Alternative: Inverted Page Table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EF31E-437A-47CB-A078-68485353C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198864" cy="4351337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dirty="0" smtClean="0"/>
              <a:t>With all previous examples </a:t>
            </a:r>
            <a:br>
              <a:rPr lang="en-US" altLang="ko-KR" dirty="0" smtClean="0"/>
            </a:br>
            <a:r>
              <a:rPr lang="en-US" altLang="ko-KR" dirty="0" smtClean="0"/>
              <a:t>(“Forward Page Tables”)</a:t>
            </a:r>
          </a:p>
          <a:p>
            <a:pPr lvl="1"/>
            <a:r>
              <a:rPr lang="en-US" altLang="ko-KR" dirty="0" smtClean="0"/>
              <a:t>Size of page table is at least proportional </a:t>
            </a:r>
            <a:br>
              <a:rPr lang="en-US" altLang="ko-KR" dirty="0" smtClean="0"/>
            </a:br>
            <a:r>
              <a:rPr lang="en-US" altLang="ko-KR" dirty="0" smtClean="0"/>
              <a:t>to amount of virtual memory allocated to </a:t>
            </a:r>
            <a:br>
              <a:rPr lang="en-US" altLang="ko-KR" dirty="0" smtClean="0"/>
            </a:br>
            <a:r>
              <a:rPr lang="en-US" altLang="ko-KR" dirty="0" smtClean="0"/>
              <a:t>processes</a:t>
            </a:r>
          </a:p>
          <a:p>
            <a:pPr lvl="1"/>
            <a:r>
              <a:rPr lang="en-US" altLang="ko-KR" dirty="0" smtClean="0"/>
              <a:t>Physical memory may be much less</a:t>
            </a:r>
          </a:p>
          <a:p>
            <a:pPr lvl="2"/>
            <a:r>
              <a:rPr lang="en-US" altLang="ko-KR" dirty="0" smtClean="0"/>
              <a:t>Much of process space may be out on disk or not in use</a:t>
            </a:r>
          </a:p>
          <a:p>
            <a:r>
              <a:rPr lang="en-US" altLang="ko-KR" dirty="0" smtClean="0"/>
              <a:t>Answer: use a hash table </a:t>
            </a:r>
          </a:p>
          <a:p>
            <a:pPr lvl="1"/>
            <a:r>
              <a:rPr lang="en-US" altLang="ko-KR" dirty="0" smtClean="0"/>
              <a:t>Called an “Inverted Page Table”</a:t>
            </a:r>
          </a:p>
          <a:p>
            <a:pPr lvl="1"/>
            <a:r>
              <a:rPr lang="en-US" altLang="ko-KR" dirty="0" smtClean="0"/>
              <a:t>Size is independent of virtual address space</a:t>
            </a:r>
          </a:p>
          <a:p>
            <a:pPr lvl="1"/>
            <a:r>
              <a:rPr lang="en-US" altLang="ko-KR" dirty="0" smtClean="0"/>
              <a:t>Directly related to amount of physical memory</a:t>
            </a:r>
          </a:p>
          <a:p>
            <a:pPr lvl="1"/>
            <a:r>
              <a:rPr lang="en-US" altLang="ko-KR" dirty="0" smtClean="0"/>
              <a:t>Very attractive option for 64-bit address spaces</a:t>
            </a:r>
          </a:p>
          <a:p>
            <a:pPr lvl="2"/>
            <a:r>
              <a:rPr lang="en-US" altLang="ko-KR" dirty="0" smtClean="0"/>
              <a:t>PowerPC, </a:t>
            </a:r>
            <a:r>
              <a:rPr lang="en-US" altLang="ko-KR" dirty="0" err="1" smtClean="0"/>
              <a:t>UltraSPARC</a:t>
            </a:r>
            <a:r>
              <a:rPr lang="en-US" altLang="ko-KR" dirty="0" smtClean="0"/>
              <a:t>, IA64</a:t>
            </a:r>
          </a:p>
          <a:p>
            <a:r>
              <a:rPr lang="en-US" altLang="ko-KR" dirty="0" smtClean="0"/>
              <a:t>Cons: </a:t>
            </a:r>
          </a:p>
          <a:p>
            <a:pPr lvl="1"/>
            <a:r>
              <a:rPr lang="en-US" altLang="ko-KR" dirty="0" smtClean="0"/>
              <a:t>Complexity of managing hash chains: Often in hardware!</a:t>
            </a:r>
          </a:p>
          <a:p>
            <a:pPr lvl="1"/>
            <a:r>
              <a:rPr lang="en-US" altLang="ko-KR" dirty="0" smtClean="0"/>
              <a:t>Poor cache locality of page table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73448-8F40-4565-B1D4-A2767A86C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D9760B-E017-477B-8F07-825617935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B47E8-CF5A-4B18-8AB0-0E632D1F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53</a:t>
            </a:fld>
            <a:endParaRPr lang="en-US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C32A2FE7-AF89-4813-9E72-3F595B61D4FC}"/>
              </a:ext>
            </a:extLst>
          </p:cNvPr>
          <p:cNvGrpSpPr>
            <a:grpSpLocks/>
          </p:cNvGrpSpPr>
          <p:nvPr/>
        </p:nvGrpSpPr>
        <p:grpSpPr bwMode="auto">
          <a:xfrm>
            <a:off x="6462297" y="2032000"/>
            <a:ext cx="5141917" cy="1879600"/>
            <a:chOff x="1290" y="1584"/>
            <a:chExt cx="3239" cy="1184"/>
          </a:xfrm>
        </p:grpSpPr>
        <p:grpSp>
          <p:nvGrpSpPr>
            <p:cNvPr id="8" name="Group 5">
              <a:extLst>
                <a:ext uri="{FF2B5EF4-FFF2-40B4-BE49-F238E27FC236}">
                  <a16:creationId xmlns:a16="http://schemas.microsoft.com/office/drawing/2014/main" id="{AEB49550-0424-4851-BFE3-5A726F91A6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0" y="1584"/>
              <a:ext cx="1529" cy="238"/>
              <a:chOff x="480" y="624"/>
              <a:chExt cx="1968" cy="336"/>
            </a:xfrm>
          </p:grpSpPr>
          <p:sp>
            <p:nvSpPr>
              <p:cNvPr id="16" name="Rectangle 6">
                <a:extLst>
                  <a:ext uri="{FF2B5EF4-FFF2-40B4-BE49-F238E27FC236}">
                    <a16:creationId xmlns:a16="http://schemas.microsoft.com/office/drawing/2014/main" id="{C0EBE6C2-D447-45AF-9FD3-AF459CF37D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624"/>
                <a:ext cx="1200" cy="336"/>
              </a:xfrm>
              <a:prstGeom prst="rect">
                <a:avLst/>
              </a:prstGeom>
              <a:solidFill>
                <a:srgbClr val="00CC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200" b="0" dirty="0">
                    <a:latin typeface="+mn-lt"/>
                  </a:rPr>
                  <a:t>Offset</a:t>
                </a:r>
              </a:p>
            </p:txBody>
          </p:sp>
          <p:sp>
            <p:nvSpPr>
              <p:cNvPr id="17" name="Rectangle 7">
                <a:extLst>
                  <a:ext uri="{FF2B5EF4-FFF2-40B4-BE49-F238E27FC236}">
                    <a16:creationId xmlns:a16="http://schemas.microsoft.com/office/drawing/2014/main" id="{48B52F1D-F05A-4846-BD79-996BB91797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" y="624"/>
                <a:ext cx="768" cy="336"/>
              </a:xfrm>
              <a:prstGeom prst="rect">
                <a:avLst/>
              </a:prstGeom>
              <a:solidFill>
                <a:srgbClr val="FF0000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75000"/>
                  </a:lnSpc>
                  <a:spcBef>
                    <a:spcPct val="0"/>
                  </a:spcBef>
                </a:pPr>
                <a:r>
                  <a:rPr lang="en-US" altLang="en-US" sz="1200" b="0" dirty="0">
                    <a:latin typeface="+mn-lt"/>
                  </a:rPr>
                  <a:t>Virtual</a:t>
                </a:r>
              </a:p>
              <a:p>
                <a:pPr>
                  <a:lnSpc>
                    <a:spcPct val="75000"/>
                  </a:lnSpc>
                  <a:spcBef>
                    <a:spcPct val="0"/>
                  </a:spcBef>
                </a:pPr>
                <a:r>
                  <a:rPr lang="en-US" altLang="en-US" sz="1200" b="0" dirty="0">
                    <a:latin typeface="+mn-lt"/>
                  </a:rPr>
                  <a:t>Page #</a:t>
                </a:r>
              </a:p>
            </p:txBody>
          </p:sp>
        </p:grp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90E2B40F-1B53-4029-B267-A98C5E1A7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5" y="1904"/>
              <a:ext cx="535" cy="864"/>
            </a:xfrm>
            <a:prstGeom prst="rect">
              <a:avLst/>
            </a:prstGeom>
            <a:solidFill>
              <a:srgbClr val="99FFCC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400" b="0">
                  <a:latin typeface="+mn-lt"/>
                </a:rPr>
                <a:t>Hash</a:t>
              </a:r>
            </a:p>
            <a:p>
              <a:r>
                <a:rPr lang="en-US" altLang="en-US" sz="1400" b="0">
                  <a:latin typeface="+mn-lt"/>
                </a:rPr>
                <a:t>Table</a:t>
              </a: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43FBE482-E706-4290-AD98-E6BDB033C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3" y="1824"/>
              <a:ext cx="272" cy="432"/>
            </a:xfrm>
            <a:custGeom>
              <a:avLst/>
              <a:gdLst>
                <a:gd name="T0" fmla="*/ 0 w 288"/>
                <a:gd name="T1" fmla="*/ 0 h 432"/>
                <a:gd name="T2" fmla="*/ 0 w 288"/>
                <a:gd name="T3" fmla="*/ 432 h 432"/>
                <a:gd name="T4" fmla="*/ 272 w 288"/>
                <a:gd name="T5" fmla="*/ 432 h 4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8" h="432">
                  <a:moveTo>
                    <a:pt x="0" y="0"/>
                  </a:moveTo>
                  <a:lnTo>
                    <a:pt x="0" y="432"/>
                  </a:lnTo>
                  <a:lnTo>
                    <a:pt x="288" y="432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200"/>
            </a:p>
          </p:txBody>
        </p:sp>
        <p:grpSp>
          <p:nvGrpSpPr>
            <p:cNvPr id="11" name="Group 11">
              <a:extLst>
                <a:ext uri="{FF2B5EF4-FFF2-40B4-BE49-F238E27FC236}">
                  <a16:creationId xmlns:a16="http://schemas.microsoft.com/office/drawing/2014/main" id="{6BA9B38D-B60D-4BA7-AAA2-00BE19711B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00" y="2160"/>
              <a:ext cx="1529" cy="238"/>
              <a:chOff x="73" y="624"/>
              <a:chExt cx="1968" cy="336"/>
            </a:xfrm>
          </p:grpSpPr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568E5B60-4B16-49D2-9116-BA56834FB1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" y="624"/>
                <a:ext cx="1200" cy="336"/>
              </a:xfrm>
              <a:prstGeom prst="rect">
                <a:avLst/>
              </a:prstGeom>
              <a:solidFill>
                <a:srgbClr val="00CC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200" b="0">
                    <a:latin typeface="+mn-lt"/>
                  </a:rPr>
                  <a:t>Offset</a:t>
                </a:r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08DE0546-E589-4693-83A6-1E144DB517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" y="624"/>
                <a:ext cx="768" cy="336"/>
              </a:xfrm>
              <a:prstGeom prst="rect">
                <a:avLst/>
              </a:prstGeom>
              <a:solidFill>
                <a:srgbClr val="FF0000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75000"/>
                  </a:lnSpc>
                  <a:spcBef>
                    <a:spcPct val="0"/>
                  </a:spcBef>
                </a:pPr>
                <a:r>
                  <a:rPr lang="en-US" altLang="en-US" sz="1200" b="0" dirty="0">
                    <a:latin typeface="+mn-lt"/>
                  </a:rPr>
                  <a:t>Physical</a:t>
                </a:r>
              </a:p>
              <a:p>
                <a:pPr>
                  <a:lnSpc>
                    <a:spcPct val="75000"/>
                  </a:lnSpc>
                  <a:spcBef>
                    <a:spcPct val="0"/>
                  </a:spcBef>
                </a:pPr>
                <a:r>
                  <a:rPr lang="en-US" altLang="en-US" sz="1200" b="0" dirty="0">
                    <a:latin typeface="+mn-lt"/>
                  </a:rPr>
                  <a:t>Page #</a:t>
                </a:r>
              </a:p>
            </p:txBody>
          </p:sp>
        </p:grpSp>
        <p:sp>
          <p:nvSpPr>
            <p:cNvPr id="12" name="Line 14">
              <a:extLst>
                <a:ext uri="{FF2B5EF4-FFF2-40B4-BE49-F238E27FC236}">
                  <a16:creationId xmlns:a16="http://schemas.microsoft.com/office/drawing/2014/main" id="{55E15C91-3DD7-41AF-ABE9-4DD1E35ADF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2256"/>
              <a:ext cx="6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200"/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F03651AD-8350-4F95-B238-C43E1941F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9" y="1680"/>
              <a:ext cx="1123" cy="480"/>
            </a:xfrm>
            <a:custGeom>
              <a:avLst/>
              <a:gdLst>
                <a:gd name="T0" fmla="*/ 0 w 1632"/>
                <a:gd name="T1" fmla="*/ 0 h 480"/>
                <a:gd name="T2" fmla="*/ 863 w 1632"/>
                <a:gd name="T3" fmla="*/ 0 h 480"/>
                <a:gd name="T4" fmla="*/ 1545 w 1632"/>
                <a:gd name="T5" fmla="*/ 480 h 4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480">
                  <a:moveTo>
                    <a:pt x="0" y="0"/>
                  </a:moveTo>
                  <a:lnTo>
                    <a:pt x="912" y="0"/>
                  </a:lnTo>
                  <a:lnTo>
                    <a:pt x="1632" y="48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212934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236C8-746E-4763-8483-5EA80644F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Address Translation Comparison</a:t>
            </a:r>
            <a:endParaRPr lang="en-US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2D615CA8-F5C4-4AB0-8CEC-0E5E2A56E3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1965292"/>
              </p:ext>
            </p:extLst>
          </p:nvPr>
        </p:nvGraphicFramePr>
        <p:xfrm>
          <a:off x="1261872" y="1943100"/>
          <a:ext cx="9416547" cy="4249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8849">
                  <a:extLst>
                    <a:ext uri="{9D8B030D-6E8A-4147-A177-3AD203B41FA5}">
                      <a16:colId xmlns:a16="http://schemas.microsoft.com/office/drawing/2014/main" val="101192012"/>
                    </a:ext>
                  </a:extLst>
                </a:gridCol>
                <a:gridCol w="3138849">
                  <a:extLst>
                    <a:ext uri="{9D8B030D-6E8A-4147-A177-3AD203B41FA5}">
                      <a16:colId xmlns:a16="http://schemas.microsoft.com/office/drawing/2014/main" val="1539943441"/>
                    </a:ext>
                  </a:extLst>
                </a:gridCol>
                <a:gridCol w="3138849">
                  <a:extLst>
                    <a:ext uri="{9D8B030D-6E8A-4147-A177-3AD203B41FA5}">
                      <a16:colId xmlns:a16="http://schemas.microsoft.com/office/drawing/2014/main" val="657772910"/>
                    </a:ext>
                  </a:extLst>
                </a:gridCol>
              </a:tblGrid>
              <a:tr h="354827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1883" marR="81883" marT="40942" marB="40942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Advantages</a:t>
                      </a:r>
                    </a:p>
                  </a:txBody>
                  <a:tcPr marL="81883" marR="81883" marT="40942" marB="40942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Disadvantages</a:t>
                      </a:r>
                    </a:p>
                  </a:txBody>
                  <a:tcPr marL="81883" marR="81883" marT="40942" marB="40942" anchor="ctr"/>
                </a:tc>
                <a:extLst>
                  <a:ext uri="{0D108BD9-81ED-4DB2-BD59-A6C34878D82A}">
                    <a16:rowId xmlns:a16="http://schemas.microsoft.com/office/drawing/2014/main" val="609179544"/>
                  </a:ext>
                </a:extLst>
              </a:tr>
              <a:tr h="900714">
                <a:tc>
                  <a:txBody>
                    <a:bodyPr/>
                    <a:lstStyle/>
                    <a:p>
                      <a:r>
                        <a:rPr lang="en-US" sz="1800" dirty="0"/>
                        <a:t>Simple Segmentation</a:t>
                      </a:r>
                    </a:p>
                  </a:txBody>
                  <a:tcPr marL="81883" marR="81883" marT="40942" marB="40942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Fast context switching (segment map maintained by CPU)</a:t>
                      </a:r>
                    </a:p>
                  </a:txBody>
                  <a:tcPr marL="81883" marR="81883" marT="40942" marB="40942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External fragmentation</a:t>
                      </a:r>
                    </a:p>
                  </a:txBody>
                  <a:tcPr marL="81883" marR="81883" marT="40942" marB="40942" anchor="ctr"/>
                </a:tc>
                <a:extLst>
                  <a:ext uri="{0D108BD9-81ED-4DB2-BD59-A6C34878D82A}">
                    <a16:rowId xmlns:a16="http://schemas.microsoft.com/office/drawing/2014/main" val="1131873922"/>
                  </a:ext>
                </a:extLst>
              </a:tr>
              <a:tr h="900714">
                <a:tc>
                  <a:txBody>
                    <a:bodyPr/>
                    <a:lstStyle/>
                    <a:p>
                      <a:r>
                        <a:rPr lang="en-US" sz="1800" dirty="0"/>
                        <a:t>Paging (Single-Level)</a:t>
                      </a:r>
                    </a:p>
                  </a:txBody>
                  <a:tcPr marL="81883" marR="81883" marT="40942" marB="40942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 external fragmentation</a:t>
                      </a:r>
                    </a:p>
                    <a:p>
                      <a:r>
                        <a:rPr lang="en-US" sz="1800" dirty="0"/>
                        <a:t>Fast and easy allocation</a:t>
                      </a:r>
                    </a:p>
                  </a:txBody>
                  <a:tcPr marL="81883" marR="81883" marT="40942" marB="40942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Large table size (~ virtual memory)</a:t>
                      </a:r>
                    </a:p>
                    <a:p>
                      <a:r>
                        <a:rPr lang="en-US" sz="1800" dirty="0"/>
                        <a:t>Internal fragmentation</a:t>
                      </a:r>
                    </a:p>
                  </a:txBody>
                  <a:tcPr marL="81883" marR="81883" marT="40942" marB="40942" anchor="ctr"/>
                </a:tc>
                <a:extLst>
                  <a:ext uri="{0D108BD9-81ED-4DB2-BD59-A6C34878D82A}">
                    <a16:rowId xmlns:a16="http://schemas.microsoft.com/office/drawing/2014/main" val="3896175305"/>
                  </a:ext>
                </a:extLst>
              </a:tr>
              <a:tr h="354827">
                <a:tc>
                  <a:txBody>
                    <a:bodyPr/>
                    <a:lstStyle/>
                    <a:p>
                      <a:r>
                        <a:rPr lang="en-US" sz="1800" dirty="0"/>
                        <a:t>Paged Segmentation</a:t>
                      </a:r>
                    </a:p>
                  </a:txBody>
                  <a:tcPr marL="81883" marR="81883" marT="40942" marB="40942" anchor="ctr"/>
                </a:tc>
                <a:tc rowSpan="2">
                  <a:txBody>
                    <a:bodyPr/>
                    <a:lstStyle/>
                    <a:p>
                      <a:r>
                        <a:rPr lang="en-US" sz="1800" dirty="0"/>
                        <a:t>Table size ~ # of pages in virtual memory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>Fast and easy allocation</a:t>
                      </a:r>
                    </a:p>
                  </a:txBody>
                  <a:tcPr marL="81883" marR="81883" marT="40942" marB="40942" anchor="ctr"/>
                </a:tc>
                <a:tc rowSpan="2">
                  <a:txBody>
                    <a:bodyPr/>
                    <a:lstStyle/>
                    <a:p>
                      <a:r>
                        <a:rPr lang="en-US" sz="1800" dirty="0"/>
                        <a:t>Multiple memory references per page access</a:t>
                      </a:r>
                    </a:p>
                  </a:txBody>
                  <a:tcPr marL="81883" marR="81883" marT="40942" marB="40942" anchor="ctr"/>
                </a:tc>
                <a:extLst>
                  <a:ext uri="{0D108BD9-81ED-4DB2-BD59-A6C34878D82A}">
                    <a16:rowId xmlns:a16="http://schemas.microsoft.com/office/drawing/2014/main" val="4186651191"/>
                  </a:ext>
                </a:extLst>
              </a:tr>
              <a:tr h="545887">
                <a:tc>
                  <a:txBody>
                    <a:bodyPr/>
                    <a:lstStyle/>
                    <a:p>
                      <a:r>
                        <a:rPr lang="en-US" sz="1800" dirty="0"/>
                        <a:t>Multi-Level Paging</a:t>
                      </a:r>
                    </a:p>
                  </a:txBody>
                  <a:tcPr marL="81883" marR="81883" marT="40942" marB="40942"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0026671"/>
                  </a:ext>
                </a:extLst>
              </a:tr>
              <a:tr h="1173657">
                <a:tc>
                  <a:txBody>
                    <a:bodyPr/>
                    <a:lstStyle/>
                    <a:p>
                      <a:r>
                        <a:rPr lang="en-US" sz="1800" dirty="0"/>
                        <a:t>Inverted Page Table</a:t>
                      </a:r>
                    </a:p>
                  </a:txBody>
                  <a:tcPr marL="81883" marR="81883" marT="40942" marB="40942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Table size ~ # of pages in physical memory</a:t>
                      </a:r>
                    </a:p>
                  </a:txBody>
                  <a:tcPr marL="81883" marR="81883" marT="40942" marB="40942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Hash function more complex</a:t>
                      </a:r>
                    </a:p>
                    <a:p>
                      <a:r>
                        <a:rPr lang="en-US" sz="1800" dirty="0"/>
                        <a:t>No cache locality of page table</a:t>
                      </a:r>
                    </a:p>
                  </a:txBody>
                  <a:tcPr marL="81883" marR="81883" marT="40942" marB="40942" anchor="ctr"/>
                </a:tc>
                <a:extLst>
                  <a:ext uri="{0D108BD9-81ED-4DB2-BD59-A6C34878D82A}">
                    <a16:rowId xmlns:a16="http://schemas.microsoft.com/office/drawing/2014/main" val="3810280643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7CED5-967A-4FD0-A8C0-A5B73A113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B4BA6-FB07-4B23-9A9A-63341B3BB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smtClean="0"/>
              <a:t>CSC4103, Spring 2025, Paging, Caching, TLB's</a:t>
            </a:r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8EB35-E040-4286-A2D8-645057335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93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62990-B3F4-43EC-9CA5-01775F0BF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6438B-9415-4D29-BF0F-AEFCE1012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Assignment 2 (extended) deadline today</a:t>
            </a:r>
          </a:p>
          <a:p>
            <a:r>
              <a:rPr lang="en-US" dirty="0" smtClean="0"/>
              <a:t>Project 1 (extended) deadline Monday, April 21</a:t>
            </a:r>
          </a:p>
          <a:p>
            <a:pPr lvl="1"/>
            <a:r>
              <a:rPr lang="en-US" dirty="0" smtClean="0"/>
              <a:t>Questionnaire for project 1 will be posted on Moodle soon</a:t>
            </a:r>
          </a:p>
          <a:p>
            <a:r>
              <a:rPr lang="en-US" dirty="0" smtClean="0"/>
              <a:t>Assignment 3 deadline Friday May 2</a:t>
            </a:r>
          </a:p>
          <a:p>
            <a:endParaRPr lang="en-US" dirty="0"/>
          </a:p>
          <a:p>
            <a:r>
              <a:rPr lang="en-US" dirty="0" smtClean="0"/>
              <a:t>No lectures next week (April 21 and April 23)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54BCA-60BB-452A-AE45-7151022D8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F4412-B874-4754-A0F0-B597A2C5E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5796E-24B4-4A55-A064-4A122ACCD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19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8A4BB-FBEB-49AA-9A23-0B1640E5C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Translate Addresses Fast Enough?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E3785-53DD-4F50-877F-A02537344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en-US" dirty="0"/>
              <a:t>The MMU must translate virtual address to physical address on:</a:t>
            </a:r>
          </a:p>
          <a:p>
            <a:pPr lvl="1"/>
            <a:r>
              <a:rPr lang="en-US" dirty="0"/>
              <a:t>Every instruction fetch</a:t>
            </a:r>
          </a:p>
          <a:p>
            <a:pPr lvl="1"/>
            <a:r>
              <a:rPr lang="en-US" dirty="0"/>
              <a:t>Every load</a:t>
            </a:r>
          </a:p>
          <a:p>
            <a:pPr lvl="1"/>
            <a:r>
              <a:rPr lang="en-US" dirty="0"/>
              <a:t>Every store</a:t>
            </a:r>
          </a:p>
          <a:p>
            <a:r>
              <a:rPr lang="en-US" dirty="0" smtClean="0"/>
              <a:t>More </a:t>
            </a:r>
            <a:r>
              <a:rPr lang="en-US" dirty="0"/>
              <a:t>than one translation for EVERY instruction</a:t>
            </a:r>
          </a:p>
          <a:p>
            <a:pPr lvl="1"/>
            <a:r>
              <a:rPr lang="en-US" dirty="0"/>
              <a:t>Each one requires a page table tree traversal (!)</a:t>
            </a:r>
          </a:p>
          <a:p>
            <a:pPr lvl="1"/>
            <a:r>
              <a:rPr lang="en-US" dirty="0"/>
              <a:t>How to simplify this???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904DB-700A-41D3-9563-5FB895FC9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4F11B7-0BAC-4AE0-8EC9-55E65BCF9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0DA5F-6EEA-41C6-9E92-9B38DE4CA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56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525023" y="2133599"/>
            <a:ext cx="9050013" cy="1384353"/>
            <a:chOff x="1531706" y="1722929"/>
            <a:chExt cx="9050013" cy="1384353"/>
          </a:xfrm>
        </p:grpSpPr>
        <p:pic>
          <p:nvPicPr>
            <p:cNvPr id="7" name="Picture 6" descr="memory">
              <a:extLst>
                <a:ext uri="{FF2B5EF4-FFF2-40B4-BE49-F238E27FC236}">
                  <a16:creationId xmlns:a16="http://schemas.microsoft.com/office/drawing/2014/main" id="{03546C19-9AC4-4612-B14A-061B87CBA0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044441">
              <a:off x="9161117" y="1686681"/>
              <a:ext cx="1384353" cy="145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8">
              <a:extLst>
                <a:ext uri="{FF2B5EF4-FFF2-40B4-BE49-F238E27FC236}">
                  <a16:creationId xmlns:a16="http://schemas.microsoft.com/office/drawing/2014/main" id="{B117EEEF-C3C7-46EC-B002-BAB97B43FD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87453" y="1839697"/>
              <a:ext cx="2828307" cy="400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29" tIns="45714" rIns="91429" bIns="45714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ko-KR" sz="2000" b="0" dirty="0">
                  <a:latin typeface="Gill Sans" charset="0"/>
                  <a:ea typeface="Gill Sans" charset="0"/>
                  <a:cs typeface="Gill Sans" charset="0"/>
                </a:rPr>
                <a:t>Physical Addresses</a:t>
              </a:r>
            </a:p>
          </p:txBody>
        </p:sp>
        <p:sp>
          <p:nvSpPr>
            <p:cNvPr id="9" name="Oval 9">
              <a:extLst>
                <a:ext uri="{FF2B5EF4-FFF2-40B4-BE49-F238E27FC236}">
                  <a16:creationId xmlns:a16="http://schemas.microsoft.com/office/drawing/2014/main" id="{2BF1A076-1FFA-49C4-B43B-DB1C7B84A4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1706" y="1832977"/>
              <a:ext cx="911040" cy="865220"/>
            </a:xfrm>
            <a:prstGeom prst="ellipse">
              <a:avLst/>
            </a:prstGeom>
            <a:solidFill>
              <a:schemeClr val="accent5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ko-KR" sz="2800" b="0" dirty="0">
                  <a:latin typeface="Gill Sans" charset="0"/>
                  <a:ea typeface="Gill Sans" charset="0"/>
                  <a:cs typeface="Gill Sans" charset="0"/>
                </a:rPr>
                <a:t>CPU</a:t>
              </a:r>
            </a:p>
          </p:txBody>
        </p:sp>
        <p:sp>
          <p:nvSpPr>
            <p:cNvPr id="10" name="Line 10">
              <a:extLst>
                <a:ext uri="{FF2B5EF4-FFF2-40B4-BE49-F238E27FC236}">
                  <a16:creationId xmlns:a16="http://schemas.microsoft.com/office/drawing/2014/main" id="{3DDF4239-36A4-4EB8-953B-9B619F2866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54965" y="2263179"/>
              <a:ext cx="279322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" name="Rectangle 11">
              <a:extLst>
                <a:ext uri="{FF2B5EF4-FFF2-40B4-BE49-F238E27FC236}">
                  <a16:creationId xmlns:a16="http://schemas.microsoft.com/office/drawing/2014/main" id="{1869FFEC-688F-47A3-94BA-B89317CC04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188" y="1881571"/>
              <a:ext cx="1092977" cy="807539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ko-KR" sz="2800" b="0" dirty="0">
                  <a:latin typeface="Gill Sans" charset="0"/>
                  <a:ea typeface="Gill Sans" charset="0"/>
                  <a:cs typeface="Gill Sans" charset="0"/>
                </a:rPr>
                <a:t>MMU</a:t>
              </a:r>
            </a:p>
          </p:txBody>
        </p:sp>
        <p:sp>
          <p:nvSpPr>
            <p:cNvPr id="12" name="Line 12">
              <a:extLst>
                <a:ext uri="{FF2B5EF4-FFF2-40B4-BE49-F238E27FC236}">
                  <a16:creationId xmlns:a16="http://schemas.microsoft.com/office/drawing/2014/main" id="{BA2E7100-A1BC-4212-8358-7DBA63FDA5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41164" y="2292189"/>
              <a:ext cx="312088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" name="Text Box 13">
              <a:extLst>
                <a:ext uri="{FF2B5EF4-FFF2-40B4-BE49-F238E27FC236}">
                  <a16:creationId xmlns:a16="http://schemas.microsoft.com/office/drawing/2014/main" id="{2C6F6527-7857-4370-AF84-5F5593208E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4081" y="1823687"/>
              <a:ext cx="2344967" cy="400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29" tIns="45714" rIns="91429" bIns="45714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ko-KR" sz="2000" b="0" dirty="0">
                  <a:latin typeface="Gill Sans" charset="0"/>
                  <a:ea typeface="Gill Sans" charset="0"/>
                  <a:cs typeface="Gill Sans" charset="0"/>
                </a:rPr>
                <a:t>Virtual Addresses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886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4E757-8F05-4A9E-B3D9-0BD3DFEAD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Where and What is the MMU?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C1CBB-603D-4535-AF5E-F855EB4A7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On every memory reference (I-fetch, Load, Store), MMU reads (multiple levels of) page table entries to get physical frame or FAULT</a:t>
            </a:r>
          </a:p>
          <a:p>
            <a:pPr lvl="1"/>
            <a:r>
              <a:rPr lang="en-US" dirty="0" smtClean="0"/>
              <a:t>Through the caches to the memory</a:t>
            </a:r>
          </a:p>
          <a:p>
            <a:pPr lvl="1"/>
            <a:r>
              <a:rPr lang="en-US" dirty="0" smtClean="0"/>
              <a:t>Then read/write the physical location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638675-CCF7-4D82-8EAD-ACF0FDB50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72EBDC-4924-4FFD-9751-2E6EDF296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8EA45-3190-44BD-8632-EC626F38D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57</a:t>
            </a:fld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1694214" y="2040138"/>
            <a:ext cx="7782326" cy="2209800"/>
            <a:chOff x="1694214" y="2040138"/>
            <a:chExt cx="7782326" cy="2209800"/>
          </a:xfrm>
        </p:grpSpPr>
        <p:sp>
          <p:nvSpPr>
            <p:cNvPr id="7" name="Rounded Rectangle 31">
              <a:extLst>
                <a:ext uri="{FF2B5EF4-FFF2-40B4-BE49-F238E27FC236}">
                  <a16:creationId xmlns:a16="http://schemas.microsoft.com/office/drawing/2014/main" id="{C6F117A9-FB07-4481-A89A-7DBB358B5E35}"/>
                </a:ext>
              </a:extLst>
            </p:cNvPr>
            <p:cNvSpPr/>
            <p:nvPr/>
          </p:nvSpPr>
          <p:spPr bwMode="auto">
            <a:xfrm>
              <a:off x="1694214" y="2137259"/>
              <a:ext cx="4876800" cy="2112679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2C1B61F-AE6A-4C7B-8F62-FD1607663555}"/>
                </a:ext>
              </a:extLst>
            </p:cNvPr>
            <p:cNvSpPr txBox="1"/>
            <p:nvPr/>
          </p:nvSpPr>
          <p:spPr>
            <a:xfrm>
              <a:off x="1837044" y="2859973"/>
              <a:ext cx="120738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Processor</a:t>
              </a:r>
            </a:p>
            <a:p>
              <a:pPr algn="ctr"/>
              <a:r>
                <a:rPr lang="en-US" dirty="0"/>
                <a:t>(core)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2523B57-220D-4DDB-AB0F-207E8C4013A3}"/>
                </a:ext>
              </a:extLst>
            </p:cNvPr>
            <p:cNvSpPr txBox="1"/>
            <p:nvPr/>
          </p:nvSpPr>
          <p:spPr>
            <a:xfrm>
              <a:off x="5962310" y="2997882"/>
              <a:ext cx="10999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Cache(s)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5B87EC5-7937-46C7-9CB4-9DA130CED43F}"/>
                </a:ext>
              </a:extLst>
            </p:cNvPr>
            <p:cNvSpPr txBox="1"/>
            <p:nvPr/>
          </p:nvSpPr>
          <p:spPr>
            <a:xfrm>
              <a:off x="8305805" y="2137259"/>
              <a:ext cx="10855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Physical</a:t>
              </a:r>
            </a:p>
            <a:p>
              <a:pPr algn="ctr"/>
              <a:r>
                <a:rPr lang="en-US" dirty="0"/>
                <a:t>Memory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A136260-8BC3-46D7-8647-5750501AF538}"/>
                </a:ext>
              </a:extLst>
            </p:cNvPr>
            <p:cNvSpPr txBox="1"/>
            <p:nvPr/>
          </p:nvSpPr>
          <p:spPr>
            <a:xfrm>
              <a:off x="4118667" y="2998472"/>
              <a:ext cx="8082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MMU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853441-00A0-4314-88A5-E35946C3609B}"/>
                </a:ext>
              </a:extLst>
            </p:cNvPr>
            <p:cNvSpPr/>
            <p:nvPr/>
          </p:nvSpPr>
          <p:spPr bwMode="auto">
            <a:xfrm>
              <a:off x="1820181" y="2573538"/>
              <a:ext cx="1295400" cy="1219200"/>
            </a:xfrm>
            <a:prstGeom prst="rect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26B0209-8D54-4990-A95A-D70948CFFD98}"/>
                </a:ext>
              </a:extLst>
            </p:cNvPr>
            <p:cNvSpPr/>
            <p:nvPr/>
          </p:nvSpPr>
          <p:spPr bwMode="auto">
            <a:xfrm>
              <a:off x="4081145" y="2792994"/>
              <a:ext cx="878333" cy="780288"/>
            </a:xfrm>
            <a:prstGeom prst="rect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40724CB-D779-461E-9B8F-51DB3E5B6C1E}"/>
                </a:ext>
              </a:extLst>
            </p:cNvPr>
            <p:cNvSpPr/>
            <p:nvPr/>
          </p:nvSpPr>
          <p:spPr bwMode="auto">
            <a:xfrm>
              <a:off x="5823526" y="2694529"/>
              <a:ext cx="1383965" cy="976039"/>
            </a:xfrm>
            <a:prstGeom prst="rect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B6DAAAE-61EA-4CF2-BEF0-76D97BD44284}"/>
                </a:ext>
              </a:extLst>
            </p:cNvPr>
            <p:cNvSpPr/>
            <p:nvPr/>
          </p:nvSpPr>
          <p:spPr bwMode="auto">
            <a:xfrm>
              <a:off x="8312278" y="2040138"/>
              <a:ext cx="1119217" cy="2133600"/>
            </a:xfrm>
            <a:prstGeom prst="rect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EA98595-AA10-4F9D-BE1E-F25C2524D5DD}"/>
                </a:ext>
              </a:extLst>
            </p:cNvPr>
            <p:cNvCxnSpPr/>
            <p:nvPr/>
          </p:nvCxnSpPr>
          <p:spPr bwMode="auto">
            <a:xfrm>
              <a:off x="3115581" y="2998472"/>
              <a:ext cx="965564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4D07805-AFF1-4E5B-9CFA-1E246650BA96}"/>
                </a:ext>
              </a:extLst>
            </p:cNvPr>
            <p:cNvSpPr txBox="1"/>
            <p:nvPr/>
          </p:nvSpPr>
          <p:spPr>
            <a:xfrm rot="20126347">
              <a:off x="3321239" y="2315101"/>
              <a:ext cx="16754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Consolas" panose="020B0609020204030204" pitchFamily="49" charset="0"/>
                </a:rPr>
                <a:t>Read &lt;</a:t>
              </a:r>
              <a:r>
                <a:rPr lang="en-US" sz="1400" dirty="0" err="1">
                  <a:latin typeface="Consolas" panose="020B0609020204030204" pitchFamily="49" charset="0"/>
                </a:rPr>
                <a:t>V_Addr</a:t>
              </a:r>
              <a:r>
                <a:rPr lang="en-US" sz="1400" dirty="0">
                  <a:latin typeface="Consolas" panose="020B0609020204030204" pitchFamily="49" charset="0"/>
                </a:rPr>
                <a:t> m&gt;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6CF7C91-020F-4AB3-B0F9-1BD613263852}"/>
                </a:ext>
              </a:extLst>
            </p:cNvPr>
            <p:cNvSpPr txBox="1"/>
            <p:nvPr/>
          </p:nvSpPr>
          <p:spPr>
            <a:xfrm>
              <a:off x="2521494" y="3831024"/>
              <a:ext cx="30025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onsolas" panose="020B0609020204030204" pitchFamily="49" charset="0"/>
                </a:rPr>
                <a:t>&lt; data @ mem[</a:t>
              </a:r>
              <a:r>
                <a:rPr lang="en-US" sz="1400" dirty="0" err="1">
                  <a:latin typeface="Consolas" panose="020B0609020204030204" pitchFamily="49" charset="0"/>
                </a:rPr>
                <a:t>VtoP</a:t>
              </a:r>
              <a:r>
                <a:rPr lang="en-US" sz="1400" dirty="0">
                  <a:latin typeface="Consolas" panose="020B0609020204030204" pitchFamily="49" charset="0"/>
                </a:rPr>
                <a:t>(m)] &gt;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AE7636AB-9ECC-45C4-8EB7-71B095B0A9B1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115581" y="3358660"/>
              <a:ext cx="965564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686DF9A9-B822-4702-84AA-987C364079F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59478" y="3006354"/>
              <a:ext cx="864048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1037389-3BC1-4292-978C-FB97EA07F236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959478" y="3358660"/>
              <a:ext cx="864048" cy="7882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F66C9BE-1BC3-4F8A-A50C-6EEE654412A5}"/>
                </a:ext>
              </a:extLst>
            </p:cNvPr>
            <p:cNvSpPr txBox="1"/>
            <p:nvPr/>
          </p:nvSpPr>
          <p:spPr>
            <a:xfrm rot="20126347">
              <a:off x="5130553" y="2270446"/>
              <a:ext cx="17139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Read &lt;</a:t>
              </a:r>
              <a:r>
                <a:rPr lang="en-US" sz="1200" dirty="0" err="1" smtClean="0">
                  <a:latin typeface="Consolas" panose="020B0609020204030204" pitchFamily="49" charset="0"/>
                </a:rPr>
                <a:t>Phys_Addr</a:t>
              </a:r>
              <a:r>
                <a:rPr lang="en-US" sz="1200" dirty="0" smtClean="0">
                  <a:latin typeface="Consolas" panose="020B0609020204030204" pitchFamily="49" charset="0"/>
                </a:rPr>
                <a:t> X&gt;</a:t>
              </a:r>
              <a:endParaRPr lang="en-US" sz="1200" dirty="0">
                <a:latin typeface="Consolas" panose="020B0609020204030204" pitchFamily="49" charset="0"/>
              </a:endParaRPr>
            </a:p>
          </p:txBody>
        </p:sp>
        <p:sp>
          <p:nvSpPr>
            <p:cNvPr id="23" name="Left-Right Arrow 22">
              <a:extLst>
                <a:ext uri="{FF2B5EF4-FFF2-40B4-BE49-F238E27FC236}">
                  <a16:creationId xmlns:a16="http://schemas.microsoft.com/office/drawing/2014/main" id="{B1F4DB40-8A42-424D-9A28-2BAB47BFE791}"/>
                </a:ext>
              </a:extLst>
            </p:cNvPr>
            <p:cNvSpPr/>
            <p:nvPr/>
          </p:nvSpPr>
          <p:spPr bwMode="auto">
            <a:xfrm>
              <a:off x="7207491" y="3006354"/>
              <a:ext cx="1104787" cy="352306"/>
            </a:xfrm>
            <a:prstGeom prst="leftRightArrow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6898B18-477E-45E6-A544-DD4D437F7DB1}"/>
                </a:ext>
              </a:extLst>
            </p:cNvPr>
            <p:cNvSpPr txBox="1"/>
            <p:nvPr/>
          </p:nvSpPr>
          <p:spPr>
            <a:xfrm rot="18275228">
              <a:off x="6988681" y="2997840"/>
              <a:ext cx="14927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Cache Lines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D24901F-F0D4-408F-AE29-E94E6290CB17}"/>
                </a:ext>
              </a:extLst>
            </p:cNvPr>
            <p:cNvSpPr txBox="1"/>
            <p:nvPr/>
          </p:nvSpPr>
          <p:spPr>
            <a:xfrm rot="20413803">
              <a:off x="8286791" y="2821687"/>
              <a:ext cx="11897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233AE1"/>
                  </a:solidFill>
                </a:rPr>
                <a:t>pgm</a:t>
              </a:r>
              <a:r>
                <a:rPr lang="en-US" dirty="0">
                  <a:solidFill>
                    <a:srgbClr val="233AE1"/>
                  </a:solidFill>
                </a:rPr>
                <a:t> data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652968D-DA56-44EA-B926-7CA1C1F296BB}"/>
                </a:ext>
              </a:extLst>
            </p:cNvPr>
            <p:cNvGrpSpPr/>
            <p:nvPr/>
          </p:nvGrpSpPr>
          <p:grpSpPr>
            <a:xfrm>
              <a:off x="8652353" y="3384046"/>
              <a:ext cx="736153" cy="650414"/>
              <a:chOff x="4800600" y="2854786"/>
              <a:chExt cx="736153" cy="650414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3A5E7B3-68FA-4CFE-8F92-8340039048ED}"/>
                  </a:ext>
                </a:extLst>
              </p:cNvPr>
              <p:cNvSpPr/>
              <p:nvPr/>
            </p:nvSpPr>
            <p:spPr bwMode="auto">
              <a:xfrm>
                <a:off x="4826448" y="2854786"/>
                <a:ext cx="659952" cy="650414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1" i="0" u="none" strike="noStrike" cap="none" normalizeH="0" baseline="0">
                  <a:ln>
                    <a:noFill/>
                  </a:ln>
                  <a:solidFill>
                    <a:srgbClr val="233AE1"/>
                  </a:solidFill>
                  <a:effectLst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36768F1-6EF0-4D5D-8188-9E5A3591BB9C}"/>
                  </a:ext>
                </a:extLst>
              </p:cNvPr>
              <p:cNvSpPr txBox="1"/>
              <p:nvPr/>
            </p:nvSpPr>
            <p:spPr>
              <a:xfrm>
                <a:off x="4800600" y="2883213"/>
                <a:ext cx="736153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233AE1"/>
                    </a:solidFill>
                    <a:cs typeface="Arial" panose="020B0604020202020204" pitchFamily="34" charset="0"/>
                  </a:rPr>
                  <a:t>page tables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CE528CC-9E3E-4718-9A35-FC4C8DBF7A9A}"/>
                </a:ext>
              </a:extLst>
            </p:cNvPr>
            <p:cNvGrpSpPr/>
            <p:nvPr/>
          </p:nvGrpSpPr>
          <p:grpSpPr>
            <a:xfrm>
              <a:off x="3272178" y="3483115"/>
              <a:ext cx="736153" cy="336204"/>
              <a:chOff x="4800600" y="2854786"/>
              <a:chExt cx="736153" cy="336204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402E892-B8D1-4469-B02D-850BE5608B30}"/>
                  </a:ext>
                </a:extLst>
              </p:cNvPr>
              <p:cNvSpPr/>
              <p:nvPr/>
            </p:nvSpPr>
            <p:spPr bwMode="auto">
              <a:xfrm>
                <a:off x="4826448" y="2854786"/>
                <a:ext cx="659952" cy="307777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1" i="0" u="none" strike="noStrike" cap="none" normalizeH="0" baseline="0">
                  <a:ln>
                    <a:noFill/>
                  </a:ln>
                  <a:solidFill>
                    <a:srgbClr val="233AE1"/>
                  </a:solidFill>
                  <a:effectLst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47A0BC0-3F91-476E-A7EB-624B6FE49060}"/>
                  </a:ext>
                </a:extLst>
              </p:cNvPr>
              <p:cNvSpPr txBox="1"/>
              <p:nvPr/>
            </p:nvSpPr>
            <p:spPr>
              <a:xfrm>
                <a:off x="4800600" y="2883213"/>
                <a:ext cx="736153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233AE1"/>
                    </a:solidFill>
                    <a:cs typeface="Arial" panose="020B0604020202020204" pitchFamily="34" charset="0"/>
                  </a:rPr>
                  <a:t>PTBR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1323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1B6B0-A8E2-42C7-9F2F-7D0EF16C5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Memory Hierarchy</a:t>
            </a:r>
            <a:endParaRPr lang="en-US" dirty="0"/>
          </a:p>
        </p:txBody>
      </p:sp>
      <p:sp>
        <p:nvSpPr>
          <p:cNvPr id="55" name="Content Placeholder 54">
            <a:extLst>
              <a:ext uri="{FF2B5EF4-FFF2-40B4-BE49-F238E27FC236}">
                <a16:creationId xmlns:a16="http://schemas.microsoft.com/office/drawing/2014/main" id="{902B26E3-4436-4DDF-A8BB-648C18876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3084161" cy="4351337"/>
          </a:xfrm>
        </p:spPr>
        <p:txBody>
          <a:bodyPr/>
          <a:lstStyle/>
          <a:p>
            <a:r>
              <a:rPr lang="en-US" dirty="0" smtClean="0"/>
              <a:t>Large memories are slow</a:t>
            </a:r>
          </a:p>
          <a:p>
            <a:r>
              <a:rPr lang="en-US" dirty="0" smtClean="0"/>
              <a:t>Small memories are fast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8A0BAA-4732-4BF2-85DE-CC07D3380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455475-D87E-4C27-8AFC-9A02C966B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9301BB-25D2-4E9E-826D-01A44CE4C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58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571206" y="2492815"/>
            <a:ext cx="6867937" cy="3635763"/>
            <a:chOff x="2212054" y="2941125"/>
            <a:chExt cx="6867937" cy="3635763"/>
          </a:xfrm>
        </p:grpSpPr>
        <p:sp>
          <p:nvSpPr>
            <p:cNvPr id="7" name="Rectangle 6"/>
            <p:cNvSpPr/>
            <p:nvPr/>
          </p:nvSpPr>
          <p:spPr>
            <a:xfrm>
              <a:off x="2212054" y="2941125"/>
              <a:ext cx="6867937" cy="352698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212055" y="3040439"/>
              <a:ext cx="6694993" cy="3536449"/>
              <a:chOff x="22069" y="2138363"/>
              <a:chExt cx="8514209" cy="4497401"/>
            </a:xfrm>
          </p:grpSpPr>
          <p:sp>
            <p:nvSpPr>
              <p:cNvPr id="13" name="Rectangle 16">
                <a:extLst>
                  <a:ext uri="{FF2B5EF4-FFF2-40B4-BE49-F238E27FC236}">
                    <a16:creationId xmlns:a16="http://schemas.microsoft.com/office/drawing/2014/main" id="{D602FACE-95B1-4427-BBDB-472F446E88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334" y="3735387"/>
                <a:ext cx="591714" cy="1487488"/>
              </a:xfrm>
              <a:prstGeom prst="rect">
                <a:avLst/>
              </a:prstGeom>
              <a:solidFill>
                <a:srgbClr val="C0D2FE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cene3d>
                  <a:camera prst="orthographicFront">
                    <a:rot lat="0" lon="0" rev="16200000"/>
                  </a:camera>
                  <a:lightRig rig="threePt" dir="t"/>
                </a:scene3d>
              </a:bodyPr>
              <a:lstStyle/>
              <a:p>
                <a:pPr algn="ctr">
                  <a:defRPr/>
                </a:pPr>
                <a:r>
                  <a:rPr lang="en-US" sz="1200" dirty="0">
                    <a:cs typeface="Helvetica" charset="0"/>
                  </a:rPr>
                  <a:t>L3 Cache</a:t>
                </a:r>
                <a:br>
                  <a:rPr lang="en-US" sz="1200" dirty="0">
                    <a:cs typeface="Helvetica" charset="0"/>
                  </a:rPr>
                </a:br>
                <a:r>
                  <a:rPr lang="en-US" sz="1200" dirty="0">
                    <a:cs typeface="Helvetica" charset="0"/>
                  </a:rPr>
                  <a:t>(shared)</a:t>
                </a:r>
              </a:p>
            </p:txBody>
          </p:sp>
          <p:sp>
            <p:nvSpPr>
              <p:cNvPr id="14" name="Rectangle 14">
                <a:extLst>
                  <a:ext uri="{FF2B5EF4-FFF2-40B4-BE49-F238E27FC236}">
                    <a16:creationId xmlns:a16="http://schemas.microsoft.com/office/drawing/2014/main" id="{4783310C-FBEE-4EA1-B4CE-3FD235B33D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197" y="4214018"/>
                <a:ext cx="355600" cy="1008857"/>
              </a:xfrm>
              <a:prstGeom prst="rect">
                <a:avLst/>
              </a:prstGeom>
              <a:solidFill>
                <a:srgbClr val="C0D2FE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cene3d>
                  <a:camera prst="orthographicFront">
                    <a:rot lat="0" lon="0" rev="16200000"/>
                  </a:camera>
                  <a:lightRig rig="threePt" dir="t"/>
                </a:scene3d>
              </a:bodyPr>
              <a:lstStyle/>
              <a:p>
                <a:pPr algn="ctr">
                  <a:defRPr/>
                </a:pPr>
                <a:r>
                  <a:rPr lang="en-US" sz="1200" dirty="0">
                    <a:cs typeface="Helvetica" charset="0"/>
                  </a:rPr>
                  <a:t>Registers</a:t>
                </a:r>
              </a:p>
            </p:txBody>
          </p:sp>
          <p:sp>
            <p:nvSpPr>
              <p:cNvPr id="15" name="Rectangle 4">
                <a:extLst>
                  <a:ext uri="{FF2B5EF4-FFF2-40B4-BE49-F238E27FC236}">
                    <a16:creationId xmlns:a16="http://schemas.microsoft.com/office/drawing/2014/main" id="{664FB8A8-FB60-4C27-8536-1E945CB3EC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0628" y="2551113"/>
                <a:ext cx="2019300" cy="1285875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16" name="Rectangle 5">
                <a:extLst>
                  <a:ext uri="{FF2B5EF4-FFF2-40B4-BE49-F238E27FC236}">
                    <a16:creationId xmlns:a16="http://schemas.microsoft.com/office/drawing/2014/main" id="{DA74406D-1E0B-4590-BAA0-37E6AB9229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8114" y="2524973"/>
                <a:ext cx="746120" cy="396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altLang="ko-KR" sz="1200"/>
                  <a:t>Core</a:t>
                </a:r>
              </a:p>
            </p:txBody>
          </p:sp>
          <p:sp>
            <p:nvSpPr>
              <p:cNvPr id="17" name="Rectangle 6">
                <a:extLst>
                  <a:ext uri="{FF2B5EF4-FFF2-40B4-BE49-F238E27FC236}">
                    <a16:creationId xmlns:a16="http://schemas.microsoft.com/office/drawing/2014/main" id="{E52A907F-F9BF-4350-A888-279D6AD696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0628" y="3924300"/>
                <a:ext cx="2019300" cy="1298575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18" name="Rectangle 7">
                <a:extLst>
                  <a:ext uri="{FF2B5EF4-FFF2-40B4-BE49-F238E27FC236}">
                    <a16:creationId xmlns:a16="http://schemas.microsoft.com/office/drawing/2014/main" id="{862D3049-FDE6-4F3E-BEA9-6EB06A271A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4462" y="3890223"/>
                <a:ext cx="746120" cy="396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altLang="ko-KR" sz="1200" dirty="0"/>
                  <a:t>Core</a:t>
                </a:r>
              </a:p>
            </p:txBody>
          </p:sp>
          <p:sp>
            <p:nvSpPr>
              <p:cNvPr id="19" name="Rectangle 8">
                <a:extLst>
                  <a:ext uri="{FF2B5EF4-FFF2-40B4-BE49-F238E27FC236}">
                    <a16:creationId xmlns:a16="http://schemas.microsoft.com/office/drawing/2014/main" id="{161C823B-C9B7-4338-998F-F4FC3DA58D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21828" y="2241550"/>
                <a:ext cx="1314450" cy="2998788"/>
              </a:xfrm>
              <a:prstGeom prst="rect">
                <a:avLst/>
              </a:prstGeom>
              <a:solidFill>
                <a:srgbClr val="C0D2FE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200"/>
                  <a:t>Secondary</a:t>
                </a:r>
                <a:br>
                  <a:rPr lang="en-US" sz="1200"/>
                </a:br>
                <a:r>
                  <a:rPr lang="en-US" sz="1200"/>
                  <a:t> Storage </a:t>
                </a:r>
                <a:br>
                  <a:rPr lang="en-US" sz="1200"/>
                </a:br>
                <a:r>
                  <a:rPr lang="en-US" sz="1200"/>
                  <a:t>(Disk)</a:t>
                </a:r>
              </a:p>
            </p:txBody>
          </p:sp>
          <p:sp>
            <p:nvSpPr>
              <p:cNvPr id="20" name="Rectangle 10">
                <a:extLst>
                  <a:ext uri="{FF2B5EF4-FFF2-40B4-BE49-F238E27FC236}">
                    <a16:creationId xmlns:a16="http://schemas.microsoft.com/office/drawing/2014/main" id="{2C2DD5DB-F166-4721-A457-FDCE6F6380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8228" y="2138363"/>
                <a:ext cx="3043238" cy="319405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1" name="Rectangle 11">
                <a:extLst>
                  <a:ext uri="{FF2B5EF4-FFF2-40B4-BE49-F238E27FC236}">
                    <a16:creationId xmlns:a16="http://schemas.microsoft.com/office/drawing/2014/main" id="{8D8A87D5-9C5D-43EB-B1A3-B9E4B385B5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4545" y="2157413"/>
                <a:ext cx="1248940" cy="396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US" altLang="ko-KR" sz="1200" dirty="0"/>
                  <a:t>Processor</a:t>
                </a:r>
              </a:p>
            </p:txBody>
          </p:sp>
          <p:sp>
            <p:nvSpPr>
              <p:cNvPr id="22" name="Line 12">
                <a:extLst>
                  <a:ext uri="{FF2B5EF4-FFF2-40B4-BE49-F238E27FC236}">
                    <a16:creationId xmlns:a16="http://schemas.microsoft.com/office/drawing/2014/main" id="{D9460439-9301-4DD9-BA02-D31029115D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38691" y="2241550"/>
                <a:ext cx="4783137" cy="19716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3" name="Line 13">
                <a:extLst>
                  <a:ext uri="{FF2B5EF4-FFF2-40B4-BE49-F238E27FC236}">
                    <a16:creationId xmlns:a16="http://schemas.microsoft.com/office/drawing/2014/main" id="{9AC49016-7BF9-4C3D-B027-C0DCC2B2F5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75141" y="5229225"/>
                <a:ext cx="5210175" cy="1111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4" name="Rectangle 18">
                <a:extLst>
                  <a:ext uri="{FF2B5EF4-FFF2-40B4-BE49-F238E27FC236}">
                    <a16:creationId xmlns:a16="http://schemas.microsoft.com/office/drawing/2014/main" id="{1FFCBC87-029E-4E92-A3CD-85900BF195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0066" y="3343275"/>
                <a:ext cx="969962" cy="1897063"/>
              </a:xfrm>
              <a:prstGeom prst="rect">
                <a:avLst/>
              </a:prstGeom>
              <a:solidFill>
                <a:srgbClr val="C0D2FE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sz="1200" dirty="0"/>
                  <a:t>Main</a:t>
                </a:r>
              </a:p>
              <a:p>
                <a:pPr algn="ctr"/>
                <a:r>
                  <a:rPr lang="en-US" altLang="ko-KR" sz="1200" dirty="0"/>
                  <a:t>Memory</a:t>
                </a:r>
              </a:p>
              <a:p>
                <a:pPr algn="ctr"/>
                <a:r>
                  <a:rPr lang="en-US" altLang="ko-KR" sz="1200" dirty="0"/>
                  <a:t>(DRAM)</a:t>
                </a:r>
              </a:p>
              <a:p>
                <a:pPr algn="ctr"/>
                <a:endParaRPr lang="en-US" sz="1200" dirty="0"/>
              </a:p>
            </p:txBody>
          </p:sp>
          <p:sp>
            <p:nvSpPr>
              <p:cNvPr id="25" name="Rectangle 22">
                <a:extLst>
                  <a:ext uri="{FF2B5EF4-FFF2-40B4-BE49-F238E27FC236}">
                    <a16:creationId xmlns:a16="http://schemas.microsoft.com/office/drawing/2014/main" id="{2054F573-57F4-41C9-A14E-EDBDA5773A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7147" y="5468936"/>
                <a:ext cx="377696" cy="374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US" altLang="ko-KR" sz="1100"/>
                  <a:t>1</a:t>
                </a:r>
              </a:p>
            </p:txBody>
          </p:sp>
          <p:sp>
            <p:nvSpPr>
              <p:cNvPr id="26" name="Rectangle 23">
                <a:extLst>
                  <a:ext uri="{FF2B5EF4-FFF2-40B4-BE49-F238E27FC236}">
                    <a16:creationId xmlns:a16="http://schemas.microsoft.com/office/drawing/2014/main" id="{5C958BAA-DEE6-480B-87A3-1C07687C2C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3656" y="5375274"/>
                <a:ext cx="1308100" cy="619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/>
                <a:r>
                  <a:rPr lang="en-US" altLang="ko-KR" sz="1100" dirty="0"/>
                  <a:t>10,000,000 </a:t>
                </a:r>
              </a:p>
              <a:p>
                <a:pPr algn="ctr"/>
                <a:r>
                  <a:rPr lang="en-US" altLang="ko-KR" sz="1100" dirty="0"/>
                  <a:t>(10 </a:t>
                </a:r>
                <a:r>
                  <a:rPr lang="en-US" altLang="ko-KR" sz="1100" dirty="0" err="1"/>
                  <a:t>ms</a:t>
                </a:r>
                <a:r>
                  <a:rPr lang="en-US" altLang="ko-KR" sz="1100" dirty="0"/>
                  <a:t>)</a:t>
                </a:r>
              </a:p>
            </p:txBody>
          </p:sp>
          <p:sp>
            <p:nvSpPr>
              <p:cNvPr id="27" name="Rectangle 24">
                <a:extLst>
                  <a:ext uri="{FF2B5EF4-FFF2-40B4-BE49-F238E27FC236}">
                    <a16:creationId xmlns:a16="http://schemas.microsoft.com/office/drawing/2014/main" id="{FE9CF760-4110-402F-A3BD-EAB3C916C7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023" y="5481637"/>
                <a:ext cx="1297600" cy="374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r"/>
                <a:r>
                  <a:rPr lang="en-US" altLang="ko-KR" sz="1100" dirty="0"/>
                  <a:t>Speed (ns):</a:t>
                </a:r>
              </a:p>
            </p:txBody>
          </p:sp>
          <p:sp>
            <p:nvSpPr>
              <p:cNvPr id="28" name="Rectangle 25">
                <a:extLst>
                  <a:ext uri="{FF2B5EF4-FFF2-40B4-BE49-F238E27FC236}">
                    <a16:creationId xmlns:a16="http://schemas.microsoft.com/office/drawing/2014/main" id="{C62DAADF-0F48-454C-B1ED-5044B010F5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3780" y="5461001"/>
                <a:ext cx="785510" cy="374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US" altLang="ko-KR" sz="1100" dirty="0"/>
                  <a:t>10-30</a:t>
                </a:r>
              </a:p>
            </p:txBody>
          </p:sp>
          <p:sp>
            <p:nvSpPr>
              <p:cNvPr id="29" name="Rectangle 26">
                <a:extLst>
                  <a:ext uri="{FF2B5EF4-FFF2-40B4-BE49-F238E27FC236}">
                    <a16:creationId xmlns:a16="http://schemas.microsoft.com/office/drawing/2014/main" id="{5FD7D69D-D172-4E95-B759-820108A207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4216" y="5468936"/>
                <a:ext cx="561975" cy="619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/>
                <a:r>
                  <a:rPr lang="en-US" altLang="ko-KR" sz="1100"/>
                  <a:t>100</a:t>
                </a:r>
              </a:p>
            </p:txBody>
          </p:sp>
          <p:sp>
            <p:nvSpPr>
              <p:cNvPr id="30" name="Rectangle 27">
                <a:extLst>
                  <a:ext uri="{FF2B5EF4-FFF2-40B4-BE49-F238E27FC236}">
                    <a16:creationId xmlns:a16="http://schemas.microsoft.com/office/drawing/2014/main" id="{E27E1006-19F6-44C2-938B-741587B323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038" y="6031069"/>
                <a:ext cx="848074" cy="374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US" altLang="ko-KR" sz="1100" dirty="0"/>
                  <a:t>100Bs</a:t>
                </a:r>
              </a:p>
            </p:txBody>
          </p:sp>
          <p:sp>
            <p:nvSpPr>
              <p:cNvPr id="31" name="Rectangle 29">
                <a:extLst>
                  <a:ext uri="{FF2B5EF4-FFF2-40B4-BE49-F238E27FC236}">
                    <a16:creationId xmlns:a16="http://schemas.microsoft.com/office/drawing/2014/main" id="{C25B664B-F412-48B0-B8B5-BD79A24E52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69" y="6030912"/>
                <a:ext cx="1399554" cy="374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r"/>
                <a:r>
                  <a:rPr lang="en-US" altLang="ko-KR" sz="1100" dirty="0"/>
                  <a:t>Size (bytes):</a:t>
                </a:r>
              </a:p>
            </p:txBody>
          </p:sp>
          <p:sp>
            <p:nvSpPr>
              <p:cNvPr id="32" name="Rectangle 30">
                <a:extLst>
                  <a:ext uri="{FF2B5EF4-FFF2-40B4-BE49-F238E27FC236}">
                    <a16:creationId xmlns:a16="http://schemas.microsoft.com/office/drawing/2014/main" id="{492EB4FF-D836-41E9-94A7-04A5BC431F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6647" y="6030912"/>
                <a:ext cx="699778" cy="374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US" altLang="ko-KR" sz="1100" dirty="0"/>
                  <a:t>MBs</a:t>
                </a:r>
              </a:p>
            </p:txBody>
          </p:sp>
          <p:sp>
            <p:nvSpPr>
              <p:cNvPr id="33" name="Rectangle 31">
                <a:extLst>
                  <a:ext uri="{FF2B5EF4-FFF2-40B4-BE49-F238E27FC236}">
                    <a16:creationId xmlns:a16="http://schemas.microsoft.com/office/drawing/2014/main" id="{28D052D0-758F-49C7-8D33-331C148CAA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74107" y="6016625"/>
                <a:ext cx="581026" cy="619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/>
                <a:r>
                  <a:rPr lang="en-US" altLang="ko-KR" sz="1100"/>
                  <a:t>GBs</a:t>
                </a:r>
              </a:p>
            </p:txBody>
          </p:sp>
          <p:sp>
            <p:nvSpPr>
              <p:cNvPr id="34" name="Rectangle 36">
                <a:extLst>
                  <a:ext uri="{FF2B5EF4-FFF2-40B4-BE49-F238E27FC236}">
                    <a16:creationId xmlns:a16="http://schemas.microsoft.com/office/drawing/2014/main" id="{00586380-50F4-4D5C-B6C1-302F0E26E7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35624" y="5975351"/>
                <a:ext cx="644167" cy="374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US" altLang="ko-KR" sz="1100"/>
                  <a:t>TBs</a:t>
                </a:r>
              </a:p>
            </p:txBody>
          </p:sp>
          <p:sp>
            <p:nvSpPr>
              <p:cNvPr id="35" name="Rectangle 14">
                <a:extLst>
                  <a:ext uri="{FF2B5EF4-FFF2-40B4-BE49-F238E27FC236}">
                    <a16:creationId xmlns:a16="http://schemas.microsoft.com/office/drawing/2014/main" id="{07A81710-84FE-4921-B2CA-F7E71BD001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0832" y="2848207"/>
                <a:ext cx="355600" cy="989285"/>
              </a:xfrm>
              <a:prstGeom prst="rect">
                <a:avLst/>
              </a:prstGeom>
              <a:solidFill>
                <a:srgbClr val="C0D2FE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cene3d>
                  <a:camera prst="orthographicFront">
                    <a:rot lat="0" lon="0" rev="16200000"/>
                  </a:camera>
                  <a:lightRig rig="threePt" dir="t"/>
                </a:scene3d>
              </a:bodyPr>
              <a:lstStyle/>
              <a:p>
                <a:pPr algn="ctr">
                  <a:defRPr/>
                </a:pPr>
                <a:r>
                  <a:rPr lang="en-US" sz="1200" dirty="0">
                    <a:cs typeface="Helvetica" charset="0"/>
                  </a:rPr>
                  <a:t>Registers</a:t>
                </a:r>
              </a:p>
            </p:txBody>
          </p:sp>
          <p:sp>
            <p:nvSpPr>
              <p:cNvPr id="36" name="Rectangle 14">
                <a:extLst>
                  <a:ext uri="{FF2B5EF4-FFF2-40B4-BE49-F238E27FC236}">
                    <a16:creationId xmlns:a16="http://schemas.microsoft.com/office/drawing/2014/main" id="{8B8600BD-DB6E-4E16-AB53-13E0A0D925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0241" y="2848206"/>
                <a:ext cx="355600" cy="989285"/>
              </a:xfrm>
              <a:prstGeom prst="rect">
                <a:avLst/>
              </a:prstGeom>
              <a:solidFill>
                <a:srgbClr val="C0D2FE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cene3d>
                  <a:camera prst="orthographicFront">
                    <a:rot lat="0" lon="0" rev="16200000"/>
                  </a:camera>
                  <a:lightRig rig="threePt" dir="t"/>
                </a:scene3d>
              </a:bodyPr>
              <a:lstStyle/>
              <a:p>
                <a:pPr algn="ctr">
                  <a:defRPr/>
                </a:pPr>
                <a:r>
                  <a:rPr lang="en-US" sz="1200" dirty="0">
                    <a:cs typeface="Helvetica" charset="0"/>
                  </a:rPr>
                  <a:t>L1 Cache</a:t>
                </a:r>
              </a:p>
            </p:txBody>
          </p:sp>
          <p:sp>
            <p:nvSpPr>
              <p:cNvPr id="37" name="Rectangle 14">
                <a:extLst>
                  <a:ext uri="{FF2B5EF4-FFF2-40B4-BE49-F238E27FC236}">
                    <a16:creationId xmlns:a16="http://schemas.microsoft.com/office/drawing/2014/main" id="{7E70ACAF-C9AC-486D-ACD1-2E5C9F3F5B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828" y="4214018"/>
                <a:ext cx="355600" cy="1001479"/>
              </a:xfrm>
              <a:prstGeom prst="rect">
                <a:avLst/>
              </a:prstGeom>
              <a:solidFill>
                <a:srgbClr val="C0D2FE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cene3d>
                  <a:camera prst="orthographicFront">
                    <a:rot lat="0" lon="0" rev="16200000"/>
                  </a:camera>
                  <a:lightRig rig="threePt" dir="t"/>
                </a:scene3d>
              </a:bodyPr>
              <a:lstStyle/>
              <a:p>
                <a:pPr algn="ctr">
                  <a:defRPr/>
                </a:pPr>
                <a:r>
                  <a:rPr lang="en-US" sz="1200" dirty="0">
                    <a:cs typeface="Helvetica" charset="0"/>
                  </a:rPr>
                  <a:t>L1 Cache</a:t>
                </a:r>
              </a:p>
            </p:txBody>
          </p:sp>
          <p:sp>
            <p:nvSpPr>
              <p:cNvPr id="38" name="Rectangle 14">
                <a:extLst>
                  <a:ext uri="{FF2B5EF4-FFF2-40B4-BE49-F238E27FC236}">
                    <a16:creationId xmlns:a16="http://schemas.microsoft.com/office/drawing/2014/main" id="{10F2C94E-8234-442D-AAFE-943F57D845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2866" y="4047562"/>
                <a:ext cx="355600" cy="1175313"/>
              </a:xfrm>
              <a:prstGeom prst="rect">
                <a:avLst/>
              </a:prstGeom>
              <a:solidFill>
                <a:srgbClr val="C0D2FE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cene3d>
                  <a:camera prst="orthographicFront">
                    <a:rot lat="0" lon="0" rev="16200000"/>
                  </a:camera>
                  <a:lightRig rig="threePt" dir="t"/>
                </a:scene3d>
              </a:bodyPr>
              <a:lstStyle/>
              <a:p>
                <a:pPr algn="ctr">
                  <a:defRPr/>
                </a:pPr>
                <a:r>
                  <a:rPr lang="en-US" sz="1200" dirty="0">
                    <a:cs typeface="Helvetica" charset="0"/>
                  </a:rPr>
                  <a:t>L2 Cache</a:t>
                </a:r>
              </a:p>
            </p:txBody>
          </p:sp>
          <p:sp>
            <p:nvSpPr>
              <p:cNvPr id="39" name="Rectangle 14">
                <a:extLst>
                  <a:ext uri="{FF2B5EF4-FFF2-40B4-BE49-F238E27FC236}">
                    <a16:creationId xmlns:a16="http://schemas.microsoft.com/office/drawing/2014/main" id="{86F26597-E70B-4BA6-9DBC-CD7BD3FDA6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9691" y="2636274"/>
                <a:ext cx="355600" cy="1175313"/>
              </a:xfrm>
              <a:prstGeom prst="rect">
                <a:avLst/>
              </a:prstGeom>
              <a:solidFill>
                <a:srgbClr val="C0D2FE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cene3d>
                  <a:camera prst="orthographicFront">
                    <a:rot lat="0" lon="0" rev="16200000"/>
                  </a:camera>
                  <a:lightRig rig="threePt" dir="t"/>
                </a:scene3d>
              </a:bodyPr>
              <a:lstStyle/>
              <a:p>
                <a:pPr algn="ctr">
                  <a:defRPr/>
                </a:pPr>
                <a:r>
                  <a:rPr lang="en-US" sz="1200" dirty="0">
                    <a:cs typeface="Helvetica" charset="0"/>
                  </a:rPr>
                  <a:t>L2 Cache</a:t>
                </a:r>
              </a:p>
            </p:txBody>
          </p:sp>
          <p:sp>
            <p:nvSpPr>
              <p:cNvPr id="40" name="Rectangle 22">
                <a:extLst>
                  <a:ext uri="{FF2B5EF4-FFF2-40B4-BE49-F238E27FC236}">
                    <a16:creationId xmlns:a16="http://schemas.microsoft.com/office/drawing/2014/main" id="{A46E64F8-1FA2-4B1A-ABAC-9E434B2FF3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572" y="5468938"/>
                <a:ext cx="546847" cy="374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US" altLang="ko-KR" sz="1100" dirty="0"/>
                  <a:t>0.3</a:t>
                </a:r>
              </a:p>
            </p:txBody>
          </p:sp>
          <p:sp>
            <p:nvSpPr>
              <p:cNvPr id="41" name="Rectangle 22">
                <a:extLst>
                  <a:ext uri="{FF2B5EF4-FFF2-40B4-BE49-F238E27FC236}">
                    <a16:creationId xmlns:a16="http://schemas.microsoft.com/office/drawing/2014/main" id="{4A9575A1-7358-4450-BAE5-0A5F3638C5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3747" y="5468938"/>
                <a:ext cx="377696" cy="374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US" altLang="ko-KR" sz="1100"/>
                  <a:t>3</a:t>
                </a:r>
              </a:p>
            </p:txBody>
          </p:sp>
          <p:sp>
            <p:nvSpPr>
              <p:cNvPr id="42" name="Rectangle 27">
                <a:extLst>
                  <a:ext uri="{FF2B5EF4-FFF2-40B4-BE49-F238E27FC236}">
                    <a16:creationId xmlns:a16="http://schemas.microsoft.com/office/drawing/2014/main" id="{1B49D3FD-8C68-4CB6-9263-3D32DF1772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3946" y="6030913"/>
                <a:ext cx="855027" cy="374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US" altLang="ko-KR" sz="1100" dirty="0"/>
                  <a:t>10kBs</a:t>
                </a:r>
              </a:p>
            </p:txBody>
          </p:sp>
          <p:sp>
            <p:nvSpPr>
              <p:cNvPr id="43" name="Rectangle 27">
                <a:extLst>
                  <a:ext uri="{FF2B5EF4-FFF2-40B4-BE49-F238E27FC236}">
                    <a16:creationId xmlns:a16="http://schemas.microsoft.com/office/drawing/2014/main" id="{9750737A-1FA9-4D16-9CA7-4710B986E1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2323" y="6034089"/>
                <a:ext cx="968565" cy="374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US" altLang="ko-KR" sz="1100" dirty="0"/>
                  <a:t>100kBs</a:t>
                </a:r>
              </a:p>
            </p:txBody>
          </p:sp>
          <p:sp>
            <p:nvSpPr>
              <p:cNvPr id="44" name="Rectangle 8">
                <a:extLst>
                  <a:ext uri="{FF2B5EF4-FFF2-40B4-BE49-F238E27FC236}">
                    <a16:creationId xmlns:a16="http://schemas.microsoft.com/office/drawing/2014/main" id="{88F5D5E7-4DDA-4575-99B6-3A2DA1095D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74028" y="2840038"/>
                <a:ext cx="1143000" cy="2382837"/>
              </a:xfrm>
              <a:prstGeom prst="rect">
                <a:avLst/>
              </a:prstGeom>
              <a:solidFill>
                <a:srgbClr val="C0D2FE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200"/>
                  <a:t>Secondary</a:t>
                </a:r>
                <a:br>
                  <a:rPr lang="en-US" sz="1200"/>
                </a:br>
                <a:r>
                  <a:rPr lang="en-US" sz="1200"/>
                  <a:t> Storage </a:t>
                </a:r>
                <a:br>
                  <a:rPr lang="en-US" sz="1200"/>
                </a:br>
                <a:r>
                  <a:rPr lang="en-US" sz="1200"/>
                  <a:t>(SSD)</a:t>
                </a:r>
              </a:p>
            </p:txBody>
          </p:sp>
          <p:sp>
            <p:nvSpPr>
              <p:cNvPr id="45" name="Rectangle 26">
                <a:extLst>
                  <a:ext uri="{FF2B5EF4-FFF2-40B4-BE49-F238E27FC236}">
                    <a16:creationId xmlns:a16="http://schemas.microsoft.com/office/drawing/2014/main" id="{93AA705B-922D-44DD-A361-9328391540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9154" y="5375275"/>
                <a:ext cx="1066800" cy="619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/>
                <a:r>
                  <a:rPr lang="en-US" altLang="ko-KR" sz="1100" dirty="0"/>
                  <a:t>100,000</a:t>
                </a:r>
                <a:br>
                  <a:rPr lang="en-US" altLang="ko-KR" sz="1100" dirty="0"/>
                </a:br>
                <a:r>
                  <a:rPr lang="en-US" altLang="ko-KR" sz="1100" dirty="0"/>
                  <a:t>(0.1 </a:t>
                </a:r>
                <a:r>
                  <a:rPr lang="en-US" altLang="ko-KR" sz="1100" dirty="0" err="1"/>
                  <a:t>ms</a:t>
                </a:r>
                <a:r>
                  <a:rPr lang="en-US" altLang="ko-KR" sz="1100" dirty="0"/>
                  <a:t>)</a:t>
                </a:r>
              </a:p>
            </p:txBody>
          </p:sp>
          <p:sp>
            <p:nvSpPr>
              <p:cNvPr id="46" name="Rectangle 31">
                <a:extLst>
                  <a:ext uri="{FF2B5EF4-FFF2-40B4-BE49-F238E27FC236}">
                    <a16:creationId xmlns:a16="http://schemas.microsoft.com/office/drawing/2014/main" id="{BAB36E2D-0BB2-40BE-97B4-D65528F4BA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2126" y="6016623"/>
                <a:ext cx="962025" cy="619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/>
                <a:r>
                  <a:rPr lang="en-US" altLang="ko-KR" sz="1100"/>
                  <a:t>100GBs</a:t>
                </a:r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2B7192F-C781-43BF-B295-1E6D1B7794CD}"/>
              </a:ext>
            </a:extLst>
          </p:cNvPr>
          <p:cNvGrpSpPr/>
          <p:nvPr/>
        </p:nvGrpSpPr>
        <p:grpSpPr>
          <a:xfrm>
            <a:off x="5363482" y="1926238"/>
            <a:ext cx="2101056" cy="1496011"/>
            <a:chOff x="5217141" y="1985196"/>
            <a:chExt cx="2101056" cy="1496011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8B1CE2A-77D3-4C0A-9473-C2F6241CFA08}"/>
                </a:ext>
              </a:extLst>
            </p:cNvPr>
            <p:cNvSpPr txBox="1"/>
            <p:nvPr/>
          </p:nvSpPr>
          <p:spPr>
            <a:xfrm>
              <a:off x="5217141" y="1985196"/>
              <a:ext cx="2101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Address Translation needs to occur here</a:t>
              </a:r>
            </a:p>
          </p:txBody>
        </p:sp>
        <p:sp>
          <p:nvSpPr>
            <p:cNvPr id="48" name="Down Arrow 1">
              <a:extLst>
                <a:ext uri="{FF2B5EF4-FFF2-40B4-BE49-F238E27FC236}">
                  <a16:creationId xmlns:a16="http://schemas.microsoft.com/office/drawing/2014/main" id="{42D60841-5B59-4B27-9B49-60730CB96C42}"/>
                </a:ext>
              </a:extLst>
            </p:cNvPr>
            <p:cNvSpPr/>
            <p:nvPr/>
          </p:nvSpPr>
          <p:spPr bwMode="auto">
            <a:xfrm>
              <a:off x="6217973" y="2603884"/>
              <a:ext cx="457200" cy="877323"/>
            </a:xfrm>
            <a:prstGeom prst="downArrow">
              <a:avLst/>
            </a:prstGeom>
            <a:solidFill>
              <a:srgbClr val="FF0000">
                <a:alpha val="43137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D90E0C9-94EE-49E0-BC48-40FD0DD476E8}"/>
              </a:ext>
            </a:extLst>
          </p:cNvPr>
          <p:cNvGrpSpPr/>
          <p:nvPr/>
        </p:nvGrpSpPr>
        <p:grpSpPr>
          <a:xfrm>
            <a:off x="7470385" y="1950526"/>
            <a:ext cx="2131878" cy="3007556"/>
            <a:chOff x="3771308" y="1353454"/>
            <a:chExt cx="2131878" cy="3201178"/>
          </a:xfrm>
        </p:grpSpPr>
        <p:sp>
          <p:nvSpPr>
            <p:cNvPr id="51" name="Down Arrow 39">
              <a:extLst>
                <a:ext uri="{FF2B5EF4-FFF2-40B4-BE49-F238E27FC236}">
                  <a16:creationId xmlns:a16="http://schemas.microsoft.com/office/drawing/2014/main" id="{E5C19312-181D-46F7-9E99-EBE003E877AB}"/>
                </a:ext>
              </a:extLst>
            </p:cNvPr>
            <p:cNvSpPr/>
            <p:nvPr/>
          </p:nvSpPr>
          <p:spPr bwMode="auto">
            <a:xfrm>
              <a:off x="4614204" y="2009484"/>
              <a:ext cx="457200" cy="877323"/>
            </a:xfrm>
            <a:prstGeom prst="downArrow">
              <a:avLst/>
            </a:prstGeom>
            <a:solidFill>
              <a:srgbClr val="FF0000">
                <a:alpha val="43137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5B76E5E-ECE4-49CD-BB3D-8337824EC958}"/>
                </a:ext>
              </a:extLst>
            </p:cNvPr>
            <p:cNvSpPr txBox="1"/>
            <p:nvPr/>
          </p:nvSpPr>
          <p:spPr>
            <a:xfrm>
              <a:off x="3771308" y="1353454"/>
              <a:ext cx="21318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Page table lives here (perhaps cached)</a:t>
              </a:r>
            </a:p>
          </p:txBody>
        </p:sp>
        <p:sp>
          <p:nvSpPr>
            <p:cNvPr id="53" name="Rounded Rectangle 3">
              <a:extLst>
                <a:ext uri="{FF2B5EF4-FFF2-40B4-BE49-F238E27FC236}">
                  <a16:creationId xmlns:a16="http://schemas.microsoft.com/office/drawing/2014/main" id="{78EF9D49-B535-4431-BA86-40032388DD50}"/>
                </a:ext>
              </a:extLst>
            </p:cNvPr>
            <p:cNvSpPr/>
            <p:nvPr/>
          </p:nvSpPr>
          <p:spPr bwMode="auto">
            <a:xfrm>
              <a:off x="4538004" y="4136897"/>
              <a:ext cx="533400" cy="417735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633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B8BBB-2A06-4F66-906C-022754E6E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Caches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362D7-EDC5-4E33-9890-8D5CF1579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Cache</a:t>
            </a:r>
            <a:r>
              <a:rPr lang="en-US" altLang="ko-KR" dirty="0" smtClean="0"/>
              <a:t>: a repository for copies that can be accessed more quickly than the original</a:t>
            </a:r>
          </a:p>
          <a:p>
            <a:pPr lvl="1"/>
            <a:r>
              <a:rPr lang="en-US" altLang="ko-KR" dirty="0" smtClean="0"/>
              <a:t>Make frequent case fast and infrequent case less dominant</a:t>
            </a:r>
          </a:p>
          <a:p>
            <a:r>
              <a:rPr lang="en-US" altLang="ko-KR" dirty="0" smtClean="0"/>
              <a:t>Caching underlies many techniques used to make computers fast</a:t>
            </a:r>
          </a:p>
          <a:p>
            <a:pPr lvl="1"/>
            <a:r>
              <a:rPr lang="en-US" altLang="ko-KR" dirty="0" smtClean="0"/>
              <a:t>Can cache: memory locations, address translations, pages, file blocks, file names, network routes, etc…</a:t>
            </a:r>
          </a:p>
          <a:p>
            <a:r>
              <a:rPr lang="en-US" altLang="ko-KR" dirty="0" smtClean="0"/>
              <a:t>Key measure: </a:t>
            </a:r>
          </a:p>
          <a:p>
            <a:pPr marL="0" indent="0">
              <a:buNone/>
            </a:pPr>
            <a:r>
              <a:rPr lang="en-US" altLang="ko-KR" dirty="0"/>
              <a:t>	</a:t>
            </a:r>
            <a:r>
              <a:rPr lang="en-US" altLang="ko-KR" dirty="0" smtClean="0"/>
              <a:t>Average Access time = </a:t>
            </a:r>
            <a:br>
              <a:rPr lang="en-US" altLang="ko-KR" dirty="0" smtClean="0"/>
            </a:br>
            <a:r>
              <a:rPr lang="en-US" altLang="ko-KR" dirty="0" smtClean="0"/>
              <a:t>		(Hit Rate x </a:t>
            </a:r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Hit Time</a:t>
            </a:r>
            <a:r>
              <a:rPr lang="en-US" altLang="ko-KR" dirty="0" smtClean="0"/>
              <a:t>) + (Miss Rate x </a:t>
            </a:r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Miss Time</a:t>
            </a:r>
            <a:r>
              <a:rPr lang="en-US" altLang="ko-KR" dirty="0" smtClean="0"/>
              <a:t>)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A0E13-2FC0-4BD9-9C30-DC4F7D304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D5975-BB6B-41CE-AF0B-37E78A64F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3F9B32-B9C5-4577-A791-5C8BDFE85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09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BFE3B-2F81-4822-8C95-5550F7C51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Address Space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87B0E-9922-4A62-8B68-E42A7BDEC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6704848" cy="4351337"/>
          </a:xfrm>
        </p:spPr>
        <p:txBody>
          <a:bodyPr/>
          <a:lstStyle/>
          <a:p>
            <a:r>
              <a:rPr lang="en-US" altLang="en-US" dirty="0" smtClean="0"/>
              <a:t>Definition: Set of accessible addresses and the state associated with them</a:t>
            </a:r>
          </a:p>
          <a:p>
            <a:pPr lvl="1"/>
            <a:r>
              <a:rPr lang="en-US" altLang="en-US" dirty="0" smtClean="0"/>
              <a:t>2</a:t>
            </a:r>
            <a:r>
              <a:rPr lang="en-US" altLang="en-US" baseline="30000" dirty="0" smtClean="0"/>
              <a:t>32</a:t>
            </a:r>
            <a:r>
              <a:rPr lang="en-US" altLang="en-US" dirty="0" smtClean="0"/>
              <a:t> = ~4 billion on a 32-bit machine</a:t>
            </a:r>
          </a:p>
          <a:p>
            <a:r>
              <a:rPr lang="en-US" altLang="en-US" dirty="0" smtClean="0"/>
              <a:t>What happens when you read or write to an address?</a:t>
            </a:r>
          </a:p>
          <a:p>
            <a:pPr lvl="1"/>
            <a:r>
              <a:rPr lang="en-US" altLang="en-US" dirty="0" smtClean="0"/>
              <a:t>Perhaps acts like regular memory</a:t>
            </a:r>
          </a:p>
          <a:p>
            <a:pPr lvl="1"/>
            <a:r>
              <a:rPr lang="en-US" altLang="en-US" dirty="0" smtClean="0"/>
              <a:t>Perhaps causes I/O operation</a:t>
            </a:r>
          </a:p>
          <a:p>
            <a:pPr lvl="2"/>
            <a:r>
              <a:rPr lang="en-US" altLang="en-US" dirty="0" smtClean="0"/>
              <a:t>(Memory-mapped I/O)</a:t>
            </a:r>
          </a:p>
          <a:p>
            <a:pPr lvl="1"/>
            <a:r>
              <a:rPr lang="en-US" altLang="en-US" dirty="0" smtClean="0"/>
              <a:t>Causes program to abort (</a:t>
            </a:r>
            <a:r>
              <a:rPr lang="en-US" altLang="en-US" dirty="0" err="1" smtClean="0"/>
              <a:t>segfault</a:t>
            </a:r>
            <a:r>
              <a:rPr lang="en-US" altLang="en-US" dirty="0" smtClean="0"/>
              <a:t>)?</a:t>
            </a:r>
          </a:p>
          <a:p>
            <a:pPr lvl="1"/>
            <a:r>
              <a:rPr lang="en-US" altLang="en-US" dirty="0" smtClean="0"/>
              <a:t>Communicate with another program</a:t>
            </a:r>
          </a:p>
          <a:p>
            <a:pPr lvl="1"/>
            <a:r>
              <a:rPr lang="en-US" altLang="en-US" dirty="0" smtClean="0"/>
              <a:t>…</a:t>
            </a:r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6AEC7-3DCE-4B76-9B65-A1C05742B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66F16-C8B7-4FF3-A91A-A11539BC4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 (2)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CA840-085A-4916-B05F-68A5BFC9E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81F333-1B0E-45D8-8120-C36866A6AF4A}"/>
              </a:ext>
            </a:extLst>
          </p:cNvPr>
          <p:cNvSpPr/>
          <p:nvPr/>
        </p:nvSpPr>
        <p:spPr bwMode="auto">
          <a:xfrm>
            <a:off x="8128118" y="2438399"/>
            <a:ext cx="1828800" cy="2895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Gill Sans" charset="0"/>
              <a:cs typeface="Gill Sans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00A87D-F4CB-4D93-950E-58D44BB1F39B}"/>
              </a:ext>
            </a:extLst>
          </p:cNvPr>
          <p:cNvSpPr txBox="1"/>
          <p:nvPr/>
        </p:nvSpPr>
        <p:spPr>
          <a:xfrm>
            <a:off x="9956918" y="2151179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ea typeface="Gill Sans" charset="0"/>
                <a:cs typeface="Gill Sans" charset="0"/>
              </a:rPr>
              <a:t>0x000…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B8CBC3-CF23-4F6C-A252-0F00C1E70A00}"/>
              </a:ext>
            </a:extLst>
          </p:cNvPr>
          <p:cNvSpPr txBox="1"/>
          <p:nvPr/>
        </p:nvSpPr>
        <p:spPr>
          <a:xfrm>
            <a:off x="9956918" y="5107114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ea typeface="Gill Sans" charset="0"/>
                <a:cs typeface="Gill Sans" charset="0"/>
              </a:rPr>
              <a:t>0xFFF…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828E95C-7430-4868-9872-E0683CC7D936}"/>
              </a:ext>
            </a:extLst>
          </p:cNvPr>
          <p:cNvGrpSpPr/>
          <p:nvPr/>
        </p:nvGrpSpPr>
        <p:grpSpPr>
          <a:xfrm>
            <a:off x="8205036" y="2674979"/>
            <a:ext cx="1678006" cy="2422440"/>
            <a:chOff x="3200400" y="1638300"/>
            <a:chExt cx="1628564" cy="2400300"/>
          </a:xfrm>
          <a:solidFill>
            <a:srgbClr val="FFFF00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3F80C09-038D-4B16-9680-E1EE8B500FAB}"/>
                </a:ext>
              </a:extLst>
            </p:cNvPr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F70142C-848A-4EA0-A0C6-EB92164CC3F5}"/>
                </a:ext>
              </a:extLst>
            </p:cNvPr>
            <p:cNvSpPr txBox="1"/>
            <p:nvPr/>
          </p:nvSpPr>
          <p:spPr>
            <a:xfrm>
              <a:off x="3666112" y="1638300"/>
              <a:ext cx="694185" cy="3659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0" dirty="0"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124EC30-BF7C-4647-A882-B851F8E4D898}"/>
                </a:ext>
              </a:extLst>
            </p:cNvPr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47689CF-B0A2-4E53-BDF8-6E36E6E2C943}"/>
                </a:ext>
              </a:extLst>
            </p:cNvPr>
            <p:cNvSpPr txBox="1"/>
            <p:nvPr/>
          </p:nvSpPr>
          <p:spPr>
            <a:xfrm>
              <a:off x="3332401" y="2133601"/>
              <a:ext cx="1361611" cy="36595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0" dirty="0"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438E68A-B9A0-4689-9FA0-151C8841D69B}"/>
                </a:ext>
              </a:extLst>
            </p:cNvPr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B828FCD-9947-4857-A8E1-9A38276AA02B}"/>
                </a:ext>
              </a:extLst>
            </p:cNvPr>
            <p:cNvSpPr txBox="1"/>
            <p:nvPr/>
          </p:nvSpPr>
          <p:spPr>
            <a:xfrm>
              <a:off x="3647444" y="2667001"/>
              <a:ext cx="731523" cy="3659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0" dirty="0"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85695F4-961B-4687-8B6A-144291B3C50D}"/>
                </a:ext>
              </a:extLst>
            </p:cNvPr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8EAE6A-D5FE-4E6B-8C6C-13CC4941EA8B}"/>
                </a:ext>
              </a:extLst>
            </p:cNvPr>
            <p:cNvSpPr txBox="1"/>
            <p:nvPr/>
          </p:nvSpPr>
          <p:spPr>
            <a:xfrm>
              <a:off x="3639697" y="3581400"/>
              <a:ext cx="764195" cy="3659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0" dirty="0"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8A74DBCB-2983-442F-A51D-F16EB1614316}"/>
                </a:ext>
              </a:extLst>
            </p:cNvPr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045088D-1978-4D61-A606-0B0D5198693F}"/>
                </a:ext>
              </a:extLst>
            </p:cNvPr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703527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D6DE2-D261-4268-B32B-7BDEF8F5A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Caching Memory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32A15-362C-44B1-A018-73FEB498F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1" y="1828800"/>
            <a:ext cx="8717853" cy="4351337"/>
          </a:xfrm>
        </p:spPr>
        <p:txBody>
          <a:bodyPr>
            <a:normAutofit fontScale="92500" lnSpcReduction="20000"/>
          </a:bodyPr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pPr marL="0" indent="0">
              <a:buNone/>
            </a:pPr>
            <a:r>
              <a:rPr lang="en-US" altLang="ko-KR" dirty="0" smtClean="0"/>
              <a:t>Average Memory Access Time (AMAT)</a:t>
            </a:r>
          </a:p>
          <a:p>
            <a:pPr marL="0" indent="0">
              <a:buNone/>
            </a:pPr>
            <a:r>
              <a:rPr lang="en-US" altLang="ko-KR" dirty="0" smtClean="0"/>
              <a:t>	= (Hit Rate x </a:t>
            </a:r>
            <a:r>
              <a:rPr lang="en-US" altLang="ko-KR" dirty="0" err="1" smtClean="0"/>
              <a:t>HitTime</a:t>
            </a:r>
            <a:r>
              <a:rPr lang="en-US" altLang="ko-KR" dirty="0" smtClean="0"/>
              <a:t>) + (Miss Rate x </a:t>
            </a:r>
            <a:r>
              <a:rPr lang="en-US" altLang="ko-KR" dirty="0" err="1" smtClean="0"/>
              <a:t>MissTime</a:t>
            </a:r>
            <a:r>
              <a:rPr lang="en-US" altLang="ko-KR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	Where: </a:t>
            </a:r>
            <a:r>
              <a:rPr lang="en-US" dirty="0" err="1" smtClean="0"/>
              <a:t>HitRate</a:t>
            </a:r>
            <a:r>
              <a:rPr lang="en-US" dirty="0" smtClean="0"/>
              <a:t> + </a:t>
            </a:r>
            <a:r>
              <a:rPr lang="en-US" dirty="0" err="1" smtClean="0"/>
              <a:t>MissRate</a:t>
            </a:r>
            <a:r>
              <a:rPr lang="en-US" dirty="0" smtClean="0"/>
              <a:t> = 1</a:t>
            </a:r>
          </a:p>
          <a:p>
            <a:r>
              <a:rPr lang="en-US" dirty="0" err="1" smtClean="0"/>
              <a:t>HitRate</a:t>
            </a:r>
            <a:r>
              <a:rPr lang="en-US" dirty="0" smtClean="0"/>
              <a:t> = 90% =&gt; AMAT = (0.9 x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) + (0.1 x (</a:t>
            </a:r>
            <a:r>
              <a:rPr lang="en-US" sz="2100" dirty="0" smtClean="0">
                <a:solidFill>
                  <a:srgbClr val="FF0000"/>
                </a:solidFill>
              </a:rPr>
              <a:t>100+1)</a:t>
            </a:r>
            <a:r>
              <a:rPr lang="en-US" dirty="0" smtClean="0"/>
              <a:t>) = 11 ns</a:t>
            </a:r>
          </a:p>
          <a:p>
            <a:r>
              <a:rPr lang="en-US" dirty="0" err="1" smtClean="0"/>
              <a:t>HitRate</a:t>
            </a:r>
            <a:r>
              <a:rPr lang="en-US" dirty="0" smtClean="0"/>
              <a:t> = 99% =&gt; AMAT = (0.99 x </a:t>
            </a:r>
            <a:r>
              <a:rPr lang="en-US" sz="2100" dirty="0">
                <a:solidFill>
                  <a:srgbClr val="FF0000"/>
                </a:solidFill>
              </a:rPr>
              <a:t>1</a:t>
            </a:r>
            <a:r>
              <a:rPr lang="en-US" dirty="0" smtClean="0"/>
              <a:t>) + (0.01 x (</a:t>
            </a:r>
            <a:r>
              <a:rPr lang="en-US" sz="2100" dirty="0" smtClean="0">
                <a:solidFill>
                  <a:srgbClr val="FF0000"/>
                </a:solidFill>
              </a:rPr>
              <a:t>100+1)</a:t>
            </a:r>
            <a:r>
              <a:rPr lang="en-US" dirty="0" smtClean="0"/>
              <a:t>) = 2 ns</a:t>
            </a:r>
          </a:p>
          <a:p>
            <a:r>
              <a:rPr lang="en-US" dirty="0" smtClean="0"/>
              <a:t>MissTime</a:t>
            </a:r>
            <a:r>
              <a:rPr lang="en-US" baseline="-25000" dirty="0" smtClean="0"/>
              <a:t>L1</a:t>
            </a:r>
            <a:r>
              <a:rPr lang="en-US" dirty="0" smtClean="0"/>
              <a:t> includes HitTime</a:t>
            </a:r>
            <a:r>
              <a:rPr lang="en-US" baseline="-25000" dirty="0" smtClean="0"/>
              <a:t>L1</a:t>
            </a:r>
            <a:r>
              <a:rPr lang="en-US" dirty="0" smtClean="0"/>
              <a:t>+MissPenalty</a:t>
            </a:r>
            <a:r>
              <a:rPr lang="en-US" baseline="-25000" dirty="0" smtClean="0"/>
              <a:t>L1</a:t>
            </a:r>
            <a:r>
              <a:rPr lang="en-US" dirty="0" smtClean="0">
                <a:sym typeface="Symbol" panose="05050102010706020507" pitchFamily="18" charset="2"/>
              </a:rPr>
              <a:t> </a:t>
            </a:r>
            <a:r>
              <a:rPr lang="en-US" dirty="0" smtClean="0"/>
              <a:t>HitTime</a:t>
            </a:r>
            <a:r>
              <a:rPr lang="en-US" baseline="-25000" dirty="0" smtClean="0"/>
              <a:t>L1</a:t>
            </a:r>
            <a:r>
              <a:rPr lang="en-US" dirty="0" smtClean="0"/>
              <a:t> +AMAT</a:t>
            </a:r>
            <a:r>
              <a:rPr lang="en-US" baseline="-25000" dirty="0" smtClean="0"/>
              <a:t>L2</a:t>
            </a:r>
            <a:endParaRPr lang="en-US" baseline="-25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17B1F-6306-4C52-A613-95FD86A15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1F17A-27A7-46AD-85DD-53315704F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FD9B2-470C-4B9A-8856-7D380A1DE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60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6369020" y="1564423"/>
            <a:ext cx="4787473" cy="2664676"/>
            <a:chOff x="3477214" y="1133645"/>
            <a:chExt cx="5622048" cy="3129196"/>
          </a:xfrm>
        </p:grpSpPr>
        <p:grpSp>
          <p:nvGrpSpPr>
            <p:cNvPr id="7" name="Group 67">
              <a:extLst>
                <a:ext uri="{FF2B5EF4-FFF2-40B4-BE49-F238E27FC236}">
                  <a16:creationId xmlns:a16="http://schemas.microsoft.com/office/drawing/2014/main" id="{7BB3C20D-CA11-41D4-9521-ABCF9BAE9F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93058" y="2581446"/>
              <a:ext cx="5606204" cy="1681395"/>
              <a:chOff x="2993213" y="3106684"/>
              <a:chExt cx="5360319" cy="1907040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20C333F-5158-4DF8-9F4A-F1D6CCA1A0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9900" y="3505200"/>
                <a:ext cx="1028700" cy="8382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600" b="0">
                  <a:ea typeface="Gill Sans Light" charset="0"/>
                  <a:cs typeface="Gill Sans Light" charset="0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CE003CA-5997-49BE-AB5A-CCE1F8E0DA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3213" y="3733800"/>
                <a:ext cx="1186424" cy="406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r>
                  <a:rPr lang="en-US" altLang="ko-KR" sz="1400" b="0">
                    <a:ea typeface="Gill Sans Light" charset="0"/>
                    <a:cs typeface="Gill Sans Light" charset="0"/>
                  </a:rPr>
                  <a:t>Processor</a:t>
                </a:r>
              </a:p>
            </p:txBody>
          </p:sp>
          <p:sp>
            <p:nvSpPr>
              <p:cNvPr id="10" name="Rectangle 18">
                <a:extLst>
                  <a:ext uri="{FF2B5EF4-FFF2-40B4-BE49-F238E27FC236}">
                    <a16:creationId xmlns:a16="http://schemas.microsoft.com/office/drawing/2014/main" id="{6EBD3950-BBEF-4A37-8A65-FD96D7C8AC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35800" y="3115670"/>
                <a:ext cx="1317732" cy="1569041"/>
              </a:xfrm>
              <a:prstGeom prst="rect">
                <a:avLst/>
              </a:prstGeom>
              <a:solidFill>
                <a:srgbClr val="C0D2FE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 b="0">
                  <a:ea typeface="Gill Sans Light" charset="0"/>
                  <a:cs typeface="Gill Sans Light" charset="0"/>
                </a:endParaRPr>
              </a:p>
            </p:txBody>
          </p:sp>
          <p:sp>
            <p:nvSpPr>
              <p:cNvPr id="11" name="Rectangle 19">
                <a:extLst>
                  <a:ext uri="{FF2B5EF4-FFF2-40B4-BE49-F238E27FC236}">
                    <a16:creationId xmlns:a16="http://schemas.microsoft.com/office/drawing/2014/main" id="{E70D4E97-2520-450E-A4D7-15E46E8D27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96125" y="3106684"/>
                <a:ext cx="1163702" cy="9804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488" tIns="44450" rIns="90488" bIns="44450">
                <a:spAutoFit/>
              </a:bodyPr>
              <a:lstStyle/>
              <a:p>
                <a:r>
                  <a:rPr lang="en-US" altLang="ko-KR" sz="1400" b="0" dirty="0">
                    <a:ea typeface="Gill Sans Light" charset="0"/>
                    <a:cs typeface="Gill Sans Light" charset="0"/>
                  </a:rPr>
                  <a:t>Main</a:t>
                </a:r>
              </a:p>
              <a:p>
                <a:r>
                  <a:rPr lang="en-US" altLang="ko-KR" sz="1400" b="0" dirty="0">
                    <a:ea typeface="Gill Sans Light" charset="0"/>
                    <a:cs typeface="Gill Sans Light" charset="0"/>
                  </a:rPr>
                  <a:t>Memory</a:t>
                </a:r>
              </a:p>
              <a:p>
                <a:r>
                  <a:rPr lang="en-US" altLang="ko-KR" sz="1400" b="0" dirty="0">
                    <a:ea typeface="Gill Sans Light" charset="0"/>
                    <a:cs typeface="Gill Sans Light" charset="0"/>
                  </a:rPr>
                  <a:t>(DRAM)</a:t>
                </a:r>
              </a:p>
            </p:txBody>
          </p:sp>
          <p:sp>
            <p:nvSpPr>
              <p:cNvPr id="12" name="Rectangle 47">
                <a:extLst>
                  <a:ext uri="{FF2B5EF4-FFF2-40B4-BE49-F238E27FC236}">
                    <a16:creationId xmlns:a16="http://schemas.microsoft.com/office/drawing/2014/main" id="{BC69E4DF-B345-4345-BFE5-E4371A9DD8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81786" y="4648200"/>
                <a:ext cx="850900" cy="3655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r>
                  <a:rPr lang="en-US" altLang="ko-KR" sz="1200" b="0" dirty="0">
                    <a:solidFill>
                      <a:srgbClr val="FF0000"/>
                    </a:solidFill>
                    <a:ea typeface="Gill Sans Light" charset="0"/>
                    <a:cs typeface="Gill Sans Light" charset="0"/>
                  </a:rPr>
                  <a:t>100ns</a:t>
                </a:r>
              </a:p>
            </p:txBody>
          </p:sp>
          <p:sp>
            <p:nvSpPr>
              <p:cNvPr id="13" name="Rectangle 17">
                <a:extLst>
                  <a:ext uri="{FF2B5EF4-FFF2-40B4-BE49-F238E27FC236}">
                    <a16:creationId xmlns:a16="http://schemas.microsoft.com/office/drawing/2014/main" id="{5134A862-2B14-4901-84BD-E36AD2DFC5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1800" y="3277012"/>
                <a:ext cx="889000" cy="1295400"/>
              </a:xfrm>
              <a:prstGeom prst="rect">
                <a:avLst/>
              </a:prstGeom>
              <a:solidFill>
                <a:srgbClr val="C0D2FE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000" b="0">
                  <a:ea typeface="Gill Sans Light" charset="0"/>
                  <a:cs typeface="Gill Sans Light" charset="0"/>
                </a:endParaRPr>
              </a:p>
            </p:txBody>
          </p:sp>
          <p:sp>
            <p:nvSpPr>
              <p:cNvPr id="14" name="Rectangle 53">
                <a:extLst>
                  <a:ext uri="{FF2B5EF4-FFF2-40B4-BE49-F238E27FC236}">
                    <a16:creationId xmlns:a16="http://schemas.microsoft.com/office/drawing/2014/main" id="{67B4D7A5-A04C-4AA2-85D0-30FAE3B7DF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7500" y="4572413"/>
                <a:ext cx="850900" cy="3655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r>
                  <a:rPr lang="en-US" altLang="ko-KR" sz="1200" b="0" dirty="0">
                    <a:solidFill>
                      <a:srgbClr val="FF0000"/>
                    </a:solidFill>
                    <a:ea typeface="Gill Sans Light" charset="0"/>
                    <a:cs typeface="Gill Sans Light" charset="0"/>
                  </a:rPr>
                  <a:t>1 ns</a:t>
                </a:r>
              </a:p>
            </p:txBody>
          </p:sp>
          <p:sp>
            <p:nvSpPr>
              <p:cNvPr id="15" name="Rectangle 20">
                <a:extLst>
                  <a:ext uri="{FF2B5EF4-FFF2-40B4-BE49-F238E27FC236}">
                    <a16:creationId xmlns:a16="http://schemas.microsoft.com/office/drawing/2014/main" id="{D7866923-DAB8-49A4-9C95-690302E410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7294" y="3505200"/>
                <a:ext cx="923832" cy="6114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r>
                  <a:rPr lang="en-US" altLang="ko-KR" sz="1200" b="0" dirty="0">
                    <a:ea typeface="Gill Sans Light" charset="0"/>
                    <a:cs typeface="Gill Sans Light" charset="0"/>
                  </a:rPr>
                  <a:t>Cache</a:t>
                </a:r>
              </a:p>
              <a:p>
                <a:r>
                  <a:rPr lang="en-US" altLang="ko-KR" sz="1200" b="0" dirty="0">
                    <a:ea typeface="Gill Sans Light" charset="0"/>
                    <a:cs typeface="Gill Sans Light" charset="0"/>
                  </a:rPr>
                  <a:t>(SRAM)</a:t>
                </a:r>
              </a:p>
            </p:txBody>
          </p:sp>
          <p:cxnSp>
            <p:nvCxnSpPr>
              <p:cNvPr id="16" name="Straight Arrow Connector 55">
                <a:extLst>
                  <a:ext uri="{FF2B5EF4-FFF2-40B4-BE49-F238E27FC236}">
                    <a16:creationId xmlns:a16="http://schemas.microsoft.com/office/drawing/2014/main" id="{51F1567F-6404-46AA-8705-F87DC23BD34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400800" y="3962812"/>
                <a:ext cx="685800" cy="1588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7" name="Straight Arrow Connector 61">
                <a:extLst>
                  <a:ext uri="{FF2B5EF4-FFF2-40B4-BE49-F238E27FC236}">
                    <a16:creationId xmlns:a16="http://schemas.microsoft.com/office/drawing/2014/main" id="{33CB73D5-E892-4ED1-BD16-83B1E372F7D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038600" y="3962812"/>
                <a:ext cx="1447800" cy="1588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F116FD5F-0D9D-4BE5-BF9D-509356986A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5529" y="1439767"/>
              <a:ext cx="1091161" cy="83803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600" b="0">
                <a:ea typeface="Gill Sans Light" charset="0"/>
                <a:cs typeface="Gill Sans Light" charset="0"/>
              </a:endParaRPr>
            </a:p>
          </p:txBody>
        </p:sp>
        <p:sp>
          <p:nvSpPr>
            <p:cNvPr id="19" name="Rectangle 11">
              <a:extLst>
                <a:ext uri="{FF2B5EF4-FFF2-40B4-BE49-F238E27FC236}">
                  <a16:creationId xmlns:a16="http://schemas.microsoft.com/office/drawing/2014/main" id="{1DA829A6-01D4-4F77-BD18-97EC7D32A1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7214" y="1669704"/>
              <a:ext cx="1258462" cy="358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en-US" altLang="ko-KR" sz="1400" b="0" dirty="0">
                  <a:ea typeface="Gill Sans Light" charset="0"/>
                  <a:cs typeface="Gill Sans Light" charset="0"/>
                </a:rPr>
                <a:t>Processor</a:t>
              </a:r>
            </a:p>
          </p:txBody>
        </p:sp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id="{48F0AD47-2214-4E5D-915E-C1D4A06E8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7526" y="1133645"/>
              <a:ext cx="1381736" cy="14502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600" b="0">
                <a:ea typeface="Gill Sans Light" charset="0"/>
                <a:cs typeface="Gill Sans Light" charset="0"/>
              </a:endParaRPr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9B832C4F-D1BA-41C8-9652-62E6F3EF2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1782" y="1133646"/>
              <a:ext cx="1241280" cy="864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/>
            <a:p>
              <a:r>
                <a:rPr lang="en-US" altLang="ko-KR" sz="1400" b="0" dirty="0">
                  <a:ea typeface="Gill Sans Light" charset="0"/>
                  <a:cs typeface="Gill Sans Light" charset="0"/>
                </a:rPr>
                <a:t>Main</a:t>
              </a:r>
            </a:p>
            <a:p>
              <a:r>
                <a:rPr lang="en-US" altLang="ko-KR" sz="1400" b="0" dirty="0">
                  <a:ea typeface="Gill Sans Light" charset="0"/>
                  <a:cs typeface="Gill Sans Light" charset="0"/>
                </a:rPr>
                <a:t>Memory</a:t>
              </a:r>
            </a:p>
            <a:p>
              <a:r>
                <a:rPr lang="en-US" altLang="ko-KR" sz="1400" b="0" dirty="0">
                  <a:ea typeface="Gill Sans Light" charset="0"/>
                  <a:cs typeface="Gill Sans Light" charset="0"/>
                </a:rPr>
                <a:t>(DRAM)</a:t>
              </a:r>
            </a:p>
          </p:txBody>
        </p:sp>
        <p:cxnSp>
          <p:nvCxnSpPr>
            <p:cNvPr id="22" name="Straight Arrow Connector 38">
              <a:extLst>
                <a:ext uri="{FF2B5EF4-FFF2-40B4-BE49-F238E27FC236}">
                  <a16:creationId xmlns:a16="http://schemas.microsoft.com/office/drawing/2014/main" id="{9A6104F2-99C9-46ED-9800-66961D1F0CAF}"/>
                </a:ext>
              </a:extLst>
            </p:cNvPr>
            <p:cNvCxnSpPr>
              <a:cxnSpLocks noChangeShapeType="1"/>
              <a:stCxn id="18" idx="3"/>
              <a:endCxn id="20" idx="1"/>
            </p:cNvCxnSpPr>
            <p:nvPr/>
          </p:nvCxnSpPr>
          <p:spPr bwMode="auto">
            <a:xfrm>
              <a:off x="4586690" y="1858786"/>
              <a:ext cx="3130835" cy="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3" name="Rectangle 39">
              <a:extLst>
                <a:ext uri="{FF2B5EF4-FFF2-40B4-BE49-F238E27FC236}">
                  <a16:creationId xmlns:a16="http://schemas.microsoft.com/office/drawing/2014/main" id="{ABEBAC4B-1397-4B2F-B9E8-3F02251AA4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0401" y="1850596"/>
              <a:ext cx="3048000" cy="397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ko-KR" sz="1600" b="0" dirty="0">
                  <a:ea typeface="Gill Sans Light" charset="0"/>
                  <a:cs typeface="Gill Sans Light" charset="0"/>
                </a:rPr>
                <a:t>Access time = 100ns</a:t>
              </a:r>
              <a:endParaRPr lang="en-US" sz="1600" b="0" dirty="0">
                <a:ea typeface="Gill Sans Light" charset="0"/>
                <a:cs typeface="Gill Sans Ligh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270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6E520-A2F4-405D-96BE-E71CA8934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Caching Help? Locality!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871FC-EEA8-44F8-B563-386673F812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630382" cy="4351337"/>
          </a:xfrm>
        </p:spPr>
        <p:txBody>
          <a:bodyPr/>
          <a:lstStyle/>
          <a:p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Temporal Locality </a:t>
            </a:r>
            <a:r>
              <a:rPr lang="en-US" altLang="ko-KR" dirty="0" smtClean="0"/>
              <a:t>(Locality in Time)</a:t>
            </a:r>
          </a:p>
          <a:p>
            <a:pPr lvl="1"/>
            <a:r>
              <a:rPr lang="en-US" altLang="ko-KR" dirty="0" smtClean="0"/>
              <a:t>Keep recently accessed data items closer to processor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en-US" altLang="ko-KR" dirty="0" smtClean="0"/>
          </a:p>
          <a:p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Spatial Locality </a:t>
            </a:r>
            <a:r>
              <a:rPr lang="en-US" altLang="ko-KR" dirty="0" smtClean="0"/>
              <a:t>(Locality in Space)</a:t>
            </a:r>
          </a:p>
          <a:p>
            <a:pPr lvl="1"/>
            <a:r>
              <a:rPr lang="en-US" altLang="ko-KR" dirty="0" smtClean="0"/>
              <a:t>Move contiguous blocks to the upper levels 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712C42-EF3C-4D7B-BA04-35D644396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3D480-A22A-49D4-837A-5C2A35CFB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5428F-3114-4085-A663-C37060DA0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61</a:t>
            </a:fld>
            <a:endParaRPr lang="en-US"/>
          </a:p>
        </p:txBody>
      </p:sp>
      <p:grpSp>
        <p:nvGrpSpPr>
          <p:cNvPr id="24" name="Group 40">
            <a:extLst>
              <a:ext uri="{FF2B5EF4-FFF2-40B4-BE49-F238E27FC236}">
                <a16:creationId xmlns:a16="http://schemas.microsoft.com/office/drawing/2014/main" id="{A85AF012-C0BC-41A5-8EEF-B0753AACA998}"/>
              </a:ext>
            </a:extLst>
          </p:cNvPr>
          <p:cNvGrpSpPr>
            <a:grpSpLocks/>
          </p:cNvGrpSpPr>
          <p:nvPr/>
        </p:nvGrpSpPr>
        <p:grpSpPr bwMode="auto">
          <a:xfrm>
            <a:off x="6300692" y="1955482"/>
            <a:ext cx="4838333" cy="1796325"/>
            <a:chOff x="1050" y="861"/>
            <a:chExt cx="2876" cy="861"/>
          </a:xfrm>
        </p:grpSpPr>
        <p:sp>
          <p:nvSpPr>
            <p:cNvPr id="25" name="Rectangle 25" descr="Zig zag">
              <a:extLst>
                <a:ext uri="{FF2B5EF4-FFF2-40B4-BE49-F238E27FC236}">
                  <a16:creationId xmlns:a16="http://schemas.microsoft.com/office/drawing/2014/main" id="{F6B5A261-DB27-417E-89A7-E599C1C62F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6" y="1194"/>
              <a:ext cx="162" cy="308"/>
            </a:xfrm>
            <a:prstGeom prst="rect">
              <a:avLst/>
            </a:prstGeom>
            <a:pattFill prst="zigZag">
              <a:fgClr>
                <a:schemeClr val="hlink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>
                <a:latin typeface="+mn-lt"/>
              </a:endParaRPr>
            </a:p>
          </p:txBody>
        </p:sp>
        <p:sp>
          <p:nvSpPr>
            <p:cNvPr id="26" name="Rectangle 26" descr="Zig zag">
              <a:extLst>
                <a:ext uri="{FF2B5EF4-FFF2-40B4-BE49-F238E27FC236}">
                  <a16:creationId xmlns:a16="http://schemas.microsoft.com/office/drawing/2014/main" id="{B46C26C6-4DF8-4D66-BCA2-9F4BF75123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2" y="893"/>
              <a:ext cx="121" cy="614"/>
            </a:xfrm>
            <a:prstGeom prst="rect">
              <a:avLst/>
            </a:prstGeom>
            <a:pattFill prst="zigZag">
              <a:fgClr>
                <a:schemeClr val="hlink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>
                <a:latin typeface="+mn-lt"/>
              </a:endParaRPr>
            </a:p>
          </p:txBody>
        </p:sp>
        <p:sp>
          <p:nvSpPr>
            <p:cNvPr id="27" name="Line 27">
              <a:extLst>
                <a:ext uri="{FF2B5EF4-FFF2-40B4-BE49-F238E27FC236}">
                  <a16:creationId xmlns:a16="http://schemas.microsoft.com/office/drawing/2014/main" id="{F3A2468D-A2A9-4775-A127-A3B639B8F7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1" y="892"/>
              <a:ext cx="0" cy="60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8" name="Line 28">
              <a:extLst>
                <a:ext uri="{FF2B5EF4-FFF2-40B4-BE49-F238E27FC236}">
                  <a16:creationId xmlns:a16="http://schemas.microsoft.com/office/drawing/2014/main" id="{7B3BA756-675B-48DD-933D-1041B65065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5" y="1502"/>
              <a:ext cx="202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id="{3B8A0AA7-C174-4506-B985-AC85619696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1" y="1597"/>
              <a:ext cx="898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Address Space</a:t>
              </a:r>
            </a:p>
          </p:txBody>
        </p:sp>
        <p:sp>
          <p:nvSpPr>
            <p:cNvPr id="30" name="Rectangle 30">
              <a:extLst>
                <a:ext uri="{FF2B5EF4-FFF2-40B4-BE49-F238E27FC236}">
                  <a16:creationId xmlns:a16="http://schemas.microsoft.com/office/drawing/2014/main" id="{00F784B1-87FA-428C-A0B4-466BCADDAD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1" y="1536"/>
              <a:ext cx="144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ko-KR" sz="1600" b="0">
                  <a:latin typeface="+mn-lt"/>
                  <a:ea typeface="굴림" panose="020B0600000101010101" pitchFamily="34" charset="-127"/>
                </a:rPr>
                <a:t>0</a:t>
              </a:r>
            </a:p>
          </p:txBody>
        </p:sp>
        <p:sp>
          <p:nvSpPr>
            <p:cNvPr id="31" name="Rectangle 31">
              <a:extLst>
                <a:ext uri="{FF2B5EF4-FFF2-40B4-BE49-F238E27FC236}">
                  <a16:creationId xmlns:a16="http://schemas.microsoft.com/office/drawing/2014/main" id="{44923140-3B2B-4D3F-8D6F-5C35C9FAC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5" y="1536"/>
              <a:ext cx="371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ko-KR" sz="1600" b="0" dirty="0">
                  <a:latin typeface="+mn-lt"/>
                  <a:ea typeface="굴림" panose="020B0600000101010101" pitchFamily="34" charset="-127"/>
                </a:rPr>
                <a:t>2</a:t>
              </a:r>
              <a:r>
                <a:rPr lang="en-US" altLang="ko-KR" sz="1600" b="0" baseline="30000" dirty="0">
                  <a:latin typeface="+mn-lt"/>
                  <a:ea typeface="굴림" panose="020B0600000101010101" pitchFamily="34" charset="-127"/>
                </a:rPr>
                <a:t>n</a:t>
              </a:r>
              <a:r>
                <a:rPr lang="en-US" altLang="ko-KR" sz="1600" b="0" dirty="0">
                  <a:latin typeface="+mn-lt"/>
                  <a:ea typeface="굴림" panose="020B0600000101010101" pitchFamily="34" charset="-127"/>
                </a:rPr>
                <a:t> - 1</a:t>
              </a:r>
            </a:p>
          </p:txBody>
        </p:sp>
        <p:sp>
          <p:nvSpPr>
            <p:cNvPr id="32" name="Rectangle 32">
              <a:extLst>
                <a:ext uri="{FF2B5EF4-FFF2-40B4-BE49-F238E27FC236}">
                  <a16:creationId xmlns:a16="http://schemas.microsoft.com/office/drawing/2014/main" id="{69225BF5-DF6D-406B-B2FF-61EE64483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0" y="861"/>
              <a:ext cx="735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ko-KR" sz="1600" b="0" dirty="0">
                  <a:latin typeface="+mn-lt"/>
                  <a:ea typeface="Gill Sans" charset="0"/>
                  <a:cs typeface="Gill Sans" charset="0"/>
                </a:rPr>
                <a:t>Probability</a:t>
              </a:r>
            </a:p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ko-KR" sz="1600" b="0" dirty="0">
                  <a:latin typeface="+mn-lt"/>
                  <a:ea typeface="Gill Sans" charset="0"/>
                  <a:cs typeface="Gill Sans" charset="0"/>
                </a:rPr>
                <a:t>of reference</a:t>
              </a:r>
            </a:p>
          </p:txBody>
        </p:sp>
        <p:sp>
          <p:nvSpPr>
            <p:cNvPr id="33" name="Line 33">
              <a:extLst>
                <a:ext uri="{FF2B5EF4-FFF2-40B4-BE49-F238E27FC236}">
                  <a16:creationId xmlns:a16="http://schemas.microsoft.com/office/drawing/2014/main" id="{45C66629-13DE-4DCB-A4DB-AC1EA27BA3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5" y="1470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4" name="Line 34">
              <a:extLst>
                <a:ext uri="{FF2B5EF4-FFF2-40B4-BE49-F238E27FC236}">
                  <a16:creationId xmlns:a16="http://schemas.microsoft.com/office/drawing/2014/main" id="{018BC50B-7B35-48DC-BC3D-27045416EA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93" y="914"/>
              <a:ext cx="114" cy="5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5" name="Line 35">
              <a:extLst>
                <a:ext uri="{FF2B5EF4-FFF2-40B4-BE49-F238E27FC236}">
                  <a16:creationId xmlns:a16="http://schemas.microsoft.com/office/drawing/2014/main" id="{B5671DE9-AA5E-4457-B0CA-B52A1DB3D0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15" y="922"/>
              <a:ext cx="113" cy="5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6" name="Line 36">
              <a:extLst>
                <a:ext uri="{FF2B5EF4-FFF2-40B4-BE49-F238E27FC236}">
                  <a16:creationId xmlns:a16="http://schemas.microsoft.com/office/drawing/2014/main" id="{94B65F8F-FACD-4186-A6D5-A26903CC51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36" y="1470"/>
              <a:ext cx="19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7" name="Line 37">
              <a:extLst>
                <a:ext uri="{FF2B5EF4-FFF2-40B4-BE49-F238E27FC236}">
                  <a16:creationId xmlns:a16="http://schemas.microsoft.com/office/drawing/2014/main" id="{4C5FC46D-FD82-460D-8D44-B9332CF716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9" y="1220"/>
              <a:ext cx="113" cy="2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8" name="Line 38">
              <a:extLst>
                <a:ext uri="{FF2B5EF4-FFF2-40B4-BE49-F238E27FC236}">
                  <a16:creationId xmlns:a16="http://schemas.microsoft.com/office/drawing/2014/main" id="{AAAD90EF-7B0B-43F3-B934-BF75E23DC7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60" y="1228"/>
              <a:ext cx="74" cy="2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9" name="Line 39">
              <a:extLst>
                <a:ext uri="{FF2B5EF4-FFF2-40B4-BE49-F238E27FC236}">
                  <a16:creationId xmlns:a16="http://schemas.microsoft.com/office/drawing/2014/main" id="{EF9B69DF-12DC-4F57-8984-4508D91356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2" y="1470"/>
              <a:ext cx="60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</p:grpSp>
      <p:grpSp>
        <p:nvGrpSpPr>
          <p:cNvPr id="40" name="Group 41">
            <a:extLst>
              <a:ext uri="{FF2B5EF4-FFF2-40B4-BE49-F238E27FC236}">
                <a16:creationId xmlns:a16="http://schemas.microsoft.com/office/drawing/2014/main" id="{9DC1476E-1CE9-47D0-A269-D80589A5E63C}"/>
              </a:ext>
            </a:extLst>
          </p:cNvPr>
          <p:cNvGrpSpPr>
            <a:grpSpLocks/>
          </p:cNvGrpSpPr>
          <p:nvPr/>
        </p:nvGrpSpPr>
        <p:grpSpPr bwMode="auto">
          <a:xfrm>
            <a:off x="5975572" y="3996177"/>
            <a:ext cx="5264150" cy="1879600"/>
            <a:chOff x="951" y="2312"/>
            <a:chExt cx="3316" cy="1184"/>
          </a:xfrm>
        </p:grpSpPr>
        <p:sp>
          <p:nvSpPr>
            <p:cNvPr id="41" name="Rectangle 42">
              <a:extLst>
                <a:ext uri="{FF2B5EF4-FFF2-40B4-BE49-F238E27FC236}">
                  <a16:creationId xmlns:a16="http://schemas.microsoft.com/office/drawing/2014/main" id="{DFCB2266-3A16-4D60-AFDA-0A5176F24A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0" y="2456"/>
              <a:ext cx="800" cy="89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42" name="Rectangle 43">
              <a:extLst>
                <a:ext uri="{FF2B5EF4-FFF2-40B4-BE49-F238E27FC236}">
                  <a16:creationId xmlns:a16="http://schemas.microsoft.com/office/drawing/2014/main" id="{BF3DC575-1077-4BA5-9CA6-91E25FBF46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2" y="2312"/>
              <a:ext cx="752" cy="118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43" name="Rectangle 44">
              <a:extLst>
                <a:ext uri="{FF2B5EF4-FFF2-40B4-BE49-F238E27FC236}">
                  <a16:creationId xmlns:a16="http://schemas.microsoft.com/office/drawing/2014/main" id="{46FC3CA0-11B6-41EA-8D82-AB637EAE8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9" y="2321"/>
              <a:ext cx="758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 dirty="0">
                  <a:latin typeface="+mn-lt"/>
                  <a:ea typeface="Gill Sans" charset="0"/>
                  <a:cs typeface="Gill Sans" charset="0"/>
                </a:rPr>
                <a:t>Lower Level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 dirty="0">
                  <a:latin typeface="+mn-lt"/>
                  <a:ea typeface="Gill Sans" charset="0"/>
                  <a:cs typeface="Gill Sans" charset="0"/>
                </a:rPr>
                <a:t>Memory</a:t>
              </a:r>
            </a:p>
          </p:txBody>
        </p:sp>
        <p:sp>
          <p:nvSpPr>
            <p:cNvPr id="44" name="Rectangle 45">
              <a:extLst>
                <a:ext uri="{FF2B5EF4-FFF2-40B4-BE49-F238E27FC236}">
                  <a16:creationId xmlns:a16="http://schemas.microsoft.com/office/drawing/2014/main" id="{B38489AC-A16E-4A5B-8C51-559EB2280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7" y="2465"/>
              <a:ext cx="759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 dirty="0">
                  <a:latin typeface="+mn-lt"/>
                  <a:ea typeface="Gill Sans" charset="0"/>
                  <a:cs typeface="Gill Sans" charset="0"/>
                </a:rPr>
                <a:t>Upper Level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 dirty="0">
                  <a:latin typeface="+mn-lt"/>
                  <a:ea typeface="Gill Sans" charset="0"/>
                  <a:cs typeface="Gill Sans" charset="0"/>
                </a:rPr>
                <a:t>Memory</a:t>
              </a:r>
            </a:p>
          </p:txBody>
        </p:sp>
        <p:sp>
          <p:nvSpPr>
            <p:cNvPr id="45" name="Line 46">
              <a:extLst>
                <a:ext uri="{FF2B5EF4-FFF2-40B4-BE49-F238E27FC236}">
                  <a16:creationId xmlns:a16="http://schemas.microsoft.com/office/drawing/2014/main" id="{F3933769-F7E1-46AC-8649-44A59ED5D4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52" y="2688"/>
              <a:ext cx="11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46" name="Rectangle 47">
              <a:extLst>
                <a:ext uri="{FF2B5EF4-FFF2-40B4-BE49-F238E27FC236}">
                  <a16:creationId xmlns:a16="http://schemas.microsoft.com/office/drawing/2014/main" id="{6FEDE913-3606-4F6F-A3B7-D06FC2744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1" y="2496"/>
              <a:ext cx="77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Gill Sans" charset="0"/>
                  <a:cs typeface="Gill Sans" charset="0"/>
                </a:rPr>
                <a:t>To Processor</a:t>
              </a:r>
            </a:p>
          </p:txBody>
        </p:sp>
        <p:sp>
          <p:nvSpPr>
            <p:cNvPr id="47" name="Line 48">
              <a:extLst>
                <a:ext uri="{FF2B5EF4-FFF2-40B4-BE49-F238E27FC236}">
                  <a16:creationId xmlns:a16="http://schemas.microsoft.com/office/drawing/2014/main" id="{2C20C6E7-2A82-4216-9889-E8BCD61A1C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8" y="3168"/>
              <a:ext cx="11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48" name="Rectangle 49">
              <a:extLst>
                <a:ext uri="{FF2B5EF4-FFF2-40B4-BE49-F238E27FC236}">
                  <a16:creationId xmlns:a16="http://schemas.microsoft.com/office/drawing/2014/main" id="{E55828BF-CDC6-44FD-87DC-30801722C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1" y="2976"/>
              <a:ext cx="9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Gill Sans" charset="0"/>
                  <a:cs typeface="Gill Sans" charset="0"/>
                </a:rPr>
                <a:t>From Processor</a:t>
              </a:r>
            </a:p>
          </p:txBody>
        </p:sp>
        <p:sp>
          <p:nvSpPr>
            <p:cNvPr id="49" name="Line 50">
              <a:extLst>
                <a:ext uri="{FF2B5EF4-FFF2-40B4-BE49-F238E27FC236}">
                  <a16:creationId xmlns:a16="http://schemas.microsoft.com/office/drawing/2014/main" id="{D00440F9-E379-410F-B571-E5B8F0C503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6" y="2880"/>
              <a:ext cx="5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50" name="Rectangle 51">
              <a:extLst>
                <a:ext uri="{FF2B5EF4-FFF2-40B4-BE49-F238E27FC236}">
                  <a16:creationId xmlns:a16="http://schemas.microsoft.com/office/drawing/2014/main" id="{0084899F-7F23-46B5-89C3-A0A9BA77E0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2" y="3028"/>
              <a:ext cx="568" cy="232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51" name="Rectangle 52">
              <a:extLst>
                <a:ext uri="{FF2B5EF4-FFF2-40B4-BE49-F238E27FC236}">
                  <a16:creationId xmlns:a16="http://schemas.microsoft.com/office/drawing/2014/main" id="{9D53F4C1-10A0-46E3-AC46-C9C1A8F7C1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5" y="2847"/>
              <a:ext cx="3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200" b="0">
                  <a:latin typeface="+mn-lt"/>
                  <a:ea typeface="Gill Sans" charset="0"/>
                  <a:cs typeface="Gill Sans" charset="0"/>
                </a:rPr>
                <a:t>Blk X</a:t>
              </a:r>
            </a:p>
          </p:txBody>
        </p:sp>
        <p:sp>
          <p:nvSpPr>
            <p:cNvPr id="52" name="Rectangle 53">
              <a:extLst>
                <a:ext uri="{FF2B5EF4-FFF2-40B4-BE49-F238E27FC236}">
                  <a16:creationId xmlns:a16="http://schemas.microsoft.com/office/drawing/2014/main" id="{4A74DA5D-9448-4CC5-A6D8-BC563A2B5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4" y="3220"/>
              <a:ext cx="568" cy="232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  <a:ea typeface="Gill Sans" charset="0"/>
                <a:cs typeface="Gill Sans" charset="0"/>
              </a:endParaRPr>
            </a:p>
          </p:txBody>
        </p:sp>
        <p:sp>
          <p:nvSpPr>
            <p:cNvPr id="53" name="Rectangle 54">
              <a:extLst>
                <a:ext uri="{FF2B5EF4-FFF2-40B4-BE49-F238E27FC236}">
                  <a16:creationId xmlns:a16="http://schemas.microsoft.com/office/drawing/2014/main" id="{72CFA3A3-7EDA-4316-BB08-92514610D8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7" y="3039"/>
              <a:ext cx="36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200" b="0">
                  <a:latin typeface="+mn-lt"/>
                  <a:ea typeface="Gill Sans" charset="0"/>
                  <a:cs typeface="Gill Sans" charset="0"/>
                </a:rPr>
                <a:t>Blk Y</a:t>
              </a:r>
            </a:p>
          </p:txBody>
        </p:sp>
        <p:sp>
          <p:nvSpPr>
            <p:cNvPr id="54" name="Line 55">
              <a:extLst>
                <a:ext uri="{FF2B5EF4-FFF2-40B4-BE49-F238E27FC236}">
                  <a16:creationId xmlns:a16="http://schemas.microsoft.com/office/drawing/2014/main" id="{2E95DC2A-A0C3-48AC-8A7D-7E8C781458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3032"/>
              <a:ext cx="0" cy="2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55" name="Line 56">
              <a:extLst>
                <a:ext uri="{FF2B5EF4-FFF2-40B4-BE49-F238E27FC236}">
                  <a16:creationId xmlns:a16="http://schemas.microsoft.com/office/drawing/2014/main" id="{7FBFD003-451B-4A63-AB1C-0E0698A9D9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3032"/>
              <a:ext cx="0" cy="2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56" name="Line 57">
              <a:extLst>
                <a:ext uri="{FF2B5EF4-FFF2-40B4-BE49-F238E27FC236}">
                  <a16:creationId xmlns:a16="http://schemas.microsoft.com/office/drawing/2014/main" id="{E400FD0A-A1FA-4778-B693-8D58B9171E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3032"/>
              <a:ext cx="0" cy="2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57" name="Line 58">
              <a:extLst>
                <a:ext uri="{FF2B5EF4-FFF2-40B4-BE49-F238E27FC236}">
                  <a16:creationId xmlns:a16="http://schemas.microsoft.com/office/drawing/2014/main" id="{9B0BD0F2-FFB5-4D12-8CCB-0AFE32CEF5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3224"/>
              <a:ext cx="0" cy="2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58" name="Line 59">
              <a:extLst>
                <a:ext uri="{FF2B5EF4-FFF2-40B4-BE49-F238E27FC236}">
                  <a16:creationId xmlns:a16="http://schemas.microsoft.com/office/drawing/2014/main" id="{BAF84A8F-3281-44DB-8C5C-74758DFB7A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3224"/>
              <a:ext cx="0" cy="2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59" name="Line 60">
              <a:extLst>
                <a:ext uri="{FF2B5EF4-FFF2-40B4-BE49-F238E27FC236}">
                  <a16:creationId xmlns:a16="http://schemas.microsoft.com/office/drawing/2014/main" id="{39F6EE69-B5A4-4621-BF50-075DC1F1B2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3224"/>
              <a:ext cx="0" cy="2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b="0"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182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28BD0-A636-4DB0-90D1-F5DB4C319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Working Set Model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50800-6F7D-4DA6-862C-808FC57DA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As a program executes it transitions through a sequence of “working sets” consisting of varying sized subsets of the address space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9E36F1-0594-469E-BFEC-4CBBF016C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B9ACC-BB0A-4748-8072-B8BDE5AA4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7541B-79BA-4065-B785-A2A34FD71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62</a:t>
            </a:fld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114C565-434E-499E-ADCB-05A9CC2CA5A7}"/>
              </a:ext>
            </a:extLst>
          </p:cNvPr>
          <p:cNvCxnSpPr/>
          <p:nvPr/>
        </p:nvCxnSpPr>
        <p:spPr>
          <a:xfrm>
            <a:off x="1688280" y="5911152"/>
            <a:ext cx="76357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5A69CE6-5E58-41EB-B3EB-C6598B349A12}"/>
              </a:ext>
            </a:extLst>
          </p:cNvPr>
          <p:cNvSpPr txBox="1"/>
          <p:nvPr/>
        </p:nvSpPr>
        <p:spPr>
          <a:xfrm>
            <a:off x="4925482" y="5941389"/>
            <a:ext cx="822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Gill Sans" charset="0"/>
                <a:ea typeface="Gill Sans" charset="0"/>
                <a:cs typeface="Gill Sans" charset="0"/>
              </a:rPr>
              <a:t>Time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DC2E52A-8756-44A0-99D3-92BD1B963157}"/>
              </a:ext>
            </a:extLst>
          </p:cNvPr>
          <p:cNvCxnSpPr/>
          <p:nvPr/>
        </p:nvCxnSpPr>
        <p:spPr>
          <a:xfrm flipV="1">
            <a:off x="2126769" y="2857274"/>
            <a:ext cx="0" cy="30538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F1688BF-5E84-4C4D-A6E1-7560869541F8}"/>
              </a:ext>
            </a:extLst>
          </p:cNvPr>
          <p:cNvSpPr txBox="1"/>
          <p:nvPr/>
        </p:nvSpPr>
        <p:spPr>
          <a:xfrm rot="16200000">
            <a:off x="1295100" y="3977239"/>
            <a:ext cx="1201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Gill Sans" charset="0"/>
                <a:ea typeface="Gill Sans" charset="0"/>
                <a:cs typeface="Gill Sans" charset="0"/>
              </a:rPr>
              <a:t>Address</a:t>
            </a:r>
          </a:p>
        </p:txBody>
      </p:sp>
      <p:sp>
        <p:nvSpPr>
          <p:cNvPr id="11" name="Rounded Rectangle 12">
            <a:extLst>
              <a:ext uri="{FF2B5EF4-FFF2-40B4-BE49-F238E27FC236}">
                <a16:creationId xmlns:a16="http://schemas.microsoft.com/office/drawing/2014/main" id="{BF9E6742-AC4E-4E72-A16C-2E47D7276471}"/>
              </a:ext>
            </a:extLst>
          </p:cNvPr>
          <p:cNvSpPr/>
          <p:nvPr/>
        </p:nvSpPr>
        <p:spPr>
          <a:xfrm>
            <a:off x="2504776" y="4656340"/>
            <a:ext cx="715890" cy="529138"/>
          </a:xfrm>
          <a:prstGeom prst="roundRect">
            <a:avLst/>
          </a:prstGeom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" name="Rounded Rectangle 13">
            <a:extLst>
              <a:ext uri="{FF2B5EF4-FFF2-40B4-BE49-F238E27FC236}">
                <a16:creationId xmlns:a16="http://schemas.microsoft.com/office/drawing/2014/main" id="{80433561-8215-443D-8390-B0B8EA106985}"/>
              </a:ext>
            </a:extLst>
          </p:cNvPr>
          <p:cNvSpPr/>
          <p:nvPr/>
        </p:nvSpPr>
        <p:spPr>
          <a:xfrm>
            <a:off x="2504775" y="3991139"/>
            <a:ext cx="1360827" cy="273346"/>
          </a:xfrm>
          <a:prstGeom prst="roundRect">
            <a:avLst/>
          </a:prstGeom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" name="Rounded Rectangle 14">
            <a:extLst>
              <a:ext uri="{FF2B5EF4-FFF2-40B4-BE49-F238E27FC236}">
                <a16:creationId xmlns:a16="http://schemas.microsoft.com/office/drawing/2014/main" id="{8F7F35E6-D814-4B9D-AFB2-B8929E156894}"/>
              </a:ext>
            </a:extLst>
          </p:cNvPr>
          <p:cNvSpPr/>
          <p:nvPr/>
        </p:nvSpPr>
        <p:spPr>
          <a:xfrm>
            <a:off x="3507656" y="4537174"/>
            <a:ext cx="1749013" cy="1116967"/>
          </a:xfrm>
          <a:prstGeom prst="roundRect">
            <a:avLst/>
          </a:prstGeom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Rounded Rectangle 15">
            <a:extLst>
              <a:ext uri="{FF2B5EF4-FFF2-40B4-BE49-F238E27FC236}">
                <a16:creationId xmlns:a16="http://schemas.microsoft.com/office/drawing/2014/main" id="{2C8657EF-49F1-42D0-949B-C2578474743A}"/>
              </a:ext>
            </a:extLst>
          </p:cNvPr>
          <p:cNvSpPr/>
          <p:nvPr/>
        </p:nvSpPr>
        <p:spPr>
          <a:xfrm>
            <a:off x="3660056" y="3189873"/>
            <a:ext cx="1749013" cy="636182"/>
          </a:xfrm>
          <a:prstGeom prst="roundRect">
            <a:avLst/>
          </a:prstGeom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5" name="Rounded Rectangle 16">
            <a:extLst>
              <a:ext uri="{FF2B5EF4-FFF2-40B4-BE49-F238E27FC236}">
                <a16:creationId xmlns:a16="http://schemas.microsoft.com/office/drawing/2014/main" id="{8081A93A-739F-42DF-AC46-B1875FDE6184}"/>
              </a:ext>
            </a:extLst>
          </p:cNvPr>
          <p:cNvSpPr/>
          <p:nvPr/>
        </p:nvSpPr>
        <p:spPr>
          <a:xfrm>
            <a:off x="4925482" y="4007476"/>
            <a:ext cx="1360827" cy="273346"/>
          </a:xfrm>
          <a:prstGeom prst="roundRect">
            <a:avLst/>
          </a:prstGeom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6" name="Rounded Rectangle 17">
            <a:extLst>
              <a:ext uri="{FF2B5EF4-FFF2-40B4-BE49-F238E27FC236}">
                <a16:creationId xmlns:a16="http://schemas.microsoft.com/office/drawing/2014/main" id="{D7AC2E10-BD37-4B71-B12B-2AA67BA6535A}"/>
              </a:ext>
            </a:extLst>
          </p:cNvPr>
          <p:cNvSpPr/>
          <p:nvPr/>
        </p:nvSpPr>
        <p:spPr>
          <a:xfrm>
            <a:off x="5928364" y="4506937"/>
            <a:ext cx="507689" cy="529138"/>
          </a:xfrm>
          <a:prstGeom prst="roundRect">
            <a:avLst/>
          </a:prstGeom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7" name="Rounded Rectangle 18">
            <a:extLst>
              <a:ext uri="{FF2B5EF4-FFF2-40B4-BE49-F238E27FC236}">
                <a16:creationId xmlns:a16="http://schemas.microsoft.com/office/drawing/2014/main" id="{7A9AEE9E-CBFF-4954-8D8B-DB4B6D01BD15}"/>
              </a:ext>
            </a:extLst>
          </p:cNvPr>
          <p:cNvSpPr/>
          <p:nvPr/>
        </p:nvSpPr>
        <p:spPr>
          <a:xfrm>
            <a:off x="5826919" y="2857274"/>
            <a:ext cx="972021" cy="529138"/>
          </a:xfrm>
          <a:prstGeom prst="roundRect">
            <a:avLst/>
          </a:prstGeom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" name="Rounded Rectangle 19">
            <a:extLst>
              <a:ext uri="{FF2B5EF4-FFF2-40B4-BE49-F238E27FC236}">
                <a16:creationId xmlns:a16="http://schemas.microsoft.com/office/drawing/2014/main" id="{2C18C518-8081-4231-A9F6-4B5CE5860E53}"/>
              </a:ext>
            </a:extLst>
          </p:cNvPr>
          <p:cNvSpPr/>
          <p:nvPr/>
        </p:nvSpPr>
        <p:spPr>
          <a:xfrm>
            <a:off x="6650393" y="4023203"/>
            <a:ext cx="1360827" cy="273346"/>
          </a:xfrm>
          <a:prstGeom prst="roundRect">
            <a:avLst/>
          </a:prstGeom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9" name="Rounded Rectangle 20">
            <a:extLst>
              <a:ext uri="{FF2B5EF4-FFF2-40B4-BE49-F238E27FC236}">
                <a16:creationId xmlns:a16="http://schemas.microsoft.com/office/drawing/2014/main" id="{CDFF66F9-4491-48EA-856B-813E2A3DAF2A}"/>
              </a:ext>
            </a:extLst>
          </p:cNvPr>
          <p:cNvSpPr/>
          <p:nvPr/>
        </p:nvSpPr>
        <p:spPr>
          <a:xfrm>
            <a:off x="8011220" y="3020576"/>
            <a:ext cx="457462" cy="2164902"/>
          </a:xfrm>
          <a:prstGeom prst="roundRect">
            <a:avLst/>
          </a:prstGeom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0" name="Rounded Rectangle 21">
            <a:extLst>
              <a:ext uri="{FF2B5EF4-FFF2-40B4-BE49-F238E27FC236}">
                <a16:creationId xmlns:a16="http://schemas.microsoft.com/office/drawing/2014/main" id="{EA32AFCE-B939-41F8-B955-9248544D4E1E}"/>
              </a:ext>
            </a:extLst>
          </p:cNvPr>
          <p:cNvSpPr/>
          <p:nvPr/>
        </p:nvSpPr>
        <p:spPr>
          <a:xfrm>
            <a:off x="7788268" y="5368723"/>
            <a:ext cx="1360827" cy="273346"/>
          </a:xfrm>
          <a:prstGeom prst="roundRect">
            <a:avLst/>
          </a:prstGeom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8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1B6B0-A8E2-42C7-9F2F-7D0EF16C5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Memory Hierarchy</a:t>
            </a:r>
            <a:endParaRPr lang="en-US" dirty="0"/>
          </a:p>
        </p:txBody>
      </p:sp>
      <p:sp>
        <p:nvSpPr>
          <p:cNvPr id="55" name="Content Placeholder 54">
            <a:extLst>
              <a:ext uri="{FF2B5EF4-FFF2-40B4-BE49-F238E27FC236}">
                <a16:creationId xmlns:a16="http://schemas.microsoft.com/office/drawing/2014/main" id="{902B26E3-4436-4DDF-A8BB-648C18876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3084161" cy="4351337"/>
          </a:xfrm>
        </p:spPr>
        <p:txBody>
          <a:bodyPr/>
          <a:lstStyle/>
          <a:p>
            <a:r>
              <a:rPr lang="en-US" altLang="ko-KR" dirty="0"/>
              <a:t>Take advantage of the principle of locality to:</a:t>
            </a:r>
          </a:p>
          <a:p>
            <a:pPr lvl="1"/>
            <a:r>
              <a:rPr lang="en-US" altLang="ko-KR" dirty="0"/>
              <a:t>Present as much memory </a:t>
            </a:r>
            <a:r>
              <a:rPr lang="en-US" altLang="ko-KR" dirty="0" smtClean="0"/>
              <a:t>in </a:t>
            </a:r>
            <a:r>
              <a:rPr lang="en-US" altLang="ko-KR" dirty="0"/>
              <a:t>the cheapest technology</a:t>
            </a:r>
          </a:p>
          <a:p>
            <a:pPr lvl="1"/>
            <a:r>
              <a:rPr lang="en-US" altLang="ko-KR" dirty="0"/>
              <a:t>Provide access at speed offered by the fastest technology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8A0BAA-4732-4BF2-85DE-CC07D3380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455475-D87E-4C27-8AFC-9A02C966B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9301BB-25D2-4E9E-826D-01A44CE4C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63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571206" y="2492815"/>
            <a:ext cx="6867937" cy="3635763"/>
            <a:chOff x="2212054" y="2941125"/>
            <a:chExt cx="6867937" cy="3635763"/>
          </a:xfrm>
        </p:grpSpPr>
        <p:sp>
          <p:nvSpPr>
            <p:cNvPr id="7" name="Rectangle 6"/>
            <p:cNvSpPr/>
            <p:nvPr/>
          </p:nvSpPr>
          <p:spPr>
            <a:xfrm>
              <a:off x="2212054" y="2941125"/>
              <a:ext cx="6867937" cy="352698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212055" y="3040439"/>
              <a:ext cx="6694993" cy="3536449"/>
              <a:chOff x="22069" y="2138363"/>
              <a:chExt cx="8514209" cy="4497401"/>
            </a:xfrm>
          </p:grpSpPr>
          <p:sp>
            <p:nvSpPr>
              <p:cNvPr id="13" name="Rectangle 16">
                <a:extLst>
                  <a:ext uri="{FF2B5EF4-FFF2-40B4-BE49-F238E27FC236}">
                    <a16:creationId xmlns:a16="http://schemas.microsoft.com/office/drawing/2014/main" id="{D602FACE-95B1-4427-BBDB-472F446E88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334" y="3735387"/>
                <a:ext cx="591714" cy="1487488"/>
              </a:xfrm>
              <a:prstGeom prst="rect">
                <a:avLst/>
              </a:prstGeom>
              <a:solidFill>
                <a:srgbClr val="C0D2FE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cene3d>
                  <a:camera prst="orthographicFront">
                    <a:rot lat="0" lon="0" rev="16200000"/>
                  </a:camera>
                  <a:lightRig rig="threePt" dir="t"/>
                </a:scene3d>
              </a:bodyPr>
              <a:lstStyle/>
              <a:p>
                <a:pPr algn="ctr">
                  <a:defRPr/>
                </a:pPr>
                <a:r>
                  <a:rPr lang="en-US" sz="1200" dirty="0">
                    <a:cs typeface="Helvetica" charset="0"/>
                  </a:rPr>
                  <a:t>L3 Cache</a:t>
                </a:r>
                <a:br>
                  <a:rPr lang="en-US" sz="1200" dirty="0">
                    <a:cs typeface="Helvetica" charset="0"/>
                  </a:rPr>
                </a:br>
                <a:r>
                  <a:rPr lang="en-US" sz="1200" dirty="0">
                    <a:cs typeface="Helvetica" charset="0"/>
                  </a:rPr>
                  <a:t>(shared)</a:t>
                </a:r>
              </a:p>
            </p:txBody>
          </p:sp>
          <p:sp>
            <p:nvSpPr>
              <p:cNvPr id="14" name="Rectangle 14">
                <a:extLst>
                  <a:ext uri="{FF2B5EF4-FFF2-40B4-BE49-F238E27FC236}">
                    <a16:creationId xmlns:a16="http://schemas.microsoft.com/office/drawing/2014/main" id="{4783310C-FBEE-4EA1-B4CE-3FD235B33D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197" y="4214018"/>
                <a:ext cx="355600" cy="1008857"/>
              </a:xfrm>
              <a:prstGeom prst="rect">
                <a:avLst/>
              </a:prstGeom>
              <a:solidFill>
                <a:srgbClr val="C0D2FE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cene3d>
                  <a:camera prst="orthographicFront">
                    <a:rot lat="0" lon="0" rev="16200000"/>
                  </a:camera>
                  <a:lightRig rig="threePt" dir="t"/>
                </a:scene3d>
              </a:bodyPr>
              <a:lstStyle/>
              <a:p>
                <a:pPr algn="ctr">
                  <a:defRPr/>
                </a:pPr>
                <a:r>
                  <a:rPr lang="en-US" sz="1200" dirty="0">
                    <a:cs typeface="Helvetica" charset="0"/>
                  </a:rPr>
                  <a:t>Registers</a:t>
                </a:r>
              </a:p>
            </p:txBody>
          </p:sp>
          <p:sp>
            <p:nvSpPr>
              <p:cNvPr id="15" name="Rectangle 4">
                <a:extLst>
                  <a:ext uri="{FF2B5EF4-FFF2-40B4-BE49-F238E27FC236}">
                    <a16:creationId xmlns:a16="http://schemas.microsoft.com/office/drawing/2014/main" id="{664FB8A8-FB60-4C27-8536-1E945CB3EC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0628" y="2551113"/>
                <a:ext cx="2019300" cy="1285875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16" name="Rectangle 5">
                <a:extLst>
                  <a:ext uri="{FF2B5EF4-FFF2-40B4-BE49-F238E27FC236}">
                    <a16:creationId xmlns:a16="http://schemas.microsoft.com/office/drawing/2014/main" id="{DA74406D-1E0B-4590-BAA0-37E6AB9229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8114" y="2524973"/>
                <a:ext cx="746120" cy="396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altLang="ko-KR" sz="1200"/>
                  <a:t>Core</a:t>
                </a:r>
              </a:p>
            </p:txBody>
          </p:sp>
          <p:sp>
            <p:nvSpPr>
              <p:cNvPr id="17" name="Rectangle 6">
                <a:extLst>
                  <a:ext uri="{FF2B5EF4-FFF2-40B4-BE49-F238E27FC236}">
                    <a16:creationId xmlns:a16="http://schemas.microsoft.com/office/drawing/2014/main" id="{E52A907F-F9BF-4350-A888-279D6AD696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0628" y="3924300"/>
                <a:ext cx="2019300" cy="1298575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18" name="Rectangle 7">
                <a:extLst>
                  <a:ext uri="{FF2B5EF4-FFF2-40B4-BE49-F238E27FC236}">
                    <a16:creationId xmlns:a16="http://schemas.microsoft.com/office/drawing/2014/main" id="{862D3049-FDE6-4F3E-BEA9-6EB06A271A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4462" y="3890223"/>
                <a:ext cx="746120" cy="396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altLang="ko-KR" sz="1200" dirty="0"/>
                  <a:t>Core</a:t>
                </a:r>
              </a:p>
            </p:txBody>
          </p:sp>
          <p:sp>
            <p:nvSpPr>
              <p:cNvPr id="19" name="Rectangle 8">
                <a:extLst>
                  <a:ext uri="{FF2B5EF4-FFF2-40B4-BE49-F238E27FC236}">
                    <a16:creationId xmlns:a16="http://schemas.microsoft.com/office/drawing/2014/main" id="{161C823B-C9B7-4338-998F-F4FC3DA58D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21828" y="2241550"/>
                <a:ext cx="1314450" cy="2998788"/>
              </a:xfrm>
              <a:prstGeom prst="rect">
                <a:avLst/>
              </a:prstGeom>
              <a:solidFill>
                <a:srgbClr val="C0D2FE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200"/>
                  <a:t>Secondary</a:t>
                </a:r>
                <a:br>
                  <a:rPr lang="en-US" sz="1200"/>
                </a:br>
                <a:r>
                  <a:rPr lang="en-US" sz="1200"/>
                  <a:t> Storage </a:t>
                </a:r>
                <a:br>
                  <a:rPr lang="en-US" sz="1200"/>
                </a:br>
                <a:r>
                  <a:rPr lang="en-US" sz="1200"/>
                  <a:t>(Disk)</a:t>
                </a:r>
              </a:p>
            </p:txBody>
          </p:sp>
          <p:sp>
            <p:nvSpPr>
              <p:cNvPr id="20" name="Rectangle 10">
                <a:extLst>
                  <a:ext uri="{FF2B5EF4-FFF2-40B4-BE49-F238E27FC236}">
                    <a16:creationId xmlns:a16="http://schemas.microsoft.com/office/drawing/2014/main" id="{2C2DD5DB-F166-4721-A457-FDCE6F6380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8228" y="2138363"/>
                <a:ext cx="3043238" cy="319405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1" name="Rectangle 11">
                <a:extLst>
                  <a:ext uri="{FF2B5EF4-FFF2-40B4-BE49-F238E27FC236}">
                    <a16:creationId xmlns:a16="http://schemas.microsoft.com/office/drawing/2014/main" id="{8D8A87D5-9C5D-43EB-B1A3-B9E4B385B5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4545" y="2157413"/>
                <a:ext cx="1248940" cy="396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US" altLang="ko-KR" sz="1200" dirty="0"/>
                  <a:t>Processor</a:t>
                </a:r>
              </a:p>
            </p:txBody>
          </p:sp>
          <p:sp>
            <p:nvSpPr>
              <p:cNvPr id="22" name="Line 12">
                <a:extLst>
                  <a:ext uri="{FF2B5EF4-FFF2-40B4-BE49-F238E27FC236}">
                    <a16:creationId xmlns:a16="http://schemas.microsoft.com/office/drawing/2014/main" id="{D9460439-9301-4DD9-BA02-D31029115D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38691" y="2241550"/>
                <a:ext cx="4783137" cy="19716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3" name="Line 13">
                <a:extLst>
                  <a:ext uri="{FF2B5EF4-FFF2-40B4-BE49-F238E27FC236}">
                    <a16:creationId xmlns:a16="http://schemas.microsoft.com/office/drawing/2014/main" id="{9AC49016-7BF9-4C3D-B027-C0DCC2B2F5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75141" y="5229225"/>
                <a:ext cx="5210175" cy="1111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4" name="Rectangle 18">
                <a:extLst>
                  <a:ext uri="{FF2B5EF4-FFF2-40B4-BE49-F238E27FC236}">
                    <a16:creationId xmlns:a16="http://schemas.microsoft.com/office/drawing/2014/main" id="{1FFCBC87-029E-4E92-A3CD-85900BF195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0066" y="3343275"/>
                <a:ext cx="969962" cy="1897063"/>
              </a:xfrm>
              <a:prstGeom prst="rect">
                <a:avLst/>
              </a:prstGeom>
              <a:solidFill>
                <a:srgbClr val="C0D2FE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sz="1200" dirty="0"/>
                  <a:t>Main</a:t>
                </a:r>
              </a:p>
              <a:p>
                <a:pPr algn="ctr"/>
                <a:r>
                  <a:rPr lang="en-US" altLang="ko-KR" sz="1200" dirty="0"/>
                  <a:t>Memory</a:t>
                </a:r>
              </a:p>
              <a:p>
                <a:pPr algn="ctr"/>
                <a:r>
                  <a:rPr lang="en-US" altLang="ko-KR" sz="1200" dirty="0"/>
                  <a:t>(DRAM)</a:t>
                </a:r>
              </a:p>
              <a:p>
                <a:pPr algn="ctr"/>
                <a:endParaRPr lang="en-US" sz="1200" dirty="0"/>
              </a:p>
            </p:txBody>
          </p:sp>
          <p:sp>
            <p:nvSpPr>
              <p:cNvPr id="25" name="Rectangle 22">
                <a:extLst>
                  <a:ext uri="{FF2B5EF4-FFF2-40B4-BE49-F238E27FC236}">
                    <a16:creationId xmlns:a16="http://schemas.microsoft.com/office/drawing/2014/main" id="{2054F573-57F4-41C9-A14E-EDBDA5773A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7147" y="5468936"/>
                <a:ext cx="377696" cy="374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US" altLang="ko-KR" sz="1100"/>
                  <a:t>1</a:t>
                </a:r>
              </a:p>
            </p:txBody>
          </p:sp>
          <p:sp>
            <p:nvSpPr>
              <p:cNvPr id="26" name="Rectangle 23">
                <a:extLst>
                  <a:ext uri="{FF2B5EF4-FFF2-40B4-BE49-F238E27FC236}">
                    <a16:creationId xmlns:a16="http://schemas.microsoft.com/office/drawing/2014/main" id="{5C958BAA-DEE6-480B-87A3-1C07687C2C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3656" y="5375274"/>
                <a:ext cx="1308100" cy="619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/>
                <a:r>
                  <a:rPr lang="en-US" altLang="ko-KR" sz="1100" dirty="0"/>
                  <a:t>10,000,000 </a:t>
                </a:r>
              </a:p>
              <a:p>
                <a:pPr algn="ctr"/>
                <a:r>
                  <a:rPr lang="en-US" altLang="ko-KR" sz="1100" dirty="0"/>
                  <a:t>(10 </a:t>
                </a:r>
                <a:r>
                  <a:rPr lang="en-US" altLang="ko-KR" sz="1100" dirty="0" err="1"/>
                  <a:t>ms</a:t>
                </a:r>
                <a:r>
                  <a:rPr lang="en-US" altLang="ko-KR" sz="1100" dirty="0"/>
                  <a:t>)</a:t>
                </a:r>
              </a:p>
            </p:txBody>
          </p:sp>
          <p:sp>
            <p:nvSpPr>
              <p:cNvPr id="27" name="Rectangle 24">
                <a:extLst>
                  <a:ext uri="{FF2B5EF4-FFF2-40B4-BE49-F238E27FC236}">
                    <a16:creationId xmlns:a16="http://schemas.microsoft.com/office/drawing/2014/main" id="{FE9CF760-4110-402F-A3BD-EAB3C916C7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023" y="5481637"/>
                <a:ext cx="1297600" cy="374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r"/>
                <a:r>
                  <a:rPr lang="en-US" altLang="ko-KR" sz="1100" dirty="0"/>
                  <a:t>Speed (ns):</a:t>
                </a:r>
              </a:p>
            </p:txBody>
          </p:sp>
          <p:sp>
            <p:nvSpPr>
              <p:cNvPr id="28" name="Rectangle 25">
                <a:extLst>
                  <a:ext uri="{FF2B5EF4-FFF2-40B4-BE49-F238E27FC236}">
                    <a16:creationId xmlns:a16="http://schemas.microsoft.com/office/drawing/2014/main" id="{C62DAADF-0F48-454C-B1ED-5044B010F5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3780" y="5461001"/>
                <a:ext cx="785510" cy="374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US" altLang="ko-KR" sz="1100" dirty="0"/>
                  <a:t>10-30</a:t>
                </a:r>
              </a:p>
            </p:txBody>
          </p:sp>
          <p:sp>
            <p:nvSpPr>
              <p:cNvPr id="29" name="Rectangle 26">
                <a:extLst>
                  <a:ext uri="{FF2B5EF4-FFF2-40B4-BE49-F238E27FC236}">
                    <a16:creationId xmlns:a16="http://schemas.microsoft.com/office/drawing/2014/main" id="{5FD7D69D-D172-4E95-B759-820108A207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4216" y="5468936"/>
                <a:ext cx="561975" cy="619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/>
                <a:r>
                  <a:rPr lang="en-US" altLang="ko-KR" sz="1100"/>
                  <a:t>100</a:t>
                </a:r>
              </a:p>
            </p:txBody>
          </p:sp>
          <p:sp>
            <p:nvSpPr>
              <p:cNvPr id="30" name="Rectangle 27">
                <a:extLst>
                  <a:ext uri="{FF2B5EF4-FFF2-40B4-BE49-F238E27FC236}">
                    <a16:creationId xmlns:a16="http://schemas.microsoft.com/office/drawing/2014/main" id="{E27E1006-19F6-44C2-938B-741587B323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038" y="6031069"/>
                <a:ext cx="848074" cy="374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US" altLang="ko-KR" sz="1100" dirty="0"/>
                  <a:t>100Bs</a:t>
                </a:r>
              </a:p>
            </p:txBody>
          </p:sp>
          <p:sp>
            <p:nvSpPr>
              <p:cNvPr id="31" name="Rectangle 29">
                <a:extLst>
                  <a:ext uri="{FF2B5EF4-FFF2-40B4-BE49-F238E27FC236}">
                    <a16:creationId xmlns:a16="http://schemas.microsoft.com/office/drawing/2014/main" id="{C25B664B-F412-48B0-B8B5-BD79A24E52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69" y="6030912"/>
                <a:ext cx="1399554" cy="374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r"/>
                <a:r>
                  <a:rPr lang="en-US" altLang="ko-KR" sz="1100" dirty="0"/>
                  <a:t>Size (bytes):</a:t>
                </a:r>
              </a:p>
            </p:txBody>
          </p:sp>
          <p:sp>
            <p:nvSpPr>
              <p:cNvPr id="32" name="Rectangle 30">
                <a:extLst>
                  <a:ext uri="{FF2B5EF4-FFF2-40B4-BE49-F238E27FC236}">
                    <a16:creationId xmlns:a16="http://schemas.microsoft.com/office/drawing/2014/main" id="{492EB4FF-D836-41E9-94A7-04A5BC431F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6647" y="6030912"/>
                <a:ext cx="699778" cy="374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US" altLang="ko-KR" sz="1100" dirty="0"/>
                  <a:t>MBs</a:t>
                </a:r>
              </a:p>
            </p:txBody>
          </p:sp>
          <p:sp>
            <p:nvSpPr>
              <p:cNvPr id="33" name="Rectangle 31">
                <a:extLst>
                  <a:ext uri="{FF2B5EF4-FFF2-40B4-BE49-F238E27FC236}">
                    <a16:creationId xmlns:a16="http://schemas.microsoft.com/office/drawing/2014/main" id="{28D052D0-758F-49C7-8D33-331C148CAA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74107" y="6016625"/>
                <a:ext cx="581026" cy="619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/>
                <a:r>
                  <a:rPr lang="en-US" altLang="ko-KR" sz="1100"/>
                  <a:t>GBs</a:t>
                </a:r>
              </a:p>
            </p:txBody>
          </p:sp>
          <p:sp>
            <p:nvSpPr>
              <p:cNvPr id="34" name="Rectangle 36">
                <a:extLst>
                  <a:ext uri="{FF2B5EF4-FFF2-40B4-BE49-F238E27FC236}">
                    <a16:creationId xmlns:a16="http://schemas.microsoft.com/office/drawing/2014/main" id="{00586380-50F4-4D5C-B6C1-302F0E26E7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35624" y="5975351"/>
                <a:ext cx="644167" cy="374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US" altLang="ko-KR" sz="1100"/>
                  <a:t>TBs</a:t>
                </a:r>
              </a:p>
            </p:txBody>
          </p:sp>
          <p:sp>
            <p:nvSpPr>
              <p:cNvPr id="35" name="Rectangle 14">
                <a:extLst>
                  <a:ext uri="{FF2B5EF4-FFF2-40B4-BE49-F238E27FC236}">
                    <a16:creationId xmlns:a16="http://schemas.microsoft.com/office/drawing/2014/main" id="{07A81710-84FE-4921-B2CA-F7E71BD001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0832" y="2848207"/>
                <a:ext cx="355600" cy="989285"/>
              </a:xfrm>
              <a:prstGeom prst="rect">
                <a:avLst/>
              </a:prstGeom>
              <a:solidFill>
                <a:srgbClr val="C0D2FE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cene3d>
                  <a:camera prst="orthographicFront">
                    <a:rot lat="0" lon="0" rev="16200000"/>
                  </a:camera>
                  <a:lightRig rig="threePt" dir="t"/>
                </a:scene3d>
              </a:bodyPr>
              <a:lstStyle/>
              <a:p>
                <a:pPr algn="ctr">
                  <a:defRPr/>
                </a:pPr>
                <a:r>
                  <a:rPr lang="en-US" sz="1200" dirty="0">
                    <a:cs typeface="Helvetica" charset="0"/>
                  </a:rPr>
                  <a:t>Registers</a:t>
                </a:r>
              </a:p>
            </p:txBody>
          </p:sp>
          <p:sp>
            <p:nvSpPr>
              <p:cNvPr id="36" name="Rectangle 14">
                <a:extLst>
                  <a:ext uri="{FF2B5EF4-FFF2-40B4-BE49-F238E27FC236}">
                    <a16:creationId xmlns:a16="http://schemas.microsoft.com/office/drawing/2014/main" id="{8B8600BD-DB6E-4E16-AB53-13E0A0D925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0241" y="2848206"/>
                <a:ext cx="355600" cy="989285"/>
              </a:xfrm>
              <a:prstGeom prst="rect">
                <a:avLst/>
              </a:prstGeom>
              <a:solidFill>
                <a:srgbClr val="C0D2FE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cene3d>
                  <a:camera prst="orthographicFront">
                    <a:rot lat="0" lon="0" rev="16200000"/>
                  </a:camera>
                  <a:lightRig rig="threePt" dir="t"/>
                </a:scene3d>
              </a:bodyPr>
              <a:lstStyle/>
              <a:p>
                <a:pPr algn="ctr">
                  <a:defRPr/>
                </a:pPr>
                <a:r>
                  <a:rPr lang="en-US" sz="1200" dirty="0">
                    <a:cs typeface="Helvetica" charset="0"/>
                  </a:rPr>
                  <a:t>L1 Cache</a:t>
                </a:r>
              </a:p>
            </p:txBody>
          </p:sp>
          <p:sp>
            <p:nvSpPr>
              <p:cNvPr id="37" name="Rectangle 14">
                <a:extLst>
                  <a:ext uri="{FF2B5EF4-FFF2-40B4-BE49-F238E27FC236}">
                    <a16:creationId xmlns:a16="http://schemas.microsoft.com/office/drawing/2014/main" id="{7E70ACAF-C9AC-486D-ACD1-2E5C9F3F5B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828" y="4214018"/>
                <a:ext cx="355600" cy="1001479"/>
              </a:xfrm>
              <a:prstGeom prst="rect">
                <a:avLst/>
              </a:prstGeom>
              <a:solidFill>
                <a:srgbClr val="C0D2FE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cene3d>
                  <a:camera prst="orthographicFront">
                    <a:rot lat="0" lon="0" rev="16200000"/>
                  </a:camera>
                  <a:lightRig rig="threePt" dir="t"/>
                </a:scene3d>
              </a:bodyPr>
              <a:lstStyle/>
              <a:p>
                <a:pPr algn="ctr">
                  <a:defRPr/>
                </a:pPr>
                <a:r>
                  <a:rPr lang="en-US" sz="1200" dirty="0">
                    <a:cs typeface="Helvetica" charset="0"/>
                  </a:rPr>
                  <a:t>L1 Cache</a:t>
                </a:r>
              </a:p>
            </p:txBody>
          </p:sp>
          <p:sp>
            <p:nvSpPr>
              <p:cNvPr id="38" name="Rectangle 14">
                <a:extLst>
                  <a:ext uri="{FF2B5EF4-FFF2-40B4-BE49-F238E27FC236}">
                    <a16:creationId xmlns:a16="http://schemas.microsoft.com/office/drawing/2014/main" id="{10F2C94E-8234-442D-AAFE-943F57D845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2866" y="4047562"/>
                <a:ext cx="355600" cy="1175313"/>
              </a:xfrm>
              <a:prstGeom prst="rect">
                <a:avLst/>
              </a:prstGeom>
              <a:solidFill>
                <a:srgbClr val="C0D2FE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cene3d>
                  <a:camera prst="orthographicFront">
                    <a:rot lat="0" lon="0" rev="16200000"/>
                  </a:camera>
                  <a:lightRig rig="threePt" dir="t"/>
                </a:scene3d>
              </a:bodyPr>
              <a:lstStyle/>
              <a:p>
                <a:pPr algn="ctr">
                  <a:defRPr/>
                </a:pPr>
                <a:r>
                  <a:rPr lang="en-US" sz="1200" dirty="0">
                    <a:cs typeface="Helvetica" charset="0"/>
                  </a:rPr>
                  <a:t>L2 Cache</a:t>
                </a:r>
              </a:p>
            </p:txBody>
          </p:sp>
          <p:sp>
            <p:nvSpPr>
              <p:cNvPr id="39" name="Rectangle 14">
                <a:extLst>
                  <a:ext uri="{FF2B5EF4-FFF2-40B4-BE49-F238E27FC236}">
                    <a16:creationId xmlns:a16="http://schemas.microsoft.com/office/drawing/2014/main" id="{86F26597-E70B-4BA6-9DBC-CD7BD3FDA6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9691" y="2636274"/>
                <a:ext cx="355600" cy="1175313"/>
              </a:xfrm>
              <a:prstGeom prst="rect">
                <a:avLst/>
              </a:prstGeom>
              <a:solidFill>
                <a:srgbClr val="C0D2FE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cene3d>
                  <a:camera prst="orthographicFront">
                    <a:rot lat="0" lon="0" rev="16200000"/>
                  </a:camera>
                  <a:lightRig rig="threePt" dir="t"/>
                </a:scene3d>
              </a:bodyPr>
              <a:lstStyle/>
              <a:p>
                <a:pPr algn="ctr">
                  <a:defRPr/>
                </a:pPr>
                <a:r>
                  <a:rPr lang="en-US" sz="1200" dirty="0">
                    <a:cs typeface="Helvetica" charset="0"/>
                  </a:rPr>
                  <a:t>L2 Cache</a:t>
                </a:r>
              </a:p>
            </p:txBody>
          </p:sp>
          <p:sp>
            <p:nvSpPr>
              <p:cNvPr id="40" name="Rectangle 22">
                <a:extLst>
                  <a:ext uri="{FF2B5EF4-FFF2-40B4-BE49-F238E27FC236}">
                    <a16:creationId xmlns:a16="http://schemas.microsoft.com/office/drawing/2014/main" id="{A46E64F8-1FA2-4B1A-ABAC-9E434B2FF3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572" y="5468938"/>
                <a:ext cx="546847" cy="374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US" altLang="ko-KR" sz="1100" dirty="0"/>
                  <a:t>0.3</a:t>
                </a:r>
              </a:p>
            </p:txBody>
          </p:sp>
          <p:sp>
            <p:nvSpPr>
              <p:cNvPr id="41" name="Rectangle 22">
                <a:extLst>
                  <a:ext uri="{FF2B5EF4-FFF2-40B4-BE49-F238E27FC236}">
                    <a16:creationId xmlns:a16="http://schemas.microsoft.com/office/drawing/2014/main" id="{4A9575A1-7358-4450-BAE5-0A5F3638C5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3747" y="5468938"/>
                <a:ext cx="377696" cy="374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US" altLang="ko-KR" sz="1100"/>
                  <a:t>3</a:t>
                </a:r>
              </a:p>
            </p:txBody>
          </p:sp>
          <p:sp>
            <p:nvSpPr>
              <p:cNvPr id="42" name="Rectangle 27">
                <a:extLst>
                  <a:ext uri="{FF2B5EF4-FFF2-40B4-BE49-F238E27FC236}">
                    <a16:creationId xmlns:a16="http://schemas.microsoft.com/office/drawing/2014/main" id="{1B49D3FD-8C68-4CB6-9263-3D32DF1772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3946" y="6030913"/>
                <a:ext cx="855027" cy="374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US" altLang="ko-KR" sz="1100" dirty="0"/>
                  <a:t>10kBs</a:t>
                </a:r>
              </a:p>
            </p:txBody>
          </p:sp>
          <p:sp>
            <p:nvSpPr>
              <p:cNvPr id="43" name="Rectangle 27">
                <a:extLst>
                  <a:ext uri="{FF2B5EF4-FFF2-40B4-BE49-F238E27FC236}">
                    <a16:creationId xmlns:a16="http://schemas.microsoft.com/office/drawing/2014/main" id="{9750737A-1FA9-4D16-9CA7-4710B986E1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2323" y="6034089"/>
                <a:ext cx="968565" cy="374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US" altLang="ko-KR" sz="1100" dirty="0"/>
                  <a:t>100kBs</a:t>
                </a:r>
              </a:p>
            </p:txBody>
          </p:sp>
          <p:sp>
            <p:nvSpPr>
              <p:cNvPr id="44" name="Rectangle 8">
                <a:extLst>
                  <a:ext uri="{FF2B5EF4-FFF2-40B4-BE49-F238E27FC236}">
                    <a16:creationId xmlns:a16="http://schemas.microsoft.com/office/drawing/2014/main" id="{88F5D5E7-4DDA-4575-99B6-3A2DA1095D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74028" y="2840038"/>
                <a:ext cx="1143000" cy="2382837"/>
              </a:xfrm>
              <a:prstGeom prst="rect">
                <a:avLst/>
              </a:prstGeom>
              <a:solidFill>
                <a:srgbClr val="C0D2FE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200"/>
                  <a:t>Secondary</a:t>
                </a:r>
                <a:br>
                  <a:rPr lang="en-US" sz="1200"/>
                </a:br>
                <a:r>
                  <a:rPr lang="en-US" sz="1200"/>
                  <a:t> Storage </a:t>
                </a:r>
                <a:br>
                  <a:rPr lang="en-US" sz="1200"/>
                </a:br>
                <a:r>
                  <a:rPr lang="en-US" sz="1200"/>
                  <a:t>(SSD)</a:t>
                </a:r>
              </a:p>
            </p:txBody>
          </p:sp>
          <p:sp>
            <p:nvSpPr>
              <p:cNvPr id="45" name="Rectangle 26">
                <a:extLst>
                  <a:ext uri="{FF2B5EF4-FFF2-40B4-BE49-F238E27FC236}">
                    <a16:creationId xmlns:a16="http://schemas.microsoft.com/office/drawing/2014/main" id="{93AA705B-922D-44DD-A361-9328391540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9154" y="5375275"/>
                <a:ext cx="1066800" cy="619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/>
                <a:r>
                  <a:rPr lang="en-US" altLang="ko-KR" sz="1100" dirty="0"/>
                  <a:t>100,000</a:t>
                </a:r>
                <a:br>
                  <a:rPr lang="en-US" altLang="ko-KR" sz="1100" dirty="0"/>
                </a:br>
                <a:r>
                  <a:rPr lang="en-US" altLang="ko-KR" sz="1100" dirty="0"/>
                  <a:t>(0.1 </a:t>
                </a:r>
                <a:r>
                  <a:rPr lang="en-US" altLang="ko-KR" sz="1100" dirty="0" err="1"/>
                  <a:t>ms</a:t>
                </a:r>
                <a:r>
                  <a:rPr lang="en-US" altLang="ko-KR" sz="1100" dirty="0"/>
                  <a:t>)</a:t>
                </a:r>
              </a:p>
            </p:txBody>
          </p:sp>
          <p:sp>
            <p:nvSpPr>
              <p:cNvPr id="46" name="Rectangle 31">
                <a:extLst>
                  <a:ext uri="{FF2B5EF4-FFF2-40B4-BE49-F238E27FC236}">
                    <a16:creationId xmlns:a16="http://schemas.microsoft.com/office/drawing/2014/main" id="{BAB36E2D-0BB2-40BE-97B4-D65528F4BA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2126" y="6016623"/>
                <a:ext cx="962025" cy="619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/>
                <a:r>
                  <a:rPr lang="en-US" altLang="ko-KR" sz="1100"/>
                  <a:t>100GBs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0207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E2303-6139-4F84-9F80-DFACBFFBB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Making Address Translation Fast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53B0B-5F4B-4B52-BD11-6ECAED2A7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4962" y="1858791"/>
            <a:ext cx="3682041" cy="4351337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Cache results of recent translations</a:t>
            </a:r>
          </a:p>
          <a:p>
            <a:pPr lvl="1"/>
            <a:r>
              <a:rPr lang="en-US" dirty="0" smtClean="0"/>
              <a:t>Separate from memory cache</a:t>
            </a:r>
          </a:p>
          <a:p>
            <a:pPr lvl="1"/>
            <a:r>
              <a:rPr lang="en-US" dirty="0" smtClean="0"/>
              <a:t>Cache PTEs using Virtual Page Number as the key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164A8-309C-49BD-9117-0FAE70E9B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C0EEB-DB6B-4854-B108-1FD86EB52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5C428-DA3F-4173-8BDF-EEDE34A25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64</a:t>
            </a:fld>
            <a:endParaRPr lang="en-U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5AD4FBD-D581-4E7E-9088-62AECE905064}"/>
              </a:ext>
            </a:extLst>
          </p:cNvPr>
          <p:cNvGrpSpPr/>
          <p:nvPr/>
        </p:nvGrpSpPr>
        <p:grpSpPr>
          <a:xfrm>
            <a:off x="2013419" y="4291245"/>
            <a:ext cx="3607079" cy="1763136"/>
            <a:chOff x="1904720" y="3881403"/>
            <a:chExt cx="3607079" cy="1763136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5A4A96D-8960-461C-BA16-7B63F9FDE106}"/>
                </a:ext>
              </a:extLst>
            </p:cNvPr>
            <p:cNvSpPr/>
            <p:nvPr/>
          </p:nvSpPr>
          <p:spPr bwMode="auto">
            <a:xfrm>
              <a:off x="1957056" y="4407561"/>
              <a:ext cx="3514103" cy="1236978"/>
            </a:xfrm>
            <a:prstGeom prst="rect">
              <a:avLst/>
            </a:prstGeom>
            <a:noFill/>
            <a:ln w="28575" cap="flat" cmpd="sng" algn="ctr">
              <a:solidFill>
                <a:srgbClr val="1C31C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1AD92E9-6318-4525-9E2A-3C20CC9C8095}"/>
                </a:ext>
              </a:extLst>
            </p:cNvPr>
            <p:cNvSpPr txBox="1"/>
            <p:nvPr/>
          </p:nvSpPr>
          <p:spPr>
            <a:xfrm>
              <a:off x="1922353" y="4422041"/>
              <a:ext cx="35894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 err="1">
                  <a:latin typeface="Consolas" panose="020B0609020204030204" pitchFamily="49" charset="0"/>
                </a:rPr>
                <a:t>V_Pg</a:t>
              </a:r>
              <a:r>
                <a:rPr lang="en-US" sz="1600" dirty="0">
                  <a:latin typeface="Consolas" panose="020B0609020204030204" pitchFamily="49" charset="0"/>
                </a:rPr>
                <a:t> M</a:t>
              </a:r>
              <a:r>
                <a:rPr lang="en-US" sz="1600" baseline="-25000" dirty="0">
                  <a:latin typeface="Consolas" panose="020B0609020204030204" pitchFamily="49" charset="0"/>
                </a:rPr>
                <a:t>1</a:t>
              </a:r>
              <a:r>
                <a:rPr lang="en-US" sz="1600" dirty="0">
                  <a:latin typeface="Consolas" panose="020B0609020204030204" pitchFamily="49" charset="0"/>
                </a:rPr>
                <a:t> : &lt;</a:t>
              </a:r>
              <a:r>
                <a:rPr lang="en-US" sz="1600" dirty="0" err="1" smtClean="0">
                  <a:latin typeface="Consolas" panose="020B0609020204030204" pitchFamily="49" charset="0"/>
                </a:rPr>
                <a:t>Phys_Frame</a:t>
              </a:r>
              <a:r>
                <a:rPr lang="en-US" sz="1600" dirty="0" smtClean="0">
                  <a:latin typeface="Consolas" panose="020B0609020204030204" pitchFamily="49" charset="0"/>
                </a:rPr>
                <a:t> </a:t>
              </a:r>
              <a:r>
                <a:rPr lang="en-US" sz="1600" dirty="0">
                  <a:latin typeface="Consolas" panose="020B0609020204030204" pitchFamily="49" charset="0"/>
                </a:rPr>
                <a:t>#</a:t>
              </a:r>
              <a:r>
                <a:rPr lang="en-US" sz="1600" baseline="-25000" dirty="0">
                  <a:latin typeface="Consolas" panose="020B0609020204030204" pitchFamily="49" charset="0"/>
                </a:rPr>
                <a:t>1</a:t>
              </a:r>
              <a:r>
                <a:rPr lang="en-US" sz="1600" dirty="0">
                  <a:latin typeface="Consolas" panose="020B0609020204030204" pitchFamily="49" charset="0"/>
                </a:rPr>
                <a:t>, V, </a:t>
              </a:r>
              <a:r>
                <a:rPr lang="en-US" sz="1600" dirty="0" smtClean="0">
                  <a:latin typeface="Consolas" panose="020B0609020204030204" pitchFamily="49" charset="0"/>
                </a:rPr>
                <a:t>…&gt;</a:t>
              </a:r>
              <a:endParaRPr lang="en-US" sz="1600" dirty="0">
                <a:latin typeface="Consolas" panose="020B0609020204030204" pitchFamily="49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2D32D1D2-130D-497D-BB36-CF47859E38EF}"/>
                </a:ext>
              </a:extLst>
            </p:cNvPr>
            <p:cNvSpPr txBox="1"/>
            <p:nvPr/>
          </p:nvSpPr>
          <p:spPr>
            <a:xfrm>
              <a:off x="1904720" y="4736377"/>
              <a:ext cx="35894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 err="1">
                  <a:latin typeface="Consolas" panose="020B0609020204030204" pitchFamily="49" charset="0"/>
                </a:rPr>
                <a:t>V_Pg</a:t>
              </a:r>
              <a:r>
                <a:rPr lang="en-US" sz="1600" dirty="0">
                  <a:latin typeface="Consolas" panose="020B0609020204030204" pitchFamily="49" charset="0"/>
                </a:rPr>
                <a:t> M</a:t>
              </a:r>
              <a:r>
                <a:rPr lang="en-US" sz="1600" baseline="-25000" dirty="0">
                  <a:latin typeface="Consolas" panose="020B0609020204030204" pitchFamily="49" charset="0"/>
                </a:rPr>
                <a:t>2</a:t>
              </a:r>
              <a:r>
                <a:rPr lang="en-US" sz="1600" dirty="0">
                  <a:latin typeface="Consolas" panose="020B0609020204030204" pitchFamily="49" charset="0"/>
                </a:rPr>
                <a:t> : &lt;</a:t>
              </a:r>
              <a:r>
                <a:rPr lang="en-US" sz="1600" dirty="0" err="1" smtClean="0">
                  <a:latin typeface="Consolas" panose="020B0609020204030204" pitchFamily="49" charset="0"/>
                </a:rPr>
                <a:t>Phys_Frame</a:t>
              </a:r>
              <a:r>
                <a:rPr lang="en-US" sz="1600" dirty="0" smtClean="0">
                  <a:latin typeface="Consolas" panose="020B0609020204030204" pitchFamily="49" charset="0"/>
                </a:rPr>
                <a:t> </a:t>
              </a:r>
              <a:r>
                <a:rPr lang="en-US" sz="1600" dirty="0">
                  <a:latin typeface="Consolas" panose="020B0609020204030204" pitchFamily="49" charset="0"/>
                </a:rPr>
                <a:t>#</a:t>
              </a:r>
              <a:r>
                <a:rPr lang="en-US" sz="1600" baseline="-25000" dirty="0">
                  <a:latin typeface="Consolas" panose="020B0609020204030204" pitchFamily="49" charset="0"/>
                </a:rPr>
                <a:t>2</a:t>
              </a:r>
              <a:r>
                <a:rPr lang="en-US" sz="1600" dirty="0">
                  <a:latin typeface="Consolas" panose="020B0609020204030204" pitchFamily="49" charset="0"/>
                </a:rPr>
                <a:t>, V, </a:t>
              </a:r>
              <a:r>
                <a:rPr lang="en-US" sz="1600" dirty="0" smtClean="0">
                  <a:latin typeface="Consolas" panose="020B0609020204030204" pitchFamily="49" charset="0"/>
                </a:rPr>
                <a:t>…&gt;</a:t>
              </a:r>
              <a:endParaRPr lang="en-US" sz="1600" dirty="0">
                <a:latin typeface="Consolas" panose="020B0609020204030204" pitchFamily="49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3046B0D-8954-4930-A42C-876CED5513EB}"/>
                </a:ext>
              </a:extLst>
            </p:cNvPr>
            <p:cNvSpPr txBox="1"/>
            <p:nvPr/>
          </p:nvSpPr>
          <p:spPr>
            <a:xfrm>
              <a:off x="1922354" y="5298279"/>
              <a:ext cx="35894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 err="1">
                  <a:latin typeface="Consolas" panose="020B0609020204030204" pitchFamily="49" charset="0"/>
                </a:rPr>
                <a:t>V_Pg</a:t>
              </a:r>
              <a:r>
                <a:rPr lang="en-US" sz="1600" dirty="0">
                  <a:latin typeface="Consolas" panose="020B0609020204030204" pitchFamily="49" charset="0"/>
                </a:rPr>
                <a:t> M</a:t>
              </a:r>
              <a:r>
                <a:rPr lang="en-US" sz="1600" baseline="-25000" dirty="0">
                  <a:latin typeface="Consolas" panose="020B0609020204030204" pitchFamily="49" charset="0"/>
                </a:rPr>
                <a:t>k</a:t>
              </a:r>
              <a:r>
                <a:rPr lang="en-US" sz="1600" dirty="0">
                  <a:latin typeface="Consolas" panose="020B0609020204030204" pitchFamily="49" charset="0"/>
                </a:rPr>
                <a:t> : &lt;</a:t>
              </a:r>
              <a:r>
                <a:rPr lang="en-US" sz="1600" dirty="0" err="1" smtClean="0">
                  <a:latin typeface="Consolas" panose="020B0609020204030204" pitchFamily="49" charset="0"/>
                </a:rPr>
                <a:t>Phys_Frame</a:t>
              </a:r>
              <a:r>
                <a:rPr lang="en-US" sz="1600" dirty="0" smtClean="0">
                  <a:latin typeface="Consolas" panose="020B0609020204030204" pitchFamily="49" charset="0"/>
                </a:rPr>
                <a:t> </a:t>
              </a:r>
              <a:r>
                <a:rPr lang="en-US" sz="1600" dirty="0">
                  <a:latin typeface="Consolas" panose="020B0609020204030204" pitchFamily="49" charset="0"/>
                </a:rPr>
                <a:t>#</a:t>
              </a:r>
              <a:r>
                <a:rPr lang="en-US" sz="1600" baseline="-25000" dirty="0">
                  <a:latin typeface="Consolas" panose="020B0609020204030204" pitchFamily="49" charset="0"/>
                </a:rPr>
                <a:t>k</a:t>
              </a:r>
              <a:r>
                <a:rPr lang="en-US" sz="1600" dirty="0">
                  <a:latin typeface="Consolas" panose="020B0609020204030204" pitchFamily="49" charset="0"/>
                </a:rPr>
                <a:t>, V, </a:t>
              </a:r>
              <a:r>
                <a:rPr lang="en-US" sz="1600" dirty="0" smtClean="0">
                  <a:latin typeface="Consolas" panose="020B0609020204030204" pitchFamily="49" charset="0"/>
                </a:rPr>
                <a:t>…&gt;</a:t>
              </a:r>
              <a:endParaRPr lang="en-US" sz="1600" dirty="0">
                <a:latin typeface="Consolas" panose="020B0609020204030204" pitchFamily="49" charset="0"/>
              </a:endParaRP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40C9942F-E452-4049-B5FA-2695677155A6}"/>
                </a:ext>
              </a:extLst>
            </p:cNvPr>
            <p:cNvCxnSpPr/>
            <p:nvPr/>
          </p:nvCxnSpPr>
          <p:spPr bwMode="auto">
            <a:xfrm>
              <a:off x="1957054" y="4729818"/>
              <a:ext cx="3514104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rgbClr val="1C31C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1308392B-E8CA-44FD-A6B3-B92D3CEBA690}"/>
                </a:ext>
              </a:extLst>
            </p:cNvPr>
            <p:cNvCxnSpPr/>
            <p:nvPr/>
          </p:nvCxnSpPr>
          <p:spPr bwMode="auto">
            <a:xfrm>
              <a:off x="1957056" y="5050710"/>
              <a:ext cx="3514104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rgbClr val="1C31C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0" name="Left-Right Arrow 36">
              <a:extLst>
                <a:ext uri="{FF2B5EF4-FFF2-40B4-BE49-F238E27FC236}">
                  <a16:creationId xmlns:a16="http://schemas.microsoft.com/office/drawing/2014/main" id="{27BCBD64-30AB-4772-9873-1213A0563821}"/>
                </a:ext>
              </a:extLst>
            </p:cNvPr>
            <p:cNvSpPr/>
            <p:nvPr/>
          </p:nvSpPr>
          <p:spPr bwMode="auto">
            <a:xfrm rot="5400000">
              <a:off x="3277705" y="3954440"/>
              <a:ext cx="498380" cy="352306"/>
            </a:xfrm>
            <a:prstGeom prst="leftRightArrow">
              <a:avLst/>
            </a:prstGeom>
            <a:solidFill>
              <a:schemeClr val="bg1"/>
            </a:solidFill>
            <a:ln w="19050" cap="flat" cmpd="sng" algn="ctr">
              <a:solidFill>
                <a:srgbClr val="1C31C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endParaRPr>
            </a:p>
          </p:txBody>
        </p:sp>
      </p:grp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E03DD06F-ECA1-4FC2-A730-519AD4F5F04C}"/>
              </a:ext>
            </a:extLst>
          </p:cNvPr>
          <p:cNvCxnSpPr>
            <a:endCxn id="66" idx="3"/>
          </p:cNvCxnSpPr>
          <p:nvPr/>
        </p:nvCxnSpPr>
        <p:spPr bwMode="auto">
          <a:xfrm flipH="1">
            <a:off x="5602864" y="3982393"/>
            <a:ext cx="3115977" cy="1333103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99" name="Group 98"/>
          <p:cNvGrpSpPr/>
          <p:nvPr/>
        </p:nvGrpSpPr>
        <p:grpSpPr>
          <a:xfrm>
            <a:off x="1694214" y="2040138"/>
            <a:ext cx="7782326" cy="2209800"/>
            <a:chOff x="1694214" y="2040138"/>
            <a:chExt cx="7782326" cy="2209800"/>
          </a:xfrm>
        </p:grpSpPr>
        <p:sp>
          <p:nvSpPr>
            <p:cNvPr id="100" name="Rounded Rectangle 31">
              <a:extLst>
                <a:ext uri="{FF2B5EF4-FFF2-40B4-BE49-F238E27FC236}">
                  <a16:creationId xmlns:a16="http://schemas.microsoft.com/office/drawing/2014/main" id="{C6F117A9-FB07-4481-A89A-7DBB358B5E35}"/>
                </a:ext>
              </a:extLst>
            </p:cNvPr>
            <p:cNvSpPr/>
            <p:nvPr/>
          </p:nvSpPr>
          <p:spPr bwMode="auto">
            <a:xfrm>
              <a:off x="1694214" y="2137259"/>
              <a:ext cx="4876800" cy="2112679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F2C1B61F-AE6A-4C7B-8F62-FD1607663555}"/>
                </a:ext>
              </a:extLst>
            </p:cNvPr>
            <p:cNvSpPr txBox="1"/>
            <p:nvPr/>
          </p:nvSpPr>
          <p:spPr>
            <a:xfrm>
              <a:off x="1837044" y="2859973"/>
              <a:ext cx="120738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Processor</a:t>
              </a:r>
            </a:p>
            <a:p>
              <a:pPr algn="ctr"/>
              <a:r>
                <a:rPr lang="en-US" dirty="0"/>
                <a:t>(core)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B2523B57-220D-4DDB-AB0F-207E8C4013A3}"/>
                </a:ext>
              </a:extLst>
            </p:cNvPr>
            <p:cNvSpPr txBox="1"/>
            <p:nvPr/>
          </p:nvSpPr>
          <p:spPr>
            <a:xfrm>
              <a:off x="5962310" y="2997882"/>
              <a:ext cx="10999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Cache(s)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85B87EC5-7937-46C7-9CB4-9DA130CED43F}"/>
                </a:ext>
              </a:extLst>
            </p:cNvPr>
            <p:cNvSpPr txBox="1"/>
            <p:nvPr/>
          </p:nvSpPr>
          <p:spPr>
            <a:xfrm>
              <a:off x="8305805" y="2137259"/>
              <a:ext cx="10855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Physical</a:t>
              </a:r>
            </a:p>
            <a:p>
              <a:pPr algn="ctr"/>
              <a:r>
                <a:rPr lang="en-US" dirty="0"/>
                <a:t>Memory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2A136260-8BC3-46D7-8647-5750501AF538}"/>
                </a:ext>
              </a:extLst>
            </p:cNvPr>
            <p:cNvSpPr txBox="1"/>
            <p:nvPr/>
          </p:nvSpPr>
          <p:spPr>
            <a:xfrm>
              <a:off x="4118667" y="2998472"/>
              <a:ext cx="8082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MMU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51853441-00A0-4314-88A5-E35946C3609B}"/>
                </a:ext>
              </a:extLst>
            </p:cNvPr>
            <p:cNvSpPr/>
            <p:nvPr/>
          </p:nvSpPr>
          <p:spPr bwMode="auto">
            <a:xfrm>
              <a:off x="1820181" y="2573538"/>
              <a:ext cx="1295400" cy="1219200"/>
            </a:xfrm>
            <a:prstGeom prst="rect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E26B0209-8D54-4990-A95A-D70948CFFD98}"/>
                </a:ext>
              </a:extLst>
            </p:cNvPr>
            <p:cNvSpPr/>
            <p:nvPr/>
          </p:nvSpPr>
          <p:spPr bwMode="auto">
            <a:xfrm>
              <a:off x="4081145" y="2792994"/>
              <a:ext cx="878333" cy="780288"/>
            </a:xfrm>
            <a:prstGeom prst="rect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940724CB-D779-461E-9B8F-51DB3E5B6C1E}"/>
                </a:ext>
              </a:extLst>
            </p:cNvPr>
            <p:cNvSpPr/>
            <p:nvPr/>
          </p:nvSpPr>
          <p:spPr bwMode="auto">
            <a:xfrm>
              <a:off x="5823526" y="2694529"/>
              <a:ext cx="1383965" cy="976039"/>
            </a:xfrm>
            <a:prstGeom prst="rect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1B6DAAAE-61EA-4CF2-BEF0-76D97BD44284}"/>
                </a:ext>
              </a:extLst>
            </p:cNvPr>
            <p:cNvSpPr/>
            <p:nvPr/>
          </p:nvSpPr>
          <p:spPr bwMode="auto">
            <a:xfrm>
              <a:off x="8312278" y="2040138"/>
              <a:ext cx="1119217" cy="2133600"/>
            </a:xfrm>
            <a:prstGeom prst="rect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0EA98595-AA10-4F9D-BE1E-F25C2524D5DD}"/>
                </a:ext>
              </a:extLst>
            </p:cNvPr>
            <p:cNvCxnSpPr/>
            <p:nvPr/>
          </p:nvCxnSpPr>
          <p:spPr bwMode="auto">
            <a:xfrm>
              <a:off x="3115581" y="2998472"/>
              <a:ext cx="965564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24D07805-AFF1-4E5B-9CFA-1E246650BA96}"/>
                </a:ext>
              </a:extLst>
            </p:cNvPr>
            <p:cNvSpPr txBox="1"/>
            <p:nvPr/>
          </p:nvSpPr>
          <p:spPr>
            <a:xfrm rot="20126347">
              <a:off x="3321239" y="2315101"/>
              <a:ext cx="16754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Consolas" panose="020B0609020204030204" pitchFamily="49" charset="0"/>
                </a:rPr>
                <a:t>Read &lt;</a:t>
              </a:r>
              <a:r>
                <a:rPr lang="en-US" sz="1400" dirty="0" err="1">
                  <a:latin typeface="Consolas" panose="020B0609020204030204" pitchFamily="49" charset="0"/>
                </a:rPr>
                <a:t>V_Addr</a:t>
              </a:r>
              <a:r>
                <a:rPr lang="en-US" sz="1400" dirty="0">
                  <a:latin typeface="Consolas" panose="020B0609020204030204" pitchFamily="49" charset="0"/>
                </a:rPr>
                <a:t> m&gt;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F6CF7C91-020F-4AB3-B0F9-1BD613263852}"/>
                </a:ext>
              </a:extLst>
            </p:cNvPr>
            <p:cNvSpPr txBox="1"/>
            <p:nvPr/>
          </p:nvSpPr>
          <p:spPr>
            <a:xfrm>
              <a:off x="2521494" y="3831024"/>
              <a:ext cx="30025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onsolas" panose="020B0609020204030204" pitchFamily="49" charset="0"/>
                </a:rPr>
                <a:t>&lt; data @ mem[</a:t>
              </a:r>
              <a:r>
                <a:rPr lang="en-US" sz="1400" dirty="0" err="1">
                  <a:latin typeface="Consolas" panose="020B0609020204030204" pitchFamily="49" charset="0"/>
                </a:rPr>
                <a:t>VtoP</a:t>
              </a:r>
              <a:r>
                <a:rPr lang="en-US" sz="1400" dirty="0">
                  <a:latin typeface="Consolas" panose="020B0609020204030204" pitchFamily="49" charset="0"/>
                </a:rPr>
                <a:t>(m)] &gt;</a:t>
              </a:r>
            </a:p>
          </p:txBody>
        </p: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AE7636AB-9ECC-45C4-8EB7-71B095B0A9B1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115581" y="3358660"/>
              <a:ext cx="965564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686DF9A9-B822-4702-84AA-987C364079F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59478" y="3006354"/>
              <a:ext cx="864048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71037389-3BC1-4292-978C-FB97EA07F236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959478" y="3358660"/>
              <a:ext cx="864048" cy="7882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0F66C9BE-1BC3-4F8A-A50C-6EEE654412A5}"/>
                </a:ext>
              </a:extLst>
            </p:cNvPr>
            <p:cNvSpPr txBox="1"/>
            <p:nvPr/>
          </p:nvSpPr>
          <p:spPr>
            <a:xfrm rot="20126347">
              <a:off x="5130553" y="2270446"/>
              <a:ext cx="17139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Read &lt;</a:t>
              </a:r>
              <a:r>
                <a:rPr lang="en-US" sz="1200" dirty="0" err="1" smtClean="0">
                  <a:latin typeface="Consolas" panose="020B0609020204030204" pitchFamily="49" charset="0"/>
                </a:rPr>
                <a:t>Phys_Addr</a:t>
              </a:r>
              <a:r>
                <a:rPr lang="en-US" sz="1200" dirty="0" smtClean="0">
                  <a:latin typeface="Consolas" panose="020B0609020204030204" pitchFamily="49" charset="0"/>
                </a:rPr>
                <a:t> X&gt;</a:t>
              </a:r>
              <a:endParaRPr lang="en-US" sz="1200" dirty="0">
                <a:latin typeface="Consolas" panose="020B0609020204030204" pitchFamily="49" charset="0"/>
              </a:endParaRPr>
            </a:p>
          </p:txBody>
        </p:sp>
        <p:sp>
          <p:nvSpPr>
            <p:cNvPr id="116" name="Left-Right Arrow 115">
              <a:extLst>
                <a:ext uri="{FF2B5EF4-FFF2-40B4-BE49-F238E27FC236}">
                  <a16:creationId xmlns:a16="http://schemas.microsoft.com/office/drawing/2014/main" id="{B1F4DB40-8A42-424D-9A28-2BAB47BFE791}"/>
                </a:ext>
              </a:extLst>
            </p:cNvPr>
            <p:cNvSpPr/>
            <p:nvPr/>
          </p:nvSpPr>
          <p:spPr bwMode="auto">
            <a:xfrm>
              <a:off x="7207491" y="3006354"/>
              <a:ext cx="1104787" cy="352306"/>
            </a:xfrm>
            <a:prstGeom prst="leftRightArrow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66898B18-477E-45E6-A544-DD4D437F7DB1}"/>
                </a:ext>
              </a:extLst>
            </p:cNvPr>
            <p:cNvSpPr txBox="1"/>
            <p:nvPr/>
          </p:nvSpPr>
          <p:spPr>
            <a:xfrm rot="18275228">
              <a:off x="6988681" y="2997840"/>
              <a:ext cx="14927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Cache Lines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1D24901F-F0D4-408F-AE29-E94E6290CB17}"/>
                </a:ext>
              </a:extLst>
            </p:cNvPr>
            <p:cNvSpPr txBox="1"/>
            <p:nvPr/>
          </p:nvSpPr>
          <p:spPr>
            <a:xfrm rot="20413803">
              <a:off x="8286791" y="2821687"/>
              <a:ext cx="11897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233AE1"/>
                  </a:solidFill>
                </a:rPr>
                <a:t>pgm</a:t>
              </a:r>
              <a:r>
                <a:rPr lang="en-US" dirty="0">
                  <a:solidFill>
                    <a:srgbClr val="233AE1"/>
                  </a:solidFill>
                </a:rPr>
                <a:t> data</a:t>
              </a:r>
            </a:p>
          </p:txBody>
        </p: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5652968D-DA56-44EA-B926-7CA1C1F296BB}"/>
                </a:ext>
              </a:extLst>
            </p:cNvPr>
            <p:cNvGrpSpPr/>
            <p:nvPr/>
          </p:nvGrpSpPr>
          <p:grpSpPr>
            <a:xfrm>
              <a:off x="8652353" y="3384046"/>
              <a:ext cx="736153" cy="650414"/>
              <a:chOff x="4800600" y="2854786"/>
              <a:chExt cx="736153" cy="650414"/>
            </a:xfrm>
          </p:grpSpPr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83A5E7B3-68FA-4CFE-8F92-8340039048ED}"/>
                  </a:ext>
                </a:extLst>
              </p:cNvPr>
              <p:cNvSpPr/>
              <p:nvPr/>
            </p:nvSpPr>
            <p:spPr bwMode="auto">
              <a:xfrm>
                <a:off x="4826448" y="2854786"/>
                <a:ext cx="659952" cy="650414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1" i="0" u="none" strike="noStrike" cap="none" normalizeH="0" baseline="0">
                  <a:ln>
                    <a:noFill/>
                  </a:ln>
                  <a:solidFill>
                    <a:srgbClr val="233AE1"/>
                  </a:solidFill>
                  <a:effectLst/>
                </a:endParaRP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436768F1-6EF0-4D5D-8188-9E5A3591BB9C}"/>
                  </a:ext>
                </a:extLst>
              </p:cNvPr>
              <p:cNvSpPr txBox="1"/>
              <p:nvPr/>
            </p:nvSpPr>
            <p:spPr>
              <a:xfrm>
                <a:off x="4800600" y="2883213"/>
                <a:ext cx="736153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233AE1"/>
                    </a:solidFill>
                    <a:cs typeface="Arial" panose="020B0604020202020204" pitchFamily="34" charset="0"/>
                  </a:rPr>
                  <a:t>page tables</a:t>
                </a:r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2CE528CC-9E3E-4718-9A35-FC4C8DBF7A9A}"/>
                </a:ext>
              </a:extLst>
            </p:cNvPr>
            <p:cNvGrpSpPr/>
            <p:nvPr/>
          </p:nvGrpSpPr>
          <p:grpSpPr>
            <a:xfrm>
              <a:off x="3272178" y="3483115"/>
              <a:ext cx="736153" cy="336204"/>
              <a:chOff x="4800600" y="2854786"/>
              <a:chExt cx="736153" cy="336204"/>
            </a:xfrm>
          </p:grpSpPr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6402E892-B8D1-4469-B02D-850BE5608B30}"/>
                  </a:ext>
                </a:extLst>
              </p:cNvPr>
              <p:cNvSpPr/>
              <p:nvPr/>
            </p:nvSpPr>
            <p:spPr bwMode="auto">
              <a:xfrm>
                <a:off x="4826448" y="2854786"/>
                <a:ext cx="659952" cy="307777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1" i="0" u="none" strike="noStrike" cap="none" normalizeH="0" baseline="0">
                  <a:ln>
                    <a:noFill/>
                  </a:ln>
                  <a:solidFill>
                    <a:srgbClr val="233AE1"/>
                  </a:solidFill>
                  <a:effectLst/>
                </a:endParaRPr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247A0BC0-3F91-476E-A7EB-624B6FE49060}"/>
                  </a:ext>
                </a:extLst>
              </p:cNvPr>
              <p:cNvSpPr txBox="1"/>
              <p:nvPr/>
            </p:nvSpPr>
            <p:spPr>
              <a:xfrm>
                <a:off x="4800600" y="2883213"/>
                <a:ext cx="736153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233AE1"/>
                    </a:solidFill>
                    <a:cs typeface="Arial" panose="020B0604020202020204" pitchFamily="34" charset="0"/>
                  </a:rPr>
                  <a:t>PTBR</a:t>
                </a:r>
              </a:p>
            </p:txBody>
          </p:sp>
        </p:grpSp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id="{35B705A4-F266-4E48-916C-2668661E3102}"/>
              </a:ext>
            </a:extLst>
          </p:cNvPr>
          <p:cNvSpPr/>
          <p:nvPr/>
        </p:nvSpPr>
        <p:spPr bwMode="auto">
          <a:xfrm>
            <a:off x="8735654" y="3868695"/>
            <a:ext cx="539888" cy="133996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74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C3126-D548-485F-BBC6-CA3D69255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Translation Lookaside Buffer (TLB)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C15A0-9C80-446A-A66A-2E096074E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Record recent Virtual Page # to Physical Frame # translations</a:t>
            </a:r>
          </a:p>
          <a:p>
            <a:r>
              <a:rPr lang="en-US" dirty="0" smtClean="0"/>
              <a:t>If present in the TLB, translate address without reading page table</a:t>
            </a:r>
          </a:p>
          <a:p>
            <a:pPr lvl="1"/>
            <a:r>
              <a:rPr lang="en-US" dirty="0" smtClean="0"/>
              <a:t>Caches the end-to-end result, even if the translation involved multiple levels</a:t>
            </a:r>
          </a:p>
          <a:p>
            <a:pPr lvl="1"/>
            <a:r>
              <a:rPr lang="en-US" dirty="0" smtClean="0"/>
              <a:t>Was invented by Sir Maurice Wilkes – prior to caches</a:t>
            </a:r>
          </a:p>
          <a:p>
            <a:pPr lvl="1"/>
            <a:r>
              <a:rPr lang="en-US" dirty="0" smtClean="0"/>
              <a:t>People realized “if it’s good for page tables, why not the rest of the data in memory?”</a:t>
            </a:r>
          </a:p>
          <a:p>
            <a:r>
              <a:rPr lang="en-US" dirty="0" smtClean="0"/>
              <a:t>On a TLB miss, the page tables may be cached, so only go to memory when both miss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030CE6-79D4-49E0-9FB2-81C27887A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859A4-E16D-4797-A8EA-4215A230A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02E02-DE7B-48F0-9554-B581C1B91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9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4">
            <a:extLst>
              <a:ext uri="{FF2B5EF4-FFF2-40B4-BE49-F238E27FC236}">
                <a16:creationId xmlns:a16="http://schemas.microsoft.com/office/drawing/2014/main" id="{ADF46547-C617-486C-80FC-66ACF4666FB8}"/>
              </a:ext>
            </a:extLst>
          </p:cNvPr>
          <p:cNvSpPr>
            <a:spLocks/>
          </p:cNvSpPr>
          <p:nvPr/>
        </p:nvSpPr>
        <p:spPr bwMode="auto">
          <a:xfrm>
            <a:off x="5731923" y="1373793"/>
            <a:ext cx="3200400" cy="3124200"/>
          </a:xfrm>
          <a:custGeom>
            <a:avLst/>
            <a:gdLst>
              <a:gd name="T0" fmla="*/ 0 w 1104"/>
              <a:gd name="T1" fmla="*/ 1086678 h 1104"/>
              <a:gd name="T2" fmla="*/ 1550504 w 1104"/>
              <a:gd name="T3" fmla="*/ 0 h 1104"/>
              <a:gd name="T4" fmla="*/ 2971800 w 1104"/>
              <a:gd name="T5" fmla="*/ 815009 h 1104"/>
              <a:gd name="T6" fmla="*/ 2454965 w 1104"/>
              <a:gd name="T7" fmla="*/ 2445026 h 1104"/>
              <a:gd name="T8" fmla="*/ 775252 w 1104"/>
              <a:gd name="T9" fmla="*/ 3124200 h 1104"/>
              <a:gd name="T10" fmla="*/ 0 w 1104"/>
              <a:gd name="T11" fmla="*/ 1086678 h 11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04" h="1104">
                <a:moveTo>
                  <a:pt x="0" y="384"/>
                </a:moveTo>
                <a:lnTo>
                  <a:pt x="576" y="0"/>
                </a:lnTo>
                <a:lnTo>
                  <a:pt x="1104" y="288"/>
                </a:lnTo>
                <a:lnTo>
                  <a:pt x="912" y="864"/>
                </a:lnTo>
                <a:lnTo>
                  <a:pt x="288" y="1104"/>
                </a:lnTo>
                <a:lnTo>
                  <a:pt x="0" y="384"/>
                </a:lnTo>
                <a:close/>
              </a:path>
            </a:pathLst>
          </a:custGeom>
          <a:solidFill>
            <a:srgbClr val="FF66CC"/>
          </a:solidFill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pPr algn="ctr"/>
            <a:endParaRPr lang="en-US" sz="1400" b="0" dirty="0">
              <a:ea typeface="Gill Sans" charset="0"/>
              <a:cs typeface="Gill Sans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A014D0-F00E-443E-A67E-44881F9A9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Caching Applied to Address Translation</a:t>
            </a:r>
            <a:endParaRPr lang="en-US" dirty="0"/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2463312C-289B-4305-A73C-AEBE43064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This relies on locality of PTE accesses</a:t>
            </a:r>
          </a:p>
          <a:p>
            <a:pPr lvl="1"/>
            <a:r>
              <a:rPr lang="en-US" dirty="0" smtClean="0"/>
              <a:t>Instruction accesses spend a lot of time on the same page</a:t>
            </a:r>
          </a:p>
          <a:p>
            <a:pPr lvl="1"/>
            <a:r>
              <a:rPr lang="en-US" dirty="0" smtClean="0"/>
              <a:t>Stack accesses have locality</a:t>
            </a:r>
          </a:p>
          <a:p>
            <a:pPr lvl="1"/>
            <a:r>
              <a:rPr lang="en-US" dirty="0" smtClean="0"/>
              <a:t>Data accesses???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80E94D-0BCD-4759-895C-CB051126B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72C2D6-81AE-460D-BE97-354F1CBBC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5A91C2-9154-4822-BEAD-492121084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CB211E5-7196-4884-A4AB-D74CFF72F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0260" y="1679035"/>
            <a:ext cx="1295400" cy="1295400"/>
          </a:xfrm>
          <a:prstGeom prst="ellipse">
            <a:avLst/>
          </a:prstGeom>
          <a:solidFill>
            <a:schemeClr val="accent5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2400" b="0">
                <a:latin typeface="+mn-lt"/>
                <a:ea typeface="Gill Sans" charset="0"/>
                <a:cs typeface="Gill Sans" charset="0"/>
              </a:rPr>
              <a:t>CPU</a:t>
            </a: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3CAA1A9A-9956-4091-A232-A0D1287C5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08660" y="1602835"/>
            <a:ext cx="1371600" cy="1905000"/>
          </a:xfrm>
          <a:prstGeom prst="rect">
            <a:avLst/>
          </a:prstGeom>
          <a:solidFill>
            <a:srgbClr val="53FB2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1600" b="0">
                <a:latin typeface="+mn-lt"/>
                <a:ea typeface="Gill Sans" charset="0"/>
                <a:cs typeface="Gill Sans" charset="0"/>
              </a:rPr>
              <a:t>Physical</a:t>
            </a:r>
          </a:p>
          <a:p>
            <a:r>
              <a:rPr lang="en-US" altLang="ko-KR" sz="1600" b="0">
                <a:latin typeface="+mn-lt"/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205B1F59-3302-46F5-A042-556D76EA1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6860" y="1526635"/>
            <a:ext cx="657212" cy="366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1800" b="0">
                <a:latin typeface="+mn-lt"/>
                <a:ea typeface="Gill Sans" charset="0"/>
                <a:cs typeface="Gill Sans" charset="0"/>
              </a:rPr>
              <a:t>TLB</a:t>
            </a: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F92171C4-AD8B-4637-8FBD-23A1F2FBF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7085" y="3507835"/>
            <a:ext cx="1091755" cy="58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1600" b="0">
                <a:latin typeface="+mn-lt"/>
                <a:ea typeface="Gill Sans" charset="0"/>
                <a:cs typeface="Gill Sans" charset="0"/>
              </a:rPr>
              <a:t>Translate</a:t>
            </a:r>
          </a:p>
          <a:p>
            <a:r>
              <a:rPr lang="en-US" altLang="ko-KR" sz="1600" b="0">
                <a:latin typeface="+mn-lt"/>
                <a:ea typeface="Gill Sans" charset="0"/>
                <a:cs typeface="Gill Sans" charset="0"/>
              </a:rPr>
              <a:t>(MMU)</a:t>
            </a:r>
          </a:p>
        </p:txBody>
      </p:sp>
      <p:grpSp>
        <p:nvGrpSpPr>
          <p:cNvPr id="14" name="Group 34">
            <a:extLst>
              <a:ext uri="{FF2B5EF4-FFF2-40B4-BE49-F238E27FC236}">
                <a16:creationId xmlns:a16="http://schemas.microsoft.com/office/drawing/2014/main" id="{5A90D0C8-10D1-4432-8F16-7A9BD8D39E50}"/>
              </a:ext>
            </a:extLst>
          </p:cNvPr>
          <p:cNvGrpSpPr>
            <a:grpSpLocks/>
          </p:cNvGrpSpPr>
          <p:nvPr/>
        </p:nvGrpSpPr>
        <p:grpSpPr bwMode="auto">
          <a:xfrm>
            <a:off x="6679664" y="2517235"/>
            <a:ext cx="452438" cy="914400"/>
            <a:chOff x="2208" y="1038"/>
            <a:chExt cx="285" cy="576"/>
          </a:xfrm>
        </p:grpSpPr>
        <p:sp>
          <p:nvSpPr>
            <p:cNvPr id="15" name="Text Box 8">
              <a:extLst>
                <a:ext uri="{FF2B5EF4-FFF2-40B4-BE49-F238E27FC236}">
                  <a16:creationId xmlns:a16="http://schemas.microsoft.com/office/drawing/2014/main" id="{72724844-BAB8-4681-816F-4360AB56B9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1038"/>
              <a:ext cx="285" cy="21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No</a:t>
              </a:r>
            </a:p>
          </p:txBody>
        </p:sp>
        <p:sp>
          <p:nvSpPr>
            <p:cNvPr id="16" name="Line 14">
              <a:extLst>
                <a:ext uri="{FF2B5EF4-FFF2-40B4-BE49-F238E27FC236}">
                  <a16:creationId xmlns:a16="http://schemas.microsoft.com/office/drawing/2014/main" id="{5A58690E-2D90-4A8F-A514-69A2DCCD18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1230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400" b="0"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7" name="Group 30">
            <a:extLst>
              <a:ext uri="{FF2B5EF4-FFF2-40B4-BE49-F238E27FC236}">
                <a16:creationId xmlns:a16="http://schemas.microsoft.com/office/drawing/2014/main" id="{85CB33C5-60BA-4CA4-A51E-BCBED560E2B3}"/>
              </a:ext>
            </a:extLst>
          </p:cNvPr>
          <p:cNvGrpSpPr>
            <a:grpSpLocks/>
          </p:cNvGrpSpPr>
          <p:nvPr/>
        </p:nvGrpSpPr>
        <p:grpSpPr bwMode="auto">
          <a:xfrm>
            <a:off x="5079460" y="1602835"/>
            <a:ext cx="1752600" cy="762000"/>
            <a:chOff x="1200" y="462"/>
            <a:chExt cx="1104" cy="480"/>
          </a:xfrm>
        </p:grpSpPr>
        <p:sp>
          <p:nvSpPr>
            <p:cNvPr id="18" name="Line 10">
              <a:extLst>
                <a:ext uri="{FF2B5EF4-FFF2-40B4-BE49-F238E27FC236}">
                  <a16:creationId xmlns:a16="http://schemas.microsoft.com/office/drawing/2014/main" id="{53134518-8576-4326-BD6A-EA1E9BFE28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894"/>
              <a:ext cx="1056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400" b="0">
                <a:ea typeface="Gill Sans" charset="0"/>
                <a:cs typeface="Gill Sans" charset="0"/>
              </a:endParaRPr>
            </a:p>
          </p:txBody>
        </p:sp>
        <p:sp>
          <p:nvSpPr>
            <p:cNvPr id="19" name="Text Box 23">
              <a:extLst>
                <a:ext uri="{FF2B5EF4-FFF2-40B4-BE49-F238E27FC236}">
                  <a16:creationId xmlns:a16="http://schemas.microsoft.com/office/drawing/2014/main" id="{D5B41A77-BA1F-4762-8486-7E6C863CB0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462"/>
              <a:ext cx="599" cy="36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Virtual</a:t>
              </a:r>
            </a:p>
            <a:p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Address</a:t>
              </a:r>
            </a:p>
          </p:txBody>
        </p:sp>
      </p:grpSp>
      <p:grpSp>
        <p:nvGrpSpPr>
          <p:cNvPr id="20" name="Group 31">
            <a:extLst>
              <a:ext uri="{FF2B5EF4-FFF2-40B4-BE49-F238E27FC236}">
                <a16:creationId xmlns:a16="http://schemas.microsoft.com/office/drawing/2014/main" id="{A5AACB7C-71AF-46C9-A642-2BB20049D698}"/>
              </a:ext>
            </a:extLst>
          </p:cNvPr>
          <p:cNvGrpSpPr>
            <a:grpSpLocks/>
          </p:cNvGrpSpPr>
          <p:nvPr/>
        </p:nvGrpSpPr>
        <p:grpSpPr bwMode="auto">
          <a:xfrm>
            <a:off x="8508460" y="1726660"/>
            <a:ext cx="1524000" cy="714375"/>
            <a:chOff x="3360" y="540"/>
            <a:chExt cx="960" cy="450"/>
          </a:xfrm>
        </p:grpSpPr>
        <p:sp>
          <p:nvSpPr>
            <p:cNvPr id="21" name="Line 16">
              <a:extLst>
                <a:ext uri="{FF2B5EF4-FFF2-40B4-BE49-F238E27FC236}">
                  <a16:creationId xmlns:a16="http://schemas.microsoft.com/office/drawing/2014/main" id="{4640481A-0899-41E9-B33A-A5F49CE123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942"/>
              <a:ext cx="960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400" b="0">
                <a:ea typeface="Gill Sans" charset="0"/>
                <a:cs typeface="Gill Sans" charset="0"/>
              </a:endParaRPr>
            </a:p>
          </p:txBody>
        </p:sp>
        <p:sp>
          <p:nvSpPr>
            <p:cNvPr id="22" name="Text Box 25">
              <a:extLst>
                <a:ext uri="{FF2B5EF4-FFF2-40B4-BE49-F238E27FC236}">
                  <a16:creationId xmlns:a16="http://schemas.microsoft.com/office/drawing/2014/main" id="{D1FB49B1-5D40-4503-99EC-E01635A812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9" y="540"/>
              <a:ext cx="619" cy="36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 dirty="0">
                  <a:latin typeface="+mn-lt"/>
                  <a:ea typeface="Gill Sans" charset="0"/>
                  <a:cs typeface="Gill Sans" charset="0"/>
                </a:rPr>
                <a:t>Physical</a:t>
              </a:r>
            </a:p>
            <a:p>
              <a:r>
                <a:rPr lang="en-US" altLang="ko-KR" sz="1600" b="0" dirty="0">
                  <a:latin typeface="+mn-lt"/>
                  <a:ea typeface="Gill Sans" charset="0"/>
                  <a:cs typeface="Gill Sans" charset="0"/>
                </a:rPr>
                <a:t>Address</a:t>
              </a:r>
            </a:p>
          </p:txBody>
        </p:sp>
      </p:grpSp>
      <p:grpSp>
        <p:nvGrpSpPr>
          <p:cNvPr id="23" name="Group 33">
            <a:extLst>
              <a:ext uri="{FF2B5EF4-FFF2-40B4-BE49-F238E27FC236}">
                <a16:creationId xmlns:a16="http://schemas.microsoft.com/office/drawing/2014/main" id="{E2A81A7C-2B92-4982-935D-34C11C91C208}"/>
              </a:ext>
            </a:extLst>
          </p:cNvPr>
          <p:cNvGrpSpPr>
            <a:grpSpLocks/>
          </p:cNvGrpSpPr>
          <p:nvPr/>
        </p:nvGrpSpPr>
        <p:grpSpPr bwMode="auto">
          <a:xfrm>
            <a:off x="6832060" y="2212435"/>
            <a:ext cx="1524000" cy="336550"/>
            <a:chOff x="2304" y="846"/>
            <a:chExt cx="960" cy="212"/>
          </a:xfrm>
        </p:grpSpPr>
        <p:sp>
          <p:nvSpPr>
            <p:cNvPr id="24" name="Line 11">
              <a:extLst>
                <a:ext uri="{FF2B5EF4-FFF2-40B4-BE49-F238E27FC236}">
                  <a16:creationId xmlns:a16="http://schemas.microsoft.com/office/drawing/2014/main" id="{D1A851C2-C557-483B-BC47-7BC882E2FE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88" y="942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400" b="0">
                <a:ea typeface="Gill Sans" charset="0"/>
                <a:cs typeface="Gill Sans" charset="0"/>
              </a:endParaRPr>
            </a:p>
          </p:txBody>
        </p:sp>
        <p:sp>
          <p:nvSpPr>
            <p:cNvPr id="25" name="Text Box 7">
              <a:extLst>
                <a:ext uri="{FF2B5EF4-FFF2-40B4-BE49-F238E27FC236}">
                  <a16:creationId xmlns:a16="http://schemas.microsoft.com/office/drawing/2014/main" id="{3785410D-3F48-4185-B62F-BBA4F07570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846"/>
              <a:ext cx="316" cy="21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Yes</a:t>
              </a:r>
            </a:p>
          </p:txBody>
        </p:sp>
      </p:grpSp>
      <p:sp>
        <p:nvSpPr>
          <p:cNvPr id="26" name="Text Box 26">
            <a:extLst>
              <a:ext uri="{FF2B5EF4-FFF2-40B4-BE49-F238E27FC236}">
                <a16:creationId xmlns:a16="http://schemas.microsoft.com/office/drawing/2014/main" id="{86ED6B65-81D6-4221-B2B0-4B946426A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0123" y="1983835"/>
            <a:ext cx="973004" cy="335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1600" b="0">
                <a:latin typeface="+mn-lt"/>
                <a:ea typeface="Gill Sans" charset="0"/>
                <a:cs typeface="Gill Sans" charset="0"/>
              </a:rPr>
              <a:t>Cached?</a:t>
            </a:r>
          </a:p>
        </p:txBody>
      </p:sp>
      <p:grpSp>
        <p:nvGrpSpPr>
          <p:cNvPr id="27" name="Group 35">
            <a:extLst>
              <a:ext uri="{FF2B5EF4-FFF2-40B4-BE49-F238E27FC236}">
                <a16:creationId xmlns:a16="http://schemas.microsoft.com/office/drawing/2014/main" id="{E6FAEBE1-CEE6-4418-A494-2924E8CA4BCE}"/>
              </a:ext>
            </a:extLst>
          </p:cNvPr>
          <p:cNvGrpSpPr>
            <a:grpSpLocks/>
          </p:cNvGrpSpPr>
          <p:nvPr/>
        </p:nvGrpSpPr>
        <p:grpSpPr bwMode="auto">
          <a:xfrm>
            <a:off x="7136862" y="2441035"/>
            <a:ext cx="1243013" cy="990600"/>
            <a:chOff x="2496" y="990"/>
            <a:chExt cx="783" cy="624"/>
          </a:xfrm>
        </p:grpSpPr>
        <p:sp>
          <p:nvSpPr>
            <p:cNvPr id="28" name="Line 15">
              <a:extLst>
                <a:ext uri="{FF2B5EF4-FFF2-40B4-BE49-F238E27FC236}">
                  <a16:creationId xmlns:a16="http://schemas.microsoft.com/office/drawing/2014/main" id="{874891A4-22A1-40C1-B8A6-06BD775E8F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6" y="990"/>
              <a:ext cx="72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400" b="0">
                <a:ea typeface="Gill Sans" charset="0"/>
                <a:cs typeface="Gill Sans" charset="0"/>
              </a:endParaRPr>
            </a:p>
          </p:txBody>
        </p:sp>
        <p:sp>
          <p:nvSpPr>
            <p:cNvPr id="29" name="Text Box 27">
              <a:extLst>
                <a:ext uri="{FF2B5EF4-FFF2-40B4-BE49-F238E27FC236}">
                  <a16:creationId xmlns:a16="http://schemas.microsoft.com/office/drawing/2014/main" id="{A238516A-9F30-4278-A0FE-B020F68010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101394">
              <a:off x="2777" y="1231"/>
              <a:ext cx="502" cy="38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1000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Save</a:t>
              </a:r>
            </a:p>
            <a:p>
              <a:pPr>
                <a:spcBef>
                  <a:spcPct val="10000"/>
                </a:spcBef>
              </a:pPr>
              <a:r>
                <a:rPr lang="en-US" altLang="ko-KR" sz="1600" b="0">
                  <a:latin typeface="+mn-lt"/>
                  <a:ea typeface="Gill Sans" charset="0"/>
                  <a:cs typeface="Gill Sans" charset="0"/>
                </a:rPr>
                <a:t>Result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207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uiExpand="1" build="p"/>
      <p:bldP spid="13" grpId="0"/>
      <p:bldP spid="26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DB04E-C40C-444E-BD10-233A4493C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Big Picture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2FE564-88AD-40EA-B0BB-69B9E012D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338582-7ACE-4E07-A2FC-9EDB34848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CCFF49-D444-4B4B-8F77-381FAA8C2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67</a:t>
            </a:fld>
            <a:endParaRPr lang="en-US"/>
          </a:p>
        </p:txBody>
      </p:sp>
      <p:grpSp>
        <p:nvGrpSpPr>
          <p:cNvPr id="6" name="Group 11">
            <a:extLst>
              <a:ext uri="{FF2B5EF4-FFF2-40B4-BE49-F238E27FC236}">
                <a16:creationId xmlns:a16="http://schemas.microsoft.com/office/drawing/2014/main" id="{7CE7BA7B-53A5-47DB-8EF4-39245F0A9757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2005885"/>
            <a:ext cx="5715000" cy="928688"/>
            <a:chOff x="576" y="528"/>
            <a:chExt cx="4656" cy="768"/>
          </a:xfrm>
        </p:grpSpPr>
        <p:sp>
          <p:nvSpPr>
            <p:cNvPr id="7" name="Oval 4">
              <a:extLst>
                <a:ext uri="{FF2B5EF4-FFF2-40B4-BE49-F238E27FC236}">
                  <a16:creationId xmlns:a16="http://schemas.microsoft.com/office/drawing/2014/main" id="{75020EF1-18D3-411C-8DA0-10407A4BAA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552"/>
              <a:ext cx="816" cy="720"/>
            </a:xfrm>
            <a:prstGeom prst="ellipse">
              <a:avLst/>
            </a:prstGeom>
            <a:solidFill>
              <a:schemeClr val="accent5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b="0" dirty="0">
                  <a:latin typeface="+mn-lt"/>
                  <a:ea typeface="Gill Sans" charset="0"/>
                  <a:cs typeface="Gill Sans" charset="0"/>
                </a:rPr>
                <a:t>CPU</a:t>
              </a:r>
            </a:p>
          </p:txBody>
        </p:sp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9EA09276-4B7D-4A19-B5EA-32B343BCE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528"/>
              <a:ext cx="672" cy="768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b="0" dirty="0">
                  <a:latin typeface="+mn-lt"/>
                  <a:ea typeface="Gill Sans" charset="0"/>
                  <a:cs typeface="Gill Sans" charset="0"/>
                </a:rPr>
                <a:t>TLB</a:t>
              </a:r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75B395B5-2A25-4212-8933-82C2B972E9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528"/>
              <a:ext cx="960" cy="768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sz="1800" b="0">
                  <a:latin typeface="+mn-lt"/>
                  <a:ea typeface="Gill Sans" charset="0"/>
                  <a:cs typeface="Gill Sans" charset="0"/>
                </a:rPr>
                <a:t>Cache</a:t>
              </a:r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18FFF136-16C5-4695-8F3C-262F733B03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528"/>
              <a:ext cx="912" cy="768"/>
            </a:xfrm>
            <a:prstGeom prst="rect">
              <a:avLst/>
            </a:prstGeom>
            <a:solidFill>
              <a:srgbClr val="99FF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sz="1800" b="0">
                  <a:latin typeface="+mn-lt"/>
                  <a:ea typeface="Gill Sans" charset="0"/>
                  <a:cs typeface="Gill Sans" charset="0"/>
                </a:rPr>
                <a:t>Memory</a:t>
              </a:r>
            </a:p>
          </p:txBody>
        </p:sp>
        <p:sp>
          <p:nvSpPr>
            <p:cNvPr id="11" name="Line 8">
              <a:extLst>
                <a:ext uri="{FF2B5EF4-FFF2-40B4-BE49-F238E27FC236}">
                  <a16:creationId xmlns:a16="http://schemas.microsoft.com/office/drawing/2014/main" id="{CAD0D1EB-3AC0-448E-85C4-C87DB6B7CA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912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 sz="1600">
                <a:ea typeface="Gill Sans" charset="0"/>
                <a:cs typeface="Gill Sans" charset="0"/>
              </a:endParaRPr>
            </a:p>
          </p:txBody>
        </p:sp>
        <p:sp>
          <p:nvSpPr>
            <p:cNvPr id="12" name="Line 9">
              <a:extLst>
                <a:ext uri="{FF2B5EF4-FFF2-40B4-BE49-F238E27FC236}">
                  <a16:creationId xmlns:a16="http://schemas.microsoft.com/office/drawing/2014/main" id="{C2E3AECF-CB7A-4A6F-B14E-AF40E6CD70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912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 sz="1600" dirty="0">
                <a:ea typeface="Gill Sans" charset="0"/>
                <a:cs typeface="Gill Sans" charset="0"/>
              </a:endParaRPr>
            </a:p>
          </p:txBody>
        </p:sp>
        <p:sp>
          <p:nvSpPr>
            <p:cNvPr id="13" name="Line 10">
              <a:extLst>
                <a:ext uri="{FF2B5EF4-FFF2-40B4-BE49-F238E27FC236}">
                  <a16:creationId xmlns:a16="http://schemas.microsoft.com/office/drawing/2014/main" id="{4AC5EB23-ED27-4C48-A594-3148337694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912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 sz="1600">
                <a:ea typeface="Gill Sans" charset="0"/>
                <a:cs typeface="Gill Sans" charset="0"/>
              </a:endParaRPr>
            </a:p>
          </p:txBody>
        </p:sp>
      </p:grpSp>
      <p:sp>
        <p:nvSpPr>
          <p:cNvPr id="22" name="Line 9">
            <a:extLst>
              <a:ext uri="{FF2B5EF4-FFF2-40B4-BE49-F238E27FC236}">
                <a16:creationId xmlns:a16="http://schemas.microsoft.com/office/drawing/2014/main" id="{6E5D259E-AE73-4102-8F33-83AEC2CD4F86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561135" y="3199702"/>
            <a:ext cx="53025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pPr algn="ctr"/>
            <a:endParaRPr lang="en-US" sz="1600" dirty="0">
              <a:ea typeface="Gill Sans" charset="0"/>
              <a:cs typeface="Gill Sans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D3CF392-E4F7-4641-A3E2-AC06F6D03435}"/>
              </a:ext>
            </a:extLst>
          </p:cNvPr>
          <p:cNvSpPr txBox="1"/>
          <p:nvPr/>
        </p:nvSpPr>
        <p:spPr>
          <a:xfrm>
            <a:off x="4052123" y="3457002"/>
            <a:ext cx="1575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MMU traverses page table on miss</a:t>
            </a:r>
          </a:p>
        </p:txBody>
      </p:sp>
      <p:sp>
        <p:nvSpPr>
          <p:cNvPr id="24" name="Line 9">
            <a:extLst>
              <a:ext uri="{FF2B5EF4-FFF2-40B4-BE49-F238E27FC236}">
                <a16:creationId xmlns:a16="http://schemas.microsoft.com/office/drawing/2014/main" id="{39B5652C-CE28-43FE-A540-2B7B3CAFA1E2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574748" y="4645461"/>
            <a:ext cx="53025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177B94-D0E5-4B18-A56E-788AB8C5C6BC}"/>
              </a:ext>
            </a:extLst>
          </p:cNvPr>
          <p:cNvSpPr txBox="1"/>
          <p:nvPr/>
        </p:nvSpPr>
        <p:spPr>
          <a:xfrm>
            <a:off x="4052123" y="4910590"/>
            <a:ext cx="15755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Page Fault trap on translation failure</a:t>
            </a:r>
          </a:p>
        </p:txBody>
      </p:sp>
    </p:spTree>
    <p:extLst>
      <p:ext uri="{BB962C8B-B14F-4D97-AF65-F5344CB8AC3E}">
        <p14:creationId xmlns:p14="http://schemas.microsoft.com/office/powerpoint/2010/main" val="55145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 animBg="1"/>
      <p:bldP spid="2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9C55B-5D47-4506-B397-D530F1E3E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might organization of a TLB differ from that of a conventional instruction or data cache?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514D7D-EDED-4B81-A280-CB56516ACD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do some review…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05A1C-179F-463F-BA03-CC3C0E12F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CBEB3-EA34-4CD3-9E32-313A0692B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64FAD-423C-44B3-9125-B9FBF6879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6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41307-5D73-420A-A067-A60308BCE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Kind of Cache for TLB?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2C322-E1BF-4C54-90F9-CA9CC4507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Remember all those cache design parameters and trade-offs?</a:t>
            </a:r>
          </a:p>
          <a:p>
            <a:r>
              <a:rPr lang="en-US" dirty="0" smtClean="0"/>
              <a:t>Amount of Data = N * L * K</a:t>
            </a:r>
          </a:p>
          <a:p>
            <a:r>
              <a:rPr lang="en-US" dirty="0" smtClean="0"/>
              <a:t>Write Policy (write-thru, write-back), Eviction Policy (LRU, …)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07F45-6A4E-4A83-9B66-35AED5035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A6651-2F8A-4D30-8F82-F78C3C759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51B599-98F8-47AB-A0B7-05AD0A4C8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69</a:t>
            </a:fld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1718342" y="1691413"/>
            <a:ext cx="6690142" cy="3192902"/>
            <a:chOff x="1434878" y="1362229"/>
            <a:chExt cx="6690142" cy="319290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5E6C82A-63AD-4363-A54D-B435EFF6E0E2}"/>
                </a:ext>
              </a:extLst>
            </p:cNvPr>
            <p:cNvGrpSpPr/>
            <p:nvPr/>
          </p:nvGrpSpPr>
          <p:grpSpPr>
            <a:xfrm>
              <a:off x="3322270" y="2358981"/>
              <a:ext cx="2362200" cy="228600"/>
              <a:chOff x="2286000" y="1752600"/>
              <a:chExt cx="2362200" cy="228600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387DF58-B026-44F1-AF4E-C61CE6A9F55A}"/>
                  </a:ext>
                </a:extLst>
              </p:cNvPr>
              <p:cNvSpPr/>
              <p:nvPr/>
            </p:nvSpPr>
            <p:spPr bwMode="auto">
              <a:xfrm>
                <a:off x="2286000" y="1752600"/>
                <a:ext cx="533400" cy="2286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3F8573B-0C6D-4D41-A0A7-6BBCA19BBE86}"/>
                  </a:ext>
                </a:extLst>
              </p:cNvPr>
              <p:cNvSpPr/>
              <p:nvPr/>
            </p:nvSpPr>
            <p:spPr bwMode="auto">
              <a:xfrm>
                <a:off x="2286000" y="1752600"/>
                <a:ext cx="2362200" cy="2286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B513B9A-1879-4648-830E-05D4353E8574}"/>
                </a:ext>
              </a:extLst>
            </p:cNvPr>
            <p:cNvGrpSpPr/>
            <p:nvPr/>
          </p:nvGrpSpPr>
          <p:grpSpPr>
            <a:xfrm>
              <a:off x="5760670" y="2358981"/>
              <a:ext cx="2362200" cy="228600"/>
              <a:chOff x="2286000" y="1752600"/>
              <a:chExt cx="2362200" cy="22860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74E2BDD-DE18-4D9C-B484-8A34F080F3D1}"/>
                  </a:ext>
                </a:extLst>
              </p:cNvPr>
              <p:cNvSpPr/>
              <p:nvPr/>
            </p:nvSpPr>
            <p:spPr bwMode="auto">
              <a:xfrm>
                <a:off x="2286000" y="1752600"/>
                <a:ext cx="533400" cy="2286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EB9D848-2EE1-4CF6-BAEF-7BAB11F4349F}"/>
                  </a:ext>
                </a:extLst>
              </p:cNvPr>
              <p:cNvSpPr/>
              <p:nvPr/>
            </p:nvSpPr>
            <p:spPr bwMode="auto">
              <a:xfrm>
                <a:off x="2286000" y="1752600"/>
                <a:ext cx="2362200" cy="2286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0F193C8-9864-490C-A5A1-D76532388C84}"/>
                </a:ext>
              </a:extLst>
            </p:cNvPr>
            <p:cNvGrpSpPr/>
            <p:nvPr/>
          </p:nvGrpSpPr>
          <p:grpSpPr>
            <a:xfrm>
              <a:off x="3322270" y="2663781"/>
              <a:ext cx="2362200" cy="228600"/>
              <a:chOff x="2286000" y="1752600"/>
              <a:chExt cx="2362200" cy="2286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C618DC2-774A-4541-9290-1BDD49584B72}"/>
                  </a:ext>
                </a:extLst>
              </p:cNvPr>
              <p:cNvSpPr/>
              <p:nvPr/>
            </p:nvSpPr>
            <p:spPr bwMode="auto">
              <a:xfrm>
                <a:off x="2286000" y="1752600"/>
                <a:ext cx="533400" cy="2286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A8BC651-DD1C-452C-ADB0-CA6FBE2150EE}"/>
                  </a:ext>
                </a:extLst>
              </p:cNvPr>
              <p:cNvSpPr/>
              <p:nvPr/>
            </p:nvSpPr>
            <p:spPr bwMode="auto">
              <a:xfrm>
                <a:off x="2286000" y="1752600"/>
                <a:ext cx="2362200" cy="2286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83C07FC-19CA-413A-885B-5E55995BDAC1}"/>
                </a:ext>
              </a:extLst>
            </p:cNvPr>
            <p:cNvGrpSpPr/>
            <p:nvPr/>
          </p:nvGrpSpPr>
          <p:grpSpPr>
            <a:xfrm>
              <a:off x="5760670" y="2663781"/>
              <a:ext cx="2362200" cy="228600"/>
              <a:chOff x="2286000" y="1752600"/>
              <a:chExt cx="2362200" cy="22860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951861D-7F46-48A1-A0D3-96565AE51AD3}"/>
                  </a:ext>
                </a:extLst>
              </p:cNvPr>
              <p:cNvSpPr/>
              <p:nvPr/>
            </p:nvSpPr>
            <p:spPr bwMode="auto">
              <a:xfrm>
                <a:off x="2286000" y="1752600"/>
                <a:ext cx="533400" cy="2286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919FB6E-ACD0-4F19-A321-1D822B92B5DB}"/>
                  </a:ext>
                </a:extLst>
              </p:cNvPr>
              <p:cNvSpPr/>
              <p:nvPr/>
            </p:nvSpPr>
            <p:spPr bwMode="auto">
              <a:xfrm>
                <a:off x="2286000" y="1752600"/>
                <a:ext cx="2362200" cy="2286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FA5248C-F41D-416E-944E-93B27E9C3FDB}"/>
                </a:ext>
              </a:extLst>
            </p:cNvPr>
            <p:cNvGrpSpPr/>
            <p:nvPr/>
          </p:nvGrpSpPr>
          <p:grpSpPr>
            <a:xfrm>
              <a:off x="3322270" y="3654381"/>
              <a:ext cx="2362200" cy="228600"/>
              <a:chOff x="2286000" y="1752600"/>
              <a:chExt cx="2362200" cy="2286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CF7C47B-2499-4D94-ADD8-73BCC6C6A93D}"/>
                  </a:ext>
                </a:extLst>
              </p:cNvPr>
              <p:cNvSpPr/>
              <p:nvPr/>
            </p:nvSpPr>
            <p:spPr bwMode="auto">
              <a:xfrm>
                <a:off x="2286000" y="1752600"/>
                <a:ext cx="533400" cy="2286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ED22D2F-A170-4E11-9DD6-755B6A5D4569}"/>
                  </a:ext>
                </a:extLst>
              </p:cNvPr>
              <p:cNvSpPr/>
              <p:nvPr/>
            </p:nvSpPr>
            <p:spPr bwMode="auto">
              <a:xfrm>
                <a:off x="2286000" y="1752600"/>
                <a:ext cx="2362200" cy="2286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E874175-7636-40C4-B900-80B84014C390}"/>
                </a:ext>
              </a:extLst>
            </p:cNvPr>
            <p:cNvGrpSpPr/>
            <p:nvPr/>
          </p:nvGrpSpPr>
          <p:grpSpPr>
            <a:xfrm>
              <a:off x="5760670" y="3654381"/>
              <a:ext cx="2362200" cy="228600"/>
              <a:chOff x="2286000" y="1752600"/>
              <a:chExt cx="2362200" cy="228600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6F392DC-A21C-4282-87CF-309F6C13A3BF}"/>
                  </a:ext>
                </a:extLst>
              </p:cNvPr>
              <p:cNvSpPr/>
              <p:nvPr/>
            </p:nvSpPr>
            <p:spPr bwMode="auto">
              <a:xfrm>
                <a:off x="2286000" y="1752600"/>
                <a:ext cx="533400" cy="2286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86F035A-D6B9-41EE-B846-4F907BA19D49}"/>
                  </a:ext>
                </a:extLst>
              </p:cNvPr>
              <p:cNvSpPr/>
              <p:nvPr/>
            </p:nvSpPr>
            <p:spPr bwMode="auto">
              <a:xfrm>
                <a:off x="2286000" y="1752600"/>
                <a:ext cx="2362200" cy="2286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50022C7-BAF7-4E6D-81E1-A49211C328D0}"/>
                </a:ext>
              </a:extLst>
            </p:cNvPr>
            <p:cNvGrpSpPr/>
            <p:nvPr/>
          </p:nvGrpSpPr>
          <p:grpSpPr>
            <a:xfrm>
              <a:off x="3322270" y="2960766"/>
              <a:ext cx="2362200" cy="397697"/>
              <a:chOff x="2286000" y="1583503"/>
              <a:chExt cx="2362200" cy="397697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DA54A50-34B5-458B-A47D-B715F2FC4488}"/>
                  </a:ext>
                </a:extLst>
              </p:cNvPr>
              <p:cNvSpPr/>
              <p:nvPr/>
            </p:nvSpPr>
            <p:spPr bwMode="auto">
              <a:xfrm>
                <a:off x="2286000" y="1752600"/>
                <a:ext cx="533400" cy="2286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3754797-6C0B-43AE-93D9-8CEFEE6BDBB0}"/>
                  </a:ext>
                </a:extLst>
              </p:cNvPr>
              <p:cNvSpPr/>
              <p:nvPr/>
            </p:nvSpPr>
            <p:spPr bwMode="auto">
              <a:xfrm>
                <a:off x="2286000" y="1583503"/>
                <a:ext cx="2362200" cy="2286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446BBB6-8C84-466B-A033-8D189C5DC8BB}"/>
                </a:ext>
              </a:extLst>
            </p:cNvPr>
            <p:cNvGrpSpPr/>
            <p:nvPr/>
          </p:nvGrpSpPr>
          <p:grpSpPr>
            <a:xfrm>
              <a:off x="5760670" y="2947245"/>
              <a:ext cx="2362200" cy="246594"/>
              <a:chOff x="2286000" y="1752600"/>
              <a:chExt cx="2362200" cy="246594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5C401852-698B-4666-81CA-D59D750167A3}"/>
                  </a:ext>
                </a:extLst>
              </p:cNvPr>
              <p:cNvSpPr/>
              <p:nvPr/>
            </p:nvSpPr>
            <p:spPr bwMode="auto">
              <a:xfrm>
                <a:off x="2286000" y="1752600"/>
                <a:ext cx="533400" cy="2286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F6968B6-0FF2-4A2F-BA69-EB617D75C46D}"/>
                  </a:ext>
                </a:extLst>
              </p:cNvPr>
              <p:cNvSpPr/>
              <p:nvPr/>
            </p:nvSpPr>
            <p:spPr bwMode="auto">
              <a:xfrm>
                <a:off x="2286000" y="1770594"/>
                <a:ext cx="2362200" cy="2286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35D5E84-34B4-46CE-AC8C-C5A89B124F11}"/>
                </a:ext>
              </a:extLst>
            </p:cNvPr>
            <p:cNvSpPr txBox="1"/>
            <p:nvPr/>
          </p:nvSpPr>
          <p:spPr>
            <a:xfrm>
              <a:off x="4101406" y="3244163"/>
              <a:ext cx="817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nsolas" panose="020B0609020204030204" pitchFamily="49" charset="0"/>
                </a:rPr>
                <a:t>. . 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6454463-9D58-4B68-A517-4768ED4B1FF3}"/>
                </a:ext>
              </a:extLst>
            </p:cNvPr>
            <p:cNvSpPr txBox="1"/>
            <p:nvPr/>
          </p:nvSpPr>
          <p:spPr>
            <a:xfrm>
              <a:off x="6532842" y="3253650"/>
              <a:ext cx="817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nsolas" panose="020B0609020204030204" pitchFamily="49" charset="0"/>
                </a:rPr>
                <a:t>. . 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28C58BA-15CF-40E8-95C0-08D02C37DE34}"/>
                </a:ext>
              </a:extLst>
            </p:cNvPr>
            <p:cNvSpPr txBox="1"/>
            <p:nvPr/>
          </p:nvSpPr>
          <p:spPr>
            <a:xfrm>
              <a:off x="4227339" y="3579371"/>
              <a:ext cx="5645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Consolas" panose="020B0609020204030204" pitchFamily="49" charset="0"/>
                </a:rPr>
                <a:t>tag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3C0D9C4-4456-481F-9600-C74D9997B0C0}"/>
                </a:ext>
              </a:extLst>
            </p:cNvPr>
            <p:cNvSpPr txBox="1"/>
            <p:nvPr/>
          </p:nvSpPr>
          <p:spPr>
            <a:xfrm>
              <a:off x="6596162" y="3597535"/>
              <a:ext cx="6912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Consolas" panose="020B0609020204030204" pitchFamily="49" charset="0"/>
                </a:rPr>
                <a:t>data</a:t>
              </a:r>
            </a:p>
          </p:txBody>
        </p:sp>
        <p:sp>
          <p:nvSpPr>
            <p:cNvPr id="35" name="Right Brace 34">
              <a:extLst>
                <a:ext uri="{FF2B5EF4-FFF2-40B4-BE49-F238E27FC236}">
                  <a16:creationId xmlns:a16="http://schemas.microsoft.com/office/drawing/2014/main" id="{85DDD224-5A0A-45CA-9908-890403BA44E7}"/>
                </a:ext>
              </a:extLst>
            </p:cNvPr>
            <p:cNvSpPr/>
            <p:nvPr/>
          </p:nvSpPr>
          <p:spPr bwMode="auto">
            <a:xfrm rot="5400000">
              <a:off x="7094170" y="3198048"/>
              <a:ext cx="228600" cy="1828800"/>
            </a:xfrm>
            <a:prstGeom prst="rightBrace">
              <a:avLst/>
            </a:prstGeom>
            <a:solidFill>
              <a:schemeClr val="bg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546E117-206C-4F5F-9817-053EB7CFD9D6}"/>
                </a:ext>
              </a:extLst>
            </p:cNvPr>
            <p:cNvSpPr txBox="1"/>
            <p:nvPr/>
          </p:nvSpPr>
          <p:spPr>
            <a:xfrm>
              <a:off x="6294070" y="4185799"/>
              <a:ext cx="18309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Consolas" panose="020B0609020204030204" pitchFamily="49" charset="0"/>
                </a:rPr>
                <a:t>line size (L)</a:t>
              </a:r>
            </a:p>
          </p:txBody>
        </p:sp>
        <p:sp>
          <p:nvSpPr>
            <p:cNvPr id="37" name="Right Brace 36">
              <a:extLst>
                <a:ext uri="{FF2B5EF4-FFF2-40B4-BE49-F238E27FC236}">
                  <a16:creationId xmlns:a16="http://schemas.microsoft.com/office/drawing/2014/main" id="{56FC39EF-8C59-4DB1-8286-04B921FE6255}"/>
                </a:ext>
              </a:extLst>
            </p:cNvPr>
            <p:cNvSpPr/>
            <p:nvPr/>
          </p:nvSpPr>
          <p:spPr bwMode="auto">
            <a:xfrm rot="10800000">
              <a:off x="2824386" y="2358981"/>
              <a:ext cx="269284" cy="1524000"/>
            </a:xfrm>
            <a:prstGeom prst="rightBrace">
              <a:avLst/>
            </a:prstGeom>
            <a:solidFill>
              <a:schemeClr val="bg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EFFF738-801D-4597-8675-B04E684350F4}"/>
                </a:ext>
              </a:extLst>
            </p:cNvPr>
            <p:cNvSpPr txBox="1"/>
            <p:nvPr/>
          </p:nvSpPr>
          <p:spPr>
            <a:xfrm>
              <a:off x="1434878" y="2797815"/>
              <a:ext cx="1365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0" dirty="0">
                  <a:latin typeface="Consolas" panose="020B0609020204030204" pitchFamily="49" charset="0"/>
                </a:rPr>
                <a:t># of Sets (N)</a:t>
              </a:r>
            </a:p>
          </p:txBody>
        </p:sp>
        <p:sp>
          <p:nvSpPr>
            <p:cNvPr id="39" name="Right Brace 38">
              <a:extLst>
                <a:ext uri="{FF2B5EF4-FFF2-40B4-BE49-F238E27FC236}">
                  <a16:creationId xmlns:a16="http://schemas.microsoft.com/office/drawing/2014/main" id="{138D714F-257B-4AE9-85C1-CC8565F2AC2E}"/>
                </a:ext>
              </a:extLst>
            </p:cNvPr>
            <p:cNvSpPr/>
            <p:nvPr/>
          </p:nvSpPr>
          <p:spPr bwMode="auto">
            <a:xfrm rot="16200000" flipV="1">
              <a:off x="5552643" y="-371461"/>
              <a:ext cx="339853" cy="4800600"/>
            </a:xfrm>
            <a:prstGeom prst="rightBrace">
              <a:avLst>
                <a:gd name="adj1" fmla="val 8333"/>
                <a:gd name="adj2" fmla="val 50000"/>
              </a:avLst>
            </a:prstGeom>
            <a:solidFill>
              <a:schemeClr val="bg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DE8C4C7-7063-4A87-BE7F-04016142042D}"/>
                </a:ext>
              </a:extLst>
            </p:cNvPr>
            <p:cNvSpPr txBox="1"/>
            <p:nvPr/>
          </p:nvSpPr>
          <p:spPr>
            <a:xfrm>
              <a:off x="3322269" y="1362229"/>
              <a:ext cx="45557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0" dirty="0">
                  <a:latin typeface="Consolas" panose="020B0609020204030204" pitchFamily="49" charset="0"/>
                </a:rPr>
                <a:t>Set Size (k) - Associativity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225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E455A-48D8-4CB1-9495-30DF85370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Interposing on Process Behavior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45C81-C2B3-40C1-92CE-1E5572D30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OS interposes on process’ I/O operations</a:t>
            </a:r>
          </a:p>
          <a:p>
            <a:pPr lvl="1"/>
            <a:r>
              <a:rPr lang="en-US" dirty="0" smtClean="0"/>
              <a:t>How? All I/O happens via </a:t>
            </a:r>
            <a:r>
              <a:rPr lang="en-US" dirty="0" err="1" smtClean="0"/>
              <a:t>syscalls</a:t>
            </a:r>
            <a:r>
              <a:rPr lang="en-US" dirty="0" smtClean="0"/>
              <a:t>.</a:t>
            </a:r>
          </a:p>
          <a:p>
            <a:r>
              <a:rPr lang="en-US" dirty="0" smtClean="0"/>
              <a:t>OS interposes on process’ CPU usage</a:t>
            </a:r>
          </a:p>
          <a:p>
            <a:pPr lvl="1"/>
            <a:r>
              <a:rPr lang="en-US" dirty="0" smtClean="0"/>
              <a:t>How? Interrupt lets OS preempt current thread</a:t>
            </a:r>
          </a:p>
          <a:p>
            <a:r>
              <a:rPr lang="en-US" dirty="0" smtClean="0"/>
              <a:t>Question: How can the OS interpose on process’ memory accesses?</a:t>
            </a:r>
          </a:p>
          <a:p>
            <a:pPr lvl="1"/>
            <a:r>
              <a:rPr lang="en-US" dirty="0" smtClean="0"/>
              <a:t>Too slow for the OS to interpose every memory access</a:t>
            </a:r>
          </a:p>
          <a:p>
            <a:pPr lvl="1"/>
            <a:r>
              <a:rPr lang="en-US" dirty="0" smtClean="0"/>
              <a:t>Translation: hardware support to accelerate the common case</a:t>
            </a:r>
          </a:p>
          <a:p>
            <a:pPr lvl="1"/>
            <a:r>
              <a:rPr lang="en-US" dirty="0" smtClean="0"/>
              <a:t>Page fault: uncommon cases trap to the OS to handle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B6FE4-9C98-4F87-AC48-337B527B0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878E6-FE7B-4688-8F33-EC9D35D05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E1965-10C5-4939-83A3-260ADC6DA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47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431DB-BB51-42D4-B06C-A9EC3BBAD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Cache Misses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ED9EC-5800-4DED-BDD6-913B40322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Compulsory</a:t>
            </a:r>
            <a:r>
              <a:rPr lang="en-US" altLang="ko-KR" dirty="0" smtClean="0"/>
              <a:t> (cold start or first reference): first access to a block</a:t>
            </a:r>
          </a:p>
          <a:p>
            <a:pPr lvl="1"/>
            <a:r>
              <a:rPr lang="en-US" altLang="ko-KR" dirty="0" smtClean="0"/>
              <a:t>“Cold” fact of life: not a whole lot you can do about it</a:t>
            </a:r>
          </a:p>
          <a:p>
            <a:pPr lvl="1"/>
            <a:r>
              <a:rPr lang="en-US" altLang="ko-KR" dirty="0" smtClean="0"/>
              <a:t>Note: If you are going to run “billions” of instruction, Compulsory Misses are insignificant</a:t>
            </a:r>
          </a:p>
          <a:p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Capacity</a:t>
            </a:r>
            <a:r>
              <a:rPr lang="en-US" altLang="ko-KR" dirty="0" smtClean="0"/>
              <a:t>:</a:t>
            </a:r>
          </a:p>
          <a:p>
            <a:pPr lvl="1"/>
            <a:r>
              <a:rPr lang="en-US" altLang="ko-KR" dirty="0" smtClean="0"/>
              <a:t>Cache cannot contain all blocks access by the program</a:t>
            </a:r>
          </a:p>
          <a:p>
            <a:pPr lvl="1"/>
            <a:r>
              <a:rPr lang="en-US" altLang="ko-KR" dirty="0" smtClean="0"/>
              <a:t>Solution: increase cache size</a:t>
            </a:r>
          </a:p>
          <a:p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Conflict</a:t>
            </a:r>
            <a:r>
              <a:rPr lang="en-US" altLang="ko-KR" dirty="0" smtClean="0"/>
              <a:t> (collision):</a:t>
            </a:r>
          </a:p>
          <a:p>
            <a:pPr lvl="1"/>
            <a:r>
              <a:rPr lang="en-US" altLang="ko-KR" dirty="0" smtClean="0"/>
              <a:t>Multiple  memory locations  mapped to the same cache location</a:t>
            </a:r>
          </a:p>
          <a:p>
            <a:pPr lvl="1"/>
            <a:r>
              <a:rPr lang="en-US" altLang="ko-KR" dirty="0" smtClean="0"/>
              <a:t>Solution 1: increase cache size</a:t>
            </a:r>
          </a:p>
          <a:p>
            <a:pPr lvl="1"/>
            <a:r>
              <a:rPr lang="en-US" altLang="ko-KR" dirty="0" smtClean="0"/>
              <a:t>Solution 2: increase associativity</a:t>
            </a:r>
          </a:p>
          <a:p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Coherence</a:t>
            </a:r>
            <a:r>
              <a:rPr lang="en-US" altLang="ko-KR" dirty="0" smtClean="0"/>
              <a:t> (Invalidation): other process (e.g., I/O) updates memory 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E04E45-2515-49A8-B3CD-75071349A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5FB09-DC7A-4E55-8E64-C51DEBC38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30D52-8FBE-4985-9E63-B14E1FC53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7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3116-C57F-464A-8F94-41375C201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 Block in a Cache?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EB30F-A6D8-4678-AA35-1B9A0453E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Block</a:t>
            </a:r>
            <a:r>
              <a:rPr lang="en-US" altLang="ko-KR" dirty="0" smtClean="0"/>
              <a:t> is minimum quantum of caching</a:t>
            </a:r>
          </a:p>
          <a:p>
            <a:pPr lvl="1"/>
            <a:r>
              <a:rPr lang="en-US" altLang="ko-KR" dirty="0" smtClean="0"/>
              <a:t>Data select field used to select data within block</a:t>
            </a:r>
          </a:p>
          <a:p>
            <a:pPr lvl="1"/>
            <a:r>
              <a:rPr lang="en-US" altLang="ko-KR" dirty="0" smtClean="0"/>
              <a:t>Many caching applications don’t have data select field</a:t>
            </a:r>
          </a:p>
          <a:p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Index</a:t>
            </a:r>
            <a:r>
              <a:rPr lang="en-US" altLang="ko-KR" dirty="0" smtClean="0"/>
              <a:t> Used to Lookup Candidates in Cache</a:t>
            </a:r>
          </a:p>
          <a:p>
            <a:pPr lvl="1"/>
            <a:r>
              <a:rPr lang="en-US" altLang="ko-KR" dirty="0" smtClean="0"/>
              <a:t>Index identifies the set of possibilities (check tag)</a:t>
            </a:r>
          </a:p>
          <a:p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Tag</a:t>
            </a:r>
            <a:r>
              <a:rPr lang="en-US" altLang="ko-KR" dirty="0" smtClean="0"/>
              <a:t> used to identify actual the block (what address?)</a:t>
            </a:r>
          </a:p>
          <a:p>
            <a:pPr lvl="1"/>
            <a:r>
              <a:rPr lang="en-US" altLang="ko-KR" dirty="0" smtClean="0"/>
              <a:t>If no candidates match, then declare cache miss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4A27A8-7A7E-4CCD-B0B9-42B87A841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B1046-A2E0-4940-9BA5-017D18DDB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B20BA-AB82-4B8B-A37F-C9FDD53A4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71</a:t>
            </a:fld>
            <a:endParaRPr lang="en-US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36069DB5-3E4F-4FA4-9E73-D44836088B5C}"/>
              </a:ext>
            </a:extLst>
          </p:cNvPr>
          <p:cNvGrpSpPr>
            <a:grpSpLocks/>
          </p:cNvGrpSpPr>
          <p:nvPr/>
        </p:nvGrpSpPr>
        <p:grpSpPr bwMode="auto">
          <a:xfrm>
            <a:off x="2345436" y="1992086"/>
            <a:ext cx="8229600" cy="1920875"/>
            <a:chOff x="288" y="816"/>
            <a:chExt cx="5184" cy="1210"/>
          </a:xfrm>
        </p:grpSpPr>
        <p:grpSp>
          <p:nvGrpSpPr>
            <p:cNvPr id="8" name="Group 3">
              <a:extLst>
                <a:ext uri="{FF2B5EF4-FFF2-40B4-BE49-F238E27FC236}">
                  <a16:creationId xmlns:a16="http://schemas.microsoft.com/office/drawing/2014/main" id="{FCC9255A-20CA-41CF-BD62-22874131DE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816"/>
              <a:ext cx="5184" cy="720"/>
              <a:chOff x="288" y="624"/>
              <a:chExt cx="5184" cy="720"/>
            </a:xfrm>
          </p:grpSpPr>
          <p:sp>
            <p:nvSpPr>
              <p:cNvPr id="14" name="Rectangle 4">
                <a:extLst>
                  <a:ext uri="{FF2B5EF4-FFF2-40B4-BE49-F238E27FC236}">
                    <a16:creationId xmlns:a16="http://schemas.microsoft.com/office/drawing/2014/main" id="{D474E012-B11D-4EFF-A3AB-AC85BA8CDA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" y="624"/>
                <a:ext cx="5184" cy="72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15" name="Group 5">
                <a:extLst>
                  <a:ext uri="{FF2B5EF4-FFF2-40B4-BE49-F238E27FC236}">
                    <a16:creationId xmlns:a16="http://schemas.microsoft.com/office/drawing/2014/main" id="{88870178-6CDA-49AA-B260-A5BBD478F4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2" y="768"/>
                <a:ext cx="3792" cy="329"/>
                <a:chOff x="1056" y="2041"/>
                <a:chExt cx="3792" cy="329"/>
              </a:xfrm>
            </p:grpSpPr>
            <p:sp>
              <p:nvSpPr>
                <p:cNvPr id="16" name="Rectangle 6">
                  <a:extLst>
                    <a:ext uri="{FF2B5EF4-FFF2-40B4-BE49-F238E27FC236}">
                      <a16:creationId xmlns:a16="http://schemas.microsoft.com/office/drawing/2014/main" id="{99D170D5-C775-4E82-B5CA-DE2D3232AF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6" y="2064"/>
                  <a:ext cx="3792" cy="288"/>
                </a:xfrm>
                <a:prstGeom prst="rect">
                  <a:avLst/>
                </a:prstGeom>
                <a:solidFill>
                  <a:srgbClr val="FF66CC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SzTx/>
                  </a:pPr>
                  <a:endParaRPr lang="ko-KR" altLang="en-US" sz="1800" b="0">
                    <a:latin typeface="Arial" panose="020B0604020202020204" pitchFamily="34" charset="0"/>
                    <a:ea typeface="굴림" panose="020B0600000101010101" pitchFamily="34" charset="-127"/>
                  </a:endParaRPr>
                </a:p>
              </p:txBody>
            </p:sp>
            <p:sp>
              <p:nvSpPr>
                <p:cNvPr id="17" name="Rectangle 7">
                  <a:extLst>
                    <a:ext uri="{FF2B5EF4-FFF2-40B4-BE49-F238E27FC236}">
                      <a16:creationId xmlns:a16="http://schemas.microsoft.com/office/drawing/2014/main" id="{5A929F08-CB9A-47E6-BA4A-D54CDBE33F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6" y="2208"/>
                  <a:ext cx="2064" cy="144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SzTx/>
                  </a:pPr>
                  <a:endParaRPr lang="ko-KR" altLang="en-US" sz="1800" b="0">
                    <a:latin typeface="Arial" panose="020B0604020202020204" pitchFamily="34" charset="0"/>
                    <a:ea typeface="굴림" panose="020B0600000101010101" pitchFamily="34" charset="-127"/>
                  </a:endParaRPr>
                </a:p>
              </p:txBody>
            </p:sp>
            <p:sp>
              <p:nvSpPr>
                <p:cNvPr id="18" name="Rectangle 9">
                  <a:extLst>
                    <a:ext uri="{FF2B5EF4-FFF2-40B4-BE49-F238E27FC236}">
                      <a16:creationId xmlns:a16="http://schemas.microsoft.com/office/drawing/2014/main" id="{F02409E7-95DD-4032-878F-B18CAF6A8E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76" y="2064"/>
                  <a:ext cx="672" cy="28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" name="Text Box 10">
                  <a:extLst>
                    <a:ext uri="{FF2B5EF4-FFF2-40B4-BE49-F238E27FC236}">
                      <a16:creationId xmlns:a16="http://schemas.microsoft.com/office/drawing/2014/main" id="{E4386B36-F942-421D-9DBE-3EF8A5B08B9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20" y="2064"/>
                  <a:ext cx="390" cy="3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0"/>
                    </a:spcBef>
                    <a:buSzTx/>
                  </a:pPr>
                  <a:r>
                    <a:rPr lang="en-US" altLang="ko-KR" sz="1400" b="0">
                      <a:latin typeface="Arial" panose="020B0604020202020204" pitchFamily="34" charset="0"/>
                      <a:ea typeface="굴림" panose="020B0600000101010101" pitchFamily="34" charset="-127"/>
                    </a:rPr>
                    <a:t>Block</a:t>
                  </a:r>
                </a:p>
                <a:p>
                  <a:pPr>
                    <a:lnSpc>
                      <a:spcPct val="90000"/>
                    </a:lnSpc>
                    <a:spcBef>
                      <a:spcPct val="0"/>
                    </a:spcBef>
                    <a:buSzTx/>
                  </a:pPr>
                  <a:r>
                    <a:rPr lang="en-US" altLang="ko-KR" sz="1400" b="0">
                      <a:latin typeface="Arial" panose="020B0604020202020204" pitchFamily="34" charset="0"/>
                      <a:ea typeface="굴림" panose="020B0600000101010101" pitchFamily="34" charset="-127"/>
                    </a:rPr>
                    <a:t>offset</a:t>
                  </a:r>
                </a:p>
              </p:txBody>
            </p:sp>
            <p:sp>
              <p:nvSpPr>
                <p:cNvPr id="20" name="Text Box 11">
                  <a:extLst>
                    <a:ext uri="{FF2B5EF4-FFF2-40B4-BE49-F238E27FC236}">
                      <a16:creationId xmlns:a16="http://schemas.microsoft.com/office/drawing/2014/main" id="{45769A17-BE63-43FF-983B-7727800E440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27" y="2041"/>
                  <a:ext cx="831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algn="l">
                    <a:lnSpc>
                      <a:spcPct val="100000"/>
                    </a:lnSpc>
                    <a:spcBef>
                      <a:spcPct val="0"/>
                    </a:spcBef>
                    <a:buSzTx/>
                  </a:pPr>
                  <a:r>
                    <a:rPr lang="en-US" altLang="ko-KR" sz="1400" b="0">
                      <a:latin typeface="Arial" panose="020B0604020202020204" pitchFamily="34" charset="0"/>
                      <a:ea typeface="굴림" panose="020B0600000101010101" pitchFamily="34" charset="-127"/>
                    </a:rPr>
                    <a:t>Block Address</a:t>
                  </a:r>
                </a:p>
              </p:txBody>
            </p:sp>
            <p:sp>
              <p:nvSpPr>
                <p:cNvPr id="21" name="Text Box 12">
                  <a:extLst>
                    <a:ext uri="{FF2B5EF4-FFF2-40B4-BE49-F238E27FC236}">
                      <a16:creationId xmlns:a16="http://schemas.microsoft.com/office/drawing/2014/main" id="{E2FA3EB3-98C6-4523-B83A-79351A07C58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11" y="2178"/>
                  <a:ext cx="308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algn="l">
                    <a:lnSpc>
                      <a:spcPct val="100000"/>
                    </a:lnSpc>
                    <a:spcBef>
                      <a:spcPct val="0"/>
                    </a:spcBef>
                    <a:buSzTx/>
                  </a:pPr>
                  <a:r>
                    <a:rPr lang="en-US" altLang="ko-KR" sz="1400" b="0" dirty="0">
                      <a:latin typeface="Arial" panose="020B0604020202020204" pitchFamily="34" charset="0"/>
                      <a:ea typeface="굴림" panose="020B0600000101010101" pitchFamily="34" charset="-127"/>
                    </a:rPr>
                    <a:t>Tag</a:t>
                  </a:r>
                  <a:endParaRPr lang="en-US" altLang="ko-KR" sz="1800" b="0" dirty="0">
                    <a:latin typeface="Arial" panose="020B0604020202020204" pitchFamily="34" charset="0"/>
                    <a:ea typeface="굴림" panose="020B0600000101010101" pitchFamily="34" charset="-127"/>
                  </a:endParaRPr>
                </a:p>
              </p:txBody>
            </p:sp>
          </p:grpSp>
        </p:grpSp>
        <p:sp>
          <p:nvSpPr>
            <p:cNvPr id="11" name="AutoShape 17">
              <a:extLst>
                <a:ext uri="{FF2B5EF4-FFF2-40B4-BE49-F238E27FC236}">
                  <a16:creationId xmlns:a16="http://schemas.microsoft.com/office/drawing/2014/main" id="{D5660962-9290-4211-81D2-CA7F6087C2A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268" y="1165"/>
              <a:ext cx="240" cy="615"/>
            </a:xfrm>
            <a:prstGeom prst="rightBrace">
              <a:avLst>
                <a:gd name="adj1" fmla="val 21354"/>
                <a:gd name="adj2" fmla="val 50000"/>
              </a:avLst>
            </a:prstGeom>
            <a:noFill/>
            <a:ln w="57150">
              <a:solidFill>
                <a:srgbClr val="2A40E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" name="Text Box 18">
              <a:extLst>
                <a:ext uri="{FF2B5EF4-FFF2-40B4-BE49-F238E27FC236}">
                  <a16:creationId xmlns:a16="http://schemas.microsoft.com/office/drawing/2014/main" id="{0791CD91-048F-42F2-B4F8-B0A6185A26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6" y="1793"/>
              <a:ext cx="86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800" b="0" dirty="0">
                  <a:latin typeface="Gill Sans" charset="0"/>
                  <a:ea typeface="Gill Sans" charset="0"/>
                  <a:cs typeface="Gill Sans" charset="0"/>
                </a:rPr>
                <a:t>Data Select</a:t>
              </a:r>
            </a:p>
          </p:txBody>
        </p:sp>
        <p:sp>
          <p:nvSpPr>
            <p:cNvPr id="13" name="Line 19">
              <a:extLst>
                <a:ext uri="{FF2B5EF4-FFF2-40B4-BE49-F238E27FC236}">
                  <a16:creationId xmlns:a16="http://schemas.microsoft.com/office/drawing/2014/main" id="{40769616-6F04-4311-BCCA-696F259A29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85" y="1592"/>
              <a:ext cx="3" cy="133"/>
            </a:xfrm>
            <a:prstGeom prst="line">
              <a:avLst/>
            </a:prstGeom>
            <a:noFill/>
            <a:ln w="57150">
              <a:solidFill>
                <a:srgbClr val="2A40E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" name="Rectangle 7">
            <a:extLst>
              <a:ext uri="{FF2B5EF4-FFF2-40B4-BE49-F238E27FC236}">
                <a16:creationId xmlns:a16="http://schemas.microsoft.com/office/drawing/2014/main" id="{5A929F08-CB9A-47E6-BA4A-D54CDBE33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1843" y="2485799"/>
            <a:ext cx="16764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</a:pPr>
            <a:endParaRPr lang="ko-KR" altLang="en-US" sz="1800" b="0">
              <a:latin typeface="Arial" panose="020B0604020202020204" pitchFamily="34" charset="0"/>
              <a:ea typeface="굴림" panose="020B0600000101010101" pitchFamily="34" charset="-127"/>
            </a:endParaRPr>
          </a:p>
        </p:txBody>
      </p:sp>
      <p:sp>
        <p:nvSpPr>
          <p:cNvPr id="23" name="Text Box 12">
            <a:extLst>
              <a:ext uri="{FF2B5EF4-FFF2-40B4-BE49-F238E27FC236}">
                <a16:creationId xmlns:a16="http://schemas.microsoft.com/office/drawing/2014/main" id="{E2FA3EB3-98C6-4523-B83A-79351A07C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4327" y="2447052"/>
            <a:ext cx="62228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1400" b="0" dirty="0" smtClean="0">
                <a:latin typeface="Arial" panose="020B0604020202020204" pitchFamily="34" charset="0"/>
                <a:ea typeface="굴림" panose="020B0600000101010101" pitchFamily="34" charset="-127"/>
              </a:rPr>
              <a:t>Index</a:t>
            </a:r>
            <a:endParaRPr lang="en-US" altLang="ko-KR" sz="1800" b="0" dirty="0">
              <a:latin typeface="Arial" panose="020B0604020202020204" pitchFamily="34" charset="0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8428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3A0B7-892D-43A8-8A5A-680C7D6C9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03F8D-8BB3-482A-B7CE-BA5E58D1D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973217" y="4032662"/>
            <a:ext cx="3581400" cy="392876"/>
          </a:xfrm>
        </p:spPr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2876F-2E1B-4836-916D-F68E90CB6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Direct Mapped 2</a:t>
            </a:r>
            <a:r>
              <a:rPr lang="en-US" altLang="ko-KR" baseline="30000" dirty="0" smtClean="0"/>
              <a:t>N</a:t>
            </a:r>
            <a:r>
              <a:rPr lang="en-US" altLang="ko-KR" dirty="0" smtClean="0"/>
              <a:t> byte cache:</a:t>
            </a:r>
          </a:p>
          <a:p>
            <a:pPr lvl="1"/>
            <a:r>
              <a:rPr lang="en-US" altLang="ko-KR" dirty="0" smtClean="0"/>
              <a:t>The uppermost (32 - N) bits are always the Cache Tag</a:t>
            </a:r>
          </a:p>
          <a:p>
            <a:pPr lvl="1"/>
            <a:r>
              <a:rPr lang="en-US" altLang="ko-KR" dirty="0" smtClean="0"/>
              <a:t>The lowest M bits are the Byte Select (Block Size = 2</a:t>
            </a:r>
            <a:r>
              <a:rPr lang="en-US" altLang="ko-KR" baseline="30000" dirty="0" smtClean="0"/>
              <a:t>M</a:t>
            </a:r>
            <a:r>
              <a:rPr lang="en-US" altLang="ko-KR" dirty="0" smtClean="0"/>
              <a:t>)</a:t>
            </a:r>
            <a:endParaRPr lang="en-US" altLang="ko-KR" dirty="0"/>
          </a:p>
        </p:txBody>
      </p:sp>
      <p:sp>
        <p:nvSpPr>
          <p:cNvPr id="7" name="Rectangle 6"/>
          <p:cNvSpPr/>
          <p:nvPr/>
        </p:nvSpPr>
        <p:spPr>
          <a:xfrm>
            <a:off x="3794760" y="2838694"/>
            <a:ext cx="8266176" cy="39272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1353D3-EC48-42CA-8C72-33E4F6E39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Direct-Mapped Cache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B375F-171F-4685-BBE4-BF2E5965F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85" name="Rectangle 74">
            <a:extLst>
              <a:ext uri="{FF2B5EF4-FFF2-40B4-BE49-F238E27FC236}">
                <a16:creationId xmlns:a16="http://schemas.microsoft.com/office/drawing/2014/main" id="{FCDED48A-64EF-4490-A3ED-1B97B49B7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5375" y="4705594"/>
            <a:ext cx="3248025" cy="304800"/>
          </a:xfrm>
          <a:prstGeom prst="rect">
            <a:avLst/>
          </a:prstGeom>
          <a:solidFill>
            <a:srgbClr val="FF66CC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1800" b="0">
              <a:latin typeface="+mn-lt"/>
            </a:endParaRPr>
          </a:p>
        </p:txBody>
      </p:sp>
      <p:grpSp>
        <p:nvGrpSpPr>
          <p:cNvPr id="86" name="Group 91">
            <a:extLst>
              <a:ext uri="{FF2B5EF4-FFF2-40B4-BE49-F238E27FC236}">
                <a16:creationId xmlns:a16="http://schemas.microsoft.com/office/drawing/2014/main" id="{15FD556F-FF2B-4819-B8F3-190720354A91}"/>
              </a:ext>
            </a:extLst>
          </p:cNvPr>
          <p:cNvGrpSpPr>
            <a:grpSpLocks/>
          </p:cNvGrpSpPr>
          <p:nvPr/>
        </p:nvGrpSpPr>
        <p:grpSpPr bwMode="auto">
          <a:xfrm>
            <a:off x="3951287" y="4086469"/>
            <a:ext cx="4224338" cy="2432050"/>
            <a:chOff x="515" y="2334"/>
            <a:chExt cx="2661" cy="1532"/>
          </a:xfrm>
        </p:grpSpPr>
        <p:sp>
          <p:nvSpPr>
            <p:cNvPr id="87" name="Rectangle 24">
              <a:extLst>
                <a:ext uri="{FF2B5EF4-FFF2-40B4-BE49-F238E27FC236}">
                  <a16:creationId xmlns:a16="http://schemas.microsoft.com/office/drawing/2014/main" id="{4B6955ED-72D8-43ED-80DA-BD68A8B1D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2" y="2538"/>
              <a:ext cx="2048" cy="13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</a:endParaRPr>
            </a:p>
          </p:txBody>
        </p:sp>
        <p:sp>
          <p:nvSpPr>
            <p:cNvPr id="88" name="Line 25">
              <a:extLst>
                <a:ext uri="{FF2B5EF4-FFF2-40B4-BE49-F238E27FC236}">
                  <a16:creationId xmlns:a16="http://schemas.microsoft.com/office/drawing/2014/main" id="{21260D12-7887-44AD-B8DF-E5C87036C2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96" y="2722"/>
              <a:ext cx="20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9" name="Line 26">
              <a:extLst>
                <a:ext uri="{FF2B5EF4-FFF2-40B4-BE49-F238E27FC236}">
                  <a16:creationId xmlns:a16="http://schemas.microsoft.com/office/drawing/2014/main" id="{9977A2B4-16A4-4984-B24D-401C32E16A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96" y="2914"/>
              <a:ext cx="20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0" name="Line 27">
              <a:extLst>
                <a:ext uri="{FF2B5EF4-FFF2-40B4-BE49-F238E27FC236}">
                  <a16:creationId xmlns:a16="http://schemas.microsoft.com/office/drawing/2014/main" id="{2F245096-3695-4FFE-8FE9-CE0A853C7F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96" y="3106"/>
              <a:ext cx="20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" name="Line 28">
              <a:extLst>
                <a:ext uri="{FF2B5EF4-FFF2-40B4-BE49-F238E27FC236}">
                  <a16:creationId xmlns:a16="http://schemas.microsoft.com/office/drawing/2014/main" id="{1E4164F2-942D-4565-97FB-D03EE592C6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96" y="3298"/>
              <a:ext cx="20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2" name="Line 29">
              <a:extLst>
                <a:ext uri="{FF2B5EF4-FFF2-40B4-BE49-F238E27FC236}">
                  <a16:creationId xmlns:a16="http://schemas.microsoft.com/office/drawing/2014/main" id="{B9D1AF4A-1EB8-4E6F-B884-8FFE8078D3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96" y="3682"/>
              <a:ext cx="20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3" name="Rectangle 30">
              <a:extLst>
                <a:ext uri="{FF2B5EF4-FFF2-40B4-BE49-F238E27FC236}">
                  <a16:creationId xmlns:a16="http://schemas.microsoft.com/office/drawing/2014/main" id="{06AF3378-4EE7-4C32-A808-1ECEE3BC9E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3333"/>
              <a:ext cx="16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b="0">
                  <a:latin typeface="+mn-lt"/>
                  <a:ea typeface="굴림" panose="020B0600000101010101" pitchFamily="34" charset="-127"/>
                </a:rPr>
                <a:t>:</a:t>
              </a:r>
            </a:p>
          </p:txBody>
        </p:sp>
        <p:sp>
          <p:nvSpPr>
            <p:cNvPr id="94" name="Rectangle 35">
              <a:extLst>
                <a:ext uri="{FF2B5EF4-FFF2-40B4-BE49-F238E27FC236}">
                  <a16:creationId xmlns:a16="http://schemas.microsoft.com/office/drawing/2014/main" id="{4BCC2579-95BC-4EEC-9D48-D3EB83F078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5" y="2718"/>
              <a:ext cx="36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0x50</a:t>
              </a:r>
            </a:p>
          </p:txBody>
        </p:sp>
        <p:sp>
          <p:nvSpPr>
            <p:cNvPr id="95" name="Rectangle 38">
              <a:extLst>
                <a:ext uri="{FF2B5EF4-FFF2-40B4-BE49-F238E27FC236}">
                  <a16:creationId xmlns:a16="http://schemas.microsoft.com/office/drawing/2014/main" id="{090D9B89-72B7-41FB-B17C-B33068DFC7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" y="2538"/>
              <a:ext cx="176" cy="13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</a:endParaRPr>
            </a:p>
          </p:txBody>
        </p:sp>
        <p:sp>
          <p:nvSpPr>
            <p:cNvPr id="96" name="Rectangle 39">
              <a:extLst>
                <a:ext uri="{FF2B5EF4-FFF2-40B4-BE49-F238E27FC236}">
                  <a16:creationId xmlns:a16="http://schemas.microsoft.com/office/drawing/2014/main" id="{56BEC724-FA0A-439F-ACCB-64DFC54C93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" y="2334"/>
              <a:ext cx="57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Valid Bit</a:t>
              </a:r>
            </a:p>
          </p:txBody>
        </p:sp>
        <p:sp>
          <p:nvSpPr>
            <p:cNvPr id="97" name="Line 40">
              <a:extLst>
                <a:ext uri="{FF2B5EF4-FFF2-40B4-BE49-F238E27FC236}">
                  <a16:creationId xmlns:a16="http://schemas.microsoft.com/office/drawing/2014/main" id="{9458B1CE-2FC5-41DC-8FC4-FCF3B2A59F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2" y="2722"/>
              <a:ext cx="2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8" name="Line 41">
              <a:extLst>
                <a:ext uri="{FF2B5EF4-FFF2-40B4-BE49-F238E27FC236}">
                  <a16:creationId xmlns:a16="http://schemas.microsoft.com/office/drawing/2014/main" id="{6606C355-FAFA-4F42-AEBE-6C59686279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2" y="2914"/>
              <a:ext cx="2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9" name="Line 42">
              <a:extLst>
                <a:ext uri="{FF2B5EF4-FFF2-40B4-BE49-F238E27FC236}">
                  <a16:creationId xmlns:a16="http://schemas.microsoft.com/office/drawing/2014/main" id="{EA671671-D3B7-4682-A05E-D0A39A7B5D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2" y="3106"/>
              <a:ext cx="2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0" name="Line 43">
              <a:extLst>
                <a:ext uri="{FF2B5EF4-FFF2-40B4-BE49-F238E27FC236}">
                  <a16:creationId xmlns:a16="http://schemas.microsoft.com/office/drawing/2014/main" id="{F1068E5B-5A2A-49F5-B8B2-72F3FD3E59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2" y="3298"/>
              <a:ext cx="2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1" name="Line 44">
              <a:extLst>
                <a:ext uri="{FF2B5EF4-FFF2-40B4-BE49-F238E27FC236}">
                  <a16:creationId xmlns:a16="http://schemas.microsoft.com/office/drawing/2014/main" id="{B93357BC-55C4-49A3-A85A-E797443A3D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2" y="3682"/>
              <a:ext cx="2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2" name="Rectangle 45">
              <a:extLst>
                <a:ext uri="{FF2B5EF4-FFF2-40B4-BE49-F238E27FC236}">
                  <a16:creationId xmlns:a16="http://schemas.microsoft.com/office/drawing/2014/main" id="{9546B0E7-4552-4469-8F39-8627DC22B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" y="3333"/>
              <a:ext cx="16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b="0">
                  <a:latin typeface="+mn-lt"/>
                  <a:ea typeface="굴림" panose="020B0600000101010101" pitchFamily="34" charset="-127"/>
                </a:rPr>
                <a:t>:</a:t>
              </a:r>
            </a:p>
          </p:txBody>
        </p:sp>
        <p:sp>
          <p:nvSpPr>
            <p:cNvPr id="103" name="Rectangle 63">
              <a:extLst>
                <a:ext uri="{FF2B5EF4-FFF2-40B4-BE49-F238E27FC236}">
                  <a16:creationId xmlns:a16="http://schemas.microsoft.com/office/drawing/2014/main" id="{C4DBD5CD-2A23-49DD-99B5-E26B28C4A7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334"/>
              <a:ext cx="69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ko-KR" altLang="en-US" sz="1400" b="0">
                  <a:latin typeface="+mn-lt"/>
                  <a:ea typeface="굴림" panose="020B0600000101010101" pitchFamily="34" charset="-127"/>
                </a:rPr>
                <a:t> </a:t>
              </a: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Cache Tag</a:t>
              </a:r>
            </a:p>
          </p:txBody>
        </p:sp>
      </p:grpSp>
      <p:sp>
        <p:nvSpPr>
          <p:cNvPr id="104" name="Rectangle 75">
            <a:extLst>
              <a:ext uri="{FF2B5EF4-FFF2-40B4-BE49-F238E27FC236}">
                <a16:creationId xmlns:a16="http://schemas.microsoft.com/office/drawing/2014/main" id="{8E48EC74-6DF1-4B6F-86C2-7982143A5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25125" y="4697657"/>
            <a:ext cx="752475" cy="307975"/>
          </a:xfrm>
          <a:prstGeom prst="rect">
            <a:avLst/>
          </a:prstGeom>
          <a:solidFill>
            <a:srgbClr val="FF66CC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1800" b="0">
              <a:latin typeface="+mn-lt"/>
            </a:endParaRPr>
          </a:p>
        </p:txBody>
      </p:sp>
      <p:grpSp>
        <p:nvGrpSpPr>
          <p:cNvPr id="105" name="Group 90">
            <a:extLst>
              <a:ext uri="{FF2B5EF4-FFF2-40B4-BE49-F238E27FC236}">
                <a16:creationId xmlns:a16="http://schemas.microsoft.com/office/drawing/2014/main" id="{5A192AB4-6988-4A5C-8022-CC4898639634}"/>
              </a:ext>
            </a:extLst>
          </p:cNvPr>
          <p:cNvGrpSpPr>
            <a:grpSpLocks/>
          </p:cNvGrpSpPr>
          <p:nvPr/>
        </p:nvGrpSpPr>
        <p:grpSpPr bwMode="auto">
          <a:xfrm>
            <a:off x="8447087" y="4086469"/>
            <a:ext cx="3200400" cy="2438400"/>
            <a:chOff x="3347" y="2334"/>
            <a:chExt cx="2016" cy="1536"/>
          </a:xfrm>
        </p:grpSpPr>
        <p:sp>
          <p:nvSpPr>
            <p:cNvPr id="106" name="Rectangle 53">
              <a:extLst>
                <a:ext uri="{FF2B5EF4-FFF2-40B4-BE49-F238E27FC236}">
                  <a16:creationId xmlns:a16="http://schemas.microsoft.com/office/drawing/2014/main" id="{02349381-5E5B-4F91-9C20-5B61ACAB13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3" y="2718"/>
              <a:ext cx="5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Byte 32</a:t>
              </a:r>
            </a:p>
          </p:txBody>
        </p:sp>
        <p:sp>
          <p:nvSpPr>
            <p:cNvPr id="107" name="Rectangle 4">
              <a:extLst>
                <a:ext uri="{FF2B5EF4-FFF2-40B4-BE49-F238E27FC236}">
                  <a16:creationId xmlns:a16="http://schemas.microsoft.com/office/drawing/2014/main" id="{EEA2B385-D1E7-492D-92EB-F28AEF5162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8" y="2538"/>
              <a:ext cx="1760" cy="13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</a:endParaRPr>
            </a:p>
          </p:txBody>
        </p:sp>
        <p:sp>
          <p:nvSpPr>
            <p:cNvPr id="108" name="Line 5">
              <a:extLst>
                <a:ext uri="{FF2B5EF4-FFF2-40B4-BE49-F238E27FC236}">
                  <a16:creationId xmlns:a16="http://schemas.microsoft.com/office/drawing/2014/main" id="{7E978CBD-E834-404F-B965-AA70EEF99D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8" y="2722"/>
              <a:ext cx="17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9" name="Line 6">
              <a:extLst>
                <a:ext uri="{FF2B5EF4-FFF2-40B4-BE49-F238E27FC236}">
                  <a16:creationId xmlns:a16="http://schemas.microsoft.com/office/drawing/2014/main" id="{70F87CF2-FB1D-4C19-81F7-5A965BE779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8" y="2914"/>
              <a:ext cx="17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10" name="Line 7">
              <a:extLst>
                <a:ext uri="{FF2B5EF4-FFF2-40B4-BE49-F238E27FC236}">
                  <a16:creationId xmlns:a16="http://schemas.microsoft.com/office/drawing/2014/main" id="{786EAA43-4BE2-43D1-BF02-B236257BD0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8" y="3106"/>
              <a:ext cx="17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11" name="Rectangle 9">
              <a:extLst>
                <a:ext uri="{FF2B5EF4-FFF2-40B4-BE49-F238E27FC236}">
                  <a16:creationId xmlns:a16="http://schemas.microsoft.com/office/drawing/2014/main" id="{EB083EA8-D677-406D-9165-CC1DCA4F96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3" y="2526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0</a:t>
              </a:r>
            </a:p>
          </p:txBody>
        </p:sp>
        <p:sp>
          <p:nvSpPr>
            <p:cNvPr id="112" name="Rectangle 10">
              <a:extLst>
                <a:ext uri="{FF2B5EF4-FFF2-40B4-BE49-F238E27FC236}">
                  <a16:creationId xmlns:a16="http://schemas.microsoft.com/office/drawing/2014/main" id="{948295FA-47A1-4540-80F3-DD79C46EE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3" y="2718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1</a:t>
              </a:r>
            </a:p>
          </p:txBody>
        </p:sp>
        <p:sp>
          <p:nvSpPr>
            <p:cNvPr id="113" name="Rectangle 11">
              <a:extLst>
                <a:ext uri="{FF2B5EF4-FFF2-40B4-BE49-F238E27FC236}">
                  <a16:creationId xmlns:a16="http://schemas.microsoft.com/office/drawing/2014/main" id="{44269FDC-9EE0-4844-8214-2CF7C14AD5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3" y="2910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2</a:t>
              </a:r>
            </a:p>
          </p:txBody>
        </p:sp>
        <p:sp>
          <p:nvSpPr>
            <p:cNvPr id="114" name="Rectangle 12">
              <a:extLst>
                <a:ext uri="{FF2B5EF4-FFF2-40B4-BE49-F238E27FC236}">
                  <a16:creationId xmlns:a16="http://schemas.microsoft.com/office/drawing/2014/main" id="{8D61C2F0-4C93-414C-963A-FBD13A5253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3" y="3102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3</a:t>
              </a:r>
            </a:p>
          </p:txBody>
        </p:sp>
        <p:sp>
          <p:nvSpPr>
            <p:cNvPr id="115" name="Line 13">
              <a:extLst>
                <a:ext uri="{FF2B5EF4-FFF2-40B4-BE49-F238E27FC236}">
                  <a16:creationId xmlns:a16="http://schemas.microsoft.com/office/drawing/2014/main" id="{35310ABD-4E4B-41ED-87D3-89D65EA79D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8" y="3298"/>
              <a:ext cx="17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16" name="Line 14">
              <a:extLst>
                <a:ext uri="{FF2B5EF4-FFF2-40B4-BE49-F238E27FC236}">
                  <a16:creationId xmlns:a16="http://schemas.microsoft.com/office/drawing/2014/main" id="{14B95624-DC8B-4AFA-99BC-2D5BAFBF94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8" y="3682"/>
              <a:ext cx="17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17" name="Rectangle 15">
              <a:extLst>
                <a:ext uri="{FF2B5EF4-FFF2-40B4-BE49-F238E27FC236}">
                  <a16:creationId xmlns:a16="http://schemas.microsoft.com/office/drawing/2014/main" id="{9E511D09-6024-4854-B524-4238CFE495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3285"/>
              <a:ext cx="16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b="0">
                  <a:latin typeface="+mn-lt"/>
                  <a:ea typeface="굴림" panose="020B0600000101010101" pitchFamily="34" charset="-127"/>
                </a:rPr>
                <a:t>:</a:t>
              </a:r>
            </a:p>
          </p:txBody>
        </p:sp>
        <p:sp>
          <p:nvSpPr>
            <p:cNvPr id="118" name="Rectangle 16">
              <a:extLst>
                <a:ext uri="{FF2B5EF4-FFF2-40B4-BE49-F238E27FC236}">
                  <a16:creationId xmlns:a16="http://schemas.microsoft.com/office/drawing/2014/main" id="{75DBB53C-419E-4D7D-912B-541C81E602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6" y="2334"/>
              <a:ext cx="75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ko-KR" altLang="en-US" sz="1400" b="0">
                  <a:latin typeface="+mn-lt"/>
                  <a:ea typeface="굴림" panose="020B0600000101010101" pitchFamily="34" charset="-127"/>
                </a:rPr>
                <a:t> </a:t>
              </a: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Cache Data</a:t>
              </a:r>
            </a:p>
          </p:txBody>
        </p:sp>
        <p:sp>
          <p:nvSpPr>
            <p:cNvPr id="119" name="Rectangle 17">
              <a:extLst>
                <a:ext uri="{FF2B5EF4-FFF2-40B4-BE49-F238E27FC236}">
                  <a16:creationId xmlns:a16="http://schemas.microsoft.com/office/drawing/2014/main" id="{9A630B2F-7FB4-4738-A065-B41E3E27AA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3" y="2526"/>
              <a:ext cx="45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Byte 0</a:t>
              </a:r>
            </a:p>
          </p:txBody>
        </p:sp>
        <p:sp>
          <p:nvSpPr>
            <p:cNvPr id="120" name="Line 47">
              <a:extLst>
                <a:ext uri="{FF2B5EF4-FFF2-40B4-BE49-F238E27FC236}">
                  <a16:creationId xmlns:a16="http://schemas.microsoft.com/office/drawing/2014/main" id="{4ADE7430-F533-4FED-93B8-538DCBDC3A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6" y="2538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21" name="Rectangle 48">
              <a:extLst>
                <a:ext uri="{FF2B5EF4-FFF2-40B4-BE49-F238E27FC236}">
                  <a16:creationId xmlns:a16="http://schemas.microsoft.com/office/drawing/2014/main" id="{1E280840-E27B-40A2-B7B2-17BBB3D634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3" y="2526"/>
              <a:ext cx="45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Byte 1</a:t>
              </a:r>
            </a:p>
          </p:txBody>
        </p:sp>
        <p:sp>
          <p:nvSpPr>
            <p:cNvPr id="122" name="Line 49">
              <a:extLst>
                <a:ext uri="{FF2B5EF4-FFF2-40B4-BE49-F238E27FC236}">
                  <a16:creationId xmlns:a16="http://schemas.microsoft.com/office/drawing/2014/main" id="{0785DCAA-D42E-46C1-9447-3A0D39A596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2538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23" name="Rectangle 50">
              <a:extLst>
                <a:ext uri="{FF2B5EF4-FFF2-40B4-BE49-F238E27FC236}">
                  <a16:creationId xmlns:a16="http://schemas.microsoft.com/office/drawing/2014/main" id="{C8332153-052E-49BB-9D6E-FBA7C53B2C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7" y="2526"/>
              <a:ext cx="5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Byte 31</a:t>
              </a:r>
            </a:p>
          </p:txBody>
        </p:sp>
        <p:sp>
          <p:nvSpPr>
            <p:cNvPr id="124" name="Line 51">
              <a:extLst>
                <a:ext uri="{FF2B5EF4-FFF2-40B4-BE49-F238E27FC236}">
                  <a16:creationId xmlns:a16="http://schemas.microsoft.com/office/drawing/2014/main" id="{B8A6F92E-2647-4B00-B9FC-1FE1EA84E6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2538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25" name="Rectangle 52">
              <a:extLst>
                <a:ext uri="{FF2B5EF4-FFF2-40B4-BE49-F238E27FC236}">
                  <a16:creationId xmlns:a16="http://schemas.microsoft.com/office/drawing/2014/main" id="{AD2B3F13-212B-44BE-9B7B-E111DC266AF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935" y="2489"/>
              <a:ext cx="16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b="0">
                  <a:latin typeface="+mn-lt"/>
                  <a:ea typeface="굴림" panose="020B0600000101010101" pitchFamily="34" charset="-127"/>
                </a:rPr>
                <a:t>:</a:t>
              </a:r>
            </a:p>
          </p:txBody>
        </p:sp>
        <p:sp>
          <p:nvSpPr>
            <p:cNvPr id="126" name="Line 54">
              <a:extLst>
                <a:ext uri="{FF2B5EF4-FFF2-40B4-BE49-F238E27FC236}">
                  <a16:creationId xmlns:a16="http://schemas.microsoft.com/office/drawing/2014/main" id="{C56DA40A-4599-4314-9D52-77D3D175C9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6" y="2730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27" name="Rectangle 55">
              <a:extLst>
                <a:ext uri="{FF2B5EF4-FFF2-40B4-BE49-F238E27FC236}">
                  <a16:creationId xmlns:a16="http://schemas.microsoft.com/office/drawing/2014/main" id="{E3836546-1CB9-4147-8863-0C6FBC0041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3" y="2718"/>
              <a:ext cx="5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Byte 33</a:t>
              </a:r>
            </a:p>
          </p:txBody>
        </p:sp>
        <p:sp>
          <p:nvSpPr>
            <p:cNvPr id="128" name="Line 56">
              <a:extLst>
                <a:ext uri="{FF2B5EF4-FFF2-40B4-BE49-F238E27FC236}">
                  <a16:creationId xmlns:a16="http://schemas.microsoft.com/office/drawing/2014/main" id="{97093D2B-933A-4EA8-BCAF-40B4A3A5E5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2730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29" name="Rectangle 57">
              <a:extLst>
                <a:ext uri="{FF2B5EF4-FFF2-40B4-BE49-F238E27FC236}">
                  <a16:creationId xmlns:a16="http://schemas.microsoft.com/office/drawing/2014/main" id="{6D465632-7EBE-422B-AF70-E27EB53B07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7" y="2718"/>
              <a:ext cx="5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Byte 63</a:t>
              </a:r>
            </a:p>
          </p:txBody>
        </p:sp>
        <p:sp>
          <p:nvSpPr>
            <p:cNvPr id="130" name="Line 58">
              <a:extLst>
                <a:ext uri="{FF2B5EF4-FFF2-40B4-BE49-F238E27FC236}">
                  <a16:creationId xmlns:a16="http://schemas.microsoft.com/office/drawing/2014/main" id="{8C16B9D5-8354-474F-A68E-866F78D837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2730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31" name="Rectangle 59">
              <a:extLst>
                <a:ext uri="{FF2B5EF4-FFF2-40B4-BE49-F238E27FC236}">
                  <a16:creationId xmlns:a16="http://schemas.microsoft.com/office/drawing/2014/main" id="{18224F90-C024-4205-A2D1-B2AB1073961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935" y="2681"/>
              <a:ext cx="16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b="0">
                  <a:latin typeface="+mn-lt"/>
                  <a:ea typeface="굴림" panose="020B0600000101010101" pitchFamily="34" charset="-127"/>
                </a:rPr>
                <a:t>:</a:t>
              </a:r>
            </a:p>
          </p:txBody>
        </p:sp>
        <p:sp>
          <p:nvSpPr>
            <p:cNvPr id="132" name="Rectangle 60">
              <a:extLst>
                <a:ext uri="{FF2B5EF4-FFF2-40B4-BE49-F238E27FC236}">
                  <a16:creationId xmlns:a16="http://schemas.microsoft.com/office/drawing/2014/main" id="{C5B111D3-BBAB-4B9B-A691-53F2E12A90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7" y="3678"/>
              <a:ext cx="5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Byte 992</a:t>
              </a:r>
            </a:p>
          </p:txBody>
        </p:sp>
        <p:sp>
          <p:nvSpPr>
            <p:cNvPr id="133" name="Rectangle 61">
              <a:extLst>
                <a:ext uri="{FF2B5EF4-FFF2-40B4-BE49-F238E27FC236}">
                  <a16:creationId xmlns:a16="http://schemas.microsoft.com/office/drawing/2014/main" id="{026D8A79-0ADE-4362-919F-38327E066F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7" y="3678"/>
              <a:ext cx="6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Byte 1023</a:t>
              </a:r>
            </a:p>
          </p:txBody>
        </p:sp>
        <p:sp>
          <p:nvSpPr>
            <p:cNvPr id="134" name="Rectangle 62">
              <a:extLst>
                <a:ext uri="{FF2B5EF4-FFF2-40B4-BE49-F238E27FC236}">
                  <a16:creationId xmlns:a16="http://schemas.microsoft.com/office/drawing/2014/main" id="{7F011BE0-1D3B-4863-BF33-A92F431B524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223" y="3641"/>
              <a:ext cx="16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b="0">
                  <a:latin typeface="+mn-lt"/>
                  <a:ea typeface="굴림" panose="020B0600000101010101" pitchFamily="34" charset="-127"/>
                </a:rPr>
                <a:t>:</a:t>
              </a:r>
            </a:p>
          </p:txBody>
        </p:sp>
        <p:sp>
          <p:nvSpPr>
            <p:cNvPr id="135" name="Rectangle 46">
              <a:extLst>
                <a:ext uri="{FF2B5EF4-FFF2-40B4-BE49-F238E27FC236}">
                  <a16:creationId xmlns:a16="http://schemas.microsoft.com/office/drawing/2014/main" id="{F7B96BA2-EB3B-4892-9B37-2587BB73C2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3" y="3678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31</a:t>
              </a:r>
            </a:p>
          </p:txBody>
        </p:sp>
      </p:grpSp>
      <p:sp>
        <p:nvSpPr>
          <p:cNvPr id="136" name="Rectangle 87">
            <a:extLst>
              <a:ext uri="{FF2B5EF4-FFF2-40B4-BE49-F238E27FC236}">
                <a16:creationId xmlns:a16="http://schemas.microsoft.com/office/drawing/2014/main" id="{39A91C9A-6B26-49E5-A2FF-DF0500B62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1725" y="3160957"/>
            <a:ext cx="1433512" cy="280987"/>
          </a:xfrm>
          <a:prstGeom prst="rect">
            <a:avLst/>
          </a:prstGeom>
          <a:solidFill>
            <a:srgbClr val="FF66CC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1800" b="0">
              <a:latin typeface="+mn-lt"/>
            </a:endParaRPr>
          </a:p>
        </p:txBody>
      </p:sp>
      <p:sp>
        <p:nvSpPr>
          <p:cNvPr id="137" name="Rectangle 86">
            <a:extLst>
              <a:ext uri="{FF2B5EF4-FFF2-40B4-BE49-F238E27FC236}">
                <a16:creationId xmlns:a16="http://schemas.microsoft.com/office/drawing/2014/main" id="{8F2EBD46-726C-4D7A-B26F-EEDC50054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1525" y="3170482"/>
            <a:ext cx="1600200" cy="273050"/>
          </a:xfrm>
          <a:prstGeom prst="rect">
            <a:avLst/>
          </a:prstGeom>
          <a:solidFill>
            <a:srgbClr val="FF66CC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1800" b="0">
              <a:latin typeface="+mn-lt"/>
            </a:endParaRPr>
          </a:p>
        </p:txBody>
      </p:sp>
      <p:sp>
        <p:nvSpPr>
          <p:cNvPr id="138" name="Rectangle 78">
            <a:extLst>
              <a:ext uri="{FF2B5EF4-FFF2-40B4-BE49-F238E27FC236}">
                <a16:creationId xmlns:a16="http://schemas.microsoft.com/office/drawing/2014/main" id="{15D29437-3D26-443D-9ED0-8F7DDF420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3172069"/>
            <a:ext cx="4419600" cy="266700"/>
          </a:xfrm>
          <a:prstGeom prst="rect">
            <a:avLst/>
          </a:prstGeom>
          <a:solidFill>
            <a:srgbClr val="FF66CC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1800" b="0">
              <a:latin typeface="+mn-lt"/>
            </a:endParaRPr>
          </a:p>
        </p:txBody>
      </p:sp>
      <p:sp>
        <p:nvSpPr>
          <p:cNvPr id="139" name="Rectangle 32">
            <a:extLst>
              <a:ext uri="{FF2B5EF4-FFF2-40B4-BE49-F238E27FC236}">
                <a16:creationId xmlns:a16="http://schemas.microsoft.com/office/drawing/2014/main" id="{52688171-FF9C-4AF0-8902-97BF1D8C9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0" y="3467344"/>
            <a:ext cx="902492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1400" b="0">
                <a:latin typeface="+mn-lt"/>
                <a:ea typeface="굴림" panose="020B0600000101010101" pitchFamily="34" charset="-127"/>
              </a:rPr>
              <a:t>Ex: 0x50</a:t>
            </a:r>
          </a:p>
        </p:txBody>
      </p:sp>
      <p:sp>
        <p:nvSpPr>
          <p:cNvPr id="140" name="Line 36">
            <a:extLst>
              <a:ext uri="{FF2B5EF4-FFF2-40B4-BE49-F238E27FC236}">
                <a16:creationId xmlns:a16="http://schemas.microsoft.com/office/drawing/2014/main" id="{155131D0-817B-4513-A1AF-BB5CFCECE969}"/>
              </a:ext>
            </a:extLst>
          </p:cNvPr>
          <p:cNvSpPr>
            <a:spLocks noChangeShapeType="1"/>
          </p:cNvSpPr>
          <p:nvPr/>
        </p:nvSpPr>
        <p:spPr bwMode="auto">
          <a:xfrm>
            <a:off x="8010525" y="3302244"/>
            <a:ext cx="0" cy="147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grpSp>
        <p:nvGrpSpPr>
          <p:cNvPr id="141" name="Group 85">
            <a:extLst>
              <a:ext uri="{FF2B5EF4-FFF2-40B4-BE49-F238E27FC236}">
                <a16:creationId xmlns:a16="http://schemas.microsoft.com/office/drawing/2014/main" id="{878348BF-C52D-4AB6-8047-0C28BE7C88B5}"/>
              </a:ext>
            </a:extLst>
          </p:cNvPr>
          <p:cNvGrpSpPr>
            <a:grpSpLocks/>
          </p:cNvGrpSpPr>
          <p:nvPr/>
        </p:nvGrpSpPr>
        <p:grpSpPr bwMode="auto">
          <a:xfrm>
            <a:off x="10199687" y="3448294"/>
            <a:ext cx="901700" cy="1352550"/>
            <a:chOff x="4451" y="1932"/>
            <a:chExt cx="568" cy="852"/>
          </a:xfrm>
        </p:grpSpPr>
        <p:sp>
          <p:nvSpPr>
            <p:cNvPr id="142" name="Line 19">
              <a:extLst>
                <a:ext uri="{FF2B5EF4-FFF2-40B4-BE49-F238E27FC236}">
                  <a16:creationId xmlns:a16="http://schemas.microsoft.com/office/drawing/2014/main" id="{98B0792F-514B-4EF6-B9A3-CDFE1762B5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2136"/>
              <a:ext cx="0" cy="6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43" name="Rectangle 66">
              <a:extLst>
                <a:ext uri="{FF2B5EF4-FFF2-40B4-BE49-F238E27FC236}">
                  <a16:creationId xmlns:a16="http://schemas.microsoft.com/office/drawing/2014/main" id="{E373A2DA-997D-45DE-ACCC-4F2DF478F2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1" y="1932"/>
              <a:ext cx="56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Ex: 0x00</a:t>
              </a:r>
            </a:p>
          </p:txBody>
        </p:sp>
      </p:grpSp>
      <p:grpSp>
        <p:nvGrpSpPr>
          <p:cNvPr id="144" name="Group 80">
            <a:extLst>
              <a:ext uri="{FF2B5EF4-FFF2-40B4-BE49-F238E27FC236}">
                <a16:creationId xmlns:a16="http://schemas.microsoft.com/office/drawing/2014/main" id="{FAAFFBB8-F473-455B-B737-0A1DBEE5A3C3}"/>
              </a:ext>
            </a:extLst>
          </p:cNvPr>
          <p:cNvGrpSpPr>
            <a:grpSpLocks/>
          </p:cNvGrpSpPr>
          <p:nvPr/>
        </p:nvGrpSpPr>
        <p:grpSpPr bwMode="auto">
          <a:xfrm>
            <a:off x="3951287" y="2838694"/>
            <a:ext cx="7521575" cy="609600"/>
            <a:chOff x="515" y="1470"/>
            <a:chExt cx="4738" cy="384"/>
          </a:xfrm>
        </p:grpSpPr>
        <p:sp>
          <p:nvSpPr>
            <p:cNvPr id="145" name="Rectangle 8">
              <a:extLst>
                <a:ext uri="{FF2B5EF4-FFF2-40B4-BE49-F238E27FC236}">
                  <a16:creationId xmlns:a16="http://schemas.microsoft.com/office/drawing/2014/main" id="{490E4D7A-8262-4F95-9488-A0E2124DE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7" y="1662"/>
              <a:ext cx="76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Cache Index</a:t>
              </a:r>
            </a:p>
          </p:txBody>
        </p:sp>
        <p:sp>
          <p:nvSpPr>
            <p:cNvPr id="146" name="Rectangle 18">
              <a:extLst>
                <a:ext uri="{FF2B5EF4-FFF2-40B4-BE49-F238E27FC236}">
                  <a16:creationId xmlns:a16="http://schemas.microsoft.com/office/drawing/2014/main" id="{AFBD09E9-5FF1-4440-981B-6A3DCF1856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" y="1674"/>
              <a:ext cx="4688" cy="17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</a:endParaRPr>
            </a:p>
          </p:txBody>
        </p:sp>
        <p:sp>
          <p:nvSpPr>
            <p:cNvPr id="147" name="Line 20">
              <a:extLst>
                <a:ext uri="{FF2B5EF4-FFF2-40B4-BE49-F238E27FC236}">
                  <a16:creationId xmlns:a16="http://schemas.microsoft.com/office/drawing/2014/main" id="{5C3E9694-F449-4A21-A755-3242E13D21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1674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48" name="Rectangle 21">
              <a:extLst>
                <a:ext uri="{FF2B5EF4-FFF2-40B4-BE49-F238E27FC236}">
                  <a16:creationId xmlns:a16="http://schemas.microsoft.com/office/drawing/2014/main" id="{0DA291B5-63EB-463C-9D78-E97D8C39C3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5" y="1470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0</a:t>
              </a:r>
            </a:p>
          </p:txBody>
        </p:sp>
        <p:sp>
          <p:nvSpPr>
            <p:cNvPr id="149" name="Rectangle 22">
              <a:extLst>
                <a:ext uri="{FF2B5EF4-FFF2-40B4-BE49-F238E27FC236}">
                  <a16:creationId xmlns:a16="http://schemas.microsoft.com/office/drawing/2014/main" id="{54F16F6D-96FD-474C-B10A-ECE8851638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7" y="1470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 dirty="0">
                  <a:latin typeface="+mn-lt"/>
                  <a:ea typeface="굴림" panose="020B0600000101010101" pitchFamily="34" charset="-127"/>
                </a:rPr>
                <a:t>4</a:t>
              </a:r>
            </a:p>
          </p:txBody>
        </p:sp>
        <p:sp>
          <p:nvSpPr>
            <p:cNvPr id="150" name="Rectangle 23">
              <a:extLst>
                <a:ext uri="{FF2B5EF4-FFF2-40B4-BE49-F238E27FC236}">
                  <a16:creationId xmlns:a16="http://schemas.microsoft.com/office/drawing/2014/main" id="{446DDDFA-AD0B-48A2-82B9-94E0055DC0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" y="1470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31</a:t>
              </a:r>
            </a:p>
          </p:txBody>
        </p:sp>
        <p:sp>
          <p:nvSpPr>
            <p:cNvPr id="151" name="Rectangle 31">
              <a:extLst>
                <a:ext uri="{FF2B5EF4-FFF2-40B4-BE49-F238E27FC236}">
                  <a16:creationId xmlns:a16="http://schemas.microsoft.com/office/drawing/2014/main" id="{22C85D99-5D51-4670-BFF0-CBCAA28BCC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6" y="1655"/>
              <a:ext cx="65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Cache Tag</a:t>
              </a:r>
            </a:p>
          </p:txBody>
        </p:sp>
        <p:sp>
          <p:nvSpPr>
            <p:cNvPr id="152" name="Line 64">
              <a:extLst>
                <a:ext uri="{FF2B5EF4-FFF2-40B4-BE49-F238E27FC236}">
                  <a16:creationId xmlns:a16="http://schemas.microsoft.com/office/drawing/2014/main" id="{7B05BB50-5812-4F79-B3B3-B339EF37EC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1674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53" name="Rectangle 65">
              <a:extLst>
                <a:ext uri="{FF2B5EF4-FFF2-40B4-BE49-F238E27FC236}">
                  <a16:creationId xmlns:a16="http://schemas.microsoft.com/office/drawing/2014/main" id="{5988E563-877B-40DC-A4F7-D03FD306A5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5" y="1662"/>
              <a:ext cx="70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Byte Select</a:t>
              </a:r>
            </a:p>
          </p:txBody>
        </p:sp>
        <p:sp>
          <p:nvSpPr>
            <p:cNvPr id="154" name="Rectangle 67">
              <a:extLst>
                <a:ext uri="{FF2B5EF4-FFF2-40B4-BE49-F238E27FC236}">
                  <a16:creationId xmlns:a16="http://schemas.microsoft.com/office/drawing/2014/main" id="{EA3B6ECA-6AC7-46A9-9241-8AC86AA7F9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9" y="1470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 dirty="0">
                  <a:latin typeface="+mn-lt"/>
                  <a:ea typeface="굴림" panose="020B0600000101010101" pitchFamily="34" charset="-127"/>
                </a:rPr>
                <a:t>9</a:t>
              </a:r>
            </a:p>
          </p:txBody>
        </p:sp>
      </p:grpSp>
      <p:grpSp>
        <p:nvGrpSpPr>
          <p:cNvPr id="155" name="Group 84">
            <a:extLst>
              <a:ext uri="{FF2B5EF4-FFF2-40B4-BE49-F238E27FC236}">
                <a16:creationId xmlns:a16="http://schemas.microsoft.com/office/drawing/2014/main" id="{BC847238-6E8B-43E0-9873-6F9F1A9A176E}"/>
              </a:ext>
            </a:extLst>
          </p:cNvPr>
          <p:cNvGrpSpPr>
            <a:grpSpLocks/>
          </p:cNvGrpSpPr>
          <p:nvPr/>
        </p:nvGrpSpPr>
        <p:grpSpPr bwMode="auto">
          <a:xfrm>
            <a:off x="8599487" y="3448294"/>
            <a:ext cx="3297238" cy="1400175"/>
            <a:chOff x="3443" y="1854"/>
            <a:chExt cx="2077" cy="882"/>
          </a:xfrm>
        </p:grpSpPr>
        <p:sp>
          <p:nvSpPr>
            <p:cNvPr id="156" name="Rectangle 34">
              <a:extLst>
                <a:ext uri="{FF2B5EF4-FFF2-40B4-BE49-F238E27FC236}">
                  <a16:creationId xmlns:a16="http://schemas.microsoft.com/office/drawing/2014/main" id="{762570D3-AE65-4D2B-BAC4-8431772100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3" y="1854"/>
              <a:ext cx="56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Ex: 0x01</a:t>
              </a:r>
            </a:p>
          </p:txBody>
        </p:sp>
        <p:grpSp>
          <p:nvGrpSpPr>
            <p:cNvPr id="157" name="Group 76">
              <a:extLst>
                <a:ext uri="{FF2B5EF4-FFF2-40B4-BE49-F238E27FC236}">
                  <a16:creationId xmlns:a16="http://schemas.microsoft.com/office/drawing/2014/main" id="{6A0172AB-3D9D-4D5B-B299-9F6288DE9C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4" y="2035"/>
              <a:ext cx="1776" cy="701"/>
              <a:chOff x="3744" y="1960"/>
              <a:chExt cx="1776" cy="928"/>
            </a:xfrm>
          </p:grpSpPr>
          <p:sp>
            <p:nvSpPr>
              <p:cNvPr id="158" name="Line 33">
                <a:extLst>
                  <a:ext uri="{FF2B5EF4-FFF2-40B4-BE49-F238E27FC236}">
                    <a16:creationId xmlns:a16="http://schemas.microsoft.com/office/drawing/2014/main" id="{2B8AF089-3895-43D4-84D1-DC76B14820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40" y="2880"/>
                <a:ext cx="2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59" name="Line 68">
                <a:extLst>
                  <a:ext uri="{FF2B5EF4-FFF2-40B4-BE49-F238E27FC236}">
                    <a16:creationId xmlns:a16="http://schemas.microsoft.com/office/drawing/2014/main" id="{CDCD74B1-A963-4567-BB94-73ADCB0475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52" y="2160"/>
                <a:ext cx="176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60" name="Line 69">
                <a:extLst>
                  <a:ext uri="{FF2B5EF4-FFF2-40B4-BE49-F238E27FC236}">
                    <a16:creationId xmlns:a16="http://schemas.microsoft.com/office/drawing/2014/main" id="{5FEF860F-2286-4F1B-8459-30A03C8998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20" y="2152"/>
                <a:ext cx="0" cy="7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61" name="Line 70">
                <a:extLst>
                  <a:ext uri="{FF2B5EF4-FFF2-40B4-BE49-F238E27FC236}">
                    <a16:creationId xmlns:a16="http://schemas.microsoft.com/office/drawing/2014/main" id="{B6B28910-9DCA-4222-9865-EBC7E3C904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44" y="1960"/>
                <a:ext cx="0" cy="2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</p:grpSp>
      <p:sp>
        <p:nvSpPr>
          <p:cNvPr id="162" name="Rectangle 83">
            <a:extLst>
              <a:ext uri="{FF2B5EF4-FFF2-40B4-BE49-F238E27FC236}">
                <a16:creationId xmlns:a16="http://schemas.microsoft.com/office/drawing/2014/main" id="{45DFDD9C-BF8A-4F47-8640-05E60F6E2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7350" y="4648444"/>
            <a:ext cx="7196137" cy="419100"/>
          </a:xfrm>
          <a:prstGeom prst="rect">
            <a:avLst/>
          </a:prstGeom>
          <a:noFill/>
          <a:ln w="38100" algn="ctr">
            <a:solidFill>
              <a:schemeClr val="hlink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1800" b="0">
              <a:latin typeface="+mn-lt"/>
            </a:endParaRP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77CFE05B-B595-4D4A-A688-9D616C94E826}"/>
              </a:ext>
            </a:extLst>
          </p:cNvPr>
          <p:cNvSpPr/>
          <p:nvPr/>
        </p:nvSpPr>
        <p:spPr>
          <a:xfrm>
            <a:off x="482601" y="3222544"/>
            <a:ext cx="3169917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ea typeface="굴림" panose="020B0600000101010101" pitchFamily="34" charset="-127"/>
              </a:rPr>
              <a:t>Example: 1 KB Direct Mapped Cache with </a:t>
            </a: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굴림" panose="020B0600000101010101" pitchFamily="34" charset="-127"/>
              </a:rPr>
              <a:t>32B 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ea typeface="굴림" panose="020B0600000101010101" pitchFamily="34" charset="-127"/>
              </a:rPr>
              <a:t>Blocks</a:t>
            </a:r>
          </a:p>
          <a:p>
            <a:pPr marL="365760" lvl="1" indent="-342900">
              <a:lnSpc>
                <a:spcPct val="80000"/>
              </a:lnSpc>
              <a:spcBef>
                <a:spcPct val="5000"/>
              </a:spcBef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ea typeface="굴림" panose="020B0600000101010101" pitchFamily="34" charset="-127"/>
              </a:rPr>
              <a:t>Index chooses potential block</a:t>
            </a:r>
          </a:p>
          <a:p>
            <a:pPr marL="365760" lvl="1" indent="-342900">
              <a:lnSpc>
                <a:spcPct val="80000"/>
              </a:lnSpc>
              <a:spcBef>
                <a:spcPct val="5000"/>
              </a:spcBef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ea typeface="굴림" panose="020B0600000101010101" pitchFamily="34" charset="-127"/>
              </a:rPr>
              <a:t>Tag checked to verify block</a:t>
            </a:r>
          </a:p>
          <a:p>
            <a:pPr marL="365760" lvl="1" indent="-342900">
              <a:lnSpc>
                <a:spcPct val="80000"/>
              </a:lnSpc>
              <a:spcBef>
                <a:spcPct val="5000"/>
              </a:spcBef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ea typeface="굴림" panose="020B0600000101010101" pitchFamily="34" charset="-127"/>
              </a:rPr>
              <a:t>Byte select chooses byte within block</a:t>
            </a:r>
          </a:p>
        </p:txBody>
      </p:sp>
    </p:spTree>
    <p:extLst>
      <p:ext uri="{BB962C8B-B14F-4D97-AF65-F5344CB8AC3E}">
        <p14:creationId xmlns:p14="http://schemas.microsoft.com/office/powerpoint/2010/main" val="393956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85" grpId="0" animBg="1"/>
      <p:bldP spid="104" grpId="0" animBg="1"/>
      <p:bldP spid="136" grpId="0" animBg="1"/>
      <p:bldP spid="137" grpId="0" animBg="1"/>
      <p:bldP spid="138" grpId="0" animBg="1"/>
      <p:bldP spid="139" grpId="0"/>
      <p:bldP spid="140" grpId="0" animBg="1"/>
      <p:bldP spid="162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1FDFD-0283-4DC5-8A8A-BE3561BA3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078B0-6BB5-4BE5-91B7-59BE05560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712464" y="2843784"/>
            <a:ext cx="8394192" cy="3685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EDADBA-2848-4D1B-8641-8BAB15351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Fully Associative Cache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8B437-11D1-4758-B6B0-D27DE88B3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Fully Associative: Every block can hold any line</a:t>
            </a:r>
          </a:p>
          <a:p>
            <a:pPr lvl="1"/>
            <a:r>
              <a:rPr lang="en-US" altLang="ko-KR" smtClean="0"/>
              <a:t>Address does not include a cache index</a:t>
            </a:r>
          </a:p>
          <a:p>
            <a:pPr lvl="1"/>
            <a:r>
              <a:rPr lang="en-US" altLang="ko-KR" smtClean="0"/>
              <a:t>Compare tags of all cache entries in parallel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07005E-7911-4DAC-83F1-2F5BF8833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75" name="Rectangle 81">
            <a:extLst>
              <a:ext uri="{FF2B5EF4-FFF2-40B4-BE49-F238E27FC236}">
                <a16:creationId xmlns:a16="http://schemas.microsoft.com/office/drawing/2014/main" id="{EB8EB3E1-C632-489A-8D65-2A209B04F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4200" y="4480485"/>
            <a:ext cx="2946400" cy="1816100"/>
          </a:xfrm>
          <a:prstGeom prst="rect">
            <a:avLst/>
          </a:prstGeom>
          <a:solidFill>
            <a:srgbClr val="FF66CC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1800" b="0">
              <a:latin typeface="+mn-lt"/>
            </a:endParaRPr>
          </a:p>
        </p:txBody>
      </p:sp>
      <p:sp>
        <p:nvSpPr>
          <p:cNvPr id="76" name="Rectangle 80">
            <a:extLst>
              <a:ext uri="{FF2B5EF4-FFF2-40B4-BE49-F238E27FC236}">
                <a16:creationId xmlns:a16="http://schemas.microsoft.com/office/drawing/2014/main" id="{0D86BE7F-72FA-4E83-AAFD-8CBB297D9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06050" y="4488423"/>
            <a:ext cx="757238" cy="285750"/>
          </a:xfrm>
          <a:prstGeom prst="rect">
            <a:avLst/>
          </a:prstGeom>
          <a:solidFill>
            <a:srgbClr val="FF66CC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1800" b="0">
              <a:latin typeface="+mn-lt"/>
            </a:endParaRPr>
          </a:p>
        </p:txBody>
      </p:sp>
      <p:sp>
        <p:nvSpPr>
          <p:cNvPr id="77" name="Rectangle 78">
            <a:extLst>
              <a:ext uri="{FF2B5EF4-FFF2-40B4-BE49-F238E27FC236}">
                <a16:creationId xmlns:a16="http://schemas.microsoft.com/office/drawing/2014/main" id="{B7ED6E0B-BD63-4EE8-B1C1-BB0C63D9E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3938" y="3264460"/>
            <a:ext cx="1439862" cy="282575"/>
          </a:xfrm>
          <a:prstGeom prst="rect">
            <a:avLst/>
          </a:prstGeom>
          <a:solidFill>
            <a:srgbClr val="FF66CC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1800" b="0">
              <a:latin typeface="+mn-lt"/>
            </a:endParaRPr>
          </a:p>
        </p:txBody>
      </p:sp>
      <p:sp>
        <p:nvSpPr>
          <p:cNvPr id="78" name="Rectangle 76">
            <a:extLst>
              <a:ext uri="{FF2B5EF4-FFF2-40B4-BE49-F238E27FC236}">
                <a16:creationId xmlns:a16="http://schemas.microsoft.com/office/drawing/2014/main" id="{ADDACB6B-6061-4AB1-8D78-328A8337A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6363" y="3272398"/>
            <a:ext cx="5989637" cy="276225"/>
          </a:xfrm>
          <a:prstGeom prst="rect">
            <a:avLst/>
          </a:prstGeom>
          <a:solidFill>
            <a:srgbClr val="FF66CC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1800" b="0">
              <a:latin typeface="+mn-lt"/>
            </a:endParaRPr>
          </a:p>
        </p:txBody>
      </p:sp>
      <p:grpSp>
        <p:nvGrpSpPr>
          <p:cNvPr id="79" name="Group 69">
            <a:extLst>
              <a:ext uri="{FF2B5EF4-FFF2-40B4-BE49-F238E27FC236}">
                <a16:creationId xmlns:a16="http://schemas.microsoft.com/office/drawing/2014/main" id="{C6B8167D-5C4F-456A-A5E6-83316C360346}"/>
              </a:ext>
            </a:extLst>
          </p:cNvPr>
          <p:cNvGrpSpPr>
            <a:grpSpLocks/>
          </p:cNvGrpSpPr>
          <p:nvPr/>
        </p:nvGrpSpPr>
        <p:grpSpPr bwMode="auto">
          <a:xfrm>
            <a:off x="8991600" y="4162985"/>
            <a:ext cx="2874963" cy="2127250"/>
            <a:chOff x="3696" y="2496"/>
            <a:chExt cx="1811" cy="1340"/>
          </a:xfrm>
        </p:grpSpPr>
        <p:sp>
          <p:nvSpPr>
            <p:cNvPr id="80" name="Rectangle 4">
              <a:extLst>
                <a:ext uri="{FF2B5EF4-FFF2-40B4-BE49-F238E27FC236}">
                  <a16:creationId xmlns:a16="http://schemas.microsoft.com/office/drawing/2014/main" id="{E13D6553-0B02-460C-BE53-1F100E4D9E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7" y="2700"/>
              <a:ext cx="1760" cy="113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</a:endParaRPr>
            </a:p>
          </p:txBody>
        </p:sp>
        <p:sp>
          <p:nvSpPr>
            <p:cNvPr id="81" name="Line 5">
              <a:extLst>
                <a:ext uri="{FF2B5EF4-FFF2-40B4-BE49-F238E27FC236}">
                  <a16:creationId xmlns:a16="http://schemas.microsoft.com/office/drawing/2014/main" id="{92649D13-3816-4D69-BB9C-86326CFA12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7" y="2884"/>
              <a:ext cx="17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2" name="Line 6">
              <a:extLst>
                <a:ext uri="{FF2B5EF4-FFF2-40B4-BE49-F238E27FC236}">
                  <a16:creationId xmlns:a16="http://schemas.microsoft.com/office/drawing/2014/main" id="{15C3408F-E27E-4AAD-8AEB-EE6225338B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7" y="3076"/>
              <a:ext cx="17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3" name="Line 7">
              <a:extLst>
                <a:ext uri="{FF2B5EF4-FFF2-40B4-BE49-F238E27FC236}">
                  <a16:creationId xmlns:a16="http://schemas.microsoft.com/office/drawing/2014/main" id="{F5BBF6DD-7D63-42AD-814F-EFFF123D51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7" y="3268"/>
              <a:ext cx="17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4" name="Line 8">
              <a:extLst>
                <a:ext uri="{FF2B5EF4-FFF2-40B4-BE49-F238E27FC236}">
                  <a16:creationId xmlns:a16="http://schemas.microsoft.com/office/drawing/2014/main" id="{40139FB9-FF2D-4DB1-8550-9FA455FA2B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7" y="3460"/>
              <a:ext cx="17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5" name="Rectangle 9">
              <a:extLst>
                <a:ext uri="{FF2B5EF4-FFF2-40B4-BE49-F238E27FC236}">
                  <a16:creationId xmlns:a16="http://schemas.microsoft.com/office/drawing/2014/main" id="{DFF40E04-EA5B-4B8A-BC86-CBA4566BCE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3495"/>
              <a:ext cx="1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b="0">
                  <a:latin typeface="+mn-lt"/>
                  <a:ea typeface="굴림" panose="020B0600000101010101" pitchFamily="34" charset="-127"/>
                </a:rPr>
                <a:t>:</a:t>
              </a:r>
            </a:p>
          </p:txBody>
        </p:sp>
        <p:sp>
          <p:nvSpPr>
            <p:cNvPr id="86" name="Rectangle 10">
              <a:extLst>
                <a:ext uri="{FF2B5EF4-FFF2-40B4-BE49-F238E27FC236}">
                  <a16:creationId xmlns:a16="http://schemas.microsoft.com/office/drawing/2014/main" id="{989F12D3-A92A-4D6D-AF78-6D5C7062D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2" y="2496"/>
              <a:ext cx="75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ko-KR" altLang="en-US" sz="1400" b="0">
                  <a:latin typeface="+mn-lt"/>
                  <a:ea typeface="굴림" panose="020B0600000101010101" pitchFamily="34" charset="-127"/>
                </a:rPr>
                <a:t> </a:t>
              </a: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Cache Data</a:t>
              </a:r>
            </a:p>
          </p:txBody>
        </p:sp>
        <p:sp>
          <p:nvSpPr>
            <p:cNvPr id="87" name="Rectangle 11">
              <a:extLst>
                <a:ext uri="{FF2B5EF4-FFF2-40B4-BE49-F238E27FC236}">
                  <a16:creationId xmlns:a16="http://schemas.microsoft.com/office/drawing/2014/main" id="{E5F98EC8-839B-4C32-AD43-A8804B817C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2688"/>
              <a:ext cx="45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Byte 0</a:t>
              </a:r>
            </a:p>
          </p:txBody>
        </p:sp>
        <p:sp>
          <p:nvSpPr>
            <p:cNvPr id="88" name="Line 30">
              <a:extLst>
                <a:ext uri="{FF2B5EF4-FFF2-40B4-BE49-F238E27FC236}">
                  <a16:creationId xmlns:a16="http://schemas.microsoft.com/office/drawing/2014/main" id="{E4DAA04F-D7CF-47D6-9D2E-B2A930D21F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5" y="2700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9" name="Rectangle 31">
              <a:extLst>
                <a:ext uri="{FF2B5EF4-FFF2-40B4-BE49-F238E27FC236}">
                  <a16:creationId xmlns:a16="http://schemas.microsoft.com/office/drawing/2014/main" id="{1C900340-C484-4763-9144-8BDB1C9953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688"/>
              <a:ext cx="45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Byte 1</a:t>
              </a:r>
            </a:p>
          </p:txBody>
        </p:sp>
        <p:sp>
          <p:nvSpPr>
            <p:cNvPr id="90" name="Line 32">
              <a:extLst>
                <a:ext uri="{FF2B5EF4-FFF2-40B4-BE49-F238E27FC236}">
                  <a16:creationId xmlns:a16="http://schemas.microsoft.com/office/drawing/2014/main" id="{E1406F49-8F4B-4986-A634-E622E21065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5" y="2700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" name="Rectangle 33">
              <a:extLst>
                <a:ext uri="{FF2B5EF4-FFF2-40B4-BE49-F238E27FC236}">
                  <a16:creationId xmlns:a16="http://schemas.microsoft.com/office/drawing/2014/main" id="{D3E16172-7B2C-4BF6-BA47-02111ACF7B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2688"/>
              <a:ext cx="5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Byte 31</a:t>
              </a:r>
            </a:p>
          </p:txBody>
        </p:sp>
        <p:sp>
          <p:nvSpPr>
            <p:cNvPr id="92" name="Line 34">
              <a:extLst>
                <a:ext uri="{FF2B5EF4-FFF2-40B4-BE49-F238E27FC236}">
                  <a16:creationId xmlns:a16="http://schemas.microsoft.com/office/drawing/2014/main" id="{C125F363-8840-4736-95D2-2B3FFADC0E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89" y="2700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3" name="Rectangle 35">
              <a:extLst>
                <a:ext uri="{FF2B5EF4-FFF2-40B4-BE49-F238E27FC236}">
                  <a16:creationId xmlns:a16="http://schemas.microsoft.com/office/drawing/2014/main" id="{452D292F-33AE-4110-A1EB-7E7354DA602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285" y="2651"/>
              <a:ext cx="1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b="0">
                  <a:latin typeface="+mn-lt"/>
                  <a:ea typeface="굴림" panose="020B0600000101010101" pitchFamily="34" charset="-127"/>
                </a:rPr>
                <a:t>:</a:t>
              </a:r>
            </a:p>
          </p:txBody>
        </p:sp>
        <p:sp>
          <p:nvSpPr>
            <p:cNvPr id="94" name="Rectangle 36">
              <a:extLst>
                <a:ext uri="{FF2B5EF4-FFF2-40B4-BE49-F238E27FC236}">
                  <a16:creationId xmlns:a16="http://schemas.microsoft.com/office/drawing/2014/main" id="{36291147-65AA-4217-992E-C1AECCCB3A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2880"/>
              <a:ext cx="5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Byte 32</a:t>
              </a:r>
            </a:p>
          </p:txBody>
        </p:sp>
        <p:sp>
          <p:nvSpPr>
            <p:cNvPr id="95" name="Line 37">
              <a:extLst>
                <a:ext uri="{FF2B5EF4-FFF2-40B4-BE49-F238E27FC236}">
                  <a16:creationId xmlns:a16="http://schemas.microsoft.com/office/drawing/2014/main" id="{FE40C59C-B949-47E4-B017-05BADE31D7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5" y="2892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6" name="Rectangle 38">
              <a:extLst>
                <a:ext uri="{FF2B5EF4-FFF2-40B4-BE49-F238E27FC236}">
                  <a16:creationId xmlns:a16="http://schemas.microsoft.com/office/drawing/2014/main" id="{63FE9CF6-CEB0-4E6C-B8A2-B5262BADF3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880"/>
              <a:ext cx="5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Byte 33</a:t>
              </a:r>
            </a:p>
          </p:txBody>
        </p:sp>
        <p:sp>
          <p:nvSpPr>
            <p:cNvPr id="97" name="Line 39">
              <a:extLst>
                <a:ext uri="{FF2B5EF4-FFF2-40B4-BE49-F238E27FC236}">
                  <a16:creationId xmlns:a16="http://schemas.microsoft.com/office/drawing/2014/main" id="{A7BD338B-6166-480C-8AB2-3069BB790A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5" y="2892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8" name="Rectangle 40">
              <a:extLst>
                <a:ext uri="{FF2B5EF4-FFF2-40B4-BE49-F238E27FC236}">
                  <a16:creationId xmlns:a16="http://schemas.microsoft.com/office/drawing/2014/main" id="{DAAA7C51-AFC1-4E5E-8010-4EDBACBE87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2880"/>
              <a:ext cx="5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Byte 63</a:t>
              </a:r>
            </a:p>
          </p:txBody>
        </p:sp>
        <p:sp>
          <p:nvSpPr>
            <p:cNvPr id="99" name="Line 41">
              <a:extLst>
                <a:ext uri="{FF2B5EF4-FFF2-40B4-BE49-F238E27FC236}">
                  <a16:creationId xmlns:a16="http://schemas.microsoft.com/office/drawing/2014/main" id="{02B27757-D8FD-4CAA-BB08-120732AB6B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89" y="2892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0" name="Rectangle 42">
              <a:extLst>
                <a:ext uri="{FF2B5EF4-FFF2-40B4-BE49-F238E27FC236}">
                  <a16:creationId xmlns:a16="http://schemas.microsoft.com/office/drawing/2014/main" id="{2B53FB9F-4770-4521-951A-DE9F4CB537A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285" y="2843"/>
              <a:ext cx="1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b="0">
                  <a:latin typeface="+mn-lt"/>
                  <a:ea typeface="굴림" panose="020B0600000101010101" pitchFamily="34" charset="-127"/>
                </a:rPr>
                <a:t>:</a:t>
              </a:r>
            </a:p>
          </p:txBody>
        </p:sp>
      </p:grpSp>
      <p:grpSp>
        <p:nvGrpSpPr>
          <p:cNvPr id="101" name="Group 73">
            <a:extLst>
              <a:ext uri="{FF2B5EF4-FFF2-40B4-BE49-F238E27FC236}">
                <a16:creationId xmlns:a16="http://schemas.microsoft.com/office/drawing/2014/main" id="{101EA76D-0E08-47B5-9CA0-63D58874BF21}"/>
              </a:ext>
            </a:extLst>
          </p:cNvPr>
          <p:cNvGrpSpPr>
            <a:grpSpLocks/>
          </p:cNvGrpSpPr>
          <p:nvPr/>
        </p:nvGrpSpPr>
        <p:grpSpPr bwMode="auto">
          <a:xfrm>
            <a:off x="5646738" y="4162985"/>
            <a:ext cx="3575051" cy="2127250"/>
            <a:chOff x="1589" y="2496"/>
            <a:chExt cx="2252" cy="1340"/>
          </a:xfrm>
        </p:grpSpPr>
        <p:grpSp>
          <p:nvGrpSpPr>
            <p:cNvPr id="102" name="Group 70">
              <a:extLst>
                <a:ext uri="{FF2B5EF4-FFF2-40B4-BE49-F238E27FC236}">
                  <a16:creationId xmlns:a16="http://schemas.microsoft.com/office/drawing/2014/main" id="{50878292-5672-492D-B9C6-E13DA5CDE9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64" y="2496"/>
              <a:ext cx="577" cy="1340"/>
              <a:chOff x="3264" y="2496"/>
              <a:chExt cx="577" cy="1340"/>
            </a:xfrm>
          </p:grpSpPr>
          <p:sp>
            <p:nvSpPr>
              <p:cNvPr id="111" name="Rectangle 23">
                <a:extLst>
                  <a:ext uri="{FF2B5EF4-FFF2-40B4-BE49-F238E27FC236}">
                    <a16:creationId xmlns:a16="http://schemas.microsoft.com/office/drawing/2014/main" id="{5A697949-5296-4F2F-8603-1E8EA5B910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5" y="2700"/>
                <a:ext cx="128" cy="113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800" b="0">
                  <a:latin typeface="+mn-lt"/>
                </a:endParaRPr>
              </a:p>
            </p:txBody>
          </p:sp>
          <p:sp>
            <p:nvSpPr>
              <p:cNvPr id="112" name="Rectangle 24">
                <a:extLst>
                  <a:ext uri="{FF2B5EF4-FFF2-40B4-BE49-F238E27FC236}">
                    <a16:creationId xmlns:a16="http://schemas.microsoft.com/office/drawing/2014/main" id="{A7CF1772-AF8A-46AF-8A10-6F64FCF2DC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4" y="2496"/>
                <a:ext cx="57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l">
                  <a:lnSpc>
                    <a:spcPct val="100000"/>
                  </a:lnSpc>
                  <a:spcBef>
                    <a:spcPct val="0"/>
                  </a:spcBef>
                  <a:buSzTx/>
                </a:pPr>
                <a:r>
                  <a:rPr lang="en-US" altLang="ko-KR" sz="1400" b="0">
                    <a:latin typeface="+mn-lt"/>
                    <a:ea typeface="굴림" panose="020B0600000101010101" pitchFamily="34" charset="-127"/>
                  </a:rPr>
                  <a:t>Valid Bit</a:t>
                </a:r>
              </a:p>
            </p:txBody>
          </p:sp>
          <p:sp>
            <p:nvSpPr>
              <p:cNvPr id="113" name="Line 25">
                <a:extLst>
                  <a:ext uri="{FF2B5EF4-FFF2-40B4-BE49-F238E27FC236}">
                    <a16:creationId xmlns:a16="http://schemas.microsoft.com/office/drawing/2014/main" id="{1088ED29-0254-492F-B5C1-9E53065C1A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09" y="2884"/>
                <a:ext cx="16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14" name="Line 26">
                <a:extLst>
                  <a:ext uri="{FF2B5EF4-FFF2-40B4-BE49-F238E27FC236}">
                    <a16:creationId xmlns:a16="http://schemas.microsoft.com/office/drawing/2014/main" id="{6B30D1D3-FE36-41F5-AADA-913B4680C9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09" y="3076"/>
                <a:ext cx="16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15" name="Line 27">
                <a:extLst>
                  <a:ext uri="{FF2B5EF4-FFF2-40B4-BE49-F238E27FC236}">
                    <a16:creationId xmlns:a16="http://schemas.microsoft.com/office/drawing/2014/main" id="{A2588692-1207-4E4C-8D74-352BB5D215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09" y="3268"/>
                <a:ext cx="16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16" name="Line 28">
                <a:extLst>
                  <a:ext uri="{FF2B5EF4-FFF2-40B4-BE49-F238E27FC236}">
                    <a16:creationId xmlns:a16="http://schemas.microsoft.com/office/drawing/2014/main" id="{C2F17D7D-55A0-4A45-B86C-5B280C9B62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09" y="3460"/>
                <a:ext cx="16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17" name="Rectangle 29">
                <a:extLst>
                  <a:ext uri="{FF2B5EF4-FFF2-40B4-BE49-F238E27FC236}">
                    <a16:creationId xmlns:a16="http://schemas.microsoft.com/office/drawing/2014/main" id="{694A996B-2134-470E-8890-80C5BF749F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4" y="3495"/>
                <a:ext cx="16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l">
                  <a:lnSpc>
                    <a:spcPct val="100000"/>
                  </a:lnSpc>
                  <a:spcBef>
                    <a:spcPct val="0"/>
                  </a:spcBef>
                  <a:buSzTx/>
                </a:pPr>
                <a:r>
                  <a:rPr lang="en-US" altLang="ko-KR" b="0">
                    <a:latin typeface="+mn-lt"/>
                    <a:ea typeface="굴림" panose="020B0600000101010101" pitchFamily="34" charset="-127"/>
                  </a:rPr>
                  <a:t>:</a:t>
                </a:r>
              </a:p>
            </p:txBody>
          </p:sp>
        </p:grpSp>
        <p:grpSp>
          <p:nvGrpSpPr>
            <p:cNvPr id="103" name="Group 71">
              <a:extLst>
                <a:ext uri="{FF2B5EF4-FFF2-40B4-BE49-F238E27FC236}">
                  <a16:creationId xmlns:a16="http://schemas.microsoft.com/office/drawing/2014/main" id="{0B968ADF-00B8-45C9-B178-CC08D78470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9" y="2496"/>
              <a:ext cx="1888" cy="1340"/>
              <a:chOff x="1589" y="2496"/>
              <a:chExt cx="1888" cy="1340"/>
            </a:xfrm>
          </p:grpSpPr>
          <p:sp>
            <p:nvSpPr>
              <p:cNvPr id="104" name="Rectangle 16">
                <a:extLst>
                  <a:ext uri="{FF2B5EF4-FFF2-40B4-BE49-F238E27FC236}">
                    <a16:creationId xmlns:a16="http://schemas.microsoft.com/office/drawing/2014/main" id="{C402A029-3675-45B9-8A5A-0C6750EB5E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5" y="2700"/>
                <a:ext cx="1856" cy="113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800" b="0">
                  <a:latin typeface="+mn-lt"/>
                </a:endParaRPr>
              </a:p>
            </p:txBody>
          </p:sp>
          <p:sp>
            <p:nvSpPr>
              <p:cNvPr id="105" name="Line 17">
                <a:extLst>
                  <a:ext uri="{FF2B5EF4-FFF2-40B4-BE49-F238E27FC236}">
                    <a16:creationId xmlns:a16="http://schemas.microsoft.com/office/drawing/2014/main" id="{79307FF2-A017-4FCF-BACC-7CCD90CFBC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9" y="2884"/>
                <a:ext cx="18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06" name="Line 18">
                <a:extLst>
                  <a:ext uri="{FF2B5EF4-FFF2-40B4-BE49-F238E27FC236}">
                    <a16:creationId xmlns:a16="http://schemas.microsoft.com/office/drawing/2014/main" id="{812F3399-BC02-4461-8A90-87522F4D0F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9" y="3076"/>
                <a:ext cx="18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07" name="Line 19">
                <a:extLst>
                  <a:ext uri="{FF2B5EF4-FFF2-40B4-BE49-F238E27FC236}">
                    <a16:creationId xmlns:a16="http://schemas.microsoft.com/office/drawing/2014/main" id="{0D66CC7F-35E9-4F29-AC73-8E7B4AFF35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9" y="3268"/>
                <a:ext cx="18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08" name="Line 20">
                <a:extLst>
                  <a:ext uri="{FF2B5EF4-FFF2-40B4-BE49-F238E27FC236}">
                    <a16:creationId xmlns:a16="http://schemas.microsoft.com/office/drawing/2014/main" id="{D51757E7-0BD0-4B19-8183-178ECC910C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9" y="3460"/>
                <a:ext cx="18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09" name="Rectangle 21">
                <a:extLst>
                  <a:ext uri="{FF2B5EF4-FFF2-40B4-BE49-F238E27FC236}">
                    <a16:creationId xmlns:a16="http://schemas.microsoft.com/office/drawing/2014/main" id="{1DB05206-F739-4224-A115-D11A03729C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2" y="3495"/>
                <a:ext cx="16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l">
                  <a:lnSpc>
                    <a:spcPct val="100000"/>
                  </a:lnSpc>
                  <a:spcBef>
                    <a:spcPct val="0"/>
                  </a:spcBef>
                  <a:buSzTx/>
                </a:pPr>
                <a:r>
                  <a:rPr lang="en-US" altLang="ko-KR" b="0">
                    <a:latin typeface="+mn-lt"/>
                    <a:ea typeface="굴림" panose="020B0600000101010101" pitchFamily="34" charset="-127"/>
                  </a:rPr>
                  <a:t>:</a:t>
                </a:r>
              </a:p>
            </p:txBody>
          </p:sp>
          <p:sp>
            <p:nvSpPr>
              <p:cNvPr id="110" name="Rectangle 43">
                <a:extLst>
                  <a:ext uri="{FF2B5EF4-FFF2-40B4-BE49-F238E27FC236}">
                    <a16:creationId xmlns:a16="http://schemas.microsoft.com/office/drawing/2014/main" id="{0DF0FE6B-EC51-49C3-83B8-A50D463A7F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4" y="2496"/>
                <a:ext cx="69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l">
                  <a:lnSpc>
                    <a:spcPct val="100000"/>
                  </a:lnSpc>
                  <a:spcBef>
                    <a:spcPct val="0"/>
                  </a:spcBef>
                  <a:buSzTx/>
                </a:pPr>
                <a:r>
                  <a:rPr lang="ko-KR" altLang="en-US" sz="1400" b="0">
                    <a:latin typeface="+mn-lt"/>
                    <a:ea typeface="굴림" panose="020B0600000101010101" pitchFamily="34" charset="-127"/>
                  </a:rPr>
                  <a:t> </a:t>
                </a:r>
                <a:r>
                  <a:rPr lang="en-US" altLang="ko-KR" sz="1400" b="0">
                    <a:latin typeface="+mn-lt"/>
                    <a:ea typeface="굴림" panose="020B0600000101010101" pitchFamily="34" charset="-127"/>
                  </a:rPr>
                  <a:t>Cache Tag</a:t>
                </a:r>
              </a:p>
            </p:txBody>
          </p:sp>
        </p:grpSp>
      </p:grpSp>
      <p:grpSp>
        <p:nvGrpSpPr>
          <p:cNvPr id="118" name="Group 77">
            <a:extLst>
              <a:ext uri="{FF2B5EF4-FFF2-40B4-BE49-F238E27FC236}">
                <a16:creationId xmlns:a16="http://schemas.microsoft.com/office/drawing/2014/main" id="{4F49F201-72DF-4DBF-8B65-56AECB92F22B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2943785"/>
            <a:ext cx="7521575" cy="609600"/>
            <a:chOff x="480" y="1728"/>
            <a:chExt cx="4738" cy="384"/>
          </a:xfrm>
        </p:grpSpPr>
        <p:sp>
          <p:nvSpPr>
            <p:cNvPr id="119" name="Rectangle 12">
              <a:extLst>
                <a:ext uri="{FF2B5EF4-FFF2-40B4-BE49-F238E27FC236}">
                  <a16:creationId xmlns:a16="http://schemas.microsoft.com/office/drawing/2014/main" id="{2BE5EC2B-6A8F-4A26-A816-5099D28006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" y="1932"/>
              <a:ext cx="4688" cy="17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</a:endParaRPr>
            </a:p>
          </p:txBody>
        </p:sp>
        <p:sp>
          <p:nvSpPr>
            <p:cNvPr id="120" name="Rectangle 13">
              <a:extLst>
                <a:ext uri="{FF2B5EF4-FFF2-40B4-BE49-F238E27FC236}">
                  <a16:creationId xmlns:a16="http://schemas.microsoft.com/office/drawing/2014/main" id="{8F389C09-E0EA-4B98-BF37-2E9E8F8C5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0" y="1728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0</a:t>
              </a:r>
            </a:p>
          </p:txBody>
        </p:sp>
        <p:sp>
          <p:nvSpPr>
            <p:cNvPr id="121" name="Rectangle 14">
              <a:extLst>
                <a:ext uri="{FF2B5EF4-FFF2-40B4-BE49-F238E27FC236}">
                  <a16:creationId xmlns:a16="http://schemas.microsoft.com/office/drawing/2014/main" id="{0CD13A6C-8A17-400A-AAF2-F4DEC25DF3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6" y="1729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 dirty="0">
                  <a:latin typeface="+mn-lt"/>
                  <a:ea typeface="굴림" panose="020B0600000101010101" pitchFamily="34" charset="-127"/>
                </a:rPr>
                <a:t>4</a:t>
              </a:r>
            </a:p>
          </p:txBody>
        </p:sp>
        <p:sp>
          <p:nvSpPr>
            <p:cNvPr id="122" name="Rectangle 22">
              <a:extLst>
                <a:ext uri="{FF2B5EF4-FFF2-40B4-BE49-F238E27FC236}">
                  <a16:creationId xmlns:a16="http://schemas.microsoft.com/office/drawing/2014/main" id="{24ACEE7D-B665-45D3-8FE3-E71E3DBE0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920"/>
              <a:ext cx="136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Cache Tag (27 bits long)</a:t>
              </a:r>
            </a:p>
          </p:txBody>
        </p:sp>
        <p:sp>
          <p:nvSpPr>
            <p:cNvPr id="123" name="Line 44">
              <a:extLst>
                <a:ext uri="{FF2B5EF4-FFF2-40B4-BE49-F238E27FC236}">
                  <a16:creationId xmlns:a16="http://schemas.microsoft.com/office/drawing/2014/main" id="{3C3847F0-B694-4319-B5E1-AD32C90AB3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5" y="1932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24" name="Rectangle 45">
              <a:extLst>
                <a:ext uri="{FF2B5EF4-FFF2-40B4-BE49-F238E27FC236}">
                  <a16:creationId xmlns:a16="http://schemas.microsoft.com/office/drawing/2014/main" id="{A5B4D6F0-6CF2-4FB9-A260-0D9931806F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920"/>
              <a:ext cx="70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Byte Select</a:t>
              </a:r>
            </a:p>
          </p:txBody>
        </p:sp>
        <p:sp>
          <p:nvSpPr>
            <p:cNvPr id="125" name="Rectangle 15">
              <a:extLst>
                <a:ext uri="{FF2B5EF4-FFF2-40B4-BE49-F238E27FC236}">
                  <a16:creationId xmlns:a16="http://schemas.microsoft.com/office/drawing/2014/main" id="{1B391F19-850B-4DF3-9DFA-5C8A35A735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1728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31</a:t>
              </a:r>
            </a:p>
          </p:txBody>
        </p:sp>
      </p:grpSp>
      <p:grpSp>
        <p:nvGrpSpPr>
          <p:cNvPr id="126" name="Group 75">
            <a:extLst>
              <a:ext uri="{FF2B5EF4-FFF2-40B4-BE49-F238E27FC236}">
                <a16:creationId xmlns:a16="http://schemas.microsoft.com/office/drawing/2014/main" id="{C5642369-B993-4FCC-9C79-CB59FEE94E18}"/>
              </a:ext>
            </a:extLst>
          </p:cNvPr>
          <p:cNvGrpSpPr>
            <a:grpSpLocks/>
          </p:cNvGrpSpPr>
          <p:nvPr/>
        </p:nvGrpSpPr>
        <p:grpSpPr bwMode="auto">
          <a:xfrm>
            <a:off x="4059238" y="3420035"/>
            <a:ext cx="1612900" cy="2876550"/>
            <a:chOff x="589" y="2028"/>
            <a:chExt cx="1016" cy="1812"/>
          </a:xfrm>
        </p:grpSpPr>
        <p:sp>
          <p:nvSpPr>
            <p:cNvPr id="127" name="Oval 47">
              <a:extLst>
                <a:ext uri="{FF2B5EF4-FFF2-40B4-BE49-F238E27FC236}">
                  <a16:creationId xmlns:a16="http://schemas.microsoft.com/office/drawing/2014/main" id="{36937294-F5DE-4229-90B6-76B8CE9553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" y="2700"/>
              <a:ext cx="176" cy="17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</a:endParaRPr>
            </a:p>
          </p:txBody>
        </p:sp>
        <p:sp>
          <p:nvSpPr>
            <p:cNvPr id="128" name="Rectangle 48">
              <a:extLst>
                <a:ext uri="{FF2B5EF4-FFF2-40B4-BE49-F238E27FC236}">
                  <a16:creationId xmlns:a16="http://schemas.microsoft.com/office/drawing/2014/main" id="{5629D3AF-07F4-4F60-9044-02BDD4B5E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2688"/>
              <a:ext cx="1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=</a:t>
              </a:r>
            </a:p>
          </p:txBody>
        </p:sp>
        <p:sp>
          <p:nvSpPr>
            <p:cNvPr id="129" name="Line 49">
              <a:extLst>
                <a:ext uri="{FF2B5EF4-FFF2-40B4-BE49-F238E27FC236}">
                  <a16:creationId xmlns:a16="http://schemas.microsoft.com/office/drawing/2014/main" id="{809DD69B-4714-45D8-BB13-9B9AB292A8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49" y="2788"/>
              <a:ext cx="25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30" name="Oval 50">
              <a:extLst>
                <a:ext uri="{FF2B5EF4-FFF2-40B4-BE49-F238E27FC236}">
                  <a16:creationId xmlns:a16="http://schemas.microsoft.com/office/drawing/2014/main" id="{A7AFF3EE-D301-465F-BD8D-77BB2DC2B3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" y="3084"/>
              <a:ext cx="176" cy="17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</a:endParaRPr>
            </a:p>
          </p:txBody>
        </p:sp>
        <p:sp>
          <p:nvSpPr>
            <p:cNvPr id="131" name="Rectangle 51">
              <a:extLst>
                <a:ext uri="{FF2B5EF4-FFF2-40B4-BE49-F238E27FC236}">
                  <a16:creationId xmlns:a16="http://schemas.microsoft.com/office/drawing/2014/main" id="{25E617EA-C797-49D4-9E21-AF7F02E236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3072"/>
              <a:ext cx="1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=</a:t>
              </a:r>
            </a:p>
          </p:txBody>
        </p:sp>
        <p:sp>
          <p:nvSpPr>
            <p:cNvPr id="132" name="Line 52">
              <a:extLst>
                <a:ext uri="{FF2B5EF4-FFF2-40B4-BE49-F238E27FC236}">
                  <a16:creationId xmlns:a16="http://schemas.microsoft.com/office/drawing/2014/main" id="{A694BB78-76C0-435D-A5BD-F76A2A8227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49" y="3172"/>
              <a:ext cx="25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33" name="Oval 53">
              <a:extLst>
                <a:ext uri="{FF2B5EF4-FFF2-40B4-BE49-F238E27FC236}">
                  <a16:creationId xmlns:a16="http://schemas.microsoft.com/office/drawing/2014/main" id="{3A1ACEA5-2033-491D-AEC4-A6C1D8CD5E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3" y="2892"/>
              <a:ext cx="176" cy="17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</a:endParaRPr>
            </a:p>
          </p:txBody>
        </p:sp>
        <p:sp>
          <p:nvSpPr>
            <p:cNvPr id="134" name="Rectangle 54">
              <a:extLst>
                <a:ext uri="{FF2B5EF4-FFF2-40B4-BE49-F238E27FC236}">
                  <a16:creationId xmlns:a16="http://schemas.microsoft.com/office/drawing/2014/main" id="{E6D1605C-9318-4EC6-B09C-57CB097654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2880"/>
              <a:ext cx="1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=</a:t>
              </a:r>
            </a:p>
          </p:txBody>
        </p:sp>
        <p:sp>
          <p:nvSpPr>
            <p:cNvPr id="135" name="Line 55">
              <a:extLst>
                <a:ext uri="{FF2B5EF4-FFF2-40B4-BE49-F238E27FC236}">
                  <a16:creationId xmlns:a16="http://schemas.microsoft.com/office/drawing/2014/main" id="{0848217F-E334-4F94-9982-8B1A6F6C72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09" y="2980"/>
              <a:ext cx="4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36" name="Oval 56">
              <a:extLst>
                <a:ext uri="{FF2B5EF4-FFF2-40B4-BE49-F238E27FC236}">
                  <a16:creationId xmlns:a16="http://schemas.microsoft.com/office/drawing/2014/main" id="{445D7508-670C-48D9-93EA-C2A668355D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3" y="3276"/>
              <a:ext cx="176" cy="17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</a:endParaRPr>
            </a:p>
          </p:txBody>
        </p:sp>
        <p:sp>
          <p:nvSpPr>
            <p:cNvPr id="137" name="Line 57">
              <a:extLst>
                <a:ext uri="{FF2B5EF4-FFF2-40B4-BE49-F238E27FC236}">
                  <a16:creationId xmlns:a16="http://schemas.microsoft.com/office/drawing/2014/main" id="{EC175B67-293A-4D76-A586-99DE065AE5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09" y="3364"/>
              <a:ext cx="4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38" name="Rectangle 58">
              <a:extLst>
                <a:ext uri="{FF2B5EF4-FFF2-40B4-BE49-F238E27FC236}">
                  <a16:creationId xmlns:a16="http://schemas.microsoft.com/office/drawing/2014/main" id="{F2FF7860-E2D4-4024-B1A5-B83EF9640C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3264"/>
              <a:ext cx="1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=</a:t>
              </a:r>
            </a:p>
          </p:txBody>
        </p:sp>
        <p:sp>
          <p:nvSpPr>
            <p:cNvPr id="139" name="Line 59">
              <a:extLst>
                <a:ext uri="{FF2B5EF4-FFF2-40B4-BE49-F238E27FC236}">
                  <a16:creationId xmlns:a16="http://schemas.microsoft.com/office/drawing/2014/main" id="{205C8891-4F56-452B-8AF9-41C5A979D3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9" y="2028"/>
              <a:ext cx="0" cy="17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40" name="Line 60">
              <a:extLst>
                <a:ext uri="{FF2B5EF4-FFF2-40B4-BE49-F238E27FC236}">
                  <a16:creationId xmlns:a16="http://schemas.microsoft.com/office/drawing/2014/main" id="{819659CA-713B-4E9A-98F4-35822E4C62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7" y="3364"/>
              <a:ext cx="3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41" name="Line 61">
              <a:extLst>
                <a:ext uri="{FF2B5EF4-FFF2-40B4-BE49-F238E27FC236}">
                  <a16:creationId xmlns:a16="http://schemas.microsoft.com/office/drawing/2014/main" id="{00D0FBE6-82F5-4063-BB37-486829E5B6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7" y="2980"/>
              <a:ext cx="3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42" name="Line 62">
              <a:extLst>
                <a:ext uri="{FF2B5EF4-FFF2-40B4-BE49-F238E27FC236}">
                  <a16:creationId xmlns:a16="http://schemas.microsoft.com/office/drawing/2014/main" id="{69CDF280-C566-4B13-821C-C6AB5CC0BF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7" y="3172"/>
              <a:ext cx="5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43" name="Line 63">
              <a:extLst>
                <a:ext uri="{FF2B5EF4-FFF2-40B4-BE49-F238E27FC236}">
                  <a16:creationId xmlns:a16="http://schemas.microsoft.com/office/drawing/2014/main" id="{301733E5-47BF-43F1-B66F-CFD652EE90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7" y="2788"/>
              <a:ext cx="5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44" name="Oval 64">
              <a:extLst>
                <a:ext uri="{FF2B5EF4-FFF2-40B4-BE49-F238E27FC236}">
                  <a16:creationId xmlns:a16="http://schemas.microsoft.com/office/drawing/2014/main" id="{6D78D91A-CE37-4C47-A719-8F0B49E3F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3" y="3660"/>
              <a:ext cx="176" cy="17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</a:endParaRPr>
            </a:p>
          </p:txBody>
        </p:sp>
        <p:sp>
          <p:nvSpPr>
            <p:cNvPr id="145" name="Line 65">
              <a:extLst>
                <a:ext uri="{FF2B5EF4-FFF2-40B4-BE49-F238E27FC236}">
                  <a16:creationId xmlns:a16="http://schemas.microsoft.com/office/drawing/2014/main" id="{261A04D7-F372-437B-BF27-D09B1F1066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09" y="3748"/>
              <a:ext cx="4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46" name="Rectangle 66">
              <a:extLst>
                <a:ext uri="{FF2B5EF4-FFF2-40B4-BE49-F238E27FC236}">
                  <a16:creationId xmlns:a16="http://schemas.microsoft.com/office/drawing/2014/main" id="{6ACDBB66-74EC-44BD-9F85-4809751345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3648"/>
              <a:ext cx="1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=</a:t>
              </a:r>
            </a:p>
          </p:txBody>
        </p:sp>
        <p:sp>
          <p:nvSpPr>
            <p:cNvPr id="147" name="Line 67">
              <a:extLst>
                <a:ext uri="{FF2B5EF4-FFF2-40B4-BE49-F238E27FC236}">
                  <a16:creationId xmlns:a16="http://schemas.microsoft.com/office/drawing/2014/main" id="{80981385-4C1B-4572-AC85-A50D6BA3ED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7" y="3748"/>
              <a:ext cx="3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</p:grpSp>
      <p:grpSp>
        <p:nvGrpSpPr>
          <p:cNvPr id="148" name="Group 79">
            <a:extLst>
              <a:ext uri="{FF2B5EF4-FFF2-40B4-BE49-F238E27FC236}">
                <a16:creationId xmlns:a16="http://schemas.microsoft.com/office/drawing/2014/main" id="{7AEE8E97-17DF-4ED6-8D3D-CD1BF1282D63}"/>
              </a:ext>
            </a:extLst>
          </p:cNvPr>
          <p:cNvGrpSpPr>
            <a:grpSpLocks/>
          </p:cNvGrpSpPr>
          <p:nvPr/>
        </p:nvGrpSpPr>
        <p:grpSpPr bwMode="auto">
          <a:xfrm>
            <a:off x="10134600" y="3553385"/>
            <a:ext cx="901700" cy="908050"/>
            <a:chOff x="4416" y="2112"/>
            <a:chExt cx="568" cy="572"/>
          </a:xfrm>
        </p:grpSpPr>
        <p:sp>
          <p:nvSpPr>
            <p:cNvPr id="149" name="Rectangle 46">
              <a:extLst>
                <a:ext uri="{FF2B5EF4-FFF2-40B4-BE49-F238E27FC236}">
                  <a16:creationId xmlns:a16="http://schemas.microsoft.com/office/drawing/2014/main" id="{326F9D93-7EB9-463B-B9CF-2CBD3385C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112"/>
              <a:ext cx="56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Ex: 0x01</a:t>
              </a:r>
            </a:p>
          </p:txBody>
        </p:sp>
        <p:sp>
          <p:nvSpPr>
            <p:cNvPr id="150" name="Line 68">
              <a:extLst>
                <a:ext uri="{FF2B5EF4-FFF2-40B4-BE49-F238E27FC236}">
                  <a16:creationId xmlns:a16="http://schemas.microsoft.com/office/drawing/2014/main" id="{BD166636-0B73-4003-9B96-7548E3F14F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5" y="2316"/>
              <a:ext cx="0" cy="3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151" name="Rectangle 150">
            <a:extLst>
              <a:ext uri="{FF2B5EF4-FFF2-40B4-BE49-F238E27FC236}">
                <a16:creationId xmlns:a16="http://schemas.microsoft.com/office/drawing/2014/main" id="{5E9BD19F-81CD-48CD-98F0-E053D32022D7}"/>
              </a:ext>
            </a:extLst>
          </p:cNvPr>
          <p:cNvSpPr/>
          <p:nvPr/>
        </p:nvSpPr>
        <p:spPr>
          <a:xfrm>
            <a:off x="600473" y="3553385"/>
            <a:ext cx="2997993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ea typeface="굴림" panose="020B0600000101010101" pitchFamily="34" charset="-127"/>
              </a:rPr>
              <a:t>Example: Block Size=32B blocks</a:t>
            </a:r>
          </a:p>
          <a:p>
            <a:pPr marL="342900" indent="-342900">
              <a:lnSpc>
                <a:spcPct val="80000"/>
              </a:lnSpc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ea typeface="굴림" panose="020B0600000101010101" pitchFamily="34" charset="-127"/>
              </a:rPr>
              <a:t>We need </a:t>
            </a: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굴림" panose="020B0600000101010101" pitchFamily="34" charset="-127"/>
              </a:rPr>
              <a:t>N</a:t>
            </a:r>
            <a:r>
              <a:rPr lang="en-US" altLang="ko-KR" sz="20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굴림" panose="020B0600000101010101" pitchFamily="34" charset="-127"/>
              </a:rPr>
              <a:t>27</a:t>
            </a: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굴림" panose="020B0600000101010101" pitchFamily="34" charset="-127"/>
              </a:rPr>
              <a:t>-bit 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ea typeface="굴림" panose="020B0600000101010101" pitchFamily="34" charset="-127"/>
              </a:rPr>
              <a:t>comparators</a:t>
            </a:r>
          </a:p>
          <a:p>
            <a:pPr marL="342900" indent="-342900">
              <a:lnSpc>
                <a:spcPct val="80000"/>
              </a:lnSpc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ea typeface="굴림" panose="020B0600000101010101" pitchFamily="34" charset="-127"/>
              </a:rPr>
              <a:t>Still have byte select to choose from within block</a:t>
            </a:r>
          </a:p>
        </p:txBody>
      </p:sp>
    </p:spTree>
    <p:extLst>
      <p:ext uri="{BB962C8B-B14F-4D97-AF65-F5344CB8AC3E}">
        <p14:creationId xmlns:p14="http://schemas.microsoft.com/office/powerpoint/2010/main" val="176051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build="p"/>
      <p:bldP spid="75" grpId="0" animBg="1"/>
      <p:bldP spid="76" grpId="0" animBg="1"/>
      <p:bldP spid="77" grpId="0" animBg="1"/>
      <p:bldP spid="78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A2CD2-3D14-4FC4-8A8A-CF51A0740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E33DA-535D-4805-A338-A7A08B98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127" name="Rectangle 126"/>
          <p:cNvSpPr/>
          <p:nvPr/>
        </p:nvSpPr>
        <p:spPr>
          <a:xfrm>
            <a:off x="3090672" y="2478024"/>
            <a:ext cx="8915400" cy="43799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C899D3-9EFA-4758-8177-4A0F05639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Set-Associative Cache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13F0A-3A80-43D8-8D93-AB01BF5F9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N-way set associative: N entries per Cache Index</a:t>
            </a:r>
          </a:p>
          <a:p>
            <a:pPr lvl="1"/>
            <a:r>
              <a:rPr lang="en-US" altLang="ko-KR" dirty="0" smtClean="0"/>
              <a:t>N direct mapped caches operate in parallel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83979-0AC2-408B-8815-B7CB1E74E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 dirty="0"/>
          </a:p>
        </p:txBody>
      </p:sp>
      <p:sp>
        <p:nvSpPr>
          <p:cNvPr id="7" name="Rectangle 106">
            <a:extLst>
              <a:ext uri="{FF2B5EF4-FFF2-40B4-BE49-F238E27FC236}">
                <a16:creationId xmlns:a16="http://schemas.microsoft.com/office/drawing/2014/main" id="{F856E586-BA5E-437C-B8BB-16313A01D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7224" y="2771774"/>
            <a:ext cx="4419600" cy="266700"/>
          </a:xfrm>
          <a:prstGeom prst="rect">
            <a:avLst/>
          </a:prstGeom>
          <a:solidFill>
            <a:srgbClr val="FF66CC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1800" b="0">
              <a:latin typeface="+mn-lt"/>
            </a:endParaRPr>
          </a:p>
        </p:txBody>
      </p:sp>
      <p:sp>
        <p:nvSpPr>
          <p:cNvPr id="8" name="Rectangle 105">
            <a:extLst>
              <a:ext uri="{FF2B5EF4-FFF2-40B4-BE49-F238E27FC236}">
                <a16:creationId xmlns:a16="http://schemas.microsoft.com/office/drawing/2014/main" id="{230815E4-F80D-4A9C-B723-0AF931169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6824" y="2770187"/>
            <a:ext cx="1600200" cy="273050"/>
          </a:xfrm>
          <a:prstGeom prst="rect">
            <a:avLst/>
          </a:prstGeom>
          <a:solidFill>
            <a:srgbClr val="FF66CC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1800" b="0">
              <a:latin typeface="+mn-lt"/>
            </a:endParaRPr>
          </a:p>
        </p:txBody>
      </p:sp>
      <p:grpSp>
        <p:nvGrpSpPr>
          <p:cNvPr id="9" name="Group 108">
            <a:extLst>
              <a:ext uri="{FF2B5EF4-FFF2-40B4-BE49-F238E27FC236}">
                <a16:creationId xmlns:a16="http://schemas.microsoft.com/office/drawing/2014/main" id="{0717D74B-135C-4001-A1A3-ABB628AEEBFA}"/>
              </a:ext>
            </a:extLst>
          </p:cNvPr>
          <p:cNvGrpSpPr>
            <a:grpSpLocks/>
          </p:cNvGrpSpPr>
          <p:nvPr/>
        </p:nvGrpSpPr>
        <p:grpSpPr bwMode="auto">
          <a:xfrm>
            <a:off x="3676586" y="2438399"/>
            <a:ext cx="7521575" cy="609600"/>
            <a:chOff x="515" y="1470"/>
            <a:chExt cx="4738" cy="384"/>
          </a:xfrm>
        </p:grpSpPr>
        <p:sp>
          <p:nvSpPr>
            <p:cNvPr id="10" name="Rectangle 109">
              <a:extLst>
                <a:ext uri="{FF2B5EF4-FFF2-40B4-BE49-F238E27FC236}">
                  <a16:creationId xmlns:a16="http://schemas.microsoft.com/office/drawing/2014/main" id="{20B30C91-771D-4BD7-8B11-25F97E6871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7" y="1662"/>
              <a:ext cx="76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Cache Index</a:t>
              </a:r>
            </a:p>
          </p:txBody>
        </p:sp>
        <p:sp>
          <p:nvSpPr>
            <p:cNvPr id="11" name="Rectangle 110">
              <a:extLst>
                <a:ext uri="{FF2B5EF4-FFF2-40B4-BE49-F238E27FC236}">
                  <a16:creationId xmlns:a16="http://schemas.microsoft.com/office/drawing/2014/main" id="{8A5AEC36-5A5C-4FAA-B18E-12ED157017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" y="1674"/>
              <a:ext cx="4688" cy="17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</a:endParaRPr>
            </a:p>
          </p:txBody>
        </p:sp>
        <p:sp>
          <p:nvSpPr>
            <p:cNvPr id="12" name="Line 111">
              <a:extLst>
                <a:ext uri="{FF2B5EF4-FFF2-40B4-BE49-F238E27FC236}">
                  <a16:creationId xmlns:a16="http://schemas.microsoft.com/office/drawing/2014/main" id="{1147EE06-CCC4-4C06-975A-4D287980D7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1674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3" name="Rectangle 112">
              <a:extLst>
                <a:ext uri="{FF2B5EF4-FFF2-40B4-BE49-F238E27FC236}">
                  <a16:creationId xmlns:a16="http://schemas.microsoft.com/office/drawing/2014/main" id="{B47E2D4F-181A-4E67-9654-9C1D698213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5" y="1470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0</a:t>
              </a:r>
            </a:p>
          </p:txBody>
        </p:sp>
        <p:sp>
          <p:nvSpPr>
            <p:cNvPr id="14" name="Rectangle 113">
              <a:extLst>
                <a:ext uri="{FF2B5EF4-FFF2-40B4-BE49-F238E27FC236}">
                  <a16:creationId xmlns:a16="http://schemas.microsoft.com/office/drawing/2014/main" id="{0FEDD56E-6167-4AA4-8204-C10E73AFB1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7" y="1470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4</a:t>
              </a:r>
            </a:p>
          </p:txBody>
        </p:sp>
        <p:sp>
          <p:nvSpPr>
            <p:cNvPr id="15" name="Rectangle 114">
              <a:extLst>
                <a:ext uri="{FF2B5EF4-FFF2-40B4-BE49-F238E27FC236}">
                  <a16:creationId xmlns:a16="http://schemas.microsoft.com/office/drawing/2014/main" id="{ECD0346D-50B1-4B61-B396-C437382E33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" y="1470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31</a:t>
              </a:r>
            </a:p>
          </p:txBody>
        </p:sp>
        <p:sp>
          <p:nvSpPr>
            <p:cNvPr id="16" name="Rectangle 115">
              <a:extLst>
                <a:ext uri="{FF2B5EF4-FFF2-40B4-BE49-F238E27FC236}">
                  <a16:creationId xmlns:a16="http://schemas.microsoft.com/office/drawing/2014/main" id="{246125D4-C925-4B53-A4B7-E08B3B3C1B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6" y="1655"/>
              <a:ext cx="65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Cache Tag</a:t>
              </a:r>
            </a:p>
          </p:txBody>
        </p:sp>
        <p:sp>
          <p:nvSpPr>
            <p:cNvPr id="17" name="Line 116">
              <a:extLst>
                <a:ext uri="{FF2B5EF4-FFF2-40B4-BE49-F238E27FC236}">
                  <a16:creationId xmlns:a16="http://schemas.microsoft.com/office/drawing/2014/main" id="{9B3D3981-0B1D-4947-982D-798EEB0408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1674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8" name="Rectangle 117">
              <a:extLst>
                <a:ext uri="{FF2B5EF4-FFF2-40B4-BE49-F238E27FC236}">
                  <a16:creationId xmlns:a16="http://schemas.microsoft.com/office/drawing/2014/main" id="{E3410EFC-61AB-4A8E-906E-FA152DCF5F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5" y="1662"/>
              <a:ext cx="70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Byte Select</a:t>
              </a:r>
            </a:p>
          </p:txBody>
        </p:sp>
        <p:sp>
          <p:nvSpPr>
            <p:cNvPr id="19" name="Rectangle 118">
              <a:extLst>
                <a:ext uri="{FF2B5EF4-FFF2-40B4-BE49-F238E27FC236}">
                  <a16:creationId xmlns:a16="http://schemas.microsoft.com/office/drawing/2014/main" id="{D970AB2B-7F7E-4700-85D0-AAA42F6499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9" y="1470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8</a:t>
              </a:r>
            </a:p>
          </p:txBody>
        </p:sp>
      </p:grpSp>
      <p:grpSp>
        <p:nvGrpSpPr>
          <p:cNvPr id="20" name="Group 140">
            <a:extLst>
              <a:ext uri="{FF2B5EF4-FFF2-40B4-BE49-F238E27FC236}">
                <a16:creationId xmlns:a16="http://schemas.microsoft.com/office/drawing/2014/main" id="{3EC8ADF4-8CBA-450C-A974-1DB8E11EF4B0}"/>
              </a:ext>
            </a:extLst>
          </p:cNvPr>
          <p:cNvGrpSpPr>
            <a:grpSpLocks/>
          </p:cNvGrpSpPr>
          <p:nvPr/>
        </p:nvGrpSpPr>
        <p:grpSpPr bwMode="auto">
          <a:xfrm>
            <a:off x="3046349" y="3344862"/>
            <a:ext cx="4122737" cy="1517650"/>
            <a:chOff x="35" y="2155"/>
            <a:chExt cx="2597" cy="956"/>
          </a:xfrm>
        </p:grpSpPr>
        <p:sp>
          <p:nvSpPr>
            <p:cNvPr id="21" name="Rectangle 4">
              <a:extLst>
                <a:ext uri="{FF2B5EF4-FFF2-40B4-BE49-F238E27FC236}">
                  <a16:creationId xmlns:a16="http://schemas.microsoft.com/office/drawing/2014/main" id="{DB2A7F68-CD01-4FA5-8B8C-15E57C7FDB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0" y="2359"/>
              <a:ext cx="992" cy="75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</a:endParaRPr>
            </a:p>
          </p:txBody>
        </p:sp>
        <p:sp>
          <p:nvSpPr>
            <p:cNvPr id="22" name="Line 5">
              <a:extLst>
                <a:ext uri="{FF2B5EF4-FFF2-40B4-BE49-F238E27FC236}">
                  <a16:creationId xmlns:a16="http://schemas.microsoft.com/office/drawing/2014/main" id="{A8EB3CD6-5839-41F1-8B91-180D992859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40" y="2543"/>
              <a:ext cx="9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3" name="Line 6">
              <a:extLst>
                <a:ext uri="{FF2B5EF4-FFF2-40B4-BE49-F238E27FC236}">
                  <a16:creationId xmlns:a16="http://schemas.microsoft.com/office/drawing/2014/main" id="{7C5D760B-1923-4720-A2B4-3EDC590843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40" y="2927"/>
              <a:ext cx="9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4" name="Rectangle 7">
              <a:extLst>
                <a:ext uri="{FF2B5EF4-FFF2-40B4-BE49-F238E27FC236}">
                  <a16:creationId xmlns:a16="http://schemas.microsoft.com/office/drawing/2014/main" id="{0AAF9CD4-AEBF-4491-8611-0315DBCE8F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3" y="2155"/>
              <a:ext cx="72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Cache Data</a:t>
              </a:r>
            </a:p>
          </p:txBody>
        </p:sp>
        <p:sp>
          <p:nvSpPr>
            <p:cNvPr id="25" name="Rectangle 8">
              <a:extLst>
                <a:ext uri="{FF2B5EF4-FFF2-40B4-BE49-F238E27FC236}">
                  <a16:creationId xmlns:a16="http://schemas.microsoft.com/office/drawing/2014/main" id="{69873DAA-00DE-4BAA-A69A-C775D6ADF9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5" y="2347"/>
              <a:ext cx="85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Cache Block 0</a:t>
              </a:r>
            </a:p>
          </p:txBody>
        </p:sp>
        <p:sp>
          <p:nvSpPr>
            <p:cNvPr id="26" name="Rectangle 9">
              <a:extLst>
                <a:ext uri="{FF2B5EF4-FFF2-40B4-BE49-F238E27FC236}">
                  <a16:creationId xmlns:a16="http://schemas.microsoft.com/office/drawing/2014/main" id="{A8E04024-F5C6-458E-A606-106FE22234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" y="2359"/>
              <a:ext cx="1088" cy="75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</a:endParaRPr>
            </a:p>
          </p:txBody>
        </p:sp>
        <p:sp>
          <p:nvSpPr>
            <p:cNvPr id="27" name="Line 10">
              <a:extLst>
                <a:ext uri="{FF2B5EF4-FFF2-40B4-BE49-F238E27FC236}">
                  <a16:creationId xmlns:a16="http://schemas.microsoft.com/office/drawing/2014/main" id="{F8847E13-30C3-4D86-B4AB-1A0862A4F3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4" y="2543"/>
              <a:ext cx="11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8" name="Line 11">
              <a:extLst>
                <a:ext uri="{FF2B5EF4-FFF2-40B4-BE49-F238E27FC236}">
                  <a16:creationId xmlns:a16="http://schemas.microsoft.com/office/drawing/2014/main" id="{061E6355-34B3-4CBD-B0E7-626510A675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4" y="2927"/>
              <a:ext cx="11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9" name="Rectangle 12">
              <a:extLst>
                <a:ext uri="{FF2B5EF4-FFF2-40B4-BE49-F238E27FC236}">
                  <a16:creationId xmlns:a16="http://schemas.microsoft.com/office/drawing/2014/main" id="{975AA304-B66A-4D4D-B7B5-46F5F0BF10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" y="2359"/>
              <a:ext cx="128" cy="75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</a:endParaRPr>
            </a:p>
          </p:txBody>
        </p:sp>
        <p:sp>
          <p:nvSpPr>
            <p:cNvPr id="30" name="Line 13">
              <a:extLst>
                <a:ext uri="{FF2B5EF4-FFF2-40B4-BE49-F238E27FC236}">
                  <a16:creationId xmlns:a16="http://schemas.microsoft.com/office/drawing/2014/main" id="{951BB2A1-377B-4C94-859B-56B952E1F4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4" y="2543"/>
              <a:ext cx="1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" name="Line 14">
              <a:extLst>
                <a:ext uri="{FF2B5EF4-FFF2-40B4-BE49-F238E27FC236}">
                  <a16:creationId xmlns:a16="http://schemas.microsoft.com/office/drawing/2014/main" id="{223A93EB-3E3E-496E-B23F-E45FCCA412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4" y="2927"/>
              <a:ext cx="1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2" name="Rectangle 15">
              <a:extLst>
                <a:ext uri="{FF2B5EF4-FFF2-40B4-BE49-F238E27FC236}">
                  <a16:creationId xmlns:a16="http://schemas.microsoft.com/office/drawing/2014/main" id="{70D31970-85E1-444F-A284-CE677AA3F3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" y="2155"/>
              <a:ext cx="65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Cache Tag</a:t>
              </a:r>
            </a:p>
          </p:txBody>
        </p:sp>
        <p:sp>
          <p:nvSpPr>
            <p:cNvPr id="33" name="Rectangle 16">
              <a:extLst>
                <a:ext uri="{FF2B5EF4-FFF2-40B4-BE49-F238E27FC236}">
                  <a16:creationId xmlns:a16="http://schemas.microsoft.com/office/drawing/2014/main" id="{2C34CC1A-028B-4AB6-B0D9-4817EE00ED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" y="2155"/>
              <a:ext cx="3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Valid</a:t>
              </a:r>
            </a:p>
          </p:txBody>
        </p:sp>
        <p:sp>
          <p:nvSpPr>
            <p:cNvPr id="34" name="Rectangle 17">
              <a:extLst>
                <a:ext uri="{FF2B5EF4-FFF2-40B4-BE49-F238E27FC236}">
                  <a16:creationId xmlns:a16="http://schemas.microsoft.com/office/drawing/2014/main" id="{DF801AD2-581A-455F-9480-65B5341BA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" y="2578"/>
              <a:ext cx="16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b="0">
                  <a:latin typeface="+mn-lt"/>
                  <a:ea typeface="굴림" panose="020B0600000101010101" pitchFamily="34" charset="-127"/>
                </a:rPr>
                <a:t>:</a:t>
              </a:r>
            </a:p>
          </p:txBody>
        </p:sp>
        <p:sp>
          <p:nvSpPr>
            <p:cNvPr id="35" name="Rectangle 18">
              <a:extLst>
                <a:ext uri="{FF2B5EF4-FFF2-40B4-BE49-F238E27FC236}">
                  <a16:creationId xmlns:a16="http://schemas.microsoft.com/office/drawing/2014/main" id="{49C77B04-A433-4B1A-A63B-A54D069F54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" y="2578"/>
              <a:ext cx="16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b="0">
                  <a:latin typeface="+mn-lt"/>
                  <a:ea typeface="굴림" panose="020B0600000101010101" pitchFamily="34" charset="-127"/>
                </a:rPr>
                <a:t>:</a:t>
              </a:r>
            </a:p>
          </p:txBody>
        </p:sp>
        <p:sp>
          <p:nvSpPr>
            <p:cNvPr id="36" name="Rectangle 19">
              <a:extLst>
                <a:ext uri="{FF2B5EF4-FFF2-40B4-BE49-F238E27FC236}">
                  <a16:creationId xmlns:a16="http://schemas.microsoft.com/office/drawing/2014/main" id="{B5D98541-9582-4B93-A481-8D21443061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" y="2578"/>
              <a:ext cx="16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b="0">
                  <a:latin typeface="+mn-lt"/>
                  <a:ea typeface="굴림" panose="020B0600000101010101" pitchFamily="34" charset="-127"/>
                </a:rPr>
                <a:t>:</a:t>
              </a:r>
            </a:p>
          </p:txBody>
        </p:sp>
      </p:grpSp>
      <p:grpSp>
        <p:nvGrpSpPr>
          <p:cNvPr id="37" name="Group 20">
            <a:extLst>
              <a:ext uri="{FF2B5EF4-FFF2-40B4-BE49-F238E27FC236}">
                <a16:creationId xmlns:a16="http://schemas.microsoft.com/office/drawing/2014/main" id="{7EF5C0BA-6A89-42B5-96B3-0BBF35DE825A}"/>
              </a:ext>
            </a:extLst>
          </p:cNvPr>
          <p:cNvGrpSpPr>
            <a:grpSpLocks/>
          </p:cNvGrpSpPr>
          <p:nvPr/>
        </p:nvGrpSpPr>
        <p:grpSpPr bwMode="auto">
          <a:xfrm>
            <a:off x="7915212" y="3351212"/>
            <a:ext cx="4097338" cy="1511300"/>
            <a:chOff x="3102" y="2064"/>
            <a:chExt cx="2581" cy="952"/>
          </a:xfrm>
        </p:grpSpPr>
        <p:sp>
          <p:nvSpPr>
            <p:cNvPr id="38" name="Rectangle 21">
              <a:extLst>
                <a:ext uri="{FF2B5EF4-FFF2-40B4-BE49-F238E27FC236}">
                  <a16:creationId xmlns:a16="http://schemas.microsoft.com/office/drawing/2014/main" id="{861F893B-7360-4876-ADFC-24B79EBB9B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8" y="2264"/>
              <a:ext cx="992" cy="75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</a:endParaRPr>
            </a:p>
          </p:txBody>
        </p:sp>
        <p:sp>
          <p:nvSpPr>
            <p:cNvPr id="39" name="Line 22">
              <a:extLst>
                <a:ext uri="{FF2B5EF4-FFF2-40B4-BE49-F238E27FC236}">
                  <a16:creationId xmlns:a16="http://schemas.microsoft.com/office/drawing/2014/main" id="{E27722EF-4898-4EBE-BEA8-1E0EEC5F8A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02" y="2448"/>
              <a:ext cx="10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0" name="Line 23">
              <a:extLst>
                <a:ext uri="{FF2B5EF4-FFF2-40B4-BE49-F238E27FC236}">
                  <a16:creationId xmlns:a16="http://schemas.microsoft.com/office/drawing/2014/main" id="{AB3D55B5-8D93-41A4-BF1A-93A886ED93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02" y="2832"/>
              <a:ext cx="10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1" name="Rectangle 24">
              <a:extLst>
                <a:ext uri="{FF2B5EF4-FFF2-40B4-BE49-F238E27FC236}">
                  <a16:creationId xmlns:a16="http://schemas.microsoft.com/office/drawing/2014/main" id="{C4F4BF87-B8B3-46E1-B373-0636DC7CF67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233" y="2064"/>
              <a:ext cx="72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Cache Data</a:t>
              </a:r>
            </a:p>
          </p:txBody>
        </p:sp>
        <p:sp>
          <p:nvSpPr>
            <p:cNvPr id="42" name="Rectangle 25">
              <a:extLst>
                <a:ext uri="{FF2B5EF4-FFF2-40B4-BE49-F238E27FC236}">
                  <a16:creationId xmlns:a16="http://schemas.microsoft.com/office/drawing/2014/main" id="{7E62E06C-3BDA-46F6-BC69-2FFB5DEC211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135" y="2256"/>
              <a:ext cx="85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Cache Block 0</a:t>
              </a:r>
            </a:p>
          </p:txBody>
        </p:sp>
        <p:sp>
          <p:nvSpPr>
            <p:cNvPr id="43" name="Rectangle 26">
              <a:extLst>
                <a:ext uri="{FF2B5EF4-FFF2-40B4-BE49-F238E27FC236}">
                  <a16:creationId xmlns:a16="http://schemas.microsoft.com/office/drawing/2014/main" id="{26CA2B60-DC81-4A6A-9BBB-6AAE239B50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2264"/>
              <a:ext cx="1088" cy="75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</a:endParaRPr>
            </a:p>
          </p:txBody>
        </p:sp>
        <p:sp>
          <p:nvSpPr>
            <p:cNvPr id="44" name="Line 27">
              <a:extLst>
                <a:ext uri="{FF2B5EF4-FFF2-40B4-BE49-F238E27FC236}">
                  <a16:creationId xmlns:a16="http://schemas.microsoft.com/office/drawing/2014/main" id="{7157285B-413E-43BA-A57B-A1AFA813F0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2" y="2448"/>
              <a:ext cx="10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5" name="Line 28">
              <a:extLst>
                <a:ext uri="{FF2B5EF4-FFF2-40B4-BE49-F238E27FC236}">
                  <a16:creationId xmlns:a16="http://schemas.microsoft.com/office/drawing/2014/main" id="{CF425065-590C-4009-8330-7A2A388163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2" y="2832"/>
              <a:ext cx="10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6" name="Rectangle 29">
              <a:extLst>
                <a:ext uri="{FF2B5EF4-FFF2-40B4-BE49-F238E27FC236}">
                  <a16:creationId xmlns:a16="http://schemas.microsoft.com/office/drawing/2014/main" id="{29433945-DEEC-4EBF-86D9-7F3298FCEE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2" y="2264"/>
              <a:ext cx="128" cy="75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</a:endParaRPr>
            </a:p>
          </p:txBody>
        </p:sp>
        <p:sp>
          <p:nvSpPr>
            <p:cNvPr id="47" name="Line 30">
              <a:extLst>
                <a:ext uri="{FF2B5EF4-FFF2-40B4-BE49-F238E27FC236}">
                  <a16:creationId xmlns:a16="http://schemas.microsoft.com/office/drawing/2014/main" id="{76B10672-EB03-4420-BC52-BE0C34142C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2" y="2448"/>
              <a:ext cx="1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8" name="Line 31">
              <a:extLst>
                <a:ext uri="{FF2B5EF4-FFF2-40B4-BE49-F238E27FC236}">
                  <a16:creationId xmlns:a16="http://schemas.microsoft.com/office/drawing/2014/main" id="{070D3434-D7F8-429B-8B4E-5299CED19F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2" y="2832"/>
              <a:ext cx="1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9" name="Rectangle 32">
              <a:extLst>
                <a:ext uri="{FF2B5EF4-FFF2-40B4-BE49-F238E27FC236}">
                  <a16:creationId xmlns:a16="http://schemas.microsoft.com/office/drawing/2014/main" id="{300B3258-35FF-4205-BD74-BA11F05D495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434" y="2064"/>
              <a:ext cx="65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Cache Tag</a:t>
              </a:r>
            </a:p>
          </p:txBody>
        </p:sp>
        <p:sp>
          <p:nvSpPr>
            <p:cNvPr id="50" name="Rectangle 33">
              <a:extLst>
                <a:ext uri="{FF2B5EF4-FFF2-40B4-BE49-F238E27FC236}">
                  <a16:creationId xmlns:a16="http://schemas.microsoft.com/office/drawing/2014/main" id="{65E71295-4F31-425B-BB24-ED7D53DCE71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299" y="2064"/>
              <a:ext cx="3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Valid</a:t>
              </a:r>
            </a:p>
          </p:txBody>
        </p:sp>
        <p:sp>
          <p:nvSpPr>
            <p:cNvPr id="51" name="Rectangle 34">
              <a:extLst>
                <a:ext uri="{FF2B5EF4-FFF2-40B4-BE49-F238E27FC236}">
                  <a16:creationId xmlns:a16="http://schemas.microsoft.com/office/drawing/2014/main" id="{9F434F43-A921-47C6-88DD-0356481873B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669" y="2487"/>
              <a:ext cx="16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b="0">
                  <a:latin typeface="+mn-lt"/>
                  <a:ea typeface="굴림" panose="020B0600000101010101" pitchFamily="34" charset="-127"/>
                </a:rPr>
                <a:t>:</a:t>
              </a:r>
            </a:p>
          </p:txBody>
        </p:sp>
        <p:sp>
          <p:nvSpPr>
            <p:cNvPr id="52" name="Rectangle 35">
              <a:extLst>
                <a:ext uri="{FF2B5EF4-FFF2-40B4-BE49-F238E27FC236}">
                  <a16:creationId xmlns:a16="http://schemas.microsoft.com/office/drawing/2014/main" id="{EE29D3E6-C437-46F6-A2BF-203416244DC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389" y="2487"/>
              <a:ext cx="16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b="0">
                  <a:latin typeface="+mn-lt"/>
                  <a:ea typeface="굴림" panose="020B0600000101010101" pitchFamily="34" charset="-127"/>
                </a:rPr>
                <a:t>:</a:t>
              </a:r>
            </a:p>
          </p:txBody>
        </p:sp>
        <p:sp>
          <p:nvSpPr>
            <p:cNvPr id="53" name="Rectangle 36">
              <a:extLst>
                <a:ext uri="{FF2B5EF4-FFF2-40B4-BE49-F238E27FC236}">
                  <a16:creationId xmlns:a16="http://schemas.microsoft.com/office/drawing/2014/main" id="{3870663F-B016-4A64-99E2-5C6B7712D9D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517" y="2487"/>
              <a:ext cx="16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b="0">
                  <a:latin typeface="+mn-lt"/>
                  <a:ea typeface="굴림" panose="020B0600000101010101" pitchFamily="34" charset="-127"/>
                </a:rPr>
                <a:t>:</a:t>
              </a:r>
            </a:p>
          </p:txBody>
        </p:sp>
      </p:grpSp>
      <p:grpSp>
        <p:nvGrpSpPr>
          <p:cNvPr id="54" name="Group 122">
            <a:extLst>
              <a:ext uri="{FF2B5EF4-FFF2-40B4-BE49-F238E27FC236}">
                <a16:creationId xmlns:a16="http://schemas.microsoft.com/office/drawing/2014/main" id="{F97052F6-A134-48FE-9320-6C1CACF1A570}"/>
              </a:ext>
            </a:extLst>
          </p:cNvPr>
          <p:cNvGrpSpPr>
            <a:grpSpLocks/>
          </p:cNvGrpSpPr>
          <p:nvPr/>
        </p:nvGrpSpPr>
        <p:grpSpPr bwMode="auto">
          <a:xfrm>
            <a:off x="7194486" y="3047999"/>
            <a:ext cx="1663700" cy="1676400"/>
            <a:chOff x="2648" y="1968"/>
            <a:chExt cx="1048" cy="1056"/>
          </a:xfrm>
        </p:grpSpPr>
        <p:sp>
          <p:nvSpPr>
            <p:cNvPr id="55" name="Freeform 121">
              <a:extLst>
                <a:ext uri="{FF2B5EF4-FFF2-40B4-BE49-F238E27FC236}">
                  <a16:creationId xmlns:a16="http://schemas.microsoft.com/office/drawing/2014/main" id="{8B6A2E90-698E-4FDD-9062-3628131A4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968"/>
              <a:ext cx="816" cy="1056"/>
            </a:xfrm>
            <a:custGeom>
              <a:avLst/>
              <a:gdLst>
                <a:gd name="T0" fmla="*/ 816 w 816"/>
                <a:gd name="T1" fmla="*/ 0 h 1056"/>
                <a:gd name="T2" fmla="*/ 816 w 816"/>
                <a:gd name="T3" fmla="*/ 96 h 1056"/>
                <a:gd name="T4" fmla="*/ 0 w 816"/>
                <a:gd name="T5" fmla="*/ 96 h 1056"/>
                <a:gd name="T6" fmla="*/ 0 w 816"/>
                <a:gd name="T7" fmla="*/ 1056 h 10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16" h="1056">
                  <a:moveTo>
                    <a:pt x="816" y="0"/>
                  </a:moveTo>
                  <a:lnTo>
                    <a:pt x="816" y="96"/>
                  </a:lnTo>
                  <a:lnTo>
                    <a:pt x="0" y="96"/>
                  </a:lnTo>
                  <a:lnTo>
                    <a:pt x="0" y="1056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600"/>
            </a:p>
          </p:txBody>
        </p:sp>
        <p:sp>
          <p:nvSpPr>
            <p:cNvPr id="56" name="Line 38">
              <a:extLst>
                <a:ext uri="{FF2B5EF4-FFF2-40B4-BE49-F238E27FC236}">
                  <a16:creationId xmlns:a16="http://schemas.microsoft.com/office/drawing/2014/main" id="{8CD98335-A6B2-4B70-A0CB-CF90C025AE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8" y="3023"/>
              <a:ext cx="46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57" name="Rectangle 119">
            <a:extLst>
              <a:ext uri="{FF2B5EF4-FFF2-40B4-BE49-F238E27FC236}">
                <a16:creationId xmlns:a16="http://schemas.microsoft.com/office/drawing/2014/main" id="{AE9D6721-FBFB-48FF-AC6A-E29AF6B43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5386" y="6181724"/>
            <a:ext cx="42672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1800" b="0">
              <a:latin typeface="+mn-lt"/>
            </a:endParaRPr>
          </a:p>
        </p:txBody>
      </p:sp>
      <p:grpSp>
        <p:nvGrpSpPr>
          <p:cNvPr id="58" name="Group 103">
            <a:extLst>
              <a:ext uri="{FF2B5EF4-FFF2-40B4-BE49-F238E27FC236}">
                <a16:creationId xmlns:a16="http://schemas.microsoft.com/office/drawing/2014/main" id="{4749E717-DFC9-45A0-847C-1CC317EF28BB}"/>
              </a:ext>
            </a:extLst>
          </p:cNvPr>
          <p:cNvGrpSpPr>
            <a:grpSpLocks/>
          </p:cNvGrpSpPr>
          <p:nvPr/>
        </p:nvGrpSpPr>
        <p:grpSpPr bwMode="auto">
          <a:xfrm>
            <a:off x="6322949" y="4876799"/>
            <a:ext cx="2471737" cy="1809750"/>
            <a:chOff x="2099" y="2936"/>
            <a:chExt cx="1557" cy="1140"/>
          </a:xfrm>
        </p:grpSpPr>
        <p:sp>
          <p:nvSpPr>
            <p:cNvPr id="59" name="Line 41">
              <a:extLst>
                <a:ext uri="{FF2B5EF4-FFF2-40B4-BE49-F238E27FC236}">
                  <a16:creationId xmlns:a16="http://schemas.microsoft.com/office/drawing/2014/main" id="{D22F2304-C26A-410B-BA19-DF3A027D1A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20" y="3312"/>
              <a:ext cx="15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60" name="Line 42">
              <a:extLst>
                <a:ext uri="{FF2B5EF4-FFF2-40B4-BE49-F238E27FC236}">
                  <a16:creationId xmlns:a16="http://schemas.microsoft.com/office/drawing/2014/main" id="{49D7FDBD-7DBD-4F55-B195-3F35F1C360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20" y="3320"/>
              <a:ext cx="128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61" name="Line 43">
              <a:extLst>
                <a:ext uri="{FF2B5EF4-FFF2-40B4-BE49-F238E27FC236}">
                  <a16:creationId xmlns:a16="http://schemas.microsoft.com/office/drawing/2014/main" id="{CC2903D7-2148-4F02-AC31-EE156C1E49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64" y="3504"/>
              <a:ext cx="12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62" name="Line 44">
              <a:extLst>
                <a:ext uri="{FF2B5EF4-FFF2-40B4-BE49-F238E27FC236}">
                  <a16:creationId xmlns:a16="http://schemas.microsoft.com/office/drawing/2014/main" id="{1A71C451-4EB9-44DF-96DD-3E6838CEDB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96" y="3320"/>
              <a:ext cx="16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63" name="Rectangle 45">
              <a:extLst>
                <a:ext uri="{FF2B5EF4-FFF2-40B4-BE49-F238E27FC236}">
                  <a16:creationId xmlns:a16="http://schemas.microsoft.com/office/drawing/2014/main" id="{38321077-034F-4A6F-A591-812C26C282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3" y="3308"/>
              <a:ext cx="35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Mux</a:t>
              </a:r>
            </a:p>
          </p:txBody>
        </p:sp>
        <p:sp>
          <p:nvSpPr>
            <p:cNvPr id="64" name="Line 46">
              <a:extLst>
                <a:ext uri="{FF2B5EF4-FFF2-40B4-BE49-F238E27FC236}">
                  <a16:creationId xmlns:a16="http://schemas.microsoft.com/office/drawing/2014/main" id="{85BFDA66-147F-4848-84E1-A8E4666158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2936"/>
              <a:ext cx="0" cy="3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65" name="Line 47">
              <a:extLst>
                <a:ext uri="{FF2B5EF4-FFF2-40B4-BE49-F238E27FC236}">
                  <a16:creationId xmlns:a16="http://schemas.microsoft.com/office/drawing/2014/main" id="{6BA88314-3DDA-4541-9D18-65FE09CDD2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2936"/>
              <a:ext cx="0" cy="3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66" name="Rectangle 48">
              <a:extLst>
                <a:ext uri="{FF2B5EF4-FFF2-40B4-BE49-F238E27FC236}">
                  <a16:creationId xmlns:a16="http://schemas.microsoft.com/office/drawing/2014/main" id="{31798D3D-8FB6-4E66-BDAB-4C58663A1C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5" y="3275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200" b="0">
                  <a:latin typeface="+mn-lt"/>
                  <a:ea typeface="굴림" panose="020B0600000101010101" pitchFamily="34" charset="-127"/>
                </a:rPr>
                <a:t>0</a:t>
              </a:r>
            </a:p>
          </p:txBody>
        </p:sp>
        <p:sp>
          <p:nvSpPr>
            <p:cNvPr id="67" name="Rectangle 49">
              <a:extLst>
                <a:ext uri="{FF2B5EF4-FFF2-40B4-BE49-F238E27FC236}">
                  <a16:creationId xmlns:a16="http://schemas.microsoft.com/office/drawing/2014/main" id="{7B6C06A3-6AAE-4046-A4BE-8DD2DF4C9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5" y="3275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200" b="0">
                  <a:latin typeface="+mn-lt"/>
                  <a:ea typeface="굴림" panose="020B0600000101010101" pitchFamily="34" charset="-127"/>
                </a:rPr>
                <a:t>1</a:t>
              </a:r>
            </a:p>
          </p:txBody>
        </p:sp>
        <p:sp>
          <p:nvSpPr>
            <p:cNvPr id="68" name="Rectangle 50">
              <a:extLst>
                <a:ext uri="{FF2B5EF4-FFF2-40B4-BE49-F238E27FC236}">
                  <a16:creationId xmlns:a16="http://schemas.microsoft.com/office/drawing/2014/main" id="{4815F76C-6994-4C23-AE30-2AC75622DC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5" y="3323"/>
              <a:ext cx="30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200" b="0">
                  <a:latin typeface="+mn-lt"/>
                  <a:ea typeface="굴림" panose="020B0600000101010101" pitchFamily="34" charset="-127"/>
                </a:rPr>
                <a:t>Sel1</a:t>
              </a:r>
            </a:p>
          </p:txBody>
        </p:sp>
        <p:sp>
          <p:nvSpPr>
            <p:cNvPr id="69" name="Rectangle 51">
              <a:extLst>
                <a:ext uri="{FF2B5EF4-FFF2-40B4-BE49-F238E27FC236}">
                  <a16:creationId xmlns:a16="http://schemas.microsoft.com/office/drawing/2014/main" id="{7BA55B01-B95A-40F4-96A4-8AA0DF51B2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1" y="3323"/>
              <a:ext cx="30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200" b="0">
                  <a:latin typeface="+mn-lt"/>
                  <a:ea typeface="굴림" panose="020B0600000101010101" pitchFamily="34" charset="-127"/>
                </a:rPr>
                <a:t>Sel0</a:t>
              </a:r>
            </a:p>
          </p:txBody>
        </p:sp>
        <p:sp>
          <p:nvSpPr>
            <p:cNvPr id="70" name="Line 52">
              <a:extLst>
                <a:ext uri="{FF2B5EF4-FFF2-40B4-BE49-F238E27FC236}">
                  <a16:creationId xmlns:a16="http://schemas.microsoft.com/office/drawing/2014/main" id="{0FD2A100-687F-4315-BF99-080E8B3906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3512"/>
              <a:ext cx="0" cy="4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1" name="Rectangle 53">
              <a:extLst>
                <a:ext uri="{FF2B5EF4-FFF2-40B4-BE49-F238E27FC236}">
                  <a16:creationId xmlns:a16="http://schemas.microsoft.com/office/drawing/2014/main" id="{FEE3AC01-95B1-4CD5-9C5B-B65C5C999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5" y="3788"/>
              <a:ext cx="1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endParaRPr lang="ko-KR" altLang="en-US" sz="1400" b="0">
                <a:latin typeface="+mn-lt"/>
                <a:ea typeface="굴림" panose="020B0600000101010101" pitchFamily="34" charset="-127"/>
              </a:endParaRPr>
            </a:p>
          </p:txBody>
        </p:sp>
        <p:sp>
          <p:nvSpPr>
            <p:cNvPr id="72" name="Oval 90">
              <a:extLst>
                <a:ext uri="{FF2B5EF4-FFF2-40B4-BE49-F238E27FC236}">
                  <a16:creationId xmlns:a16="http://schemas.microsoft.com/office/drawing/2014/main" id="{991F42DA-6E26-421B-8A26-A159356CAF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4" y="3560"/>
              <a:ext cx="272" cy="27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</a:endParaRPr>
            </a:p>
          </p:txBody>
        </p:sp>
        <p:sp>
          <p:nvSpPr>
            <p:cNvPr id="73" name="Rectangle 91">
              <a:extLst>
                <a:ext uri="{FF2B5EF4-FFF2-40B4-BE49-F238E27FC236}">
                  <a16:creationId xmlns:a16="http://schemas.microsoft.com/office/drawing/2014/main" id="{DEC8B3FB-17CB-4D78-A5BE-7F7C1F861F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3" y="3596"/>
              <a:ext cx="28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OR</a:t>
              </a:r>
            </a:p>
          </p:txBody>
        </p:sp>
        <p:sp>
          <p:nvSpPr>
            <p:cNvPr id="74" name="Line 92">
              <a:extLst>
                <a:ext uri="{FF2B5EF4-FFF2-40B4-BE49-F238E27FC236}">
                  <a16:creationId xmlns:a16="http://schemas.microsoft.com/office/drawing/2014/main" id="{9071EF6C-0EA5-4FEC-A1D7-2890E09BCE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3464"/>
              <a:ext cx="0" cy="2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5" name="Line 93">
              <a:extLst>
                <a:ext uri="{FF2B5EF4-FFF2-40B4-BE49-F238E27FC236}">
                  <a16:creationId xmlns:a16="http://schemas.microsoft.com/office/drawing/2014/main" id="{3A22B902-BEEB-4EF4-B2A3-89EECFA632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20" y="3696"/>
              <a:ext cx="1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6" name="Line 94">
              <a:extLst>
                <a:ext uri="{FF2B5EF4-FFF2-40B4-BE49-F238E27FC236}">
                  <a16:creationId xmlns:a16="http://schemas.microsoft.com/office/drawing/2014/main" id="{F3CA7BEE-6853-4EE1-A724-E51CA3BE07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3464"/>
              <a:ext cx="0" cy="2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7" name="Line 95">
              <a:extLst>
                <a:ext uri="{FF2B5EF4-FFF2-40B4-BE49-F238E27FC236}">
                  <a16:creationId xmlns:a16="http://schemas.microsoft.com/office/drawing/2014/main" id="{0579C152-1308-4F94-A760-77142E2A8A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2" y="3696"/>
              <a:ext cx="10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8" name="Line 96">
              <a:extLst>
                <a:ext uri="{FF2B5EF4-FFF2-40B4-BE49-F238E27FC236}">
                  <a16:creationId xmlns:a16="http://schemas.microsoft.com/office/drawing/2014/main" id="{F03EDC27-1A19-4F8D-81FD-712C03EB96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3848"/>
              <a:ext cx="0" cy="2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9" name="Rectangle 97">
              <a:extLst>
                <a:ext uri="{FF2B5EF4-FFF2-40B4-BE49-F238E27FC236}">
                  <a16:creationId xmlns:a16="http://schemas.microsoft.com/office/drawing/2014/main" id="{530D8B3D-5386-4E7A-9607-CD3A6261C8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9" y="3884"/>
              <a:ext cx="28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Hit</a:t>
              </a:r>
            </a:p>
          </p:txBody>
        </p:sp>
      </p:grpSp>
      <p:sp>
        <p:nvSpPr>
          <p:cNvPr id="80" name="Rectangle 40">
            <a:extLst>
              <a:ext uri="{FF2B5EF4-FFF2-40B4-BE49-F238E27FC236}">
                <a16:creationId xmlns:a16="http://schemas.microsoft.com/office/drawing/2014/main" id="{7006BC7A-A1D5-46C5-B9B8-B9D85DD52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386" y="4418012"/>
            <a:ext cx="8661400" cy="508000"/>
          </a:xfrm>
          <a:prstGeom prst="rect">
            <a:avLst/>
          </a:prstGeom>
          <a:noFill/>
          <a:ln w="25400">
            <a:solidFill>
              <a:schemeClr val="hlink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1800" b="0">
              <a:latin typeface="+mn-lt"/>
            </a:endParaRPr>
          </a:p>
        </p:txBody>
      </p:sp>
      <p:sp>
        <p:nvSpPr>
          <p:cNvPr id="81" name="Freeform 124">
            <a:extLst>
              <a:ext uri="{FF2B5EF4-FFF2-40B4-BE49-F238E27FC236}">
                <a16:creationId xmlns:a16="http://schemas.microsoft.com/office/drawing/2014/main" id="{2C54490E-8B6F-49A6-AB7F-22CD4C5CD358}"/>
              </a:ext>
            </a:extLst>
          </p:cNvPr>
          <p:cNvSpPr>
            <a:spLocks/>
          </p:cNvSpPr>
          <p:nvPr/>
        </p:nvSpPr>
        <p:spPr bwMode="auto">
          <a:xfrm>
            <a:off x="3981386" y="5105399"/>
            <a:ext cx="7315200" cy="457200"/>
          </a:xfrm>
          <a:custGeom>
            <a:avLst/>
            <a:gdLst>
              <a:gd name="T0" fmla="*/ 0 w 4608"/>
              <a:gd name="T1" fmla="*/ 0 h 288"/>
              <a:gd name="T2" fmla="*/ 7315200 w 4608"/>
              <a:gd name="T3" fmla="*/ 0 h 288"/>
              <a:gd name="T4" fmla="*/ 7315200 w 4608"/>
              <a:gd name="T5" fmla="*/ 457200 h 288"/>
              <a:gd name="T6" fmla="*/ 6781800 w 4608"/>
              <a:gd name="T7" fmla="*/ 457200 h 28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608" h="288">
                <a:moveTo>
                  <a:pt x="0" y="0"/>
                </a:moveTo>
                <a:lnTo>
                  <a:pt x="4608" y="0"/>
                </a:lnTo>
                <a:lnTo>
                  <a:pt x="4608" y="288"/>
                </a:lnTo>
                <a:lnTo>
                  <a:pt x="4272" y="288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 sz="1600"/>
          </a:p>
        </p:txBody>
      </p:sp>
      <p:grpSp>
        <p:nvGrpSpPr>
          <p:cNvPr id="82" name="Group 146">
            <a:extLst>
              <a:ext uri="{FF2B5EF4-FFF2-40B4-BE49-F238E27FC236}">
                <a16:creationId xmlns:a16="http://schemas.microsoft.com/office/drawing/2014/main" id="{5705DCA8-0801-43D0-BE65-C11197C9A732}"/>
              </a:ext>
            </a:extLst>
          </p:cNvPr>
          <p:cNvGrpSpPr>
            <a:grpSpLocks/>
          </p:cNvGrpSpPr>
          <p:nvPr/>
        </p:nvGrpSpPr>
        <p:grpSpPr bwMode="auto">
          <a:xfrm>
            <a:off x="3435286" y="4887912"/>
            <a:ext cx="8242300" cy="1055687"/>
            <a:chOff x="280" y="3127"/>
            <a:chExt cx="5192" cy="665"/>
          </a:xfrm>
        </p:grpSpPr>
        <p:grpSp>
          <p:nvGrpSpPr>
            <p:cNvPr id="83" name="Group 144">
              <a:extLst>
                <a:ext uri="{FF2B5EF4-FFF2-40B4-BE49-F238E27FC236}">
                  <a16:creationId xmlns:a16="http://schemas.microsoft.com/office/drawing/2014/main" id="{27211785-833A-4E06-AD9C-8B42195536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0" y="3127"/>
              <a:ext cx="1934" cy="664"/>
              <a:chOff x="280" y="3127"/>
              <a:chExt cx="1934" cy="664"/>
            </a:xfrm>
          </p:grpSpPr>
          <p:grpSp>
            <p:nvGrpSpPr>
              <p:cNvPr id="98" name="Group 126">
                <a:extLst>
                  <a:ext uri="{FF2B5EF4-FFF2-40B4-BE49-F238E27FC236}">
                    <a16:creationId xmlns:a16="http://schemas.microsoft.com/office/drawing/2014/main" id="{709D37AB-DC68-46C3-9A71-2427BBEDB26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20" y="3503"/>
                <a:ext cx="494" cy="288"/>
                <a:chOff x="1720" y="3503"/>
                <a:chExt cx="494" cy="288"/>
              </a:xfrm>
            </p:grpSpPr>
            <p:grpSp>
              <p:nvGrpSpPr>
                <p:cNvPr id="107" name="Group 125">
                  <a:extLst>
                    <a:ext uri="{FF2B5EF4-FFF2-40B4-BE49-F238E27FC236}">
                      <a16:creationId xmlns:a16="http://schemas.microsoft.com/office/drawing/2014/main" id="{6FF21238-F7F3-4576-8225-0BB48D8434F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20" y="3503"/>
                  <a:ext cx="321" cy="288"/>
                  <a:chOff x="1720" y="3503"/>
                  <a:chExt cx="321" cy="288"/>
                </a:xfrm>
              </p:grpSpPr>
              <p:sp>
                <p:nvSpPr>
                  <p:cNvPr id="109" name="Arc 57">
                    <a:extLst>
                      <a:ext uri="{FF2B5EF4-FFF2-40B4-BE49-F238E27FC236}">
                        <a16:creationId xmlns:a16="http://schemas.microsoft.com/office/drawing/2014/main" id="{1D3E5D37-0139-4CD4-B93C-2C33B6029E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48" y="3504"/>
                    <a:ext cx="192" cy="13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92 w 21600"/>
                      <a:gd name="T3" fmla="*/ 136 h 21600"/>
                      <a:gd name="T4" fmla="*/ 0 w 21600"/>
                      <a:gd name="T5" fmla="*/ 136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600"/>
                  </a:p>
                </p:txBody>
              </p:sp>
              <p:sp>
                <p:nvSpPr>
                  <p:cNvPr id="110" name="Arc 58">
                    <a:extLst>
                      <a:ext uri="{FF2B5EF4-FFF2-40B4-BE49-F238E27FC236}">
                        <a16:creationId xmlns:a16="http://schemas.microsoft.com/office/drawing/2014/main" id="{19AF0CEF-F02B-434A-AA77-290DDACE35F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0800000">
                    <a:off x="1851" y="3644"/>
                    <a:ext cx="190" cy="146"/>
                  </a:xfrm>
                  <a:custGeom>
                    <a:avLst/>
                    <a:gdLst>
                      <a:gd name="T0" fmla="*/ 0 w 21600"/>
                      <a:gd name="T1" fmla="*/ 146 h 21600"/>
                      <a:gd name="T2" fmla="*/ 189 w 21600"/>
                      <a:gd name="T3" fmla="*/ 0 h 21600"/>
                      <a:gd name="T4" fmla="*/ 190 w 21600"/>
                      <a:gd name="T5" fmla="*/ 146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21600"/>
                        </a:moveTo>
                        <a:cubicBezTo>
                          <a:pt x="0" y="9714"/>
                          <a:pt x="9602" y="61"/>
                          <a:pt x="21488" y="0"/>
                        </a:cubicBezTo>
                      </a:path>
                      <a:path w="21600" h="21600" stroke="0" extrusionOk="0">
                        <a:moveTo>
                          <a:pt x="0" y="21600"/>
                        </a:moveTo>
                        <a:cubicBezTo>
                          <a:pt x="0" y="9714"/>
                          <a:pt x="9602" y="61"/>
                          <a:pt x="21488" y="0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600"/>
                  </a:p>
                </p:txBody>
              </p:sp>
              <p:sp>
                <p:nvSpPr>
                  <p:cNvPr id="111" name="Line 59">
                    <a:extLst>
                      <a:ext uri="{FF2B5EF4-FFF2-40B4-BE49-F238E27FC236}">
                        <a16:creationId xmlns:a16="http://schemas.microsoft.com/office/drawing/2014/main" id="{95E2CC14-02EC-4FE5-8C4F-684C61EEE4C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20" y="3503"/>
                    <a:ext cx="136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600"/>
                  </a:p>
                </p:txBody>
              </p:sp>
              <p:sp>
                <p:nvSpPr>
                  <p:cNvPr id="112" name="Line 60">
                    <a:extLst>
                      <a:ext uri="{FF2B5EF4-FFF2-40B4-BE49-F238E27FC236}">
                        <a16:creationId xmlns:a16="http://schemas.microsoft.com/office/drawing/2014/main" id="{25D8F58E-CC72-4FB0-89FA-00D8CC4AD68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728" y="3511"/>
                    <a:ext cx="0" cy="272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600"/>
                  </a:p>
                </p:txBody>
              </p:sp>
              <p:sp>
                <p:nvSpPr>
                  <p:cNvPr id="113" name="Line 61">
                    <a:extLst>
                      <a:ext uri="{FF2B5EF4-FFF2-40B4-BE49-F238E27FC236}">
                        <a16:creationId xmlns:a16="http://schemas.microsoft.com/office/drawing/2014/main" id="{F6236C23-ECD5-4330-9F5F-200E237C6F5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20" y="3791"/>
                    <a:ext cx="136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600"/>
                  </a:p>
                </p:txBody>
              </p:sp>
            </p:grpSp>
            <p:sp>
              <p:nvSpPr>
                <p:cNvPr id="108" name="Line 62">
                  <a:extLst>
                    <a:ext uri="{FF2B5EF4-FFF2-40B4-BE49-F238E27FC236}">
                      <a16:creationId xmlns:a16="http://schemas.microsoft.com/office/drawing/2014/main" id="{AE77D2B2-FA04-4CDB-9EAE-C32BFAA99C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40" y="3646"/>
                  <a:ext cx="174" cy="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</p:grpSp>
          <p:grpSp>
            <p:nvGrpSpPr>
              <p:cNvPr id="99" name="Group 141">
                <a:extLst>
                  <a:ext uri="{FF2B5EF4-FFF2-40B4-BE49-F238E27FC236}">
                    <a16:creationId xmlns:a16="http://schemas.microsoft.com/office/drawing/2014/main" id="{A6F69CD1-362F-447D-BDC1-34AD98BA71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0" y="3127"/>
                <a:ext cx="1456" cy="616"/>
                <a:chOff x="280" y="3127"/>
                <a:chExt cx="1456" cy="616"/>
              </a:xfrm>
            </p:grpSpPr>
            <p:sp>
              <p:nvSpPr>
                <p:cNvPr id="100" name="Oval 54">
                  <a:extLst>
                    <a:ext uri="{FF2B5EF4-FFF2-40B4-BE49-F238E27FC236}">
                      <a16:creationId xmlns:a16="http://schemas.microsoft.com/office/drawing/2014/main" id="{DBC314EE-4B6A-49EC-8591-8C51FD35D0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2" y="3415"/>
                  <a:ext cx="560" cy="272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1800" b="0">
                    <a:latin typeface="+mn-lt"/>
                  </a:endParaRPr>
                </a:p>
              </p:txBody>
            </p:sp>
            <p:sp>
              <p:nvSpPr>
                <p:cNvPr id="101" name="Line 63">
                  <a:extLst>
                    <a:ext uri="{FF2B5EF4-FFF2-40B4-BE49-F238E27FC236}">
                      <a16:creationId xmlns:a16="http://schemas.microsoft.com/office/drawing/2014/main" id="{BA73C94A-D518-4A8A-88D7-E1701AE727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64" y="3551"/>
                  <a:ext cx="160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102" name="Line 64">
                  <a:extLst>
                    <a:ext uri="{FF2B5EF4-FFF2-40B4-BE49-F238E27FC236}">
                      <a16:creationId xmlns:a16="http://schemas.microsoft.com/office/drawing/2014/main" id="{E75E7B41-C9CA-42E0-87B6-636D932DE0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76" y="3743"/>
                  <a:ext cx="160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103" name="Rectangle 65">
                  <a:extLst>
                    <a:ext uri="{FF2B5EF4-FFF2-40B4-BE49-F238E27FC236}">
                      <a16:creationId xmlns:a16="http://schemas.microsoft.com/office/drawing/2014/main" id="{364BFFEA-B4EA-475E-8A45-A0A0905EBE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1" y="3451"/>
                  <a:ext cx="589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algn="l">
                    <a:lnSpc>
                      <a:spcPct val="100000"/>
                    </a:lnSpc>
                    <a:spcBef>
                      <a:spcPct val="0"/>
                    </a:spcBef>
                    <a:buSzTx/>
                  </a:pPr>
                  <a:r>
                    <a:rPr lang="en-US" altLang="ko-KR" sz="1400" b="0">
                      <a:latin typeface="+mn-lt"/>
                      <a:ea typeface="굴림" panose="020B0600000101010101" pitchFamily="34" charset="-127"/>
                    </a:rPr>
                    <a:t>Compare</a:t>
                  </a:r>
                </a:p>
              </p:txBody>
            </p:sp>
            <p:sp>
              <p:nvSpPr>
                <p:cNvPr id="104" name="Line 66">
                  <a:extLst>
                    <a:ext uri="{FF2B5EF4-FFF2-40B4-BE49-F238E27FC236}">
                      <a16:creationId xmlns:a16="http://schemas.microsoft.com/office/drawing/2014/main" id="{7517BB9A-BD17-4AA2-90C9-F645EF072F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36" y="3551"/>
                  <a:ext cx="128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105" name="Line 67">
                  <a:extLst>
                    <a:ext uri="{FF2B5EF4-FFF2-40B4-BE49-F238E27FC236}">
                      <a16:creationId xmlns:a16="http://schemas.microsoft.com/office/drawing/2014/main" id="{A0F5E1C0-4A34-4E56-9218-EC399A9663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80" y="3743"/>
                  <a:ext cx="1312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106" name="Line 68">
                  <a:extLst>
                    <a:ext uri="{FF2B5EF4-FFF2-40B4-BE49-F238E27FC236}">
                      <a16:creationId xmlns:a16="http://schemas.microsoft.com/office/drawing/2014/main" id="{AA651198-802B-4D60-91C3-F1E9D2D301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8" y="3127"/>
                  <a:ext cx="0" cy="60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</p:grpSp>
        </p:grpSp>
        <p:grpSp>
          <p:nvGrpSpPr>
            <p:cNvPr id="84" name="Group 145">
              <a:extLst>
                <a:ext uri="{FF2B5EF4-FFF2-40B4-BE49-F238E27FC236}">
                  <a16:creationId xmlns:a16="http://schemas.microsoft.com/office/drawing/2014/main" id="{A38E7EB2-35B9-4006-BD9C-8A2BB0A3FC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22" y="3127"/>
              <a:ext cx="1950" cy="665"/>
              <a:chOff x="3522" y="3127"/>
              <a:chExt cx="1950" cy="665"/>
            </a:xfrm>
          </p:grpSpPr>
          <p:grpSp>
            <p:nvGrpSpPr>
              <p:cNvPr id="85" name="Group 143">
                <a:extLst>
                  <a:ext uri="{FF2B5EF4-FFF2-40B4-BE49-F238E27FC236}">
                    <a16:creationId xmlns:a16="http://schemas.microsoft.com/office/drawing/2014/main" id="{93C89FAC-DB10-478B-B801-69166BE0BD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55" y="3127"/>
                <a:ext cx="1617" cy="665"/>
                <a:chOff x="3855" y="3127"/>
                <a:chExt cx="1617" cy="665"/>
              </a:xfrm>
            </p:grpSpPr>
            <p:sp>
              <p:nvSpPr>
                <p:cNvPr id="87" name="Oval 73">
                  <a:extLst>
                    <a:ext uri="{FF2B5EF4-FFF2-40B4-BE49-F238E27FC236}">
                      <a16:creationId xmlns:a16="http://schemas.microsoft.com/office/drawing/2014/main" id="{0DFADE77-8715-4374-9F14-167F80D2CC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28" y="3415"/>
                  <a:ext cx="560" cy="272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1800" b="0">
                    <a:latin typeface="+mn-lt"/>
                  </a:endParaRPr>
                </a:p>
              </p:txBody>
            </p:sp>
            <p:sp>
              <p:nvSpPr>
                <p:cNvPr id="88" name="Rectangle 84">
                  <a:extLst>
                    <a:ext uri="{FF2B5EF4-FFF2-40B4-BE49-F238E27FC236}">
                      <a16:creationId xmlns:a16="http://schemas.microsoft.com/office/drawing/2014/main" id="{1D06FBF6-58A4-444F-87C0-A9CE68F54E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4279" y="3455"/>
                  <a:ext cx="589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algn="l">
                    <a:lnSpc>
                      <a:spcPct val="100000"/>
                    </a:lnSpc>
                    <a:spcBef>
                      <a:spcPct val="0"/>
                    </a:spcBef>
                    <a:buSzTx/>
                  </a:pPr>
                  <a:r>
                    <a:rPr lang="en-US" altLang="ko-KR" sz="1400" b="0">
                      <a:latin typeface="+mn-lt"/>
                      <a:ea typeface="굴림" panose="020B0600000101010101" pitchFamily="34" charset="-127"/>
                    </a:rPr>
                    <a:t>Compare</a:t>
                  </a:r>
                </a:p>
              </p:txBody>
            </p:sp>
            <p:sp>
              <p:nvSpPr>
                <p:cNvPr id="89" name="Line 85">
                  <a:extLst>
                    <a:ext uri="{FF2B5EF4-FFF2-40B4-BE49-F238E27FC236}">
                      <a16:creationId xmlns:a16="http://schemas.microsoft.com/office/drawing/2014/main" id="{2BF83089-C5DC-43B4-89CD-161D371B21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168" y="3551"/>
                  <a:ext cx="160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90" name="Line 86">
                  <a:extLst>
                    <a:ext uri="{FF2B5EF4-FFF2-40B4-BE49-F238E27FC236}">
                      <a16:creationId xmlns:a16="http://schemas.microsoft.com/office/drawing/2014/main" id="{CB86EDF7-D5B5-4FC8-ACCE-9A349C4A58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76" y="3743"/>
                  <a:ext cx="1288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91" name="Line 87">
                  <a:extLst>
                    <a:ext uri="{FF2B5EF4-FFF2-40B4-BE49-F238E27FC236}">
                      <a16:creationId xmlns:a16="http://schemas.microsoft.com/office/drawing/2014/main" id="{A38479C5-5F3F-4AE5-82BF-FF136F347B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472" y="3127"/>
                  <a:ext cx="0" cy="60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grpSp>
              <p:nvGrpSpPr>
                <p:cNvPr id="92" name="Group 128">
                  <a:extLst>
                    <a:ext uri="{FF2B5EF4-FFF2-40B4-BE49-F238E27FC236}">
                      <a16:creationId xmlns:a16="http://schemas.microsoft.com/office/drawing/2014/main" id="{8FF442E8-83EA-4C60-B553-242B1DEBABF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H="1">
                  <a:off x="3855" y="3504"/>
                  <a:ext cx="321" cy="288"/>
                  <a:chOff x="1720" y="3503"/>
                  <a:chExt cx="321" cy="288"/>
                </a:xfrm>
              </p:grpSpPr>
              <p:sp>
                <p:nvSpPr>
                  <p:cNvPr id="93" name="Arc 129">
                    <a:extLst>
                      <a:ext uri="{FF2B5EF4-FFF2-40B4-BE49-F238E27FC236}">
                        <a16:creationId xmlns:a16="http://schemas.microsoft.com/office/drawing/2014/main" id="{5A7656DB-0407-4679-9155-DD7E26FBF7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48" y="3504"/>
                    <a:ext cx="192" cy="13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92 w 21600"/>
                      <a:gd name="T3" fmla="*/ 136 h 21600"/>
                      <a:gd name="T4" fmla="*/ 0 w 21600"/>
                      <a:gd name="T5" fmla="*/ 136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600"/>
                  </a:p>
                </p:txBody>
              </p:sp>
              <p:sp>
                <p:nvSpPr>
                  <p:cNvPr id="94" name="Arc 130">
                    <a:extLst>
                      <a:ext uri="{FF2B5EF4-FFF2-40B4-BE49-F238E27FC236}">
                        <a16:creationId xmlns:a16="http://schemas.microsoft.com/office/drawing/2014/main" id="{759F0C2F-9CAD-4156-BF32-9D407F21FE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0800000">
                    <a:off x="1851" y="3644"/>
                    <a:ext cx="190" cy="146"/>
                  </a:xfrm>
                  <a:custGeom>
                    <a:avLst/>
                    <a:gdLst>
                      <a:gd name="T0" fmla="*/ 0 w 21600"/>
                      <a:gd name="T1" fmla="*/ 146 h 21600"/>
                      <a:gd name="T2" fmla="*/ 189 w 21600"/>
                      <a:gd name="T3" fmla="*/ 0 h 21600"/>
                      <a:gd name="T4" fmla="*/ 190 w 21600"/>
                      <a:gd name="T5" fmla="*/ 146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21600"/>
                        </a:moveTo>
                        <a:cubicBezTo>
                          <a:pt x="0" y="9714"/>
                          <a:pt x="9602" y="61"/>
                          <a:pt x="21488" y="0"/>
                        </a:cubicBezTo>
                      </a:path>
                      <a:path w="21600" h="21600" stroke="0" extrusionOk="0">
                        <a:moveTo>
                          <a:pt x="0" y="21600"/>
                        </a:moveTo>
                        <a:cubicBezTo>
                          <a:pt x="0" y="9714"/>
                          <a:pt x="9602" y="61"/>
                          <a:pt x="21488" y="0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600"/>
                  </a:p>
                </p:txBody>
              </p:sp>
              <p:sp>
                <p:nvSpPr>
                  <p:cNvPr id="95" name="Line 131">
                    <a:extLst>
                      <a:ext uri="{FF2B5EF4-FFF2-40B4-BE49-F238E27FC236}">
                        <a16:creationId xmlns:a16="http://schemas.microsoft.com/office/drawing/2014/main" id="{FB685A3F-13FF-4555-91F6-EB0641AE546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20" y="3503"/>
                    <a:ext cx="136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600"/>
                  </a:p>
                </p:txBody>
              </p:sp>
              <p:sp>
                <p:nvSpPr>
                  <p:cNvPr id="96" name="Line 132">
                    <a:extLst>
                      <a:ext uri="{FF2B5EF4-FFF2-40B4-BE49-F238E27FC236}">
                        <a16:creationId xmlns:a16="http://schemas.microsoft.com/office/drawing/2014/main" id="{33D0B5D4-2A9F-4E8D-9FCD-92DC9FF9C40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728" y="3511"/>
                    <a:ext cx="0" cy="272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600"/>
                  </a:p>
                </p:txBody>
              </p:sp>
              <p:sp>
                <p:nvSpPr>
                  <p:cNvPr id="97" name="Line 133">
                    <a:extLst>
                      <a:ext uri="{FF2B5EF4-FFF2-40B4-BE49-F238E27FC236}">
                        <a16:creationId xmlns:a16="http://schemas.microsoft.com/office/drawing/2014/main" id="{368722DA-1975-4A42-9C25-89EE16BFF30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20" y="3791"/>
                    <a:ext cx="136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600"/>
                  </a:p>
                </p:txBody>
              </p:sp>
            </p:grpSp>
          </p:grpSp>
          <p:sp>
            <p:nvSpPr>
              <p:cNvPr id="86" name="Line 134">
                <a:extLst>
                  <a:ext uri="{FF2B5EF4-FFF2-40B4-BE49-F238E27FC236}">
                    <a16:creationId xmlns:a16="http://schemas.microsoft.com/office/drawing/2014/main" id="{E2890228-D47A-42AC-B3A1-3357D0E985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522" y="3646"/>
                <a:ext cx="348" cy="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</p:grpSp>
      <p:grpSp>
        <p:nvGrpSpPr>
          <p:cNvPr id="114" name="Group 139">
            <a:extLst>
              <a:ext uri="{FF2B5EF4-FFF2-40B4-BE49-F238E27FC236}">
                <a16:creationId xmlns:a16="http://schemas.microsoft.com/office/drawing/2014/main" id="{A2CCB693-B9AA-4541-A4F7-DC978F2C6448}"/>
              </a:ext>
            </a:extLst>
          </p:cNvPr>
          <p:cNvGrpSpPr>
            <a:grpSpLocks/>
          </p:cNvGrpSpPr>
          <p:nvPr/>
        </p:nvGrpSpPr>
        <p:grpSpPr bwMode="auto">
          <a:xfrm>
            <a:off x="3689286" y="4571999"/>
            <a:ext cx="7729538" cy="900113"/>
            <a:chOff x="440" y="2928"/>
            <a:chExt cx="4869" cy="567"/>
          </a:xfrm>
        </p:grpSpPr>
        <p:grpSp>
          <p:nvGrpSpPr>
            <p:cNvPr id="115" name="Group 138">
              <a:extLst>
                <a:ext uri="{FF2B5EF4-FFF2-40B4-BE49-F238E27FC236}">
                  <a16:creationId xmlns:a16="http://schemas.microsoft.com/office/drawing/2014/main" id="{51552597-F84E-454D-9F82-3579BED9E0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3127"/>
              <a:ext cx="3456" cy="368"/>
              <a:chOff x="1152" y="3127"/>
              <a:chExt cx="3456" cy="368"/>
            </a:xfrm>
          </p:grpSpPr>
          <p:sp>
            <p:nvSpPr>
              <p:cNvPr id="119" name="Line 69">
                <a:extLst>
                  <a:ext uri="{FF2B5EF4-FFF2-40B4-BE49-F238E27FC236}">
                    <a16:creationId xmlns:a16="http://schemas.microsoft.com/office/drawing/2014/main" id="{B08716B0-9619-4AA6-9AA3-B24F78FDD9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3127"/>
                <a:ext cx="0" cy="36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20" name="Line 88">
                <a:extLst>
                  <a:ext uri="{FF2B5EF4-FFF2-40B4-BE49-F238E27FC236}">
                    <a16:creationId xmlns:a16="http://schemas.microsoft.com/office/drawing/2014/main" id="{833F2C68-0C5C-4370-B5CF-738BE5D5D7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8" y="3127"/>
                <a:ext cx="0" cy="36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  <p:grpSp>
          <p:nvGrpSpPr>
            <p:cNvPr id="116" name="Group 137">
              <a:extLst>
                <a:ext uri="{FF2B5EF4-FFF2-40B4-BE49-F238E27FC236}">
                  <a16:creationId xmlns:a16="http://schemas.microsoft.com/office/drawing/2014/main" id="{8F151582-F099-4855-BC1C-CF37FB37DB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0" y="2928"/>
              <a:ext cx="4869" cy="184"/>
              <a:chOff x="440" y="2928"/>
              <a:chExt cx="4869" cy="184"/>
            </a:xfrm>
          </p:grpSpPr>
          <p:sp>
            <p:nvSpPr>
              <p:cNvPr id="117" name="Rectangle 135">
                <a:extLst>
                  <a:ext uri="{FF2B5EF4-FFF2-40B4-BE49-F238E27FC236}">
                    <a16:creationId xmlns:a16="http://schemas.microsoft.com/office/drawing/2014/main" id="{19E84826-1E17-4F46-B540-C2063D925A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2928"/>
                <a:ext cx="1085" cy="184"/>
              </a:xfrm>
              <a:prstGeom prst="rect">
                <a:avLst/>
              </a:prstGeom>
              <a:solidFill>
                <a:srgbClr val="FF66CC"/>
              </a:solid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800" b="0">
                  <a:latin typeface="+mn-lt"/>
                </a:endParaRPr>
              </a:p>
            </p:txBody>
          </p:sp>
          <p:sp>
            <p:nvSpPr>
              <p:cNvPr id="118" name="Rectangle 136">
                <a:extLst>
                  <a:ext uri="{FF2B5EF4-FFF2-40B4-BE49-F238E27FC236}">
                    <a16:creationId xmlns:a16="http://schemas.microsoft.com/office/drawing/2014/main" id="{420D6C9B-C67E-468B-9FCE-BC6E9AB7F4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" y="2928"/>
                <a:ext cx="1085" cy="184"/>
              </a:xfrm>
              <a:prstGeom prst="rect">
                <a:avLst/>
              </a:prstGeom>
              <a:solidFill>
                <a:srgbClr val="FF66CC"/>
              </a:solid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800" b="0">
                  <a:latin typeface="+mn-lt"/>
                </a:endParaRPr>
              </a:p>
            </p:txBody>
          </p:sp>
        </p:grpSp>
      </p:grpSp>
      <p:sp>
        <p:nvSpPr>
          <p:cNvPr id="121" name="Freeform 123">
            <a:extLst>
              <a:ext uri="{FF2B5EF4-FFF2-40B4-BE49-F238E27FC236}">
                <a16:creationId xmlns:a16="http://schemas.microsoft.com/office/drawing/2014/main" id="{02F8F010-AE6F-47C8-9831-FC59C2629A56}"/>
              </a:ext>
            </a:extLst>
          </p:cNvPr>
          <p:cNvSpPr>
            <a:spLocks/>
          </p:cNvSpPr>
          <p:nvPr/>
        </p:nvSpPr>
        <p:spPr bwMode="auto">
          <a:xfrm>
            <a:off x="3981386" y="2971799"/>
            <a:ext cx="381000" cy="2590800"/>
          </a:xfrm>
          <a:custGeom>
            <a:avLst/>
            <a:gdLst>
              <a:gd name="T0" fmla="*/ 0 w 240"/>
              <a:gd name="T1" fmla="*/ 0 h 1584"/>
              <a:gd name="T2" fmla="*/ 0 w 240"/>
              <a:gd name="T3" fmla="*/ 2590800 h 1584"/>
              <a:gd name="T4" fmla="*/ 381000 w 240"/>
              <a:gd name="T5" fmla="*/ 2590800 h 15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0" h="1584">
                <a:moveTo>
                  <a:pt x="0" y="0"/>
                </a:moveTo>
                <a:lnTo>
                  <a:pt x="0" y="1584"/>
                </a:lnTo>
                <a:lnTo>
                  <a:pt x="240" y="1584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 sz="1600"/>
          </a:p>
        </p:txBody>
      </p:sp>
      <p:sp>
        <p:nvSpPr>
          <p:cNvPr id="122" name="Rectangle 147">
            <a:extLst>
              <a:ext uri="{FF2B5EF4-FFF2-40B4-BE49-F238E27FC236}">
                <a16:creationId xmlns:a16="http://schemas.microsoft.com/office/drawing/2014/main" id="{E356DCC9-5D85-4F8C-AADF-C62DCCA66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1111" y="4571999"/>
            <a:ext cx="1581150" cy="295275"/>
          </a:xfrm>
          <a:prstGeom prst="rect">
            <a:avLst/>
          </a:prstGeom>
          <a:solidFill>
            <a:srgbClr val="FF66CC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1800" b="0">
              <a:latin typeface="+mn-lt"/>
            </a:endParaRPr>
          </a:p>
        </p:txBody>
      </p:sp>
      <p:sp>
        <p:nvSpPr>
          <p:cNvPr id="123" name="Freeform 148">
            <a:extLst>
              <a:ext uri="{FF2B5EF4-FFF2-40B4-BE49-F238E27FC236}">
                <a16:creationId xmlns:a16="http://schemas.microsoft.com/office/drawing/2014/main" id="{928415E7-8304-4A3F-827A-D7E458FAEE4C}"/>
              </a:ext>
            </a:extLst>
          </p:cNvPr>
          <p:cNvSpPr>
            <a:spLocks/>
          </p:cNvSpPr>
          <p:nvPr/>
        </p:nvSpPr>
        <p:spPr bwMode="auto">
          <a:xfrm>
            <a:off x="6953186" y="4800599"/>
            <a:ext cx="609600" cy="1676400"/>
          </a:xfrm>
          <a:custGeom>
            <a:avLst/>
            <a:gdLst>
              <a:gd name="T0" fmla="*/ 0 w 384"/>
              <a:gd name="T1" fmla="*/ 0 h 1056"/>
              <a:gd name="T2" fmla="*/ 0 w 384"/>
              <a:gd name="T3" fmla="*/ 838200 h 1056"/>
              <a:gd name="T4" fmla="*/ 609600 w 384"/>
              <a:gd name="T5" fmla="*/ 838200 h 1056"/>
              <a:gd name="T6" fmla="*/ 609600 w 384"/>
              <a:gd name="T7" fmla="*/ 1676400 h 105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4" h="1056">
                <a:moveTo>
                  <a:pt x="0" y="0"/>
                </a:moveTo>
                <a:lnTo>
                  <a:pt x="0" y="528"/>
                </a:lnTo>
                <a:lnTo>
                  <a:pt x="384" y="528"/>
                </a:lnTo>
                <a:lnTo>
                  <a:pt x="384" y="1056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 sz="1600"/>
          </a:p>
        </p:txBody>
      </p:sp>
      <p:grpSp>
        <p:nvGrpSpPr>
          <p:cNvPr id="124" name="Group 152">
            <a:extLst>
              <a:ext uri="{FF2B5EF4-FFF2-40B4-BE49-F238E27FC236}">
                <a16:creationId xmlns:a16="http://schemas.microsoft.com/office/drawing/2014/main" id="{78541CC7-175F-4787-860D-082A50EDFAFB}"/>
              </a:ext>
            </a:extLst>
          </p:cNvPr>
          <p:cNvGrpSpPr>
            <a:grpSpLocks/>
          </p:cNvGrpSpPr>
          <p:nvPr/>
        </p:nvGrpSpPr>
        <p:grpSpPr bwMode="auto">
          <a:xfrm>
            <a:off x="7257987" y="6477009"/>
            <a:ext cx="1811338" cy="325438"/>
            <a:chOff x="2688" y="4128"/>
            <a:chExt cx="1141" cy="205"/>
          </a:xfrm>
        </p:grpSpPr>
        <p:sp>
          <p:nvSpPr>
            <p:cNvPr id="125" name="Rectangle 149">
              <a:extLst>
                <a:ext uri="{FF2B5EF4-FFF2-40B4-BE49-F238E27FC236}">
                  <a16:creationId xmlns:a16="http://schemas.microsoft.com/office/drawing/2014/main" id="{D8D8DF1F-F987-4A7D-A65D-82AA7A6F3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4128"/>
              <a:ext cx="384" cy="192"/>
            </a:xfrm>
            <a:prstGeom prst="rect">
              <a:avLst/>
            </a:prstGeom>
            <a:solidFill>
              <a:srgbClr val="FF66CC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</a:endParaRPr>
            </a:p>
          </p:txBody>
        </p:sp>
        <p:sp>
          <p:nvSpPr>
            <p:cNvPr id="126" name="Text Box 151">
              <a:extLst>
                <a:ext uri="{FF2B5EF4-FFF2-40B4-BE49-F238E27FC236}">
                  <a16:creationId xmlns:a16="http://schemas.microsoft.com/office/drawing/2014/main" id="{B07FD383-5FE7-46B7-AC6D-B0C508CCB2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4141"/>
              <a:ext cx="75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Cache Block</a:t>
              </a:r>
            </a:p>
          </p:txBody>
        </p:sp>
      </p:grpSp>
      <p:sp>
        <p:nvSpPr>
          <p:cNvPr id="247" name="Rectangle 246">
            <a:extLst>
              <a:ext uri="{FF2B5EF4-FFF2-40B4-BE49-F238E27FC236}">
                <a16:creationId xmlns:a16="http://schemas.microsoft.com/office/drawing/2014/main" id="{23218D98-DB6B-4691-BD66-996A776EB6FD}"/>
              </a:ext>
            </a:extLst>
          </p:cNvPr>
          <p:cNvSpPr/>
          <p:nvPr/>
        </p:nvSpPr>
        <p:spPr>
          <a:xfrm>
            <a:off x="545307" y="3544878"/>
            <a:ext cx="269319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ea typeface="굴림" panose="020B0600000101010101" pitchFamily="34" charset="-127"/>
              </a:rPr>
              <a:t>Example: Two-way set associative cache</a:t>
            </a:r>
          </a:p>
          <a:p>
            <a:pPr marL="365760" lvl="1" indent="-342900">
              <a:lnSpc>
                <a:spcPct val="80000"/>
              </a:lnSpc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ea typeface="굴림" panose="020B0600000101010101" pitchFamily="34" charset="-127"/>
              </a:rPr>
              <a:t>Cache Index selects a “set” from the cache</a:t>
            </a:r>
          </a:p>
          <a:p>
            <a:pPr marL="365760" lvl="1" indent="-342900">
              <a:lnSpc>
                <a:spcPct val="80000"/>
              </a:lnSpc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ea typeface="굴림" panose="020B0600000101010101" pitchFamily="34" charset="-127"/>
              </a:rPr>
              <a:t>Two tags in the set are compared to input in parallel</a:t>
            </a:r>
          </a:p>
          <a:p>
            <a:pPr marL="365760" lvl="1" indent="-342900">
              <a:lnSpc>
                <a:spcPct val="80000"/>
              </a:lnSpc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ea typeface="굴림" panose="020B0600000101010101" pitchFamily="34" charset="-127"/>
              </a:rPr>
              <a:t>Data is selected based on the tag result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82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3" grpId="0" build="p"/>
      <p:bldP spid="7" grpId="0" animBg="1"/>
      <p:bldP spid="8" grpId="0" animBg="1"/>
      <p:bldP spid="80" grpId="0" animBg="1"/>
      <p:bldP spid="81" grpId="0" animBg="1"/>
      <p:bldP spid="121" grpId="0" animBg="1"/>
      <p:bldP spid="122" grpId="0" animBg="1"/>
      <p:bldP spid="123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/>
          <p:cNvSpPr/>
          <p:nvPr/>
        </p:nvSpPr>
        <p:spPr>
          <a:xfrm>
            <a:off x="3602736" y="1223963"/>
            <a:ext cx="7620892" cy="52957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21D0A4-D12A-45F1-89A0-652A3831E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Where Does a Block Get Placed in a Cache?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1EC25-0A25-44E6-BF73-8484E076C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2240788" cy="4351337"/>
          </a:xfrm>
        </p:spPr>
        <p:txBody>
          <a:bodyPr/>
          <a:lstStyle/>
          <a:p>
            <a:r>
              <a:rPr lang="en-US" altLang="ko-KR" dirty="0" smtClean="0"/>
              <a:t>Example: Block 12 placed in 8-block cache</a:t>
            </a:r>
          </a:p>
          <a:p>
            <a:pPr lvl="1"/>
            <a:r>
              <a:rPr lang="en-US" altLang="ko-KR" dirty="0" smtClean="0"/>
              <a:t>Address space has 32 blocks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DF4A5-4F0E-4341-A6F6-5B97F2411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0A919-6F09-4884-A3FE-E3285C882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20D54-9BB3-4A67-AFF4-FC81D42B8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75</a:t>
            </a:fld>
            <a:endParaRPr lang="en-US"/>
          </a:p>
        </p:txBody>
      </p:sp>
      <p:grpSp>
        <p:nvGrpSpPr>
          <p:cNvPr id="7" name="Group 89">
            <a:extLst>
              <a:ext uri="{FF2B5EF4-FFF2-40B4-BE49-F238E27FC236}">
                <a16:creationId xmlns:a16="http://schemas.microsoft.com/office/drawing/2014/main" id="{03CBC7AB-350F-4AD8-92DF-6458E2412988}"/>
              </a:ext>
            </a:extLst>
          </p:cNvPr>
          <p:cNvGrpSpPr>
            <a:grpSpLocks/>
          </p:cNvGrpSpPr>
          <p:nvPr/>
        </p:nvGrpSpPr>
        <p:grpSpPr bwMode="auto">
          <a:xfrm>
            <a:off x="3667126" y="3460750"/>
            <a:ext cx="2297113" cy="2427288"/>
            <a:chOff x="299" y="2160"/>
            <a:chExt cx="1447" cy="1529"/>
          </a:xfrm>
        </p:grpSpPr>
        <p:grpSp>
          <p:nvGrpSpPr>
            <p:cNvPr id="8" name="Group 83">
              <a:extLst>
                <a:ext uri="{FF2B5EF4-FFF2-40B4-BE49-F238E27FC236}">
                  <a16:creationId xmlns:a16="http://schemas.microsoft.com/office/drawing/2014/main" id="{D9676714-185C-4877-8034-D57313DD01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" y="2880"/>
              <a:ext cx="1232" cy="809"/>
              <a:chOff x="294" y="2832"/>
              <a:chExt cx="1232" cy="809"/>
            </a:xfrm>
          </p:grpSpPr>
          <p:sp>
            <p:nvSpPr>
              <p:cNvPr id="10" name="Text Box 14">
                <a:extLst>
                  <a:ext uri="{FF2B5EF4-FFF2-40B4-BE49-F238E27FC236}">
                    <a16:creationId xmlns:a16="http://schemas.microsoft.com/office/drawing/2014/main" id="{651218A6-38E4-477A-AFFE-D3357C81B2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0" y="2832"/>
                <a:ext cx="836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l">
                  <a:lnSpc>
                    <a:spcPct val="100000"/>
                  </a:lnSpc>
                  <a:spcBef>
                    <a:spcPct val="0"/>
                  </a:spcBef>
                  <a:buSzTx/>
                </a:pPr>
                <a:r>
                  <a:rPr lang="en-US" altLang="ko-KR" sz="1400" b="0" dirty="0">
                    <a:latin typeface="+mn-lt"/>
                    <a:ea typeface="굴림" panose="020B0600000101010101" pitchFamily="34" charset="-127"/>
                  </a:rPr>
                  <a:t>0 1 2 3 4 5 6 7</a:t>
                </a:r>
                <a:endParaRPr lang="en-US" altLang="ko-KR" sz="1800" b="0" dirty="0">
                  <a:latin typeface="+mn-lt"/>
                  <a:ea typeface="굴림" panose="020B0600000101010101" pitchFamily="34" charset="-127"/>
                </a:endParaRPr>
              </a:p>
            </p:txBody>
          </p:sp>
          <p:grpSp>
            <p:nvGrpSpPr>
              <p:cNvPr id="11" name="Group 15">
                <a:extLst>
                  <a:ext uri="{FF2B5EF4-FFF2-40B4-BE49-F238E27FC236}">
                    <a16:creationId xmlns:a16="http://schemas.microsoft.com/office/drawing/2014/main" id="{27881420-66A2-47BE-A459-520D300610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15" y="3017"/>
                <a:ext cx="768" cy="624"/>
                <a:chOff x="2653" y="2441"/>
                <a:chExt cx="768" cy="624"/>
              </a:xfrm>
            </p:grpSpPr>
            <p:sp>
              <p:nvSpPr>
                <p:cNvPr id="13" name="Rectangle 16">
                  <a:extLst>
                    <a:ext uri="{FF2B5EF4-FFF2-40B4-BE49-F238E27FC236}">
                      <a16:creationId xmlns:a16="http://schemas.microsoft.com/office/drawing/2014/main" id="{38191838-73D8-47A5-8D40-1BEAAA58E6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3" y="2441"/>
                  <a:ext cx="96" cy="624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1800" b="0">
                    <a:latin typeface="+mn-lt"/>
                  </a:endParaRPr>
                </a:p>
              </p:txBody>
            </p:sp>
            <p:sp>
              <p:nvSpPr>
                <p:cNvPr id="14" name="Rectangle 17">
                  <a:extLst>
                    <a:ext uri="{FF2B5EF4-FFF2-40B4-BE49-F238E27FC236}">
                      <a16:creationId xmlns:a16="http://schemas.microsoft.com/office/drawing/2014/main" id="{23F9F981-C597-45FC-A450-69A1F3775E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49" y="2441"/>
                  <a:ext cx="96" cy="624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1800" b="0">
                    <a:latin typeface="+mn-lt"/>
                  </a:endParaRPr>
                </a:p>
              </p:txBody>
            </p:sp>
            <p:sp>
              <p:nvSpPr>
                <p:cNvPr id="15" name="Rectangle 18">
                  <a:extLst>
                    <a:ext uri="{FF2B5EF4-FFF2-40B4-BE49-F238E27FC236}">
                      <a16:creationId xmlns:a16="http://schemas.microsoft.com/office/drawing/2014/main" id="{A66BDCA7-8758-4DBC-9E31-63B6ECE244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45" y="2441"/>
                  <a:ext cx="96" cy="624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1800" b="0">
                    <a:latin typeface="+mn-lt"/>
                  </a:endParaRPr>
                </a:p>
              </p:txBody>
            </p:sp>
            <p:sp>
              <p:nvSpPr>
                <p:cNvPr id="16" name="Rectangle 19">
                  <a:extLst>
                    <a:ext uri="{FF2B5EF4-FFF2-40B4-BE49-F238E27FC236}">
                      <a16:creationId xmlns:a16="http://schemas.microsoft.com/office/drawing/2014/main" id="{19013318-79C0-461F-AB78-A7DE1B86AF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41" y="2441"/>
                  <a:ext cx="96" cy="624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1800" b="0">
                    <a:latin typeface="+mn-lt"/>
                  </a:endParaRPr>
                </a:p>
              </p:txBody>
            </p:sp>
            <p:sp>
              <p:nvSpPr>
                <p:cNvPr id="17" name="Rectangle 20">
                  <a:extLst>
                    <a:ext uri="{FF2B5EF4-FFF2-40B4-BE49-F238E27FC236}">
                      <a16:creationId xmlns:a16="http://schemas.microsoft.com/office/drawing/2014/main" id="{77E9FF82-3EE7-46D6-B689-B44809D193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37" y="2441"/>
                  <a:ext cx="96" cy="62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1800" b="0">
                    <a:latin typeface="+mn-lt"/>
                  </a:endParaRPr>
                </a:p>
              </p:txBody>
            </p:sp>
            <p:sp>
              <p:nvSpPr>
                <p:cNvPr id="18" name="Rectangle 21">
                  <a:extLst>
                    <a:ext uri="{FF2B5EF4-FFF2-40B4-BE49-F238E27FC236}">
                      <a16:creationId xmlns:a16="http://schemas.microsoft.com/office/drawing/2014/main" id="{CC0A3D77-3A20-4DAA-86D5-34D228A923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33" y="2441"/>
                  <a:ext cx="96" cy="624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1800" b="0">
                    <a:latin typeface="+mn-lt"/>
                  </a:endParaRPr>
                </a:p>
              </p:txBody>
            </p:sp>
            <p:sp>
              <p:nvSpPr>
                <p:cNvPr id="19" name="Rectangle 22">
                  <a:extLst>
                    <a:ext uri="{FF2B5EF4-FFF2-40B4-BE49-F238E27FC236}">
                      <a16:creationId xmlns:a16="http://schemas.microsoft.com/office/drawing/2014/main" id="{0FFBAFFF-E724-4FB6-9409-182A8024AE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29" y="2441"/>
                  <a:ext cx="96" cy="624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1800" b="0">
                    <a:latin typeface="+mn-lt"/>
                  </a:endParaRPr>
                </a:p>
              </p:txBody>
            </p:sp>
            <p:sp>
              <p:nvSpPr>
                <p:cNvPr id="20" name="Rectangle 23">
                  <a:extLst>
                    <a:ext uri="{FF2B5EF4-FFF2-40B4-BE49-F238E27FC236}">
                      <a16:creationId xmlns:a16="http://schemas.microsoft.com/office/drawing/2014/main" id="{09E057AB-D5B8-4B7E-A888-39655367AE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25" y="2441"/>
                  <a:ext cx="96" cy="624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0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1800" b="0">
                    <a:latin typeface="+mn-lt"/>
                  </a:endParaRPr>
                </a:p>
              </p:txBody>
            </p:sp>
          </p:grpSp>
          <p:sp>
            <p:nvSpPr>
              <p:cNvPr id="12" name="Text Box 24">
                <a:extLst>
                  <a:ext uri="{FF2B5EF4-FFF2-40B4-BE49-F238E27FC236}">
                    <a16:creationId xmlns:a16="http://schemas.microsoft.com/office/drawing/2014/main" id="{92C889D6-689E-4721-837A-5A4CDC9111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" y="2832"/>
                <a:ext cx="36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r">
                  <a:lnSpc>
                    <a:spcPct val="100000"/>
                  </a:lnSpc>
                  <a:spcBef>
                    <a:spcPct val="0"/>
                  </a:spcBef>
                  <a:buSzTx/>
                </a:pPr>
                <a:r>
                  <a:rPr lang="en-US" altLang="ko-KR" sz="1200" b="0">
                    <a:latin typeface="+mn-lt"/>
                    <a:ea typeface="굴림" panose="020B0600000101010101" pitchFamily="34" charset="-127"/>
                  </a:rPr>
                  <a:t>Block</a:t>
                </a:r>
              </a:p>
              <a:p>
                <a:pPr algn="r">
                  <a:lnSpc>
                    <a:spcPct val="100000"/>
                  </a:lnSpc>
                  <a:spcBef>
                    <a:spcPct val="0"/>
                  </a:spcBef>
                  <a:buSzTx/>
                </a:pPr>
                <a:r>
                  <a:rPr lang="en-US" altLang="ko-KR" sz="1200" b="0">
                    <a:latin typeface="+mn-lt"/>
                    <a:ea typeface="굴림" panose="020B0600000101010101" pitchFamily="34" charset="-127"/>
                  </a:rPr>
                  <a:t>no.</a:t>
                </a:r>
              </a:p>
            </p:txBody>
          </p:sp>
        </p:grpSp>
        <p:sp>
          <p:nvSpPr>
            <p:cNvPr id="9" name="Text Box 25">
              <a:extLst>
                <a:ext uri="{FF2B5EF4-FFF2-40B4-BE49-F238E27FC236}">
                  <a16:creationId xmlns:a16="http://schemas.microsoft.com/office/drawing/2014/main" id="{44C3E1E3-CB30-4D39-9135-D072A71630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2160"/>
              <a:ext cx="1170" cy="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600" b="0" dirty="0">
                  <a:solidFill>
                    <a:schemeClr val="hlink"/>
                  </a:solidFill>
                  <a:latin typeface="+mn-lt"/>
                  <a:ea typeface="굴림" panose="020B0600000101010101" pitchFamily="34" charset="-127"/>
                </a:rPr>
                <a:t>Direct mapped:</a:t>
              </a:r>
            </a:p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 dirty="0">
                  <a:latin typeface="+mn-lt"/>
                  <a:ea typeface="굴림" panose="020B0600000101010101" pitchFamily="34" charset="-127"/>
                </a:rPr>
                <a:t>block 12 can go only into block 4 (12 mod 8)</a:t>
              </a:r>
            </a:p>
          </p:txBody>
        </p:sp>
      </p:grpSp>
      <p:grpSp>
        <p:nvGrpSpPr>
          <p:cNvPr id="21" name="Group 88">
            <a:extLst>
              <a:ext uri="{FF2B5EF4-FFF2-40B4-BE49-F238E27FC236}">
                <a16:creationId xmlns:a16="http://schemas.microsoft.com/office/drawing/2014/main" id="{24C91A49-21AE-49E5-9FC1-C917970565D7}"/>
              </a:ext>
            </a:extLst>
          </p:cNvPr>
          <p:cNvGrpSpPr>
            <a:grpSpLocks/>
          </p:cNvGrpSpPr>
          <p:nvPr/>
        </p:nvGrpSpPr>
        <p:grpSpPr bwMode="auto">
          <a:xfrm>
            <a:off x="6249987" y="3460751"/>
            <a:ext cx="2457450" cy="2976563"/>
            <a:chOff x="1926" y="2160"/>
            <a:chExt cx="1548" cy="1875"/>
          </a:xfrm>
        </p:grpSpPr>
        <p:sp>
          <p:nvSpPr>
            <p:cNvPr id="22" name="Text Box 37">
              <a:extLst>
                <a:ext uri="{FF2B5EF4-FFF2-40B4-BE49-F238E27FC236}">
                  <a16:creationId xmlns:a16="http://schemas.microsoft.com/office/drawing/2014/main" id="{1ED5A7B6-EECF-44C6-9F3D-BFEC83A177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2160"/>
              <a:ext cx="1266" cy="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600" b="0">
                  <a:solidFill>
                    <a:schemeClr val="hlink"/>
                  </a:solidFill>
                  <a:latin typeface="+mn-lt"/>
                  <a:ea typeface="굴림" panose="020B0600000101010101" pitchFamily="34" charset="-127"/>
                </a:rPr>
                <a:t>Set associative:</a:t>
              </a:r>
            </a:p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block 12 can go anywhere in set 0 (12 mod 4)</a:t>
              </a:r>
            </a:p>
          </p:txBody>
        </p:sp>
        <p:grpSp>
          <p:nvGrpSpPr>
            <p:cNvPr id="23" name="Group 84">
              <a:extLst>
                <a:ext uri="{FF2B5EF4-FFF2-40B4-BE49-F238E27FC236}">
                  <a16:creationId xmlns:a16="http://schemas.microsoft.com/office/drawing/2014/main" id="{5351D462-1B4A-42BF-B30E-D6A465AA0D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6" y="2880"/>
              <a:ext cx="1232" cy="1155"/>
              <a:chOff x="1878" y="2832"/>
              <a:chExt cx="1232" cy="1155"/>
            </a:xfrm>
          </p:grpSpPr>
          <p:sp>
            <p:nvSpPr>
              <p:cNvPr id="24" name="Text Box 27">
                <a:extLst>
                  <a:ext uri="{FF2B5EF4-FFF2-40B4-BE49-F238E27FC236}">
                    <a16:creationId xmlns:a16="http://schemas.microsoft.com/office/drawing/2014/main" id="{C8243459-64F0-4C53-9E15-54B13F48C4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74" y="2832"/>
                <a:ext cx="836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l">
                  <a:lnSpc>
                    <a:spcPct val="100000"/>
                  </a:lnSpc>
                  <a:spcBef>
                    <a:spcPct val="0"/>
                  </a:spcBef>
                  <a:buSzTx/>
                </a:pPr>
                <a:r>
                  <a:rPr lang="en-US" altLang="ko-KR" sz="1400" b="0" dirty="0">
                    <a:latin typeface="+mn-lt"/>
                    <a:ea typeface="굴림" panose="020B0600000101010101" pitchFamily="34" charset="-127"/>
                  </a:rPr>
                  <a:t>0 1 2 3 4 5 6 7</a:t>
                </a:r>
                <a:endParaRPr lang="en-US" altLang="ko-KR" sz="1800" b="0" dirty="0">
                  <a:latin typeface="+mn-lt"/>
                  <a:ea typeface="굴림" panose="020B0600000101010101" pitchFamily="34" charset="-127"/>
                </a:endParaRPr>
              </a:p>
            </p:txBody>
          </p:sp>
          <p:sp>
            <p:nvSpPr>
              <p:cNvPr id="25" name="Rectangle 28">
                <a:extLst>
                  <a:ext uri="{FF2B5EF4-FFF2-40B4-BE49-F238E27FC236}">
                    <a16:creationId xmlns:a16="http://schemas.microsoft.com/office/drawing/2014/main" id="{6E25BF98-5A11-4FC7-BDDD-479A1923B7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9" y="3017"/>
                <a:ext cx="96" cy="62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800" b="0">
                  <a:latin typeface="+mn-lt"/>
                </a:endParaRPr>
              </a:p>
            </p:txBody>
          </p:sp>
          <p:sp>
            <p:nvSpPr>
              <p:cNvPr id="26" name="Rectangle 29">
                <a:extLst>
                  <a:ext uri="{FF2B5EF4-FFF2-40B4-BE49-F238E27FC236}">
                    <a16:creationId xmlns:a16="http://schemas.microsoft.com/office/drawing/2014/main" id="{6A564FE0-83B0-4382-8555-6D2C1218AB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5" y="3017"/>
                <a:ext cx="96" cy="62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800" b="0">
                  <a:latin typeface="+mn-lt"/>
                </a:endParaRPr>
              </a:p>
            </p:txBody>
          </p:sp>
          <p:sp>
            <p:nvSpPr>
              <p:cNvPr id="27" name="Rectangle 30">
                <a:extLst>
                  <a:ext uri="{FF2B5EF4-FFF2-40B4-BE49-F238E27FC236}">
                    <a16:creationId xmlns:a16="http://schemas.microsoft.com/office/drawing/2014/main" id="{2FE99C2C-6698-43FD-BEA1-5C30503A77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1" y="3017"/>
                <a:ext cx="96" cy="62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800" b="0">
                  <a:latin typeface="+mn-lt"/>
                </a:endParaRPr>
              </a:p>
            </p:txBody>
          </p:sp>
          <p:sp>
            <p:nvSpPr>
              <p:cNvPr id="28" name="Rectangle 31">
                <a:extLst>
                  <a:ext uri="{FF2B5EF4-FFF2-40B4-BE49-F238E27FC236}">
                    <a16:creationId xmlns:a16="http://schemas.microsoft.com/office/drawing/2014/main" id="{A155B8FB-1FAC-42A5-B5E1-3162E44123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7" y="3017"/>
                <a:ext cx="96" cy="62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800" b="0">
                  <a:latin typeface="+mn-lt"/>
                </a:endParaRPr>
              </a:p>
            </p:txBody>
          </p:sp>
          <p:sp>
            <p:nvSpPr>
              <p:cNvPr id="29" name="Rectangle 32">
                <a:extLst>
                  <a:ext uri="{FF2B5EF4-FFF2-40B4-BE49-F238E27FC236}">
                    <a16:creationId xmlns:a16="http://schemas.microsoft.com/office/drawing/2014/main" id="{49EB6570-FB65-427C-8545-CFE6BFC65A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3" y="3017"/>
                <a:ext cx="96" cy="62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800" b="0">
                  <a:latin typeface="+mn-lt"/>
                </a:endParaRPr>
              </a:p>
            </p:txBody>
          </p:sp>
          <p:sp>
            <p:nvSpPr>
              <p:cNvPr id="30" name="Rectangle 33">
                <a:extLst>
                  <a:ext uri="{FF2B5EF4-FFF2-40B4-BE49-F238E27FC236}">
                    <a16:creationId xmlns:a16="http://schemas.microsoft.com/office/drawing/2014/main" id="{BD701F05-9813-4884-953A-AA40CC6BC3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9" y="3017"/>
                <a:ext cx="96" cy="62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800" b="0">
                  <a:latin typeface="+mn-lt"/>
                </a:endParaRPr>
              </a:p>
            </p:txBody>
          </p:sp>
          <p:sp>
            <p:nvSpPr>
              <p:cNvPr id="31" name="Rectangle 34">
                <a:extLst>
                  <a:ext uri="{FF2B5EF4-FFF2-40B4-BE49-F238E27FC236}">
                    <a16:creationId xmlns:a16="http://schemas.microsoft.com/office/drawing/2014/main" id="{0C97CC91-0F66-4681-8753-818C49B327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5" y="3017"/>
                <a:ext cx="96" cy="62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800" b="0">
                  <a:latin typeface="+mn-lt"/>
                </a:endParaRPr>
              </a:p>
            </p:txBody>
          </p:sp>
          <p:sp>
            <p:nvSpPr>
              <p:cNvPr id="32" name="Rectangle 35">
                <a:extLst>
                  <a:ext uri="{FF2B5EF4-FFF2-40B4-BE49-F238E27FC236}">
                    <a16:creationId xmlns:a16="http://schemas.microsoft.com/office/drawing/2014/main" id="{2978AFDD-08D9-46A0-A459-BF10BFF323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1" y="3017"/>
                <a:ext cx="96" cy="62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800" b="0">
                  <a:latin typeface="+mn-lt"/>
                </a:endParaRPr>
              </a:p>
            </p:txBody>
          </p:sp>
          <p:sp>
            <p:nvSpPr>
              <p:cNvPr id="33" name="Text Box 36">
                <a:extLst>
                  <a:ext uri="{FF2B5EF4-FFF2-40B4-BE49-F238E27FC236}">
                    <a16:creationId xmlns:a16="http://schemas.microsoft.com/office/drawing/2014/main" id="{0836DE6F-3C46-4623-A944-CD7CA2ED83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78" y="2842"/>
                <a:ext cx="36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r">
                  <a:lnSpc>
                    <a:spcPct val="100000"/>
                  </a:lnSpc>
                  <a:spcBef>
                    <a:spcPct val="0"/>
                  </a:spcBef>
                  <a:buSzTx/>
                </a:pPr>
                <a:r>
                  <a:rPr lang="en-US" altLang="ko-KR" sz="1200" b="0">
                    <a:latin typeface="+mn-lt"/>
                    <a:ea typeface="굴림" panose="020B0600000101010101" pitchFamily="34" charset="-127"/>
                  </a:rPr>
                  <a:t>Block</a:t>
                </a:r>
              </a:p>
              <a:p>
                <a:pPr algn="r">
                  <a:lnSpc>
                    <a:spcPct val="100000"/>
                  </a:lnSpc>
                  <a:spcBef>
                    <a:spcPct val="0"/>
                  </a:spcBef>
                  <a:buSzTx/>
                </a:pPr>
                <a:r>
                  <a:rPr lang="en-US" altLang="ko-KR" sz="1200" b="0">
                    <a:latin typeface="+mn-lt"/>
                    <a:ea typeface="굴림" panose="020B0600000101010101" pitchFamily="34" charset="-127"/>
                  </a:rPr>
                  <a:t>no.</a:t>
                </a:r>
              </a:p>
            </p:txBody>
          </p:sp>
          <p:sp>
            <p:nvSpPr>
              <p:cNvPr id="34" name="Text Box 38">
                <a:extLst>
                  <a:ext uri="{FF2B5EF4-FFF2-40B4-BE49-F238E27FC236}">
                    <a16:creationId xmlns:a16="http://schemas.microsoft.com/office/drawing/2014/main" id="{6B8E78EF-D1D8-42EC-A0AC-D141FE078E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35" y="3696"/>
                <a:ext cx="26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</a:pPr>
                <a:r>
                  <a:rPr lang="en-US" altLang="ko-KR" sz="1200" b="0">
                    <a:latin typeface="+mn-lt"/>
                    <a:ea typeface="굴림" panose="020B0600000101010101" pitchFamily="34" charset="-127"/>
                  </a:rPr>
                  <a:t>Set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</a:pPr>
                <a:r>
                  <a:rPr lang="en-US" altLang="ko-KR" sz="1200" b="0">
                    <a:latin typeface="+mn-lt"/>
                    <a:ea typeface="굴림" panose="020B0600000101010101" pitchFamily="34" charset="-127"/>
                  </a:rPr>
                  <a:t>0</a:t>
                </a:r>
                <a:endParaRPr lang="en-US" altLang="ko-KR" sz="1600" b="0">
                  <a:latin typeface="+mn-lt"/>
                  <a:ea typeface="굴림" panose="020B0600000101010101" pitchFamily="34" charset="-127"/>
                </a:endParaRPr>
              </a:p>
            </p:txBody>
          </p:sp>
          <p:sp>
            <p:nvSpPr>
              <p:cNvPr id="35" name="Text Box 39">
                <a:extLst>
                  <a:ext uri="{FF2B5EF4-FFF2-40B4-BE49-F238E27FC236}">
                    <a16:creationId xmlns:a16="http://schemas.microsoft.com/office/drawing/2014/main" id="{EAB118F9-2466-41E9-AB8A-E899F5D509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27" y="3696"/>
                <a:ext cx="26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</a:pPr>
                <a:r>
                  <a:rPr lang="en-US" altLang="ko-KR" sz="1200" b="0">
                    <a:latin typeface="+mn-lt"/>
                    <a:ea typeface="굴림" panose="020B0600000101010101" pitchFamily="34" charset="-127"/>
                  </a:rPr>
                  <a:t>Set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</a:pPr>
                <a:r>
                  <a:rPr lang="en-US" altLang="ko-KR" sz="1200" b="0">
                    <a:latin typeface="+mn-lt"/>
                    <a:ea typeface="굴림" panose="020B0600000101010101" pitchFamily="34" charset="-127"/>
                  </a:rPr>
                  <a:t>1</a:t>
                </a:r>
                <a:endParaRPr lang="en-US" altLang="ko-KR" sz="1600" b="0">
                  <a:latin typeface="+mn-lt"/>
                  <a:ea typeface="굴림" panose="020B0600000101010101" pitchFamily="34" charset="-127"/>
                </a:endParaRPr>
              </a:p>
            </p:txBody>
          </p:sp>
          <p:sp>
            <p:nvSpPr>
              <p:cNvPr id="36" name="Text Box 40">
                <a:extLst>
                  <a:ext uri="{FF2B5EF4-FFF2-40B4-BE49-F238E27FC236}">
                    <a16:creationId xmlns:a16="http://schemas.microsoft.com/office/drawing/2014/main" id="{AC9BFD1F-D461-4F65-81D0-198502826D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19" y="3696"/>
                <a:ext cx="26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</a:pPr>
                <a:r>
                  <a:rPr lang="en-US" altLang="ko-KR" sz="1200" b="0">
                    <a:latin typeface="+mn-lt"/>
                    <a:ea typeface="굴림" panose="020B0600000101010101" pitchFamily="34" charset="-127"/>
                  </a:rPr>
                  <a:t>Set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</a:pPr>
                <a:r>
                  <a:rPr lang="en-US" altLang="ko-KR" sz="1200" b="0">
                    <a:latin typeface="+mn-lt"/>
                    <a:ea typeface="굴림" panose="020B0600000101010101" pitchFamily="34" charset="-127"/>
                  </a:rPr>
                  <a:t>2</a:t>
                </a:r>
                <a:endParaRPr lang="en-US" altLang="ko-KR" sz="1600" b="0">
                  <a:latin typeface="+mn-lt"/>
                  <a:ea typeface="굴림" panose="020B0600000101010101" pitchFamily="34" charset="-127"/>
                </a:endParaRPr>
              </a:p>
            </p:txBody>
          </p:sp>
          <p:sp>
            <p:nvSpPr>
              <p:cNvPr id="37" name="Text Box 41">
                <a:extLst>
                  <a:ext uri="{FF2B5EF4-FFF2-40B4-BE49-F238E27FC236}">
                    <a16:creationId xmlns:a16="http://schemas.microsoft.com/office/drawing/2014/main" id="{F0064430-5818-4661-A4EC-84829A879B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11" y="3696"/>
                <a:ext cx="26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</a:pPr>
                <a:r>
                  <a:rPr lang="en-US" altLang="ko-KR" sz="1200" b="0">
                    <a:latin typeface="+mn-lt"/>
                    <a:ea typeface="굴림" panose="020B0600000101010101" pitchFamily="34" charset="-127"/>
                  </a:rPr>
                  <a:t>Set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</a:pPr>
                <a:r>
                  <a:rPr lang="en-US" altLang="ko-KR" sz="1200" b="0">
                    <a:latin typeface="+mn-lt"/>
                    <a:ea typeface="굴림" panose="020B0600000101010101" pitchFamily="34" charset="-127"/>
                  </a:rPr>
                  <a:t>3</a:t>
                </a:r>
                <a:endParaRPr lang="en-US" altLang="ko-KR" sz="1600" b="0">
                  <a:latin typeface="+mn-lt"/>
                  <a:ea typeface="굴림" panose="020B0600000101010101" pitchFamily="34" charset="-127"/>
                </a:endParaRPr>
              </a:p>
            </p:txBody>
          </p:sp>
        </p:grpSp>
      </p:grpSp>
      <p:grpSp>
        <p:nvGrpSpPr>
          <p:cNvPr id="38" name="Group 90">
            <a:extLst>
              <a:ext uri="{FF2B5EF4-FFF2-40B4-BE49-F238E27FC236}">
                <a16:creationId xmlns:a16="http://schemas.microsoft.com/office/drawing/2014/main" id="{E3746029-5CD1-4FFF-8A35-2885D451D969}"/>
              </a:ext>
            </a:extLst>
          </p:cNvPr>
          <p:cNvGrpSpPr>
            <a:grpSpLocks/>
          </p:cNvGrpSpPr>
          <p:nvPr/>
        </p:nvGrpSpPr>
        <p:grpSpPr bwMode="auto">
          <a:xfrm>
            <a:off x="9001128" y="3460750"/>
            <a:ext cx="2497138" cy="2427288"/>
            <a:chOff x="3659" y="2160"/>
            <a:chExt cx="1573" cy="1529"/>
          </a:xfrm>
        </p:grpSpPr>
        <p:sp>
          <p:nvSpPr>
            <p:cNvPr id="39" name="Text Box 12">
              <a:extLst>
                <a:ext uri="{FF2B5EF4-FFF2-40B4-BE49-F238E27FC236}">
                  <a16:creationId xmlns:a16="http://schemas.microsoft.com/office/drawing/2014/main" id="{5A72BE59-3B98-4A0F-9A39-F1C4C7AF77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2160"/>
              <a:ext cx="1392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600" b="0">
                  <a:solidFill>
                    <a:schemeClr val="hlink"/>
                  </a:solidFill>
                  <a:latin typeface="+mn-lt"/>
                  <a:ea typeface="굴림" panose="020B0600000101010101" pitchFamily="34" charset="-127"/>
                </a:rPr>
                <a:t>Fully associative:</a:t>
              </a:r>
            </a:p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block 12 can go anywhere</a:t>
              </a:r>
            </a:p>
          </p:txBody>
        </p:sp>
        <p:grpSp>
          <p:nvGrpSpPr>
            <p:cNvPr id="40" name="Group 85">
              <a:extLst>
                <a:ext uri="{FF2B5EF4-FFF2-40B4-BE49-F238E27FC236}">
                  <a16:creationId xmlns:a16="http://schemas.microsoft.com/office/drawing/2014/main" id="{3C7F99E2-73CF-4DA2-BAB1-9F5564C9AD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59" y="2880"/>
              <a:ext cx="1226" cy="809"/>
              <a:chOff x="3558" y="2832"/>
              <a:chExt cx="1226" cy="809"/>
            </a:xfrm>
          </p:grpSpPr>
          <p:sp>
            <p:nvSpPr>
              <p:cNvPr id="41" name="Text Box 3">
                <a:extLst>
                  <a:ext uri="{FF2B5EF4-FFF2-40B4-BE49-F238E27FC236}">
                    <a16:creationId xmlns:a16="http://schemas.microsoft.com/office/drawing/2014/main" id="{FB5B9B14-6EDB-441A-B9C3-3B3B314225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48" y="2832"/>
                <a:ext cx="836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l">
                  <a:lnSpc>
                    <a:spcPct val="100000"/>
                  </a:lnSpc>
                  <a:spcBef>
                    <a:spcPct val="0"/>
                  </a:spcBef>
                  <a:buSzTx/>
                </a:pPr>
                <a:r>
                  <a:rPr lang="en-US" altLang="ko-KR" sz="1400" b="0" dirty="0">
                    <a:latin typeface="+mn-lt"/>
                    <a:ea typeface="굴림" panose="020B0600000101010101" pitchFamily="34" charset="-127"/>
                  </a:rPr>
                  <a:t>0 1 2 3 4 5 6 7</a:t>
                </a:r>
                <a:endParaRPr lang="en-US" altLang="ko-KR" sz="1800" b="0" dirty="0">
                  <a:latin typeface="+mn-lt"/>
                  <a:ea typeface="굴림" panose="020B0600000101010101" pitchFamily="34" charset="-127"/>
                </a:endParaRPr>
              </a:p>
            </p:txBody>
          </p:sp>
          <p:sp>
            <p:nvSpPr>
              <p:cNvPr id="42" name="Rectangle 4">
                <a:extLst>
                  <a:ext uri="{FF2B5EF4-FFF2-40B4-BE49-F238E27FC236}">
                    <a16:creationId xmlns:a16="http://schemas.microsoft.com/office/drawing/2014/main" id="{BE038F62-4A88-47F4-AFF5-0FEB2714F4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9" y="3017"/>
                <a:ext cx="96" cy="62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800" b="0">
                  <a:latin typeface="+mn-lt"/>
                </a:endParaRPr>
              </a:p>
            </p:txBody>
          </p:sp>
          <p:sp>
            <p:nvSpPr>
              <p:cNvPr id="43" name="Rectangle 5">
                <a:extLst>
                  <a:ext uri="{FF2B5EF4-FFF2-40B4-BE49-F238E27FC236}">
                    <a16:creationId xmlns:a16="http://schemas.microsoft.com/office/drawing/2014/main" id="{E185FED3-3DCC-43DF-8CB3-F1AB759E77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5" y="3017"/>
                <a:ext cx="96" cy="62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800" b="0">
                  <a:latin typeface="+mn-lt"/>
                </a:endParaRPr>
              </a:p>
            </p:txBody>
          </p:sp>
          <p:sp>
            <p:nvSpPr>
              <p:cNvPr id="44" name="Rectangle 6">
                <a:extLst>
                  <a:ext uri="{FF2B5EF4-FFF2-40B4-BE49-F238E27FC236}">
                    <a16:creationId xmlns:a16="http://schemas.microsoft.com/office/drawing/2014/main" id="{0353F91A-8950-43BF-8625-4F2EE4DD7C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1" y="3017"/>
                <a:ext cx="96" cy="62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800" b="0">
                  <a:latin typeface="+mn-lt"/>
                </a:endParaRPr>
              </a:p>
            </p:txBody>
          </p:sp>
          <p:sp>
            <p:nvSpPr>
              <p:cNvPr id="45" name="Rectangle 7">
                <a:extLst>
                  <a:ext uri="{FF2B5EF4-FFF2-40B4-BE49-F238E27FC236}">
                    <a16:creationId xmlns:a16="http://schemas.microsoft.com/office/drawing/2014/main" id="{C85ED2F0-52DC-4A69-8433-9F2EDBE2F0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7" y="3017"/>
                <a:ext cx="96" cy="62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800" b="0">
                  <a:latin typeface="+mn-lt"/>
                </a:endParaRPr>
              </a:p>
            </p:txBody>
          </p:sp>
          <p:sp>
            <p:nvSpPr>
              <p:cNvPr id="46" name="Rectangle 8">
                <a:extLst>
                  <a:ext uri="{FF2B5EF4-FFF2-40B4-BE49-F238E27FC236}">
                    <a16:creationId xmlns:a16="http://schemas.microsoft.com/office/drawing/2014/main" id="{778FB49A-E7CD-4C59-95C2-03B61C697D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3" y="3017"/>
                <a:ext cx="96" cy="62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800" b="0">
                  <a:latin typeface="+mn-lt"/>
                </a:endParaRPr>
              </a:p>
            </p:txBody>
          </p:sp>
          <p:sp>
            <p:nvSpPr>
              <p:cNvPr id="47" name="Rectangle 9">
                <a:extLst>
                  <a:ext uri="{FF2B5EF4-FFF2-40B4-BE49-F238E27FC236}">
                    <a16:creationId xmlns:a16="http://schemas.microsoft.com/office/drawing/2014/main" id="{6366EAE1-F299-4D68-B43C-9211C9454A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9" y="3017"/>
                <a:ext cx="96" cy="62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800" b="0">
                  <a:latin typeface="+mn-lt"/>
                </a:endParaRPr>
              </a:p>
            </p:txBody>
          </p:sp>
          <p:sp>
            <p:nvSpPr>
              <p:cNvPr id="48" name="Rectangle 10">
                <a:extLst>
                  <a:ext uri="{FF2B5EF4-FFF2-40B4-BE49-F238E27FC236}">
                    <a16:creationId xmlns:a16="http://schemas.microsoft.com/office/drawing/2014/main" id="{9B37079F-B990-44E0-96F3-B50D9470ED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5" y="3017"/>
                <a:ext cx="96" cy="62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800" b="0">
                  <a:latin typeface="+mn-lt"/>
                </a:endParaRPr>
              </a:p>
            </p:txBody>
          </p:sp>
          <p:sp>
            <p:nvSpPr>
              <p:cNvPr id="49" name="Text Box 11">
                <a:extLst>
                  <a:ext uri="{FF2B5EF4-FFF2-40B4-BE49-F238E27FC236}">
                    <a16:creationId xmlns:a16="http://schemas.microsoft.com/office/drawing/2014/main" id="{D7E3A76C-F966-48D0-8C14-61B94F742C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58" y="2842"/>
                <a:ext cx="36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r">
                  <a:lnSpc>
                    <a:spcPct val="100000"/>
                  </a:lnSpc>
                  <a:spcBef>
                    <a:spcPct val="0"/>
                  </a:spcBef>
                  <a:buSzTx/>
                </a:pPr>
                <a:r>
                  <a:rPr lang="en-US" altLang="ko-KR" sz="1200" b="0">
                    <a:latin typeface="+mn-lt"/>
                    <a:ea typeface="굴림" panose="020B0600000101010101" pitchFamily="34" charset="-127"/>
                  </a:rPr>
                  <a:t>Block</a:t>
                </a:r>
              </a:p>
              <a:p>
                <a:pPr algn="r">
                  <a:lnSpc>
                    <a:spcPct val="100000"/>
                  </a:lnSpc>
                  <a:spcBef>
                    <a:spcPct val="0"/>
                  </a:spcBef>
                  <a:buSzTx/>
                </a:pPr>
                <a:r>
                  <a:rPr lang="en-US" altLang="ko-KR" sz="1200" b="0">
                    <a:latin typeface="+mn-lt"/>
                    <a:ea typeface="굴림" panose="020B0600000101010101" pitchFamily="34" charset="-127"/>
                  </a:rPr>
                  <a:t>no.</a:t>
                </a:r>
              </a:p>
            </p:txBody>
          </p:sp>
          <p:sp>
            <p:nvSpPr>
              <p:cNvPr id="50" name="Rectangle 42">
                <a:extLst>
                  <a:ext uri="{FF2B5EF4-FFF2-40B4-BE49-F238E27FC236}">
                    <a16:creationId xmlns:a16="http://schemas.microsoft.com/office/drawing/2014/main" id="{ED995431-AAFD-4324-994C-231F178801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3017"/>
                <a:ext cx="96" cy="62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800" b="0">
                  <a:latin typeface="+mn-lt"/>
                </a:endParaRPr>
              </a:p>
            </p:txBody>
          </p:sp>
        </p:grpSp>
      </p:grpSp>
      <p:grpSp>
        <p:nvGrpSpPr>
          <p:cNvPr id="51" name="Group 86">
            <a:extLst>
              <a:ext uri="{FF2B5EF4-FFF2-40B4-BE49-F238E27FC236}">
                <a16:creationId xmlns:a16="http://schemas.microsoft.com/office/drawing/2014/main" id="{2937B895-4935-455E-A964-24C94DA1BA8E}"/>
              </a:ext>
            </a:extLst>
          </p:cNvPr>
          <p:cNvGrpSpPr>
            <a:grpSpLocks/>
          </p:cNvGrpSpPr>
          <p:nvPr/>
        </p:nvGrpSpPr>
        <p:grpSpPr bwMode="auto">
          <a:xfrm>
            <a:off x="4649787" y="1223963"/>
            <a:ext cx="5516563" cy="2003425"/>
            <a:chOff x="918" y="703"/>
            <a:chExt cx="3475" cy="1262"/>
          </a:xfrm>
        </p:grpSpPr>
        <p:sp>
          <p:nvSpPr>
            <p:cNvPr id="52" name="Rectangle 44">
              <a:extLst>
                <a:ext uri="{FF2B5EF4-FFF2-40B4-BE49-F238E27FC236}">
                  <a16:creationId xmlns:a16="http://schemas.microsoft.com/office/drawing/2014/main" id="{46CBC1DE-290E-4851-AE68-C77F211FD9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6" y="960"/>
              <a:ext cx="96" cy="6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</a:endParaRPr>
            </a:p>
          </p:txBody>
        </p:sp>
        <p:sp>
          <p:nvSpPr>
            <p:cNvPr id="53" name="Rectangle 45">
              <a:extLst>
                <a:ext uri="{FF2B5EF4-FFF2-40B4-BE49-F238E27FC236}">
                  <a16:creationId xmlns:a16="http://schemas.microsoft.com/office/drawing/2014/main" id="{408910FB-5E8F-4FBE-8FA0-680C43404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2" y="960"/>
              <a:ext cx="96" cy="6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</a:endParaRPr>
            </a:p>
          </p:txBody>
        </p:sp>
        <p:sp>
          <p:nvSpPr>
            <p:cNvPr id="54" name="Rectangle 46">
              <a:extLst>
                <a:ext uri="{FF2B5EF4-FFF2-40B4-BE49-F238E27FC236}">
                  <a16:creationId xmlns:a16="http://schemas.microsoft.com/office/drawing/2014/main" id="{F5105E2A-9FCA-472B-9B7D-642C57AEC0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8" y="960"/>
              <a:ext cx="96" cy="6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</a:endParaRPr>
            </a:p>
          </p:txBody>
        </p:sp>
        <p:sp>
          <p:nvSpPr>
            <p:cNvPr id="55" name="Rectangle 47">
              <a:extLst>
                <a:ext uri="{FF2B5EF4-FFF2-40B4-BE49-F238E27FC236}">
                  <a16:creationId xmlns:a16="http://schemas.microsoft.com/office/drawing/2014/main" id="{78E4F52F-06BE-4BD9-8B41-397FCC0E0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4" y="960"/>
              <a:ext cx="96" cy="6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ko-KR" altLang="en-US" sz="1800" b="0">
                <a:latin typeface="+mn-lt"/>
                <a:ea typeface="굴림" panose="020B0600000101010101" pitchFamily="34" charset="-127"/>
              </a:endParaRPr>
            </a:p>
          </p:txBody>
        </p:sp>
        <p:sp>
          <p:nvSpPr>
            <p:cNvPr id="56" name="Rectangle 48">
              <a:extLst>
                <a:ext uri="{FF2B5EF4-FFF2-40B4-BE49-F238E27FC236}">
                  <a16:creationId xmlns:a16="http://schemas.microsoft.com/office/drawing/2014/main" id="{DBC7861C-CA10-4E87-83BD-C01D856D71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0" y="960"/>
              <a:ext cx="96" cy="6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</a:endParaRPr>
            </a:p>
          </p:txBody>
        </p:sp>
        <p:sp>
          <p:nvSpPr>
            <p:cNvPr id="57" name="Rectangle 49">
              <a:extLst>
                <a:ext uri="{FF2B5EF4-FFF2-40B4-BE49-F238E27FC236}">
                  <a16:creationId xmlns:a16="http://schemas.microsoft.com/office/drawing/2014/main" id="{1AA4844D-9425-48B8-ADE2-8D82A5C999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" y="960"/>
              <a:ext cx="96" cy="6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</a:endParaRPr>
            </a:p>
          </p:txBody>
        </p:sp>
        <p:sp>
          <p:nvSpPr>
            <p:cNvPr id="58" name="Rectangle 50">
              <a:extLst>
                <a:ext uri="{FF2B5EF4-FFF2-40B4-BE49-F238E27FC236}">
                  <a16:creationId xmlns:a16="http://schemas.microsoft.com/office/drawing/2014/main" id="{FEEFAA64-44DC-4CC1-86FA-297129C47C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2" y="960"/>
              <a:ext cx="96" cy="6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</a:endParaRPr>
            </a:p>
          </p:txBody>
        </p:sp>
        <p:sp>
          <p:nvSpPr>
            <p:cNvPr id="59" name="Rectangle 51">
              <a:extLst>
                <a:ext uri="{FF2B5EF4-FFF2-40B4-BE49-F238E27FC236}">
                  <a16:creationId xmlns:a16="http://schemas.microsoft.com/office/drawing/2014/main" id="{CACA2E10-8094-474B-8F35-88B9A4B431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8" y="960"/>
              <a:ext cx="96" cy="6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</a:endParaRPr>
            </a:p>
          </p:txBody>
        </p:sp>
        <p:sp>
          <p:nvSpPr>
            <p:cNvPr id="60" name="Rectangle 52">
              <a:extLst>
                <a:ext uri="{FF2B5EF4-FFF2-40B4-BE49-F238E27FC236}">
                  <a16:creationId xmlns:a16="http://schemas.microsoft.com/office/drawing/2014/main" id="{3857486F-8D70-438B-B9C0-50CAF7481D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4" y="960"/>
              <a:ext cx="96" cy="6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</a:endParaRPr>
            </a:p>
          </p:txBody>
        </p:sp>
        <p:sp>
          <p:nvSpPr>
            <p:cNvPr id="61" name="Rectangle 53">
              <a:extLst>
                <a:ext uri="{FF2B5EF4-FFF2-40B4-BE49-F238E27FC236}">
                  <a16:creationId xmlns:a16="http://schemas.microsoft.com/office/drawing/2014/main" id="{8C6C0EBC-10CC-461B-9CAF-458C184E54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" y="960"/>
              <a:ext cx="96" cy="6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</a:endParaRPr>
            </a:p>
          </p:txBody>
        </p:sp>
        <p:sp>
          <p:nvSpPr>
            <p:cNvPr id="62" name="Rectangle 54">
              <a:extLst>
                <a:ext uri="{FF2B5EF4-FFF2-40B4-BE49-F238E27FC236}">
                  <a16:creationId xmlns:a16="http://schemas.microsoft.com/office/drawing/2014/main" id="{37CD2822-C3DE-4771-ABB1-94A82E02BD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" y="960"/>
              <a:ext cx="96" cy="6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</a:endParaRPr>
            </a:p>
          </p:txBody>
        </p:sp>
        <p:sp>
          <p:nvSpPr>
            <p:cNvPr id="63" name="Rectangle 55">
              <a:extLst>
                <a:ext uri="{FF2B5EF4-FFF2-40B4-BE49-F238E27FC236}">
                  <a16:creationId xmlns:a16="http://schemas.microsoft.com/office/drawing/2014/main" id="{E6ADAA83-80DE-440B-BFCC-9C59675DD8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" y="960"/>
              <a:ext cx="96" cy="6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</a:endParaRPr>
            </a:p>
          </p:txBody>
        </p:sp>
        <p:sp>
          <p:nvSpPr>
            <p:cNvPr id="64" name="Rectangle 56">
              <a:extLst>
                <a:ext uri="{FF2B5EF4-FFF2-40B4-BE49-F238E27FC236}">
                  <a16:creationId xmlns:a16="http://schemas.microsoft.com/office/drawing/2014/main" id="{C8DF436D-8FAA-4CF2-9B08-48833773D4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8" y="960"/>
              <a:ext cx="96" cy="6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</a:endParaRPr>
            </a:p>
          </p:txBody>
        </p:sp>
        <p:sp>
          <p:nvSpPr>
            <p:cNvPr id="65" name="Rectangle 57">
              <a:extLst>
                <a:ext uri="{FF2B5EF4-FFF2-40B4-BE49-F238E27FC236}">
                  <a16:creationId xmlns:a16="http://schemas.microsoft.com/office/drawing/2014/main" id="{0E4B5F69-20B7-44A5-851E-698D10153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4" y="960"/>
              <a:ext cx="96" cy="6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</a:endParaRPr>
            </a:p>
          </p:txBody>
        </p:sp>
        <p:sp>
          <p:nvSpPr>
            <p:cNvPr id="66" name="Rectangle 58">
              <a:extLst>
                <a:ext uri="{FF2B5EF4-FFF2-40B4-BE49-F238E27FC236}">
                  <a16:creationId xmlns:a16="http://schemas.microsoft.com/office/drawing/2014/main" id="{D1742378-F1CA-40A0-878E-6750BF943B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0" y="960"/>
              <a:ext cx="96" cy="6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</a:endParaRPr>
            </a:p>
          </p:txBody>
        </p:sp>
        <p:sp>
          <p:nvSpPr>
            <p:cNvPr id="67" name="Rectangle 59">
              <a:extLst>
                <a:ext uri="{FF2B5EF4-FFF2-40B4-BE49-F238E27FC236}">
                  <a16:creationId xmlns:a16="http://schemas.microsoft.com/office/drawing/2014/main" id="{FB0D3833-0308-4268-A392-8F053E6C6E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6" y="960"/>
              <a:ext cx="96" cy="6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</a:endParaRPr>
            </a:p>
          </p:txBody>
        </p:sp>
        <p:sp>
          <p:nvSpPr>
            <p:cNvPr id="68" name="Rectangle 60">
              <a:extLst>
                <a:ext uri="{FF2B5EF4-FFF2-40B4-BE49-F238E27FC236}">
                  <a16:creationId xmlns:a16="http://schemas.microsoft.com/office/drawing/2014/main" id="{BCF84FB8-D28F-4107-AD74-9C59B18ED4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2" y="960"/>
              <a:ext cx="96" cy="6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</a:endParaRPr>
            </a:p>
          </p:txBody>
        </p:sp>
        <p:sp>
          <p:nvSpPr>
            <p:cNvPr id="69" name="Rectangle 61">
              <a:extLst>
                <a:ext uri="{FF2B5EF4-FFF2-40B4-BE49-F238E27FC236}">
                  <a16:creationId xmlns:a16="http://schemas.microsoft.com/office/drawing/2014/main" id="{E5F1FE8B-1E00-4430-A4DF-C95D7D26BF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8" y="960"/>
              <a:ext cx="96" cy="6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</a:endParaRPr>
            </a:p>
          </p:txBody>
        </p:sp>
        <p:sp>
          <p:nvSpPr>
            <p:cNvPr id="70" name="Rectangle 62">
              <a:extLst>
                <a:ext uri="{FF2B5EF4-FFF2-40B4-BE49-F238E27FC236}">
                  <a16:creationId xmlns:a16="http://schemas.microsoft.com/office/drawing/2014/main" id="{E31493EC-8E27-48A3-AFFD-D72D6D128A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4" y="960"/>
              <a:ext cx="96" cy="6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</a:endParaRPr>
            </a:p>
          </p:txBody>
        </p:sp>
        <p:sp>
          <p:nvSpPr>
            <p:cNvPr id="71" name="Rectangle 63">
              <a:extLst>
                <a:ext uri="{FF2B5EF4-FFF2-40B4-BE49-F238E27FC236}">
                  <a16:creationId xmlns:a16="http://schemas.microsoft.com/office/drawing/2014/main" id="{9236F624-4B50-4C41-9EF3-714D8533F7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0" y="960"/>
              <a:ext cx="96" cy="6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</a:endParaRPr>
            </a:p>
          </p:txBody>
        </p:sp>
        <p:sp>
          <p:nvSpPr>
            <p:cNvPr id="72" name="Rectangle 64">
              <a:extLst>
                <a:ext uri="{FF2B5EF4-FFF2-40B4-BE49-F238E27FC236}">
                  <a16:creationId xmlns:a16="http://schemas.microsoft.com/office/drawing/2014/main" id="{8CE42828-C58C-4799-B2A3-6840E9880B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6" y="960"/>
              <a:ext cx="96" cy="6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</a:endParaRPr>
            </a:p>
          </p:txBody>
        </p:sp>
        <p:sp>
          <p:nvSpPr>
            <p:cNvPr id="73" name="Rectangle 65">
              <a:extLst>
                <a:ext uri="{FF2B5EF4-FFF2-40B4-BE49-F238E27FC236}">
                  <a16:creationId xmlns:a16="http://schemas.microsoft.com/office/drawing/2014/main" id="{41E34325-CE4F-4676-ADAA-E5A01D1113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2" y="960"/>
              <a:ext cx="96" cy="6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</a:endParaRPr>
            </a:p>
          </p:txBody>
        </p:sp>
        <p:sp>
          <p:nvSpPr>
            <p:cNvPr id="74" name="Rectangle 66">
              <a:extLst>
                <a:ext uri="{FF2B5EF4-FFF2-40B4-BE49-F238E27FC236}">
                  <a16:creationId xmlns:a16="http://schemas.microsoft.com/office/drawing/2014/main" id="{3360104E-3C24-4643-8148-5350B61307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8" y="960"/>
              <a:ext cx="96" cy="6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</a:endParaRPr>
            </a:p>
          </p:txBody>
        </p:sp>
        <p:sp>
          <p:nvSpPr>
            <p:cNvPr id="75" name="Rectangle 67">
              <a:extLst>
                <a:ext uri="{FF2B5EF4-FFF2-40B4-BE49-F238E27FC236}">
                  <a16:creationId xmlns:a16="http://schemas.microsoft.com/office/drawing/2014/main" id="{6A4EAB50-7E6D-4E7E-AAF2-31D265B189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4" y="960"/>
              <a:ext cx="96" cy="6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</a:endParaRPr>
            </a:p>
          </p:txBody>
        </p:sp>
        <p:sp>
          <p:nvSpPr>
            <p:cNvPr id="76" name="Rectangle 68">
              <a:extLst>
                <a:ext uri="{FF2B5EF4-FFF2-40B4-BE49-F238E27FC236}">
                  <a16:creationId xmlns:a16="http://schemas.microsoft.com/office/drawing/2014/main" id="{4C3C39CD-55FF-417C-823B-C13BD45D36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0" y="960"/>
              <a:ext cx="96" cy="6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</a:endParaRPr>
            </a:p>
          </p:txBody>
        </p:sp>
        <p:sp>
          <p:nvSpPr>
            <p:cNvPr id="77" name="Rectangle 69">
              <a:extLst>
                <a:ext uri="{FF2B5EF4-FFF2-40B4-BE49-F238E27FC236}">
                  <a16:creationId xmlns:a16="http://schemas.microsoft.com/office/drawing/2014/main" id="{89CFF5BA-F050-4352-A0B2-04DED0E224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6" y="960"/>
              <a:ext cx="96" cy="6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</a:endParaRPr>
            </a:p>
          </p:txBody>
        </p:sp>
        <p:sp>
          <p:nvSpPr>
            <p:cNvPr id="78" name="Rectangle 70">
              <a:extLst>
                <a:ext uri="{FF2B5EF4-FFF2-40B4-BE49-F238E27FC236}">
                  <a16:creationId xmlns:a16="http://schemas.microsoft.com/office/drawing/2014/main" id="{433CACA1-7079-4C79-B842-69B885B7B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2" y="960"/>
              <a:ext cx="96" cy="6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</a:endParaRPr>
            </a:p>
          </p:txBody>
        </p:sp>
        <p:sp>
          <p:nvSpPr>
            <p:cNvPr id="79" name="Rectangle 71">
              <a:extLst>
                <a:ext uri="{FF2B5EF4-FFF2-40B4-BE49-F238E27FC236}">
                  <a16:creationId xmlns:a16="http://schemas.microsoft.com/office/drawing/2014/main" id="{A2872DAC-C5CF-4DDC-B4DA-3E88CB0B6A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8" y="960"/>
              <a:ext cx="96" cy="6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</a:endParaRPr>
            </a:p>
          </p:txBody>
        </p:sp>
        <p:sp>
          <p:nvSpPr>
            <p:cNvPr id="80" name="Rectangle 72">
              <a:extLst>
                <a:ext uri="{FF2B5EF4-FFF2-40B4-BE49-F238E27FC236}">
                  <a16:creationId xmlns:a16="http://schemas.microsoft.com/office/drawing/2014/main" id="{6284E24D-1620-468F-BE17-280C74C3B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4" y="960"/>
              <a:ext cx="96" cy="6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</a:endParaRPr>
            </a:p>
          </p:txBody>
        </p:sp>
        <p:sp>
          <p:nvSpPr>
            <p:cNvPr id="81" name="Rectangle 73">
              <a:extLst>
                <a:ext uri="{FF2B5EF4-FFF2-40B4-BE49-F238E27FC236}">
                  <a16:creationId xmlns:a16="http://schemas.microsoft.com/office/drawing/2014/main" id="{3C553CFB-8C92-4A41-90D9-FCC986DE0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0" y="960"/>
              <a:ext cx="96" cy="6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</a:endParaRPr>
            </a:p>
          </p:txBody>
        </p:sp>
        <p:sp>
          <p:nvSpPr>
            <p:cNvPr id="82" name="Rectangle 74">
              <a:extLst>
                <a:ext uri="{FF2B5EF4-FFF2-40B4-BE49-F238E27FC236}">
                  <a16:creationId xmlns:a16="http://schemas.microsoft.com/office/drawing/2014/main" id="{88C17F0C-83F2-45DC-AF4B-DD743E9B15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960"/>
              <a:ext cx="96" cy="6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00" b="0">
                <a:latin typeface="+mn-lt"/>
              </a:endParaRPr>
            </a:p>
          </p:txBody>
        </p:sp>
        <p:sp>
          <p:nvSpPr>
            <p:cNvPr id="83" name="Text Box 75">
              <a:extLst>
                <a:ext uri="{FF2B5EF4-FFF2-40B4-BE49-F238E27FC236}">
                  <a16:creationId xmlns:a16="http://schemas.microsoft.com/office/drawing/2014/main" id="{17B9D8A0-2669-4A2F-9F37-983AF9ADAE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3" y="1771"/>
              <a:ext cx="3090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 dirty="0">
                  <a:latin typeface="+mn-lt"/>
                  <a:ea typeface="굴림" panose="020B0600000101010101" pitchFamily="34" charset="-127"/>
                </a:rPr>
                <a:t>0 1 2 3 4 5 6 7 8 9 0 1 2 3 4 5 6 7 8 9 0 1 2 3 4 5 6 7 8 9 0 1</a:t>
              </a:r>
            </a:p>
          </p:txBody>
        </p:sp>
        <p:sp>
          <p:nvSpPr>
            <p:cNvPr id="84" name="Text Box 76">
              <a:extLst>
                <a:ext uri="{FF2B5EF4-FFF2-40B4-BE49-F238E27FC236}">
                  <a16:creationId xmlns:a16="http://schemas.microsoft.com/office/drawing/2014/main" id="{F5E82FCF-EF32-4E43-B7F9-622A84E923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8" y="703"/>
              <a:ext cx="138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>
                  <a:latin typeface="+mn-lt"/>
                  <a:ea typeface="굴림" panose="020B0600000101010101" pitchFamily="34" charset="-127"/>
                </a:rPr>
                <a:t>32-Block Address Space:</a:t>
              </a:r>
            </a:p>
          </p:txBody>
        </p:sp>
        <p:sp>
          <p:nvSpPr>
            <p:cNvPr id="85" name="Text Box 77">
              <a:extLst>
                <a:ext uri="{FF2B5EF4-FFF2-40B4-BE49-F238E27FC236}">
                  <a16:creationId xmlns:a16="http://schemas.microsoft.com/office/drawing/2014/main" id="{472CE8FF-383F-4194-B444-383F30E6FF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4" y="1610"/>
              <a:ext cx="2151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400" b="0" dirty="0">
                  <a:latin typeface="+mn-lt"/>
                  <a:ea typeface="굴림" panose="020B0600000101010101" pitchFamily="34" charset="-127"/>
                </a:rPr>
                <a:t>1 1 1 1 1 1 1 1 1 1 2 2 2 2 2 2 2 2 2 2 3 3</a:t>
              </a:r>
              <a:endParaRPr lang="en-US" altLang="ko-KR" sz="1800" b="0" dirty="0">
                <a:latin typeface="+mn-lt"/>
                <a:ea typeface="굴림" panose="020B0600000101010101" pitchFamily="34" charset="-127"/>
              </a:endParaRPr>
            </a:p>
          </p:txBody>
        </p:sp>
        <p:sp>
          <p:nvSpPr>
            <p:cNvPr id="86" name="Text Box 78">
              <a:extLst>
                <a:ext uri="{FF2B5EF4-FFF2-40B4-BE49-F238E27FC236}">
                  <a16:creationId xmlns:a16="http://schemas.microsoft.com/office/drawing/2014/main" id="{60E81CA0-7B93-4632-8396-956A59BA93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8" y="1632"/>
              <a:ext cx="36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200" b="0">
                  <a:latin typeface="+mn-lt"/>
                  <a:ea typeface="굴림" panose="020B0600000101010101" pitchFamily="34" charset="-127"/>
                </a:rPr>
                <a:t>Block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1200" b="0">
                  <a:latin typeface="+mn-lt"/>
                  <a:ea typeface="굴림" panose="020B0600000101010101" pitchFamily="34" charset="-127"/>
                </a:rPr>
                <a:t>no.</a:t>
              </a:r>
              <a:endParaRPr lang="en-US" altLang="ko-KR" sz="1600" b="0">
                <a:latin typeface="+mn-lt"/>
                <a:ea typeface="굴림" panose="020B0600000101010101" pitchFamily="34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537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DE96E-7215-4025-9397-EC087E538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Block to Replace on a Miss?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D478F-DE31-4544-9C1D-A5AB54064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Easy for Direct Mapped: Only one possibility</a:t>
            </a:r>
          </a:p>
          <a:p>
            <a:r>
              <a:rPr lang="en-US" altLang="ko-KR" dirty="0" smtClean="0"/>
              <a:t>Set Associative or Fully Associative:</a:t>
            </a:r>
          </a:p>
          <a:p>
            <a:pPr lvl="1"/>
            <a:r>
              <a:rPr lang="en-US" altLang="ko-KR" dirty="0" smtClean="0"/>
              <a:t>Random</a:t>
            </a:r>
          </a:p>
          <a:p>
            <a:pPr lvl="1"/>
            <a:r>
              <a:rPr lang="en-US" altLang="ko-KR" dirty="0" smtClean="0"/>
              <a:t>LRU (Least Recently Used)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Miss rates for a workload: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25BC2-7343-4BA1-878C-7B727122B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5C3C2-C66A-4804-87A2-CED70EC85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ED522-E8E3-4C3E-919D-29E26845C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76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425090"/>
              </p:ext>
            </p:extLst>
          </p:nvPr>
        </p:nvGraphicFramePr>
        <p:xfrm>
          <a:off x="1729231" y="4399407"/>
          <a:ext cx="812800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3356327397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713886755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437588872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343181367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93196685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058881208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2576637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ko-KR" dirty="0" smtClean="0"/>
                        <a:t>2-way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ko-KR" dirty="0" smtClean="0"/>
                        <a:t>4-way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ko-KR" dirty="0" smtClean="0"/>
                        <a:t>8-way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338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ko-KR" dirty="0" smtClean="0"/>
                        <a:t>Size	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dirty="0" smtClean="0"/>
                        <a:t>LRU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dirty="0" smtClean="0"/>
                        <a:t>Random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dirty="0" smtClean="0"/>
                        <a:t>LRU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dirty="0" smtClean="0"/>
                        <a:t>Random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dirty="0" smtClean="0"/>
                        <a:t>LRU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dirty="0" smtClean="0"/>
                        <a:t>Random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8823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/>
                        <a:t>16 KB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dirty="0" smtClean="0"/>
                        <a:t>5.2%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dirty="0" smtClean="0"/>
                        <a:t>5.7%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dirty="0" smtClean="0"/>
                        <a:t>4.7%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dirty="0" smtClean="0"/>
                        <a:t>5.3%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dirty="0" smtClean="0"/>
                        <a:t>4.4%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dirty="0" smtClean="0"/>
                        <a:t>5.0%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983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ko-KR" dirty="0" smtClean="0"/>
                        <a:t>64 KB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dirty="0" smtClean="0"/>
                        <a:t>1.9%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dirty="0" smtClean="0"/>
                        <a:t>2.0%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dirty="0" smtClean="0"/>
                        <a:t>1.5%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dirty="0" smtClean="0"/>
                        <a:t>1.7%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dirty="0" smtClean="0"/>
                        <a:t>1.4%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dirty="0" smtClean="0"/>
                        <a:t>1.5%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92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ko-KR" dirty="0" smtClean="0"/>
                        <a:t>256 KB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dirty="0" smtClean="0"/>
                        <a:t>1.15%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dirty="0" smtClean="0"/>
                        <a:t>1.17%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dirty="0" smtClean="0"/>
                        <a:t>1.13%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dirty="0" smtClean="0"/>
                        <a:t>1.13%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dirty="0" smtClean="0"/>
                        <a:t>1.12%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dirty="0" smtClean="0"/>
                        <a:t>1.12%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87260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350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B7904-9552-4209-82A3-0922BB46B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What Happens on a Write?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D2082-15B9-4069-B688-1C0185A0F9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smtClean="0"/>
              <a:t>Write through: The information is written to both the block in the cache and to the block in the lower-level memory</a:t>
            </a:r>
          </a:p>
          <a:p>
            <a:r>
              <a:rPr lang="en-US" altLang="ko-KR" smtClean="0"/>
              <a:t>Write back: The information is written only to the block in the cache</a:t>
            </a:r>
          </a:p>
          <a:p>
            <a:pPr lvl="1"/>
            <a:r>
              <a:rPr lang="en-US" altLang="ko-KR" smtClean="0"/>
              <a:t>Modified cache block is written to main memory only when it is replaced</a:t>
            </a:r>
          </a:p>
          <a:p>
            <a:pPr lvl="1"/>
            <a:r>
              <a:rPr lang="en-US" altLang="ko-KR" smtClean="0"/>
              <a:t>Question is block clean or dirty?</a:t>
            </a:r>
          </a:p>
          <a:p>
            <a:r>
              <a:rPr lang="en-US" altLang="ko-KR" smtClean="0"/>
              <a:t>Pros and Cons of each?</a:t>
            </a:r>
          </a:p>
          <a:p>
            <a:pPr lvl="1"/>
            <a:r>
              <a:rPr lang="en-US" altLang="ko-KR" smtClean="0"/>
              <a:t>WT: </a:t>
            </a:r>
          </a:p>
          <a:p>
            <a:pPr lvl="2"/>
            <a:r>
              <a:rPr lang="en-US" altLang="ko-KR" smtClean="0"/>
              <a:t>PRO: read misses cannot result in writes</a:t>
            </a:r>
          </a:p>
          <a:p>
            <a:pPr lvl="2"/>
            <a:r>
              <a:rPr lang="en-US" altLang="ko-KR" smtClean="0"/>
              <a:t>CON: Processor held up on writes unless writes buffered</a:t>
            </a:r>
          </a:p>
          <a:p>
            <a:pPr lvl="1"/>
            <a:r>
              <a:rPr lang="en-US" altLang="ko-KR" smtClean="0"/>
              <a:t>WB: </a:t>
            </a:r>
          </a:p>
          <a:p>
            <a:pPr lvl="2"/>
            <a:r>
              <a:rPr lang="en-US" altLang="ko-KR" smtClean="0"/>
              <a:t>PRO: repeated writes not sent to DRAM</a:t>
            </a:r>
            <a:br>
              <a:rPr lang="en-US" altLang="ko-KR" smtClean="0"/>
            </a:br>
            <a:r>
              <a:rPr lang="en-US" altLang="ko-KR" smtClean="0"/>
              <a:t>	 processor not held up on writes</a:t>
            </a:r>
          </a:p>
          <a:p>
            <a:pPr lvl="2"/>
            <a:r>
              <a:rPr lang="en-US" altLang="ko-KR" smtClean="0"/>
              <a:t>CON: More complex</a:t>
            </a:r>
            <a:br>
              <a:rPr lang="en-US" altLang="ko-KR" smtClean="0"/>
            </a:br>
            <a:r>
              <a:rPr lang="en-US" altLang="ko-KR" smtClean="0"/>
              <a:t>	 Read miss may require writeback of dirty data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FA574-B4DE-45B3-8E19-85BF8C71C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8076D-58FD-418C-B198-1BD20788C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DFF84-4989-465D-9548-578D1EA16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0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D08D9-BBB5-4972-9804-125D97F6A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does our understanding of caches tell us about TLB design?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FBACE2-5BEB-4A7B-9623-57E1FF900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883FA3-F8F1-430A-8B25-B0BAFA1DF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39AA5-F993-4F1E-8588-80A01C932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89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1139A-8310-4607-91A9-433F18D6B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TLB Organization Makes Sense?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6E4DB-7333-422F-A3FD-37574232F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Needs to be really fast</a:t>
            </a:r>
          </a:p>
          <a:p>
            <a:pPr lvl="1"/>
            <a:r>
              <a:rPr lang="en-US" altLang="ko-KR" smtClean="0"/>
              <a:t>Seems to argue for Direct Mapped or Low Associativity</a:t>
            </a:r>
          </a:p>
          <a:p>
            <a:r>
              <a:rPr lang="en-US" altLang="ko-KR" smtClean="0"/>
              <a:t>However, needs to have very few conflicts!</a:t>
            </a:r>
          </a:p>
          <a:p>
            <a:pPr lvl="1"/>
            <a:r>
              <a:rPr lang="en-US" altLang="ko-KR" smtClean="0"/>
              <a:t>With TLB, the Miss Time extremely high! (PT traversal)</a:t>
            </a:r>
          </a:p>
          <a:p>
            <a:pPr lvl="1"/>
            <a:r>
              <a:rPr lang="en-US" altLang="ko-KR" smtClean="0"/>
              <a:t>Cost of Conflict (Miss Time) is high </a:t>
            </a:r>
          </a:p>
          <a:p>
            <a:pPr lvl="1"/>
            <a:r>
              <a:rPr lang="en-US" altLang="ko-KR" smtClean="0"/>
              <a:t>Hit Time – dictated by clock cycle</a:t>
            </a:r>
          </a:p>
          <a:p>
            <a:r>
              <a:rPr lang="en-US" altLang="ko-KR" smtClean="0"/>
              <a:t>Thrashing: continuous conflicts between accesses</a:t>
            </a:r>
          </a:p>
          <a:p>
            <a:pPr lvl="1"/>
            <a:r>
              <a:rPr lang="en-US" altLang="ko-KR" smtClean="0"/>
              <a:t>What if use low order bits of page as index into TLB?</a:t>
            </a:r>
          </a:p>
          <a:p>
            <a:pPr lvl="2"/>
            <a:r>
              <a:rPr lang="en-US" altLang="ko-KR" smtClean="0"/>
              <a:t>First page of code, data, stack may map to same entry</a:t>
            </a:r>
          </a:p>
          <a:p>
            <a:pPr lvl="2"/>
            <a:r>
              <a:rPr lang="en-US" altLang="ko-KR" smtClean="0"/>
              <a:t>Need 3-way associativity at least?</a:t>
            </a:r>
          </a:p>
          <a:p>
            <a:pPr lvl="1"/>
            <a:r>
              <a:rPr lang="en-US" altLang="ko-KR" smtClean="0"/>
              <a:t>What if use high order bits as index?</a:t>
            </a:r>
          </a:p>
          <a:p>
            <a:pPr lvl="2"/>
            <a:r>
              <a:rPr lang="en-US" altLang="ko-KR" smtClean="0"/>
              <a:t>TLB mostly unused for small programs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F6A7D-7D01-43E7-B9BD-4CCD2FD1F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A5805-DAE4-4138-92F1-6790E9192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69379-9F71-4FA4-9E74-76E663121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78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FBE82-11C2-44C5-8E4B-E9A3D4618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Important Aspects of Memory Translation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A369A-D541-4B37-950B-4D854820F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Protection</a:t>
            </a:r>
          </a:p>
          <a:p>
            <a:pPr lvl="1"/>
            <a:r>
              <a:rPr lang="en-US" dirty="0" smtClean="0"/>
              <a:t>Prevent access to private memory of other process or kernel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Translation</a:t>
            </a:r>
          </a:p>
          <a:p>
            <a:pPr lvl="1"/>
            <a:r>
              <a:rPr lang="en-US" dirty="0" smtClean="0"/>
              <a:t>Gives uniform view of memory to programs</a:t>
            </a:r>
          </a:p>
          <a:p>
            <a:pPr lvl="1"/>
            <a:r>
              <a:rPr lang="en-US" dirty="0" smtClean="0"/>
              <a:t>Allows for efficient “tricks”</a:t>
            </a:r>
          </a:p>
          <a:p>
            <a:pPr lvl="2"/>
            <a:r>
              <a:rPr lang="en-US" dirty="0" smtClean="0"/>
              <a:t>E.g., in implementation of fork()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Controlled Overlap</a:t>
            </a:r>
          </a:p>
          <a:p>
            <a:pPr lvl="1"/>
            <a:r>
              <a:rPr lang="en-US" dirty="0" smtClean="0"/>
              <a:t>Read-only data, execute-only shared libraries</a:t>
            </a:r>
          </a:p>
          <a:p>
            <a:pPr lvl="1"/>
            <a:r>
              <a:rPr lang="en-US" dirty="0" smtClean="0"/>
              <a:t>Inter-process communication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A517CD-3DF0-4437-991A-2DC8F8627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CDEDB-7FD7-4C7F-89AA-531A91422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A75852-9F81-45B5-B512-BEC361691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07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DF854-5EC8-4B70-BA7F-B9B26A2E3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TLB Organization: Include Protection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BB724-4757-427B-B8C8-CF71D7823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1600" dirty="0" smtClean="0"/>
              <a:t>How big does TLB actually have to be?</a:t>
            </a:r>
          </a:p>
          <a:p>
            <a:pPr lvl="1"/>
            <a:r>
              <a:rPr lang="en-US" altLang="ko-KR" sz="1400" dirty="0" smtClean="0"/>
              <a:t>Usually fewer entries than the cache (why?)</a:t>
            </a:r>
          </a:p>
          <a:p>
            <a:pPr lvl="1"/>
            <a:r>
              <a:rPr lang="en-US" altLang="ko-KR" sz="1400" dirty="0" smtClean="0"/>
              <a:t>Not very big, can support higher associativity</a:t>
            </a:r>
          </a:p>
          <a:p>
            <a:r>
              <a:rPr lang="en-US" altLang="ko-KR" sz="1600" dirty="0" smtClean="0"/>
              <a:t>Small TLBs usually organized as fully-associative cache</a:t>
            </a:r>
          </a:p>
          <a:p>
            <a:pPr lvl="1"/>
            <a:r>
              <a:rPr lang="en-US" altLang="ko-KR" sz="1400" dirty="0" smtClean="0"/>
              <a:t>Lookup is by Virtual Address</a:t>
            </a:r>
          </a:p>
          <a:p>
            <a:pPr lvl="1"/>
            <a:r>
              <a:rPr lang="en-US" altLang="ko-KR" sz="1400" dirty="0" smtClean="0"/>
              <a:t>Returns Physical Address + other info</a:t>
            </a:r>
          </a:p>
          <a:p>
            <a:r>
              <a:rPr lang="en-US" altLang="ko-KR" sz="1600" dirty="0" smtClean="0"/>
              <a:t>What happens when fully-associative is too slow?</a:t>
            </a:r>
          </a:p>
          <a:p>
            <a:pPr lvl="1"/>
            <a:r>
              <a:rPr lang="en-US" altLang="ko-KR" sz="1400" dirty="0" smtClean="0"/>
              <a:t>Put a small (4-16 entry) direct-mapped cache in front</a:t>
            </a:r>
          </a:p>
          <a:p>
            <a:pPr lvl="1"/>
            <a:r>
              <a:rPr lang="en-US" altLang="ko-KR" sz="1400" dirty="0" smtClean="0"/>
              <a:t>Called a “TLB Slice”</a:t>
            </a:r>
          </a:p>
          <a:p>
            <a:r>
              <a:rPr lang="en-US" altLang="ko-KR" sz="1600" dirty="0" smtClean="0"/>
              <a:t>Example for MIPS R3000: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D1845-62E3-4B1B-BD24-E4B5D5EEC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E993C-BC60-45DA-B661-DFBDAF6A9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6E8672-BCAE-4365-854D-74585507F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80</a:t>
            </a:fld>
            <a:endParaRPr lang="en-US"/>
          </a:p>
        </p:txBody>
      </p:sp>
      <p:grpSp>
        <p:nvGrpSpPr>
          <p:cNvPr id="7" name="Group 16">
            <a:extLst>
              <a:ext uri="{FF2B5EF4-FFF2-40B4-BE49-F238E27FC236}">
                <a16:creationId xmlns:a16="http://schemas.microsoft.com/office/drawing/2014/main" id="{4E77488B-E33E-4362-822F-AAE99D3A7A76}"/>
              </a:ext>
            </a:extLst>
          </p:cNvPr>
          <p:cNvGrpSpPr>
            <a:grpSpLocks/>
          </p:cNvGrpSpPr>
          <p:nvPr/>
        </p:nvGrpSpPr>
        <p:grpSpPr bwMode="auto">
          <a:xfrm>
            <a:off x="2497836" y="5202315"/>
            <a:ext cx="7543800" cy="1189038"/>
            <a:chOff x="480" y="704"/>
            <a:chExt cx="4752" cy="749"/>
          </a:xfrm>
        </p:grpSpPr>
        <p:sp>
          <p:nvSpPr>
            <p:cNvPr id="8" name="Text Box 15">
              <a:extLst>
                <a:ext uri="{FF2B5EF4-FFF2-40B4-BE49-F238E27FC236}">
                  <a16:creationId xmlns:a16="http://schemas.microsoft.com/office/drawing/2014/main" id="{1A6286B8-6B75-4EDD-94EE-01B6361706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960"/>
              <a:ext cx="4656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804863" algn="ctr"/>
                  <a:tab pos="2743200" algn="ctr"/>
                  <a:tab pos="4122738" algn="ctr"/>
                  <a:tab pos="4795838" algn="ctr"/>
                  <a:tab pos="5435600" algn="ctr"/>
                  <a:tab pos="6224588" algn="ctr"/>
                  <a:tab pos="6980238" algn="ctr"/>
                </a:tabLst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tabLst>
                  <a:tab pos="804863" algn="ctr"/>
                  <a:tab pos="2743200" algn="ctr"/>
                  <a:tab pos="4122738" algn="ctr"/>
                  <a:tab pos="4795838" algn="ctr"/>
                  <a:tab pos="5435600" algn="ctr"/>
                  <a:tab pos="6224588" algn="ctr"/>
                  <a:tab pos="6980238" algn="ctr"/>
                </a:tabLst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tabLst>
                  <a:tab pos="804863" algn="ctr"/>
                  <a:tab pos="2743200" algn="ctr"/>
                  <a:tab pos="4122738" algn="ctr"/>
                  <a:tab pos="4795838" algn="ctr"/>
                  <a:tab pos="5435600" algn="ctr"/>
                  <a:tab pos="6224588" algn="ctr"/>
                  <a:tab pos="6980238" algn="ctr"/>
                </a:tabLst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tabLst>
                  <a:tab pos="804863" algn="ctr"/>
                  <a:tab pos="2743200" algn="ctr"/>
                  <a:tab pos="4122738" algn="ctr"/>
                  <a:tab pos="4795838" algn="ctr"/>
                  <a:tab pos="5435600" algn="ctr"/>
                  <a:tab pos="6224588" algn="ctr"/>
                  <a:tab pos="6980238" algn="ctr"/>
                </a:tabLst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tabLst>
                  <a:tab pos="804863" algn="ctr"/>
                  <a:tab pos="2743200" algn="ctr"/>
                  <a:tab pos="4122738" algn="ctr"/>
                  <a:tab pos="4795838" algn="ctr"/>
                  <a:tab pos="5435600" algn="ctr"/>
                  <a:tab pos="6224588" algn="ctr"/>
                  <a:tab pos="6980238" algn="ctr"/>
                </a:tabLst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tabLst>
                  <a:tab pos="804863" algn="ctr"/>
                  <a:tab pos="2743200" algn="ctr"/>
                  <a:tab pos="4122738" algn="ctr"/>
                  <a:tab pos="4795838" algn="ctr"/>
                  <a:tab pos="5435600" algn="ctr"/>
                  <a:tab pos="6224588" algn="ctr"/>
                  <a:tab pos="6980238" algn="ctr"/>
                </a:tabLst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tabLst>
                  <a:tab pos="804863" algn="ctr"/>
                  <a:tab pos="2743200" algn="ctr"/>
                  <a:tab pos="4122738" algn="ctr"/>
                  <a:tab pos="4795838" algn="ctr"/>
                  <a:tab pos="5435600" algn="ctr"/>
                  <a:tab pos="6224588" algn="ctr"/>
                  <a:tab pos="6980238" algn="ctr"/>
                </a:tabLst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tabLst>
                  <a:tab pos="804863" algn="ctr"/>
                  <a:tab pos="2743200" algn="ctr"/>
                  <a:tab pos="4122738" algn="ctr"/>
                  <a:tab pos="4795838" algn="ctr"/>
                  <a:tab pos="5435600" algn="ctr"/>
                  <a:tab pos="6224588" algn="ctr"/>
                  <a:tab pos="6980238" algn="ctr"/>
                </a:tabLst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tabLst>
                  <a:tab pos="804863" algn="ctr"/>
                  <a:tab pos="2743200" algn="ctr"/>
                  <a:tab pos="4122738" algn="ctr"/>
                  <a:tab pos="4795838" algn="ctr"/>
                  <a:tab pos="5435600" algn="ctr"/>
                  <a:tab pos="6224588" algn="ctr"/>
                  <a:tab pos="6980238" algn="ctr"/>
                </a:tabLst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50000"/>
                </a:spcBef>
                <a:buSzTx/>
              </a:pPr>
              <a:r>
                <a:rPr lang="ko-KR" altLang="en-US" sz="1400" b="0" dirty="0">
                  <a:solidFill>
                    <a:schemeClr val="accent2"/>
                  </a:solidFill>
                  <a:latin typeface="+mn-lt"/>
                  <a:ea typeface="굴림" panose="020B0600000101010101" pitchFamily="34" charset="-127"/>
                </a:rPr>
                <a:t>	</a:t>
              </a:r>
              <a:r>
                <a:rPr lang="en-US" altLang="ko-KR" sz="1400" b="0" dirty="0">
                  <a:solidFill>
                    <a:schemeClr val="hlink"/>
                  </a:solidFill>
                  <a:latin typeface="+mn-lt"/>
                  <a:ea typeface="굴림" panose="020B0600000101010101" pitchFamily="34" charset="-127"/>
                </a:rPr>
                <a:t>0xFA00	0x0003	Y	N	Y	R/W	34</a:t>
              </a:r>
              <a:br>
                <a:rPr lang="en-US" altLang="ko-KR" sz="1400" b="0" dirty="0">
                  <a:solidFill>
                    <a:schemeClr val="hlink"/>
                  </a:solidFill>
                  <a:latin typeface="+mn-lt"/>
                  <a:ea typeface="굴림" panose="020B0600000101010101" pitchFamily="34" charset="-127"/>
                </a:rPr>
              </a:br>
              <a:r>
                <a:rPr lang="en-US" altLang="ko-KR" sz="1400" b="0" dirty="0">
                  <a:solidFill>
                    <a:schemeClr val="hlink"/>
                  </a:solidFill>
                  <a:latin typeface="+mn-lt"/>
                  <a:ea typeface="굴림" panose="020B0600000101010101" pitchFamily="34" charset="-127"/>
                </a:rPr>
                <a:t>	0x0040	0x0010	N	Y	Y	R	0</a:t>
              </a:r>
              <a:br>
                <a:rPr lang="en-US" altLang="ko-KR" sz="1400" b="0" dirty="0">
                  <a:solidFill>
                    <a:schemeClr val="hlink"/>
                  </a:solidFill>
                  <a:latin typeface="+mn-lt"/>
                  <a:ea typeface="굴림" panose="020B0600000101010101" pitchFamily="34" charset="-127"/>
                </a:rPr>
              </a:br>
              <a:r>
                <a:rPr lang="en-US" altLang="ko-KR" sz="1400" b="0" dirty="0">
                  <a:solidFill>
                    <a:schemeClr val="hlink"/>
                  </a:solidFill>
                  <a:latin typeface="+mn-lt"/>
                  <a:ea typeface="굴림" panose="020B0600000101010101" pitchFamily="34" charset="-127"/>
                </a:rPr>
                <a:t>	0x0041	0x0011	N	Y	Y	R	0</a:t>
              </a:r>
            </a:p>
          </p:txBody>
        </p:sp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0849F988-6098-418D-BB25-8365A7108F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704"/>
              <a:ext cx="4704" cy="74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600" b="0" dirty="0">
                <a:latin typeface="+mn-lt"/>
              </a:endParaRPr>
            </a:p>
          </p:txBody>
        </p:sp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2F2151F3-C9F8-4481-BA59-49D2EC656D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720"/>
              <a:ext cx="4752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3500" tIns="25400" rIns="63500" bIns="2540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  <a:tabLst>
                  <a:tab pos="854075" algn="ctr"/>
                  <a:tab pos="2803525" algn="ctr"/>
                  <a:tab pos="4227513" algn="ctr"/>
                  <a:tab pos="4856163" algn="ctr"/>
                  <a:tab pos="5486400" algn="ctr"/>
                  <a:tab pos="6340475" algn="ctr"/>
                  <a:tab pos="7089775" algn="ctr"/>
                </a:tabLst>
              </a:pPr>
              <a:r>
                <a:rPr lang="en-US" altLang="ko-KR" sz="1400" b="0" dirty="0">
                  <a:latin typeface="+mn-lt"/>
                  <a:ea typeface="굴림" panose="020B0600000101010101" pitchFamily="34" charset="-127"/>
                </a:rPr>
                <a:t>	Virtual Address	Physical Address	Dirty	Ref	Valid	Access	ASID</a:t>
              </a:r>
            </a:p>
          </p:txBody>
        </p:sp>
        <p:sp>
          <p:nvSpPr>
            <p:cNvPr id="11" name="Line 6">
              <a:extLst>
                <a:ext uri="{FF2B5EF4-FFF2-40B4-BE49-F238E27FC236}">
                  <a16:creationId xmlns:a16="http://schemas.microsoft.com/office/drawing/2014/main" id="{F95A2604-6529-4E39-A957-470903A8E7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34" y="704"/>
              <a:ext cx="2" cy="7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dirty="0"/>
            </a:p>
          </p:txBody>
        </p:sp>
        <p:sp>
          <p:nvSpPr>
            <p:cNvPr id="12" name="Line 7">
              <a:extLst>
                <a:ext uri="{FF2B5EF4-FFF2-40B4-BE49-F238E27FC236}">
                  <a16:creationId xmlns:a16="http://schemas.microsoft.com/office/drawing/2014/main" id="{33E2AD6D-AC23-4C18-BF6C-2B17639BB6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62" y="736"/>
              <a:ext cx="2" cy="7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dirty="0"/>
            </a:p>
          </p:txBody>
        </p:sp>
        <p:sp>
          <p:nvSpPr>
            <p:cNvPr id="13" name="Line 8">
              <a:extLst>
                <a:ext uri="{FF2B5EF4-FFF2-40B4-BE49-F238E27FC236}">
                  <a16:creationId xmlns:a16="http://schemas.microsoft.com/office/drawing/2014/main" id="{30960367-D34D-4FE1-9CB8-5D7D5596AE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4" y="704"/>
              <a:ext cx="1" cy="7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dirty="0"/>
            </a:p>
          </p:txBody>
        </p:sp>
        <p:sp>
          <p:nvSpPr>
            <p:cNvPr id="14" name="Line 9">
              <a:extLst>
                <a:ext uri="{FF2B5EF4-FFF2-40B4-BE49-F238E27FC236}">
                  <a16:creationId xmlns:a16="http://schemas.microsoft.com/office/drawing/2014/main" id="{4FF2F0A2-2EFB-4DBC-8E06-7EE2DEF2AD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4" y="704"/>
              <a:ext cx="4" cy="7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dirty="0"/>
            </a:p>
          </p:txBody>
        </p:sp>
        <p:sp>
          <p:nvSpPr>
            <p:cNvPr id="15" name="Line 10">
              <a:extLst>
                <a:ext uri="{FF2B5EF4-FFF2-40B4-BE49-F238E27FC236}">
                  <a16:creationId xmlns:a16="http://schemas.microsoft.com/office/drawing/2014/main" id="{A5633C19-72CA-45B1-A73B-1C9FCD97EA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35" y="704"/>
              <a:ext cx="1" cy="7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dirty="0"/>
            </a:p>
          </p:txBody>
        </p:sp>
        <p:sp>
          <p:nvSpPr>
            <p:cNvPr id="16" name="Line 11">
              <a:extLst>
                <a:ext uri="{FF2B5EF4-FFF2-40B4-BE49-F238E27FC236}">
                  <a16:creationId xmlns:a16="http://schemas.microsoft.com/office/drawing/2014/main" id="{7097B757-2F2F-48EF-AD23-A8FE8A556E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8" y="864"/>
              <a:ext cx="4696" cy="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dirty="0"/>
            </a:p>
          </p:txBody>
        </p:sp>
        <p:sp>
          <p:nvSpPr>
            <p:cNvPr id="18" name="Line 14">
              <a:extLst>
                <a:ext uri="{FF2B5EF4-FFF2-40B4-BE49-F238E27FC236}">
                  <a16:creationId xmlns:a16="http://schemas.microsoft.com/office/drawing/2014/main" id="{C640BC43-6F28-4BDE-975F-F39535AFE3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99" y="720"/>
              <a:ext cx="1" cy="7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6017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F3128-6741-4D1F-BEE0-5B4B39CFF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R3000 Pipeline Includes TLB Stages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DF398-3862-4625-AF8B-E430EA40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7B1916-AD17-42C3-BB11-B6E5D62AA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9C840-21FD-462B-8343-9DFF39BB8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81</a:t>
            </a:fld>
            <a:endParaRPr lang="en-US"/>
          </a:p>
        </p:txBody>
      </p:sp>
      <p:sp>
        <p:nvSpPr>
          <p:cNvPr id="7" name="Rectangle 3" descr="20%">
            <a:extLst>
              <a:ext uri="{FF2B5EF4-FFF2-40B4-BE49-F238E27FC236}">
                <a16:creationId xmlns:a16="http://schemas.microsoft.com/office/drawing/2014/main" id="{9021B276-C742-4829-B71B-930994D01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1066" y="2437447"/>
            <a:ext cx="1384300" cy="276225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1800" b="0" dirty="0">
              <a:latin typeface="+mn-lt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FF595475-247A-486E-AED8-9D299569A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8166" y="2008822"/>
            <a:ext cx="1374775" cy="342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1800" b="0" dirty="0">
              <a:latin typeface="+mn-lt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9E2E7C0A-0A6E-4320-8F4A-0F53D3EB6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5641" y="2008822"/>
            <a:ext cx="1371600" cy="342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1800" b="0" dirty="0">
              <a:latin typeface="+mn-lt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74AAAC89-D338-4776-B77D-763FA4F9C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9941" y="2008822"/>
            <a:ext cx="1374775" cy="342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1800" b="0" dirty="0">
              <a:latin typeface="+mn-lt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E0941154-8332-4083-91B6-483C2A595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7416" y="2008822"/>
            <a:ext cx="1371600" cy="342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1800" b="0" dirty="0">
              <a:latin typeface="+mn-lt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F977784B-251D-422E-A917-54BE692287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1716" y="2008822"/>
            <a:ext cx="1374775" cy="342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1800" b="0" dirty="0">
              <a:latin typeface="+mn-lt"/>
            </a:endParaRP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BC97F999-C0B9-4E75-A511-577F85676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2616" y="2091372"/>
            <a:ext cx="984244" cy="23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lnSpc>
                <a:spcPct val="85000"/>
              </a:lnSpc>
              <a:spcBef>
                <a:spcPct val="0"/>
              </a:spcBef>
              <a:buSzTx/>
            </a:pPr>
            <a:r>
              <a:rPr lang="en-US" altLang="ko-KR" sz="1400" b="0" dirty="0">
                <a:latin typeface="+mn-lt"/>
                <a:ea typeface="굴림" panose="020B0600000101010101" pitchFamily="34" charset="-127"/>
              </a:rPr>
              <a:t>Inst Fetch</a:t>
            </a: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4195290D-1353-425F-8007-45D51836D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0741" y="2050097"/>
            <a:ext cx="865622" cy="23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lnSpc>
                <a:spcPct val="85000"/>
              </a:lnSpc>
              <a:spcBef>
                <a:spcPct val="0"/>
              </a:spcBef>
              <a:buSzTx/>
            </a:pPr>
            <a:r>
              <a:rPr lang="en-US" altLang="ko-KR" sz="1400" b="0" dirty="0" err="1">
                <a:latin typeface="+mn-lt"/>
                <a:ea typeface="굴림" panose="020B0600000101010101" pitchFamily="34" charset="-127"/>
              </a:rPr>
              <a:t>Dcd</a:t>
            </a:r>
            <a:r>
              <a:rPr lang="en-US" altLang="ko-KR" sz="1400" b="0" dirty="0">
                <a:latin typeface="+mn-lt"/>
                <a:ea typeface="굴림" panose="020B0600000101010101" pitchFamily="34" charset="-127"/>
              </a:rPr>
              <a:t>/ </a:t>
            </a:r>
            <a:r>
              <a:rPr lang="en-US" altLang="ko-KR" sz="1400" b="0" dirty="0" err="1">
                <a:latin typeface="+mn-lt"/>
                <a:ea typeface="굴림" panose="020B0600000101010101" pitchFamily="34" charset="-127"/>
              </a:rPr>
              <a:t>Reg</a:t>
            </a:r>
            <a:endParaRPr lang="en-US" altLang="ko-KR" sz="1400" b="0" dirty="0"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B2636B6B-FE2F-4E5C-A53B-B49391786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4391" y="2091372"/>
            <a:ext cx="1082027" cy="23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lnSpc>
                <a:spcPct val="85000"/>
              </a:lnSpc>
              <a:spcBef>
                <a:spcPct val="0"/>
              </a:spcBef>
              <a:buSzTx/>
            </a:pPr>
            <a:r>
              <a:rPr lang="en-US" altLang="ko-KR" sz="1400" b="0">
                <a:latin typeface="+mn-lt"/>
                <a:ea typeface="굴림" panose="020B0600000101010101" pitchFamily="34" charset="-127"/>
              </a:rPr>
              <a:t>ALU  /  E.A</a:t>
            </a: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86E316B1-1AE1-4CFF-BD89-58AE0AF6A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2191" y="2091372"/>
            <a:ext cx="814325" cy="23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lnSpc>
                <a:spcPct val="85000"/>
              </a:lnSpc>
              <a:spcBef>
                <a:spcPct val="0"/>
              </a:spcBef>
              <a:buSzTx/>
            </a:pPr>
            <a:r>
              <a:rPr lang="en-US" altLang="ko-KR" sz="1400" b="0">
                <a:latin typeface="+mn-lt"/>
                <a:ea typeface="굴림" panose="020B0600000101010101" pitchFamily="34" charset="-127"/>
              </a:rPr>
              <a:t>Memory</a:t>
            </a:r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FB7550C4-A25E-402B-AF82-531094964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6491" y="2091372"/>
            <a:ext cx="956737" cy="23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lnSpc>
                <a:spcPct val="85000"/>
              </a:lnSpc>
              <a:spcBef>
                <a:spcPct val="0"/>
              </a:spcBef>
              <a:buSzTx/>
            </a:pPr>
            <a:r>
              <a:rPr lang="en-US" altLang="ko-KR" sz="1400" b="0">
                <a:latin typeface="+mn-lt"/>
                <a:ea typeface="굴림" panose="020B0600000101010101" pitchFamily="34" charset="-127"/>
              </a:rPr>
              <a:t>Write Reg</a:t>
            </a:r>
          </a:p>
        </p:txBody>
      </p:sp>
      <p:sp>
        <p:nvSpPr>
          <p:cNvPr id="18" name="Line 14">
            <a:extLst>
              <a:ext uri="{FF2B5EF4-FFF2-40B4-BE49-F238E27FC236}">
                <a16:creationId xmlns:a16="http://schemas.microsoft.com/office/drawing/2014/main" id="{EA908D4B-57F5-4674-8C9D-456322D20E2B}"/>
              </a:ext>
            </a:extLst>
          </p:cNvPr>
          <p:cNvSpPr>
            <a:spLocks noChangeShapeType="1"/>
          </p:cNvSpPr>
          <p:nvPr/>
        </p:nvSpPr>
        <p:spPr bwMode="auto">
          <a:xfrm>
            <a:off x="2521816" y="2404110"/>
            <a:ext cx="0" cy="303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9" name="Line 15">
            <a:extLst>
              <a:ext uri="{FF2B5EF4-FFF2-40B4-BE49-F238E27FC236}">
                <a16:creationId xmlns:a16="http://schemas.microsoft.com/office/drawing/2014/main" id="{3CE036CF-ED30-4C3D-B43A-02BC462E3FBF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5391" y="2404110"/>
            <a:ext cx="0" cy="303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0" name="Line 16">
            <a:extLst>
              <a:ext uri="{FF2B5EF4-FFF2-40B4-BE49-F238E27FC236}">
                <a16:creationId xmlns:a16="http://schemas.microsoft.com/office/drawing/2014/main" id="{4BB24B15-50BC-4E47-AE1C-BE6F4843CF9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69691" y="2404110"/>
            <a:ext cx="0" cy="303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1" name="Line 17">
            <a:extLst>
              <a:ext uri="{FF2B5EF4-FFF2-40B4-BE49-F238E27FC236}">
                <a16:creationId xmlns:a16="http://schemas.microsoft.com/office/drawing/2014/main" id="{67A2CF67-30F0-470A-9AE9-2B507CD771F6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3591" y="2404110"/>
            <a:ext cx="0" cy="303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2" name="Line 18">
            <a:extLst>
              <a:ext uri="{FF2B5EF4-FFF2-40B4-BE49-F238E27FC236}">
                <a16:creationId xmlns:a16="http://schemas.microsoft.com/office/drawing/2014/main" id="{9574FE7D-537B-43AE-AFB9-98571AE4BEF8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1066" y="2404110"/>
            <a:ext cx="0" cy="303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3" name="Line 19">
            <a:extLst>
              <a:ext uri="{FF2B5EF4-FFF2-40B4-BE49-F238E27FC236}">
                <a16:creationId xmlns:a16="http://schemas.microsoft.com/office/drawing/2014/main" id="{96AECD38-0288-4E63-973D-50AB8ADDFAE2}"/>
              </a:ext>
            </a:extLst>
          </p:cNvPr>
          <p:cNvSpPr>
            <a:spLocks noChangeShapeType="1"/>
          </p:cNvSpPr>
          <p:nvPr/>
        </p:nvSpPr>
        <p:spPr bwMode="auto">
          <a:xfrm>
            <a:off x="8065366" y="2404110"/>
            <a:ext cx="0" cy="303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4" name="Line 20">
            <a:extLst>
              <a:ext uri="{FF2B5EF4-FFF2-40B4-BE49-F238E27FC236}">
                <a16:creationId xmlns:a16="http://schemas.microsoft.com/office/drawing/2014/main" id="{D6932F8A-982B-44C4-95D9-7A518AEAE57A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8941" y="2404110"/>
            <a:ext cx="0" cy="303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5" name="Line 21">
            <a:extLst>
              <a:ext uri="{FF2B5EF4-FFF2-40B4-BE49-F238E27FC236}">
                <a16:creationId xmlns:a16="http://schemas.microsoft.com/office/drawing/2014/main" id="{C1368299-A63E-4708-B6EF-EB211BC93170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3591" y="2759710"/>
            <a:ext cx="0" cy="303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6" name="Line 22">
            <a:extLst>
              <a:ext uri="{FF2B5EF4-FFF2-40B4-BE49-F238E27FC236}">
                <a16:creationId xmlns:a16="http://schemas.microsoft.com/office/drawing/2014/main" id="{5BF5A9F3-CF79-465A-B745-F747F176F5A8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7166" y="2759710"/>
            <a:ext cx="0" cy="303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7" name="Line 23">
            <a:extLst>
              <a:ext uri="{FF2B5EF4-FFF2-40B4-BE49-F238E27FC236}">
                <a16:creationId xmlns:a16="http://schemas.microsoft.com/office/drawing/2014/main" id="{3E4EF1ED-79D1-4A77-9F90-39A6954373DD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1066" y="2759710"/>
            <a:ext cx="0" cy="303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29CEDC9D-DF15-4DF4-A7CB-53B96407B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2291" y="2412047"/>
            <a:ext cx="6327401" cy="23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3500" tIns="25400" rIns="63500" bIns="2540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lnSpc>
                <a:spcPct val="85000"/>
              </a:lnSpc>
              <a:spcBef>
                <a:spcPct val="0"/>
              </a:spcBef>
              <a:buSzTx/>
              <a:tabLst>
                <a:tab pos="231775" algn="ctr"/>
                <a:tab pos="1258888" algn="ctr"/>
                <a:tab pos="2346325" algn="ctr"/>
                <a:tab pos="3432175" algn="ctr"/>
                <a:tab pos="4745038" algn="ctr"/>
                <a:tab pos="5830888" algn="ctr"/>
              </a:tabLst>
            </a:pPr>
            <a:r>
              <a:rPr lang="en-US" altLang="ko-KR" sz="1400" b="0" dirty="0">
                <a:solidFill>
                  <a:schemeClr val="hlink"/>
                </a:solidFill>
                <a:latin typeface="+mn-lt"/>
                <a:ea typeface="굴림" panose="020B0600000101010101" pitchFamily="34" charset="-127"/>
              </a:rPr>
              <a:t>	TLB	</a:t>
            </a:r>
            <a:r>
              <a:rPr lang="en-US" altLang="ko-KR" sz="1400" b="0" dirty="0">
                <a:latin typeface="+mn-lt"/>
                <a:ea typeface="굴림" panose="020B0600000101010101" pitchFamily="34" charset="-127"/>
              </a:rPr>
              <a:t>I-Cache	RF	Operation		WB</a:t>
            </a:r>
          </a:p>
        </p:txBody>
      </p:sp>
      <p:sp>
        <p:nvSpPr>
          <p:cNvPr id="29" name="Line 25">
            <a:extLst>
              <a:ext uri="{FF2B5EF4-FFF2-40B4-BE49-F238E27FC236}">
                <a16:creationId xmlns:a16="http://schemas.microsoft.com/office/drawing/2014/main" id="{B2E73E29-FB8B-4423-93DF-F97711969118}"/>
              </a:ext>
            </a:extLst>
          </p:cNvPr>
          <p:cNvSpPr>
            <a:spLocks noChangeShapeType="1"/>
          </p:cNvSpPr>
          <p:nvPr/>
        </p:nvSpPr>
        <p:spPr bwMode="auto">
          <a:xfrm>
            <a:off x="8065366" y="2759710"/>
            <a:ext cx="0" cy="303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30" name="Rectangle 26">
            <a:extLst>
              <a:ext uri="{FF2B5EF4-FFF2-40B4-BE49-F238E27FC236}">
                <a16:creationId xmlns:a16="http://schemas.microsoft.com/office/drawing/2014/main" id="{DB604802-7A30-4414-9D00-BEB0978AC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4391" y="2764472"/>
            <a:ext cx="2389308" cy="23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lnSpc>
                <a:spcPct val="85000"/>
              </a:lnSpc>
              <a:spcBef>
                <a:spcPct val="0"/>
              </a:spcBef>
              <a:buSzTx/>
              <a:tabLst>
                <a:tab pos="231775" algn="ctr"/>
                <a:tab pos="974725" algn="ctr"/>
                <a:tab pos="1889125" algn="ctr"/>
              </a:tabLst>
            </a:pPr>
            <a:r>
              <a:rPr lang="en-US" altLang="ko-KR" sz="1400" b="0" dirty="0">
                <a:latin typeface="+mn-lt"/>
                <a:ea typeface="굴림" panose="020B0600000101010101" pitchFamily="34" charset="-127"/>
              </a:rPr>
              <a:t>	E.A.	</a:t>
            </a:r>
            <a:r>
              <a:rPr lang="en-US" altLang="ko-KR" sz="1400" b="0" dirty="0">
                <a:solidFill>
                  <a:schemeClr val="hlink"/>
                </a:solidFill>
                <a:latin typeface="+mn-lt"/>
                <a:ea typeface="굴림" panose="020B0600000101010101" pitchFamily="34" charset="-127"/>
              </a:rPr>
              <a:t>TLB</a:t>
            </a:r>
            <a:r>
              <a:rPr lang="en-US" altLang="ko-KR" sz="1400" b="0" dirty="0">
                <a:latin typeface="+mn-lt"/>
                <a:ea typeface="굴림" panose="020B0600000101010101" pitchFamily="34" charset="-127"/>
              </a:rPr>
              <a:t>	D-Cache</a:t>
            </a:r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82A55EA9-FDF6-4908-BD0E-D81792662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2204" y="1691322"/>
            <a:ext cx="1966886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1400" b="0">
                <a:latin typeface="+mn-lt"/>
                <a:ea typeface="굴림" panose="020B0600000101010101" pitchFamily="34" charset="-127"/>
              </a:rPr>
              <a:t>MIPS R3000 Pipeline</a:t>
            </a:r>
          </a:p>
        </p:txBody>
      </p:sp>
      <p:sp>
        <p:nvSpPr>
          <p:cNvPr id="32" name="Rectangle 28">
            <a:extLst>
              <a:ext uri="{FF2B5EF4-FFF2-40B4-BE49-F238E27FC236}">
                <a16:creationId xmlns:a16="http://schemas.microsoft.com/office/drawing/2014/main" id="{B003C9D8-9995-4EF4-AD2E-36140F47A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3204" y="4310661"/>
            <a:ext cx="572274" cy="274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1200" b="0">
                <a:latin typeface="+mn-lt"/>
                <a:ea typeface="굴림" panose="020B0600000101010101" pitchFamily="34" charset="-127"/>
              </a:rPr>
              <a:t>ASID</a:t>
            </a:r>
          </a:p>
        </p:txBody>
      </p:sp>
      <p:sp>
        <p:nvSpPr>
          <p:cNvPr id="33" name="Rectangle 29">
            <a:extLst>
              <a:ext uri="{FF2B5EF4-FFF2-40B4-BE49-F238E27FC236}">
                <a16:creationId xmlns:a16="http://schemas.microsoft.com/office/drawing/2014/main" id="{822F13D6-48C5-4DD0-B3A8-7C1C4F144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0191" y="4299548"/>
            <a:ext cx="596900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1800" b="0">
              <a:latin typeface="+mn-lt"/>
            </a:endParaRPr>
          </a:p>
        </p:txBody>
      </p:sp>
      <p:sp>
        <p:nvSpPr>
          <p:cNvPr id="34" name="Rectangle 30">
            <a:extLst>
              <a:ext uri="{FF2B5EF4-FFF2-40B4-BE49-F238E27FC236}">
                <a16:creationId xmlns:a16="http://schemas.microsoft.com/office/drawing/2014/main" id="{6EAE55EC-4141-43CB-ACBB-09128AAB6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5991" y="4299548"/>
            <a:ext cx="139700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1800" b="0">
              <a:latin typeface="+mn-lt"/>
            </a:endParaRPr>
          </a:p>
        </p:txBody>
      </p:sp>
      <p:sp>
        <p:nvSpPr>
          <p:cNvPr id="35" name="Rectangle 31">
            <a:extLst>
              <a:ext uri="{FF2B5EF4-FFF2-40B4-BE49-F238E27FC236}">
                <a16:creationId xmlns:a16="http://schemas.microsoft.com/office/drawing/2014/main" id="{CE950B01-531F-4DF9-B9CF-F64F64854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8391" y="4299548"/>
            <a:ext cx="139700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1800" b="0">
              <a:latin typeface="+mn-lt"/>
            </a:endParaRPr>
          </a:p>
        </p:txBody>
      </p:sp>
      <p:sp>
        <p:nvSpPr>
          <p:cNvPr id="36" name="Rectangle 32">
            <a:extLst>
              <a:ext uri="{FF2B5EF4-FFF2-40B4-BE49-F238E27FC236}">
                <a16:creationId xmlns:a16="http://schemas.microsoft.com/office/drawing/2014/main" id="{54F087EB-DB38-4BDF-85A9-3E898194D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0791" y="4299548"/>
            <a:ext cx="139700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1800" b="0">
              <a:latin typeface="+mn-lt"/>
            </a:endParaRPr>
          </a:p>
        </p:txBody>
      </p:sp>
      <p:sp>
        <p:nvSpPr>
          <p:cNvPr id="37" name="Rectangle 33">
            <a:extLst>
              <a:ext uri="{FF2B5EF4-FFF2-40B4-BE49-F238E27FC236}">
                <a16:creationId xmlns:a16="http://schemas.microsoft.com/office/drawing/2014/main" id="{ED34018B-B88E-432E-920D-748C8C14C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5991" y="4299548"/>
            <a:ext cx="2120900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1800" b="0">
              <a:latin typeface="+mn-lt"/>
            </a:endParaRPr>
          </a:p>
        </p:txBody>
      </p:sp>
      <p:sp>
        <p:nvSpPr>
          <p:cNvPr id="38" name="Rectangle 34">
            <a:extLst>
              <a:ext uri="{FF2B5EF4-FFF2-40B4-BE49-F238E27FC236}">
                <a16:creationId xmlns:a16="http://schemas.microsoft.com/office/drawing/2014/main" id="{955E2DE8-40CF-445C-A26B-D08AE9534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9591" y="4299548"/>
            <a:ext cx="1282700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1800" b="0">
              <a:latin typeface="+mn-lt"/>
            </a:endParaRPr>
          </a:p>
        </p:txBody>
      </p:sp>
      <p:sp>
        <p:nvSpPr>
          <p:cNvPr id="39" name="Rectangle 35">
            <a:extLst>
              <a:ext uri="{FF2B5EF4-FFF2-40B4-BE49-F238E27FC236}">
                <a16:creationId xmlns:a16="http://schemas.microsoft.com/office/drawing/2014/main" id="{8B0244AE-B764-4AE7-867D-D7A4D193B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2404" y="4310661"/>
            <a:ext cx="1337931" cy="274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1200" b="0">
                <a:latin typeface="+mn-lt"/>
                <a:ea typeface="굴림" panose="020B0600000101010101" pitchFamily="34" charset="-127"/>
              </a:rPr>
              <a:t>V. Page Number</a:t>
            </a:r>
          </a:p>
        </p:txBody>
      </p:sp>
      <p:sp>
        <p:nvSpPr>
          <p:cNvPr id="40" name="Rectangle 36">
            <a:extLst>
              <a:ext uri="{FF2B5EF4-FFF2-40B4-BE49-F238E27FC236}">
                <a16:creationId xmlns:a16="http://schemas.microsoft.com/office/drawing/2014/main" id="{B6C65880-7E8B-4283-AFFF-9F987BC82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5004" y="4310661"/>
            <a:ext cx="612348" cy="274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1200" b="0">
                <a:latin typeface="+mn-lt"/>
                <a:ea typeface="굴림" panose="020B0600000101010101" pitchFamily="34" charset="-127"/>
              </a:rPr>
              <a:t>Offset</a:t>
            </a:r>
          </a:p>
        </p:txBody>
      </p:sp>
      <p:sp>
        <p:nvSpPr>
          <p:cNvPr id="41" name="Rectangle 37">
            <a:extLst>
              <a:ext uri="{FF2B5EF4-FFF2-40B4-BE49-F238E27FC236}">
                <a16:creationId xmlns:a16="http://schemas.microsoft.com/office/drawing/2014/main" id="{16E04677-F9E5-4511-9630-6B3A9FA9E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3604" y="4539261"/>
            <a:ext cx="352662" cy="274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1200" b="0">
                <a:latin typeface="+mn-lt"/>
                <a:ea typeface="굴림" panose="020B0600000101010101" pitchFamily="34" charset="-127"/>
              </a:rPr>
              <a:t>12</a:t>
            </a:r>
          </a:p>
        </p:txBody>
      </p:sp>
      <p:sp>
        <p:nvSpPr>
          <p:cNvPr id="42" name="Rectangle 38">
            <a:extLst>
              <a:ext uri="{FF2B5EF4-FFF2-40B4-BE49-F238E27FC236}">
                <a16:creationId xmlns:a16="http://schemas.microsoft.com/office/drawing/2014/main" id="{B3EDE40E-B53E-4F66-A913-A3B6A8AE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2004" y="4615461"/>
            <a:ext cx="352662" cy="274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1200" b="0">
                <a:latin typeface="+mn-lt"/>
                <a:ea typeface="굴림" panose="020B0600000101010101" pitchFamily="34" charset="-127"/>
              </a:rPr>
              <a:t>20</a:t>
            </a:r>
          </a:p>
        </p:txBody>
      </p:sp>
      <p:sp>
        <p:nvSpPr>
          <p:cNvPr id="43" name="Rectangle 39">
            <a:extLst>
              <a:ext uri="{FF2B5EF4-FFF2-40B4-BE49-F238E27FC236}">
                <a16:creationId xmlns:a16="http://schemas.microsoft.com/office/drawing/2014/main" id="{892FD5D6-A75B-47DB-BAB3-B270A53E0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5604" y="4539261"/>
            <a:ext cx="267703" cy="274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1200" b="0">
                <a:latin typeface="+mn-lt"/>
                <a:ea typeface="굴림" panose="020B0600000101010101" pitchFamily="34" charset="-127"/>
              </a:rPr>
              <a:t>6</a:t>
            </a:r>
          </a:p>
        </p:txBody>
      </p:sp>
      <p:sp>
        <p:nvSpPr>
          <p:cNvPr id="44" name="Line 40">
            <a:extLst>
              <a:ext uri="{FF2B5EF4-FFF2-40B4-BE49-F238E27FC236}">
                <a16:creationId xmlns:a16="http://schemas.microsoft.com/office/drawing/2014/main" id="{4CC8D4EF-5B3B-4E4E-A173-151274D16191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9641" y="4680548"/>
            <a:ext cx="0" cy="63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45" name="Line 41">
            <a:extLst>
              <a:ext uri="{FF2B5EF4-FFF2-40B4-BE49-F238E27FC236}">
                <a16:creationId xmlns:a16="http://schemas.microsoft.com/office/drawing/2014/main" id="{C46C5A29-99F7-4FAF-B4F2-0274BCD6EF1A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5991" y="4750398"/>
            <a:ext cx="444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46" name="Line 42">
            <a:extLst>
              <a:ext uri="{FF2B5EF4-FFF2-40B4-BE49-F238E27FC236}">
                <a16:creationId xmlns:a16="http://schemas.microsoft.com/office/drawing/2014/main" id="{0A89041F-7CA5-4EE1-87FC-F555CB271B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56841" y="4667848"/>
            <a:ext cx="0" cy="8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47" name="Line 43">
            <a:extLst>
              <a:ext uri="{FF2B5EF4-FFF2-40B4-BE49-F238E27FC236}">
                <a16:creationId xmlns:a16="http://schemas.microsoft.com/office/drawing/2014/main" id="{7DECD2A4-1B8F-4DB9-8B72-53FAAE27C4E9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8241" y="4756748"/>
            <a:ext cx="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48" name="Rectangle 44">
            <a:extLst>
              <a:ext uri="{FF2B5EF4-FFF2-40B4-BE49-F238E27FC236}">
                <a16:creationId xmlns:a16="http://schemas.microsoft.com/office/drawing/2014/main" id="{9139C541-ECEF-4453-9F01-0F0393384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4204" y="5148861"/>
            <a:ext cx="3847208" cy="82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1200" b="0">
                <a:latin typeface="+mn-lt"/>
                <a:ea typeface="굴림" panose="020B0600000101010101" pitchFamily="34" charset="-127"/>
              </a:rPr>
              <a:t>0xx User segment (caching based on PT/TLB entry)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1200" b="0">
                <a:latin typeface="+mn-lt"/>
                <a:ea typeface="굴림" panose="020B0600000101010101" pitchFamily="34" charset="-127"/>
              </a:rPr>
              <a:t>100 Kernel physical space, cached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1200" b="0">
                <a:latin typeface="+mn-lt"/>
                <a:ea typeface="굴림" panose="020B0600000101010101" pitchFamily="34" charset="-127"/>
              </a:rPr>
              <a:t>101 Kernel physical space, uncached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1200" b="0">
                <a:latin typeface="+mn-lt"/>
                <a:ea typeface="굴림" panose="020B0600000101010101" pitchFamily="34" charset="-127"/>
              </a:rPr>
              <a:t>11x Kernel virtual space</a:t>
            </a:r>
          </a:p>
        </p:txBody>
      </p:sp>
      <p:sp>
        <p:nvSpPr>
          <p:cNvPr id="49" name="Line 45">
            <a:extLst>
              <a:ext uri="{FF2B5EF4-FFF2-40B4-BE49-F238E27FC236}">
                <a16:creationId xmlns:a16="http://schemas.microsoft.com/office/drawing/2014/main" id="{E77CA167-24C3-4A6A-B4B9-480A1F15581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20191" y="4902798"/>
            <a:ext cx="596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50" name="Line 46">
            <a:extLst>
              <a:ext uri="{FF2B5EF4-FFF2-40B4-BE49-F238E27FC236}">
                <a16:creationId xmlns:a16="http://schemas.microsoft.com/office/drawing/2014/main" id="{04E1653F-422B-485E-8D18-2580A494023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23441" y="4820248"/>
            <a:ext cx="0" cy="8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51" name="Line 47">
            <a:extLst>
              <a:ext uri="{FF2B5EF4-FFF2-40B4-BE49-F238E27FC236}">
                <a16:creationId xmlns:a16="http://schemas.microsoft.com/office/drawing/2014/main" id="{5D3976FF-3C53-4F47-ABA4-F093CFA6A8D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8641" y="4909148"/>
            <a:ext cx="0" cy="135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52" name="Line 48">
            <a:extLst>
              <a:ext uri="{FF2B5EF4-FFF2-40B4-BE49-F238E27FC236}">
                <a16:creationId xmlns:a16="http://schemas.microsoft.com/office/drawing/2014/main" id="{F67B6E9A-60F8-4521-AFFC-BFA14A3CC22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13841" y="4832948"/>
            <a:ext cx="0" cy="63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53" name="Rectangle 49">
            <a:extLst>
              <a:ext uri="{FF2B5EF4-FFF2-40B4-BE49-F238E27FC236}">
                <a16:creationId xmlns:a16="http://schemas.microsoft.com/office/drawing/2014/main" id="{362EA304-528D-4608-85DA-DCEAFD150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5604" y="6291861"/>
            <a:ext cx="2776402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1200" b="0">
                <a:latin typeface="+mn-lt"/>
                <a:ea typeface="굴림" panose="020B0600000101010101" pitchFamily="34" charset="-127"/>
              </a:rPr>
              <a:t>Allows context switching among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1200" b="0">
                <a:latin typeface="+mn-lt"/>
                <a:ea typeface="굴림" panose="020B0600000101010101" pitchFamily="34" charset="-127"/>
              </a:rPr>
              <a:t>64 user processes without TLB flush</a:t>
            </a:r>
          </a:p>
        </p:txBody>
      </p:sp>
      <p:sp>
        <p:nvSpPr>
          <p:cNvPr id="54" name="Rectangle 50">
            <a:extLst>
              <a:ext uri="{FF2B5EF4-FFF2-40B4-BE49-F238E27FC236}">
                <a16:creationId xmlns:a16="http://schemas.microsoft.com/office/drawing/2014/main" id="{838639EB-B323-48FA-BD0E-178FCB379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8404" y="3677248"/>
            <a:ext cx="2022862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1400" b="0">
                <a:latin typeface="+mn-lt"/>
                <a:ea typeface="굴림" panose="020B0600000101010101" pitchFamily="34" charset="-127"/>
              </a:rPr>
              <a:t>Virtual Address Space</a:t>
            </a:r>
          </a:p>
        </p:txBody>
      </p:sp>
      <p:sp>
        <p:nvSpPr>
          <p:cNvPr id="55" name="Rectangle 51">
            <a:extLst>
              <a:ext uri="{FF2B5EF4-FFF2-40B4-BE49-F238E27FC236}">
                <a16:creationId xmlns:a16="http://schemas.microsoft.com/office/drawing/2014/main" id="{2ED47479-3DAB-4500-86CD-076D9DDF7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8404" y="2915248"/>
            <a:ext cx="5874366" cy="52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1400" b="0">
                <a:latin typeface="+mn-lt"/>
                <a:ea typeface="굴림" panose="020B0600000101010101" pitchFamily="34" charset="-127"/>
              </a:rPr>
              <a:t>TLB</a:t>
            </a:r>
          </a:p>
          <a:p>
            <a:pPr lvl="1" algn="l">
              <a:lnSpc>
                <a:spcPct val="100000"/>
              </a:lnSpc>
              <a:spcBef>
                <a:spcPct val="0"/>
              </a:spcBef>
              <a:buSzTx/>
            </a:pPr>
            <a:r>
              <a:rPr lang="en-US" altLang="ko-KR" sz="1400" b="0">
                <a:latin typeface="+mn-lt"/>
                <a:ea typeface="굴림" panose="020B0600000101010101" pitchFamily="34" charset="-127"/>
              </a:rPr>
              <a:t>64 entry, on-chip,  fully associative, software TLB fault handler</a:t>
            </a:r>
          </a:p>
        </p:txBody>
      </p:sp>
    </p:spTree>
    <p:extLst>
      <p:ext uri="{BB962C8B-B14F-4D97-AF65-F5344CB8AC3E}">
        <p14:creationId xmlns:p14="http://schemas.microsoft.com/office/powerpoint/2010/main" val="428572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55B0-56E6-433C-8802-FAD7D82BD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Pentium-M TLBs (2003)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6E7C5-61F0-4854-9CA8-BF432F178B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Four different TLBs</a:t>
            </a:r>
          </a:p>
          <a:p>
            <a:pPr lvl="1"/>
            <a:r>
              <a:rPr lang="en-US" altLang="en-US" smtClean="0"/>
              <a:t>Instruction TLB for 4K pages</a:t>
            </a:r>
          </a:p>
          <a:p>
            <a:pPr lvl="2"/>
            <a:r>
              <a:rPr lang="en-US" altLang="en-US" smtClean="0"/>
              <a:t>128 entries, 4-way set associative</a:t>
            </a:r>
          </a:p>
          <a:p>
            <a:pPr lvl="1"/>
            <a:r>
              <a:rPr lang="en-US" altLang="en-US" smtClean="0"/>
              <a:t>Instruction TLB for large pages</a:t>
            </a:r>
          </a:p>
          <a:p>
            <a:pPr lvl="2"/>
            <a:r>
              <a:rPr lang="en-US" altLang="en-US" smtClean="0"/>
              <a:t>2 entries, fully associative</a:t>
            </a:r>
          </a:p>
          <a:p>
            <a:pPr lvl="1"/>
            <a:r>
              <a:rPr lang="en-US" altLang="en-US" smtClean="0"/>
              <a:t>Data TLB for 4K pages</a:t>
            </a:r>
          </a:p>
          <a:p>
            <a:pPr lvl="2"/>
            <a:r>
              <a:rPr lang="en-US" altLang="en-US" smtClean="0"/>
              <a:t>128 entries, 4-way set associative</a:t>
            </a:r>
          </a:p>
          <a:p>
            <a:pPr lvl="1"/>
            <a:r>
              <a:rPr lang="en-US" altLang="en-US" smtClean="0"/>
              <a:t>Data TLB for large pages</a:t>
            </a:r>
          </a:p>
          <a:p>
            <a:pPr lvl="2"/>
            <a:r>
              <a:rPr lang="en-US" altLang="en-US" smtClean="0"/>
              <a:t>8 entries, 4-way set associative</a:t>
            </a:r>
          </a:p>
          <a:p>
            <a:r>
              <a:rPr lang="en-US" altLang="en-US" smtClean="0"/>
              <a:t>All TLBs use LRU replacement policy</a:t>
            </a:r>
          </a:p>
          <a:p>
            <a:r>
              <a:rPr lang="en-US" altLang="en-US" smtClean="0"/>
              <a:t>Why different TLBs for instruction, data, and page sizes?</a:t>
            </a:r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40BB8-2F83-4CA6-BD79-37583CE6A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AB7597-E1D4-4C6A-BA94-23F3D6421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576F5-6368-43BA-9BBD-25991D94B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7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81512-4658-42FC-92C8-D360B96DE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Intel Nehalem (2008)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81DF1-79C8-40A2-9160-1A623AF7D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 L1 DTLB</a:t>
            </a:r>
          </a:p>
          <a:p>
            <a:pPr lvl="1"/>
            <a:r>
              <a:rPr lang="en-US" smtClean="0"/>
              <a:t>64 entries for 4 K pages and </a:t>
            </a:r>
          </a:p>
          <a:p>
            <a:pPr lvl="1"/>
            <a:r>
              <a:rPr lang="en-US" smtClean="0"/>
              <a:t>32 entries for 2/4 M pages, </a:t>
            </a:r>
          </a:p>
          <a:p>
            <a:r>
              <a:rPr lang="en-US" smtClean="0"/>
              <a:t>L1 ITLB</a:t>
            </a:r>
          </a:p>
          <a:p>
            <a:pPr lvl="1"/>
            <a:r>
              <a:rPr lang="en-US" smtClean="0"/>
              <a:t>128 entries for 4 K pages using 4-way associativity and </a:t>
            </a:r>
          </a:p>
          <a:p>
            <a:pPr lvl="1"/>
            <a:r>
              <a:rPr lang="en-US" smtClean="0"/>
              <a:t>14 fully associative entries for 2/4 MiB pages</a:t>
            </a:r>
          </a:p>
          <a:p>
            <a:r>
              <a:rPr lang="en-US" smtClean="0"/>
              <a:t>unified 512-entry L2 TLB for 4 KiB pages, 4-way associative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861D43-D4DB-4DFE-9C0B-701C1CF2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48065-F0BC-4343-A2A4-5EE44D820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1F728-0D7C-4B14-B87B-FDEE94AB5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6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01218-1EDF-43BC-9DFC-4E81F5103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 err="1" smtClean="0"/>
              <a:t>Skylake</a:t>
            </a:r>
            <a:r>
              <a:rPr lang="en-US" dirty="0" smtClean="0"/>
              <a:t>, Cascade Lake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8" name="Content Placeholder 7" descr="A screenshot of a computer&#10;&#10;Description automatically generated">
            <a:extLst>
              <a:ext uri="{FF2B5EF4-FFF2-40B4-BE49-F238E27FC236}">
                <a16:creationId xmlns:a16="http://schemas.microsoft.com/office/drawing/2014/main" id="{BCC1BC73-DA52-4FE7-8069-AC919B916D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627" y="1229822"/>
            <a:ext cx="4192933" cy="4950316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69FBE-1797-40C0-9726-A33DC2C3B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BB536-FB6A-4103-B857-5B47F09FA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5C568-6F63-459F-B95E-8FC96CC7F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84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2DE1AA-57F8-46BF-972C-768EFBEF5510}"/>
              </a:ext>
            </a:extLst>
          </p:cNvPr>
          <p:cNvSpPr/>
          <p:nvPr/>
        </p:nvSpPr>
        <p:spPr bwMode="auto">
          <a:xfrm>
            <a:off x="6342888" y="5544903"/>
            <a:ext cx="609600" cy="3048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F3869A-2358-4AA2-862C-31A77EDC4D26}"/>
              </a:ext>
            </a:extLst>
          </p:cNvPr>
          <p:cNvSpPr/>
          <p:nvPr/>
        </p:nvSpPr>
        <p:spPr bwMode="auto">
          <a:xfrm>
            <a:off x="5803392" y="1389833"/>
            <a:ext cx="609600" cy="3048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88A4D7-C191-4A53-8486-F099E4723482}"/>
              </a:ext>
            </a:extLst>
          </p:cNvPr>
          <p:cNvSpPr/>
          <p:nvPr/>
        </p:nvSpPr>
        <p:spPr bwMode="auto">
          <a:xfrm>
            <a:off x="6800088" y="3919069"/>
            <a:ext cx="304800" cy="16002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05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937E0-87DF-4A4E-89EF-A6B389AB6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Current Example: Memory Hierarchy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1BFA0-BDB2-4889-9A0F-2636D2C1A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Caches (all 64 B line size)</a:t>
            </a:r>
          </a:p>
          <a:p>
            <a:pPr lvl="1"/>
            <a:r>
              <a:rPr lang="en-US" dirty="0" smtClean="0"/>
              <a:t>L1 I-Cache: 32 KB/core, 8-way set assoc.</a:t>
            </a:r>
          </a:p>
          <a:p>
            <a:pPr lvl="1"/>
            <a:r>
              <a:rPr lang="en-US" dirty="0" smtClean="0"/>
              <a:t>L1 D Cache: 32 KB/core, 8-way set assoc.,  4-5 cycles load-to-use, Write-back policy</a:t>
            </a:r>
          </a:p>
          <a:p>
            <a:pPr lvl="1"/>
            <a:r>
              <a:rPr lang="en-US" dirty="0" smtClean="0"/>
              <a:t>L2 Cache: 1 MB/core, 16-way set assoc., Inclusive, Write-back policy, 14 cycles latency</a:t>
            </a:r>
          </a:p>
          <a:p>
            <a:pPr lvl="1"/>
            <a:r>
              <a:rPr lang="en-US" dirty="0" smtClean="0"/>
              <a:t>L3 Cache: 1.375 MB/core, 11-way set assoc., shared across cores, Non-inclusive victim cache, Write-back policy, 50-70 cycles latency</a:t>
            </a:r>
          </a:p>
          <a:p>
            <a:r>
              <a:rPr lang="en-US" dirty="0" smtClean="0"/>
              <a:t>TLB</a:t>
            </a:r>
          </a:p>
          <a:p>
            <a:pPr lvl="1"/>
            <a:r>
              <a:rPr lang="en-US" dirty="0" smtClean="0"/>
              <a:t>L1 ITLB, 128 entries; 8-way set assoc. for 4 KB pages</a:t>
            </a:r>
          </a:p>
          <a:p>
            <a:pPr lvl="2"/>
            <a:r>
              <a:rPr lang="en-US" dirty="0" smtClean="0"/>
              <a:t>8 entries per thread; fully associative, for 2 MB / 4 MB page </a:t>
            </a:r>
          </a:p>
          <a:p>
            <a:pPr lvl="1"/>
            <a:r>
              <a:rPr lang="en-US" dirty="0" smtClean="0"/>
              <a:t>L1 DTLB 64 entries; 4-way set associative for 4 KB pages</a:t>
            </a:r>
          </a:p>
          <a:p>
            <a:pPr lvl="2"/>
            <a:r>
              <a:rPr lang="en-US" dirty="0" smtClean="0"/>
              <a:t>32 entries; 4-way set associative, 2 MB / 4 MB page translations</a:t>
            </a:r>
          </a:p>
          <a:p>
            <a:pPr lvl="2"/>
            <a:r>
              <a:rPr lang="en-US" dirty="0" smtClean="0"/>
              <a:t>4 entries; 4-way associative, 1G page translations</a:t>
            </a:r>
          </a:p>
          <a:p>
            <a:pPr lvl="1"/>
            <a:r>
              <a:rPr lang="en-US" dirty="0" smtClean="0"/>
              <a:t>L2 STLB: 1536 entries; 12-way set assoc. 4 KiB + 2 MB pages</a:t>
            </a:r>
          </a:p>
          <a:p>
            <a:pPr lvl="2"/>
            <a:r>
              <a:rPr lang="en-US" dirty="0" smtClean="0"/>
              <a:t>16 entries; 4-way set associative, </a:t>
            </a:r>
            <a:r>
              <a:rPr lang="en-US" smtClean="0"/>
              <a:t>1 GB </a:t>
            </a:r>
            <a:r>
              <a:rPr lang="en-US" dirty="0" smtClean="0"/>
              <a:t>page translations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F25F6-17C6-4AD1-B6D1-1BF4B3C86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11834-B5E4-406C-B39A-04051CBDB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489738-343D-4B0C-BE4E-2844731E1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17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1AD3F-EA7A-4D15-BC70-C8033B12A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Happens on a Context Switch?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579F2-BB48-49D4-A552-35B48C80C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Address Space just changed, so TLB entries no longer valid!</a:t>
            </a:r>
          </a:p>
          <a:p>
            <a:r>
              <a:rPr lang="en-US" dirty="0" smtClean="0"/>
              <a:t>Options?</a:t>
            </a:r>
          </a:p>
          <a:p>
            <a:pPr lvl="1"/>
            <a:r>
              <a:rPr lang="en-US" dirty="0" smtClean="0"/>
              <a:t>Invalidate TLB (simple but expensive)</a:t>
            </a:r>
          </a:p>
          <a:p>
            <a:pPr lvl="1"/>
            <a:r>
              <a:rPr lang="en-US" dirty="0" smtClean="0"/>
              <a:t>Include ASID (address space identifier) in TLB</a:t>
            </a:r>
          </a:p>
          <a:p>
            <a:r>
              <a:rPr lang="en-US" dirty="0" smtClean="0"/>
              <a:t>What if the OS changes the page table?</a:t>
            </a:r>
          </a:p>
          <a:p>
            <a:pPr lvl="1"/>
            <a:r>
              <a:rPr lang="en-US" dirty="0" smtClean="0"/>
              <a:t>Must invalidate TLB entry!</a:t>
            </a:r>
          </a:p>
          <a:p>
            <a:pPr lvl="1"/>
            <a:r>
              <a:rPr lang="en-US" dirty="0" smtClean="0"/>
              <a:t>Called “TLB Consistency”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B8690-3E7A-49F0-945E-1E9B241C8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28BFE4-7D89-4687-A572-7FDCF169A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3FB65A-5450-4B93-B586-A96BA2AE1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3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103">
            <a:extLst>
              <a:ext uri="{FF2B5EF4-FFF2-40B4-BE49-F238E27FC236}">
                <a16:creationId xmlns:a16="http://schemas.microsoft.com/office/drawing/2014/main" id="{5DD0B774-B6A8-4792-8114-C39605930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Everything Together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4A86C4-757C-4A66-9091-96DF8651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956D06-35A3-4412-B2AE-CF2C6E0F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4D782E-2BB8-4024-90A1-5B61FA61C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87</a:t>
            </a:fld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727828" y="294198"/>
            <a:ext cx="9400032" cy="62702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" name="Rectangle 98">
            <a:extLst>
              <a:ext uri="{FF2B5EF4-FFF2-40B4-BE49-F238E27FC236}">
                <a16:creationId xmlns:a16="http://schemas.microsoft.com/office/drawing/2014/main" id="{E10F1578-0567-460A-9C33-4D5CDEA10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3644" y="2640565"/>
            <a:ext cx="1447800" cy="479426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0">
                <a:latin typeface="+mn-lt"/>
                <a:cs typeface="Gill Sans Light"/>
              </a:rPr>
              <a:t>Offset</a:t>
            </a:r>
          </a:p>
        </p:txBody>
      </p:sp>
      <p:sp>
        <p:nvSpPr>
          <p:cNvPr id="8" name="Rectangle 102">
            <a:extLst>
              <a:ext uri="{FF2B5EF4-FFF2-40B4-BE49-F238E27FC236}">
                <a16:creationId xmlns:a16="http://schemas.microsoft.com/office/drawing/2014/main" id="{D1C9C649-276E-4E23-8399-EAE1554A3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3044" y="2640565"/>
            <a:ext cx="1000125" cy="479426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400" b="0" dirty="0">
                <a:latin typeface="+mn-lt"/>
                <a:cs typeface="Gill Sans Light"/>
              </a:rPr>
              <a:t>Physical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400" b="0" dirty="0">
                <a:latin typeface="+mn-lt"/>
                <a:cs typeface="Gill Sans Light"/>
              </a:rPr>
              <a:t>Page #</a:t>
            </a:r>
          </a:p>
        </p:txBody>
      </p:sp>
      <p:sp>
        <p:nvSpPr>
          <p:cNvPr id="9" name="Text Box 66">
            <a:extLst>
              <a:ext uri="{FF2B5EF4-FFF2-40B4-BE49-F238E27FC236}">
                <a16:creationId xmlns:a16="http://schemas.microsoft.com/office/drawing/2014/main" id="{8291216B-33D2-40B3-BC59-C3389410E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8244" y="513315"/>
            <a:ext cx="2895600" cy="30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0">
                <a:latin typeface="+mn-lt"/>
                <a:cs typeface="Gill Sans Light"/>
              </a:rPr>
              <a:t>Virtual Address:</a:t>
            </a:r>
          </a:p>
        </p:txBody>
      </p:sp>
      <p:sp>
        <p:nvSpPr>
          <p:cNvPr id="10" name="Rectangle 68">
            <a:extLst>
              <a:ext uri="{FF2B5EF4-FFF2-40B4-BE49-F238E27FC236}">
                <a16:creationId xmlns:a16="http://schemas.microsoft.com/office/drawing/2014/main" id="{2C5484FA-6E39-409B-B466-9AEA2FB75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757" y="856215"/>
            <a:ext cx="1258887" cy="479426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0" dirty="0">
                <a:latin typeface="+mn-lt"/>
                <a:cs typeface="Gill Sans Light"/>
              </a:rPr>
              <a:t>Offset</a:t>
            </a:r>
          </a:p>
        </p:txBody>
      </p:sp>
      <p:sp>
        <p:nvSpPr>
          <p:cNvPr id="11" name="Rectangle 69">
            <a:extLst>
              <a:ext uri="{FF2B5EF4-FFF2-40B4-BE49-F238E27FC236}">
                <a16:creationId xmlns:a16="http://schemas.microsoft.com/office/drawing/2014/main" id="{042ADCE3-770E-4395-A41A-4FD965FFE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8044" y="856215"/>
            <a:ext cx="1001713" cy="479426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400" b="0">
                <a:latin typeface="+mn-lt"/>
                <a:cs typeface="Gill Sans Light"/>
              </a:rPr>
              <a:t>Virtual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400" b="0">
                <a:latin typeface="+mn-lt"/>
                <a:cs typeface="Gill Sans Light"/>
              </a:rPr>
              <a:t>P2 index</a:t>
            </a:r>
          </a:p>
        </p:txBody>
      </p:sp>
      <p:sp>
        <p:nvSpPr>
          <p:cNvPr id="12" name="Rectangle 70">
            <a:extLst>
              <a:ext uri="{FF2B5EF4-FFF2-40B4-BE49-F238E27FC236}">
                <a16:creationId xmlns:a16="http://schemas.microsoft.com/office/drawing/2014/main" id="{C051315F-E0F9-4CF7-9F99-EA9E90746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6332" y="856215"/>
            <a:ext cx="1001712" cy="479426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400" b="0" dirty="0">
                <a:latin typeface="+mn-lt"/>
                <a:cs typeface="Gill Sans Light"/>
              </a:rPr>
              <a:t>Virtual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400" b="0" dirty="0">
                <a:latin typeface="+mn-lt"/>
                <a:cs typeface="Gill Sans Light"/>
              </a:rPr>
              <a:t>P1 index</a:t>
            </a:r>
          </a:p>
        </p:txBody>
      </p:sp>
      <p:sp>
        <p:nvSpPr>
          <p:cNvPr id="13" name="Freeform 93">
            <a:extLst>
              <a:ext uri="{FF2B5EF4-FFF2-40B4-BE49-F238E27FC236}">
                <a16:creationId xmlns:a16="http://schemas.microsoft.com/office/drawing/2014/main" id="{CF39CFE9-FC80-4209-BE03-5BCA5CFBF181}"/>
              </a:ext>
            </a:extLst>
          </p:cNvPr>
          <p:cNvSpPr>
            <a:spLocks/>
          </p:cNvSpPr>
          <p:nvPr/>
        </p:nvSpPr>
        <p:spPr bwMode="auto">
          <a:xfrm>
            <a:off x="3846444" y="1234040"/>
            <a:ext cx="1447800" cy="1295400"/>
          </a:xfrm>
          <a:custGeom>
            <a:avLst/>
            <a:gdLst>
              <a:gd name="T0" fmla="*/ 0 w 912"/>
              <a:gd name="T1" fmla="*/ 0 h 960"/>
              <a:gd name="T2" fmla="*/ 0 w 912"/>
              <a:gd name="T3" fmla="*/ 2147483647 h 960"/>
              <a:gd name="T4" fmla="*/ 2147483647 w 912"/>
              <a:gd name="T5" fmla="*/ 2147483647 h 960"/>
              <a:gd name="T6" fmla="*/ 2147483647 w 912"/>
              <a:gd name="T7" fmla="*/ 2147483647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960"/>
              <a:gd name="T14" fmla="*/ 912 w 912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960">
                <a:moveTo>
                  <a:pt x="0" y="0"/>
                </a:moveTo>
                <a:lnTo>
                  <a:pt x="0" y="288"/>
                </a:lnTo>
                <a:lnTo>
                  <a:pt x="528" y="960"/>
                </a:lnTo>
                <a:lnTo>
                  <a:pt x="912" y="96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400">
              <a:cs typeface="Gill Sans Light"/>
            </a:endParaRPr>
          </a:p>
        </p:txBody>
      </p:sp>
      <p:sp>
        <p:nvSpPr>
          <p:cNvPr id="14" name="Freeform 120">
            <a:extLst>
              <a:ext uri="{FF2B5EF4-FFF2-40B4-BE49-F238E27FC236}">
                <a16:creationId xmlns:a16="http://schemas.microsoft.com/office/drawing/2014/main" id="{11C5C0B4-7A14-4E36-95B1-8DA9C74D6B4F}"/>
              </a:ext>
            </a:extLst>
          </p:cNvPr>
          <p:cNvSpPr>
            <a:spLocks/>
          </p:cNvSpPr>
          <p:nvPr/>
        </p:nvSpPr>
        <p:spPr bwMode="auto">
          <a:xfrm>
            <a:off x="4760844" y="1234040"/>
            <a:ext cx="1524000" cy="793750"/>
          </a:xfrm>
          <a:custGeom>
            <a:avLst/>
            <a:gdLst>
              <a:gd name="T0" fmla="*/ 0 w 1824"/>
              <a:gd name="T1" fmla="*/ 0 h 768"/>
              <a:gd name="T2" fmla="*/ 0 w 1824"/>
              <a:gd name="T3" fmla="*/ 2147483647 h 768"/>
              <a:gd name="T4" fmla="*/ 2147483647 w 1824"/>
              <a:gd name="T5" fmla="*/ 2147483647 h 768"/>
              <a:gd name="T6" fmla="*/ 2147483647 w 1824"/>
              <a:gd name="T7" fmla="*/ 2147483647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1824"/>
              <a:gd name="T13" fmla="*/ 0 h 768"/>
              <a:gd name="T14" fmla="*/ 1824 w 1824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24" h="768">
                <a:moveTo>
                  <a:pt x="0" y="0"/>
                </a:moveTo>
                <a:lnTo>
                  <a:pt x="0" y="192"/>
                </a:lnTo>
                <a:lnTo>
                  <a:pt x="1440" y="768"/>
                </a:lnTo>
                <a:lnTo>
                  <a:pt x="1824" y="768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400">
              <a:cs typeface="Gill Sans Light"/>
            </a:endParaRPr>
          </a:p>
        </p:txBody>
      </p:sp>
      <p:sp>
        <p:nvSpPr>
          <p:cNvPr id="15" name="Line 20">
            <a:extLst>
              <a:ext uri="{FF2B5EF4-FFF2-40B4-BE49-F238E27FC236}">
                <a16:creationId xmlns:a16="http://schemas.microsoft.com/office/drawing/2014/main" id="{FCE974B2-69B3-406B-8065-7EEE0D325495}"/>
              </a:ext>
            </a:extLst>
          </p:cNvPr>
          <p:cNvSpPr>
            <a:spLocks noChangeShapeType="1"/>
          </p:cNvSpPr>
          <p:nvPr/>
        </p:nvSpPr>
        <p:spPr bwMode="auto">
          <a:xfrm>
            <a:off x="6970644" y="1951590"/>
            <a:ext cx="4572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400">
              <a:cs typeface="Gill Sans Light"/>
            </a:endParaRPr>
          </a:p>
        </p:txBody>
      </p:sp>
      <p:sp>
        <p:nvSpPr>
          <p:cNvPr id="16" name="Freeform 83">
            <a:extLst>
              <a:ext uri="{FF2B5EF4-FFF2-40B4-BE49-F238E27FC236}">
                <a16:creationId xmlns:a16="http://schemas.microsoft.com/office/drawing/2014/main" id="{EDB4223E-66E4-49FE-8215-5033AF7CC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4519" y="1062590"/>
            <a:ext cx="2436813" cy="1541463"/>
          </a:xfrm>
          <a:custGeom>
            <a:avLst/>
            <a:gdLst>
              <a:gd name="T0" fmla="*/ 0 w 2436241"/>
              <a:gd name="T1" fmla="*/ 0 h 1541997"/>
              <a:gd name="T2" fmla="*/ 2016162 w 2436241"/>
              <a:gd name="T3" fmla="*/ 373702 h 1541997"/>
              <a:gd name="T4" fmla="*/ 2445409 w 2436241"/>
              <a:gd name="T5" fmla="*/ 1533475 h 1541997"/>
              <a:gd name="T6" fmla="*/ 0 60000 65536"/>
              <a:gd name="T7" fmla="*/ 0 60000 65536"/>
              <a:gd name="T8" fmla="*/ 0 60000 65536"/>
              <a:gd name="T9" fmla="*/ 0 w 2436241"/>
              <a:gd name="T10" fmla="*/ 0 h 1541997"/>
              <a:gd name="T11" fmla="*/ 2436241 w 2436241"/>
              <a:gd name="T12" fmla="*/ 1541997 h 15419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36241" h="1541997">
                <a:moveTo>
                  <a:pt x="0" y="0"/>
                </a:moveTo>
                <a:lnTo>
                  <a:pt x="2008603" y="375781"/>
                </a:lnTo>
                <a:lnTo>
                  <a:pt x="2436241" y="1541997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400">
              <a:cs typeface="Gill Sans Light"/>
            </a:endParaRPr>
          </a:p>
        </p:txBody>
      </p:sp>
      <p:grpSp>
        <p:nvGrpSpPr>
          <p:cNvPr id="17" name="Group 94">
            <a:extLst>
              <a:ext uri="{FF2B5EF4-FFF2-40B4-BE49-F238E27FC236}">
                <a16:creationId xmlns:a16="http://schemas.microsoft.com/office/drawing/2014/main" id="{BFAF693C-55B5-47B5-AAC8-F49F1DD4C4B6}"/>
              </a:ext>
            </a:extLst>
          </p:cNvPr>
          <p:cNvGrpSpPr>
            <a:grpSpLocks/>
          </p:cNvGrpSpPr>
          <p:nvPr/>
        </p:nvGrpSpPr>
        <p:grpSpPr bwMode="auto">
          <a:xfrm>
            <a:off x="2855844" y="2256390"/>
            <a:ext cx="3276600" cy="1731077"/>
            <a:chOff x="0" y="2438400"/>
            <a:chExt cx="3276600" cy="1731045"/>
          </a:xfrm>
        </p:grpSpPr>
        <p:sp>
          <p:nvSpPr>
            <p:cNvPr id="18" name="Rectangle 4">
              <a:extLst>
                <a:ext uri="{FF2B5EF4-FFF2-40B4-BE49-F238E27FC236}">
                  <a16:creationId xmlns:a16="http://schemas.microsoft.com/office/drawing/2014/main" id="{17ED380F-99E1-47DC-A9DB-993DD292E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2457450"/>
              <a:ext cx="669925" cy="11239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19" name="Rectangle 5" descr="80%">
              <a:extLst>
                <a:ext uri="{FF2B5EF4-FFF2-40B4-BE49-F238E27FC236}">
                  <a16:creationId xmlns:a16="http://schemas.microsoft.com/office/drawing/2014/main" id="{0C5CE09A-1DB7-45C1-98F0-A2A1E2B199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2667000"/>
              <a:ext cx="669925" cy="142875"/>
            </a:xfrm>
            <a:prstGeom prst="rect">
              <a:avLst/>
            </a:prstGeom>
            <a:pattFill prst="pct80">
              <a:fgClr>
                <a:schemeClr val="hlink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20" name="Rectangle 7" descr="75%">
              <a:extLst>
                <a:ext uri="{FF2B5EF4-FFF2-40B4-BE49-F238E27FC236}">
                  <a16:creationId xmlns:a16="http://schemas.microsoft.com/office/drawing/2014/main" id="{6B3AA088-E8BD-4181-8024-84A2F611AB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3048000"/>
              <a:ext cx="669925" cy="142875"/>
            </a:xfrm>
            <a:prstGeom prst="rect">
              <a:avLst/>
            </a:prstGeom>
            <a:pattFill prst="pct75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21" name="Rectangle 76">
              <a:extLst>
                <a:ext uri="{FF2B5EF4-FFF2-40B4-BE49-F238E27FC236}">
                  <a16:creationId xmlns:a16="http://schemas.microsoft.com/office/drawing/2014/main" id="{A6B92662-4FEE-44C9-BA41-3C84B51AB4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438400"/>
              <a:ext cx="1600200" cy="304800"/>
            </a:xfrm>
            <a:prstGeom prst="rect">
              <a:avLst/>
            </a:prstGeom>
            <a:solidFill>
              <a:srgbClr val="FF96DA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latin typeface="+mn-lt"/>
                  <a:cs typeface="Gill Sans Light"/>
                </a:rPr>
                <a:t>PageTablePtr</a:t>
              </a:r>
            </a:p>
          </p:txBody>
        </p:sp>
        <p:sp>
          <p:nvSpPr>
            <p:cNvPr id="22" name="Line 92">
              <a:extLst>
                <a:ext uri="{FF2B5EF4-FFF2-40B4-BE49-F238E27FC236}">
                  <a16:creationId xmlns:a16="http://schemas.microsoft.com/office/drawing/2014/main" id="{8083B1D5-C403-4FF9-B37E-0797551168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00200" y="2482850"/>
              <a:ext cx="838200" cy="1079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400">
                <a:cs typeface="Gill Sans Light"/>
              </a:endParaRPr>
            </a:p>
          </p:txBody>
        </p:sp>
        <p:sp>
          <p:nvSpPr>
            <p:cNvPr id="23" name="Text Box 66">
              <a:extLst>
                <a:ext uri="{FF2B5EF4-FFF2-40B4-BE49-F238E27FC236}">
                  <a16:creationId xmlns:a16="http://schemas.microsoft.com/office/drawing/2014/main" id="{97B3B7A2-930A-4AD4-906D-15229C592B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8800" y="3648810"/>
              <a:ext cx="1447800" cy="520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latin typeface="+mn-lt"/>
                  <a:cs typeface="Gill Sans Light"/>
                </a:rPr>
                <a:t>Page Table </a:t>
              </a:r>
            </a:p>
            <a:p>
              <a:pPr eaLnBrk="1" hangingPunct="1"/>
              <a:r>
                <a:rPr lang="en-US" altLang="en-US" sz="1400" b="0">
                  <a:latin typeface="+mn-lt"/>
                  <a:cs typeface="Gill Sans Light"/>
                </a:rPr>
                <a:t>(1</a:t>
              </a:r>
              <a:r>
                <a:rPr lang="en-US" altLang="en-US" sz="1400" b="0" baseline="30000">
                  <a:latin typeface="+mn-lt"/>
                  <a:cs typeface="Gill Sans Light"/>
                </a:rPr>
                <a:t>st</a:t>
              </a:r>
              <a:r>
                <a:rPr lang="en-US" altLang="en-US" sz="1400" b="0">
                  <a:latin typeface="+mn-lt"/>
                  <a:cs typeface="Gill Sans Light"/>
                </a:rPr>
                <a:t> level)</a:t>
              </a:r>
            </a:p>
          </p:txBody>
        </p:sp>
      </p:grpSp>
      <p:grpSp>
        <p:nvGrpSpPr>
          <p:cNvPr id="24" name="Group 95">
            <a:extLst>
              <a:ext uri="{FF2B5EF4-FFF2-40B4-BE49-F238E27FC236}">
                <a16:creationId xmlns:a16="http://schemas.microsoft.com/office/drawing/2014/main" id="{AD8436E0-91CF-4066-A7D6-3DA0FD693A65}"/>
              </a:ext>
            </a:extLst>
          </p:cNvPr>
          <p:cNvGrpSpPr>
            <a:grpSpLocks/>
          </p:cNvGrpSpPr>
          <p:nvPr/>
        </p:nvGrpSpPr>
        <p:grpSpPr bwMode="auto">
          <a:xfrm>
            <a:off x="5827644" y="1341990"/>
            <a:ext cx="1447800" cy="3340786"/>
            <a:chOff x="2971800" y="1524000"/>
            <a:chExt cx="1447800" cy="3339908"/>
          </a:xfrm>
        </p:grpSpPr>
        <p:sp>
          <p:nvSpPr>
            <p:cNvPr id="25" name="Line 20">
              <a:extLst>
                <a:ext uri="{FF2B5EF4-FFF2-40B4-BE49-F238E27FC236}">
                  <a16:creationId xmlns:a16="http://schemas.microsoft.com/office/drawing/2014/main" id="{204E2974-F46D-4F84-BEE8-C7E140F54B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24200" y="1524000"/>
              <a:ext cx="304800" cy="118745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cs typeface="Gill Sans Light"/>
              </a:endParaRPr>
            </a:p>
          </p:txBody>
        </p:sp>
        <p:sp>
          <p:nvSpPr>
            <p:cNvPr id="26" name="Line 22">
              <a:extLst>
                <a:ext uri="{FF2B5EF4-FFF2-40B4-BE49-F238E27FC236}">
                  <a16:creationId xmlns:a16="http://schemas.microsoft.com/office/drawing/2014/main" id="{ADBE2A8E-6D1E-4517-BEE8-C46797F520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9913" y="3100387"/>
              <a:ext cx="319087" cy="3286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cs typeface="Gill Sans Light"/>
              </a:endParaRPr>
            </a:p>
          </p:txBody>
        </p:sp>
        <p:sp>
          <p:nvSpPr>
            <p:cNvPr id="27" name="Rectangle 8">
              <a:extLst>
                <a:ext uri="{FF2B5EF4-FFF2-40B4-BE49-F238E27FC236}">
                  <a16:creationId xmlns:a16="http://schemas.microsoft.com/office/drawing/2014/main" id="{E5416519-4D3A-4DB0-B61E-4B91E42A6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1524000"/>
              <a:ext cx="668338" cy="9588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28" name="Rectangle 10" descr="50%">
              <a:extLst>
                <a:ext uri="{FF2B5EF4-FFF2-40B4-BE49-F238E27FC236}">
                  <a16:creationId xmlns:a16="http://schemas.microsoft.com/office/drawing/2014/main" id="{B453D83E-48A6-4761-8142-14CFD96508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1792288"/>
              <a:ext cx="668338" cy="141288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29" name="Rectangle 11" descr="70%">
              <a:extLst>
                <a:ext uri="{FF2B5EF4-FFF2-40B4-BE49-F238E27FC236}">
                  <a16:creationId xmlns:a16="http://schemas.microsoft.com/office/drawing/2014/main" id="{E08212D3-FA56-4D59-AC49-6B89A13F83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2105025"/>
              <a:ext cx="668338" cy="144463"/>
            </a:xfrm>
            <a:prstGeom prst="rect">
              <a:avLst/>
            </a:prstGeom>
            <a:pattFill prst="pct70">
              <a:fgClr>
                <a:schemeClr val="hlink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30" name="Rectangle 8">
              <a:extLst>
                <a:ext uri="{FF2B5EF4-FFF2-40B4-BE49-F238E27FC236}">
                  <a16:creationId xmlns:a16="http://schemas.microsoft.com/office/drawing/2014/main" id="{BDDE3C9E-45E7-4665-BF28-4E0CFFC9EC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3384550"/>
              <a:ext cx="668338" cy="9588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31" name="Rectangle 10" descr="50%">
              <a:extLst>
                <a:ext uri="{FF2B5EF4-FFF2-40B4-BE49-F238E27FC236}">
                  <a16:creationId xmlns:a16="http://schemas.microsoft.com/office/drawing/2014/main" id="{9C6B8893-6E20-4BD4-8839-1C20B3C873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3652838"/>
              <a:ext cx="668338" cy="141288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32" name="Rectangle 10" descr="50%">
              <a:extLst>
                <a:ext uri="{FF2B5EF4-FFF2-40B4-BE49-F238E27FC236}">
                  <a16:creationId xmlns:a16="http://schemas.microsoft.com/office/drawing/2014/main" id="{99CD2F9F-72DE-4EEA-9CAE-DDBFFFEA01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3962400"/>
              <a:ext cx="668338" cy="141288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33" name="Text Box 66">
              <a:extLst>
                <a:ext uri="{FF2B5EF4-FFF2-40B4-BE49-F238E27FC236}">
                  <a16:creationId xmlns:a16="http://schemas.microsoft.com/office/drawing/2014/main" id="{5B02FFA2-090A-488E-8AB0-F8F1CA4BB0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800" y="4343400"/>
              <a:ext cx="1447800" cy="520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latin typeface="+mn-lt"/>
                  <a:cs typeface="Gill Sans Light"/>
                </a:rPr>
                <a:t>Page Table </a:t>
              </a:r>
            </a:p>
            <a:p>
              <a:pPr eaLnBrk="1" hangingPunct="1"/>
              <a:r>
                <a:rPr lang="en-US" altLang="en-US" sz="1400" b="0">
                  <a:latin typeface="+mn-lt"/>
                  <a:cs typeface="Gill Sans Light"/>
                </a:rPr>
                <a:t>(2</a:t>
              </a:r>
              <a:r>
                <a:rPr lang="en-US" altLang="en-US" sz="1400" b="0" baseline="30000">
                  <a:latin typeface="+mn-lt"/>
                  <a:cs typeface="Gill Sans Light"/>
                </a:rPr>
                <a:t>nd</a:t>
              </a:r>
              <a:r>
                <a:rPr lang="en-US" altLang="en-US" sz="1400" b="0">
                  <a:latin typeface="+mn-lt"/>
                  <a:cs typeface="Gill Sans Light"/>
                </a:rPr>
                <a:t> level)</a:t>
              </a:r>
            </a:p>
          </p:txBody>
        </p:sp>
      </p:grpSp>
      <p:sp>
        <p:nvSpPr>
          <p:cNvPr id="34" name="Rectangle 8">
            <a:extLst>
              <a:ext uri="{FF2B5EF4-FFF2-40B4-BE49-F238E27FC236}">
                <a16:creationId xmlns:a16="http://schemas.microsoft.com/office/drawing/2014/main" id="{FD25E6A3-19DB-45AD-BCF6-7319CED00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2044" y="884790"/>
            <a:ext cx="1295400" cy="419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b="0">
              <a:latin typeface="+mn-lt"/>
              <a:cs typeface="Gill Sans Light"/>
            </a:endParaRPr>
          </a:p>
        </p:txBody>
      </p:sp>
      <p:sp>
        <p:nvSpPr>
          <p:cNvPr id="35" name="Rectangle 10" descr="50%">
            <a:extLst>
              <a:ext uri="{FF2B5EF4-FFF2-40B4-BE49-F238E27FC236}">
                <a16:creationId xmlns:a16="http://schemas.microsoft.com/office/drawing/2014/main" id="{A7553980-2879-4326-9E08-F244C8A13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2044" y="1418190"/>
            <a:ext cx="1295400" cy="685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b="0">
              <a:ea typeface="ＭＳ Ｐゴシック" charset="-128"/>
              <a:cs typeface="Gill Sans Light"/>
            </a:endParaRPr>
          </a:p>
        </p:txBody>
      </p:sp>
      <p:sp>
        <p:nvSpPr>
          <p:cNvPr id="36" name="Rectangle 10" descr="50%">
            <a:extLst>
              <a:ext uri="{FF2B5EF4-FFF2-40B4-BE49-F238E27FC236}">
                <a16:creationId xmlns:a16="http://schemas.microsoft.com/office/drawing/2014/main" id="{793DD4EE-DEE2-432E-A5F2-4F947FF86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2044" y="1799190"/>
            <a:ext cx="1295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b="0">
              <a:ea typeface="ＭＳ Ｐゴシック" charset="-128"/>
              <a:cs typeface="Gill Sans Light"/>
            </a:endParaRPr>
          </a:p>
        </p:txBody>
      </p:sp>
      <p:sp>
        <p:nvSpPr>
          <p:cNvPr id="37" name="Line 20">
            <a:extLst>
              <a:ext uri="{FF2B5EF4-FFF2-40B4-BE49-F238E27FC236}">
                <a16:creationId xmlns:a16="http://schemas.microsoft.com/office/drawing/2014/main" id="{BCA28488-193E-491A-913F-78F1D0C5BA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80244" y="1418190"/>
            <a:ext cx="2971800" cy="1219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400">
              <a:cs typeface="Gill Sans Light"/>
            </a:endParaRPr>
          </a:p>
        </p:txBody>
      </p:sp>
      <p:sp>
        <p:nvSpPr>
          <p:cNvPr id="38" name="Line 20">
            <a:extLst>
              <a:ext uri="{FF2B5EF4-FFF2-40B4-BE49-F238E27FC236}">
                <a16:creationId xmlns:a16="http://schemas.microsoft.com/office/drawing/2014/main" id="{20066BA4-DA74-473E-8474-E19172DC0DD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51844" y="1799190"/>
            <a:ext cx="160020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400">
              <a:cs typeface="Gill Sans Light"/>
            </a:endParaRPr>
          </a:p>
        </p:txBody>
      </p:sp>
      <p:sp>
        <p:nvSpPr>
          <p:cNvPr id="39" name="Text Box 100">
            <a:extLst>
              <a:ext uri="{FF2B5EF4-FFF2-40B4-BE49-F238E27FC236}">
                <a16:creationId xmlns:a16="http://schemas.microsoft.com/office/drawing/2014/main" id="{8802FAA6-1A23-49D0-BAD5-BF8D2C2B6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7216" y="331346"/>
            <a:ext cx="1080262" cy="520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0" dirty="0">
                <a:latin typeface="+mn-lt"/>
                <a:cs typeface="Gill Sans Light"/>
              </a:rPr>
              <a:t>Physical </a:t>
            </a:r>
          </a:p>
          <a:p>
            <a:pPr eaLnBrk="1" hangingPunct="1"/>
            <a:r>
              <a:rPr lang="en-US" altLang="en-US" sz="1400" b="0" dirty="0">
                <a:latin typeface="+mn-lt"/>
                <a:cs typeface="Gill Sans Light"/>
              </a:rPr>
              <a:t>Memory:</a:t>
            </a:r>
          </a:p>
        </p:txBody>
      </p:sp>
      <p:sp>
        <p:nvSpPr>
          <p:cNvPr id="40" name="Right Brace 47">
            <a:extLst>
              <a:ext uri="{FF2B5EF4-FFF2-40B4-BE49-F238E27FC236}">
                <a16:creationId xmlns:a16="http://schemas.microsoft.com/office/drawing/2014/main" id="{CA2167CA-B69A-4109-BEB6-EB5F77CEE89E}"/>
              </a:ext>
            </a:extLst>
          </p:cNvPr>
          <p:cNvSpPr>
            <a:spLocks/>
          </p:cNvSpPr>
          <p:nvPr/>
        </p:nvSpPr>
        <p:spPr bwMode="auto">
          <a:xfrm rot="5400000">
            <a:off x="3821044" y="524498"/>
            <a:ext cx="228600" cy="1943100"/>
          </a:xfrm>
          <a:prstGeom prst="rightBrace">
            <a:avLst>
              <a:gd name="adj1" fmla="val 834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>
            <a:lvl1pPr marL="6858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b="0">
              <a:latin typeface="+mn-lt"/>
              <a:cs typeface="Gill Sans Light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4FFEE881-B27F-411B-AD33-FE84BE13FF40}"/>
              </a:ext>
            </a:extLst>
          </p:cNvPr>
          <p:cNvSpPr txBox="1"/>
          <p:nvPr/>
        </p:nvSpPr>
        <p:spPr>
          <a:xfrm>
            <a:off x="803391" y="1946364"/>
            <a:ext cx="1873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Address Translation</a:t>
            </a:r>
          </a:p>
        </p:txBody>
      </p:sp>
      <p:sp>
        <p:nvSpPr>
          <p:cNvPr id="6" name="Text Box 100">
            <a:extLst>
              <a:ext uri="{FF2B5EF4-FFF2-40B4-BE49-F238E27FC236}">
                <a16:creationId xmlns:a16="http://schemas.microsoft.com/office/drawing/2014/main" id="{479520AA-3516-43B2-AE8A-3F31C5D9B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4444" y="2265915"/>
            <a:ext cx="2590800" cy="30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0" dirty="0">
                <a:latin typeface="+mn-lt"/>
                <a:cs typeface="Gill Sans Light"/>
              </a:rPr>
              <a:t>Physical Address:</a:t>
            </a:r>
          </a:p>
        </p:txBody>
      </p:sp>
    </p:spTree>
    <p:extLst>
      <p:ext uri="{BB962C8B-B14F-4D97-AF65-F5344CB8AC3E}">
        <p14:creationId xmlns:p14="http://schemas.microsoft.com/office/powerpoint/2010/main" val="117045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14" grpId="0" animBg="1"/>
      <p:bldP spid="15" grpId="0" animBg="1"/>
      <p:bldP spid="16" grpId="0" animBg="1"/>
      <p:bldP spid="35" grpId="0" animBg="1"/>
      <p:bldP spid="36" grpId="0" animBg="1"/>
      <p:bldP spid="37" grpId="0" animBg="1"/>
      <p:bldP spid="38" grpId="0" animBg="1"/>
      <p:bldP spid="6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103">
            <a:extLst>
              <a:ext uri="{FF2B5EF4-FFF2-40B4-BE49-F238E27FC236}">
                <a16:creationId xmlns:a16="http://schemas.microsoft.com/office/drawing/2014/main" id="{5DD0B774-B6A8-4792-8114-C39605930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Putting Everything Together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4A86C4-757C-4A66-9091-96DF8651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956D06-35A3-4412-B2AE-CF2C6E0F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4D782E-2BB8-4024-90A1-5B61FA61C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88</a:t>
            </a:fld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727828" y="294198"/>
            <a:ext cx="9400032" cy="62702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" name="Freeform 93">
            <a:extLst>
              <a:ext uri="{FF2B5EF4-FFF2-40B4-BE49-F238E27FC236}">
                <a16:creationId xmlns:a16="http://schemas.microsoft.com/office/drawing/2014/main" id="{CF39CFE9-FC80-4209-BE03-5BCA5CFBF181}"/>
              </a:ext>
            </a:extLst>
          </p:cNvPr>
          <p:cNvSpPr>
            <a:spLocks/>
          </p:cNvSpPr>
          <p:nvPr/>
        </p:nvSpPr>
        <p:spPr bwMode="auto">
          <a:xfrm>
            <a:off x="3846444" y="1234040"/>
            <a:ext cx="1447800" cy="1295400"/>
          </a:xfrm>
          <a:custGeom>
            <a:avLst/>
            <a:gdLst>
              <a:gd name="T0" fmla="*/ 0 w 912"/>
              <a:gd name="T1" fmla="*/ 0 h 960"/>
              <a:gd name="T2" fmla="*/ 0 w 912"/>
              <a:gd name="T3" fmla="*/ 2147483647 h 960"/>
              <a:gd name="T4" fmla="*/ 2147483647 w 912"/>
              <a:gd name="T5" fmla="*/ 2147483647 h 960"/>
              <a:gd name="T6" fmla="*/ 2147483647 w 912"/>
              <a:gd name="T7" fmla="*/ 2147483647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960"/>
              <a:gd name="T14" fmla="*/ 912 w 912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960">
                <a:moveTo>
                  <a:pt x="0" y="0"/>
                </a:moveTo>
                <a:lnTo>
                  <a:pt x="0" y="288"/>
                </a:lnTo>
                <a:lnTo>
                  <a:pt x="528" y="960"/>
                </a:lnTo>
                <a:lnTo>
                  <a:pt x="912" y="96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400">
              <a:cs typeface="Gill Sans Light"/>
            </a:endParaRPr>
          </a:p>
        </p:txBody>
      </p:sp>
      <p:sp>
        <p:nvSpPr>
          <p:cNvPr id="14" name="Freeform 120">
            <a:extLst>
              <a:ext uri="{FF2B5EF4-FFF2-40B4-BE49-F238E27FC236}">
                <a16:creationId xmlns:a16="http://schemas.microsoft.com/office/drawing/2014/main" id="{11C5C0B4-7A14-4E36-95B1-8DA9C74D6B4F}"/>
              </a:ext>
            </a:extLst>
          </p:cNvPr>
          <p:cNvSpPr>
            <a:spLocks/>
          </p:cNvSpPr>
          <p:nvPr/>
        </p:nvSpPr>
        <p:spPr bwMode="auto">
          <a:xfrm>
            <a:off x="4760844" y="1234040"/>
            <a:ext cx="1524000" cy="793750"/>
          </a:xfrm>
          <a:custGeom>
            <a:avLst/>
            <a:gdLst>
              <a:gd name="T0" fmla="*/ 0 w 1824"/>
              <a:gd name="T1" fmla="*/ 0 h 768"/>
              <a:gd name="T2" fmla="*/ 0 w 1824"/>
              <a:gd name="T3" fmla="*/ 2147483647 h 768"/>
              <a:gd name="T4" fmla="*/ 2147483647 w 1824"/>
              <a:gd name="T5" fmla="*/ 2147483647 h 768"/>
              <a:gd name="T6" fmla="*/ 2147483647 w 1824"/>
              <a:gd name="T7" fmla="*/ 2147483647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1824"/>
              <a:gd name="T13" fmla="*/ 0 h 768"/>
              <a:gd name="T14" fmla="*/ 1824 w 1824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24" h="768">
                <a:moveTo>
                  <a:pt x="0" y="0"/>
                </a:moveTo>
                <a:lnTo>
                  <a:pt x="0" y="192"/>
                </a:lnTo>
                <a:lnTo>
                  <a:pt x="1440" y="768"/>
                </a:lnTo>
                <a:lnTo>
                  <a:pt x="1824" y="768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400">
              <a:cs typeface="Gill Sans Light"/>
            </a:endParaRPr>
          </a:p>
        </p:txBody>
      </p:sp>
      <p:sp>
        <p:nvSpPr>
          <p:cNvPr id="15" name="Line 20">
            <a:extLst>
              <a:ext uri="{FF2B5EF4-FFF2-40B4-BE49-F238E27FC236}">
                <a16:creationId xmlns:a16="http://schemas.microsoft.com/office/drawing/2014/main" id="{FCE974B2-69B3-406B-8065-7EEE0D325495}"/>
              </a:ext>
            </a:extLst>
          </p:cNvPr>
          <p:cNvSpPr>
            <a:spLocks noChangeShapeType="1"/>
          </p:cNvSpPr>
          <p:nvPr/>
        </p:nvSpPr>
        <p:spPr bwMode="auto">
          <a:xfrm>
            <a:off x="6970644" y="1951590"/>
            <a:ext cx="4572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400">
              <a:cs typeface="Gill Sans Light"/>
            </a:endParaRPr>
          </a:p>
        </p:txBody>
      </p:sp>
      <p:grpSp>
        <p:nvGrpSpPr>
          <p:cNvPr id="17" name="Group 94">
            <a:extLst>
              <a:ext uri="{FF2B5EF4-FFF2-40B4-BE49-F238E27FC236}">
                <a16:creationId xmlns:a16="http://schemas.microsoft.com/office/drawing/2014/main" id="{BFAF693C-55B5-47B5-AAC8-F49F1DD4C4B6}"/>
              </a:ext>
            </a:extLst>
          </p:cNvPr>
          <p:cNvGrpSpPr>
            <a:grpSpLocks/>
          </p:cNvGrpSpPr>
          <p:nvPr/>
        </p:nvGrpSpPr>
        <p:grpSpPr bwMode="auto">
          <a:xfrm>
            <a:off x="2855844" y="2256390"/>
            <a:ext cx="3276600" cy="1731077"/>
            <a:chOff x="0" y="2438400"/>
            <a:chExt cx="3276600" cy="1731045"/>
          </a:xfrm>
        </p:grpSpPr>
        <p:sp>
          <p:nvSpPr>
            <p:cNvPr id="18" name="Rectangle 4">
              <a:extLst>
                <a:ext uri="{FF2B5EF4-FFF2-40B4-BE49-F238E27FC236}">
                  <a16:creationId xmlns:a16="http://schemas.microsoft.com/office/drawing/2014/main" id="{17ED380F-99E1-47DC-A9DB-993DD292E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2457450"/>
              <a:ext cx="669925" cy="11239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19" name="Rectangle 5" descr="80%">
              <a:extLst>
                <a:ext uri="{FF2B5EF4-FFF2-40B4-BE49-F238E27FC236}">
                  <a16:creationId xmlns:a16="http://schemas.microsoft.com/office/drawing/2014/main" id="{0C5CE09A-1DB7-45C1-98F0-A2A1E2B199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2667000"/>
              <a:ext cx="669925" cy="142875"/>
            </a:xfrm>
            <a:prstGeom prst="rect">
              <a:avLst/>
            </a:prstGeom>
            <a:pattFill prst="pct80">
              <a:fgClr>
                <a:schemeClr val="hlink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20" name="Rectangle 7" descr="75%">
              <a:extLst>
                <a:ext uri="{FF2B5EF4-FFF2-40B4-BE49-F238E27FC236}">
                  <a16:creationId xmlns:a16="http://schemas.microsoft.com/office/drawing/2014/main" id="{6B3AA088-E8BD-4181-8024-84A2F611AB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3048000"/>
              <a:ext cx="669925" cy="142875"/>
            </a:xfrm>
            <a:prstGeom prst="rect">
              <a:avLst/>
            </a:prstGeom>
            <a:pattFill prst="pct75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21" name="Rectangle 76">
              <a:extLst>
                <a:ext uri="{FF2B5EF4-FFF2-40B4-BE49-F238E27FC236}">
                  <a16:creationId xmlns:a16="http://schemas.microsoft.com/office/drawing/2014/main" id="{A6B92662-4FEE-44C9-BA41-3C84B51AB4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438400"/>
              <a:ext cx="1600200" cy="304800"/>
            </a:xfrm>
            <a:prstGeom prst="rect">
              <a:avLst/>
            </a:prstGeom>
            <a:solidFill>
              <a:srgbClr val="FF96DA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latin typeface="+mn-lt"/>
                  <a:cs typeface="Gill Sans Light"/>
                </a:rPr>
                <a:t>PageTablePtr</a:t>
              </a:r>
            </a:p>
          </p:txBody>
        </p:sp>
        <p:sp>
          <p:nvSpPr>
            <p:cNvPr id="22" name="Line 92">
              <a:extLst>
                <a:ext uri="{FF2B5EF4-FFF2-40B4-BE49-F238E27FC236}">
                  <a16:creationId xmlns:a16="http://schemas.microsoft.com/office/drawing/2014/main" id="{8083B1D5-C403-4FF9-B37E-0797551168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00200" y="2482850"/>
              <a:ext cx="838200" cy="1079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400">
                <a:cs typeface="Gill Sans Light"/>
              </a:endParaRPr>
            </a:p>
          </p:txBody>
        </p:sp>
        <p:sp>
          <p:nvSpPr>
            <p:cNvPr id="23" name="Text Box 66">
              <a:extLst>
                <a:ext uri="{FF2B5EF4-FFF2-40B4-BE49-F238E27FC236}">
                  <a16:creationId xmlns:a16="http://schemas.microsoft.com/office/drawing/2014/main" id="{97B3B7A2-930A-4AD4-906D-15229C592B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8800" y="3648810"/>
              <a:ext cx="1447800" cy="520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latin typeface="+mn-lt"/>
                  <a:cs typeface="Gill Sans Light"/>
                </a:rPr>
                <a:t>Page Table </a:t>
              </a:r>
            </a:p>
            <a:p>
              <a:pPr eaLnBrk="1" hangingPunct="1"/>
              <a:r>
                <a:rPr lang="en-US" altLang="en-US" sz="1400" b="0">
                  <a:latin typeface="+mn-lt"/>
                  <a:cs typeface="Gill Sans Light"/>
                </a:rPr>
                <a:t>(1</a:t>
              </a:r>
              <a:r>
                <a:rPr lang="en-US" altLang="en-US" sz="1400" b="0" baseline="30000">
                  <a:latin typeface="+mn-lt"/>
                  <a:cs typeface="Gill Sans Light"/>
                </a:rPr>
                <a:t>st</a:t>
              </a:r>
              <a:r>
                <a:rPr lang="en-US" altLang="en-US" sz="1400" b="0">
                  <a:latin typeface="+mn-lt"/>
                  <a:cs typeface="Gill Sans Light"/>
                </a:rPr>
                <a:t> level)</a:t>
              </a:r>
            </a:p>
          </p:txBody>
        </p:sp>
      </p:grpSp>
      <p:grpSp>
        <p:nvGrpSpPr>
          <p:cNvPr id="24" name="Group 95">
            <a:extLst>
              <a:ext uri="{FF2B5EF4-FFF2-40B4-BE49-F238E27FC236}">
                <a16:creationId xmlns:a16="http://schemas.microsoft.com/office/drawing/2014/main" id="{AD8436E0-91CF-4066-A7D6-3DA0FD693A65}"/>
              </a:ext>
            </a:extLst>
          </p:cNvPr>
          <p:cNvGrpSpPr>
            <a:grpSpLocks/>
          </p:cNvGrpSpPr>
          <p:nvPr/>
        </p:nvGrpSpPr>
        <p:grpSpPr bwMode="auto">
          <a:xfrm>
            <a:off x="5827644" y="1341990"/>
            <a:ext cx="1447800" cy="3340786"/>
            <a:chOff x="2971800" y="1524000"/>
            <a:chExt cx="1447800" cy="3339908"/>
          </a:xfrm>
        </p:grpSpPr>
        <p:sp>
          <p:nvSpPr>
            <p:cNvPr id="25" name="Line 20">
              <a:extLst>
                <a:ext uri="{FF2B5EF4-FFF2-40B4-BE49-F238E27FC236}">
                  <a16:creationId xmlns:a16="http://schemas.microsoft.com/office/drawing/2014/main" id="{204E2974-F46D-4F84-BEE8-C7E140F54B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24200" y="1524000"/>
              <a:ext cx="304800" cy="118745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cs typeface="Gill Sans Light"/>
              </a:endParaRPr>
            </a:p>
          </p:txBody>
        </p:sp>
        <p:sp>
          <p:nvSpPr>
            <p:cNvPr id="26" name="Line 22">
              <a:extLst>
                <a:ext uri="{FF2B5EF4-FFF2-40B4-BE49-F238E27FC236}">
                  <a16:creationId xmlns:a16="http://schemas.microsoft.com/office/drawing/2014/main" id="{ADBE2A8E-6D1E-4517-BEE8-C46797F520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9913" y="3100387"/>
              <a:ext cx="319087" cy="3286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cs typeface="Gill Sans Light"/>
              </a:endParaRPr>
            </a:p>
          </p:txBody>
        </p:sp>
        <p:sp>
          <p:nvSpPr>
            <p:cNvPr id="27" name="Rectangle 8">
              <a:extLst>
                <a:ext uri="{FF2B5EF4-FFF2-40B4-BE49-F238E27FC236}">
                  <a16:creationId xmlns:a16="http://schemas.microsoft.com/office/drawing/2014/main" id="{E5416519-4D3A-4DB0-B61E-4B91E42A6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1524000"/>
              <a:ext cx="668338" cy="9588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28" name="Rectangle 10" descr="50%">
              <a:extLst>
                <a:ext uri="{FF2B5EF4-FFF2-40B4-BE49-F238E27FC236}">
                  <a16:creationId xmlns:a16="http://schemas.microsoft.com/office/drawing/2014/main" id="{B453D83E-48A6-4761-8142-14CFD96508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1792288"/>
              <a:ext cx="668338" cy="141288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29" name="Rectangle 11" descr="70%">
              <a:extLst>
                <a:ext uri="{FF2B5EF4-FFF2-40B4-BE49-F238E27FC236}">
                  <a16:creationId xmlns:a16="http://schemas.microsoft.com/office/drawing/2014/main" id="{E08212D3-FA56-4D59-AC49-6B89A13F83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2105025"/>
              <a:ext cx="668338" cy="144463"/>
            </a:xfrm>
            <a:prstGeom prst="rect">
              <a:avLst/>
            </a:prstGeom>
            <a:pattFill prst="pct70">
              <a:fgClr>
                <a:schemeClr val="hlink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30" name="Rectangle 8">
              <a:extLst>
                <a:ext uri="{FF2B5EF4-FFF2-40B4-BE49-F238E27FC236}">
                  <a16:creationId xmlns:a16="http://schemas.microsoft.com/office/drawing/2014/main" id="{BDDE3C9E-45E7-4665-BF28-4E0CFFC9EC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3384550"/>
              <a:ext cx="668338" cy="9588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31" name="Rectangle 10" descr="50%">
              <a:extLst>
                <a:ext uri="{FF2B5EF4-FFF2-40B4-BE49-F238E27FC236}">
                  <a16:creationId xmlns:a16="http://schemas.microsoft.com/office/drawing/2014/main" id="{9C6B8893-6E20-4BD4-8839-1C20B3C873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3652838"/>
              <a:ext cx="668338" cy="141288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32" name="Rectangle 10" descr="50%">
              <a:extLst>
                <a:ext uri="{FF2B5EF4-FFF2-40B4-BE49-F238E27FC236}">
                  <a16:creationId xmlns:a16="http://schemas.microsoft.com/office/drawing/2014/main" id="{99CD2F9F-72DE-4EEA-9CAE-DDBFFFEA01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3962400"/>
              <a:ext cx="668338" cy="141288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33" name="Text Box 66">
              <a:extLst>
                <a:ext uri="{FF2B5EF4-FFF2-40B4-BE49-F238E27FC236}">
                  <a16:creationId xmlns:a16="http://schemas.microsoft.com/office/drawing/2014/main" id="{5B02FFA2-090A-488E-8AB0-F8F1CA4BB0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800" y="4343400"/>
              <a:ext cx="1447800" cy="520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latin typeface="+mn-lt"/>
                  <a:cs typeface="Gill Sans Light"/>
                </a:rPr>
                <a:t>Page Table </a:t>
              </a:r>
            </a:p>
            <a:p>
              <a:pPr eaLnBrk="1" hangingPunct="1"/>
              <a:r>
                <a:rPr lang="en-US" altLang="en-US" sz="1400" b="0">
                  <a:latin typeface="+mn-lt"/>
                  <a:cs typeface="Gill Sans Light"/>
                </a:rPr>
                <a:t>(2</a:t>
              </a:r>
              <a:r>
                <a:rPr lang="en-US" altLang="en-US" sz="1400" b="0" baseline="30000">
                  <a:latin typeface="+mn-lt"/>
                  <a:cs typeface="Gill Sans Light"/>
                </a:rPr>
                <a:t>nd</a:t>
              </a:r>
              <a:r>
                <a:rPr lang="en-US" altLang="en-US" sz="1400" b="0">
                  <a:latin typeface="+mn-lt"/>
                  <a:cs typeface="Gill Sans Light"/>
                </a:rPr>
                <a:t> level)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609CDDD2-8841-4E49-BB75-F62087A54AE6}"/>
              </a:ext>
            </a:extLst>
          </p:cNvPr>
          <p:cNvSpPr/>
          <p:nvPr/>
        </p:nvSpPr>
        <p:spPr>
          <a:xfrm>
            <a:off x="2814320" y="370522"/>
            <a:ext cx="9210040" cy="598582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98">
            <a:extLst>
              <a:ext uri="{FF2B5EF4-FFF2-40B4-BE49-F238E27FC236}">
                <a16:creationId xmlns:a16="http://schemas.microsoft.com/office/drawing/2014/main" id="{E10F1578-0567-460A-9C33-4D5CDEA10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3644" y="2640565"/>
            <a:ext cx="1447800" cy="479426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0">
                <a:latin typeface="+mn-lt"/>
                <a:cs typeface="Gill Sans Light"/>
              </a:rPr>
              <a:t>Offset</a:t>
            </a:r>
          </a:p>
        </p:txBody>
      </p:sp>
      <p:sp>
        <p:nvSpPr>
          <p:cNvPr id="8" name="Rectangle 102">
            <a:extLst>
              <a:ext uri="{FF2B5EF4-FFF2-40B4-BE49-F238E27FC236}">
                <a16:creationId xmlns:a16="http://schemas.microsoft.com/office/drawing/2014/main" id="{D1C9C649-276E-4E23-8399-EAE1554A3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3044" y="2640565"/>
            <a:ext cx="1000125" cy="479426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400" b="0" dirty="0">
                <a:latin typeface="+mn-lt"/>
                <a:cs typeface="Gill Sans Light"/>
              </a:rPr>
              <a:t>Physical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400" b="0" dirty="0">
                <a:latin typeface="+mn-lt"/>
                <a:cs typeface="Gill Sans Light"/>
              </a:rPr>
              <a:t>Page #</a:t>
            </a:r>
          </a:p>
        </p:txBody>
      </p:sp>
      <p:sp>
        <p:nvSpPr>
          <p:cNvPr id="9" name="Text Box 66">
            <a:extLst>
              <a:ext uri="{FF2B5EF4-FFF2-40B4-BE49-F238E27FC236}">
                <a16:creationId xmlns:a16="http://schemas.microsoft.com/office/drawing/2014/main" id="{8291216B-33D2-40B3-BC59-C3389410E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8244" y="513315"/>
            <a:ext cx="2895600" cy="30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0">
                <a:latin typeface="+mn-lt"/>
                <a:cs typeface="Gill Sans Light"/>
              </a:rPr>
              <a:t>Virtual Address:</a:t>
            </a:r>
          </a:p>
        </p:txBody>
      </p:sp>
      <p:sp>
        <p:nvSpPr>
          <p:cNvPr id="10" name="Rectangle 68">
            <a:extLst>
              <a:ext uri="{FF2B5EF4-FFF2-40B4-BE49-F238E27FC236}">
                <a16:creationId xmlns:a16="http://schemas.microsoft.com/office/drawing/2014/main" id="{2C5484FA-6E39-409B-B466-9AEA2FB75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757" y="856215"/>
            <a:ext cx="1258887" cy="479426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0" dirty="0">
                <a:latin typeface="+mn-lt"/>
                <a:cs typeface="Gill Sans Light"/>
              </a:rPr>
              <a:t>Offset</a:t>
            </a:r>
          </a:p>
        </p:txBody>
      </p:sp>
      <p:sp>
        <p:nvSpPr>
          <p:cNvPr id="11" name="Rectangle 69">
            <a:extLst>
              <a:ext uri="{FF2B5EF4-FFF2-40B4-BE49-F238E27FC236}">
                <a16:creationId xmlns:a16="http://schemas.microsoft.com/office/drawing/2014/main" id="{042ADCE3-770E-4395-A41A-4FD965FFE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8044" y="856215"/>
            <a:ext cx="1001713" cy="479426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400" b="0">
                <a:latin typeface="+mn-lt"/>
                <a:cs typeface="Gill Sans Light"/>
              </a:rPr>
              <a:t>Virtual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400" b="0">
                <a:latin typeface="+mn-lt"/>
                <a:cs typeface="Gill Sans Light"/>
              </a:rPr>
              <a:t>P2 index</a:t>
            </a:r>
          </a:p>
        </p:txBody>
      </p:sp>
      <p:sp>
        <p:nvSpPr>
          <p:cNvPr id="12" name="Rectangle 70">
            <a:extLst>
              <a:ext uri="{FF2B5EF4-FFF2-40B4-BE49-F238E27FC236}">
                <a16:creationId xmlns:a16="http://schemas.microsoft.com/office/drawing/2014/main" id="{C051315F-E0F9-4CF7-9F99-EA9E90746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6332" y="856215"/>
            <a:ext cx="1001712" cy="479426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400" b="0" dirty="0">
                <a:latin typeface="+mn-lt"/>
                <a:cs typeface="Gill Sans Light"/>
              </a:rPr>
              <a:t>Virtual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400" b="0" dirty="0">
                <a:latin typeface="+mn-lt"/>
                <a:cs typeface="Gill Sans Light"/>
              </a:rPr>
              <a:t>P1 index</a:t>
            </a:r>
          </a:p>
        </p:txBody>
      </p:sp>
      <p:sp>
        <p:nvSpPr>
          <p:cNvPr id="16" name="Freeform 83">
            <a:extLst>
              <a:ext uri="{FF2B5EF4-FFF2-40B4-BE49-F238E27FC236}">
                <a16:creationId xmlns:a16="http://schemas.microsoft.com/office/drawing/2014/main" id="{EDB4223E-66E4-49FE-8215-5033AF7CC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4519" y="1062590"/>
            <a:ext cx="2436813" cy="1541463"/>
          </a:xfrm>
          <a:custGeom>
            <a:avLst/>
            <a:gdLst>
              <a:gd name="T0" fmla="*/ 0 w 2436241"/>
              <a:gd name="T1" fmla="*/ 0 h 1541997"/>
              <a:gd name="T2" fmla="*/ 2016162 w 2436241"/>
              <a:gd name="T3" fmla="*/ 373702 h 1541997"/>
              <a:gd name="T4" fmla="*/ 2445409 w 2436241"/>
              <a:gd name="T5" fmla="*/ 1533475 h 1541997"/>
              <a:gd name="T6" fmla="*/ 0 60000 65536"/>
              <a:gd name="T7" fmla="*/ 0 60000 65536"/>
              <a:gd name="T8" fmla="*/ 0 60000 65536"/>
              <a:gd name="T9" fmla="*/ 0 w 2436241"/>
              <a:gd name="T10" fmla="*/ 0 h 1541997"/>
              <a:gd name="T11" fmla="*/ 2436241 w 2436241"/>
              <a:gd name="T12" fmla="*/ 1541997 h 15419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36241" h="1541997">
                <a:moveTo>
                  <a:pt x="0" y="0"/>
                </a:moveTo>
                <a:lnTo>
                  <a:pt x="2008603" y="375781"/>
                </a:lnTo>
                <a:lnTo>
                  <a:pt x="2436241" y="1541997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400">
              <a:cs typeface="Gill Sans Light"/>
            </a:endParaRPr>
          </a:p>
        </p:txBody>
      </p:sp>
      <p:sp>
        <p:nvSpPr>
          <p:cNvPr id="34" name="Rectangle 8">
            <a:extLst>
              <a:ext uri="{FF2B5EF4-FFF2-40B4-BE49-F238E27FC236}">
                <a16:creationId xmlns:a16="http://schemas.microsoft.com/office/drawing/2014/main" id="{FD25E6A3-19DB-45AD-BCF6-7319CED00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2044" y="884790"/>
            <a:ext cx="1295400" cy="419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b="0">
              <a:latin typeface="+mn-lt"/>
              <a:cs typeface="Gill Sans Light"/>
            </a:endParaRPr>
          </a:p>
        </p:txBody>
      </p:sp>
      <p:sp>
        <p:nvSpPr>
          <p:cNvPr id="35" name="Rectangle 10" descr="50%">
            <a:extLst>
              <a:ext uri="{FF2B5EF4-FFF2-40B4-BE49-F238E27FC236}">
                <a16:creationId xmlns:a16="http://schemas.microsoft.com/office/drawing/2014/main" id="{A7553980-2879-4326-9E08-F244C8A13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2044" y="1418190"/>
            <a:ext cx="1295400" cy="685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400" b="0">
              <a:ea typeface="ＭＳ Ｐゴシック" charset="-128"/>
              <a:cs typeface="Gill Sans Light"/>
            </a:endParaRPr>
          </a:p>
        </p:txBody>
      </p:sp>
      <p:sp>
        <p:nvSpPr>
          <p:cNvPr id="36" name="Rectangle 10" descr="50%">
            <a:extLst>
              <a:ext uri="{FF2B5EF4-FFF2-40B4-BE49-F238E27FC236}">
                <a16:creationId xmlns:a16="http://schemas.microsoft.com/office/drawing/2014/main" id="{793DD4EE-DEE2-432E-A5F2-4F947FF86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2044" y="1799190"/>
            <a:ext cx="1295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400" b="0">
              <a:ea typeface="ＭＳ Ｐゴシック" charset="-128"/>
              <a:cs typeface="Gill Sans Light"/>
            </a:endParaRPr>
          </a:p>
        </p:txBody>
      </p:sp>
      <p:sp>
        <p:nvSpPr>
          <p:cNvPr id="37" name="Line 20">
            <a:extLst>
              <a:ext uri="{FF2B5EF4-FFF2-40B4-BE49-F238E27FC236}">
                <a16:creationId xmlns:a16="http://schemas.microsoft.com/office/drawing/2014/main" id="{BCA28488-193E-491A-913F-78F1D0C5BA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80244" y="1418190"/>
            <a:ext cx="2971800" cy="1219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400">
              <a:cs typeface="Gill Sans Light"/>
            </a:endParaRPr>
          </a:p>
        </p:txBody>
      </p:sp>
      <p:sp>
        <p:nvSpPr>
          <p:cNvPr id="38" name="Line 20">
            <a:extLst>
              <a:ext uri="{FF2B5EF4-FFF2-40B4-BE49-F238E27FC236}">
                <a16:creationId xmlns:a16="http://schemas.microsoft.com/office/drawing/2014/main" id="{20066BA4-DA74-473E-8474-E19172DC0DD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51844" y="1799190"/>
            <a:ext cx="160020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400">
              <a:cs typeface="Gill Sans Light"/>
            </a:endParaRPr>
          </a:p>
        </p:txBody>
      </p:sp>
      <p:sp>
        <p:nvSpPr>
          <p:cNvPr id="39" name="Text Box 100">
            <a:extLst>
              <a:ext uri="{FF2B5EF4-FFF2-40B4-BE49-F238E27FC236}">
                <a16:creationId xmlns:a16="http://schemas.microsoft.com/office/drawing/2014/main" id="{8802FAA6-1A23-49D0-BAD5-BF8D2C2B6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57625" y="370523"/>
            <a:ext cx="1371600" cy="520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0" dirty="0">
                <a:latin typeface="+mn-lt"/>
                <a:cs typeface="Gill Sans Light"/>
              </a:rPr>
              <a:t>Physical </a:t>
            </a:r>
          </a:p>
          <a:p>
            <a:pPr eaLnBrk="1" hangingPunct="1"/>
            <a:r>
              <a:rPr lang="en-US" altLang="en-US" sz="1400" b="0" dirty="0">
                <a:latin typeface="+mn-lt"/>
                <a:cs typeface="Gill Sans Light"/>
              </a:rPr>
              <a:t>Memory:</a:t>
            </a:r>
          </a:p>
        </p:txBody>
      </p:sp>
      <p:sp>
        <p:nvSpPr>
          <p:cNvPr id="40" name="Right Brace 47">
            <a:extLst>
              <a:ext uri="{FF2B5EF4-FFF2-40B4-BE49-F238E27FC236}">
                <a16:creationId xmlns:a16="http://schemas.microsoft.com/office/drawing/2014/main" id="{CA2167CA-B69A-4109-BEB6-EB5F77CEE89E}"/>
              </a:ext>
            </a:extLst>
          </p:cNvPr>
          <p:cNvSpPr>
            <a:spLocks/>
          </p:cNvSpPr>
          <p:nvPr/>
        </p:nvSpPr>
        <p:spPr bwMode="auto">
          <a:xfrm rot="5400000">
            <a:off x="3821044" y="524498"/>
            <a:ext cx="228600" cy="1943100"/>
          </a:xfrm>
          <a:prstGeom prst="rightBrace">
            <a:avLst>
              <a:gd name="adj1" fmla="val 834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>
            <a:lvl1pPr marL="6858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b="0">
              <a:latin typeface="+mn-lt"/>
              <a:cs typeface="Gill Sans Light"/>
            </a:endParaRPr>
          </a:p>
        </p:txBody>
      </p:sp>
      <p:sp>
        <p:nvSpPr>
          <p:cNvPr id="41" name="Freeform 49">
            <a:extLst>
              <a:ext uri="{FF2B5EF4-FFF2-40B4-BE49-F238E27FC236}">
                <a16:creationId xmlns:a16="http://schemas.microsoft.com/office/drawing/2014/main" id="{283572EF-5639-4C56-8632-EBEF8199B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1532" y="1610348"/>
            <a:ext cx="830262" cy="4014788"/>
          </a:xfrm>
          <a:custGeom>
            <a:avLst/>
            <a:gdLst>
              <a:gd name="T0" fmla="*/ 39561 w 829359"/>
              <a:gd name="T1" fmla="*/ 0 h 3939220"/>
              <a:gd name="T2" fmla="*/ 0 w 829359"/>
              <a:gd name="T3" fmla="*/ 5424228 h 3939220"/>
              <a:gd name="T4" fmla="*/ 843927 w 829359"/>
              <a:gd name="T5" fmla="*/ 5442131 h 3939220"/>
              <a:gd name="T6" fmla="*/ 0 60000 65536"/>
              <a:gd name="T7" fmla="*/ 0 60000 65536"/>
              <a:gd name="T8" fmla="*/ 0 60000 65536"/>
              <a:gd name="T9" fmla="*/ 0 w 829359"/>
              <a:gd name="T10" fmla="*/ 0 h 3939220"/>
              <a:gd name="T11" fmla="*/ 829359 w 829359"/>
              <a:gd name="T12" fmla="*/ 3939220 h 39392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29359" h="3939220">
                <a:moveTo>
                  <a:pt x="38877" y="0"/>
                </a:moveTo>
                <a:lnTo>
                  <a:pt x="0" y="3926262"/>
                </a:lnTo>
                <a:lnTo>
                  <a:pt x="829359" y="3939220"/>
                </a:ln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400">
              <a:cs typeface="Gill Sans Light"/>
            </a:endParaRPr>
          </a:p>
        </p:txBody>
      </p:sp>
      <p:sp>
        <p:nvSpPr>
          <p:cNvPr id="42" name="Freeform 50">
            <a:extLst>
              <a:ext uri="{FF2B5EF4-FFF2-40B4-BE49-F238E27FC236}">
                <a16:creationId xmlns:a16="http://schemas.microsoft.com/office/drawing/2014/main" id="{C55F9B80-41B2-4C61-BED7-FFDD727CD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4007" y="3121648"/>
            <a:ext cx="361950" cy="2487613"/>
          </a:xfrm>
          <a:custGeom>
            <a:avLst/>
            <a:gdLst>
              <a:gd name="T0" fmla="*/ 0 w 362845"/>
              <a:gd name="T1" fmla="*/ 2482891 h 2487928"/>
              <a:gd name="T2" fmla="*/ 348787 w 362845"/>
              <a:gd name="T3" fmla="*/ 2482891 h 2487928"/>
              <a:gd name="T4" fmla="*/ 348787 w 362845"/>
              <a:gd name="T5" fmla="*/ 0 h 2487928"/>
              <a:gd name="T6" fmla="*/ 0 60000 65536"/>
              <a:gd name="T7" fmla="*/ 0 60000 65536"/>
              <a:gd name="T8" fmla="*/ 0 60000 65536"/>
              <a:gd name="T9" fmla="*/ 0 w 362845"/>
              <a:gd name="T10" fmla="*/ 0 h 2487928"/>
              <a:gd name="T11" fmla="*/ 362845 w 362845"/>
              <a:gd name="T12" fmla="*/ 2487928 h 24879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2845" h="2487928">
                <a:moveTo>
                  <a:pt x="0" y="2487928"/>
                </a:moveTo>
                <a:lnTo>
                  <a:pt x="362845" y="2487928"/>
                </a:lnTo>
                <a:lnTo>
                  <a:pt x="362845" y="0"/>
                </a:ln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400">
              <a:cs typeface="Gill Sans Light"/>
            </a:endParaRPr>
          </a:p>
        </p:txBody>
      </p:sp>
      <p:grpSp>
        <p:nvGrpSpPr>
          <p:cNvPr id="43" name="Group 54">
            <a:extLst>
              <a:ext uri="{FF2B5EF4-FFF2-40B4-BE49-F238E27FC236}">
                <a16:creationId xmlns:a16="http://schemas.microsoft.com/office/drawing/2014/main" id="{9AF33245-8D93-4266-8638-576AF0A9B4D2}"/>
              </a:ext>
            </a:extLst>
          </p:cNvPr>
          <p:cNvGrpSpPr>
            <a:grpSpLocks/>
          </p:cNvGrpSpPr>
          <p:nvPr/>
        </p:nvGrpSpPr>
        <p:grpSpPr bwMode="auto">
          <a:xfrm>
            <a:off x="4602094" y="4947273"/>
            <a:ext cx="2590800" cy="1235075"/>
            <a:chOff x="1752600" y="5013410"/>
            <a:chExt cx="2590800" cy="123499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8067AAB-64D0-4B2B-B2D9-C72F48E0D6F6}"/>
                </a:ext>
              </a:extLst>
            </p:cNvPr>
            <p:cNvSpPr/>
            <p:nvPr/>
          </p:nvSpPr>
          <p:spPr bwMode="auto">
            <a:xfrm>
              <a:off x="1905000" y="5791231"/>
              <a:ext cx="2438400" cy="228584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1751047-8A19-4716-918D-7C0593A92DC6}"/>
                </a:ext>
              </a:extLst>
            </p:cNvPr>
            <p:cNvSpPr/>
            <p:nvPr/>
          </p:nvSpPr>
          <p:spPr bwMode="auto">
            <a:xfrm>
              <a:off x="1905000" y="5334063"/>
              <a:ext cx="1219200" cy="228584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46" name="Rectangle 39">
              <a:extLst>
                <a:ext uri="{FF2B5EF4-FFF2-40B4-BE49-F238E27FC236}">
                  <a16:creationId xmlns:a16="http://schemas.microsoft.com/office/drawing/2014/main" id="{7CB39BBC-ADBF-4CEC-BDD2-9B3A973061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00" y="5562600"/>
              <a:ext cx="1219200" cy="22860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2FBE5A7-C454-480C-8996-26A9BFEED046}"/>
                </a:ext>
              </a:extLst>
            </p:cNvPr>
            <p:cNvSpPr/>
            <p:nvPr/>
          </p:nvSpPr>
          <p:spPr bwMode="auto">
            <a:xfrm>
              <a:off x="1905000" y="6019816"/>
              <a:ext cx="1219200" cy="228584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2CBF206-5831-4496-BA09-98B51AAA9F56}"/>
                </a:ext>
              </a:extLst>
            </p:cNvPr>
            <p:cNvSpPr/>
            <p:nvPr/>
          </p:nvSpPr>
          <p:spPr bwMode="auto">
            <a:xfrm>
              <a:off x="3124200" y="5334063"/>
              <a:ext cx="1219200" cy="228584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49" name="Rectangle 44">
              <a:extLst>
                <a:ext uri="{FF2B5EF4-FFF2-40B4-BE49-F238E27FC236}">
                  <a16:creationId xmlns:a16="http://schemas.microsoft.com/office/drawing/2014/main" id="{09981607-DF7C-42A8-8591-722F1F5A7D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200" y="5562600"/>
              <a:ext cx="1219200" cy="228600"/>
            </a:xfrm>
            <a:prstGeom prst="rect">
              <a:avLst/>
            </a:prstGeom>
            <a:solidFill>
              <a:srgbClr val="FFFFAA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BB96012-8D51-4EB4-ABB8-49D8C8F899DE}"/>
                </a:ext>
              </a:extLst>
            </p:cNvPr>
            <p:cNvSpPr/>
            <p:nvPr/>
          </p:nvSpPr>
          <p:spPr bwMode="auto">
            <a:xfrm>
              <a:off x="3124200" y="6019816"/>
              <a:ext cx="1219200" cy="228584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51" name="TextBox 48">
              <a:extLst>
                <a:ext uri="{FF2B5EF4-FFF2-40B4-BE49-F238E27FC236}">
                  <a16:creationId xmlns:a16="http://schemas.microsoft.com/office/drawing/2014/main" id="{DB398B62-9ED9-423B-BC96-67558DCB68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800" y="5645339"/>
              <a:ext cx="415498" cy="369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+mn-lt"/>
                  <a:cs typeface="Gill Sans Light"/>
                </a:rPr>
                <a:t>…</a:t>
              </a:r>
            </a:p>
          </p:txBody>
        </p:sp>
        <p:sp>
          <p:nvSpPr>
            <p:cNvPr id="52" name="Text Box 66">
              <a:extLst>
                <a:ext uri="{FF2B5EF4-FFF2-40B4-BE49-F238E27FC236}">
                  <a16:creationId xmlns:a16="http://schemas.microsoft.com/office/drawing/2014/main" id="{C343B826-4DDE-4C78-AA5D-510D93D74B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2600" y="5013410"/>
              <a:ext cx="838200" cy="305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 dirty="0">
                  <a:latin typeface="+mn-lt"/>
                  <a:cs typeface="Gill Sans Light"/>
                </a:rPr>
                <a:t>TLB:</a:t>
              </a:r>
            </a:p>
          </p:txBody>
        </p: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030DDDB3-F9FB-4311-89AB-77D9CE44246D}"/>
              </a:ext>
            </a:extLst>
          </p:cNvPr>
          <p:cNvSpPr txBox="1"/>
          <p:nvPr/>
        </p:nvSpPr>
        <p:spPr>
          <a:xfrm>
            <a:off x="822759" y="1968466"/>
            <a:ext cx="187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TLB</a:t>
            </a:r>
          </a:p>
        </p:txBody>
      </p:sp>
      <p:sp>
        <p:nvSpPr>
          <p:cNvPr id="6" name="Text Box 100">
            <a:extLst>
              <a:ext uri="{FF2B5EF4-FFF2-40B4-BE49-F238E27FC236}">
                <a16:creationId xmlns:a16="http://schemas.microsoft.com/office/drawing/2014/main" id="{479520AA-3516-43B2-AE8A-3F31C5D9B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4444" y="2265915"/>
            <a:ext cx="2590800" cy="30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0" dirty="0">
                <a:latin typeface="+mn-lt"/>
                <a:cs typeface="Gill Sans Light"/>
              </a:rPr>
              <a:t>Physical Address:</a:t>
            </a:r>
          </a:p>
        </p:txBody>
      </p:sp>
    </p:spTree>
    <p:extLst>
      <p:ext uri="{BB962C8B-B14F-4D97-AF65-F5344CB8AC3E}">
        <p14:creationId xmlns:p14="http://schemas.microsoft.com/office/powerpoint/2010/main" val="364343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103">
            <a:extLst>
              <a:ext uri="{FF2B5EF4-FFF2-40B4-BE49-F238E27FC236}">
                <a16:creationId xmlns:a16="http://schemas.microsoft.com/office/drawing/2014/main" id="{5DD0B774-B6A8-4792-8114-C39605930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Putting Everything Together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4A86C4-757C-4A66-9091-96DF8651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956D06-35A3-4412-B2AE-CF2C6E0F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4D782E-2BB8-4024-90A1-5B61FA61C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89</a:t>
            </a:fld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2727828" y="294198"/>
            <a:ext cx="9400032" cy="62702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" name="Freeform 93">
            <a:extLst>
              <a:ext uri="{FF2B5EF4-FFF2-40B4-BE49-F238E27FC236}">
                <a16:creationId xmlns:a16="http://schemas.microsoft.com/office/drawing/2014/main" id="{CF39CFE9-FC80-4209-BE03-5BCA5CFBF181}"/>
              </a:ext>
            </a:extLst>
          </p:cNvPr>
          <p:cNvSpPr>
            <a:spLocks/>
          </p:cNvSpPr>
          <p:nvPr/>
        </p:nvSpPr>
        <p:spPr bwMode="auto">
          <a:xfrm>
            <a:off x="3846444" y="1234040"/>
            <a:ext cx="1447800" cy="1295400"/>
          </a:xfrm>
          <a:custGeom>
            <a:avLst/>
            <a:gdLst>
              <a:gd name="T0" fmla="*/ 0 w 912"/>
              <a:gd name="T1" fmla="*/ 0 h 960"/>
              <a:gd name="T2" fmla="*/ 0 w 912"/>
              <a:gd name="T3" fmla="*/ 2147483647 h 960"/>
              <a:gd name="T4" fmla="*/ 2147483647 w 912"/>
              <a:gd name="T5" fmla="*/ 2147483647 h 960"/>
              <a:gd name="T6" fmla="*/ 2147483647 w 912"/>
              <a:gd name="T7" fmla="*/ 2147483647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960"/>
              <a:gd name="T14" fmla="*/ 912 w 912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960">
                <a:moveTo>
                  <a:pt x="0" y="0"/>
                </a:moveTo>
                <a:lnTo>
                  <a:pt x="0" y="288"/>
                </a:lnTo>
                <a:lnTo>
                  <a:pt x="528" y="960"/>
                </a:lnTo>
                <a:lnTo>
                  <a:pt x="912" y="96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400" dirty="0">
              <a:cs typeface="Gill Sans Light"/>
            </a:endParaRPr>
          </a:p>
        </p:txBody>
      </p:sp>
      <p:sp>
        <p:nvSpPr>
          <p:cNvPr id="14" name="Freeform 120">
            <a:extLst>
              <a:ext uri="{FF2B5EF4-FFF2-40B4-BE49-F238E27FC236}">
                <a16:creationId xmlns:a16="http://schemas.microsoft.com/office/drawing/2014/main" id="{11C5C0B4-7A14-4E36-95B1-8DA9C74D6B4F}"/>
              </a:ext>
            </a:extLst>
          </p:cNvPr>
          <p:cNvSpPr>
            <a:spLocks/>
          </p:cNvSpPr>
          <p:nvPr/>
        </p:nvSpPr>
        <p:spPr bwMode="auto">
          <a:xfrm>
            <a:off x="4760844" y="1234040"/>
            <a:ext cx="1524000" cy="793750"/>
          </a:xfrm>
          <a:custGeom>
            <a:avLst/>
            <a:gdLst>
              <a:gd name="T0" fmla="*/ 0 w 1824"/>
              <a:gd name="T1" fmla="*/ 0 h 768"/>
              <a:gd name="T2" fmla="*/ 0 w 1824"/>
              <a:gd name="T3" fmla="*/ 2147483647 h 768"/>
              <a:gd name="T4" fmla="*/ 2147483647 w 1824"/>
              <a:gd name="T5" fmla="*/ 2147483647 h 768"/>
              <a:gd name="T6" fmla="*/ 2147483647 w 1824"/>
              <a:gd name="T7" fmla="*/ 2147483647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1824"/>
              <a:gd name="T13" fmla="*/ 0 h 768"/>
              <a:gd name="T14" fmla="*/ 1824 w 1824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24" h="768">
                <a:moveTo>
                  <a:pt x="0" y="0"/>
                </a:moveTo>
                <a:lnTo>
                  <a:pt x="0" y="192"/>
                </a:lnTo>
                <a:lnTo>
                  <a:pt x="1440" y="768"/>
                </a:lnTo>
                <a:lnTo>
                  <a:pt x="1824" y="768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400">
              <a:cs typeface="Gill Sans Light"/>
            </a:endParaRPr>
          </a:p>
        </p:txBody>
      </p:sp>
      <p:sp>
        <p:nvSpPr>
          <p:cNvPr id="15" name="Line 20">
            <a:extLst>
              <a:ext uri="{FF2B5EF4-FFF2-40B4-BE49-F238E27FC236}">
                <a16:creationId xmlns:a16="http://schemas.microsoft.com/office/drawing/2014/main" id="{FCE974B2-69B3-406B-8065-7EEE0D325495}"/>
              </a:ext>
            </a:extLst>
          </p:cNvPr>
          <p:cNvSpPr>
            <a:spLocks noChangeShapeType="1"/>
          </p:cNvSpPr>
          <p:nvPr/>
        </p:nvSpPr>
        <p:spPr bwMode="auto">
          <a:xfrm>
            <a:off x="6970644" y="1951590"/>
            <a:ext cx="4572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400">
              <a:cs typeface="Gill Sans Light"/>
            </a:endParaRPr>
          </a:p>
        </p:txBody>
      </p:sp>
      <p:grpSp>
        <p:nvGrpSpPr>
          <p:cNvPr id="17" name="Group 94">
            <a:extLst>
              <a:ext uri="{FF2B5EF4-FFF2-40B4-BE49-F238E27FC236}">
                <a16:creationId xmlns:a16="http://schemas.microsoft.com/office/drawing/2014/main" id="{BFAF693C-55B5-47B5-AAC8-F49F1DD4C4B6}"/>
              </a:ext>
            </a:extLst>
          </p:cNvPr>
          <p:cNvGrpSpPr>
            <a:grpSpLocks/>
          </p:cNvGrpSpPr>
          <p:nvPr/>
        </p:nvGrpSpPr>
        <p:grpSpPr bwMode="auto">
          <a:xfrm>
            <a:off x="2855844" y="2256390"/>
            <a:ext cx="3276600" cy="1731077"/>
            <a:chOff x="0" y="2438400"/>
            <a:chExt cx="3276600" cy="1731045"/>
          </a:xfrm>
        </p:grpSpPr>
        <p:sp>
          <p:nvSpPr>
            <p:cNvPr id="18" name="Rectangle 4">
              <a:extLst>
                <a:ext uri="{FF2B5EF4-FFF2-40B4-BE49-F238E27FC236}">
                  <a16:creationId xmlns:a16="http://schemas.microsoft.com/office/drawing/2014/main" id="{17ED380F-99E1-47DC-A9DB-993DD292E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2457450"/>
              <a:ext cx="669925" cy="11239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19" name="Rectangle 5" descr="80%">
              <a:extLst>
                <a:ext uri="{FF2B5EF4-FFF2-40B4-BE49-F238E27FC236}">
                  <a16:creationId xmlns:a16="http://schemas.microsoft.com/office/drawing/2014/main" id="{0C5CE09A-1DB7-45C1-98F0-A2A1E2B199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2667000"/>
              <a:ext cx="669925" cy="142875"/>
            </a:xfrm>
            <a:prstGeom prst="rect">
              <a:avLst/>
            </a:prstGeom>
            <a:pattFill prst="pct80">
              <a:fgClr>
                <a:schemeClr val="hlink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20" name="Rectangle 7" descr="75%">
              <a:extLst>
                <a:ext uri="{FF2B5EF4-FFF2-40B4-BE49-F238E27FC236}">
                  <a16:creationId xmlns:a16="http://schemas.microsoft.com/office/drawing/2014/main" id="{6B3AA088-E8BD-4181-8024-84A2F611AB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3048000"/>
              <a:ext cx="669925" cy="142875"/>
            </a:xfrm>
            <a:prstGeom prst="rect">
              <a:avLst/>
            </a:prstGeom>
            <a:pattFill prst="pct75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21" name="Rectangle 76">
              <a:extLst>
                <a:ext uri="{FF2B5EF4-FFF2-40B4-BE49-F238E27FC236}">
                  <a16:creationId xmlns:a16="http://schemas.microsoft.com/office/drawing/2014/main" id="{A6B92662-4FEE-44C9-BA41-3C84B51AB4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438400"/>
              <a:ext cx="1600200" cy="304800"/>
            </a:xfrm>
            <a:prstGeom prst="rect">
              <a:avLst/>
            </a:prstGeom>
            <a:solidFill>
              <a:srgbClr val="FF96DA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 dirty="0" err="1">
                  <a:latin typeface="+mn-lt"/>
                  <a:cs typeface="Gill Sans Light"/>
                </a:rPr>
                <a:t>PageTablePtr</a:t>
              </a:r>
              <a:endParaRPr lang="en-US" altLang="en-US" sz="1400" b="0" dirty="0">
                <a:latin typeface="+mn-lt"/>
                <a:cs typeface="Gill Sans Light"/>
              </a:endParaRPr>
            </a:p>
          </p:txBody>
        </p:sp>
        <p:sp>
          <p:nvSpPr>
            <p:cNvPr id="22" name="Line 92">
              <a:extLst>
                <a:ext uri="{FF2B5EF4-FFF2-40B4-BE49-F238E27FC236}">
                  <a16:creationId xmlns:a16="http://schemas.microsoft.com/office/drawing/2014/main" id="{8083B1D5-C403-4FF9-B37E-0797551168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00200" y="2482850"/>
              <a:ext cx="838200" cy="1079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400">
                <a:cs typeface="Gill Sans Light"/>
              </a:endParaRPr>
            </a:p>
          </p:txBody>
        </p:sp>
        <p:sp>
          <p:nvSpPr>
            <p:cNvPr id="23" name="Text Box 66">
              <a:extLst>
                <a:ext uri="{FF2B5EF4-FFF2-40B4-BE49-F238E27FC236}">
                  <a16:creationId xmlns:a16="http://schemas.microsoft.com/office/drawing/2014/main" id="{97B3B7A2-930A-4AD4-906D-15229C592B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8800" y="3648810"/>
              <a:ext cx="1447800" cy="520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latin typeface="+mn-lt"/>
                  <a:cs typeface="Gill Sans Light"/>
                </a:rPr>
                <a:t>Page Table </a:t>
              </a:r>
            </a:p>
            <a:p>
              <a:pPr eaLnBrk="1" hangingPunct="1"/>
              <a:r>
                <a:rPr lang="en-US" altLang="en-US" sz="1400" b="0">
                  <a:latin typeface="+mn-lt"/>
                  <a:cs typeface="Gill Sans Light"/>
                </a:rPr>
                <a:t>(1</a:t>
              </a:r>
              <a:r>
                <a:rPr lang="en-US" altLang="en-US" sz="1400" b="0" baseline="30000">
                  <a:latin typeface="+mn-lt"/>
                  <a:cs typeface="Gill Sans Light"/>
                </a:rPr>
                <a:t>st</a:t>
              </a:r>
              <a:r>
                <a:rPr lang="en-US" altLang="en-US" sz="1400" b="0">
                  <a:latin typeface="+mn-lt"/>
                  <a:cs typeface="Gill Sans Light"/>
                </a:rPr>
                <a:t> level)</a:t>
              </a:r>
            </a:p>
          </p:txBody>
        </p:sp>
      </p:grpSp>
      <p:grpSp>
        <p:nvGrpSpPr>
          <p:cNvPr id="24" name="Group 95">
            <a:extLst>
              <a:ext uri="{FF2B5EF4-FFF2-40B4-BE49-F238E27FC236}">
                <a16:creationId xmlns:a16="http://schemas.microsoft.com/office/drawing/2014/main" id="{AD8436E0-91CF-4066-A7D6-3DA0FD693A65}"/>
              </a:ext>
            </a:extLst>
          </p:cNvPr>
          <p:cNvGrpSpPr>
            <a:grpSpLocks/>
          </p:cNvGrpSpPr>
          <p:nvPr/>
        </p:nvGrpSpPr>
        <p:grpSpPr bwMode="auto">
          <a:xfrm>
            <a:off x="5827644" y="1341990"/>
            <a:ext cx="1447800" cy="3340786"/>
            <a:chOff x="2971800" y="1524000"/>
            <a:chExt cx="1447800" cy="3339908"/>
          </a:xfrm>
        </p:grpSpPr>
        <p:sp>
          <p:nvSpPr>
            <p:cNvPr id="25" name="Line 20">
              <a:extLst>
                <a:ext uri="{FF2B5EF4-FFF2-40B4-BE49-F238E27FC236}">
                  <a16:creationId xmlns:a16="http://schemas.microsoft.com/office/drawing/2014/main" id="{204E2974-F46D-4F84-BEE8-C7E140F54B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24200" y="1524000"/>
              <a:ext cx="304800" cy="118745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cs typeface="Gill Sans Light"/>
              </a:endParaRPr>
            </a:p>
          </p:txBody>
        </p:sp>
        <p:sp>
          <p:nvSpPr>
            <p:cNvPr id="26" name="Line 22">
              <a:extLst>
                <a:ext uri="{FF2B5EF4-FFF2-40B4-BE49-F238E27FC236}">
                  <a16:creationId xmlns:a16="http://schemas.microsoft.com/office/drawing/2014/main" id="{ADBE2A8E-6D1E-4517-BEE8-C46797F520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9913" y="3100387"/>
              <a:ext cx="319087" cy="3286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cs typeface="Gill Sans Light"/>
              </a:endParaRPr>
            </a:p>
          </p:txBody>
        </p:sp>
        <p:sp>
          <p:nvSpPr>
            <p:cNvPr id="27" name="Rectangle 8">
              <a:extLst>
                <a:ext uri="{FF2B5EF4-FFF2-40B4-BE49-F238E27FC236}">
                  <a16:creationId xmlns:a16="http://schemas.microsoft.com/office/drawing/2014/main" id="{E5416519-4D3A-4DB0-B61E-4B91E42A6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1524000"/>
              <a:ext cx="668338" cy="9588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28" name="Rectangle 10" descr="50%">
              <a:extLst>
                <a:ext uri="{FF2B5EF4-FFF2-40B4-BE49-F238E27FC236}">
                  <a16:creationId xmlns:a16="http://schemas.microsoft.com/office/drawing/2014/main" id="{B453D83E-48A6-4761-8142-14CFD96508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1792288"/>
              <a:ext cx="668338" cy="141288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29" name="Rectangle 11" descr="70%">
              <a:extLst>
                <a:ext uri="{FF2B5EF4-FFF2-40B4-BE49-F238E27FC236}">
                  <a16:creationId xmlns:a16="http://schemas.microsoft.com/office/drawing/2014/main" id="{E08212D3-FA56-4D59-AC49-6B89A13F83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2105025"/>
              <a:ext cx="668338" cy="144463"/>
            </a:xfrm>
            <a:prstGeom prst="rect">
              <a:avLst/>
            </a:prstGeom>
            <a:pattFill prst="pct70">
              <a:fgClr>
                <a:schemeClr val="hlink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30" name="Rectangle 8">
              <a:extLst>
                <a:ext uri="{FF2B5EF4-FFF2-40B4-BE49-F238E27FC236}">
                  <a16:creationId xmlns:a16="http://schemas.microsoft.com/office/drawing/2014/main" id="{BDDE3C9E-45E7-4665-BF28-4E0CFFC9EC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3384550"/>
              <a:ext cx="668338" cy="9588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31" name="Rectangle 10" descr="50%">
              <a:extLst>
                <a:ext uri="{FF2B5EF4-FFF2-40B4-BE49-F238E27FC236}">
                  <a16:creationId xmlns:a16="http://schemas.microsoft.com/office/drawing/2014/main" id="{9C6B8893-6E20-4BD4-8839-1C20B3C873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3652838"/>
              <a:ext cx="668338" cy="141288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32" name="Rectangle 10" descr="50%">
              <a:extLst>
                <a:ext uri="{FF2B5EF4-FFF2-40B4-BE49-F238E27FC236}">
                  <a16:creationId xmlns:a16="http://schemas.microsoft.com/office/drawing/2014/main" id="{99CD2F9F-72DE-4EEA-9CAE-DDBFFFEA01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3962400"/>
              <a:ext cx="668338" cy="141288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33" name="Text Box 66">
              <a:extLst>
                <a:ext uri="{FF2B5EF4-FFF2-40B4-BE49-F238E27FC236}">
                  <a16:creationId xmlns:a16="http://schemas.microsoft.com/office/drawing/2014/main" id="{5B02FFA2-090A-488E-8AB0-F8F1CA4BB0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800" y="4343400"/>
              <a:ext cx="1447800" cy="520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latin typeface="+mn-lt"/>
                  <a:cs typeface="Gill Sans Light"/>
                </a:rPr>
                <a:t>Page Table </a:t>
              </a:r>
            </a:p>
            <a:p>
              <a:pPr eaLnBrk="1" hangingPunct="1"/>
              <a:r>
                <a:rPr lang="en-US" altLang="en-US" sz="1400" b="0">
                  <a:latin typeface="+mn-lt"/>
                  <a:cs typeface="Gill Sans Light"/>
                </a:rPr>
                <a:t>(2</a:t>
              </a:r>
              <a:r>
                <a:rPr lang="en-US" altLang="en-US" sz="1400" b="0" baseline="30000">
                  <a:latin typeface="+mn-lt"/>
                  <a:cs typeface="Gill Sans Light"/>
                </a:rPr>
                <a:t>nd</a:t>
              </a:r>
              <a:r>
                <a:rPr lang="en-US" altLang="en-US" sz="1400" b="0">
                  <a:latin typeface="+mn-lt"/>
                  <a:cs typeface="Gill Sans Light"/>
                </a:rPr>
                <a:t> level)</a:t>
              </a:r>
            </a:p>
          </p:txBody>
        </p:sp>
      </p:grpSp>
      <p:sp>
        <p:nvSpPr>
          <p:cNvPr id="41" name="Freeform 49">
            <a:extLst>
              <a:ext uri="{FF2B5EF4-FFF2-40B4-BE49-F238E27FC236}">
                <a16:creationId xmlns:a16="http://schemas.microsoft.com/office/drawing/2014/main" id="{283572EF-5639-4C56-8632-EBEF8199B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1532" y="1610348"/>
            <a:ext cx="830262" cy="4014788"/>
          </a:xfrm>
          <a:custGeom>
            <a:avLst/>
            <a:gdLst>
              <a:gd name="T0" fmla="*/ 39561 w 829359"/>
              <a:gd name="T1" fmla="*/ 0 h 3939220"/>
              <a:gd name="T2" fmla="*/ 0 w 829359"/>
              <a:gd name="T3" fmla="*/ 5424228 h 3939220"/>
              <a:gd name="T4" fmla="*/ 843927 w 829359"/>
              <a:gd name="T5" fmla="*/ 5442131 h 3939220"/>
              <a:gd name="T6" fmla="*/ 0 60000 65536"/>
              <a:gd name="T7" fmla="*/ 0 60000 65536"/>
              <a:gd name="T8" fmla="*/ 0 60000 65536"/>
              <a:gd name="T9" fmla="*/ 0 w 829359"/>
              <a:gd name="T10" fmla="*/ 0 h 3939220"/>
              <a:gd name="T11" fmla="*/ 829359 w 829359"/>
              <a:gd name="T12" fmla="*/ 3939220 h 39392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29359" h="3939220">
                <a:moveTo>
                  <a:pt x="38877" y="0"/>
                </a:moveTo>
                <a:lnTo>
                  <a:pt x="0" y="3926262"/>
                </a:lnTo>
                <a:lnTo>
                  <a:pt x="829359" y="3939220"/>
                </a:ln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400">
              <a:cs typeface="Gill Sans Light"/>
            </a:endParaRPr>
          </a:p>
        </p:txBody>
      </p:sp>
      <p:sp>
        <p:nvSpPr>
          <p:cNvPr id="42" name="Freeform 50">
            <a:extLst>
              <a:ext uri="{FF2B5EF4-FFF2-40B4-BE49-F238E27FC236}">
                <a16:creationId xmlns:a16="http://schemas.microsoft.com/office/drawing/2014/main" id="{C55F9B80-41B2-4C61-BED7-FFDD727CD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4007" y="3121648"/>
            <a:ext cx="361950" cy="2487613"/>
          </a:xfrm>
          <a:custGeom>
            <a:avLst/>
            <a:gdLst>
              <a:gd name="T0" fmla="*/ 0 w 362845"/>
              <a:gd name="T1" fmla="*/ 2482891 h 2487928"/>
              <a:gd name="T2" fmla="*/ 348787 w 362845"/>
              <a:gd name="T3" fmla="*/ 2482891 h 2487928"/>
              <a:gd name="T4" fmla="*/ 348787 w 362845"/>
              <a:gd name="T5" fmla="*/ 0 h 2487928"/>
              <a:gd name="T6" fmla="*/ 0 60000 65536"/>
              <a:gd name="T7" fmla="*/ 0 60000 65536"/>
              <a:gd name="T8" fmla="*/ 0 60000 65536"/>
              <a:gd name="T9" fmla="*/ 0 w 362845"/>
              <a:gd name="T10" fmla="*/ 0 h 2487928"/>
              <a:gd name="T11" fmla="*/ 362845 w 362845"/>
              <a:gd name="T12" fmla="*/ 2487928 h 24879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2845" h="2487928">
                <a:moveTo>
                  <a:pt x="0" y="2487928"/>
                </a:moveTo>
                <a:lnTo>
                  <a:pt x="362845" y="2487928"/>
                </a:lnTo>
                <a:lnTo>
                  <a:pt x="362845" y="0"/>
                </a:ln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400">
              <a:cs typeface="Gill Sans Light"/>
            </a:endParaRPr>
          </a:p>
        </p:txBody>
      </p:sp>
      <p:grpSp>
        <p:nvGrpSpPr>
          <p:cNvPr id="43" name="Group 54">
            <a:extLst>
              <a:ext uri="{FF2B5EF4-FFF2-40B4-BE49-F238E27FC236}">
                <a16:creationId xmlns:a16="http://schemas.microsoft.com/office/drawing/2014/main" id="{9AF33245-8D93-4266-8638-576AF0A9B4D2}"/>
              </a:ext>
            </a:extLst>
          </p:cNvPr>
          <p:cNvGrpSpPr>
            <a:grpSpLocks/>
          </p:cNvGrpSpPr>
          <p:nvPr/>
        </p:nvGrpSpPr>
        <p:grpSpPr bwMode="auto">
          <a:xfrm>
            <a:off x="4602094" y="4947273"/>
            <a:ext cx="2590800" cy="1235075"/>
            <a:chOff x="1752600" y="5013410"/>
            <a:chExt cx="2590800" cy="123499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8067AAB-64D0-4B2B-B2D9-C72F48E0D6F6}"/>
                </a:ext>
              </a:extLst>
            </p:cNvPr>
            <p:cNvSpPr/>
            <p:nvPr/>
          </p:nvSpPr>
          <p:spPr bwMode="auto">
            <a:xfrm>
              <a:off x="1905000" y="5791231"/>
              <a:ext cx="2438400" cy="228584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1751047-8A19-4716-918D-7C0593A92DC6}"/>
                </a:ext>
              </a:extLst>
            </p:cNvPr>
            <p:cNvSpPr/>
            <p:nvPr/>
          </p:nvSpPr>
          <p:spPr bwMode="auto">
            <a:xfrm>
              <a:off x="1905000" y="5334063"/>
              <a:ext cx="1219200" cy="228584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46" name="Rectangle 39">
              <a:extLst>
                <a:ext uri="{FF2B5EF4-FFF2-40B4-BE49-F238E27FC236}">
                  <a16:creationId xmlns:a16="http://schemas.microsoft.com/office/drawing/2014/main" id="{7CB39BBC-ADBF-4CEC-BDD2-9B3A973061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00" y="5562600"/>
              <a:ext cx="1219200" cy="22860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2FBE5A7-C454-480C-8996-26A9BFEED046}"/>
                </a:ext>
              </a:extLst>
            </p:cNvPr>
            <p:cNvSpPr/>
            <p:nvPr/>
          </p:nvSpPr>
          <p:spPr bwMode="auto">
            <a:xfrm>
              <a:off x="1905000" y="6019816"/>
              <a:ext cx="1219200" cy="228584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2CBF206-5831-4496-BA09-98B51AAA9F56}"/>
                </a:ext>
              </a:extLst>
            </p:cNvPr>
            <p:cNvSpPr/>
            <p:nvPr/>
          </p:nvSpPr>
          <p:spPr bwMode="auto">
            <a:xfrm>
              <a:off x="3124200" y="5334063"/>
              <a:ext cx="1219200" cy="228584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49" name="Rectangle 44">
              <a:extLst>
                <a:ext uri="{FF2B5EF4-FFF2-40B4-BE49-F238E27FC236}">
                  <a16:creationId xmlns:a16="http://schemas.microsoft.com/office/drawing/2014/main" id="{09981607-DF7C-42A8-8591-722F1F5A7D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200" y="5562600"/>
              <a:ext cx="1219200" cy="228600"/>
            </a:xfrm>
            <a:prstGeom prst="rect">
              <a:avLst/>
            </a:prstGeom>
            <a:solidFill>
              <a:srgbClr val="FFFFAA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BB96012-8D51-4EB4-ABB8-49D8C8F899DE}"/>
                </a:ext>
              </a:extLst>
            </p:cNvPr>
            <p:cNvSpPr/>
            <p:nvPr/>
          </p:nvSpPr>
          <p:spPr bwMode="auto">
            <a:xfrm>
              <a:off x="3124200" y="6019816"/>
              <a:ext cx="1219200" cy="228584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51" name="TextBox 48">
              <a:extLst>
                <a:ext uri="{FF2B5EF4-FFF2-40B4-BE49-F238E27FC236}">
                  <a16:creationId xmlns:a16="http://schemas.microsoft.com/office/drawing/2014/main" id="{DB398B62-9ED9-423B-BC96-67558DCB68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800" y="5645339"/>
              <a:ext cx="415498" cy="369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+mn-lt"/>
                  <a:cs typeface="Gill Sans Light"/>
                </a:rPr>
                <a:t>…</a:t>
              </a:r>
            </a:p>
          </p:txBody>
        </p:sp>
        <p:sp>
          <p:nvSpPr>
            <p:cNvPr id="52" name="Text Box 66">
              <a:extLst>
                <a:ext uri="{FF2B5EF4-FFF2-40B4-BE49-F238E27FC236}">
                  <a16:creationId xmlns:a16="http://schemas.microsoft.com/office/drawing/2014/main" id="{C343B826-4DDE-4C78-AA5D-510D93D74B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2600" y="5013410"/>
              <a:ext cx="838200" cy="305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 dirty="0">
                  <a:latin typeface="+mn-lt"/>
                  <a:cs typeface="Gill Sans Light"/>
                </a:rPr>
                <a:t>TLB:</a:t>
              </a:r>
            </a:p>
          </p:txBody>
        </p:sp>
      </p:grpSp>
      <p:sp>
        <p:nvSpPr>
          <p:cNvPr id="102" name="Rectangle 101">
            <a:extLst>
              <a:ext uri="{FF2B5EF4-FFF2-40B4-BE49-F238E27FC236}">
                <a16:creationId xmlns:a16="http://schemas.microsoft.com/office/drawing/2014/main" id="{22403BFB-B091-4B95-8EED-45FF12676FB5}"/>
              </a:ext>
            </a:extLst>
          </p:cNvPr>
          <p:cNvSpPr/>
          <p:nvPr/>
        </p:nvSpPr>
        <p:spPr>
          <a:xfrm>
            <a:off x="2855844" y="402336"/>
            <a:ext cx="9150228" cy="5954014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100">
            <a:extLst>
              <a:ext uri="{FF2B5EF4-FFF2-40B4-BE49-F238E27FC236}">
                <a16:creationId xmlns:a16="http://schemas.microsoft.com/office/drawing/2014/main" id="{479520AA-3516-43B2-AE8A-3F31C5D9B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4444" y="2265915"/>
            <a:ext cx="2590800" cy="30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0">
                <a:latin typeface="+mn-lt"/>
                <a:cs typeface="Gill Sans Light"/>
              </a:rPr>
              <a:t>Physical Address:</a:t>
            </a:r>
          </a:p>
        </p:txBody>
      </p:sp>
      <p:sp>
        <p:nvSpPr>
          <p:cNvPr id="7" name="Rectangle 98">
            <a:extLst>
              <a:ext uri="{FF2B5EF4-FFF2-40B4-BE49-F238E27FC236}">
                <a16:creationId xmlns:a16="http://schemas.microsoft.com/office/drawing/2014/main" id="{E10F1578-0567-460A-9C33-4D5CDEA10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3644" y="2640565"/>
            <a:ext cx="1447800" cy="479426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0">
                <a:latin typeface="+mn-lt"/>
                <a:cs typeface="Gill Sans Light"/>
              </a:rPr>
              <a:t>Offset</a:t>
            </a:r>
          </a:p>
        </p:txBody>
      </p:sp>
      <p:sp>
        <p:nvSpPr>
          <p:cNvPr id="8" name="Rectangle 102">
            <a:extLst>
              <a:ext uri="{FF2B5EF4-FFF2-40B4-BE49-F238E27FC236}">
                <a16:creationId xmlns:a16="http://schemas.microsoft.com/office/drawing/2014/main" id="{D1C9C649-276E-4E23-8399-EAE1554A3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3044" y="2640565"/>
            <a:ext cx="1000125" cy="479426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400" b="0" dirty="0">
                <a:latin typeface="+mn-lt"/>
                <a:cs typeface="Gill Sans Light"/>
              </a:rPr>
              <a:t>Physical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400" b="0" dirty="0">
                <a:latin typeface="+mn-lt"/>
                <a:cs typeface="Gill Sans Light"/>
              </a:rPr>
              <a:t>Page #</a:t>
            </a:r>
          </a:p>
        </p:txBody>
      </p:sp>
      <p:sp>
        <p:nvSpPr>
          <p:cNvPr id="9" name="Text Box 66">
            <a:extLst>
              <a:ext uri="{FF2B5EF4-FFF2-40B4-BE49-F238E27FC236}">
                <a16:creationId xmlns:a16="http://schemas.microsoft.com/office/drawing/2014/main" id="{8291216B-33D2-40B3-BC59-C3389410E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8244" y="513315"/>
            <a:ext cx="2895600" cy="30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0">
                <a:latin typeface="+mn-lt"/>
                <a:cs typeface="Gill Sans Light"/>
              </a:rPr>
              <a:t>Virtual Address:</a:t>
            </a:r>
          </a:p>
        </p:txBody>
      </p:sp>
      <p:sp>
        <p:nvSpPr>
          <p:cNvPr id="10" name="Rectangle 68">
            <a:extLst>
              <a:ext uri="{FF2B5EF4-FFF2-40B4-BE49-F238E27FC236}">
                <a16:creationId xmlns:a16="http://schemas.microsoft.com/office/drawing/2014/main" id="{2C5484FA-6E39-409B-B466-9AEA2FB75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757" y="856215"/>
            <a:ext cx="1258887" cy="479426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0" dirty="0">
                <a:latin typeface="+mn-lt"/>
                <a:cs typeface="Gill Sans Light"/>
              </a:rPr>
              <a:t>Offset</a:t>
            </a:r>
          </a:p>
        </p:txBody>
      </p:sp>
      <p:sp>
        <p:nvSpPr>
          <p:cNvPr id="11" name="Rectangle 69">
            <a:extLst>
              <a:ext uri="{FF2B5EF4-FFF2-40B4-BE49-F238E27FC236}">
                <a16:creationId xmlns:a16="http://schemas.microsoft.com/office/drawing/2014/main" id="{042ADCE3-770E-4395-A41A-4FD965FFE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8044" y="856215"/>
            <a:ext cx="1001713" cy="479426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400" b="0">
                <a:latin typeface="+mn-lt"/>
                <a:cs typeface="Gill Sans Light"/>
              </a:rPr>
              <a:t>Virtual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400" b="0">
                <a:latin typeface="+mn-lt"/>
                <a:cs typeface="Gill Sans Light"/>
              </a:rPr>
              <a:t>P2 index</a:t>
            </a:r>
          </a:p>
        </p:txBody>
      </p:sp>
      <p:sp>
        <p:nvSpPr>
          <p:cNvPr id="12" name="Rectangle 70">
            <a:extLst>
              <a:ext uri="{FF2B5EF4-FFF2-40B4-BE49-F238E27FC236}">
                <a16:creationId xmlns:a16="http://schemas.microsoft.com/office/drawing/2014/main" id="{C051315F-E0F9-4CF7-9F99-EA9E90746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6332" y="856215"/>
            <a:ext cx="1001712" cy="479426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400" b="0" dirty="0">
                <a:latin typeface="+mn-lt"/>
                <a:cs typeface="Gill Sans Light"/>
              </a:rPr>
              <a:t>Virtual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400" b="0" dirty="0">
                <a:latin typeface="+mn-lt"/>
                <a:cs typeface="Gill Sans Light"/>
              </a:rPr>
              <a:t>P1 index</a:t>
            </a:r>
          </a:p>
        </p:txBody>
      </p:sp>
      <p:sp>
        <p:nvSpPr>
          <p:cNvPr id="16" name="Freeform 83">
            <a:extLst>
              <a:ext uri="{FF2B5EF4-FFF2-40B4-BE49-F238E27FC236}">
                <a16:creationId xmlns:a16="http://schemas.microsoft.com/office/drawing/2014/main" id="{EDB4223E-66E4-49FE-8215-5033AF7CC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4519" y="1062590"/>
            <a:ext cx="2436813" cy="1541463"/>
          </a:xfrm>
          <a:custGeom>
            <a:avLst/>
            <a:gdLst>
              <a:gd name="T0" fmla="*/ 0 w 2436241"/>
              <a:gd name="T1" fmla="*/ 0 h 1541997"/>
              <a:gd name="T2" fmla="*/ 2016162 w 2436241"/>
              <a:gd name="T3" fmla="*/ 373702 h 1541997"/>
              <a:gd name="T4" fmla="*/ 2445409 w 2436241"/>
              <a:gd name="T5" fmla="*/ 1533475 h 1541997"/>
              <a:gd name="T6" fmla="*/ 0 60000 65536"/>
              <a:gd name="T7" fmla="*/ 0 60000 65536"/>
              <a:gd name="T8" fmla="*/ 0 60000 65536"/>
              <a:gd name="T9" fmla="*/ 0 w 2436241"/>
              <a:gd name="T10" fmla="*/ 0 h 1541997"/>
              <a:gd name="T11" fmla="*/ 2436241 w 2436241"/>
              <a:gd name="T12" fmla="*/ 1541997 h 15419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36241" h="1541997">
                <a:moveTo>
                  <a:pt x="0" y="0"/>
                </a:moveTo>
                <a:lnTo>
                  <a:pt x="2008603" y="375781"/>
                </a:lnTo>
                <a:lnTo>
                  <a:pt x="2436241" y="1541997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400">
              <a:cs typeface="Gill Sans Light"/>
            </a:endParaRPr>
          </a:p>
        </p:txBody>
      </p:sp>
      <p:sp>
        <p:nvSpPr>
          <p:cNvPr id="34" name="Rectangle 8">
            <a:extLst>
              <a:ext uri="{FF2B5EF4-FFF2-40B4-BE49-F238E27FC236}">
                <a16:creationId xmlns:a16="http://schemas.microsoft.com/office/drawing/2014/main" id="{FD25E6A3-19DB-45AD-BCF6-7319CED00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2044" y="884790"/>
            <a:ext cx="1295400" cy="419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b="0">
              <a:latin typeface="+mn-lt"/>
              <a:cs typeface="Gill Sans Light"/>
            </a:endParaRPr>
          </a:p>
        </p:txBody>
      </p:sp>
      <p:sp>
        <p:nvSpPr>
          <p:cNvPr id="35" name="Rectangle 10" descr="50%">
            <a:extLst>
              <a:ext uri="{FF2B5EF4-FFF2-40B4-BE49-F238E27FC236}">
                <a16:creationId xmlns:a16="http://schemas.microsoft.com/office/drawing/2014/main" id="{A7553980-2879-4326-9E08-F244C8A13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2044" y="1418190"/>
            <a:ext cx="1295400" cy="685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400" b="0">
              <a:ea typeface="ＭＳ Ｐゴシック" charset="-128"/>
              <a:cs typeface="Gill Sans Light"/>
            </a:endParaRPr>
          </a:p>
        </p:txBody>
      </p:sp>
      <p:sp>
        <p:nvSpPr>
          <p:cNvPr id="36" name="Rectangle 10" descr="50%">
            <a:extLst>
              <a:ext uri="{FF2B5EF4-FFF2-40B4-BE49-F238E27FC236}">
                <a16:creationId xmlns:a16="http://schemas.microsoft.com/office/drawing/2014/main" id="{793DD4EE-DEE2-432E-A5F2-4F947FF86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2044" y="1799190"/>
            <a:ext cx="1295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400" b="0">
              <a:ea typeface="ＭＳ Ｐゴシック" charset="-128"/>
              <a:cs typeface="Gill Sans Light"/>
            </a:endParaRPr>
          </a:p>
        </p:txBody>
      </p:sp>
      <p:sp>
        <p:nvSpPr>
          <p:cNvPr id="37" name="Line 20">
            <a:extLst>
              <a:ext uri="{FF2B5EF4-FFF2-40B4-BE49-F238E27FC236}">
                <a16:creationId xmlns:a16="http://schemas.microsoft.com/office/drawing/2014/main" id="{BCA28488-193E-491A-913F-78F1D0C5BA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80244" y="1418190"/>
            <a:ext cx="2971800" cy="1219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400">
              <a:cs typeface="Gill Sans Light"/>
            </a:endParaRPr>
          </a:p>
        </p:txBody>
      </p:sp>
      <p:sp>
        <p:nvSpPr>
          <p:cNvPr id="38" name="Line 20">
            <a:extLst>
              <a:ext uri="{FF2B5EF4-FFF2-40B4-BE49-F238E27FC236}">
                <a16:creationId xmlns:a16="http://schemas.microsoft.com/office/drawing/2014/main" id="{20066BA4-DA74-473E-8474-E19172DC0DD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51844" y="1799190"/>
            <a:ext cx="160020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400">
              <a:cs typeface="Gill Sans Light"/>
            </a:endParaRPr>
          </a:p>
        </p:txBody>
      </p:sp>
      <p:sp>
        <p:nvSpPr>
          <p:cNvPr id="39" name="Text Box 100">
            <a:extLst>
              <a:ext uri="{FF2B5EF4-FFF2-40B4-BE49-F238E27FC236}">
                <a16:creationId xmlns:a16="http://schemas.microsoft.com/office/drawing/2014/main" id="{8802FAA6-1A23-49D0-BAD5-BF8D2C2B6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5844" y="358778"/>
            <a:ext cx="1371600" cy="520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0" dirty="0">
                <a:latin typeface="+mn-lt"/>
                <a:cs typeface="Gill Sans Light"/>
              </a:rPr>
              <a:t>Physical </a:t>
            </a:r>
          </a:p>
          <a:p>
            <a:pPr eaLnBrk="1" hangingPunct="1"/>
            <a:r>
              <a:rPr lang="en-US" altLang="en-US" sz="1400" b="0" dirty="0">
                <a:latin typeface="+mn-lt"/>
                <a:cs typeface="Gill Sans Light"/>
              </a:rPr>
              <a:t>Memory:</a:t>
            </a:r>
          </a:p>
        </p:txBody>
      </p:sp>
      <p:sp>
        <p:nvSpPr>
          <p:cNvPr id="40" name="Right Brace 47">
            <a:extLst>
              <a:ext uri="{FF2B5EF4-FFF2-40B4-BE49-F238E27FC236}">
                <a16:creationId xmlns:a16="http://schemas.microsoft.com/office/drawing/2014/main" id="{CA2167CA-B69A-4109-BEB6-EB5F77CEE89E}"/>
              </a:ext>
            </a:extLst>
          </p:cNvPr>
          <p:cNvSpPr>
            <a:spLocks/>
          </p:cNvSpPr>
          <p:nvPr/>
        </p:nvSpPr>
        <p:spPr bwMode="auto">
          <a:xfrm rot="5400000">
            <a:off x="3821044" y="524498"/>
            <a:ext cx="228600" cy="1943100"/>
          </a:xfrm>
          <a:prstGeom prst="rightBrace">
            <a:avLst>
              <a:gd name="adj1" fmla="val 834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>
            <a:lvl1pPr marL="6858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b="0">
              <a:latin typeface="+mn-lt"/>
              <a:cs typeface="Gill Sans Light"/>
            </a:endParaRPr>
          </a:p>
        </p:txBody>
      </p:sp>
      <p:grpSp>
        <p:nvGrpSpPr>
          <p:cNvPr id="53" name="Group 141">
            <a:extLst>
              <a:ext uri="{FF2B5EF4-FFF2-40B4-BE49-F238E27FC236}">
                <a16:creationId xmlns:a16="http://schemas.microsoft.com/office/drawing/2014/main" id="{C23E5678-3151-4E2C-849E-C3189305E7D0}"/>
              </a:ext>
            </a:extLst>
          </p:cNvPr>
          <p:cNvGrpSpPr>
            <a:grpSpLocks/>
          </p:cNvGrpSpPr>
          <p:nvPr/>
        </p:nvGrpSpPr>
        <p:grpSpPr bwMode="auto">
          <a:xfrm>
            <a:off x="7819360" y="4146550"/>
            <a:ext cx="2667000" cy="2209800"/>
            <a:chOff x="4953000" y="4267200"/>
            <a:chExt cx="2667000" cy="2209800"/>
          </a:xfrm>
        </p:grpSpPr>
        <p:sp>
          <p:nvSpPr>
            <p:cNvPr id="54" name="Rectangle 138">
              <a:extLst>
                <a:ext uri="{FF2B5EF4-FFF2-40B4-BE49-F238E27FC236}">
                  <a16:creationId xmlns:a16="http://schemas.microsoft.com/office/drawing/2014/main" id="{E927E30A-C670-4096-832E-7CCE89C49F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0" y="4267200"/>
              <a:ext cx="2667000" cy="22098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3DEF491-99C7-4C47-80ED-27E249730409}"/>
                </a:ext>
              </a:extLst>
            </p:cNvPr>
            <p:cNvSpPr/>
            <p:nvPr/>
          </p:nvSpPr>
          <p:spPr bwMode="auto">
            <a:xfrm>
              <a:off x="5181600" y="4800600"/>
              <a:ext cx="838200" cy="22860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C07B2778-BE72-4EF2-873B-165C69C9A731}"/>
                </a:ext>
              </a:extLst>
            </p:cNvPr>
            <p:cNvSpPr/>
            <p:nvPr/>
          </p:nvSpPr>
          <p:spPr bwMode="auto">
            <a:xfrm>
              <a:off x="6019800" y="4800600"/>
              <a:ext cx="1524000" cy="22860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57" name="TextBox 63">
              <a:extLst>
                <a:ext uri="{FF2B5EF4-FFF2-40B4-BE49-F238E27FC236}">
                  <a16:creationId xmlns:a16="http://schemas.microsoft.com/office/drawing/2014/main" id="{D876B4A8-BA01-4E2E-9182-64E81E76D5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8400" y="5562600"/>
              <a:ext cx="381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+mn-lt"/>
                  <a:cs typeface="Gill Sans Light"/>
                </a:rPr>
                <a:t>…</a:t>
              </a:r>
            </a:p>
          </p:txBody>
        </p:sp>
        <p:sp>
          <p:nvSpPr>
            <p:cNvPr id="58" name="Rectangle 69">
              <a:extLst>
                <a:ext uri="{FF2B5EF4-FFF2-40B4-BE49-F238E27FC236}">
                  <a16:creationId xmlns:a16="http://schemas.microsoft.com/office/drawing/2014/main" id="{D650B2B8-5AB6-4D67-A005-4D39AA7534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48006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59" name="Rectangle 70">
              <a:extLst>
                <a:ext uri="{FF2B5EF4-FFF2-40B4-BE49-F238E27FC236}">
                  <a16:creationId xmlns:a16="http://schemas.microsoft.com/office/drawing/2014/main" id="{A05BCEF0-42DF-43B6-AA9A-9ED07369CE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800" y="48006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60" name="Rectangle 71">
              <a:extLst>
                <a:ext uri="{FF2B5EF4-FFF2-40B4-BE49-F238E27FC236}">
                  <a16:creationId xmlns:a16="http://schemas.microsoft.com/office/drawing/2014/main" id="{47646FA9-DFCB-4E08-8FB7-50BF154E6D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48006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61" name="Rectangle 72">
              <a:extLst>
                <a:ext uri="{FF2B5EF4-FFF2-40B4-BE49-F238E27FC236}">
                  <a16:creationId xmlns:a16="http://schemas.microsoft.com/office/drawing/2014/main" id="{2A9CAB75-C988-4406-B1C2-3FB8D5719E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48006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1738512C-9547-4EC3-AB9F-AF806DFBD217}"/>
                </a:ext>
              </a:extLst>
            </p:cNvPr>
            <p:cNvSpPr/>
            <p:nvPr/>
          </p:nvSpPr>
          <p:spPr bwMode="auto">
            <a:xfrm>
              <a:off x="5181600" y="4572000"/>
              <a:ext cx="838200" cy="22860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D31E191-A916-4208-8C20-B1F904AEBE7F}"/>
                </a:ext>
              </a:extLst>
            </p:cNvPr>
            <p:cNvSpPr/>
            <p:nvPr/>
          </p:nvSpPr>
          <p:spPr bwMode="auto">
            <a:xfrm>
              <a:off x="6019800" y="4572000"/>
              <a:ext cx="1524000" cy="22860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64" name="Rectangle 80">
              <a:extLst>
                <a:ext uri="{FF2B5EF4-FFF2-40B4-BE49-F238E27FC236}">
                  <a16:creationId xmlns:a16="http://schemas.microsoft.com/office/drawing/2014/main" id="{AD6D1452-55C3-4271-9496-D474C55CCD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45720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65" name="Rectangle 88">
              <a:extLst>
                <a:ext uri="{FF2B5EF4-FFF2-40B4-BE49-F238E27FC236}">
                  <a16:creationId xmlns:a16="http://schemas.microsoft.com/office/drawing/2014/main" id="{1C3ACFA5-9595-4B4E-8D89-DBE26BF370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800" y="45720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66" name="Rectangle 90">
              <a:extLst>
                <a:ext uri="{FF2B5EF4-FFF2-40B4-BE49-F238E27FC236}">
                  <a16:creationId xmlns:a16="http://schemas.microsoft.com/office/drawing/2014/main" id="{89126508-77C5-4076-A28D-6797C240E0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45720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67" name="Rectangle 94">
              <a:extLst>
                <a:ext uri="{FF2B5EF4-FFF2-40B4-BE49-F238E27FC236}">
                  <a16:creationId xmlns:a16="http://schemas.microsoft.com/office/drawing/2014/main" id="{3449DD82-7B42-4834-85AA-49676F720B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45720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310B620C-7079-403D-B548-DD26E7C7DC38}"/>
                </a:ext>
              </a:extLst>
            </p:cNvPr>
            <p:cNvSpPr/>
            <p:nvPr/>
          </p:nvSpPr>
          <p:spPr bwMode="auto">
            <a:xfrm>
              <a:off x="5181600" y="5410200"/>
              <a:ext cx="838200" cy="22860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0F4C2DC7-971C-4442-86F6-2B0F64B08C3C}"/>
                </a:ext>
              </a:extLst>
            </p:cNvPr>
            <p:cNvSpPr/>
            <p:nvPr/>
          </p:nvSpPr>
          <p:spPr bwMode="auto">
            <a:xfrm>
              <a:off x="6019800" y="5410200"/>
              <a:ext cx="1524000" cy="22860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 dirty="0">
                <a:ea typeface="ＭＳ Ｐゴシック" charset="-128"/>
                <a:cs typeface="Gill Sans Light"/>
              </a:endParaRPr>
            </a:p>
          </p:txBody>
        </p:sp>
        <p:sp>
          <p:nvSpPr>
            <p:cNvPr id="70" name="Rectangle 97">
              <a:extLst>
                <a:ext uri="{FF2B5EF4-FFF2-40B4-BE49-F238E27FC236}">
                  <a16:creationId xmlns:a16="http://schemas.microsoft.com/office/drawing/2014/main" id="{4914FE74-6FC5-46F4-916B-ED32E3F0A2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54102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71" name="Rectangle 98">
              <a:extLst>
                <a:ext uri="{FF2B5EF4-FFF2-40B4-BE49-F238E27FC236}">
                  <a16:creationId xmlns:a16="http://schemas.microsoft.com/office/drawing/2014/main" id="{18452566-B035-43D0-9BC5-19BF25620A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800" y="54102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73" name="Rectangle 100">
              <a:extLst>
                <a:ext uri="{FF2B5EF4-FFF2-40B4-BE49-F238E27FC236}">
                  <a16:creationId xmlns:a16="http://schemas.microsoft.com/office/drawing/2014/main" id="{422F13C4-2AC3-4B85-84F4-0325D706E6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54102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BD610531-8845-49B6-B899-B0507B3AA83E}"/>
                </a:ext>
              </a:extLst>
            </p:cNvPr>
            <p:cNvSpPr/>
            <p:nvPr/>
          </p:nvSpPr>
          <p:spPr bwMode="auto">
            <a:xfrm>
              <a:off x="5181600" y="5181600"/>
              <a:ext cx="838200" cy="2286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B0C07871-ECD6-4579-BE49-9F950B10DADB}"/>
                </a:ext>
              </a:extLst>
            </p:cNvPr>
            <p:cNvSpPr/>
            <p:nvPr/>
          </p:nvSpPr>
          <p:spPr bwMode="auto">
            <a:xfrm>
              <a:off x="6019800" y="5181600"/>
              <a:ext cx="1524000" cy="2286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76" name="Rectangle 103">
              <a:extLst>
                <a:ext uri="{FF2B5EF4-FFF2-40B4-BE49-F238E27FC236}">
                  <a16:creationId xmlns:a16="http://schemas.microsoft.com/office/drawing/2014/main" id="{F11B119C-6F08-4D22-9006-5237DA6D08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51816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77" name="Rectangle 104">
              <a:extLst>
                <a:ext uri="{FF2B5EF4-FFF2-40B4-BE49-F238E27FC236}">
                  <a16:creationId xmlns:a16="http://schemas.microsoft.com/office/drawing/2014/main" id="{09FFF7D1-C8D1-4092-9BFA-443BA6B3F5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800" y="51816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2B10F2F3-24EB-49EF-8704-DF2373E07782}"/>
                </a:ext>
              </a:extLst>
            </p:cNvPr>
            <p:cNvSpPr/>
            <p:nvPr/>
          </p:nvSpPr>
          <p:spPr bwMode="auto">
            <a:xfrm>
              <a:off x="6781800" y="5181600"/>
              <a:ext cx="381000" cy="2286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79" name="Rectangle 106">
              <a:extLst>
                <a:ext uri="{FF2B5EF4-FFF2-40B4-BE49-F238E27FC236}">
                  <a16:creationId xmlns:a16="http://schemas.microsoft.com/office/drawing/2014/main" id="{146F89FC-FE5D-4796-9AC8-F666542D7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51816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35E6EBD-7DCA-4933-88F8-575BB0B9F0D3}"/>
                </a:ext>
              </a:extLst>
            </p:cNvPr>
            <p:cNvSpPr/>
            <p:nvPr/>
          </p:nvSpPr>
          <p:spPr bwMode="auto">
            <a:xfrm>
              <a:off x="5181600" y="5943600"/>
              <a:ext cx="838200" cy="22860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22EC7E64-7FA3-4390-8227-98321824308B}"/>
                </a:ext>
              </a:extLst>
            </p:cNvPr>
            <p:cNvSpPr/>
            <p:nvPr/>
          </p:nvSpPr>
          <p:spPr bwMode="auto">
            <a:xfrm>
              <a:off x="6019800" y="5943600"/>
              <a:ext cx="1524000" cy="22860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82" name="Rectangle 115">
              <a:extLst>
                <a:ext uri="{FF2B5EF4-FFF2-40B4-BE49-F238E27FC236}">
                  <a16:creationId xmlns:a16="http://schemas.microsoft.com/office/drawing/2014/main" id="{19C969F0-E39C-42A6-A3F6-CA7EFD0566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59436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83" name="Rectangle 116">
              <a:extLst>
                <a:ext uri="{FF2B5EF4-FFF2-40B4-BE49-F238E27FC236}">
                  <a16:creationId xmlns:a16="http://schemas.microsoft.com/office/drawing/2014/main" id="{B0697371-BE17-43E5-AE4C-08F378CA07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800" y="59436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85" name="Rectangle 118">
              <a:extLst>
                <a:ext uri="{FF2B5EF4-FFF2-40B4-BE49-F238E27FC236}">
                  <a16:creationId xmlns:a16="http://schemas.microsoft.com/office/drawing/2014/main" id="{94A0EFDA-9F83-41BE-AAFA-C9707E2108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59436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86" name="Text Box 66">
              <a:extLst>
                <a:ext uri="{FF2B5EF4-FFF2-40B4-BE49-F238E27FC236}">
                  <a16:creationId xmlns:a16="http://schemas.microsoft.com/office/drawing/2014/main" id="{CD03AA4C-E60E-4F66-BFBF-0C0E2456D4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600" y="4267200"/>
              <a:ext cx="838200" cy="30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latin typeface="+mn-lt"/>
                  <a:cs typeface="Gill Sans Light"/>
                </a:rPr>
                <a:t>tag:</a:t>
              </a:r>
            </a:p>
          </p:txBody>
        </p:sp>
        <p:sp>
          <p:nvSpPr>
            <p:cNvPr id="87" name="Text Box 66">
              <a:extLst>
                <a:ext uri="{FF2B5EF4-FFF2-40B4-BE49-F238E27FC236}">
                  <a16:creationId xmlns:a16="http://schemas.microsoft.com/office/drawing/2014/main" id="{41E50FBE-B377-4AA3-81FF-F9016B3C31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4600" y="4267200"/>
              <a:ext cx="838200" cy="30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latin typeface="+mn-lt"/>
                  <a:cs typeface="Gill Sans Light"/>
                </a:rPr>
                <a:t>block: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9525446B-2836-4300-8524-5816A1BD0BE2}"/>
                </a:ext>
              </a:extLst>
            </p:cNvPr>
            <p:cNvSpPr/>
            <p:nvPr/>
          </p:nvSpPr>
          <p:spPr bwMode="auto">
            <a:xfrm>
              <a:off x="5181600" y="6172200"/>
              <a:ext cx="838200" cy="22860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9452477C-09B2-4181-A535-CE45C1B05B36}"/>
                </a:ext>
              </a:extLst>
            </p:cNvPr>
            <p:cNvSpPr/>
            <p:nvPr/>
          </p:nvSpPr>
          <p:spPr bwMode="auto">
            <a:xfrm>
              <a:off x="6019800" y="6172200"/>
              <a:ext cx="1524000" cy="22860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90" name="Rectangle 109">
              <a:extLst>
                <a:ext uri="{FF2B5EF4-FFF2-40B4-BE49-F238E27FC236}">
                  <a16:creationId xmlns:a16="http://schemas.microsoft.com/office/drawing/2014/main" id="{FC4FC2DC-3F38-4E71-BE70-080CDA883C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61722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91" name="Rectangle 110">
              <a:extLst>
                <a:ext uri="{FF2B5EF4-FFF2-40B4-BE49-F238E27FC236}">
                  <a16:creationId xmlns:a16="http://schemas.microsoft.com/office/drawing/2014/main" id="{0EE73CF2-A36E-41F4-9AC4-229992D276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800" y="61722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93" name="Rectangle 112">
              <a:extLst>
                <a:ext uri="{FF2B5EF4-FFF2-40B4-BE49-F238E27FC236}">
                  <a16:creationId xmlns:a16="http://schemas.microsoft.com/office/drawing/2014/main" id="{D6A2A24A-4440-42C1-AB92-0ECDDAC51E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61722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</p:grpSp>
      <p:sp>
        <p:nvSpPr>
          <p:cNvPr id="94" name="Freeform 134">
            <a:extLst>
              <a:ext uri="{FF2B5EF4-FFF2-40B4-BE49-F238E27FC236}">
                <a16:creationId xmlns:a16="http://schemas.microsoft.com/office/drawing/2014/main" id="{1F28361E-308A-4542-9247-455D764CF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6435" y="3775076"/>
            <a:ext cx="946150" cy="1446984"/>
          </a:xfrm>
          <a:custGeom>
            <a:avLst/>
            <a:gdLst>
              <a:gd name="T0" fmla="*/ 948595 w 945987"/>
              <a:gd name="T1" fmla="*/ 0 h 1438333"/>
              <a:gd name="T2" fmla="*/ 948595 w 945987"/>
              <a:gd name="T3" fmla="*/ 246041 h 1438333"/>
              <a:gd name="T4" fmla="*/ 0 w 945987"/>
              <a:gd name="T5" fmla="*/ 233099 h 1438333"/>
              <a:gd name="T6" fmla="*/ 0 w 945987"/>
              <a:gd name="T7" fmla="*/ 1424463 h 1438333"/>
              <a:gd name="T8" fmla="*/ 688708 w 945987"/>
              <a:gd name="T9" fmla="*/ 1437405 h 14383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45987"/>
              <a:gd name="T16" fmla="*/ 0 h 1438333"/>
              <a:gd name="T17" fmla="*/ 945987 w 945987"/>
              <a:gd name="T18" fmla="*/ 1438333 h 1438333"/>
              <a:gd name="connsiteX0" fmla="*/ 945987 w 945987"/>
              <a:gd name="connsiteY0" fmla="*/ 0 h 1447042"/>
              <a:gd name="connsiteX1" fmla="*/ 945987 w 945987"/>
              <a:gd name="connsiteY1" fmla="*/ 246201 h 1447042"/>
              <a:gd name="connsiteX2" fmla="*/ 0 w 945987"/>
              <a:gd name="connsiteY2" fmla="*/ 233243 h 1447042"/>
              <a:gd name="connsiteX3" fmla="*/ 0 w 945987"/>
              <a:gd name="connsiteY3" fmla="*/ 1425375 h 1447042"/>
              <a:gd name="connsiteX4" fmla="*/ 765175 w 945987"/>
              <a:gd name="connsiteY4" fmla="*/ 1447042 h 1447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5987" h="1447042">
                <a:moveTo>
                  <a:pt x="945987" y="0"/>
                </a:moveTo>
                <a:lnTo>
                  <a:pt x="945987" y="246201"/>
                </a:lnTo>
                <a:lnTo>
                  <a:pt x="0" y="233243"/>
                </a:lnTo>
                <a:lnTo>
                  <a:pt x="0" y="1425375"/>
                </a:lnTo>
                <a:lnTo>
                  <a:pt x="765175" y="1447042"/>
                </a:ln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400">
              <a:latin typeface="Gill Sans Light"/>
              <a:cs typeface="Gill Sans Light"/>
            </a:endParaRPr>
          </a:p>
        </p:txBody>
      </p:sp>
      <p:grpSp>
        <p:nvGrpSpPr>
          <p:cNvPr id="95" name="Group 140">
            <a:extLst>
              <a:ext uri="{FF2B5EF4-FFF2-40B4-BE49-F238E27FC236}">
                <a16:creationId xmlns:a16="http://schemas.microsoft.com/office/drawing/2014/main" id="{E6EE38FC-7D1E-481C-A45C-74BD61C246BE}"/>
              </a:ext>
            </a:extLst>
          </p:cNvPr>
          <p:cNvGrpSpPr>
            <a:grpSpLocks/>
          </p:cNvGrpSpPr>
          <p:nvPr/>
        </p:nvGrpSpPr>
        <p:grpSpPr bwMode="auto">
          <a:xfrm>
            <a:off x="7133560" y="3155950"/>
            <a:ext cx="2438400" cy="682625"/>
            <a:chOff x="4267200" y="3276600"/>
            <a:chExt cx="2438400" cy="682625"/>
          </a:xfrm>
          <a:solidFill>
            <a:schemeClr val="accent5"/>
          </a:solidFill>
        </p:grpSpPr>
        <p:sp>
          <p:nvSpPr>
            <p:cNvPr id="96" name="Rectangle 98">
              <a:extLst>
                <a:ext uri="{FF2B5EF4-FFF2-40B4-BE49-F238E27FC236}">
                  <a16:creationId xmlns:a16="http://schemas.microsoft.com/office/drawing/2014/main" id="{E1574FE1-31AB-4AAE-89B6-E2DA64685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0" y="3581401"/>
              <a:ext cx="914400" cy="377824"/>
            </a:xfrm>
            <a:prstGeom prst="rect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latin typeface="+mn-lt"/>
                  <a:cs typeface="Gill Sans Light"/>
                </a:rPr>
                <a:t>index</a:t>
              </a:r>
            </a:p>
          </p:txBody>
        </p:sp>
        <p:sp>
          <p:nvSpPr>
            <p:cNvPr id="97" name="Rectangle 98">
              <a:extLst>
                <a:ext uri="{FF2B5EF4-FFF2-40B4-BE49-F238E27FC236}">
                  <a16:creationId xmlns:a16="http://schemas.microsoft.com/office/drawing/2014/main" id="{E202FD77-09BE-41A5-927A-B33664FBCA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7400" y="3581400"/>
              <a:ext cx="838200" cy="377825"/>
            </a:xfrm>
            <a:prstGeom prst="rect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latin typeface="+mn-lt"/>
                  <a:cs typeface="Gill Sans Light"/>
                </a:rPr>
                <a:t>byte</a:t>
              </a:r>
            </a:p>
          </p:txBody>
        </p:sp>
        <p:sp>
          <p:nvSpPr>
            <p:cNvPr id="98" name="Rectangle 98">
              <a:extLst>
                <a:ext uri="{FF2B5EF4-FFF2-40B4-BE49-F238E27FC236}">
                  <a16:creationId xmlns:a16="http://schemas.microsoft.com/office/drawing/2014/main" id="{0C3E2331-D549-44CA-98FD-056AD928D5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7200" y="3581400"/>
              <a:ext cx="685800" cy="377825"/>
            </a:xfrm>
            <a:prstGeom prst="rect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latin typeface="+mn-lt"/>
                  <a:cs typeface="Gill Sans Light"/>
                </a:rPr>
                <a:t>tag</a:t>
              </a:r>
            </a:p>
          </p:txBody>
        </p:sp>
        <p:sp>
          <p:nvSpPr>
            <p:cNvPr id="99" name="Down Arrow 75">
              <a:extLst>
                <a:ext uri="{FF2B5EF4-FFF2-40B4-BE49-F238E27FC236}">
                  <a16:creationId xmlns:a16="http://schemas.microsoft.com/office/drawing/2014/main" id="{5E451771-8BEC-45EF-8DEB-83762A4D4DF0}"/>
                </a:ext>
              </a:extLst>
            </p:cNvPr>
            <p:cNvSpPr/>
            <p:nvPr/>
          </p:nvSpPr>
          <p:spPr bwMode="auto">
            <a:xfrm>
              <a:off x="5257800" y="3276600"/>
              <a:ext cx="228600" cy="304800"/>
            </a:xfrm>
            <a:prstGeom prst="downArrow">
              <a:avLst/>
            </a:prstGeom>
            <a:grp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</p:grpSp>
      <p:sp>
        <p:nvSpPr>
          <p:cNvPr id="100" name="Freeform 135">
            <a:extLst>
              <a:ext uri="{FF2B5EF4-FFF2-40B4-BE49-F238E27FC236}">
                <a16:creationId xmlns:a16="http://schemas.microsoft.com/office/drawing/2014/main" id="{E927B72A-4D23-4982-BA40-7791462B4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6935" y="3870325"/>
            <a:ext cx="733425" cy="1266825"/>
          </a:xfrm>
          <a:custGeom>
            <a:avLst/>
            <a:gdLst>
              <a:gd name="T0" fmla="*/ 5277 w 790482"/>
              <a:gd name="T1" fmla="*/ 0 h 1256923"/>
              <a:gd name="T2" fmla="*/ 0 w 790482"/>
              <a:gd name="T3" fmla="*/ 1368436 h 1256923"/>
              <a:gd name="T4" fmla="*/ 321854 w 790482"/>
              <a:gd name="T5" fmla="*/ 1382691 h 1256923"/>
              <a:gd name="T6" fmla="*/ 0 60000 65536"/>
              <a:gd name="T7" fmla="*/ 0 60000 65536"/>
              <a:gd name="T8" fmla="*/ 0 60000 65536"/>
              <a:gd name="T9" fmla="*/ 0 w 790482"/>
              <a:gd name="T10" fmla="*/ 0 h 1256923"/>
              <a:gd name="T11" fmla="*/ 790482 w 790482"/>
              <a:gd name="T12" fmla="*/ 1256923 h 12569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90482" h="1256923">
                <a:moveTo>
                  <a:pt x="12959" y="0"/>
                </a:moveTo>
                <a:lnTo>
                  <a:pt x="0" y="1243965"/>
                </a:lnTo>
                <a:lnTo>
                  <a:pt x="790482" y="1256923"/>
                </a:ln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400">
              <a:latin typeface="Gill Sans Light"/>
              <a:cs typeface="Gill Sans Light"/>
            </a:endParaRPr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BD4E8E6D-B76F-4632-8EA2-792521432835}"/>
              </a:ext>
            </a:extLst>
          </p:cNvPr>
          <p:cNvCxnSpPr>
            <a:cxnSpLocks noChangeShapeType="1"/>
            <a:stCxn id="97" idx="2"/>
            <a:endCxn id="78" idx="0"/>
          </p:cNvCxnSpPr>
          <p:nvPr/>
        </p:nvCxnSpPr>
        <p:spPr bwMode="auto">
          <a:xfrm rot="16200000" flipH="1">
            <a:off x="8884572" y="4106863"/>
            <a:ext cx="1222375" cy="685800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05" name="Text Box 66">
            <a:extLst>
              <a:ext uri="{FF2B5EF4-FFF2-40B4-BE49-F238E27FC236}">
                <a16:creationId xmlns:a16="http://schemas.microsoft.com/office/drawing/2014/main" id="{C5F4F8E7-B4C1-43C2-AB01-FA173DA5C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6994" y="3812577"/>
            <a:ext cx="838200" cy="30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0" dirty="0">
                <a:latin typeface="+mn-lt"/>
                <a:cs typeface="Gill Sans Light"/>
              </a:rPr>
              <a:t>Cache: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7AA52C46-9793-4E88-83E5-64DA2599B166}"/>
              </a:ext>
            </a:extLst>
          </p:cNvPr>
          <p:cNvSpPr txBox="1"/>
          <p:nvPr/>
        </p:nvSpPr>
        <p:spPr>
          <a:xfrm>
            <a:off x="795968" y="1943100"/>
            <a:ext cx="187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Cache</a:t>
            </a:r>
          </a:p>
        </p:txBody>
      </p:sp>
    </p:spTree>
    <p:extLst>
      <p:ext uri="{BB962C8B-B14F-4D97-AF65-F5344CB8AC3E}">
        <p14:creationId xmlns:p14="http://schemas.microsoft.com/office/powerpoint/2010/main" val="35492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100" grpId="0" animBg="1"/>
      <p:bldP spid="1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58789-CF7A-4BDD-B3C8-2A9D33FA1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Typical Address Space Structure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C9BF65-0E51-40FF-BAD3-04343C6B9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4/7/2026, Lecture 13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87310E-83B1-4D9C-8A21-8338A7A7C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System Performance and Highly Concurrent Systems (2)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06C766-4E82-438E-B07C-606A223B9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328159-936E-499A-B36D-35902ECFEA4B}"/>
              </a:ext>
            </a:extLst>
          </p:cNvPr>
          <p:cNvSpPr/>
          <p:nvPr/>
        </p:nvSpPr>
        <p:spPr bwMode="auto">
          <a:xfrm>
            <a:off x="1490158" y="2590799"/>
            <a:ext cx="1828800" cy="1148835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412FDC-8B0C-437B-B4DA-072EFAEE83C4}"/>
              </a:ext>
            </a:extLst>
          </p:cNvPr>
          <p:cNvSpPr txBox="1"/>
          <p:nvPr/>
        </p:nvSpPr>
        <p:spPr>
          <a:xfrm>
            <a:off x="1792852" y="3712464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Processor</a:t>
            </a:r>
          </a:p>
          <a:p>
            <a:pPr algn="ctr"/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registers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7E39EC-1AC0-43AA-A2A7-68D54C997AEE}"/>
              </a:ext>
            </a:extLst>
          </p:cNvPr>
          <p:cNvSpPr/>
          <p:nvPr/>
        </p:nvSpPr>
        <p:spPr bwMode="auto">
          <a:xfrm>
            <a:off x="1490158" y="2819400"/>
            <a:ext cx="1828800" cy="228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841920-C19C-4487-A3E9-9F8E056BB537}"/>
              </a:ext>
            </a:extLst>
          </p:cNvPr>
          <p:cNvSpPr txBox="1"/>
          <p:nvPr/>
        </p:nvSpPr>
        <p:spPr>
          <a:xfrm>
            <a:off x="1044460" y="2514600"/>
            <a:ext cx="4844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0" dirty="0">
                <a:latin typeface="Gill Sans" charset="0"/>
                <a:ea typeface="Gill Sans" charset="0"/>
                <a:cs typeface="Gill Sans" charset="0"/>
              </a:rPr>
              <a:t>PC: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A737F8-F49E-4153-BC1D-000B2002DB2C}"/>
              </a:ext>
            </a:extLst>
          </p:cNvPr>
          <p:cNvSpPr/>
          <p:nvPr/>
        </p:nvSpPr>
        <p:spPr bwMode="auto">
          <a:xfrm>
            <a:off x="1490158" y="3283262"/>
            <a:ext cx="1828800" cy="228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2ADB1B-0ACE-4443-9274-DFF8BE0986CB}"/>
              </a:ext>
            </a:extLst>
          </p:cNvPr>
          <p:cNvSpPr txBox="1"/>
          <p:nvPr/>
        </p:nvSpPr>
        <p:spPr>
          <a:xfrm>
            <a:off x="1045261" y="2749034"/>
            <a:ext cx="4748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0" dirty="0">
                <a:latin typeface="Gill Sans" charset="0"/>
                <a:ea typeface="Gill Sans" charset="0"/>
                <a:cs typeface="Gill Sans" charset="0"/>
              </a:rPr>
              <a:t>SP:</a:t>
            </a:r>
          </a:p>
        </p:txBody>
      </p:sp>
      <p:sp>
        <p:nvSpPr>
          <p:cNvPr id="26" name="Freeform 9">
            <a:extLst>
              <a:ext uri="{FF2B5EF4-FFF2-40B4-BE49-F238E27FC236}">
                <a16:creationId xmlns:a16="http://schemas.microsoft.com/office/drawing/2014/main" id="{A6A99600-F94B-49D8-80DE-CB7296FFF85D}"/>
              </a:ext>
            </a:extLst>
          </p:cNvPr>
          <p:cNvSpPr/>
          <p:nvPr/>
        </p:nvSpPr>
        <p:spPr bwMode="auto">
          <a:xfrm>
            <a:off x="3127626" y="2681912"/>
            <a:ext cx="5000492" cy="235761"/>
          </a:xfrm>
          <a:custGeom>
            <a:avLst/>
            <a:gdLst>
              <a:gd name="connsiteX0" fmla="*/ 0 w 1864894"/>
              <a:gd name="connsiteY0" fmla="*/ 70287 h 1862992"/>
              <a:gd name="connsiteX1" fmla="*/ 372978 w 1864894"/>
              <a:gd name="connsiteY1" fmla="*/ 106382 h 1862992"/>
              <a:gd name="connsiteX2" fmla="*/ 914400 w 1864894"/>
              <a:gd name="connsiteY2" fmla="*/ 1080940 h 1862992"/>
              <a:gd name="connsiteX3" fmla="*/ 1419726 w 1864894"/>
              <a:gd name="connsiteY3" fmla="*/ 1718613 h 1862992"/>
              <a:gd name="connsiteX4" fmla="*/ 1864894 w 1864894"/>
              <a:gd name="connsiteY4" fmla="*/ 1862992 h 1862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4894" h="1862992">
                <a:moveTo>
                  <a:pt x="0" y="70287"/>
                </a:moveTo>
                <a:cubicBezTo>
                  <a:pt x="110289" y="4113"/>
                  <a:pt x="220578" y="-62060"/>
                  <a:pt x="372978" y="106382"/>
                </a:cubicBezTo>
                <a:cubicBezTo>
                  <a:pt x="525378" y="274824"/>
                  <a:pt x="739942" y="812235"/>
                  <a:pt x="914400" y="1080940"/>
                </a:cubicBezTo>
                <a:cubicBezTo>
                  <a:pt x="1088858" y="1349645"/>
                  <a:pt x="1261310" y="1588271"/>
                  <a:pt x="1419726" y="1718613"/>
                </a:cubicBezTo>
                <a:cubicBezTo>
                  <a:pt x="1578142" y="1848955"/>
                  <a:pt x="1721518" y="1855973"/>
                  <a:pt x="1864894" y="1862992"/>
                </a:cubicBezTo>
              </a:path>
            </a:pathLst>
          </a:custGeom>
          <a:noFill/>
          <a:ln w="38100" cap="flat" cmpd="sng" algn="ctr">
            <a:solidFill>
              <a:schemeClr val="accent1"/>
            </a:solidFill>
            <a:prstDash val="solid"/>
            <a:round/>
            <a:headEnd type="oval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7" name="Freeform 59">
            <a:extLst>
              <a:ext uri="{FF2B5EF4-FFF2-40B4-BE49-F238E27FC236}">
                <a16:creationId xmlns:a16="http://schemas.microsoft.com/office/drawing/2014/main" id="{BF15AD96-39C9-454B-A3AA-5F39988282EF}"/>
              </a:ext>
            </a:extLst>
          </p:cNvPr>
          <p:cNvSpPr/>
          <p:nvPr/>
        </p:nvSpPr>
        <p:spPr bwMode="auto">
          <a:xfrm>
            <a:off x="3127627" y="2826966"/>
            <a:ext cx="4991676" cy="2001066"/>
          </a:xfrm>
          <a:custGeom>
            <a:avLst/>
            <a:gdLst>
              <a:gd name="connsiteX0" fmla="*/ 0 w 1864894"/>
              <a:gd name="connsiteY0" fmla="*/ 70287 h 1862992"/>
              <a:gd name="connsiteX1" fmla="*/ 372978 w 1864894"/>
              <a:gd name="connsiteY1" fmla="*/ 106382 h 1862992"/>
              <a:gd name="connsiteX2" fmla="*/ 914400 w 1864894"/>
              <a:gd name="connsiteY2" fmla="*/ 1080940 h 1862992"/>
              <a:gd name="connsiteX3" fmla="*/ 1419726 w 1864894"/>
              <a:gd name="connsiteY3" fmla="*/ 1718613 h 1862992"/>
              <a:gd name="connsiteX4" fmla="*/ 1864894 w 1864894"/>
              <a:gd name="connsiteY4" fmla="*/ 1862992 h 1862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4894" h="1862992">
                <a:moveTo>
                  <a:pt x="0" y="70287"/>
                </a:moveTo>
                <a:cubicBezTo>
                  <a:pt x="110289" y="4113"/>
                  <a:pt x="220578" y="-62060"/>
                  <a:pt x="372978" y="106382"/>
                </a:cubicBezTo>
                <a:cubicBezTo>
                  <a:pt x="525378" y="274824"/>
                  <a:pt x="739942" y="812235"/>
                  <a:pt x="914400" y="1080940"/>
                </a:cubicBezTo>
                <a:cubicBezTo>
                  <a:pt x="1088858" y="1349645"/>
                  <a:pt x="1261310" y="1588271"/>
                  <a:pt x="1419726" y="1718613"/>
                </a:cubicBezTo>
                <a:cubicBezTo>
                  <a:pt x="1578142" y="1848955"/>
                  <a:pt x="1721518" y="1855973"/>
                  <a:pt x="1864894" y="1862992"/>
                </a:cubicBezTo>
              </a:path>
            </a:pathLst>
          </a:custGeom>
          <a:noFill/>
          <a:ln w="38100" cap="flat" cmpd="sng" algn="ctr">
            <a:solidFill>
              <a:schemeClr val="accent1"/>
            </a:solidFill>
            <a:prstDash val="solid"/>
            <a:round/>
            <a:headEnd type="oval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181F333-1B0E-45D8-8120-C36866A6AF4A}"/>
              </a:ext>
            </a:extLst>
          </p:cNvPr>
          <p:cNvSpPr/>
          <p:nvPr/>
        </p:nvSpPr>
        <p:spPr bwMode="auto">
          <a:xfrm>
            <a:off x="8128118" y="2438399"/>
            <a:ext cx="1828800" cy="2895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Gill Sans" charset="0"/>
              <a:cs typeface="Gill Sans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700A87D-F4CB-4D93-950E-58D44BB1F39B}"/>
              </a:ext>
            </a:extLst>
          </p:cNvPr>
          <p:cNvSpPr txBox="1"/>
          <p:nvPr/>
        </p:nvSpPr>
        <p:spPr>
          <a:xfrm>
            <a:off x="9956918" y="2151179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ea typeface="Gill Sans" charset="0"/>
                <a:cs typeface="Gill Sans" charset="0"/>
              </a:rPr>
              <a:t>0x000…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EB8CBC3-CF23-4F6C-A252-0F00C1E70A00}"/>
              </a:ext>
            </a:extLst>
          </p:cNvPr>
          <p:cNvSpPr txBox="1"/>
          <p:nvPr/>
        </p:nvSpPr>
        <p:spPr>
          <a:xfrm>
            <a:off x="9956918" y="5107114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ea typeface="Gill Sans" charset="0"/>
                <a:cs typeface="Gill Sans" charset="0"/>
              </a:rPr>
              <a:t>0xFFF…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828E95C-7430-4868-9872-E0683CC7D936}"/>
              </a:ext>
            </a:extLst>
          </p:cNvPr>
          <p:cNvGrpSpPr/>
          <p:nvPr/>
        </p:nvGrpSpPr>
        <p:grpSpPr>
          <a:xfrm>
            <a:off x="8205036" y="2674979"/>
            <a:ext cx="1678006" cy="2422440"/>
            <a:chOff x="3200400" y="1638300"/>
            <a:chExt cx="1628564" cy="2400300"/>
          </a:xfrm>
          <a:solidFill>
            <a:srgbClr val="FFFF00"/>
          </a:solidFill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3F80C09-038D-4B16-9680-E1EE8B500FAB}"/>
                </a:ext>
              </a:extLst>
            </p:cNvPr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F70142C-848A-4EA0-A0C6-EB92164CC3F5}"/>
                </a:ext>
              </a:extLst>
            </p:cNvPr>
            <p:cNvSpPr txBox="1"/>
            <p:nvPr/>
          </p:nvSpPr>
          <p:spPr>
            <a:xfrm>
              <a:off x="3666112" y="1638300"/>
              <a:ext cx="694185" cy="3659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0" dirty="0"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124EC30-BF7C-4647-A882-B851F8E4D898}"/>
                </a:ext>
              </a:extLst>
            </p:cNvPr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47689CF-B0A2-4E53-BDF8-6E36E6E2C943}"/>
                </a:ext>
              </a:extLst>
            </p:cNvPr>
            <p:cNvSpPr txBox="1"/>
            <p:nvPr/>
          </p:nvSpPr>
          <p:spPr>
            <a:xfrm>
              <a:off x="3332401" y="2133601"/>
              <a:ext cx="1361611" cy="36595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0" dirty="0"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438E68A-B9A0-4689-9FA0-151C8841D69B}"/>
                </a:ext>
              </a:extLst>
            </p:cNvPr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B828FCD-9947-4857-A8E1-9A38276AA02B}"/>
                </a:ext>
              </a:extLst>
            </p:cNvPr>
            <p:cNvSpPr txBox="1"/>
            <p:nvPr/>
          </p:nvSpPr>
          <p:spPr>
            <a:xfrm>
              <a:off x="3647444" y="2667001"/>
              <a:ext cx="731523" cy="3659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0" dirty="0"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85695F4-961B-4687-8B6A-144291B3C50D}"/>
                </a:ext>
              </a:extLst>
            </p:cNvPr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C8EAE6A-D5FE-4E6B-8C6C-13CC4941EA8B}"/>
                </a:ext>
              </a:extLst>
            </p:cNvPr>
            <p:cNvSpPr txBox="1"/>
            <p:nvPr/>
          </p:nvSpPr>
          <p:spPr>
            <a:xfrm>
              <a:off x="3639697" y="3581400"/>
              <a:ext cx="764195" cy="3659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0" dirty="0"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8A74DBCB-2983-442F-A51D-F16EB1614316}"/>
                </a:ext>
              </a:extLst>
            </p:cNvPr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C045088D-1978-4D61-A606-0B0D5198693F}"/>
                </a:ext>
              </a:extLst>
            </p:cNvPr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475807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4A86C4-757C-4A66-9091-96DF8651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900" smtClean="0"/>
              <a:t>4/14/2025, 4/16/2025 Lecture 14</a:t>
            </a:r>
            <a:endParaRPr lang="en-US" sz="9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956D06-35A3-4412-B2AE-CF2C6E0F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smtClean="0"/>
              <a:t>CSC4103, Spring 2025, Paging, Caching, TLB's</a:t>
            </a:r>
            <a:endParaRPr lang="en-US" sz="9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4D782E-2BB8-4024-90A1-5B61FA61C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90</a:t>
            </a:fld>
            <a:endParaRPr lang="en-US" dirty="0"/>
          </a:p>
        </p:txBody>
      </p:sp>
      <p:sp>
        <p:nvSpPr>
          <p:cNvPr id="104" name="Title 103">
            <a:extLst>
              <a:ext uri="{FF2B5EF4-FFF2-40B4-BE49-F238E27FC236}">
                <a16:creationId xmlns:a16="http://schemas.microsoft.com/office/drawing/2014/main" id="{5DD0B774-B6A8-4792-8114-C39605930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Everything Together</a:t>
            </a:r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2727828" y="294198"/>
            <a:ext cx="9400032" cy="62702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" name="Rectangle 98">
            <a:extLst>
              <a:ext uri="{FF2B5EF4-FFF2-40B4-BE49-F238E27FC236}">
                <a16:creationId xmlns:a16="http://schemas.microsoft.com/office/drawing/2014/main" id="{E10F1578-0567-460A-9C33-4D5CDEA10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3644" y="2640565"/>
            <a:ext cx="1447800" cy="479426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0">
                <a:latin typeface="+mn-lt"/>
                <a:cs typeface="Gill Sans Light"/>
              </a:rPr>
              <a:t>Offset</a:t>
            </a:r>
          </a:p>
        </p:txBody>
      </p:sp>
      <p:sp>
        <p:nvSpPr>
          <p:cNvPr id="8" name="Rectangle 102">
            <a:extLst>
              <a:ext uri="{FF2B5EF4-FFF2-40B4-BE49-F238E27FC236}">
                <a16:creationId xmlns:a16="http://schemas.microsoft.com/office/drawing/2014/main" id="{D1C9C649-276E-4E23-8399-EAE1554A3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3044" y="2640565"/>
            <a:ext cx="1000125" cy="479426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400" b="0" dirty="0">
                <a:latin typeface="+mn-lt"/>
                <a:cs typeface="Gill Sans Light"/>
              </a:rPr>
              <a:t>Physical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400" b="0" dirty="0">
                <a:latin typeface="+mn-lt"/>
                <a:cs typeface="Gill Sans Light"/>
              </a:rPr>
              <a:t>Page #</a:t>
            </a:r>
          </a:p>
        </p:txBody>
      </p:sp>
      <p:sp>
        <p:nvSpPr>
          <p:cNvPr id="9" name="Text Box 66">
            <a:extLst>
              <a:ext uri="{FF2B5EF4-FFF2-40B4-BE49-F238E27FC236}">
                <a16:creationId xmlns:a16="http://schemas.microsoft.com/office/drawing/2014/main" id="{8291216B-33D2-40B3-BC59-C3389410E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8244" y="513315"/>
            <a:ext cx="2895600" cy="30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0">
                <a:latin typeface="+mn-lt"/>
                <a:cs typeface="Gill Sans Light"/>
              </a:rPr>
              <a:t>Virtual Address:</a:t>
            </a:r>
          </a:p>
        </p:txBody>
      </p:sp>
      <p:sp>
        <p:nvSpPr>
          <p:cNvPr id="10" name="Rectangle 68">
            <a:extLst>
              <a:ext uri="{FF2B5EF4-FFF2-40B4-BE49-F238E27FC236}">
                <a16:creationId xmlns:a16="http://schemas.microsoft.com/office/drawing/2014/main" id="{2C5484FA-6E39-409B-B466-9AEA2FB75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757" y="856215"/>
            <a:ext cx="1258887" cy="479426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0" dirty="0">
                <a:latin typeface="+mn-lt"/>
                <a:cs typeface="Gill Sans Light"/>
              </a:rPr>
              <a:t>Offset</a:t>
            </a:r>
          </a:p>
        </p:txBody>
      </p:sp>
      <p:sp>
        <p:nvSpPr>
          <p:cNvPr id="11" name="Rectangle 69">
            <a:extLst>
              <a:ext uri="{FF2B5EF4-FFF2-40B4-BE49-F238E27FC236}">
                <a16:creationId xmlns:a16="http://schemas.microsoft.com/office/drawing/2014/main" id="{042ADCE3-770E-4395-A41A-4FD965FFE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8044" y="856215"/>
            <a:ext cx="1001713" cy="479426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400" b="0">
                <a:latin typeface="+mn-lt"/>
                <a:cs typeface="Gill Sans Light"/>
              </a:rPr>
              <a:t>Virtual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400" b="0">
                <a:latin typeface="+mn-lt"/>
                <a:cs typeface="Gill Sans Light"/>
              </a:rPr>
              <a:t>P2 index</a:t>
            </a:r>
          </a:p>
        </p:txBody>
      </p:sp>
      <p:sp>
        <p:nvSpPr>
          <p:cNvPr id="12" name="Rectangle 70">
            <a:extLst>
              <a:ext uri="{FF2B5EF4-FFF2-40B4-BE49-F238E27FC236}">
                <a16:creationId xmlns:a16="http://schemas.microsoft.com/office/drawing/2014/main" id="{C051315F-E0F9-4CF7-9F99-EA9E90746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6332" y="856215"/>
            <a:ext cx="1001712" cy="479426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400" b="0" dirty="0">
                <a:latin typeface="+mn-lt"/>
                <a:cs typeface="Gill Sans Light"/>
              </a:rPr>
              <a:t>Virtual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400" b="0" dirty="0">
                <a:latin typeface="+mn-lt"/>
                <a:cs typeface="Gill Sans Light"/>
              </a:rPr>
              <a:t>P1 index</a:t>
            </a:r>
          </a:p>
        </p:txBody>
      </p:sp>
      <p:sp>
        <p:nvSpPr>
          <p:cNvPr id="13" name="Freeform 93">
            <a:extLst>
              <a:ext uri="{FF2B5EF4-FFF2-40B4-BE49-F238E27FC236}">
                <a16:creationId xmlns:a16="http://schemas.microsoft.com/office/drawing/2014/main" id="{CF39CFE9-FC80-4209-BE03-5BCA5CFBF181}"/>
              </a:ext>
            </a:extLst>
          </p:cNvPr>
          <p:cNvSpPr>
            <a:spLocks/>
          </p:cNvSpPr>
          <p:nvPr/>
        </p:nvSpPr>
        <p:spPr bwMode="auto">
          <a:xfrm>
            <a:off x="3846444" y="1234040"/>
            <a:ext cx="1447800" cy="1295400"/>
          </a:xfrm>
          <a:custGeom>
            <a:avLst/>
            <a:gdLst>
              <a:gd name="T0" fmla="*/ 0 w 912"/>
              <a:gd name="T1" fmla="*/ 0 h 960"/>
              <a:gd name="T2" fmla="*/ 0 w 912"/>
              <a:gd name="T3" fmla="*/ 2147483647 h 960"/>
              <a:gd name="T4" fmla="*/ 2147483647 w 912"/>
              <a:gd name="T5" fmla="*/ 2147483647 h 960"/>
              <a:gd name="T6" fmla="*/ 2147483647 w 912"/>
              <a:gd name="T7" fmla="*/ 2147483647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960"/>
              <a:gd name="T14" fmla="*/ 912 w 912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960">
                <a:moveTo>
                  <a:pt x="0" y="0"/>
                </a:moveTo>
                <a:lnTo>
                  <a:pt x="0" y="288"/>
                </a:lnTo>
                <a:lnTo>
                  <a:pt x="528" y="960"/>
                </a:lnTo>
                <a:lnTo>
                  <a:pt x="912" y="96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400">
              <a:cs typeface="Gill Sans Light"/>
            </a:endParaRPr>
          </a:p>
        </p:txBody>
      </p:sp>
      <p:sp>
        <p:nvSpPr>
          <p:cNvPr id="14" name="Freeform 120">
            <a:extLst>
              <a:ext uri="{FF2B5EF4-FFF2-40B4-BE49-F238E27FC236}">
                <a16:creationId xmlns:a16="http://schemas.microsoft.com/office/drawing/2014/main" id="{11C5C0B4-7A14-4E36-95B1-8DA9C74D6B4F}"/>
              </a:ext>
            </a:extLst>
          </p:cNvPr>
          <p:cNvSpPr>
            <a:spLocks/>
          </p:cNvSpPr>
          <p:nvPr/>
        </p:nvSpPr>
        <p:spPr bwMode="auto">
          <a:xfrm>
            <a:off x="4760844" y="1234040"/>
            <a:ext cx="1524000" cy="793750"/>
          </a:xfrm>
          <a:custGeom>
            <a:avLst/>
            <a:gdLst>
              <a:gd name="T0" fmla="*/ 0 w 1824"/>
              <a:gd name="T1" fmla="*/ 0 h 768"/>
              <a:gd name="T2" fmla="*/ 0 w 1824"/>
              <a:gd name="T3" fmla="*/ 2147483647 h 768"/>
              <a:gd name="T4" fmla="*/ 2147483647 w 1824"/>
              <a:gd name="T5" fmla="*/ 2147483647 h 768"/>
              <a:gd name="T6" fmla="*/ 2147483647 w 1824"/>
              <a:gd name="T7" fmla="*/ 2147483647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1824"/>
              <a:gd name="T13" fmla="*/ 0 h 768"/>
              <a:gd name="T14" fmla="*/ 1824 w 1824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24" h="768">
                <a:moveTo>
                  <a:pt x="0" y="0"/>
                </a:moveTo>
                <a:lnTo>
                  <a:pt x="0" y="192"/>
                </a:lnTo>
                <a:lnTo>
                  <a:pt x="1440" y="768"/>
                </a:lnTo>
                <a:lnTo>
                  <a:pt x="1824" y="768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400">
              <a:cs typeface="Gill Sans Light"/>
            </a:endParaRPr>
          </a:p>
        </p:txBody>
      </p:sp>
      <p:sp>
        <p:nvSpPr>
          <p:cNvPr id="15" name="Line 20">
            <a:extLst>
              <a:ext uri="{FF2B5EF4-FFF2-40B4-BE49-F238E27FC236}">
                <a16:creationId xmlns:a16="http://schemas.microsoft.com/office/drawing/2014/main" id="{FCE974B2-69B3-406B-8065-7EEE0D325495}"/>
              </a:ext>
            </a:extLst>
          </p:cNvPr>
          <p:cNvSpPr>
            <a:spLocks noChangeShapeType="1"/>
          </p:cNvSpPr>
          <p:nvPr/>
        </p:nvSpPr>
        <p:spPr bwMode="auto">
          <a:xfrm>
            <a:off x="6970644" y="1951590"/>
            <a:ext cx="4572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400">
              <a:cs typeface="Gill Sans Light"/>
            </a:endParaRPr>
          </a:p>
        </p:txBody>
      </p:sp>
      <p:sp>
        <p:nvSpPr>
          <p:cNvPr id="16" name="Freeform 83">
            <a:extLst>
              <a:ext uri="{FF2B5EF4-FFF2-40B4-BE49-F238E27FC236}">
                <a16:creationId xmlns:a16="http://schemas.microsoft.com/office/drawing/2014/main" id="{EDB4223E-66E4-49FE-8215-5033AF7CC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4519" y="1062590"/>
            <a:ext cx="2436813" cy="1541463"/>
          </a:xfrm>
          <a:custGeom>
            <a:avLst/>
            <a:gdLst>
              <a:gd name="T0" fmla="*/ 0 w 2436241"/>
              <a:gd name="T1" fmla="*/ 0 h 1541997"/>
              <a:gd name="T2" fmla="*/ 2016162 w 2436241"/>
              <a:gd name="T3" fmla="*/ 373702 h 1541997"/>
              <a:gd name="T4" fmla="*/ 2445409 w 2436241"/>
              <a:gd name="T5" fmla="*/ 1533475 h 1541997"/>
              <a:gd name="T6" fmla="*/ 0 60000 65536"/>
              <a:gd name="T7" fmla="*/ 0 60000 65536"/>
              <a:gd name="T8" fmla="*/ 0 60000 65536"/>
              <a:gd name="T9" fmla="*/ 0 w 2436241"/>
              <a:gd name="T10" fmla="*/ 0 h 1541997"/>
              <a:gd name="T11" fmla="*/ 2436241 w 2436241"/>
              <a:gd name="T12" fmla="*/ 1541997 h 15419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36241" h="1541997">
                <a:moveTo>
                  <a:pt x="0" y="0"/>
                </a:moveTo>
                <a:lnTo>
                  <a:pt x="2008603" y="375781"/>
                </a:lnTo>
                <a:lnTo>
                  <a:pt x="2436241" y="1541997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400">
              <a:cs typeface="Gill Sans Light"/>
            </a:endParaRPr>
          </a:p>
        </p:txBody>
      </p:sp>
      <p:grpSp>
        <p:nvGrpSpPr>
          <p:cNvPr id="24" name="Group 95">
            <a:extLst>
              <a:ext uri="{FF2B5EF4-FFF2-40B4-BE49-F238E27FC236}">
                <a16:creationId xmlns:a16="http://schemas.microsoft.com/office/drawing/2014/main" id="{AD8436E0-91CF-4066-A7D6-3DA0FD693A65}"/>
              </a:ext>
            </a:extLst>
          </p:cNvPr>
          <p:cNvGrpSpPr>
            <a:grpSpLocks/>
          </p:cNvGrpSpPr>
          <p:nvPr/>
        </p:nvGrpSpPr>
        <p:grpSpPr bwMode="auto">
          <a:xfrm>
            <a:off x="5827644" y="1341990"/>
            <a:ext cx="1447800" cy="3340786"/>
            <a:chOff x="2971800" y="1524000"/>
            <a:chExt cx="1447800" cy="3339908"/>
          </a:xfrm>
        </p:grpSpPr>
        <p:sp>
          <p:nvSpPr>
            <p:cNvPr id="25" name="Line 20">
              <a:extLst>
                <a:ext uri="{FF2B5EF4-FFF2-40B4-BE49-F238E27FC236}">
                  <a16:creationId xmlns:a16="http://schemas.microsoft.com/office/drawing/2014/main" id="{204E2974-F46D-4F84-BEE8-C7E140F54B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24200" y="1524000"/>
              <a:ext cx="304800" cy="118745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cs typeface="Gill Sans Light"/>
              </a:endParaRPr>
            </a:p>
          </p:txBody>
        </p:sp>
        <p:sp>
          <p:nvSpPr>
            <p:cNvPr id="26" name="Line 22">
              <a:extLst>
                <a:ext uri="{FF2B5EF4-FFF2-40B4-BE49-F238E27FC236}">
                  <a16:creationId xmlns:a16="http://schemas.microsoft.com/office/drawing/2014/main" id="{ADBE2A8E-6D1E-4517-BEE8-C46797F520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9913" y="3100387"/>
              <a:ext cx="319087" cy="3286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cs typeface="Gill Sans Light"/>
              </a:endParaRPr>
            </a:p>
          </p:txBody>
        </p:sp>
        <p:sp>
          <p:nvSpPr>
            <p:cNvPr id="27" name="Rectangle 8">
              <a:extLst>
                <a:ext uri="{FF2B5EF4-FFF2-40B4-BE49-F238E27FC236}">
                  <a16:creationId xmlns:a16="http://schemas.microsoft.com/office/drawing/2014/main" id="{E5416519-4D3A-4DB0-B61E-4B91E42A6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1524000"/>
              <a:ext cx="668338" cy="9588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28" name="Rectangle 10" descr="50%">
              <a:extLst>
                <a:ext uri="{FF2B5EF4-FFF2-40B4-BE49-F238E27FC236}">
                  <a16:creationId xmlns:a16="http://schemas.microsoft.com/office/drawing/2014/main" id="{B453D83E-48A6-4761-8142-14CFD96508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1792288"/>
              <a:ext cx="668338" cy="141288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29" name="Rectangle 11" descr="70%">
              <a:extLst>
                <a:ext uri="{FF2B5EF4-FFF2-40B4-BE49-F238E27FC236}">
                  <a16:creationId xmlns:a16="http://schemas.microsoft.com/office/drawing/2014/main" id="{E08212D3-FA56-4D59-AC49-6B89A13F83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2105025"/>
              <a:ext cx="668338" cy="144463"/>
            </a:xfrm>
            <a:prstGeom prst="rect">
              <a:avLst/>
            </a:prstGeom>
            <a:pattFill prst="pct70">
              <a:fgClr>
                <a:schemeClr val="hlink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30" name="Rectangle 8">
              <a:extLst>
                <a:ext uri="{FF2B5EF4-FFF2-40B4-BE49-F238E27FC236}">
                  <a16:creationId xmlns:a16="http://schemas.microsoft.com/office/drawing/2014/main" id="{BDDE3C9E-45E7-4665-BF28-4E0CFFC9EC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3384550"/>
              <a:ext cx="668338" cy="9588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31" name="Rectangle 10" descr="50%">
              <a:extLst>
                <a:ext uri="{FF2B5EF4-FFF2-40B4-BE49-F238E27FC236}">
                  <a16:creationId xmlns:a16="http://schemas.microsoft.com/office/drawing/2014/main" id="{9C6B8893-6E20-4BD4-8839-1C20B3C873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3652838"/>
              <a:ext cx="668338" cy="141288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32" name="Rectangle 10" descr="50%">
              <a:extLst>
                <a:ext uri="{FF2B5EF4-FFF2-40B4-BE49-F238E27FC236}">
                  <a16:creationId xmlns:a16="http://schemas.microsoft.com/office/drawing/2014/main" id="{99CD2F9F-72DE-4EEA-9CAE-DDBFFFEA01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3962400"/>
              <a:ext cx="668338" cy="141288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33" name="Text Box 66">
              <a:extLst>
                <a:ext uri="{FF2B5EF4-FFF2-40B4-BE49-F238E27FC236}">
                  <a16:creationId xmlns:a16="http://schemas.microsoft.com/office/drawing/2014/main" id="{5B02FFA2-090A-488E-8AB0-F8F1CA4BB0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800" y="4343400"/>
              <a:ext cx="1447800" cy="520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latin typeface="+mn-lt"/>
                  <a:cs typeface="Gill Sans Light"/>
                </a:rPr>
                <a:t>Page Table </a:t>
              </a:r>
            </a:p>
            <a:p>
              <a:pPr eaLnBrk="1" hangingPunct="1"/>
              <a:r>
                <a:rPr lang="en-US" altLang="en-US" sz="1400" b="0">
                  <a:latin typeface="+mn-lt"/>
                  <a:cs typeface="Gill Sans Light"/>
                </a:rPr>
                <a:t>(2</a:t>
              </a:r>
              <a:r>
                <a:rPr lang="en-US" altLang="en-US" sz="1400" b="0" baseline="30000">
                  <a:latin typeface="+mn-lt"/>
                  <a:cs typeface="Gill Sans Light"/>
                </a:rPr>
                <a:t>nd</a:t>
              </a:r>
              <a:r>
                <a:rPr lang="en-US" altLang="en-US" sz="1400" b="0">
                  <a:latin typeface="+mn-lt"/>
                  <a:cs typeface="Gill Sans Light"/>
                </a:rPr>
                <a:t> level)</a:t>
              </a:r>
            </a:p>
          </p:txBody>
        </p:sp>
      </p:grpSp>
      <p:sp>
        <p:nvSpPr>
          <p:cNvPr id="34" name="Rectangle 8">
            <a:extLst>
              <a:ext uri="{FF2B5EF4-FFF2-40B4-BE49-F238E27FC236}">
                <a16:creationId xmlns:a16="http://schemas.microsoft.com/office/drawing/2014/main" id="{FD25E6A3-19DB-45AD-BCF6-7319CED00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2044" y="884790"/>
            <a:ext cx="1295400" cy="419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b="0">
              <a:latin typeface="+mn-lt"/>
              <a:cs typeface="Gill Sans Light"/>
            </a:endParaRPr>
          </a:p>
        </p:txBody>
      </p:sp>
      <p:sp>
        <p:nvSpPr>
          <p:cNvPr id="35" name="Rectangle 10" descr="50%">
            <a:extLst>
              <a:ext uri="{FF2B5EF4-FFF2-40B4-BE49-F238E27FC236}">
                <a16:creationId xmlns:a16="http://schemas.microsoft.com/office/drawing/2014/main" id="{A7553980-2879-4326-9E08-F244C8A13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2044" y="1418190"/>
            <a:ext cx="1295400" cy="685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400" b="0">
              <a:ea typeface="ＭＳ Ｐゴシック" charset="-128"/>
              <a:cs typeface="Gill Sans Light"/>
            </a:endParaRPr>
          </a:p>
        </p:txBody>
      </p:sp>
      <p:sp>
        <p:nvSpPr>
          <p:cNvPr id="36" name="Rectangle 10" descr="50%">
            <a:extLst>
              <a:ext uri="{FF2B5EF4-FFF2-40B4-BE49-F238E27FC236}">
                <a16:creationId xmlns:a16="http://schemas.microsoft.com/office/drawing/2014/main" id="{793DD4EE-DEE2-432E-A5F2-4F947FF86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2044" y="1799190"/>
            <a:ext cx="1295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400" b="0">
              <a:ea typeface="ＭＳ Ｐゴシック" charset="-128"/>
              <a:cs typeface="Gill Sans Light"/>
            </a:endParaRPr>
          </a:p>
        </p:txBody>
      </p:sp>
      <p:sp>
        <p:nvSpPr>
          <p:cNvPr id="37" name="Line 20">
            <a:extLst>
              <a:ext uri="{FF2B5EF4-FFF2-40B4-BE49-F238E27FC236}">
                <a16:creationId xmlns:a16="http://schemas.microsoft.com/office/drawing/2014/main" id="{BCA28488-193E-491A-913F-78F1D0C5BA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80244" y="1418190"/>
            <a:ext cx="2971800" cy="1219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400">
              <a:cs typeface="Gill Sans Light"/>
            </a:endParaRPr>
          </a:p>
        </p:txBody>
      </p:sp>
      <p:sp>
        <p:nvSpPr>
          <p:cNvPr id="38" name="Line 20">
            <a:extLst>
              <a:ext uri="{FF2B5EF4-FFF2-40B4-BE49-F238E27FC236}">
                <a16:creationId xmlns:a16="http://schemas.microsoft.com/office/drawing/2014/main" id="{20066BA4-DA74-473E-8474-E19172DC0DD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51844" y="1799190"/>
            <a:ext cx="160020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400">
              <a:cs typeface="Gill Sans Light"/>
            </a:endParaRPr>
          </a:p>
        </p:txBody>
      </p:sp>
      <p:sp>
        <p:nvSpPr>
          <p:cNvPr id="39" name="Text Box 100">
            <a:extLst>
              <a:ext uri="{FF2B5EF4-FFF2-40B4-BE49-F238E27FC236}">
                <a16:creationId xmlns:a16="http://schemas.microsoft.com/office/drawing/2014/main" id="{8802FAA6-1A23-49D0-BAD5-BF8D2C2B6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5844" y="349340"/>
            <a:ext cx="1371600" cy="520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0" dirty="0">
                <a:latin typeface="+mn-lt"/>
                <a:cs typeface="Gill Sans Light"/>
              </a:rPr>
              <a:t>Physical </a:t>
            </a:r>
          </a:p>
          <a:p>
            <a:pPr eaLnBrk="1" hangingPunct="1"/>
            <a:r>
              <a:rPr lang="en-US" altLang="en-US" sz="1400" b="0" dirty="0">
                <a:latin typeface="+mn-lt"/>
                <a:cs typeface="Gill Sans Light"/>
              </a:rPr>
              <a:t>Memory:</a:t>
            </a:r>
          </a:p>
        </p:txBody>
      </p:sp>
      <p:sp>
        <p:nvSpPr>
          <p:cNvPr id="41" name="Freeform 49">
            <a:extLst>
              <a:ext uri="{FF2B5EF4-FFF2-40B4-BE49-F238E27FC236}">
                <a16:creationId xmlns:a16="http://schemas.microsoft.com/office/drawing/2014/main" id="{283572EF-5639-4C56-8632-EBEF8199B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1532" y="1610348"/>
            <a:ext cx="830262" cy="4014788"/>
          </a:xfrm>
          <a:custGeom>
            <a:avLst/>
            <a:gdLst>
              <a:gd name="T0" fmla="*/ 39561 w 829359"/>
              <a:gd name="T1" fmla="*/ 0 h 3939220"/>
              <a:gd name="T2" fmla="*/ 0 w 829359"/>
              <a:gd name="T3" fmla="*/ 5424228 h 3939220"/>
              <a:gd name="T4" fmla="*/ 843927 w 829359"/>
              <a:gd name="T5" fmla="*/ 5442131 h 3939220"/>
              <a:gd name="T6" fmla="*/ 0 60000 65536"/>
              <a:gd name="T7" fmla="*/ 0 60000 65536"/>
              <a:gd name="T8" fmla="*/ 0 60000 65536"/>
              <a:gd name="T9" fmla="*/ 0 w 829359"/>
              <a:gd name="T10" fmla="*/ 0 h 3939220"/>
              <a:gd name="T11" fmla="*/ 829359 w 829359"/>
              <a:gd name="T12" fmla="*/ 3939220 h 39392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29359" h="3939220">
                <a:moveTo>
                  <a:pt x="38877" y="0"/>
                </a:moveTo>
                <a:lnTo>
                  <a:pt x="0" y="3926262"/>
                </a:lnTo>
                <a:lnTo>
                  <a:pt x="829359" y="3939220"/>
                </a:ln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400">
              <a:cs typeface="Gill Sans Light"/>
            </a:endParaRPr>
          </a:p>
        </p:txBody>
      </p:sp>
      <p:sp>
        <p:nvSpPr>
          <p:cNvPr id="40" name="Right Brace 47">
            <a:extLst>
              <a:ext uri="{FF2B5EF4-FFF2-40B4-BE49-F238E27FC236}">
                <a16:creationId xmlns:a16="http://schemas.microsoft.com/office/drawing/2014/main" id="{CA2167CA-B69A-4109-BEB6-EB5F77CEE89E}"/>
              </a:ext>
            </a:extLst>
          </p:cNvPr>
          <p:cNvSpPr>
            <a:spLocks/>
          </p:cNvSpPr>
          <p:nvPr/>
        </p:nvSpPr>
        <p:spPr bwMode="auto">
          <a:xfrm rot="5400000">
            <a:off x="3821044" y="524498"/>
            <a:ext cx="228600" cy="1943100"/>
          </a:xfrm>
          <a:prstGeom prst="rightBrace">
            <a:avLst>
              <a:gd name="adj1" fmla="val 834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>
            <a:lvl1pPr marL="6858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b="0">
              <a:latin typeface="+mn-lt"/>
              <a:cs typeface="Gill Sans Light"/>
            </a:endParaRPr>
          </a:p>
        </p:txBody>
      </p:sp>
      <p:sp>
        <p:nvSpPr>
          <p:cNvPr id="42" name="Freeform 50">
            <a:extLst>
              <a:ext uri="{FF2B5EF4-FFF2-40B4-BE49-F238E27FC236}">
                <a16:creationId xmlns:a16="http://schemas.microsoft.com/office/drawing/2014/main" id="{C55F9B80-41B2-4C61-BED7-FFDD727CD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4007" y="3121648"/>
            <a:ext cx="361950" cy="2487613"/>
          </a:xfrm>
          <a:custGeom>
            <a:avLst/>
            <a:gdLst>
              <a:gd name="T0" fmla="*/ 0 w 362845"/>
              <a:gd name="T1" fmla="*/ 2482891 h 2487928"/>
              <a:gd name="T2" fmla="*/ 348787 w 362845"/>
              <a:gd name="T3" fmla="*/ 2482891 h 2487928"/>
              <a:gd name="T4" fmla="*/ 348787 w 362845"/>
              <a:gd name="T5" fmla="*/ 0 h 2487928"/>
              <a:gd name="T6" fmla="*/ 0 60000 65536"/>
              <a:gd name="T7" fmla="*/ 0 60000 65536"/>
              <a:gd name="T8" fmla="*/ 0 60000 65536"/>
              <a:gd name="T9" fmla="*/ 0 w 362845"/>
              <a:gd name="T10" fmla="*/ 0 h 2487928"/>
              <a:gd name="T11" fmla="*/ 362845 w 362845"/>
              <a:gd name="T12" fmla="*/ 2487928 h 24879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2845" h="2487928">
                <a:moveTo>
                  <a:pt x="0" y="2487928"/>
                </a:moveTo>
                <a:lnTo>
                  <a:pt x="362845" y="2487928"/>
                </a:lnTo>
                <a:lnTo>
                  <a:pt x="362845" y="0"/>
                </a:ln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400">
              <a:cs typeface="Gill Sans Light"/>
            </a:endParaRPr>
          </a:p>
        </p:txBody>
      </p:sp>
      <p:grpSp>
        <p:nvGrpSpPr>
          <p:cNvPr id="43" name="Group 54">
            <a:extLst>
              <a:ext uri="{FF2B5EF4-FFF2-40B4-BE49-F238E27FC236}">
                <a16:creationId xmlns:a16="http://schemas.microsoft.com/office/drawing/2014/main" id="{9AF33245-8D93-4266-8638-576AF0A9B4D2}"/>
              </a:ext>
            </a:extLst>
          </p:cNvPr>
          <p:cNvGrpSpPr>
            <a:grpSpLocks/>
          </p:cNvGrpSpPr>
          <p:nvPr/>
        </p:nvGrpSpPr>
        <p:grpSpPr bwMode="auto">
          <a:xfrm>
            <a:off x="4602094" y="4947273"/>
            <a:ext cx="2590800" cy="1235075"/>
            <a:chOff x="1752600" y="5013410"/>
            <a:chExt cx="2590800" cy="123499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8067AAB-64D0-4B2B-B2D9-C72F48E0D6F6}"/>
                </a:ext>
              </a:extLst>
            </p:cNvPr>
            <p:cNvSpPr/>
            <p:nvPr/>
          </p:nvSpPr>
          <p:spPr bwMode="auto">
            <a:xfrm>
              <a:off x="1905000" y="5791231"/>
              <a:ext cx="2438400" cy="228584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1751047-8A19-4716-918D-7C0593A92DC6}"/>
                </a:ext>
              </a:extLst>
            </p:cNvPr>
            <p:cNvSpPr/>
            <p:nvPr/>
          </p:nvSpPr>
          <p:spPr bwMode="auto">
            <a:xfrm>
              <a:off x="1905000" y="5334063"/>
              <a:ext cx="1219200" cy="228584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46" name="Rectangle 39">
              <a:extLst>
                <a:ext uri="{FF2B5EF4-FFF2-40B4-BE49-F238E27FC236}">
                  <a16:creationId xmlns:a16="http://schemas.microsoft.com/office/drawing/2014/main" id="{7CB39BBC-ADBF-4CEC-BDD2-9B3A973061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00" y="5562600"/>
              <a:ext cx="1219200" cy="22860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2FBE5A7-C454-480C-8996-26A9BFEED046}"/>
                </a:ext>
              </a:extLst>
            </p:cNvPr>
            <p:cNvSpPr/>
            <p:nvPr/>
          </p:nvSpPr>
          <p:spPr bwMode="auto">
            <a:xfrm>
              <a:off x="1905000" y="6019816"/>
              <a:ext cx="1219200" cy="228584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2CBF206-5831-4496-BA09-98B51AAA9F56}"/>
                </a:ext>
              </a:extLst>
            </p:cNvPr>
            <p:cNvSpPr/>
            <p:nvPr/>
          </p:nvSpPr>
          <p:spPr bwMode="auto">
            <a:xfrm>
              <a:off x="3124200" y="5334063"/>
              <a:ext cx="1219200" cy="228584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49" name="Rectangle 44">
              <a:extLst>
                <a:ext uri="{FF2B5EF4-FFF2-40B4-BE49-F238E27FC236}">
                  <a16:creationId xmlns:a16="http://schemas.microsoft.com/office/drawing/2014/main" id="{09981607-DF7C-42A8-8591-722F1F5A7D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200" y="5562600"/>
              <a:ext cx="1219200" cy="228600"/>
            </a:xfrm>
            <a:prstGeom prst="rect">
              <a:avLst/>
            </a:prstGeom>
            <a:solidFill>
              <a:srgbClr val="FFFFAA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BB96012-8D51-4EB4-ABB8-49D8C8F899DE}"/>
                </a:ext>
              </a:extLst>
            </p:cNvPr>
            <p:cNvSpPr/>
            <p:nvPr/>
          </p:nvSpPr>
          <p:spPr bwMode="auto">
            <a:xfrm>
              <a:off x="3124200" y="6019816"/>
              <a:ext cx="1219200" cy="228584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51" name="TextBox 48">
              <a:extLst>
                <a:ext uri="{FF2B5EF4-FFF2-40B4-BE49-F238E27FC236}">
                  <a16:creationId xmlns:a16="http://schemas.microsoft.com/office/drawing/2014/main" id="{DB398B62-9ED9-423B-BC96-67558DCB68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800" y="5645339"/>
              <a:ext cx="415498" cy="369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+mn-lt"/>
                  <a:cs typeface="Gill Sans Light"/>
                </a:rPr>
                <a:t>…</a:t>
              </a:r>
            </a:p>
          </p:txBody>
        </p:sp>
        <p:sp>
          <p:nvSpPr>
            <p:cNvPr id="52" name="Text Box 66">
              <a:extLst>
                <a:ext uri="{FF2B5EF4-FFF2-40B4-BE49-F238E27FC236}">
                  <a16:creationId xmlns:a16="http://schemas.microsoft.com/office/drawing/2014/main" id="{C343B826-4DDE-4C78-AA5D-510D93D74B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2600" y="5013410"/>
              <a:ext cx="838200" cy="305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 dirty="0">
                  <a:latin typeface="+mn-lt"/>
                  <a:cs typeface="Gill Sans Light"/>
                </a:rPr>
                <a:t>TLB:</a:t>
              </a:r>
            </a:p>
          </p:txBody>
        </p:sp>
      </p:grpSp>
      <p:grpSp>
        <p:nvGrpSpPr>
          <p:cNvPr id="53" name="Group 141">
            <a:extLst>
              <a:ext uri="{FF2B5EF4-FFF2-40B4-BE49-F238E27FC236}">
                <a16:creationId xmlns:a16="http://schemas.microsoft.com/office/drawing/2014/main" id="{C23E5678-3151-4E2C-849E-C3189305E7D0}"/>
              </a:ext>
            </a:extLst>
          </p:cNvPr>
          <p:cNvGrpSpPr>
            <a:grpSpLocks/>
          </p:cNvGrpSpPr>
          <p:nvPr/>
        </p:nvGrpSpPr>
        <p:grpSpPr bwMode="auto">
          <a:xfrm>
            <a:off x="7819360" y="4146550"/>
            <a:ext cx="2667000" cy="2209800"/>
            <a:chOff x="4953000" y="4267200"/>
            <a:chExt cx="2667000" cy="2209800"/>
          </a:xfrm>
        </p:grpSpPr>
        <p:sp>
          <p:nvSpPr>
            <p:cNvPr id="54" name="Rectangle 138">
              <a:extLst>
                <a:ext uri="{FF2B5EF4-FFF2-40B4-BE49-F238E27FC236}">
                  <a16:creationId xmlns:a16="http://schemas.microsoft.com/office/drawing/2014/main" id="{E927E30A-C670-4096-832E-7CCE89C49F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0" y="4267200"/>
              <a:ext cx="2667000" cy="22098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3DEF491-99C7-4C47-80ED-27E249730409}"/>
                </a:ext>
              </a:extLst>
            </p:cNvPr>
            <p:cNvSpPr/>
            <p:nvPr/>
          </p:nvSpPr>
          <p:spPr bwMode="auto">
            <a:xfrm>
              <a:off x="5181600" y="4800600"/>
              <a:ext cx="838200" cy="22860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C07B2778-BE72-4EF2-873B-165C69C9A731}"/>
                </a:ext>
              </a:extLst>
            </p:cNvPr>
            <p:cNvSpPr/>
            <p:nvPr/>
          </p:nvSpPr>
          <p:spPr bwMode="auto">
            <a:xfrm>
              <a:off x="6019800" y="4800600"/>
              <a:ext cx="1524000" cy="22860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57" name="TextBox 63">
              <a:extLst>
                <a:ext uri="{FF2B5EF4-FFF2-40B4-BE49-F238E27FC236}">
                  <a16:creationId xmlns:a16="http://schemas.microsoft.com/office/drawing/2014/main" id="{D876B4A8-BA01-4E2E-9182-64E81E76D5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8400" y="5562600"/>
              <a:ext cx="381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+mn-lt"/>
                  <a:cs typeface="Gill Sans Light"/>
                </a:rPr>
                <a:t>…</a:t>
              </a:r>
            </a:p>
          </p:txBody>
        </p:sp>
        <p:sp>
          <p:nvSpPr>
            <p:cNvPr id="58" name="Rectangle 69">
              <a:extLst>
                <a:ext uri="{FF2B5EF4-FFF2-40B4-BE49-F238E27FC236}">
                  <a16:creationId xmlns:a16="http://schemas.microsoft.com/office/drawing/2014/main" id="{D650B2B8-5AB6-4D67-A005-4D39AA7534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48006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59" name="Rectangle 70">
              <a:extLst>
                <a:ext uri="{FF2B5EF4-FFF2-40B4-BE49-F238E27FC236}">
                  <a16:creationId xmlns:a16="http://schemas.microsoft.com/office/drawing/2014/main" id="{A05BCEF0-42DF-43B6-AA9A-9ED07369CE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800" y="48006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60" name="Rectangle 71">
              <a:extLst>
                <a:ext uri="{FF2B5EF4-FFF2-40B4-BE49-F238E27FC236}">
                  <a16:creationId xmlns:a16="http://schemas.microsoft.com/office/drawing/2014/main" id="{47646FA9-DFCB-4E08-8FB7-50BF154E6D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48006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61" name="Rectangle 72">
              <a:extLst>
                <a:ext uri="{FF2B5EF4-FFF2-40B4-BE49-F238E27FC236}">
                  <a16:creationId xmlns:a16="http://schemas.microsoft.com/office/drawing/2014/main" id="{2A9CAB75-C988-4406-B1C2-3FB8D5719E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48006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1738512C-9547-4EC3-AB9F-AF806DFBD217}"/>
                </a:ext>
              </a:extLst>
            </p:cNvPr>
            <p:cNvSpPr/>
            <p:nvPr/>
          </p:nvSpPr>
          <p:spPr bwMode="auto">
            <a:xfrm>
              <a:off x="5181600" y="4572000"/>
              <a:ext cx="838200" cy="22860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D31E191-A916-4208-8C20-B1F904AEBE7F}"/>
                </a:ext>
              </a:extLst>
            </p:cNvPr>
            <p:cNvSpPr/>
            <p:nvPr/>
          </p:nvSpPr>
          <p:spPr bwMode="auto">
            <a:xfrm>
              <a:off x="6019800" y="4572000"/>
              <a:ext cx="1524000" cy="22860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64" name="Rectangle 80">
              <a:extLst>
                <a:ext uri="{FF2B5EF4-FFF2-40B4-BE49-F238E27FC236}">
                  <a16:creationId xmlns:a16="http://schemas.microsoft.com/office/drawing/2014/main" id="{AD6D1452-55C3-4271-9496-D474C55CCD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45720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65" name="Rectangle 88">
              <a:extLst>
                <a:ext uri="{FF2B5EF4-FFF2-40B4-BE49-F238E27FC236}">
                  <a16:creationId xmlns:a16="http://schemas.microsoft.com/office/drawing/2014/main" id="{1C3ACFA5-9595-4B4E-8D89-DBE26BF370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800" y="45720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66" name="Rectangle 90">
              <a:extLst>
                <a:ext uri="{FF2B5EF4-FFF2-40B4-BE49-F238E27FC236}">
                  <a16:creationId xmlns:a16="http://schemas.microsoft.com/office/drawing/2014/main" id="{89126508-77C5-4076-A28D-6797C240E0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45720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67" name="Rectangle 94">
              <a:extLst>
                <a:ext uri="{FF2B5EF4-FFF2-40B4-BE49-F238E27FC236}">
                  <a16:creationId xmlns:a16="http://schemas.microsoft.com/office/drawing/2014/main" id="{3449DD82-7B42-4834-85AA-49676F720B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45720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310B620C-7079-403D-B548-DD26E7C7DC38}"/>
                </a:ext>
              </a:extLst>
            </p:cNvPr>
            <p:cNvSpPr/>
            <p:nvPr/>
          </p:nvSpPr>
          <p:spPr bwMode="auto">
            <a:xfrm>
              <a:off x="5181600" y="5410200"/>
              <a:ext cx="838200" cy="22860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0F4C2DC7-971C-4442-86F6-2B0F64B08C3C}"/>
                </a:ext>
              </a:extLst>
            </p:cNvPr>
            <p:cNvSpPr/>
            <p:nvPr/>
          </p:nvSpPr>
          <p:spPr bwMode="auto">
            <a:xfrm>
              <a:off x="6019800" y="5410200"/>
              <a:ext cx="1524000" cy="22860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 dirty="0">
                <a:ea typeface="ＭＳ Ｐゴシック" charset="-128"/>
                <a:cs typeface="Gill Sans Light"/>
              </a:endParaRPr>
            </a:p>
          </p:txBody>
        </p:sp>
        <p:sp>
          <p:nvSpPr>
            <p:cNvPr id="70" name="Rectangle 97">
              <a:extLst>
                <a:ext uri="{FF2B5EF4-FFF2-40B4-BE49-F238E27FC236}">
                  <a16:creationId xmlns:a16="http://schemas.microsoft.com/office/drawing/2014/main" id="{4914FE74-6FC5-46F4-916B-ED32E3F0A2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54102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71" name="Rectangle 98">
              <a:extLst>
                <a:ext uri="{FF2B5EF4-FFF2-40B4-BE49-F238E27FC236}">
                  <a16:creationId xmlns:a16="http://schemas.microsoft.com/office/drawing/2014/main" id="{18452566-B035-43D0-9BC5-19BF25620A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800" y="54102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73" name="Rectangle 100">
              <a:extLst>
                <a:ext uri="{FF2B5EF4-FFF2-40B4-BE49-F238E27FC236}">
                  <a16:creationId xmlns:a16="http://schemas.microsoft.com/office/drawing/2014/main" id="{422F13C4-2AC3-4B85-84F4-0325D706E6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54102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BD610531-8845-49B6-B899-B0507B3AA83E}"/>
                </a:ext>
              </a:extLst>
            </p:cNvPr>
            <p:cNvSpPr/>
            <p:nvPr/>
          </p:nvSpPr>
          <p:spPr bwMode="auto">
            <a:xfrm>
              <a:off x="5181600" y="5181600"/>
              <a:ext cx="838200" cy="2286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B0C07871-ECD6-4579-BE49-9F950B10DADB}"/>
                </a:ext>
              </a:extLst>
            </p:cNvPr>
            <p:cNvSpPr/>
            <p:nvPr/>
          </p:nvSpPr>
          <p:spPr bwMode="auto">
            <a:xfrm>
              <a:off x="6019800" y="5181600"/>
              <a:ext cx="1524000" cy="2286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76" name="Rectangle 103">
              <a:extLst>
                <a:ext uri="{FF2B5EF4-FFF2-40B4-BE49-F238E27FC236}">
                  <a16:creationId xmlns:a16="http://schemas.microsoft.com/office/drawing/2014/main" id="{F11B119C-6F08-4D22-9006-5237DA6D08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51816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77" name="Rectangle 104">
              <a:extLst>
                <a:ext uri="{FF2B5EF4-FFF2-40B4-BE49-F238E27FC236}">
                  <a16:creationId xmlns:a16="http://schemas.microsoft.com/office/drawing/2014/main" id="{09FFF7D1-C8D1-4092-9BFA-443BA6B3F5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800" y="51816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2B10F2F3-24EB-49EF-8704-DF2373E07782}"/>
                </a:ext>
              </a:extLst>
            </p:cNvPr>
            <p:cNvSpPr/>
            <p:nvPr/>
          </p:nvSpPr>
          <p:spPr bwMode="auto">
            <a:xfrm>
              <a:off x="6781800" y="5181600"/>
              <a:ext cx="381000" cy="2286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79" name="Rectangle 106">
              <a:extLst>
                <a:ext uri="{FF2B5EF4-FFF2-40B4-BE49-F238E27FC236}">
                  <a16:creationId xmlns:a16="http://schemas.microsoft.com/office/drawing/2014/main" id="{146F89FC-FE5D-4796-9AC8-F666542D7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51816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35E6EBD-7DCA-4933-88F8-575BB0B9F0D3}"/>
                </a:ext>
              </a:extLst>
            </p:cNvPr>
            <p:cNvSpPr/>
            <p:nvPr/>
          </p:nvSpPr>
          <p:spPr bwMode="auto">
            <a:xfrm>
              <a:off x="5181600" y="5943600"/>
              <a:ext cx="838200" cy="22860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22EC7E64-7FA3-4390-8227-98321824308B}"/>
                </a:ext>
              </a:extLst>
            </p:cNvPr>
            <p:cNvSpPr/>
            <p:nvPr/>
          </p:nvSpPr>
          <p:spPr bwMode="auto">
            <a:xfrm>
              <a:off x="6019800" y="5943600"/>
              <a:ext cx="1524000" cy="22860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82" name="Rectangle 115">
              <a:extLst>
                <a:ext uri="{FF2B5EF4-FFF2-40B4-BE49-F238E27FC236}">
                  <a16:creationId xmlns:a16="http://schemas.microsoft.com/office/drawing/2014/main" id="{19C969F0-E39C-42A6-A3F6-CA7EFD0566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59436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83" name="Rectangle 116">
              <a:extLst>
                <a:ext uri="{FF2B5EF4-FFF2-40B4-BE49-F238E27FC236}">
                  <a16:creationId xmlns:a16="http://schemas.microsoft.com/office/drawing/2014/main" id="{B0697371-BE17-43E5-AE4C-08F378CA07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800" y="59436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85" name="Rectangle 118">
              <a:extLst>
                <a:ext uri="{FF2B5EF4-FFF2-40B4-BE49-F238E27FC236}">
                  <a16:creationId xmlns:a16="http://schemas.microsoft.com/office/drawing/2014/main" id="{94A0EFDA-9F83-41BE-AAFA-C9707E2108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59436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86" name="Text Box 66">
              <a:extLst>
                <a:ext uri="{FF2B5EF4-FFF2-40B4-BE49-F238E27FC236}">
                  <a16:creationId xmlns:a16="http://schemas.microsoft.com/office/drawing/2014/main" id="{CD03AA4C-E60E-4F66-BFBF-0C0E2456D4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600" y="4267200"/>
              <a:ext cx="838200" cy="30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latin typeface="+mn-lt"/>
                  <a:cs typeface="Gill Sans Light"/>
                </a:rPr>
                <a:t>tag:</a:t>
              </a:r>
            </a:p>
          </p:txBody>
        </p:sp>
        <p:sp>
          <p:nvSpPr>
            <p:cNvPr id="87" name="Text Box 66">
              <a:extLst>
                <a:ext uri="{FF2B5EF4-FFF2-40B4-BE49-F238E27FC236}">
                  <a16:creationId xmlns:a16="http://schemas.microsoft.com/office/drawing/2014/main" id="{41E50FBE-B377-4AA3-81FF-F9016B3C31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4600" y="4267200"/>
              <a:ext cx="838200" cy="30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latin typeface="+mn-lt"/>
                  <a:cs typeface="Gill Sans Light"/>
                </a:rPr>
                <a:t>block: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9525446B-2836-4300-8524-5816A1BD0BE2}"/>
                </a:ext>
              </a:extLst>
            </p:cNvPr>
            <p:cNvSpPr/>
            <p:nvPr/>
          </p:nvSpPr>
          <p:spPr bwMode="auto">
            <a:xfrm>
              <a:off x="5181600" y="6172200"/>
              <a:ext cx="838200" cy="22860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9452477C-09B2-4181-A535-CE45C1B05B36}"/>
                </a:ext>
              </a:extLst>
            </p:cNvPr>
            <p:cNvSpPr/>
            <p:nvPr/>
          </p:nvSpPr>
          <p:spPr bwMode="auto">
            <a:xfrm>
              <a:off x="6019800" y="6172200"/>
              <a:ext cx="1524000" cy="22860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90" name="Rectangle 109">
              <a:extLst>
                <a:ext uri="{FF2B5EF4-FFF2-40B4-BE49-F238E27FC236}">
                  <a16:creationId xmlns:a16="http://schemas.microsoft.com/office/drawing/2014/main" id="{FC4FC2DC-3F38-4E71-BE70-080CDA883C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61722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91" name="Rectangle 110">
              <a:extLst>
                <a:ext uri="{FF2B5EF4-FFF2-40B4-BE49-F238E27FC236}">
                  <a16:creationId xmlns:a16="http://schemas.microsoft.com/office/drawing/2014/main" id="{0EE73CF2-A36E-41F4-9AC4-229992D276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800" y="61722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93" name="Rectangle 112">
              <a:extLst>
                <a:ext uri="{FF2B5EF4-FFF2-40B4-BE49-F238E27FC236}">
                  <a16:creationId xmlns:a16="http://schemas.microsoft.com/office/drawing/2014/main" id="{D6A2A24A-4440-42C1-AB92-0ECDDAC51E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61722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</p:grpSp>
      <p:sp>
        <p:nvSpPr>
          <p:cNvPr id="94" name="Freeform 134">
            <a:extLst>
              <a:ext uri="{FF2B5EF4-FFF2-40B4-BE49-F238E27FC236}">
                <a16:creationId xmlns:a16="http://schemas.microsoft.com/office/drawing/2014/main" id="{1F28361E-308A-4542-9247-455D764CF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6435" y="3775076"/>
            <a:ext cx="946150" cy="1446984"/>
          </a:xfrm>
          <a:custGeom>
            <a:avLst/>
            <a:gdLst>
              <a:gd name="T0" fmla="*/ 948595 w 945987"/>
              <a:gd name="T1" fmla="*/ 0 h 1438333"/>
              <a:gd name="T2" fmla="*/ 948595 w 945987"/>
              <a:gd name="T3" fmla="*/ 246041 h 1438333"/>
              <a:gd name="T4" fmla="*/ 0 w 945987"/>
              <a:gd name="T5" fmla="*/ 233099 h 1438333"/>
              <a:gd name="T6" fmla="*/ 0 w 945987"/>
              <a:gd name="T7" fmla="*/ 1424463 h 1438333"/>
              <a:gd name="T8" fmla="*/ 688708 w 945987"/>
              <a:gd name="T9" fmla="*/ 1437405 h 14383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45987"/>
              <a:gd name="T16" fmla="*/ 0 h 1438333"/>
              <a:gd name="T17" fmla="*/ 945987 w 945987"/>
              <a:gd name="T18" fmla="*/ 1438333 h 1438333"/>
              <a:gd name="connsiteX0" fmla="*/ 945987 w 945987"/>
              <a:gd name="connsiteY0" fmla="*/ 0 h 1447042"/>
              <a:gd name="connsiteX1" fmla="*/ 945987 w 945987"/>
              <a:gd name="connsiteY1" fmla="*/ 246201 h 1447042"/>
              <a:gd name="connsiteX2" fmla="*/ 0 w 945987"/>
              <a:gd name="connsiteY2" fmla="*/ 233243 h 1447042"/>
              <a:gd name="connsiteX3" fmla="*/ 0 w 945987"/>
              <a:gd name="connsiteY3" fmla="*/ 1425375 h 1447042"/>
              <a:gd name="connsiteX4" fmla="*/ 765175 w 945987"/>
              <a:gd name="connsiteY4" fmla="*/ 1447042 h 1447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5987" h="1447042">
                <a:moveTo>
                  <a:pt x="945987" y="0"/>
                </a:moveTo>
                <a:lnTo>
                  <a:pt x="945987" y="246201"/>
                </a:lnTo>
                <a:lnTo>
                  <a:pt x="0" y="233243"/>
                </a:lnTo>
                <a:lnTo>
                  <a:pt x="0" y="1425375"/>
                </a:lnTo>
                <a:lnTo>
                  <a:pt x="765175" y="1447042"/>
                </a:ln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400">
              <a:latin typeface="Gill Sans Light"/>
              <a:cs typeface="Gill Sans Light"/>
            </a:endParaRPr>
          </a:p>
        </p:txBody>
      </p:sp>
      <p:grpSp>
        <p:nvGrpSpPr>
          <p:cNvPr id="95" name="Group 140">
            <a:extLst>
              <a:ext uri="{FF2B5EF4-FFF2-40B4-BE49-F238E27FC236}">
                <a16:creationId xmlns:a16="http://schemas.microsoft.com/office/drawing/2014/main" id="{E6EE38FC-7D1E-481C-A45C-74BD61C246BE}"/>
              </a:ext>
            </a:extLst>
          </p:cNvPr>
          <p:cNvGrpSpPr>
            <a:grpSpLocks/>
          </p:cNvGrpSpPr>
          <p:nvPr/>
        </p:nvGrpSpPr>
        <p:grpSpPr bwMode="auto">
          <a:xfrm>
            <a:off x="7133560" y="3155950"/>
            <a:ext cx="2438400" cy="682625"/>
            <a:chOff x="4267200" y="3276600"/>
            <a:chExt cx="2438400" cy="682625"/>
          </a:xfrm>
          <a:solidFill>
            <a:schemeClr val="accent5"/>
          </a:solidFill>
        </p:grpSpPr>
        <p:sp>
          <p:nvSpPr>
            <p:cNvPr id="96" name="Rectangle 98">
              <a:extLst>
                <a:ext uri="{FF2B5EF4-FFF2-40B4-BE49-F238E27FC236}">
                  <a16:creationId xmlns:a16="http://schemas.microsoft.com/office/drawing/2014/main" id="{E1574FE1-31AB-4AAE-89B6-E2DA64685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0" y="3581401"/>
              <a:ext cx="914400" cy="377824"/>
            </a:xfrm>
            <a:prstGeom prst="rect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latin typeface="+mn-lt"/>
                  <a:cs typeface="Gill Sans Light"/>
                </a:rPr>
                <a:t>index</a:t>
              </a:r>
            </a:p>
          </p:txBody>
        </p:sp>
        <p:sp>
          <p:nvSpPr>
            <p:cNvPr id="97" name="Rectangle 98">
              <a:extLst>
                <a:ext uri="{FF2B5EF4-FFF2-40B4-BE49-F238E27FC236}">
                  <a16:creationId xmlns:a16="http://schemas.microsoft.com/office/drawing/2014/main" id="{E202FD77-09BE-41A5-927A-B33664FBCA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7400" y="3581400"/>
              <a:ext cx="838200" cy="377825"/>
            </a:xfrm>
            <a:prstGeom prst="rect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latin typeface="+mn-lt"/>
                  <a:cs typeface="Gill Sans Light"/>
                </a:rPr>
                <a:t>byte</a:t>
              </a:r>
            </a:p>
          </p:txBody>
        </p:sp>
        <p:sp>
          <p:nvSpPr>
            <p:cNvPr id="98" name="Rectangle 98">
              <a:extLst>
                <a:ext uri="{FF2B5EF4-FFF2-40B4-BE49-F238E27FC236}">
                  <a16:creationId xmlns:a16="http://schemas.microsoft.com/office/drawing/2014/main" id="{0C3E2331-D549-44CA-98FD-056AD928D5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7200" y="3581400"/>
              <a:ext cx="685800" cy="377825"/>
            </a:xfrm>
            <a:prstGeom prst="rect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latin typeface="+mn-lt"/>
                  <a:cs typeface="Gill Sans Light"/>
                </a:rPr>
                <a:t>tag</a:t>
              </a:r>
            </a:p>
          </p:txBody>
        </p:sp>
        <p:sp>
          <p:nvSpPr>
            <p:cNvPr id="99" name="Down Arrow 75">
              <a:extLst>
                <a:ext uri="{FF2B5EF4-FFF2-40B4-BE49-F238E27FC236}">
                  <a16:creationId xmlns:a16="http://schemas.microsoft.com/office/drawing/2014/main" id="{5E451771-8BEC-45EF-8DEB-83762A4D4DF0}"/>
                </a:ext>
              </a:extLst>
            </p:cNvPr>
            <p:cNvSpPr/>
            <p:nvPr/>
          </p:nvSpPr>
          <p:spPr bwMode="auto">
            <a:xfrm>
              <a:off x="5257800" y="3276600"/>
              <a:ext cx="228600" cy="304800"/>
            </a:xfrm>
            <a:prstGeom prst="downArrow">
              <a:avLst/>
            </a:prstGeom>
            <a:grp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</p:grpSp>
      <p:sp>
        <p:nvSpPr>
          <p:cNvPr id="100" name="Freeform 135">
            <a:extLst>
              <a:ext uri="{FF2B5EF4-FFF2-40B4-BE49-F238E27FC236}">
                <a16:creationId xmlns:a16="http://schemas.microsoft.com/office/drawing/2014/main" id="{E927B72A-4D23-4982-BA40-7791462B4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6935" y="3870325"/>
            <a:ext cx="733425" cy="1266825"/>
          </a:xfrm>
          <a:custGeom>
            <a:avLst/>
            <a:gdLst>
              <a:gd name="T0" fmla="*/ 5277 w 790482"/>
              <a:gd name="T1" fmla="*/ 0 h 1256923"/>
              <a:gd name="T2" fmla="*/ 0 w 790482"/>
              <a:gd name="T3" fmla="*/ 1368436 h 1256923"/>
              <a:gd name="T4" fmla="*/ 321854 w 790482"/>
              <a:gd name="T5" fmla="*/ 1382691 h 1256923"/>
              <a:gd name="T6" fmla="*/ 0 60000 65536"/>
              <a:gd name="T7" fmla="*/ 0 60000 65536"/>
              <a:gd name="T8" fmla="*/ 0 60000 65536"/>
              <a:gd name="T9" fmla="*/ 0 w 790482"/>
              <a:gd name="T10" fmla="*/ 0 h 1256923"/>
              <a:gd name="T11" fmla="*/ 790482 w 790482"/>
              <a:gd name="T12" fmla="*/ 1256923 h 12569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90482" h="1256923">
                <a:moveTo>
                  <a:pt x="12959" y="0"/>
                </a:moveTo>
                <a:lnTo>
                  <a:pt x="0" y="1243965"/>
                </a:lnTo>
                <a:lnTo>
                  <a:pt x="790482" y="1256923"/>
                </a:ln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400">
              <a:latin typeface="Gill Sans Light"/>
              <a:cs typeface="Gill Sans Light"/>
            </a:endParaRPr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BD4E8E6D-B76F-4632-8EA2-792521432835}"/>
              </a:ext>
            </a:extLst>
          </p:cNvPr>
          <p:cNvCxnSpPr>
            <a:cxnSpLocks noChangeShapeType="1"/>
            <a:stCxn id="97" idx="2"/>
            <a:endCxn id="78" idx="0"/>
          </p:cNvCxnSpPr>
          <p:nvPr/>
        </p:nvCxnSpPr>
        <p:spPr bwMode="auto">
          <a:xfrm rot="16200000" flipH="1">
            <a:off x="8884572" y="4106863"/>
            <a:ext cx="1222375" cy="685800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05" name="Text Box 66">
            <a:extLst>
              <a:ext uri="{FF2B5EF4-FFF2-40B4-BE49-F238E27FC236}">
                <a16:creationId xmlns:a16="http://schemas.microsoft.com/office/drawing/2014/main" id="{C5F4F8E7-B4C1-43C2-AB01-FA173DA5C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6994" y="3812577"/>
            <a:ext cx="838200" cy="30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0" dirty="0">
                <a:latin typeface="+mn-lt"/>
                <a:cs typeface="Gill Sans Light"/>
              </a:rPr>
              <a:t>Cache:</a:t>
            </a:r>
          </a:p>
        </p:txBody>
      </p:sp>
      <p:grpSp>
        <p:nvGrpSpPr>
          <p:cNvPr id="17" name="Group 94">
            <a:extLst>
              <a:ext uri="{FF2B5EF4-FFF2-40B4-BE49-F238E27FC236}">
                <a16:creationId xmlns:a16="http://schemas.microsoft.com/office/drawing/2014/main" id="{BFAF693C-55B5-47B5-AAC8-F49F1DD4C4B6}"/>
              </a:ext>
            </a:extLst>
          </p:cNvPr>
          <p:cNvGrpSpPr>
            <a:grpSpLocks/>
          </p:cNvGrpSpPr>
          <p:nvPr/>
        </p:nvGrpSpPr>
        <p:grpSpPr bwMode="auto">
          <a:xfrm>
            <a:off x="2855844" y="2256390"/>
            <a:ext cx="3276600" cy="1731077"/>
            <a:chOff x="0" y="2438400"/>
            <a:chExt cx="3276600" cy="1731045"/>
          </a:xfrm>
        </p:grpSpPr>
        <p:sp>
          <p:nvSpPr>
            <p:cNvPr id="18" name="Rectangle 4">
              <a:extLst>
                <a:ext uri="{FF2B5EF4-FFF2-40B4-BE49-F238E27FC236}">
                  <a16:creationId xmlns:a16="http://schemas.microsoft.com/office/drawing/2014/main" id="{17ED380F-99E1-47DC-A9DB-993DD292E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2457450"/>
              <a:ext cx="669925" cy="11239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19" name="Rectangle 5" descr="80%">
              <a:extLst>
                <a:ext uri="{FF2B5EF4-FFF2-40B4-BE49-F238E27FC236}">
                  <a16:creationId xmlns:a16="http://schemas.microsoft.com/office/drawing/2014/main" id="{0C5CE09A-1DB7-45C1-98F0-A2A1E2B199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2667000"/>
              <a:ext cx="669925" cy="142875"/>
            </a:xfrm>
            <a:prstGeom prst="rect">
              <a:avLst/>
            </a:prstGeom>
            <a:pattFill prst="pct80">
              <a:fgClr>
                <a:schemeClr val="hlink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20" name="Rectangle 7" descr="75%">
              <a:extLst>
                <a:ext uri="{FF2B5EF4-FFF2-40B4-BE49-F238E27FC236}">
                  <a16:creationId xmlns:a16="http://schemas.microsoft.com/office/drawing/2014/main" id="{6B3AA088-E8BD-4181-8024-84A2F611AB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3048000"/>
              <a:ext cx="669925" cy="142875"/>
            </a:xfrm>
            <a:prstGeom prst="rect">
              <a:avLst/>
            </a:prstGeom>
            <a:pattFill prst="pct75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21" name="Rectangle 76">
              <a:extLst>
                <a:ext uri="{FF2B5EF4-FFF2-40B4-BE49-F238E27FC236}">
                  <a16:creationId xmlns:a16="http://schemas.microsoft.com/office/drawing/2014/main" id="{A6B92662-4FEE-44C9-BA41-3C84B51AB4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438400"/>
              <a:ext cx="1600200" cy="304800"/>
            </a:xfrm>
            <a:prstGeom prst="rect">
              <a:avLst/>
            </a:prstGeom>
            <a:solidFill>
              <a:srgbClr val="FF96DA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latin typeface="+mn-lt"/>
                  <a:cs typeface="Gill Sans Light"/>
                </a:rPr>
                <a:t>PageTablePtr</a:t>
              </a:r>
            </a:p>
          </p:txBody>
        </p:sp>
        <p:sp>
          <p:nvSpPr>
            <p:cNvPr id="22" name="Line 92">
              <a:extLst>
                <a:ext uri="{FF2B5EF4-FFF2-40B4-BE49-F238E27FC236}">
                  <a16:creationId xmlns:a16="http://schemas.microsoft.com/office/drawing/2014/main" id="{8083B1D5-C403-4FF9-B37E-0797551168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00200" y="2482850"/>
              <a:ext cx="838200" cy="1079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400">
                <a:cs typeface="Gill Sans Light"/>
              </a:endParaRPr>
            </a:p>
          </p:txBody>
        </p:sp>
        <p:sp>
          <p:nvSpPr>
            <p:cNvPr id="23" name="Text Box 66">
              <a:extLst>
                <a:ext uri="{FF2B5EF4-FFF2-40B4-BE49-F238E27FC236}">
                  <a16:creationId xmlns:a16="http://schemas.microsoft.com/office/drawing/2014/main" id="{97B3B7A2-930A-4AD4-906D-15229C592B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8800" y="3648810"/>
              <a:ext cx="1447800" cy="520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latin typeface="+mn-lt"/>
                  <a:cs typeface="Gill Sans Light"/>
                </a:rPr>
                <a:t>Page Table </a:t>
              </a:r>
            </a:p>
            <a:p>
              <a:pPr eaLnBrk="1" hangingPunct="1"/>
              <a:r>
                <a:rPr lang="en-US" altLang="en-US" sz="1400" b="0">
                  <a:latin typeface="+mn-lt"/>
                  <a:cs typeface="Gill Sans Light"/>
                </a:rPr>
                <a:t>(1</a:t>
              </a:r>
              <a:r>
                <a:rPr lang="en-US" altLang="en-US" sz="1400" b="0" baseline="30000">
                  <a:latin typeface="+mn-lt"/>
                  <a:cs typeface="Gill Sans Light"/>
                </a:rPr>
                <a:t>st</a:t>
              </a:r>
              <a:r>
                <a:rPr lang="en-US" altLang="en-US" sz="1400" b="0">
                  <a:latin typeface="+mn-lt"/>
                  <a:cs typeface="Gill Sans Light"/>
                </a:rPr>
                <a:t> level)</a:t>
              </a:r>
            </a:p>
          </p:txBody>
        </p:sp>
      </p:grpSp>
      <p:sp>
        <p:nvSpPr>
          <p:cNvPr id="6" name="Text Box 100">
            <a:extLst>
              <a:ext uri="{FF2B5EF4-FFF2-40B4-BE49-F238E27FC236}">
                <a16:creationId xmlns:a16="http://schemas.microsoft.com/office/drawing/2014/main" id="{479520AA-3516-43B2-AE8A-3F31C5D9B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4444" y="2265915"/>
            <a:ext cx="2590800" cy="30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0" dirty="0">
                <a:latin typeface="+mn-lt"/>
                <a:cs typeface="Gill Sans Light"/>
              </a:rPr>
              <a:t>Physical Address:</a:t>
            </a:r>
          </a:p>
        </p:txBody>
      </p:sp>
    </p:spTree>
    <p:extLst>
      <p:ext uri="{BB962C8B-B14F-4D97-AF65-F5344CB8AC3E}">
        <p14:creationId xmlns:p14="http://schemas.microsoft.com/office/powerpoint/2010/main" val="325375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4A86C4-757C-4A66-9091-96DF8651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956D06-35A3-4412-B2AE-CF2C6E0F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4D782E-2BB8-4024-90A1-5B61FA61C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91</a:t>
            </a:fld>
            <a:endParaRPr lang="en-US"/>
          </a:p>
        </p:txBody>
      </p:sp>
      <p:sp>
        <p:nvSpPr>
          <p:cNvPr id="104" name="Title 103">
            <a:extLst>
              <a:ext uri="{FF2B5EF4-FFF2-40B4-BE49-F238E27FC236}">
                <a16:creationId xmlns:a16="http://schemas.microsoft.com/office/drawing/2014/main" id="{5DD0B774-B6A8-4792-8114-C39605930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Everything Together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727828" y="294198"/>
            <a:ext cx="9400032" cy="62702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100">
            <a:extLst>
              <a:ext uri="{FF2B5EF4-FFF2-40B4-BE49-F238E27FC236}">
                <a16:creationId xmlns:a16="http://schemas.microsoft.com/office/drawing/2014/main" id="{479520AA-3516-43B2-AE8A-3F31C5D9B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4444" y="2265915"/>
            <a:ext cx="2590800" cy="30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0">
                <a:latin typeface="+mn-lt"/>
                <a:cs typeface="Gill Sans Light"/>
              </a:rPr>
              <a:t>Physical Address:</a:t>
            </a:r>
          </a:p>
        </p:txBody>
      </p:sp>
      <p:sp>
        <p:nvSpPr>
          <p:cNvPr id="7" name="Rectangle 98">
            <a:extLst>
              <a:ext uri="{FF2B5EF4-FFF2-40B4-BE49-F238E27FC236}">
                <a16:creationId xmlns:a16="http://schemas.microsoft.com/office/drawing/2014/main" id="{E10F1578-0567-460A-9C33-4D5CDEA10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3644" y="2640565"/>
            <a:ext cx="1447800" cy="479426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0">
                <a:latin typeface="+mn-lt"/>
                <a:cs typeface="Gill Sans Light"/>
              </a:rPr>
              <a:t>Offset</a:t>
            </a:r>
          </a:p>
        </p:txBody>
      </p:sp>
      <p:sp>
        <p:nvSpPr>
          <p:cNvPr id="8" name="Rectangle 102">
            <a:extLst>
              <a:ext uri="{FF2B5EF4-FFF2-40B4-BE49-F238E27FC236}">
                <a16:creationId xmlns:a16="http://schemas.microsoft.com/office/drawing/2014/main" id="{D1C9C649-276E-4E23-8399-EAE1554A3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3044" y="2640565"/>
            <a:ext cx="1000125" cy="479426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400" b="0" dirty="0">
                <a:latin typeface="+mn-lt"/>
                <a:cs typeface="Gill Sans Light"/>
              </a:rPr>
              <a:t>Physical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400" b="0" dirty="0">
                <a:latin typeface="+mn-lt"/>
                <a:cs typeface="Gill Sans Light"/>
              </a:rPr>
              <a:t>Page #</a:t>
            </a:r>
          </a:p>
        </p:txBody>
      </p:sp>
      <p:sp>
        <p:nvSpPr>
          <p:cNvPr id="9" name="Text Box 66">
            <a:extLst>
              <a:ext uri="{FF2B5EF4-FFF2-40B4-BE49-F238E27FC236}">
                <a16:creationId xmlns:a16="http://schemas.microsoft.com/office/drawing/2014/main" id="{8291216B-33D2-40B3-BC59-C3389410E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8244" y="513315"/>
            <a:ext cx="2895600" cy="30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0">
                <a:latin typeface="+mn-lt"/>
                <a:cs typeface="Gill Sans Light"/>
              </a:rPr>
              <a:t>Virtual Address:</a:t>
            </a:r>
          </a:p>
        </p:txBody>
      </p:sp>
      <p:sp>
        <p:nvSpPr>
          <p:cNvPr id="10" name="Rectangle 68">
            <a:extLst>
              <a:ext uri="{FF2B5EF4-FFF2-40B4-BE49-F238E27FC236}">
                <a16:creationId xmlns:a16="http://schemas.microsoft.com/office/drawing/2014/main" id="{2C5484FA-6E39-409B-B466-9AEA2FB75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757" y="856215"/>
            <a:ext cx="1258887" cy="479426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0" dirty="0">
                <a:latin typeface="+mn-lt"/>
                <a:cs typeface="Gill Sans Light"/>
              </a:rPr>
              <a:t>Offset</a:t>
            </a:r>
          </a:p>
        </p:txBody>
      </p:sp>
      <p:sp>
        <p:nvSpPr>
          <p:cNvPr id="11" name="Rectangle 69">
            <a:extLst>
              <a:ext uri="{FF2B5EF4-FFF2-40B4-BE49-F238E27FC236}">
                <a16:creationId xmlns:a16="http://schemas.microsoft.com/office/drawing/2014/main" id="{042ADCE3-770E-4395-A41A-4FD965FFE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8044" y="856215"/>
            <a:ext cx="1001713" cy="479426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400" b="0">
                <a:latin typeface="+mn-lt"/>
                <a:cs typeface="Gill Sans Light"/>
              </a:rPr>
              <a:t>Virtual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400" b="0">
                <a:latin typeface="+mn-lt"/>
                <a:cs typeface="Gill Sans Light"/>
              </a:rPr>
              <a:t>P2 index</a:t>
            </a:r>
          </a:p>
        </p:txBody>
      </p:sp>
      <p:sp>
        <p:nvSpPr>
          <p:cNvPr id="12" name="Rectangle 70">
            <a:extLst>
              <a:ext uri="{FF2B5EF4-FFF2-40B4-BE49-F238E27FC236}">
                <a16:creationId xmlns:a16="http://schemas.microsoft.com/office/drawing/2014/main" id="{C051315F-E0F9-4CF7-9F99-EA9E90746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6332" y="856215"/>
            <a:ext cx="1001712" cy="479426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400" b="0" dirty="0">
                <a:latin typeface="+mn-lt"/>
                <a:cs typeface="Gill Sans Light"/>
              </a:rPr>
              <a:t>Virtual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en-US" sz="1400" b="0" dirty="0">
                <a:latin typeface="+mn-lt"/>
                <a:cs typeface="Gill Sans Light"/>
              </a:rPr>
              <a:t>P1 index</a:t>
            </a:r>
          </a:p>
        </p:txBody>
      </p:sp>
      <p:sp>
        <p:nvSpPr>
          <p:cNvPr id="13" name="Freeform 93">
            <a:extLst>
              <a:ext uri="{FF2B5EF4-FFF2-40B4-BE49-F238E27FC236}">
                <a16:creationId xmlns:a16="http://schemas.microsoft.com/office/drawing/2014/main" id="{CF39CFE9-FC80-4209-BE03-5BCA5CFBF181}"/>
              </a:ext>
            </a:extLst>
          </p:cNvPr>
          <p:cNvSpPr>
            <a:spLocks/>
          </p:cNvSpPr>
          <p:nvPr/>
        </p:nvSpPr>
        <p:spPr bwMode="auto">
          <a:xfrm>
            <a:off x="3846444" y="1234040"/>
            <a:ext cx="1447800" cy="1295400"/>
          </a:xfrm>
          <a:custGeom>
            <a:avLst/>
            <a:gdLst>
              <a:gd name="T0" fmla="*/ 0 w 912"/>
              <a:gd name="T1" fmla="*/ 0 h 960"/>
              <a:gd name="T2" fmla="*/ 0 w 912"/>
              <a:gd name="T3" fmla="*/ 2147483647 h 960"/>
              <a:gd name="T4" fmla="*/ 2147483647 w 912"/>
              <a:gd name="T5" fmla="*/ 2147483647 h 960"/>
              <a:gd name="T6" fmla="*/ 2147483647 w 912"/>
              <a:gd name="T7" fmla="*/ 2147483647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960"/>
              <a:gd name="T14" fmla="*/ 912 w 912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960">
                <a:moveTo>
                  <a:pt x="0" y="0"/>
                </a:moveTo>
                <a:lnTo>
                  <a:pt x="0" y="288"/>
                </a:lnTo>
                <a:lnTo>
                  <a:pt x="528" y="960"/>
                </a:lnTo>
                <a:lnTo>
                  <a:pt x="912" y="96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400">
              <a:cs typeface="Gill Sans Light"/>
            </a:endParaRPr>
          </a:p>
        </p:txBody>
      </p:sp>
      <p:sp>
        <p:nvSpPr>
          <p:cNvPr id="14" name="Freeform 120">
            <a:extLst>
              <a:ext uri="{FF2B5EF4-FFF2-40B4-BE49-F238E27FC236}">
                <a16:creationId xmlns:a16="http://schemas.microsoft.com/office/drawing/2014/main" id="{11C5C0B4-7A14-4E36-95B1-8DA9C74D6B4F}"/>
              </a:ext>
            </a:extLst>
          </p:cNvPr>
          <p:cNvSpPr>
            <a:spLocks/>
          </p:cNvSpPr>
          <p:nvPr/>
        </p:nvSpPr>
        <p:spPr bwMode="auto">
          <a:xfrm>
            <a:off x="4760844" y="1234040"/>
            <a:ext cx="1524000" cy="793750"/>
          </a:xfrm>
          <a:custGeom>
            <a:avLst/>
            <a:gdLst>
              <a:gd name="T0" fmla="*/ 0 w 1824"/>
              <a:gd name="T1" fmla="*/ 0 h 768"/>
              <a:gd name="T2" fmla="*/ 0 w 1824"/>
              <a:gd name="T3" fmla="*/ 2147483647 h 768"/>
              <a:gd name="T4" fmla="*/ 2147483647 w 1824"/>
              <a:gd name="T5" fmla="*/ 2147483647 h 768"/>
              <a:gd name="T6" fmla="*/ 2147483647 w 1824"/>
              <a:gd name="T7" fmla="*/ 2147483647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1824"/>
              <a:gd name="T13" fmla="*/ 0 h 768"/>
              <a:gd name="T14" fmla="*/ 1824 w 1824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24" h="768">
                <a:moveTo>
                  <a:pt x="0" y="0"/>
                </a:moveTo>
                <a:lnTo>
                  <a:pt x="0" y="192"/>
                </a:lnTo>
                <a:lnTo>
                  <a:pt x="1440" y="768"/>
                </a:lnTo>
                <a:lnTo>
                  <a:pt x="1824" y="768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400">
              <a:cs typeface="Gill Sans Light"/>
            </a:endParaRPr>
          </a:p>
        </p:txBody>
      </p:sp>
      <p:sp>
        <p:nvSpPr>
          <p:cNvPr id="15" name="Line 20">
            <a:extLst>
              <a:ext uri="{FF2B5EF4-FFF2-40B4-BE49-F238E27FC236}">
                <a16:creationId xmlns:a16="http://schemas.microsoft.com/office/drawing/2014/main" id="{FCE974B2-69B3-406B-8065-7EEE0D325495}"/>
              </a:ext>
            </a:extLst>
          </p:cNvPr>
          <p:cNvSpPr>
            <a:spLocks noChangeShapeType="1"/>
          </p:cNvSpPr>
          <p:nvPr/>
        </p:nvSpPr>
        <p:spPr bwMode="auto">
          <a:xfrm>
            <a:off x="6970644" y="1951590"/>
            <a:ext cx="4572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400">
              <a:cs typeface="Gill Sans Light"/>
            </a:endParaRPr>
          </a:p>
        </p:txBody>
      </p:sp>
      <p:sp>
        <p:nvSpPr>
          <p:cNvPr id="16" name="Freeform 83">
            <a:extLst>
              <a:ext uri="{FF2B5EF4-FFF2-40B4-BE49-F238E27FC236}">
                <a16:creationId xmlns:a16="http://schemas.microsoft.com/office/drawing/2014/main" id="{EDB4223E-66E4-49FE-8215-5033AF7CC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4519" y="1062590"/>
            <a:ext cx="2436813" cy="1541463"/>
          </a:xfrm>
          <a:custGeom>
            <a:avLst/>
            <a:gdLst>
              <a:gd name="T0" fmla="*/ 0 w 2436241"/>
              <a:gd name="T1" fmla="*/ 0 h 1541997"/>
              <a:gd name="T2" fmla="*/ 2016162 w 2436241"/>
              <a:gd name="T3" fmla="*/ 373702 h 1541997"/>
              <a:gd name="T4" fmla="*/ 2445409 w 2436241"/>
              <a:gd name="T5" fmla="*/ 1533475 h 1541997"/>
              <a:gd name="T6" fmla="*/ 0 60000 65536"/>
              <a:gd name="T7" fmla="*/ 0 60000 65536"/>
              <a:gd name="T8" fmla="*/ 0 60000 65536"/>
              <a:gd name="T9" fmla="*/ 0 w 2436241"/>
              <a:gd name="T10" fmla="*/ 0 h 1541997"/>
              <a:gd name="T11" fmla="*/ 2436241 w 2436241"/>
              <a:gd name="T12" fmla="*/ 1541997 h 15419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36241" h="1541997">
                <a:moveTo>
                  <a:pt x="0" y="0"/>
                </a:moveTo>
                <a:lnTo>
                  <a:pt x="2008603" y="375781"/>
                </a:lnTo>
                <a:lnTo>
                  <a:pt x="2436241" y="1541997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400">
              <a:cs typeface="Gill Sans Light"/>
            </a:endParaRPr>
          </a:p>
        </p:txBody>
      </p:sp>
      <p:grpSp>
        <p:nvGrpSpPr>
          <p:cNvPr id="17" name="Group 94">
            <a:extLst>
              <a:ext uri="{FF2B5EF4-FFF2-40B4-BE49-F238E27FC236}">
                <a16:creationId xmlns:a16="http://schemas.microsoft.com/office/drawing/2014/main" id="{BFAF693C-55B5-47B5-AAC8-F49F1DD4C4B6}"/>
              </a:ext>
            </a:extLst>
          </p:cNvPr>
          <p:cNvGrpSpPr>
            <a:grpSpLocks/>
          </p:cNvGrpSpPr>
          <p:nvPr/>
        </p:nvGrpSpPr>
        <p:grpSpPr bwMode="auto">
          <a:xfrm>
            <a:off x="2855844" y="2256390"/>
            <a:ext cx="3276600" cy="1731077"/>
            <a:chOff x="0" y="2438400"/>
            <a:chExt cx="3276600" cy="1731045"/>
          </a:xfrm>
        </p:grpSpPr>
        <p:sp>
          <p:nvSpPr>
            <p:cNvPr id="18" name="Rectangle 4">
              <a:extLst>
                <a:ext uri="{FF2B5EF4-FFF2-40B4-BE49-F238E27FC236}">
                  <a16:creationId xmlns:a16="http://schemas.microsoft.com/office/drawing/2014/main" id="{17ED380F-99E1-47DC-A9DB-993DD292E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2457450"/>
              <a:ext cx="669925" cy="11239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19" name="Rectangle 5" descr="80%">
              <a:extLst>
                <a:ext uri="{FF2B5EF4-FFF2-40B4-BE49-F238E27FC236}">
                  <a16:creationId xmlns:a16="http://schemas.microsoft.com/office/drawing/2014/main" id="{0C5CE09A-1DB7-45C1-98F0-A2A1E2B199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2667000"/>
              <a:ext cx="669925" cy="142875"/>
            </a:xfrm>
            <a:prstGeom prst="rect">
              <a:avLst/>
            </a:prstGeom>
            <a:pattFill prst="pct80">
              <a:fgClr>
                <a:schemeClr val="hlink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20" name="Rectangle 7" descr="75%">
              <a:extLst>
                <a:ext uri="{FF2B5EF4-FFF2-40B4-BE49-F238E27FC236}">
                  <a16:creationId xmlns:a16="http://schemas.microsoft.com/office/drawing/2014/main" id="{6B3AA088-E8BD-4181-8024-84A2F611AB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3048000"/>
              <a:ext cx="669925" cy="142875"/>
            </a:xfrm>
            <a:prstGeom prst="rect">
              <a:avLst/>
            </a:prstGeom>
            <a:pattFill prst="pct75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21" name="Rectangle 76">
              <a:extLst>
                <a:ext uri="{FF2B5EF4-FFF2-40B4-BE49-F238E27FC236}">
                  <a16:creationId xmlns:a16="http://schemas.microsoft.com/office/drawing/2014/main" id="{A6B92662-4FEE-44C9-BA41-3C84B51AB4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438400"/>
              <a:ext cx="1600200" cy="304800"/>
            </a:xfrm>
            <a:prstGeom prst="rect">
              <a:avLst/>
            </a:prstGeom>
            <a:solidFill>
              <a:srgbClr val="FF96DA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latin typeface="+mn-lt"/>
                  <a:cs typeface="Gill Sans Light"/>
                </a:rPr>
                <a:t>PageTablePtr</a:t>
              </a:r>
            </a:p>
          </p:txBody>
        </p:sp>
        <p:sp>
          <p:nvSpPr>
            <p:cNvPr id="22" name="Line 92">
              <a:extLst>
                <a:ext uri="{FF2B5EF4-FFF2-40B4-BE49-F238E27FC236}">
                  <a16:creationId xmlns:a16="http://schemas.microsoft.com/office/drawing/2014/main" id="{8083B1D5-C403-4FF9-B37E-0797551168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00200" y="2482850"/>
              <a:ext cx="838200" cy="1079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1400">
                <a:cs typeface="Gill Sans Light"/>
              </a:endParaRPr>
            </a:p>
          </p:txBody>
        </p:sp>
        <p:sp>
          <p:nvSpPr>
            <p:cNvPr id="23" name="Text Box 66">
              <a:extLst>
                <a:ext uri="{FF2B5EF4-FFF2-40B4-BE49-F238E27FC236}">
                  <a16:creationId xmlns:a16="http://schemas.microsoft.com/office/drawing/2014/main" id="{97B3B7A2-930A-4AD4-906D-15229C592B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8800" y="3648810"/>
              <a:ext cx="1447800" cy="520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latin typeface="+mn-lt"/>
                  <a:cs typeface="Gill Sans Light"/>
                </a:rPr>
                <a:t>Page Table </a:t>
              </a:r>
            </a:p>
            <a:p>
              <a:pPr eaLnBrk="1" hangingPunct="1"/>
              <a:r>
                <a:rPr lang="en-US" altLang="en-US" sz="1400" b="0">
                  <a:latin typeface="+mn-lt"/>
                  <a:cs typeface="Gill Sans Light"/>
                </a:rPr>
                <a:t>(1</a:t>
              </a:r>
              <a:r>
                <a:rPr lang="en-US" altLang="en-US" sz="1400" b="0" baseline="30000">
                  <a:latin typeface="+mn-lt"/>
                  <a:cs typeface="Gill Sans Light"/>
                </a:rPr>
                <a:t>st</a:t>
              </a:r>
              <a:r>
                <a:rPr lang="en-US" altLang="en-US" sz="1400" b="0">
                  <a:latin typeface="+mn-lt"/>
                  <a:cs typeface="Gill Sans Light"/>
                </a:rPr>
                <a:t> level)</a:t>
              </a:r>
            </a:p>
          </p:txBody>
        </p:sp>
      </p:grpSp>
      <p:grpSp>
        <p:nvGrpSpPr>
          <p:cNvPr id="24" name="Group 95">
            <a:extLst>
              <a:ext uri="{FF2B5EF4-FFF2-40B4-BE49-F238E27FC236}">
                <a16:creationId xmlns:a16="http://schemas.microsoft.com/office/drawing/2014/main" id="{AD8436E0-91CF-4066-A7D6-3DA0FD693A65}"/>
              </a:ext>
            </a:extLst>
          </p:cNvPr>
          <p:cNvGrpSpPr>
            <a:grpSpLocks/>
          </p:cNvGrpSpPr>
          <p:nvPr/>
        </p:nvGrpSpPr>
        <p:grpSpPr bwMode="auto">
          <a:xfrm>
            <a:off x="5827644" y="1341990"/>
            <a:ext cx="1447800" cy="3340786"/>
            <a:chOff x="2971800" y="1524000"/>
            <a:chExt cx="1447800" cy="3339908"/>
          </a:xfrm>
        </p:grpSpPr>
        <p:sp>
          <p:nvSpPr>
            <p:cNvPr id="25" name="Line 20">
              <a:extLst>
                <a:ext uri="{FF2B5EF4-FFF2-40B4-BE49-F238E27FC236}">
                  <a16:creationId xmlns:a16="http://schemas.microsoft.com/office/drawing/2014/main" id="{204E2974-F46D-4F84-BEE8-C7E140F54B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24200" y="1524000"/>
              <a:ext cx="304800" cy="118745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cs typeface="Gill Sans Light"/>
              </a:endParaRPr>
            </a:p>
          </p:txBody>
        </p:sp>
        <p:sp>
          <p:nvSpPr>
            <p:cNvPr id="26" name="Line 22">
              <a:extLst>
                <a:ext uri="{FF2B5EF4-FFF2-40B4-BE49-F238E27FC236}">
                  <a16:creationId xmlns:a16="http://schemas.microsoft.com/office/drawing/2014/main" id="{ADBE2A8E-6D1E-4517-BEE8-C46797F520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9913" y="3100387"/>
              <a:ext cx="319087" cy="3286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cs typeface="Gill Sans Light"/>
              </a:endParaRPr>
            </a:p>
          </p:txBody>
        </p:sp>
        <p:sp>
          <p:nvSpPr>
            <p:cNvPr id="27" name="Rectangle 8">
              <a:extLst>
                <a:ext uri="{FF2B5EF4-FFF2-40B4-BE49-F238E27FC236}">
                  <a16:creationId xmlns:a16="http://schemas.microsoft.com/office/drawing/2014/main" id="{E5416519-4D3A-4DB0-B61E-4B91E42A6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1524000"/>
              <a:ext cx="668338" cy="9588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28" name="Rectangle 10" descr="50%">
              <a:extLst>
                <a:ext uri="{FF2B5EF4-FFF2-40B4-BE49-F238E27FC236}">
                  <a16:creationId xmlns:a16="http://schemas.microsoft.com/office/drawing/2014/main" id="{B453D83E-48A6-4761-8142-14CFD96508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1792288"/>
              <a:ext cx="668338" cy="141288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29" name="Rectangle 11" descr="70%">
              <a:extLst>
                <a:ext uri="{FF2B5EF4-FFF2-40B4-BE49-F238E27FC236}">
                  <a16:creationId xmlns:a16="http://schemas.microsoft.com/office/drawing/2014/main" id="{E08212D3-FA56-4D59-AC49-6B89A13F83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2105025"/>
              <a:ext cx="668338" cy="144463"/>
            </a:xfrm>
            <a:prstGeom prst="rect">
              <a:avLst/>
            </a:prstGeom>
            <a:pattFill prst="pct70">
              <a:fgClr>
                <a:schemeClr val="hlink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30" name="Rectangle 8">
              <a:extLst>
                <a:ext uri="{FF2B5EF4-FFF2-40B4-BE49-F238E27FC236}">
                  <a16:creationId xmlns:a16="http://schemas.microsoft.com/office/drawing/2014/main" id="{BDDE3C9E-45E7-4665-BF28-4E0CFFC9EC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3384550"/>
              <a:ext cx="668338" cy="9588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31" name="Rectangle 10" descr="50%">
              <a:extLst>
                <a:ext uri="{FF2B5EF4-FFF2-40B4-BE49-F238E27FC236}">
                  <a16:creationId xmlns:a16="http://schemas.microsoft.com/office/drawing/2014/main" id="{9C6B8893-6E20-4BD4-8839-1C20B3C873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3652838"/>
              <a:ext cx="668338" cy="141288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32" name="Rectangle 10" descr="50%">
              <a:extLst>
                <a:ext uri="{FF2B5EF4-FFF2-40B4-BE49-F238E27FC236}">
                  <a16:creationId xmlns:a16="http://schemas.microsoft.com/office/drawing/2014/main" id="{99CD2F9F-72DE-4EEA-9CAE-DDBFFFEA01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3962400"/>
              <a:ext cx="668338" cy="141288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33" name="Text Box 66">
              <a:extLst>
                <a:ext uri="{FF2B5EF4-FFF2-40B4-BE49-F238E27FC236}">
                  <a16:creationId xmlns:a16="http://schemas.microsoft.com/office/drawing/2014/main" id="{5B02FFA2-090A-488E-8AB0-F8F1CA4BB0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800" y="4343400"/>
              <a:ext cx="1447800" cy="520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latin typeface="+mn-lt"/>
                  <a:cs typeface="Gill Sans Light"/>
                </a:rPr>
                <a:t>Page Table </a:t>
              </a:r>
            </a:p>
            <a:p>
              <a:pPr eaLnBrk="1" hangingPunct="1"/>
              <a:r>
                <a:rPr lang="en-US" altLang="en-US" sz="1400" b="0">
                  <a:latin typeface="+mn-lt"/>
                  <a:cs typeface="Gill Sans Light"/>
                </a:rPr>
                <a:t>(2</a:t>
              </a:r>
              <a:r>
                <a:rPr lang="en-US" altLang="en-US" sz="1400" b="0" baseline="30000">
                  <a:latin typeface="+mn-lt"/>
                  <a:cs typeface="Gill Sans Light"/>
                </a:rPr>
                <a:t>nd</a:t>
              </a:r>
              <a:r>
                <a:rPr lang="en-US" altLang="en-US" sz="1400" b="0">
                  <a:latin typeface="+mn-lt"/>
                  <a:cs typeface="Gill Sans Light"/>
                </a:rPr>
                <a:t> level)</a:t>
              </a:r>
            </a:p>
          </p:txBody>
        </p:sp>
      </p:grpSp>
      <p:sp>
        <p:nvSpPr>
          <p:cNvPr id="34" name="Rectangle 8">
            <a:extLst>
              <a:ext uri="{FF2B5EF4-FFF2-40B4-BE49-F238E27FC236}">
                <a16:creationId xmlns:a16="http://schemas.microsoft.com/office/drawing/2014/main" id="{FD25E6A3-19DB-45AD-BCF6-7319CED00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2044" y="884790"/>
            <a:ext cx="1295400" cy="419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b="0">
              <a:latin typeface="+mn-lt"/>
              <a:cs typeface="Gill Sans Light"/>
            </a:endParaRPr>
          </a:p>
        </p:txBody>
      </p:sp>
      <p:sp>
        <p:nvSpPr>
          <p:cNvPr id="35" name="Rectangle 10" descr="50%">
            <a:extLst>
              <a:ext uri="{FF2B5EF4-FFF2-40B4-BE49-F238E27FC236}">
                <a16:creationId xmlns:a16="http://schemas.microsoft.com/office/drawing/2014/main" id="{A7553980-2879-4326-9E08-F244C8A13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2044" y="1418190"/>
            <a:ext cx="1295400" cy="685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400" b="0">
              <a:ea typeface="ＭＳ Ｐゴシック" charset="-128"/>
              <a:cs typeface="Gill Sans Light"/>
            </a:endParaRPr>
          </a:p>
        </p:txBody>
      </p:sp>
      <p:sp>
        <p:nvSpPr>
          <p:cNvPr id="36" name="Rectangle 10" descr="50%">
            <a:extLst>
              <a:ext uri="{FF2B5EF4-FFF2-40B4-BE49-F238E27FC236}">
                <a16:creationId xmlns:a16="http://schemas.microsoft.com/office/drawing/2014/main" id="{793DD4EE-DEE2-432E-A5F2-4F947FF86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2044" y="1799190"/>
            <a:ext cx="1295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400" b="0">
              <a:ea typeface="ＭＳ Ｐゴシック" charset="-128"/>
              <a:cs typeface="Gill Sans Light"/>
            </a:endParaRPr>
          </a:p>
        </p:txBody>
      </p:sp>
      <p:sp>
        <p:nvSpPr>
          <p:cNvPr id="37" name="Line 20">
            <a:extLst>
              <a:ext uri="{FF2B5EF4-FFF2-40B4-BE49-F238E27FC236}">
                <a16:creationId xmlns:a16="http://schemas.microsoft.com/office/drawing/2014/main" id="{BCA28488-193E-491A-913F-78F1D0C5BA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80244" y="1418190"/>
            <a:ext cx="2971800" cy="1219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400">
              <a:cs typeface="Gill Sans Light"/>
            </a:endParaRPr>
          </a:p>
        </p:txBody>
      </p:sp>
      <p:sp>
        <p:nvSpPr>
          <p:cNvPr id="38" name="Line 20">
            <a:extLst>
              <a:ext uri="{FF2B5EF4-FFF2-40B4-BE49-F238E27FC236}">
                <a16:creationId xmlns:a16="http://schemas.microsoft.com/office/drawing/2014/main" id="{20066BA4-DA74-473E-8474-E19172DC0DD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51844" y="1799190"/>
            <a:ext cx="160020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400">
              <a:cs typeface="Gill Sans Light"/>
            </a:endParaRPr>
          </a:p>
        </p:txBody>
      </p:sp>
      <p:sp>
        <p:nvSpPr>
          <p:cNvPr id="39" name="Text Box 100">
            <a:extLst>
              <a:ext uri="{FF2B5EF4-FFF2-40B4-BE49-F238E27FC236}">
                <a16:creationId xmlns:a16="http://schemas.microsoft.com/office/drawing/2014/main" id="{8802FAA6-1A23-49D0-BAD5-BF8D2C2B6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84624" y="284198"/>
            <a:ext cx="1371600" cy="520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0" dirty="0">
                <a:latin typeface="+mn-lt"/>
                <a:cs typeface="Gill Sans Light"/>
              </a:rPr>
              <a:t>Physical </a:t>
            </a:r>
          </a:p>
          <a:p>
            <a:pPr eaLnBrk="1" hangingPunct="1"/>
            <a:r>
              <a:rPr lang="en-US" altLang="en-US" sz="1400" b="0" dirty="0">
                <a:latin typeface="+mn-lt"/>
                <a:cs typeface="Gill Sans Light"/>
              </a:rPr>
              <a:t>Memory:</a:t>
            </a:r>
          </a:p>
        </p:txBody>
      </p:sp>
      <p:sp>
        <p:nvSpPr>
          <p:cNvPr id="40" name="Right Brace 47">
            <a:extLst>
              <a:ext uri="{FF2B5EF4-FFF2-40B4-BE49-F238E27FC236}">
                <a16:creationId xmlns:a16="http://schemas.microsoft.com/office/drawing/2014/main" id="{CA2167CA-B69A-4109-BEB6-EB5F77CEE89E}"/>
              </a:ext>
            </a:extLst>
          </p:cNvPr>
          <p:cNvSpPr>
            <a:spLocks/>
          </p:cNvSpPr>
          <p:nvPr/>
        </p:nvSpPr>
        <p:spPr bwMode="auto">
          <a:xfrm rot="5400000">
            <a:off x="3821044" y="524498"/>
            <a:ext cx="228600" cy="1943100"/>
          </a:xfrm>
          <a:prstGeom prst="rightBrace">
            <a:avLst>
              <a:gd name="adj1" fmla="val 834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>
            <a:lvl1pPr marL="6858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 b="0">
              <a:latin typeface="+mn-lt"/>
              <a:cs typeface="Gill Sans Light"/>
            </a:endParaRPr>
          </a:p>
        </p:txBody>
      </p:sp>
      <p:sp>
        <p:nvSpPr>
          <p:cNvPr id="41" name="Freeform 49">
            <a:extLst>
              <a:ext uri="{FF2B5EF4-FFF2-40B4-BE49-F238E27FC236}">
                <a16:creationId xmlns:a16="http://schemas.microsoft.com/office/drawing/2014/main" id="{283572EF-5639-4C56-8632-EBEF8199B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1532" y="1610348"/>
            <a:ext cx="830262" cy="4014788"/>
          </a:xfrm>
          <a:custGeom>
            <a:avLst/>
            <a:gdLst>
              <a:gd name="T0" fmla="*/ 39561 w 829359"/>
              <a:gd name="T1" fmla="*/ 0 h 3939220"/>
              <a:gd name="T2" fmla="*/ 0 w 829359"/>
              <a:gd name="T3" fmla="*/ 5424228 h 3939220"/>
              <a:gd name="T4" fmla="*/ 843927 w 829359"/>
              <a:gd name="T5" fmla="*/ 5442131 h 3939220"/>
              <a:gd name="T6" fmla="*/ 0 60000 65536"/>
              <a:gd name="T7" fmla="*/ 0 60000 65536"/>
              <a:gd name="T8" fmla="*/ 0 60000 65536"/>
              <a:gd name="T9" fmla="*/ 0 w 829359"/>
              <a:gd name="T10" fmla="*/ 0 h 3939220"/>
              <a:gd name="T11" fmla="*/ 829359 w 829359"/>
              <a:gd name="T12" fmla="*/ 3939220 h 39392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29359" h="3939220">
                <a:moveTo>
                  <a:pt x="38877" y="0"/>
                </a:moveTo>
                <a:lnTo>
                  <a:pt x="0" y="3926262"/>
                </a:lnTo>
                <a:lnTo>
                  <a:pt x="829359" y="3939220"/>
                </a:ln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400">
              <a:cs typeface="Gill Sans Light"/>
            </a:endParaRPr>
          </a:p>
        </p:txBody>
      </p:sp>
      <p:sp>
        <p:nvSpPr>
          <p:cNvPr id="42" name="Freeform 50">
            <a:extLst>
              <a:ext uri="{FF2B5EF4-FFF2-40B4-BE49-F238E27FC236}">
                <a16:creationId xmlns:a16="http://schemas.microsoft.com/office/drawing/2014/main" id="{C55F9B80-41B2-4C61-BED7-FFDD727CD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4007" y="3121648"/>
            <a:ext cx="361950" cy="2487613"/>
          </a:xfrm>
          <a:custGeom>
            <a:avLst/>
            <a:gdLst>
              <a:gd name="T0" fmla="*/ 0 w 362845"/>
              <a:gd name="T1" fmla="*/ 2482891 h 2487928"/>
              <a:gd name="T2" fmla="*/ 348787 w 362845"/>
              <a:gd name="T3" fmla="*/ 2482891 h 2487928"/>
              <a:gd name="T4" fmla="*/ 348787 w 362845"/>
              <a:gd name="T5" fmla="*/ 0 h 2487928"/>
              <a:gd name="T6" fmla="*/ 0 60000 65536"/>
              <a:gd name="T7" fmla="*/ 0 60000 65536"/>
              <a:gd name="T8" fmla="*/ 0 60000 65536"/>
              <a:gd name="T9" fmla="*/ 0 w 362845"/>
              <a:gd name="T10" fmla="*/ 0 h 2487928"/>
              <a:gd name="T11" fmla="*/ 362845 w 362845"/>
              <a:gd name="T12" fmla="*/ 2487928 h 24879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2845" h="2487928">
                <a:moveTo>
                  <a:pt x="0" y="2487928"/>
                </a:moveTo>
                <a:lnTo>
                  <a:pt x="362845" y="2487928"/>
                </a:lnTo>
                <a:lnTo>
                  <a:pt x="362845" y="0"/>
                </a:ln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400">
              <a:cs typeface="Gill Sans Light"/>
            </a:endParaRPr>
          </a:p>
        </p:txBody>
      </p:sp>
      <p:grpSp>
        <p:nvGrpSpPr>
          <p:cNvPr id="43" name="Group 54">
            <a:extLst>
              <a:ext uri="{FF2B5EF4-FFF2-40B4-BE49-F238E27FC236}">
                <a16:creationId xmlns:a16="http://schemas.microsoft.com/office/drawing/2014/main" id="{9AF33245-8D93-4266-8638-576AF0A9B4D2}"/>
              </a:ext>
            </a:extLst>
          </p:cNvPr>
          <p:cNvGrpSpPr>
            <a:grpSpLocks/>
          </p:cNvGrpSpPr>
          <p:nvPr/>
        </p:nvGrpSpPr>
        <p:grpSpPr bwMode="auto">
          <a:xfrm>
            <a:off x="4602094" y="4947273"/>
            <a:ext cx="2590800" cy="1235075"/>
            <a:chOff x="1752600" y="5013410"/>
            <a:chExt cx="2590800" cy="123499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8067AAB-64D0-4B2B-B2D9-C72F48E0D6F6}"/>
                </a:ext>
              </a:extLst>
            </p:cNvPr>
            <p:cNvSpPr/>
            <p:nvPr/>
          </p:nvSpPr>
          <p:spPr bwMode="auto">
            <a:xfrm>
              <a:off x="1905000" y="5791231"/>
              <a:ext cx="2438400" cy="228584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1751047-8A19-4716-918D-7C0593A92DC6}"/>
                </a:ext>
              </a:extLst>
            </p:cNvPr>
            <p:cNvSpPr/>
            <p:nvPr/>
          </p:nvSpPr>
          <p:spPr bwMode="auto">
            <a:xfrm>
              <a:off x="1905000" y="5334063"/>
              <a:ext cx="1219200" cy="228584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46" name="Rectangle 39">
              <a:extLst>
                <a:ext uri="{FF2B5EF4-FFF2-40B4-BE49-F238E27FC236}">
                  <a16:creationId xmlns:a16="http://schemas.microsoft.com/office/drawing/2014/main" id="{7CB39BBC-ADBF-4CEC-BDD2-9B3A973061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00" y="5562600"/>
              <a:ext cx="1219200" cy="22860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2FBE5A7-C454-480C-8996-26A9BFEED046}"/>
                </a:ext>
              </a:extLst>
            </p:cNvPr>
            <p:cNvSpPr/>
            <p:nvPr/>
          </p:nvSpPr>
          <p:spPr bwMode="auto">
            <a:xfrm>
              <a:off x="1905000" y="6019816"/>
              <a:ext cx="1219200" cy="228584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2CBF206-5831-4496-BA09-98B51AAA9F56}"/>
                </a:ext>
              </a:extLst>
            </p:cNvPr>
            <p:cNvSpPr/>
            <p:nvPr/>
          </p:nvSpPr>
          <p:spPr bwMode="auto">
            <a:xfrm>
              <a:off x="3124200" y="5334063"/>
              <a:ext cx="1219200" cy="228584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49" name="Rectangle 44">
              <a:extLst>
                <a:ext uri="{FF2B5EF4-FFF2-40B4-BE49-F238E27FC236}">
                  <a16:creationId xmlns:a16="http://schemas.microsoft.com/office/drawing/2014/main" id="{09981607-DF7C-42A8-8591-722F1F5A7D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200" y="5562600"/>
              <a:ext cx="1219200" cy="228600"/>
            </a:xfrm>
            <a:prstGeom prst="rect">
              <a:avLst/>
            </a:prstGeom>
            <a:solidFill>
              <a:srgbClr val="FFFFAA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BB96012-8D51-4EB4-ABB8-49D8C8F899DE}"/>
                </a:ext>
              </a:extLst>
            </p:cNvPr>
            <p:cNvSpPr/>
            <p:nvPr/>
          </p:nvSpPr>
          <p:spPr bwMode="auto">
            <a:xfrm>
              <a:off x="3124200" y="6019816"/>
              <a:ext cx="1219200" cy="228584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51" name="TextBox 48">
              <a:extLst>
                <a:ext uri="{FF2B5EF4-FFF2-40B4-BE49-F238E27FC236}">
                  <a16:creationId xmlns:a16="http://schemas.microsoft.com/office/drawing/2014/main" id="{DB398B62-9ED9-423B-BC96-67558DCB68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800" y="5645339"/>
              <a:ext cx="415498" cy="369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+mn-lt"/>
                  <a:cs typeface="Gill Sans Light"/>
                </a:rPr>
                <a:t>…</a:t>
              </a:r>
            </a:p>
          </p:txBody>
        </p:sp>
        <p:sp>
          <p:nvSpPr>
            <p:cNvPr id="52" name="Text Box 66">
              <a:extLst>
                <a:ext uri="{FF2B5EF4-FFF2-40B4-BE49-F238E27FC236}">
                  <a16:creationId xmlns:a16="http://schemas.microsoft.com/office/drawing/2014/main" id="{C343B826-4DDE-4C78-AA5D-510D93D74B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2600" y="5013410"/>
              <a:ext cx="838200" cy="305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 dirty="0">
                  <a:latin typeface="+mn-lt"/>
                  <a:cs typeface="Gill Sans Light"/>
                </a:rPr>
                <a:t>TLB:</a:t>
              </a:r>
            </a:p>
          </p:txBody>
        </p:sp>
      </p:grpSp>
      <p:grpSp>
        <p:nvGrpSpPr>
          <p:cNvPr id="53" name="Group 141">
            <a:extLst>
              <a:ext uri="{FF2B5EF4-FFF2-40B4-BE49-F238E27FC236}">
                <a16:creationId xmlns:a16="http://schemas.microsoft.com/office/drawing/2014/main" id="{C23E5678-3151-4E2C-849E-C3189305E7D0}"/>
              </a:ext>
            </a:extLst>
          </p:cNvPr>
          <p:cNvGrpSpPr>
            <a:grpSpLocks/>
          </p:cNvGrpSpPr>
          <p:nvPr/>
        </p:nvGrpSpPr>
        <p:grpSpPr bwMode="auto">
          <a:xfrm>
            <a:off x="7819360" y="4146550"/>
            <a:ext cx="2667000" cy="2209800"/>
            <a:chOff x="4953000" y="4267200"/>
            <a:chExt cx="2667000" cy="2209800"/>
          </a:xfrm>
        </p:grpSpPr>
        <p:sp>
          <p:nvSpPr>
            <p:cNvPr id="54" name="Rectangle 138">
              <a:extLst>
                <a:ext uri="{FF2B5EF4-FFF2-40B4-BE49-F238E27FC236}">
                  <a16:creationId xmlns:a16="http://schemas.microsoft.com/office/drawing/2014/main" id="{E927E30A-C670-4096-832E-7CCE89C49F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0" y="4267200"/>
              <a:ext cx="2667000" cy="22098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3DEF491-99C7-4C47-80ED-27E249730409}"/>
                </a:ext>
              </a:extLst>
            </p:cNvPr>
            <p:cNvSpPr/>
            <p:nvPr/>
          </p:nvSpPr>
          <p:spPr bwMode="auto">
            <a:xfrm>
              <a:off x="5181600" y="4800600"/>
              <a:ext cx="838200" cy="22860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C07B2778-BE72-4EF2-873B-165C69C9A731}"/>
                </a:ext>
              </a:extLst>
            </p:cNvPr>
            <p:cNvSpPr/>
            <p:nvPr/>
          </p:nvSpPr>
          <p:spPr bwMode="auto">
            <a:xfrm>
              <a:off x="6019800" y="4800600"/>
              <a:ext cx="1524000" cy="22860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57" name="TextBox 63">
              <a:extLst>
                <a:ext uri="{FF2B5EF4-FFF2-40B4-BE49-F238E27FC236}">
                  <a16:creationId xmlns:a16="http://schemas.microsoft.com/office/drawing/2014/main" id="{D876B4A8-BA01-4E2E-9182-64E81E76D5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8400" y="5562600"/>
              <a:ext cx="381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+mn-lt"/>
                  <a:cs typeface="Gill Sans Light"/>
                </a:rPr>
                <a:t>…</a:t>
              </a:r>
            </a:p>
          </p:txBody>
        </p:sp>
        <p:sp>
          <p:nvSpPr>
            <p:cNvPr id="58" name="Rectangle 69">
              <a:extLst>
                <a:ext uri="{FF2B5EF4-FFF2-40B4-BE49-F238E27FC236}">
                  <a16:creationId xmlns:a16="http://schemas.microsoft.com/office/drawing/2014/main" id="{D650B2B8-5AB6-4D67-A005-4D39AA7534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48006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59" name="Rectangle 70">
              <a:extLst>
                <a:ext uri="{FF2B5EF4-FFF2-40B4-BE49-F238E27FC236}">
                  <a16:creationId xmlns:a16="http://schemas.microsoft.com/office/drawing/2014/main" id="{A05BCEF0-42DF-43B6-AA9A-9ED07369CE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800" y="48006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60" name="Rectangle 71">
              <a:extLst>
                <a:ext uri="{FF2B5EF4-FFF2-40B4-BE49-F238E27FC236}">
                  <a16:creationId xmlns:a16="http://schemas.microsoft.com/office/drawing/2014/main" id="{47646FA9-DFCB-4E08-8FB7-50BF154E6D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48006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61" name="Rectangle 72">
              <a:extLst>
                <a:ext uri="{FF2B5EF4-FFF2-40B4-BE49-F238E27FC236}">
                  <a16:creationId xmlns:a16="http://schemas.microsoft.com/office/drawing/2014/main" id="{2A9CAB75-C988-4406-B1C2-3FB8D5719E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48006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1738512C-9547-4EC3-AB9F-AF806DFBD217}"/>
                </a:ext>
              </a:extLst>
            </p:cNvPr>
            <p:cNvSpPr/>
            <p:nvPr/>
          </p:nvSpPr>
          <p:spPr bwMode="auto">
            <a:xfrm>
              <a:off x="5181600" y="4572000"/>
              <a:ext cx="838200" cy="22860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D31E191-A916-4208-8C20-B1F904AEBE7F}"/>
                </a:ext>
              </a:extLst>
            </p:cNvPr>
            <p:cNvSpPr/>
            <p:nvPr/>
          </p:nvSpPr>
          <p:spPr bwMode="auto">
            <a:xfrm>
              <a:off x="6019800" y="4572000"/>
              <a:ext cx="1524000" cy="22860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64" name="Rectangle 80">
              <a:extLst>
                <a:ext uri="{FF2B5EF4-FFF2-40B4-BE49-F238E27FC236}">
                  <a16:creationId xmlns:a16="http://schemas.microsoft.com/office/drawing/2014/main" id="{AD6D1452-55C3-4271-9496-D474C55CCD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45720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65" name="Rectangle 88">
              <a:extLst>
                <a:ext uri="{FF2B5EF4-FFF2-40B4-BE49-F238E27FC236}">
                  <a16:creationId xmlns:a16="http://schemas.microsoft.com/office/drawing/2014/main" id="{1C3ACFA5-9595-4B4E-8D89-DBE26BF370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800" y="45720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66" name="Rectangle 90">
              <a:extLst>
                <a:ext uri="{FF2B5EF4-FFF2-40B4-BE49-F238E27FC236}">
                  <a16:creationId xmlns:a16="http://schemas.microsoft.com/office/drawing/2014/main" id="{89126508-77C5-4076-A28D-6797C240E0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45720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67" name="Rectangle 94">
              <a:extLst>
                <a:ext uri="{FF2B5EF4-FFF2-40B4-BE49-F238E27FC236}">
                  <a16:creationId xmlns:a16="http://schemas.microsoft.com/office/drawing/2014/main" id="{3449DD82-7B42-4834-85AA-49676F720B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45720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310B620C-7079-403D-B548-DD26E7C7DC38}"/>
                </a:ext>
              </a:extLst>
            </p:cNvPr>
            <p:cNvSpPr/>
            <p:nvPr/>
          </p:nvSpPr>
          <p:spPr bwMode="auto">
            <a:xfrm>
              <a:off x="5181600" y="5410200"/>
              <a:ext cx="838200" cy="22860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0F4C2DC7-971C-4442-86F6-2B0F64B08C3C}"/>
                </a:ext>
              </a:extLst>
            </p:cNvPr>
            <p:cNvSpPr/>
            <p:nvPr/>
          </p:nvSpPr>
          <p:spPr bwMode="auto">
            <a:xfrm>
              <a:off x="6019800" y="5410200"/>
              <a:ext cx="1524000" cy="22860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 dirty="0">
                <a:ea typeface="ＭＳ Ｐゴシック" charset="-128"/>
                <a:cs typeface="Gill Sans Light"/>
              </a:endParaRPr>
            </a:p>
          </p:txBody>
        </p:sp>
        <p:sp>
          <p:nvSpPr>
            <p:cNvPr id="70" name="Rectangle 97">
              <a:extLst>
                <a:ext uri="{FF2B5EF4-FFF2-40B4-BE49-F238E27FC236}">
                  <a16:creationId xmlns:a16="http://schemas.microsoft.com/office/drawing/2014/main" id="{4914FE74-6FC5-46F4-916B-ED32E3F0A2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54102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71" name="Rectangle 98">
              <a:extLst>
                <a:ext uri="{FF2B5EF4-FFF2-40B4-BE49-F238E27FC236}">
                  <a16:creationId xmlns:a16="http://schemas.microsoft.com/office/drawing/2014/main" id="{18452566-B035-43D0-9BC5-19BF25620A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800" y="54102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73" name="Rectangle 100">
              <a:extLst>
                <a:ext uri="{FF2B5EF4-FFF2-40B4-BE49-F238E27FC236}">
                  <a16:creationId xmlns:a16="http://schemas.microsoft.com/office/drawing/2014/main" id="{422F13C4-2AC3-4B85-84F4-0325D706E6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54102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BD610531-8845-49B6-B899-B0507B3AA83E}"/>
                </a:ext>
              </a:extLst>
            </p:cNvPr>
            <p:cNvSpPr/>
            <p:nvPr/>
          </p:nvSpPr>
          <p:spPr bwMode="auto">
            <a:xfrm>
              <a:off x="5181600" y="5181600"/>
              <a:ext cx="838200" cy="2286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B0C07871-ECD6-4579-BE49-9F950B10DADB}"/>
                </a:ext>
              </a:extLst>
            </p:cNvPr>
            <p:cNvSpPr/>
            <p:nvPr/>
          </p:nvSpPr>
          <p:spPr bwMode="auto">
            <a:xfrm>
              <a:off x="6019800" y="5181600"/>
              <a:ext cx="1524000" cy="2286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76" name="Rectangle 103">
              <a:extLst>
                <a:ext uri="{FF2B5EF4-FFF2-40B4-BE49-F238E27FC236}">
                  <a16:creationId xmlns:a16="http://schemas.microsoft.com/office/drawing/2014/main" id="{F11B119C-6F08-4D22-9006-5237DA6D08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51816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77" name="Rectangle 104">
              <a:extLst>
                <a:ext uri="{FF2B5EF4-FFF2-40B4-BE49-F238E27FC236}">
                  <a16:creationId xmlns:a16="http://schemas.microsoft.com/office/drawing/2014/main" id="{09FFF7D1-C8D1-4092-9BFA-443BA6B3F5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800" y="51816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2B10F2F3-24EB-49EF-8704-DF2373E07782}"/>
                </a:ext>
              </a:extLst>
            </p:cNvPr>
            <p:cNvSpPr/>
            <p:nvPr/>
          </p:nvSpPr>
          <p:spPr bwMode="auto">
            <a:xfrm>
              <a:off x="6781800" y="5181600"/>
              <a:ext cx="381000" cy="2286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79" name="Rectangle 106">
              <a:extLst>
                <a:ext uri="{FF2B5EF4-FFF2-40B4-BE49-F238E27FC236}">
                  <a16:creationId xmlns:a16="http://schemas.microsoft.com/office/drawing/2014/main" id="{146F89FC-FE5D-4796-9AC8-F666542D7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51816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35E6EBD-7DCA-4933-88F8-575BB0B9F0D3}"/>
                </a:ext>
              </a:extLst>
            </p:cNvPr>
            <p:cNvSpPr/>
            <p:nvPr/>
          </p:nvSpPr>
          <p:spPr bwMode="auto">
            <a:xfrm>
              <a:off x="5181600" y="5943600"/>
              <a:ext cx="838200" cy="22860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22EC7E64-7FA3-4390-8227-98321824308B}"/>
                </a:ext>
              </a:extLst>
            </p:cNvPr>
            <p:cNvSpPr/>
            <p:nvPr/>
          </p:nvSpPr>
          <p:spPr bwMode="auto">
            <a:xfrm>
              <a:off x="6019800" y="5943600"/>
              <a:ext cx="1524000" cy="22860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82" name="Rectangle 115">
              <a:extLst>
                <a:ext uri="{FF2B5EF4-FFF2-40B4-BE49-F238E27FC236}">
                  <a16:creationId xmlns:a16="http://schemas.microsoft.com/office/drawing/2014/main" id="{19C969F0-E39C-42A6-A3F6-CA7EFD0566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59436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83" name="Rectangle 116">
              <a:extLst>
                <a:ext uri="{FF2B5EF4-FFF2-40B4-BE49-F238E27FC236}">
                  <a16:creationId xmlns:a16="http://schemas.microsoft.com/office/drawing/2014/main" id="{B0697371-BE17-43E5-AE4C-08F378CA07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800" y="59436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85" name="Rectangle 118">
              <a:extLst>
                <a:ext uri="{FF2B5EF4-FFF2-40B4-BE49-F238E27FC236}">
                  <a16:creationId xmlns:a16="http://schemas.microsoft.com/office/drawing/2014/main" id="{94A0EFDA-9F83-41BE-AAFA-C9707E2108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59436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86" name="Text Box 66">
              <a:extLst>
                <a:ext uri="{FF2B5EF4-FFF2-40B4-BE49-F238E27FC236}">
                  <a16:creationId xmlns:a16="http://schemas.microsoft.com/office/drawing/2014/main" id="{CD03AA4C-E60E-4F66-BFBF-0C0E2456D4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600" y="4267200"/>
              <a:ext cx="838200" cy="30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latin typeface="+mn-lt"/>
                  <a:cs typeface="Gill Sans Light"/>
                </a:rPr>
                <a:t>tag:</a:t>
              </a:r>
            </a:p>
          </p:txBody>
        </p:sp>
        <p:sp>
          <p:nvSpPr>
            <p:cNvPr id="87" name="Text Box 66">
              <a:extLst>
                <a:ext uri="{FF2B5EF4-FFF2-40B4-BE49-F238E27FC236}">
                  <a16:creationId xmlns:a16="http://schemas.microsoft.com/office/drawing/2014/main" id="{41E50FBE-B377-4AA3-81FF-F9016B3C31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4600" y="4267200"/>
              <a:ext cx="838200" cy="30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latin typeface="+mn-lt"/>
                  <a:cs typeface="Gill Sans Light"/>
                </a:rPr>
                <a:t>block: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9525446B-2836-4300-8524-5816A1BD0BE2}"/>
                </a:ext>
              </a:extLst>
            </p:cNvPr>
            <p:cNvSpPr/>
            <p:nvPr/>
          </p:nvSpPr>
          <p:spPr bwMode="auto">
            <a:xfrm>
              <a:off x="5181600" y="6172200"/>
              <a:ext cx="838200" cy="22860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9452477C-09B2-4181-A535-CE45C1B05B36}"/>
                </a:ext>
              </a:extLst>
            </p:cNvPr>
            <p:cNvSpPr/>
            <p:nvPr/>
          </p:nvSpPr>
          <p:spPr bwMode="auto">
            <a:xfrm>
              <a:off x="6019800" y="6172200"/>
              <a:ext cx="1524000" cy="22860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  <p:sp>
          <p:nvSpPr>
            <p:cNvPr id="90" name="Rectangle 109">
              <a:extLst>
                <a:ext uri="{FF2B5EF4-FFF2-40B4-BE49-F238E27FC236}">
                  <a16:creationId xmlns:a16="http://schemas.microsoft.com/office/drawing/2014/main" id="{FC4FC2DC-3F38-4E71-BE70-080CDA883C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61722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91" name="Rectangle 110">
              <a:extLst>
                <a:ext uri="{FF2B5EF4-FFF2-40B4-BE49-F238E27FC236}">
                  <a16:creationId xmlns:a16="http://schemas.microsoft.com/office/drawing/2014/main" id="{0EE73CF2-A36E-41F4-9AC4-229992D276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800" y="61722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  <p:sp>
          <p:nvSpPr>
            <p:cNvPr id="93" name="Rectangle 112">
              <a:extLst>
                <a:ext uri="{FF2B5EF4-FFF2-40B4-BE49-F238E27FC236}">
                  <a16:creationId xmlns:a16="http://schemas.microsoft.com/office/drawing/2014/main" id="{D6A2A24A-4440-42C1-AB92-0ECDDAC51E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6172200"/>
              <a:ext cx="3810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 b="0">
                <a:latin typeface="+mn-lt"/>
                <a:cs typeface="Gill Sans Light"/>
              </a:endParaRPr>
            </a:p>
          </p:txBody>
        </p:sp>
      </p:grpSp>
      <p:sp>
        <p:nvSpPr>
          <p:cNvPr id="94" name="Freeform 134">
            <a:extLst>
              <a:ext uri="{FF2B5EF4-FFF2-40B4-BE49-F238E27FC236}">
                <a16:creationId xmlns:a16="http://schemas.microsoft.com/office/drawing/2014/main" id="{1F28361E-308A-4542-9247-455D764CF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6435" y="3775076"/>
            <a:ext cx="946150" cy="1446984"/>
          </a:xfrm>
          <a:custGeom>
            <a:avLst/>
            <a:gdLst>
              <a:gd name="T0" fmla="*/ 948595 w 945987"/>
              <a:gd name="T1" fmla="*/ 0 h 1438333"/>
              <a:gd name="T2" fmla="*/ 948595 w 945987"/>
              <a:gd name="T3" fmla="*/ 246041 h 1438333"/>
              <a:gd name="T4" fmla="*/ 0 w 945987"/>
              <a:gd name="T5" fmla="*/ 233099 h 1438333"/>
              <a:gd name="T6" fmla="*/ 0 w 945987"/>
              <a:gd name="T7" fmla="*/ 1424463 h 1438333"/>
              <a:gd name="T8" fmla="*/ 688708 w 945987"/>
              <a:gd name="T9" fmla="*/ 1437405 h 14383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45987"/>
              <a:gd name="T16" fmla="*/ 0 h 1438333"/>
              <a:gd name="T17" fmla="*/ 945987 w 945987"/>
              <a:gd name="T18" fmla="*/ 1438333 h 1438333"/>
              <a:gd name="connsiteX0" fmla="*/ 945987 w 945987"/>
              <a:gd name="connsiteY0" fmla="*/ 0 h 1447042"/>
              <a:gd name="connsiteX1" fmla="*/ 945987 w 945987"/>
              <a:gd name="connsiteY1" fmla="*/ 246201 h 1447042"/>
              <a:gd name="connsiteX2" fmla="*/ 0 w 945987"/>
              <a:gd name="connsiteY2" fmla="*/ 233243 h 1447042"/>
              <a:gd name="connsiteX3" fmla="*/ 0 w 945987"/>
              <a:gd name="connsiteY3" fmla="*/ 1425375 h 1447042"/>
              <a:gd name="connsiteX4" fmla="*/ 765175 w 945987"/>
              <a:gd name="connsiteY4" fmla="*/ 1447042 h 1447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5987" h="1447042">
                <a:moveTo>
                  <a:pt x="945987" y="0"/>
                </a:moveTo>
                <a:lnTo>
                  <a:pt x="945987" y="246201"/>
                </a:lnTo>
                <a:lnTo>
                  <a:pt x="0" y="233243"/>
                </a:lnTo>
                <a:lnTo>
                  <a:pt x="0" y="1425375"/>
                </a:lnTo>
                <a:lnTo>
                  <a:pt x="765175" y="1447042"/>
                </a:ln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400">
              <a:latin typeface="Gill Sans Light"/>
              <a:cs typeface="Gill Sans Light"/>
            </a:endParaRPr>
          </a:p>
        </p:txBody>
      </p:sp>
      <p:grpSp>
        <p:nvGrpSpPr>
          <p:cNvPr id="95" name="Group 140">
            <a:extLst>
              <a:ext uri="{FF2B5EF4-FFF2-40B4-BE49-F238E27FC236}">
                <a16:creationId xmlns:a16="http://schemas.microsoft.com/office/drawing/2014/main" id="{E6EE38FC-7D1E-481C-A45C-74BD61C246BE}"/>
              </a:ext>
            </a:extLst>
          </p:cNvPr>
          <p:cNvGrpSpPr>
            <a:grpSpLocks/>
          </p:cNvGrpSpPr>
          <p:nvPr/>
        </p:nvGrpSpPr>
        <p:grpSpPr bwMode="auto">
          <a:xfrm>
            <a:off x="7133560" y="3155950"/>
            <a:ext cx="2438400" cy="682625"/>
            <a:chOff x="4267200" y="3276600"/>
            <a:chExt cx="2438400" cy="682625"/>
          </a:xfrm>
          <a:solidFill>
            <a:schemeClr val="accent5"/>
          </a:solidFill>
        </p:grpSpPr>
        <p:sp>
          <p:nvSpPr>
            <p:cNvPr id="96" name="Rectangle 98">
              <a:extLst>
                <a:ext uri="{FF2B5EF4-FFF2-40B4-BE49-F238E27FC236}">
                  <a16:creationId xmlns:a16="http://schemas.microsoft.com/office/drawing/2014/main" id="{E1574FE1-31AB-4AAE-89B6-E2DA64685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0" y="3581401"/>
              <a:ext cx="914400" cy="377824"/>
            </a:xfrm>
            <a:prstGeom prst="rect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latin typeface="+mn-lt"/>
                  <a:cs typeface="Gill Sans Light"/>
                </a:rPr>
                <a:t>index</a:t>
              </a:r>
            </a:p>
          </p:txBody>
        </p:sp>
        <p:sp>
          <p:nvSpPr>
            <p:cNvPr id="97" name="Rectangle 98">
              <a:extLst>
                <a:ext uri="{FF2B5EF4-FFF2-40B4-BE49-F238E27FC236}">
                  <a16:creationId xmlns:a16="http://schemas.microsoft.com/office/drawing/2014/main" id="{E202FD77-09BE-41A5-927A-B33664FBCA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7400" y="3581400"/>
              <a:ext cx="838200" cy="377825"/>
            </a:xfrm>
            <a:prstGeom prst="rect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latin typeface="+mn-lt"/>
                  <a:cs typeface="Gill Sans Light"/>
                </a:rPr>
                <a:t>byte</a:t>
              </a:r>
            </a:p>
          </p:txBody>
        </p:sp>
        <p:sp>
          <p:nvSpPr>
            <p:cNvPr id="98" name="Rectangle 98">
              <a:extLst>
                <a:ext uri="{FF2B5EF4-FFF2-40B4-BE49-F238E27FC236}">
                  <a16:creationId xmlns:a16="http://schemas.microsoft.com/office/drawing/2014/main" id="{0C3E2331-D549-44CA-98FD-056AD928D5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7200" y="3581400"/>
              <a:ext cx="685800" cy="377825"/>
            </a:xfrm>
            <a:prstGeom prst="rect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latin typeface="+mn-lt"/>
                  <a:cs typeface="Gill Sans Light"/>
                </a:rPr>
                <a:t>tag</a:t>
              </a:r>
            </a:p>
          </p:txBody>
        </p:sp>
        <p:sp>
          <p:nvSpPr>
            <p:cNvPr id="99" name="Down Arrow 75">
              <a:extLst>
                <a:ext uri="{FF2B5EF4-FFF2-40B4-BE49-F238E27FC236}">
                  <a16:creationId xmlns:a16="http://schemas.microsoft.com/office/drawing/2014/main" id="{5E451771-8BEC-45EF-8DEB-83762A4D4DF0}"/>
                </a:ext>
              </a:extLst>
            </p:cNvPr>
            <p:cNvSpPr/>
            <p:nvPr/>
          </p:nvSpPr>
          <p:spPr bwMode="auto">
            <a:xfrm>
              <a:off x="5257800" y="3276600"/>
              <a:ext cx="228600" cy="304800"/>
            </a:xfrm>
            <a:prstGeom prst="downArrow">
              <a:avLst/>
            </a:prstGeom>
            <a:grp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478" tIns="44445" rIns="90478" bIns="44445" anchor="ctr"/>
            <a:lstStyle/>
            <a:p>
              <a:pPr marL="685800" indent="-228600">
                <a:defRPr/>
              </a:pPr>
              <a:endParaRPr lang="en-US" sz="1400" b="0">
                <a:ea typeface="ＭＳ Ｐゴシック" charset="-128"/>
                <a:cs typeface="Gill Sans Light"/>
              </a:endParaRPr>
            </a:p>
          </p:txBody>
        </p:sp>
      </p:grpSp>
      <p:sp>
        <p:nvSpPr>
          <p:cNvPr id="100" name="Freeform 135">
            <a:extLst>
              <a:ext uri="{FF2B5EF4-FFF2-40B4-BE49-F238E27FC236}">
                <a16:creationId xmlns:a16="http://schemas.microsoft.com/office/drawing/2014/main" id="{E927B72A-4D23-4982-BA40-7791462B4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6935" y="3870325"/>
            <a:ext cx="733425" cy="1266825"/>
          </a:xfrm>
          <a:custGeom>
            <a:avLst/>
            <a:gdLst>
              <a:gd name="T0" fmla="*/ 5277 w 790482"/>
              <a:gd name="T1" fmla="*/ 0 h 1256923"/>
              <a:gd name="T2" fmla="*/ 0 w 790482"/>
              <a:gd name="T3" fmla="*/ 1368436 h 1256923"/>
              <a:gd name="T4" fmla="*/ 321854 w 790482"/>
              <a:gd name="T5" fmla="*/ 1382691 h 1256923"/>
              <a:gd name="T6" fmla="*/ 0 60000 65536"/>
              <a:gd name="T7" fmla="*/ 0 60000 65536"/>
              <a:gd name="T8" fmla="*/ 0 60000 65536"/>
              <a:gd name="T9" fmla="*/ 0 w 790482"/>
              <a:gd name="T10" fmla="*/ 0 h 1256923"/>
              <a:gd name="T11" fmla="*/ 790482 w 790482"/>
              <a:gd name="T12" fmla="*/ 1256923 h 12569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90482" h="1256923">
                <a:moveTo>
                  <a:pt x="12959" y="0"/>
                </a:moveTo>
                <a:lnTo>
                  <a:pt x="0" y="1243965"/>
                </a:lnTo>
                <a:lnTo>
                  <a:pt x="790482" y="1256923"/>
                </a:ln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sz="1400">
              <a:latin typeface="Gill Sans Light"/>
              <a:cs typeface="Gill Sans Light"/>
            </a:endParaRPr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BD4E8E6D-B76F-4632-8EA2-792521432835}"/>
              </a:ext>
            </a:extLst>
          </p:cNvPr>
          <p:cNvCxnSpPr>
            <a:cxnSpLocks noChangeShapeType="1"/>
            <a:stCxn id="97" idx="2"/>
            <a:endCxn id="78" idx="0"/>
          </p:cNvCxnSpPr>
          <p:nvPr/>
        </p:nvCxnSpPr>
        <p:spPr bwMode="auto">
          <a:xfrm rot="16200000" flipH="1">
            <a:off x="8884572" y="4106863"/>
            <a:ext cx="1222375" cy="685800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05" name="Text Box 66">
            <a:extLst>
              <a:ext uri="{FF2B5EF4-FFF2-40B4-BE49-F238E27FC236}">
                <a16:creationId xmlns:a16="http://schemas.microsoft.com/office/drawing/2014/main" id="{C5F4F8E7-B4C1-43C2-AB01-FA173DA5C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6994" y="3812577"/>
            <a:ext cx="838200" cy="30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0" dirty="0">
                <a:latin typeface="+mn-lt"/>
                <a:cs typeface="Gill Sans Light"/>
              </a:rPr>
              <a:t>Cache:</a:t>
            </a:r>
          </a:p>
        </p:txBody>
      </p:sp>
    </p:spTree>
    <p:extLst>
      <p:ext uri="{BB962C8B-B14F-4D97-AF65-F5344CB8AC3E}">
        <p14:creationId xmlns:p14="http://schemas.microsoft.com/office/powerpoint/2010/main" val="415137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14" grpId="0" animBg="1"/>
      <p:bldP spid="15" grpId="0" animBg="1"/>
      <p:bldP spid="16" grpId="0" animBg="1"/>
      <p:bldP spid="35" grpId="0" animBg="1"/>
      <p:bldP spid="36" grpId="0" animBg="1"/>
      <p:bldP spid="37" grpId="0" animBg="1"/>
      <p:bldP spid="38" grpId="0" animBg="1"/>
      <p:bldP spid="41" grpId="0" animBg="1"/>
      <p:bldP spid="42" grpId="0" animBg="1"/>
      <p:bldP spid="94" grpId="0" animBg="1"/>
      <p:bldP spid="100" grpId="0" animBg="1"/>
      <p:bldP spid="105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96D08-1760-4F3D-A0B5-DF5522BB6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Summary: Page Tables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DF73C-AEDC-4100-A319-220C46426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Page Tables</a:t>
            </a:r>
          </a:p>
          <a:p>
            <a:pPr lvl="1"/>
            <a:r>
              <a:rPr lang="en-US" altLang="ko-KR" dirty="0" smtClean="0"/>
              <a:t>Memory divided into fixed-sized chunks of memory</a:t>
            </a:r>
          </a:p>
          <a:p>
            <a:pPr lvl="1"/>
            <a:r>
              <a:rPr lang="en-US" altLang="ko-KR" dirty="0" smtClean="0"/>
              <a:t>Virtual page number from virtual address mapped through page table to physical page number (base address of physical page)</a:t>
            </a:r>
          </a:p>
          <a:p>
            <a:pPr lvl="1"/>
            <a:r>
              <a:rPr lang="en-US" altLang="ko-KR" dirty="0" smtClean="0"/>
              <a:t>Offset of virtual address same as </a:t>
            </a:r>
            <a:r>
              <a:rPr lang="en-US" altLang="ko-KR" smtClean="0"/>
              <a:t>offset of physical </a:t>
            </a:r>
            <a:r>
              <a:rPr lang="en-US" altLang="ko-KR" dirty="0" smtClean="0"/>
              <a:t>address</a:t>
            </a:r>
          </a:p>
          <a:p>
            <a:pPr lvl="1"/>
            <a:r>
              <a:rPr lang="en-US" altLang="ko-KR" dirty="0" smtClean="0"/>
              <a:t>Large page tables can be placed into virtual memory</a:t>
            </a:r>
          </a:p>
          <a:p>
            <a:r>
              <a:rPr lang="en-US" altLang="ko-KR" dirty="0" smtClean="0"/>
              <a:t>Multi-Level Tables</a:t>
            </a:r>
          </a:p>
          <a:p>
            <a:pPr lvl="1"/>
            <a:r>
              <a:rPr lang="en-US" altLang="ko-KR" dirty="0" smtClean="0"/>
              <a:t>Virtual address mapped to series of tables</a:t>
            </a:r>
          </a:p>
          <a:p>
            <a:pPr lvl="1"/>
            <a:r>
              <a:rPr lang="en-US" altLang="ko-KR" dirty="0" smtClean="0"/>
              <a:t>Permit sparse population of address space</a:t>
            </a:r>
          </a:p>
          <a:p>
            <a:r>
              <a:rPr lang="en-US" altLang="ko-KR" dirty="0" smtClean="0"/>
              <a:t>Inverted Page Table</a:t>
            </a:r>
          </a:p>
          <a:p>
            <a:pPr lvl="1"/>
            <a:r>
              <a:rPr lang="en-US" altLang="ko-KR" dirty="0" smtClean="0"/>
              <a:t>Use of hash-table to hold translation entries</a:t>
            </a:r>
          </a:p>
          <a:p>
            <a:pPr lvl="1"/>
            <a:r>
              <a:rPr lang="en-US" altLang="ko-KR" dirty="0" smtClean="0"/>
              <a:t>Size of page table ~ size of physical memory rather than size of virtual memory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37B7A-72F6-4DFE-BE3D-5F4734E17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B325E-7B30-4728-A7F1-9956C86D2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AF28B-7B77-4220-AAB1-ECCA90654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61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6E1F3-72AA-4195-9BCF-550BE3F7B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Summary: Caching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1517B-1281-4B14-8661-FBDE68A1D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smtClean="0"/>
              <a:t>The Principle of Locality:</a:t>
            </a:r>
          </a:p>
          <a:p>
            <a:pPr lvl="1"/>
            <a:r>
              <a:rPr lang="en-US" altLang="ko-KR" smtClean="0"/>
              <a:t>Program likely to access a relatively small portion of the address space at any instant of time.</a:t>
            </a:r>
          </a:p>
          <a:p>
            <a:pPr lvl="2"/>
            <a:r>
              <a:rPr lang="en-US" altLang="ko-KR" smtClean="0"/>
              <a:t>Temporal Locality: Locality in Time</a:t>
            </a:r>
          </a:p>
          <a:p>
            <a:pPr lvl="2"/>
            <a:r>
              <a:rPr lang="en-US" altLang="ko-KR" smtClean="0"/>
              <a:t>Spatial Locality: Locality in Space</a:t>
            </a:r>
          </a:p>
          <a:p>
            <a:r>
              <a:rPr lang="en-US" altLang="ko-KR" smtClean="0"/>
              <a:t>Three (+1) Major Categories of Cache Misses:</a:t>
            </a:r>
          </a:p>
          <a:p>
            <a:pPr lvl="1"/>
            <a:r>
              <a:rPr lang="en-US" altLang="ko-KR" smtClean="0"/>
              <a:t>Compulsory Misses: sad facts of life.  Example: cold start misses.</a:t>
            </a:r>
          </a:p>
          <a:p>
            <a:pPr lvl="1"/>
            <a:r>
              <a:rPr lang="en-US" altLang="ko-KR" smtClean="0"/>
              <a:t>Conflict Misses: increase cache size and/or associativity</a:t>
            </a:r>
          </a:p>
          <a:p>
            <a:pPr lvl="1"/>
            <a:r>
              <a:rPr lang="en-US" altLang="ko-KR" smtClean="0"/>
              <a:t>Capacity Misses: increase cache size</a:t>
            </a:r>
          </a:p>
          <a:p>
            <a:pPr lvl="1"/>
            <a:r>
              <a:rPr lang="en-US" altLang="ko-KR" smtClean="0"/>
              <a:t>Coherence Misses: Caused by external processors or I/O devices</a:t>
            </a:r>
          </a:p>
          <a:p>
            <a:r>
              <a:rPr lang="en-US" altLang="ko-KR" smtClean="0"/>
              <a:t>Cache Organizations:</a:t>
            </a:r>
          </a:p>
          <a:p>
            <a:pPr lvl="1"/>
            <a:r>
              <a:rPr lang="en-US" altLang="ko-KR" smtClean="0"/>
              <a:t>Direct Mapped: single block per set</a:t>
            </a:r>
          </a:p>
          <a:p>
            <a:pPr lvl="1"/>
            <a:r>
              <a:rPr lang="en-US" altLang="ko-KR" smtClean="0"/>
              <a:t>Set associative: more than one block per set</a:t>
            </a:r>
          </a:p>
          <a:p>
            <a:pPr lvl="1"/>
            <a:r>
              <a:rPr lang="en-US" altLang="ko-KR" smtClean="0"/>
              <a:t>Fully associative: all entries equivalent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598B9-FC4C-42EF-917B-C4CB25E0A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AA42C-D1E0-4CB1-8002-D28A8183F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A7FBA-CCAD-4ED8-8F18-1064DDC08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4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B56F2-05D3-4C5E-9D32-6E2FD1E13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Summary: TLBs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0CA22-4F70-4F08-ADCF-D323DEC97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“Translation Lookaside Buffer” (TLB)</a:t>
            </a:r>
          </a:p>
          <a:p>
            <a:pPr lvl="1"/>
            <a:r>
              <a:rPr lang="en-US" altLang="ko-KR" dirty="0" smtClean="0"/>
              <a:t>Small number of PTEs and optional process IDs (&lt; 512)</a:t>
            </a:r>
          </a:p>
          <a:p>
            <a:pPr lvl="1"/>
            <a:r>
              <a:rPr lang="en-US" altLang="ko-KR" dirty="0" smtClean="0"/>
              <a:t>Fully Associative (Since conflict misses expensive)</a:t>
            </a:r>
          </a:p>
          <a:p>
            <a:pPr lvl="1"/>
            <a:r>
              <a:rPr lang="en-US" altLang="ko-KR" dirty="0" smtClean="0"/>
              <a:t>On TLB miss, page table must be traversed and if located PTE is invalid, cause Page Fault </a:t>
            </a:r>
          </a:p>
          <a:p>
            <a:pPr lvl="1"/>
            <a:r>
              <a:rPr lang="en-US" altLang="ko-KR" dirty="0" smtClean="0"/>
              <a:t>On change in page table, TLB entries must be invalidated</a:t>
            </a:r>
          </a:p>
          <a:p>
            <a:pPr lvl="1"/>
            <a:r>
              <a:rPr lang="en-US" altLang="ko-KR" smtClean="0"/>
              <a:t>TLB is logically in front of cache (need to overlap with cache access)</a:t>
            </a:r>
          </a:p>
          <a:p>
            <a:r>
              <a:rPr lang="en-US" altLang="ko-KR" smtClean="0"/>
              <a:t>On </a:t>
            </a:r>
            <a:r>
              <a:rPr lang="en-US" altLang="ko-KR" dirty="0" smtClean="0"/>
              <a:t>Page Fault, OS can take actions to resolve the situation</a:t>
            </a:r>
          </a:p>
          <a:p>
            <a:pPr lvl="1"/>
            <a:r>
              <a:rPr lang="en-US" altLang="ko-KR" dirty="0" smtClean="0"/>
              <a:t>Demand paging, automatic memory management</a:t>
            </a:r>
          </a:p>
          <a:p>
            <a:pPr lvl="1"/>
            <a:r>
              <a:rPr lang="en-US" altLang="ko-KR" dirty="0" smtClean="0"/>
              <a:t>Make copy of existing page for process</a:t>
            </a:r>
          </a:p>
          <a:p>
            <a:pPr lvl="1"/>
            <a:r>
              <a:rPr lang="en-US" altLang="ko-KR" dirty="0" smtClean="0"/>
              <a:t>On process start, don’t have to load much of executable into memory</a:t>
            </a:r>
          </a:p>
          <a:p>
            <a:pPr lvl="1"/>
            <a:r>
              <a:rPr lang="en-US" altLang="ko-KR" dirty="0" smtClean="0"/>
              <a:t>Rarely used code and data may never get paged in</a:t>
            </a:r>
          </a:p>
          <a:p>
            <a:r>
              <a:rPr lang="en-US" altLang="ko-KR" dirty="0" smtClean="0"/>
              <a:t>Need to handle the exception carefully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CB3CF2-F38A-4F88-A361-778FC291B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F1CF2-24B0-4C66-8E55-2B3BFC3E5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05A1E-436E-4A13-80D8-168041281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78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37" y="561634"/>
            <a:ext cx="3810000" cy="285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735" y="3419134"/>
            <a:ext cx="3813602" cy="28602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536" y="2182075"/>
            <a:ext cx="3813600" cy="286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19" y="3805215"/>
            <a:ext cx="2795905" cy="1866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147" y="1181098"/>
            <a:ext cx="2796189" cy="18392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759" y="859264"/>
            <a:ext cx="2958566" cy="643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578" y="5547935"/>
            <a:ext cx="2570102" cy="34696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4/14/2025, 4/16/2025 Lecture 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2025, Paging, Caching, TLB's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5339F38-439B-42BE-A6DB-D203DE66964E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6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1 - Welcome and Getting Started</Template>
  <TotalTime>999</TotalTime>
  <Words>8325</Words>
  <Application>Microsoft Office PowerPoint</Application>
  <PresentationFormat>Widescreen</PresentationFormat>
  <Paragraphs>2147</Paragraphs>
  <Slides>95</Slides>
  <Notes>1</Notes>
  <HiddenSlides>3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95</vt:i4>
      </vt:variant>
    </vt:vector>
  </HeadingPairs>
  <TitlesOfParts>
    <vt:vector size="111" baseType="lpstr">
      <vt:lpstr>맑은 고딕</vt:lpstr>
      <vt:lpstr>MS PGothic</vt:lpstr>
      <vt:lpstr>MS PGothic</vt:lpstr>
      <vt:lpstr>Arial</vt:lpstr>
      <vt:lpstr>Calibri</vt:lpstr>
      <vt:lpstr>Century Schoolbook</vt:lpstr>
      <vt:lpstr>Comic Sans MS</vt:lpstr>
      <vt:lpstr>Consolas</vt:lpstr>
      <vt:lpstr>Gill Sans</vt:lpstr>
      <vt:lpstr>Gill Sans Light</vt:lpstr>
      <vt:lpstr>굴림</vt:lpstr>
      <vt:lpstr>Helvetica</vt:lpstr>
      <vt:lpstr>Symbol</vt:lpstr>
      <vt:lpstr>Wingdings</vt:lpstr>
      <vt:lpstr>Wingdings 2</vt:lpstr>
      <vt:lpstr>View</vt:lpstr>
      <vt:lpstr>Memory: Address Translation, Paging, Caching, and TLBs</vt:lpstr>
      <vt:lpstr>Address Translation</vt:lpstr>
      <vt:lpstr>Next Objective</vt:lpstr>
      <vt:lpstr>Recall: Four Fundamental OS Concepts</vt:lpstr>
      <vt:lpstr>Key OS Concept: Address Space</vt:lpstr>
      <vt:lpstr>Recall: Address Space</vt:lpstr>
      <vt:lpstr>Recall: Interposing on Process Behavior</vt:lpstr>
      <vt:lpstr>Recall: Important Aspects of Memory Translation</vt:lpstr>
      <vt:lpstr>Recall: Typical Address Space Structure</vt:lpstr>
      <vt:lpstr>Recall: Single and Multithreaded Processes</vt:lpstr>
      <vt:lpstr>Important Aspects of Memory Multiplexing</vt:lpstr>
      <vt:lpstr>Alternative View: Interposing on Process Behavior</vt:lpstr>
      <vt:lpstr>From Program to Process</vt:lpstr>
      <vt:lpstr>Uniprogramming: One Process at a Time</vt:lpstr>
      <vt:lpstr>Primitive Multiprogramming</vt:lpstr>
      <vt:lpstr>Multiprogramming with Protection</vt:lpstr>
      <vt:lpstr>Recall: Base and Bound (no Translation)</vt:lpstr>
      <vt:lpstr>General Translation</vt:lpstr>
      <vt:lpstr>Recall: Base and Bound (with Translation)</vt:lpstr>
      <vt:lpstr>Issues with Simple Base and Bound</vt:lpstr>
      <vt:lpstr>Segmentation</vt:lpstr>
      <vt:lpstr>Segmentation</vt:lpstr>
      <vt:lpstr>Hardware Support for Segmentation</vt:lpstr>
      <vt:lpstr>Intel x86 Special Registers</vt:lpstr>
      <vt:lpstr>Example: Four Segments</vt:lpstr>
      <vt:lpstr>Observations about Segmentation</vt:lpstr>
      <vt:lpstr>What if not all segments fit in memory?</vt:lpstr>
      <vt:lpstr>Problems with Segmentation</vt:lpstr>
      <vt:lpstr>Paging</vt:lpstr>
      <vt:lpstr>Paging: Fixed-Size Chunks of Memory</vt:lpstr>
      <vt:lpstr>Hardware Support for Paging</vt:lpstr>
      <vt:lpstr>Simple Page Table Example</vt:lpstr>
      <vt:lpstr>What About Sharing? </vt:lpstr>
      <vt:lpstr>Example: Memory Layout for Linux 32-bit*</vt:lpstr>
      <vt:lpstr>Summary: Paging</vt:lpstr>
      <vt:lpstr>Summary: Paging</vt:lpstr>
      <vt:lpstr>Summary: Paging</vt:lpstr>
      <vt:lpstr>Summary: Paging</vt:lpstr>
      <vt:lpstr>How Big is the Page Table?</vt:lpstr>
      <vt:lpstr>Page Table Discussion</vt:lpstr>
      <vt:lpstr>How to Structure a Page Table</vt:lpstr>
      <vt:lpstr>Two-Level Page Table </vt:lpstr>
      <vt:lpstr>Summary: Two-Level Paging</vt:lpstr>
      <vt:lpstr>x86 Classic 32-bit Address Translation</vt:lpstr>
      <vt:lpstr>x86-64: Four-Level Page Table!</vt:lpstr>
      <vt:lpstr>Large 64-bit Address Space</vt:lpstr>
      <vt:lpstr>“Huge Pages” Supported as Well</vt:lpstr>
      <vt:lpstr>Intel Ice Lake (2019): One More Layer</vt:lpstr>
      <vt:lpstr>Multi-Level Translation Analysis</vt:lpstr>
      <vt:lpstr>Aside: Segments + Pages</vt:lpstr>
      <vt:lpstr>Aside: x86 Memory with Segmentation </vt:lpstr>
      <vt:lpstr>IA-64: 64-bit Address: Six Levels???</vt:lpstr>
      <vt:lpstr>Alternative: Inverted Page Table</vt:lpstr>
      <vt:lpstr>Address Translation Comparison</vt:lpstr>
      <vt:lpstr>Announcements</vt:lpstr>
      <vt:lpstr>How to Translate Addresses Fast Enough?</vt:lpstr>
      <vt:lpstr>Where and What is the MMU?</vt:lpstr>
      <vt:lpstr>Recall: Memory Hierarchy</vt:lpstr>
      <vt:lpstr>Recall: Caches</vt:lpstr>
      <vt:lpstr>Recall: Caching Memory</vt:lpstr>
      <vt:lpstr>Why Does Caching Help? Locality!</vt:lpstr>
      <vt:lpstr>Recall: Working Set Model</vt:lpstr>
      <vt:lpstr>Recall: Memory Hierarchy</vt:lpstr>
      <vt:lpstr>Making Address Translation Fast</vt:lpstr>
      <vt:lpstr>Translation Lookaside Buffer (TLB)</vt:lpstr>
      <vt:lpstr>Caching Applied to Address Translation</vt:lpstr>
      <vt:lpstr>The Big Picture</vt:lpstr>
      <vt:lpstr>How might organization of a TLB differ from that of a conventional instruction or data cache?</vt:lpstr>
      <vt:lpstr>What Kind of Cache for TLB?</vt:lpstr>
      <vt:lpstr>Sources of Cache Misses</vt:lpstr>
      <vt:lpstr>Finding a Block in a Cache?</vt:lpstr>
      <vt:lpstr>Direct-Mapped Cache</vt:lpstr>
      <vt:lpstr>Fully Associative Cache</vt:lpstr>
      <vt:lpstr>Set-Associative Cache</vt:lpstr>
      <vt:lpstr>Where Does a Block Get Placed in a Cache?</vt:lpstr>
      <vt:lpstr>Which Block to Replace on a Miss?</vt:lpstr>
      <vt:lpstr>Recall: What Happens on a Write?</vt:lpstr>
      <vt:lpstr>What does our understanding of caches tell us about TLB design?</vt:lpstr>
      <vt:lpstr>What TLB Organization Makes Sense?</vt:lpstr>
      <vt:lpstr>TLB Organization: Include Protection</vt:lpstr>
      <vt:lpstr>Example: R3000 Pipeline Includes TLB Stages</vt:lpstr>
      <vt:lpstr>Example: Pentium-M TLBs (2003)</vt:lpstr>
      <vt:lpstr>Example: Intel Nehalem (2008)</vt:lpstr>
      <vt:lpstr>Example: Skylake, Cascade Lake </vt:lpstr>
      <vt:lpstr>Current Example: Memory Hierarchy</vt:lpstr>
      <vt:lpstr>What Happens on a Context Switch?</vt:lpstr>
      <vt:lpstr>Putting Everything Together</vt:lpstr>
      <vt:lpstr>Putting Everything Together</vt:lpstr>
      <vt:lpstr>Putting Everything Together</vt:lpstr>
      <vt:lpstr>Putting Everything Together</vt:lpstr>
      <vt:lpstr>Putting Everything Together</vt:lpstr>
      <vt:lpstr>Summary: Page Tables</vt:lpstr>
      <vt:lpstr>Summary: Caching</vt:lpstr>
      <vt:lpstr>Summary: TLBs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Hartmut Kaiser</dc:creator>
  <cp:lastModifiedBy>Hartmut Kaiser</cp:lastModifiedBy>
  <cp:revision>246</cp:revision>
  <dcterms:created xsi:type="dcterms:W3CDTF">2024-06-27T20:10:03Z</dcterms:created>
  <dcterms:modified xsi:type="dcterms:W3CDTF">2026-04-08T18:26:32Z</dcterms:modified>
</cp:coreProperties>
</file>