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9"/>
  </p:notesMasterIdLst>
  <p:sldIdLst>
    <p:sldId id="256" r:id="rId2"/>
    <p:sldId id="387" r:id="rId3"/>
    <p:sldId id="388" r:id="rId4"/>
    <p:sldId id="389" r:id="rId5"/>
    <p:sldId id="390" r:id="rId6"/>
    <p:sldId id="322" r:id="rId7"/>
    <p:sldId id="323" r:id="rId8"/>
    <p:sldId id="391" r:id="rId9"/>
    <p:sldId id="325" r:id="rId10"/>
    <p:sldId id="392" r:id="rId11"/>
    <p:sldId id="393" r:id="rId12"/>
    <p:sldId id="328" r:id="rId13"/>
    <p:sldId id="394" r:id="rId14"/>
    <p:sldId id="330" r:id="rId15"/>
    <p:sldId id="395" r:id="rId16"/>
    <p:sldId id="332" r:id="rId17"/>
    <p:sldId id="396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97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8" r:id="rId60"/>
    <p:sldId id="380" r:id="rId61"/>
    <p:sldId id="381" r:id="rId62"/>
    <p:sldId id="382" r:id="rId63"/>
    <p:sldId id="383" r:id="rId64"/>
    <p:sldId id="384" r:id="rId65"/>
    <p:sldId id="385" r:id="rId66"/>
    <p:sldId id="386" r:id="rId67"/>
    <p:sldId id="31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696" userDrawn="1">
          <p15:clr>
            <a:srgbClr val="A4A3A4"/>
          </p15:clr>
        </p15:guide>
        <p15:guide id="3" pos="912" userDrawn="1">
          <p15:clr>
            <a:srgbClr val="A4A3A4"/>
          </p15:clr>
        </p15:guide>
        <p15:guide id="4" orient="horz" pos="1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8" y="408"/>
      </p:cViewPr>
      <p:guideLst>
        <p:guide orient="horz" pos="1080"/>
        <p:guide pos="3696"/>
        <p:guide pos="912"/>
        <p:guide orient="horz" pos="18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DBD87-D45B-449A-A81D-96B908368C1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29B2D-53F2-4807-92B5-B5CECE2A0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6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5210F-3153-47D6-B786-4D5C9DCDB62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9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57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282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222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3139" y="2404364"/>
            <a:ext cx="727773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D2533C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93139" y="3446779"/>
            <a:ext cx="3890010" cy="91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92934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11" y="5621939"/>
            <a:ext cx="1143986" cy="11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9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737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11" y="5621939"/>
            <a:ext cx="1143986" cy="11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6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11" y="5621939"/>
            <a:ext cx="1143986" cy="11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3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11" y="5621939"/>
            <a:ext cx="1143986" cy="11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5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73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3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lid-state_driv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File Systems 1: Storage Devices and FAT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16</a:t>
            </a:r>
            <a:endParaRPr lang="en-US" dirty="0"/>
          </a:p>
          <a:p>
            <a:r>
              <a:rPr lang="en-US" dirty="0"/>
              <a:t>Hartmut Kaiser</a:t>
            </a:r>
          </a:p>
          <a:p>
            <a:r>
              <a:rPr lang="en-US" dirty="0"/>
              <a:t>https://</a:t>
            </a:r>
            <a:r>
              <a:rPr lang="en-US" dirty="0" smtClean="0"/>
              <a:t>teaching.hkaiser.org/spring2026/csc4103/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5C05-3FA2-43A0-8AEF-957307EB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Transferring Data To/From Controller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476D-0FF9-4D6E-AE39-DAFC742F6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688226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Programmed I/O:</a:t>
            </a:r>
          </a:p>
          <a:p>
            <a:pPr lvl="1"/>
            <a:r>
              <a:rPr lang="en-US" dirty="0" smtClean="0"/>
              <a:t>Each byte transferred via processor in/out or load/store</a:t>
            </a:r>
          </a:p>
          <a:p>
            <a:pPr lvl="1"/>
            <a:r>
              <a:rPr lang="en-US" dirty="0" smtClean="0"/>
              <a:t>Pro: Simple hardware, easy to program</a:t>
            </a:r>
          </a:p>
          <a:p>
            <a:pPr lvl="1"/>
            <a:r>
              <a:rPr lang="en-US" dirty="0" smtClean="0"/>
              <a:t>Con: Consumes processor cycles </a:t>
            </a:r>
            <a:r>
              <a:rPr lang="en-US" dirty="0" smtClean="0">
                <a:sym typeface="Symbol" charset="0"/>
              </a:rPr>
              <a:t>proportional to data size</a:t>
            </a:r>
            <a:endParaRPr lang="el-GR" dirty="0" smtClean="0">
              <a:sym typeface="Symbol" charset="0"/>
            </a:endParaRPr>
          </a:p>
          <a:p>
            <a:r>
              <a:rPr lang="en-US" dirty="0" smtClean="0"/>
              <a:t>Direct Memory Access:</a:t>
            </a:r>
          </a:p>
          <a:p>
            <a:pPr lvl="1"/>
            <a:r>
              <a:rPr lang="en-US" dirty="0" smtClean="0"/>
              <a:t>Give controller access to memory bus</a:t>
            </a:r>
          </a:p>
          <a:p>
            <a:pPr lvl="1"/>
            <a:r>
              <a:rPr lang="en-US" dirty="0" smtClean="0"/>
              <a:t>Ask it to transfer </a:t>
            </a:r>
            <a:br>
              <a:rPr lang="en-US" dirty="0" smtClean="0"/>
            </a:br>
            <a:r>
              <a:rPr lang="en-US" dirty="0" smtClean="0"/>
              <a:t>data blocks to/from </a:t>
            </a:r>
            <a:br>
              <a:rPr lang="en-US" dirty="0" smtClean="0"/>
            </a:br>
            <a:r>
              <a:rPr lang="en-US" dirty="0" smtClean="0"/>
              <a:t>memory directly</a:t>
            </a:r>
          </a:p>
          <a:p>
            <a:r>
              <a:rPr lang="en-US" dirty="0" smtClean="0"/>
              <a:t>Interaction with DMA controller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692E2-87DC-486C-8DA4-56CD76F9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F1BB-5AE2-4EA1-B326-DD60DDC5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FA6B9-3B54-48B3-A7E5-8E9A8D9A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6DB7287-923C-4BF1-9460-02444507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5923" r="464" b="5925"/>
          <a:stretch>
            <a:fillRect/>
          </a:stretch>
        </p:blipFill>
        <p:spPr bwMode="auto">
          <a:xfrm>
            <a:off x="5975498" y="1944894"/>
            <a:ext cx="5715000" cy="3813175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D19194-1AFB-47BF-B3DE-42E2773DACE8}"/>
              </a:ext>
            </a:extLst>
          </p:cNvPr>
          <p:cNvGrpSpPr/>
          <p:nvPr/>
        </p:nvGrpSpPr>
        <p:grpSpPr>
          <a:xfrm>
            <a:off x="9085424" y="1982820"/>
            <a:ext cx="304800" cy="346249"/>
            <a:chOff x="7848600" y="1868382"/>
            <a:chExt cx="304800" cy="3462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E9526F-5D25-40F3-9F50-A9F971CA699C}"/>
                </a:ext>
              </a:extLst>
            </p:cNvPr>
            <p:cNvSpPr/>
            <p:nvPr/>
          </p:nvSpPr>
          <p:spPr bwMode="auto">
            <a:xfrm>
              <a:off x="7848600" y="1905000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4D1011-DE1D-4D31-A201-98A740DC3258}"/>
                </a:ext>
              </a:extLst>
            </p:cNvPr>
            <p:cNvSpPr txBox="1"/>
            <p:nvPr/>
          </p:nvSpPr>
          <p:spPr>
            <a:xfrm>
              <a:off x="7853318" y="1868382"/>
              <a:ext cx="300082" cy="346249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cs typeface="Times New Roman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417C1-75CB-4127-8526-81777FC9301E}"/>
              </a:ext>
            </a:extLst>
          </p:cNvPr>
          <p:cNvGrpSpPr/>
          <p:nvPr/>
        </p:nvGrpSpPr>
        <p:grpSpPr>
          <a:xfrm>
            <a:off x="7866224" y="2379869"/>
            <a:ext cx="1549400" cy="2159000"/>
            <a:chOff x="5105400" y="3479800"/>
            <a:chExt cx="1549400" cy="215900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12E37AE-07C9-410F-81EC-768728CD7405}"/>
                </a:ext>
              </a:extLst>
            </p:cNvPr>
            <p:cNvSpPr/>
            <p:nvPr/>
          </p:nvSpPr>
          <p:spPr>
            <a:xfrm>
              <a:off x="5105400" y="3479800"/>
              <a:ext cx="1549400" cy="2159000"/>
            </a:xfrm>
            <a:custGeom>
              <a:avLst/>
              <a:gdLst>
                <a:gd name="connsiteX0" fmla="*/ 368300 w 368300"/>
                <a:gd name="connsiteY0" fmla="*/ 0 h 850900"/>
                <a:gd name="connsiteX1" fmla="*/ 304800 w 368300"/>
                <a:gd name="connsiteY1" fmla="*/ 584200 h 850900"/>
                <a:gd name="connsiteX2" fmla="*/ 0 w 368300"/>
                <a:gd name="connsiteY2" fmla="*/ 8509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300" h="850900">
                  <a:moveTo>
                    <a:pt x="368300" y="0"/>
                  </a:moveTo>
                  <a:cubicBezTo>
                    <a:pt x="367241" y="221191"/>
                    <a:pt x="366183" y="442383"/>
                    <a:pt x="304800" y="584200"/>
                  </a:cubicBezTo>
                  <a:cubicBezTo>
                    <a:pt x="243417" y="726017"/>
                    <a:pt x="0" y="850900"/>
                    <a:pt x="0" y="850900"/>
                  </a:cubicBezTo>
                </a:path>
              </a:pathLst>
            </a:custGeom>
            <a:ln w="28575" cmpd="sng">
              <a:solidFill>
                <a:srgbClr val="FF00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CA444A-908E-40FA-B8E2-B817F5CF7905}"/>
                </a:ext>
              </a:extLst>
            </p:cNvPr>
            <p:cNvGrpSpPr/>
            <p:nvPr/>
          </p:nvGrpSpPr>
          <p:grpSpPr>
            <a:xfrm>
              <a:off x="6324600" y="4530551"/>
              <a:ext cx="304800" cy="346249"/>
              <a:chOff x="7848600" y="1868382"/>
              <a:chExt cx="304800" cy="346249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C0B6F68-C1C8-4A66-90D6-1E1186A9C47B}"/>
                  </a:ext>
                </a:extLst>
              </p:cNvPr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E8AFA0-E07E-4F87-B18F-8102740256CF}"/>
                  </a:ext>
                </a:extLst>
              </p:cNvPr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cs typeface="Times New Roman"/>
                  </a:rPr>
                  <a:t>2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302A18-F395-499E-9660-56F48D8D333D}"/>
              </a:ext>
            </a:extLst>
          </p:cNvPr>
          <p:cNvGrpSpPr/>
          <p:nvPr/>
        </p:nvGrpSpPr>
        <p:grpSpPr>
          <a:xfrm>
            <a:off x="7637624" y="3776869"/>
            <a:ext cx="304800" cy="811032"/>
            <a:chOff x="4876800" y="4876800"/>
            <a:chExt cx="304800" cy="81103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13AA951-B837-4080-95EE-6B5B87C00960}"/>
                </a:ext>
              </a:extLst>
            </p:cNvPr>
            <p:cNvCxnSpPr/>
            <p:nvPr/>
          </p:nvCxnSpPr>
          <p:spPr>
            <a:xfrm flipV="1">
              <a:off x="4876800" y="4876800"/>
              <a:ext cx="304800" cy="8110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E52DA6-FB9D-46D0-9899-5F97F2D62078}"/>
                </a:ext>
              </a:extLst>
            </p:cNvPr>
            <p:cNvGrpSpPr/>
            <p:nvPr/>
          </p:nvGrpSpPr>
          <p:grpSpPr>
            <a:xfrm>
              <a:off x="4876800" y="5105400"/>
              <a:ext cx="304800" cy="346249"/>
              <a:chOff x="7848600" y="1868382"/>
              <a:chExt cx="304800" cy="34624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62DA003-0AB3-428D-B429-F0775052082D}"/>
                  </a:ext>
                </a:extLst>
              </p:cNvPr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313AFC-D57A-428D-B9E4-B9DEEB84D1CE}"/>
                  </a:ext>
                </a:extLst>
              </p:cNvPr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cs typeface="Times New Roman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24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5C05-3FA2-43A0-8AEF-957307EB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Transferring Data To/From Controller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476D-0FF9-4D6E-AE39-DAFC742F6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556508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Programmed I/O:</a:t>
            </a:r>
          </a:p>
          <a:p>
            <a:pPr lvl="1"/>
            <a:r>
              <a:rPr lang="en-US" dirty="0" smtClean="0"/>
              <a:t>Each byte transferred via processor in/out or load/store</a:t>
            </a:r>
          </a:p>
          <a:p>
            <a:pPr lvl="1"/>
            <a:r>
              <a:rPr lang="en-US" dirty="0" smtClean="0"/>
              <a:t>Pro: Simple hardware, easy to program</a:t>
            </a:r>
          </a:p>
          <a:p>
            <a:pPr lvl="1"/>
            <a:r>
              <a:rPr lang="en-US" dirty="0" smtClean="0"/>
              <a:t>Con: Consumes processor cycles </a:t>
            </a:r>
            <a:r>
              <a:rPr lang="en-US" dirty="0" smtClean="0">
                <a:sym typeface="Symbol" charset="0"/>
              </a:rPr>
              <a:t>proportional to data size</a:t>
            </a:r>
            <a:endParaRPr lang="el-GR" dirty="0" smtClean="0">
              <a:sym typeface="Symbol" charset="0"/>
            </a:endParaRPr>
          </a:p>
          <a:p>
            <a:r>
              <a:rPr lang="en-US" dirty="0" smtClean="0"/>
              <a:t>Direct Memory Access:</a:t>
            </a:r>
          </a:p>
          <a:p>
            <a:pPr lvl="1"/>
            <a:r>
              <a:rPr lang="en-US" dirty="0" smtClean="0"/>
              <a:t>Give controller access to memory bus</a:t>
            </a:r>
          </a:p>
          <a:p>
            <a:pPr lvl="1"/>
            <a:r>
              <a:rPr lang="en-US" dirty="0" smtClean="0"/>
              <a:t>Ask it to transfer </a:t>
            </a:r>
            <a:br>
              <a:rPr lang="en-US" dirty="0" smtClean="0"/>
            </a:br>
            <a:r>
              <a:rPr lang="en-US" dirty="0" smtClean="0"/>
              <a:t>data blocks to/from </a:t>
            </a:r>
            <a:br>
              <a:rPr lang="en-US" dirty="0" smtClean="0"/>
            </a:br>
            <a:r>
              <a:rPr lang="en-US" dirty="0" smtClean="0"/>
              <a:t>memory directly</a:t>
            </a:r>
          </a:p>
          <a:p>
            <a:r>
              <a:rPr lang="en-US" dirty="0" smtClean="0"/>
              <a:t>Interaction with DMA controller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692E2-87DC-486C-8DA4-56CD76F9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F1BB-5AE2-4EA1-B326-DD60DDC5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FA6B9-3B54-48B3-A7E5-8E9A8D9A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6DB7287-923C-4BF1-9460-02444507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5923" r="464" b="5925"/>
          <a:stretch>
            <a:fillRect/>
          </a:stretch>
        </p:blipFill>
        <p:spPr bwMode="auto">
          <a:xfrm>
            <a:off x="5975498" y="1944894"/>
            <a:ext cx="5715000" cy="3813175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423D7E0-6FCD-4C5D-84D2-4558E11A9E70}"/>
              </a:ext>
            </a:extLst>
          </p:cNvPr>
          <p:cNvGrpSpPr/>
          <p:nvPr/>
        </p:nvGrpSpPr>
        <p:grpSpPr>
          <a:xfrm>
            <a:off x="7448589" y="3429000"/>
            <a:ext cx="3664207" cy="1233310"/>
            <a:chOff x="4700387" y="4572000"/>
            <a:chExt cx="3664207" cy="1233310"/>
          </a:xfrm>
        </p:grpSpPr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D019F842-CD7E-487B-8825-89F8334C469F}"/>
                </a:ext>
              </a:extLst>
            </p:cNvPr>
            <p:cNvSpPr/>
            <p:nvPr/>
          </p:nvSpPr>
          <p:spPr>
            <a:xfrm>
              <a:off x="4700387" y="4750747"/>
              <a:ext cx="3664207" cy="1054563"/>
            </a:xfrm>
            <a:custGeom>
              <a:avLst/>
              <a:gdLst>
                <a:gd name="connsiteX0" fmla="*/ 64376 w 3664207"/>
                <a:gd name="connsiteY0" fmla="*/ 1054563 h 1054563"/>
                <a:gd name="connsiteX1" fmla="*/ 102570 w 3664207"/>
                <a:gd name="connsiteY1" fmla="*/ 624894 h 1054563"/>
                <a:gd name="connsiteX2" fmla="*/ 1028787 w 3664207"/>
                <a:gd name="connsiteY2" fmla="*/ 605797 h 1054563"/>
                <a:gd name="connsiteX3" fmla="*/ 1305697 w 3664207"/>
                <a:gd name="connsiteY3" fmla="*/ 147483 h 1054563"/>
                <a:gd name="connsiteX4" fmla="*/ 1697190 w 3664207"/>
                <a:gd name="connsiteY4" fmla="*/ 13809 h 1054563"/>
                <a:gd name="connsiteX5" fmla="*/ 3664207 w 3664207"/>
                <a:gd name="connsiteY5" fmla="*/ 4260 h 105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4207" h="1054563">
                  <a:moveTo>
                    <a:pt x="64376" y="1054563"/>
                  </a:moveTo>
                  <a:cubicBezTo>
                    <a:pt x="3105" y="877125"/>
                    <a:pt x="-58165" y="699688"/>
                    <a:pt x="102570" y="624894"/>
                  </a:cubicBezTo>
                  <a:cubicBezTo>
                    <a:pt x="263305" y="550100"/>
                    <a:pt x="828266" y="685365"/>
                    <a:pt x="1028787" y="605797"/>
                  </a:cubicBezTo>
                  <a:cubicBezTo>
                    <a:pt x="1229308" y="526229"/>
                    <a:pt x="1194297" y="246148"/>
                    <a:pt x="1305697" y="147483"/>
                  </a:cubicBezTo>
                  <a:cubicBezTo>
                    <a:pt x="1417097" y="48818"/>
                    <a:pt x="1304105" y="37679"/>
                    <a:pt x="1697190" y="13809"/>
                  </a:cubicBezTo>
                  <a:cubicBezTo>
                    <a:pt x="2090275" y="-10062"/>
                    <a:pt x="3664207" y="4260"/>
                    <a:pt x="3664207" y="4260"/>
                  </a:cubicBezTo>
                </a:path>
              </a:pathLst>
            </a:custGeom>
            <a:ln>
              <a:solidFill>
                <a:srgbClr val="FF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b"/>
            <a:lstStyle/>
            <a:p>
              <a:pPr algn="ctr"/>
              <a:endParaRPr lang="en-US" sz="2400" b="0">
                <a:ea typeface="Gill Sans" charset="0"/>
                <a:cs typeface="Gill Sans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BD30661-57B8-48F6-90B8-688FE4666C64}"/>
                </a:ext>
              </a:extLst>
            </p:cNvPr>
            <p:cNvGrpSpPr/>
            <p:nvPr/>
          </p:nvGrpSpPr>
          <p:grpSpPr>
            <a:xfrm>
              <a:off x="5029200" y="5181600"/>
              <a:ext cx="304800" cy="346249"/>
              <a:chOff x="7848600" y="1868382"/>
              <a:chExt cx="304800" cy="34624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69142B5-8C9C-4907-BB2D-485DA3A501B7}"/>
                  </a:ext>
                </a:extLst>
              </p:cNvPr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4B352C2-D33D-4823-864E-5877413E4BB7}"/>
                  </a:ext>
                </a:extLst>
              </p:cNvPr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cs typeface="Times New Roman"/>
                  </a:rPr>
                  <a:t>4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FC64C6B-B474-4978-8C5F-0CD3A1F68713}"/>
                </a:ext>
              </a:extLst>
            </p:cNvPr>
            <p:cNvGrpSpPr/>
            <p:nvPr/>
          </p:nvGrpSpPr>
          <p:grpSpPr>
            <a:xfrm>
              <a:off x="6934200" y="4572000"/>
              <a:ext cx="304800" cy="346249"/>
              <a:chOff x="7848600" y="1868382"/>
              <a:chExt cx="304800" cy="34624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C8F2AAF-3EEC-4A8D-8566-19443EBA23B1}"/>
                  </a:ext>
                </a:extLst>
              </p:cNvPr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85F2E8-41A7-46BC-B8E6-A9D58A68C04E}"/>
                  </a:ext>
                </a:extLst>
              </p:cNvPr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cs typeface="Times New Roman"/>
                  </a:rPr>
                  <a:t>5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432418C-1634-4472-B7B7-0AC1220A3721}"/>
              </a:ext>
            </a:extLst>
          </p:cNvPr>
          <p:cNvGrpSpPr/>
          <p:nvPr/>
        </p:nvGrpSpPr>
        <p:grpSpPr>
          <a:xfrm>
            <a:off x="8310802" y="2286001"/>
            <a:ext cx="1219200" cy="1142999"/>
            <a:chOff x="5562600" y="3429001"/>
            <a:chExt cx="1219200" cy="1142999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5F2B9B-753C-4DCD-ABFA-2F8C41580A0E}"/>
                </a:ext>
              </a:extLst>
            </p:cNvPr>
            <p:cNvCxnSpPr/>
            <p:nvPr/>
          </p:nvCxnSpPr>
          <p:spPr>
            <a:xfrm flipV="1">
              <a:off x="5562600" y="3429001"/>
              <a:ext cx="1219200" cy="11429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58A472A-4A8A-4F57-AA26-F4F6246C24CB}"/>
                </a:ext>
              </a:extLst>
            </p:cNvPr>
            <p:cNvGrpSpPr/>
            <p:nvPr/>
          </p:nvGrpSpPr>
          <p:grpSpPr>
            <a:xfrm>
              <a:off x="6096000" y="3768551"/>
              <a:ext cx="304800" cy="346249"/>
              <a:chOff x="7848600" y="1868382"/>
              <a:chExt cx="304800" cy="34624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6A96C8-B647-4F34-84E8-12564F657FF6}"/>
                  </a:ext>
                </a:extLst>
              </p:cNvPr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E572ABE-ED20-4E5B-AE4E-322494D244C6}"/>
                  </a:ext>
                </a:extLst>
              </p:cNvPr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cs typeface="Times New Roman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20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462-0459-43B5-AA7B-C853A284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Aside: Linux Memory Details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2143-C3C8-4F38-A73C-163BE61C2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Memory management in Linux considerably more complex than the examples we have been discussing</a:t>
            </a:r>
          </a:p>
          <a:p>
            <a:r>
              <a:rPr lang="en-US" dirty="0" smtClean="0"/>
              <a:t>Memory Zones: physical memory categories</a:t>
            </a:r>
          </a:p>
          <a:p>
            <a:pPr lvl="1"/>
            <a:r>
              <a:rPr lang="en-US" dirty="0" smtClean="0">
                <a:latin typeface="Consolas" panose="020B0609020204030204" pitchFamily="49" charset="0"/>
              </a:rPr>
              <a:t>ZONE_DMA</a:t>
            </a:r>
            <a:r>
              <a:rPr lang="en-US" dirty="0" smtClean="0"/>
              <a:t>: &lt; 16MB memory, DMA-able on ISA bus</a:t>
            </a:r>
          </a:p>
          <a:p>
            <a:pPr lvl="1"/>
            <a:r>
              <a:rPr lang="en-US" dirty="0">
                <a:latin typeface="Consolas" panose="020B0609020204030204" pitchFamily="49" charset="0"/>
              </a:rPr>
              <a:t>ZONE_NORMAL</a:t>
            </a:r>
            <a:r>
              <a:rPr lang="en-US" dirty="0" smtClean="0"/>
              <a:t>: 16MB </a:t>
            </a:r>
            <a:r>
              <a:rPr lang="en-US" altLang="ko-KR" dirty="0" smtClean="0">
                <a:sym typeface="Symbol" panose="05050102010706020507" pitchFamily="18" charset="2"/>
              </a:rPr>
              <a:t> </a:t>
            </a:r>
            <a:r>
              <a:rPr lang="en-US" dirty="0" smtClean="0"/>
              <a:t>896MB (mapped at 0xC0000000)</a:t>
            </a:r>
          </a:p>
          <a:p>
            <a:pPr lvl="1"/>
            <a:r>
              <a:rPr lang="en-US" dirty="0">
                <a:latin typeface="Consolas" panose="020B0609020204030204" pitchFamily="49" charset="0"/>
              </a:rPr>
              <a:t>ZONE_HIGHMEM</a:t>
            </a:r>
            <a:r>
              <a:rPr lang="en-US" dirty="0" smtClean="0"/>
              <a:t>: Everything else (&gt; 896MB)</a:t>
            </a:r>
          </a:p>
          <a:p>
            <a:r>
              <a:rPr lang="en-US" dirty="0" smtClean="0"/>
              <a:t>Each zone has 1 </a:t>
            </a:r>
            <a:r>
              <a:rPr lang="en-US" dirty="0" err="1" smtClean="0"/>
              <a:t>freelist</a:t>
            </a:r>
            <a:r>
              <a:rPr lang="en-US" dirty="0" smtClean="0"/>
              <a:t>, 2 LRU lists (Active/Inactive)</a:t>
            </a:r>
          </a:p>
          <a:p>
            <a:r>
              <a:rPr lang="en-US" dirty="0" smtClean="0"/>
              <a:t>Many different types of allocations</a:t>
            </a:r>
          </a:p>
          <a:p>
            <a:pPr lvl="1"/>
            <a:r>
              <a:rPr lang="en-US" dirty="0" smtClean="0"/>
              <a:t>SLAB allocators, per-page allocators, mapped/unmapped</a:t>
            </a:r>
          </a:p>
          <a:p>
            <a:r>
              <a:rPr lang="en-US" dirty="0" smtClean="0"/>
              <a:t>Many different types of allocated memory:</a:t>
            </a:r>
          </a:p>
          <a:p>
            <a:pPr lvl="1"/>
            <a:r>
              <a:rPr lang="en-US" dirty="0" smtClean="0"/>
              <a:t>Anonymous memory (not backed by a file, heap/stack)</a:t>
            </a:r>
          </a:p>
          <a:p>
            <a:pPr lvl="1"/>
            <a:r>
              <a:rPr lang="en-US" dirty="0" smtClean="0"/>
              <a:t>Mapped memory (backed by a file)</a:t>
            </a:r>
          </a:p>
          <a:p>
            <a:r>
              <a:rPr lang="en-US" dirty="0" smtClean="0"/>
              <a:t>Allocation priorities</a:t>
            </a:r>
          </a:p>
          <a:p>
            <a:pPr lvl="1"/>
            <a:r>
              <a:rPr lang="en-US" dirty="0" smtClean="0"/>
              <a:t>Is blocking allowed/etc.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77640-604A-4C02-97CA-62718FDF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E0C51-270D-4C2E-9AF8-FBBBEEE9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C5561-9826-4504-A16A-678453ED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C844-FBE2-406F-8F7F-BD769797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Aside: Linux Virtual Memory Map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08F0C-7144-4DF3-9D87-D1B6FAC2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A5C9F-0A26-41F0-824E-A3D44D47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033FC-CDE5-43EC-B06B-7FFB1CDB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885854" y="1869947"/>
            <a:ext cx="7358397" cy="4512576"/>
            <a:chOff x="1318926" y="1215965"/>
            <a:chExt cx="8534400" cy="52337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FEC5C2-874D-48D0-9476-456881375EF4}"/>
                </a:ext>
              </a:extLst>
            </p:cNvPr>
            <p:cNvSpPr/>
            <p:nvPr/>
          </p:nvSpPr>
          <p:spPr bwMode="auto">
            <a:xfrm>
              <a:off x="3390900" y="1400631"/>
              <a:ext cx="1447800" cy="1143000"/>
            </a:xfrm>
            <a:prstGeom prst="rect">
              <a:avLst/>
            </a:prstGeom>
            <a:solidFill>
              <a:srgbClr val="FF66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Kernel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Addresses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4C4529-E0ED-491C-81C7-09A8D6612565}"/>
                </a:ext>
              </a:extLst>
            </p:cNvPr>
            <p:cNvSpPr/>
            <p:nvPr/>
          </p:nvSpPr>
          <p:spPr bwMode="auto">
            <a:xfrm>
              <a:off x="8405526" y="2696031"/>
              <a:ext cx="1447800" cy="16002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Empty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ea typeface="Gill Sans" charset="0"/>
                  <a:cs typeface="Gill Sans" charset="0"/>
                </a:rPr>
                <a:t>Space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B411B9-2035-48B6-AFF4-B1AB9BFE8723}"/>
                </a:ext>
              </a:extLst>
            </p:cNvPr>
            <p:cNvSpPr/>
            <p:nvPr/>
          </p:nvSpPr>
          <p:spPr bwMode="auto">
            <a:xfrm>
              <a:off x="3390900" y="2543631"/>
              <a:ext cx="1447800" cy="3124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User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Addresses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1B3C6A-351B-4F04-975A-05823EA5260A}"/>
                </a:ext>
              </a:extLst>
            </p:cNvPr>
            <p:cNvSpPr/>
            <p:nvPr/>
          </p:nvSpPr>
          <p:spPr bwMode="auto">
            <a:xfrm>
              <a:off x="8405526" y="4296231"/>
              <a:ext cx="1447800" cy="1371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9B0E4A-BC3A-4FA5-B734-F50E14D79622}"/>
                </a:ext>
              </a:extLst>
            </p:cNvPr>
            <p:cNvSpPr/>
            <p:nvPr/>
          </p:nvSpPr>
          <p:spPr bwMode="auto">
            <a:xfrm>
              <a:off x="8405526" y="4296231"/>
              <a:ext cx="1447800" cy="1371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User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ea typeface="Gill Sans" charset="0"/>
                  <a:cs typeface="Gill Sans" charset="0"/>
                </a:rPr>
                <a:t>Addresses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5BC9E2-3250-436F-9CE8-C6105065B063}"/>
                </a:ext>
              </a:extLst>
            </p:cNvPr>
            <p:cNvSpPr/>
            <p:nvPr/>
          </p:nvSpPr>
          <p:spPr bwMode="auto">
            <a:xfrm>
              <a:off x="8405526" y="1324431"/>
              <a:ext cx="1447800" cy="1371600"/>
            </a:xfrm>
            <a:prstGeom prst="rect">
              <a:avLst/>
            </a:prstGeom>
            <a:solidFill>
              <a:srgbClr val="FF66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Kernel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Addresses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5FFD9D-88A0-4938-B03D-4AE54F3675FA}"/>
                </a:ext>
              </a:extLst>
            </p:cNvPr>
            <p:cNvSpPr txBox="1"/>
            <p:nvPr/>
          </p:nvSpPr>
          <p:spPr>
            <a:xfrm>
              <a:off x="1714500" y="5495865"/>
              <a:ext cx="1363159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0x00000000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D7CA2A-9020-43F6-92B5-691EEA543DDB}"/>
                </a:ext>
              </a:extLst>
            </p:cNvPr>
            <p:cNvSpPr txBox="1"/>
            <p:nvPr/>
          </p:nvSpPr>
          <p:spPr>
            <a:xfrm>
              <a:off x="1752600" y="2370633"/>
              <a:ext cx="1398484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0xC0000000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C521E6-C6F8-4406-B02C-E7C27888D0B4}"/>
                </a:ext>
              </a:extLst>
            </p:cNvPr>
            <p:cNvSpPr txBox="1"/>
            <p:nvPr/>
          </p:nvSpPr>
          <p:spPr>
            <a:xfrm>
              <a:off x="1778000" y="1324431"/>
              <a:ext cx="1556515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0xFFFFFFFF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DF10F2-AA22-46F8-8818-D9BDAABB7DBF}"/>
                </a:ext>
              </a:extLst>
            </p:cNvPr>
            <p:cNvSpPr txBox="1"/>
            <p:nvPr/>
          </p:nvSpPr>
          <p:spPr>
            <a:xfrm>
              <a:off x="5738525" y="5483165"/>
              <a:ext cx="2285318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0x0000000000000000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55B473-3544-450D-AB87-C1062C020B32}"/>
                </a:ext>
              </a:extLst>
            </p:cNvPr>
            <p:cNvSpPr txBox="1"/>
            <p:nvPr/>
          </p:nvSpPr>
          <p:spPr>
            <a:xfrm>
              <a:off x="5738525" y="4105731"/>
              <a:ext cx="2551183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0x00007FFFFFFFFFFF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F35B86-B603-4600-8681-C97693F5149C}"/>
                </a:ext>
              </a:extLst>
            </p:cNvPr>
            <p:cNvSpPr txBox="1"/>
            <p:nvPr/>
          </p:nvSpPr>
          <p:spPr>
            <a:xfrm>
              <a:off x="5691445" y="2556330"/>
              <a:ext cx="2381996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0xFFFF800000000000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40D2C2-7D84-45AF-A606-7BE321276D60}"/>
                </a:ext>
              </a:extLst>
            </p:cNvPr>
            <p:cNvSpPr txBox="1"/>
            <p:nvPr/>
          </p:nvSpPr>
          <p:spPr>
            <a:xfrm>
              <a:off x="5666045" y="1215965"/>
              <a:ext cx="2672030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0xFFFFFFFFFFFFFFFF</a:t>
              </a:r>
            </a:p>
          </p:txBody>
        </p:sp>
        <p:sp>
          <p:nvSpPr>
            <p:cNvPr id="19" name="Up-Down Arrow 22">
              <a:extLst>
                <a:ext uri="{FF2B5EF4-FFF2-40B4-BE49-F238E27FC236}">
                  <a16:creationId xmlns:a16="http://schemas.microsoft.com/office/drawing/2014/main" id="{2BF4FEB4-191C-48A7-8C42-0873A84AB2F8}"/>
                </a:ext>
              </a:extLst>
            </p:cNvPr>
            <p:cNvSpPr/>
            <p:nvPr/>
          </p:nvSpPr>
          <p:spPr bwMode="auto">
            <a:xfrm>
              <a:off x="1333500" y="2696031"/>
              <a:ext cx="609600" cy="3048000"/>
            </a:xfrm>
            <a:prstGeom prst="upDownArrow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3GB Total</a:t>
              </a:r>
            </a:p>
          </p:txBody>
        </p:sp>
        <p:sp>
          <p:nvSpPr>
            <p:cNvPr id="20" name="Up-Down Arrow 24">
              <a:extLst>
                <a:ext uri="{FF2B5EF4-FFF2-40B4-BE49-F238E27FC236}">
                  <a16:creationId xmlns:a16="http://schemas.microsoft.com/office/drawing/2014/main" id="{8575CCC5-D79E-4B97-BAE4-E761E0A37AAA}"/>
                </a:ext>
              </a:extLst>
            </p:cNvPr>
            <p:cNvSpPr/>
            <p:nvPr/>
          </p:nvSpPr>
          <p:spPr bwMode="auto">
            <a:xfrm>
              <a:off x="5232371" y="4290396"/>
              <a:ext cx="609600" cy="1329551"/>
            </a:xfrm>
            <a:prstGeom prst="upDownArrow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128TB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21" name="Up-Down Arrow 25">
              <a:extLst>
                <a:ext uri="{FF2B5EF4-FFF2-40B4-BE49-F238E27FC236}">
                  <a16:creationId xmlns:a16="http://schemas.microsoft.com/office/drawing/2014/main" id="{AD3269A7-0A75-4987-9CC6-1F48CAFBE73B}"/>
                </a:ext>
              </a:extLst>
            </p:cNvPr>
            <p:cNvSpPr/>
            <p:nvPr/>
          </p:nvSpPr>
          <p:spPr bwMode="auto">
            <a:xfrm>
              <a:off x="1318926" y="1400631"/>
              <a:ext cx="609600" cy="1195684"/>
            </a:xfrm>
            <a:prstGeom prst="upDownArrow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ea typeface="Gill Sans" charset="0"/>
                  <a:cs typeface="Gill Sans" charset="0"/>
                </a:rPr>
                <a:t>1</a:t>
              </a: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GB</a:t>
              </a:r>
            </a:p>
          </p:txBody>
        </p:sp>
        <p:sp>
          <p:nvSpPr>
            <p:cNvPr id="22" name="Up-Down Arrow 26">
              <a:extLst>
                <a:ext uri="{FF2B5EF4-FFF2-40B4-BE49-F238E27FC236}">
                  <a16:creationId xmlns:a16="http://schemas.microsoft.com/office/drawing/2014/main" id="{646363E4-B685-4902-8ADE-3EF451355A54}"/>
                </a:ext>
              </a:extLst>
            </p:cNvPr>
            <p:cNvSpPr/>
            <p:nvPr/>
          </p:nvSpPr>
          <p:spPr bwMode="auto">
            <a:xfrm>
              <a:off x="5232371" y="1366480"/>
              <a:ext cx="609600" cy="1329551"/>
            </a:xfrm>
            <a:prstGeom prst="upDownArrow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128TB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D0E868-7EAB-4384-9320-3ED2E2DE6D88}"/>
                </a:ext>
              </a:extLst>
            </p:cNvPr>
            <p:cNvSpPr txBox="1"/>
            <p:nvPr/>
          </p:nvSpPr>
          <p:spPr>
            <a:xfrm>
              <a:off x="2157126" y="1749365"/>
              <a:ext cx="1026646" cy="606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896MB</a:t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Physical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05FF23-7299-4811-BCC3-E0EDC24A56CB}"/>
                </a:ext>
              </a:extLst>
            </p:cNvPr>
            <p:cNvSpPr txBox="1"/>
            <p:nvPr/>
          </p:nvSpPr>
          <p:spPr>
            <a:xfrm>
              <a:off x="7012728" y="1915654"/>
              <a:ext cx="1026646" cy="606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64 </a:t>
              </a:r>
              <a:r>
                <a:rPr lang="en-US" sz="1400" b="0" dirty="0" smtClean="0">
                  <a:ea typeface="Gill Sans" charset="0"/>
                  <a:cs typeface="Gill Sans" charset="0"/>
                </a:rPr>
                <a:t>TB</a:t>
              </a:r>
              <a:r>
                <a:rPr lang="en-US" sz="1400" b="0" dirty="0">
                  <a:ea typeface="Gill Sans" charset="0"/>
                  <a:cs typeface="Gill Sans" charset="0"/>
                </a:rPr>
                <a:t/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Physical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C3F6D2-21F3-483F-A1C6-1EDA08D1D8C8}"/>
                </a:ext>
              </a:extLst>
            </p:cNvPr>
            <p:cNvSpPr txBox="1"/>
            <p:nvPr/>
          </p:nvSpPr>
          <p:spPr>
            <a:xfrm>
              <a:off x="1345203" y="6092765"/>
              <a:ext cx="3002817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32-Bit Virtual Address Space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0CFCFD-88E4-4B9F-81FB-70F45EDF37CE}"/>
                </a:ext>
              </a:extLst>
            </p:cNvPr>
            <p:cNvSpPr txBox="1"/>
            <p:nvPr/>
          </p:nvSpPr>
          <p:spPr>
            <a:xfrm>
              <a:off x="5841971" y="6092765"/>
              <a:ext cx="3002817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64-Bit Virtual Address Space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8E0770-3CFA-4212-BA66-7A6D9856E15E}"/>
                </a:ext>
              </a:extLst>
            </p:cNvPr>
            <p:cNvSpPr txBox="1"/>
            <p:nvPr/>
          </p:nvSpPr>
          <p:spPr>
            <a:xfrm>
              <a:off x="6041291" y="3273364"/>
              <a:ext cx="1842831" cy="356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ea typeface="Gill Sans" charset="0"/>
                  <a:cs typeface="Gill Sans" charset="0"/>
                </a:rPr>
                <a:t>“Canonical Hole”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BE3D-2035-493D-A91B-8AC9D5EA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I/O Device Notifying the 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A4EC7-05E5-4837-B96E-6503D9A65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OS needs to know when:</a:t>
            </a:r>
          </a:p>
          <a:p>
            <a:pPr lvl="1"/>
            <a:r>
              <a:rPr lang="en-US" dirty="0" smtClean="0"/>
              <a:t>The I/O device has completed an operation</a:t>
            </a:r>
          </a:p>
          <a:p>
            <a:pPr lvl="1"/>
            <a:r>
              <a:rPr lang="en-US" dirty="0" smtClean="0"/>
              <a:t>The I/O operation has encountered an error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I/O Interrupt</a:t>
            </a:r>
            <a:r>
              <a:rPr lang="en-US" dirty="0" smtClean="0"/>
              <a:t>: Device generates interrupt when it needs service</a:t>
            </a:r>
          </a:p>
          <a:p>
            <a:pPr lvl="1"/>
            <a:r>
              <a:rPr lang="en-US" dirty="0" smtClean="0"/>
              <a:t>Handles unpredictable events well, but high overhead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Polling</a:t>
            </a:r>
            <a:r>
              <a:rPr lang="en-US" dirty="0" smtClean="0"/>
              <a:t>: OS periodically checks device-specific status register</a:t>
            </a:r>
          </a:p>
          <a:p>
            <a:pPr lvl="1"/>
            <a:r>
              <a:rPr lang="en-US" dirty="0" smtClean="0"/>
              <a:t>Low overhead, but may waste cycles for infrequent or unpredictable I/O</a:t>
            </a:r>
          </a:p>
          <a:p>
            <a:endParaRPr lang="en-US" dirty="0" smtClean="0"/>
          </a:p>
          <a:p>
            <a:r>
              <a:rPr lang="en-US" dirty="0" smtClean="0"/>
              <a:t>Actual devices combine both polling and interrupts</a:t>
            </a:r>
          </a:p>
          <a:p>
            <a:pPr lvl="1"/>
            <a:r>
              <a:rPr lang="en-US" dirty="0" smtClean="0"/>
              <a:t>E.g., high-bandwidth network adapter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E4208-FF91-4A99-8A8F-54445697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B3B17-FA28-462D-B043-3EF92396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110D3-6016-4EA9-9BC0-FD585844F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F7A34-50A4-439E-B451-8CA948A0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Device Structure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0F9AE-60DF-4324-9B7A-F2C2ACF4F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014A2-9294-422C-88E2-9883D31A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84FBE-F8E1-49C9-90BA-63F8C35F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99716" y="1943100"/>
            <a:ext cx="7136892" cy="4696929"/>
            <a:chOff x="3024963" y="488950"/>
            <a:chExt cx="8915400" cy="5867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065EE4-C169-46E2-8CB2-DB5FC6164AC2}"/>
                </a:ext>
              </a:extLst>
            </p:cNvPr>
            <p:cNvSpPr/>
            <p:nvPr/>
          </p:nvSpPr>
          <p:spPr bwMode="auto">
            <a:xfrm>
              <a:off x="3024963" y="1257938"/>
              <a:ext cx="8915400" cy="381000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00A81A-D023-4846-8134-2291295F8A25}"/>
                </a:ext>
              </a:extLst>
            </p:cNvPr>
            <p:cNvSpPr/>
            <p:nvPr/>
          </p:nvSpPr>
          <p:spPr bwMode="auto">
            <a:xfrm>
              <a:off x="3196145" y="488950"/>
              <a:ext cx="8591817" cy="457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The System Call Interface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DA940C-CA26-4689-B39A-2A35C6C0B07B}"/>
                </a:ext>
              </a:extLst>
            </p:cNvPr>
            <p:cNvSpPr/>
            <p:nvPr/>
          </p:nvSpPr>
          <p:spPr bwMode="auto">
            <a:xfrm>
              <a:off x="3177363" y="1448439"/>
              <a:ext cx="1615225" cy="8763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Process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ea typeface="Gill Sans" charset="0"/>
                  <a:cs typeface="Gill Sans" charset="0"/>
                </a:rPr>
                <a:t>Management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FEC711-C3E3-4EA4-918B-21E773CF8DA1}"/>
                </a:ext>
              </a:extLst>
            </p:cNvPr>
            <p:cNvSpPr/>
            <p:nvPr/>
          </p:nvSpPr>
          <p:spPr bwMode="auto">
            <a:xfrm>
              <a:off x="4926207" y="1448439"/>
              <a:ext cx="1615225" cy="8763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ea typeface="Gill Sans" charset="0"/>
                  <a:cs typeface="Gill Sans" charset="0"/>
                </a:rPr>
                <a:t>Memory</a:t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Management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3606AD-B097-4364-B640-8B93861E3A83}"/>
                </a:ext>
              </a:extLst>
            </p:cNvPr>
            <p:cNvSpPr/>
            <p:nvPr/>
          </p:nvSpPr>
          <p:spPr bwMode="auto">
            <a:xfrm>
              <a:off x="6690750" y="1448439"/>
              <a:ext cx="1615225" cy="8763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Filesystems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F76158-BCE3-4B67-B5F5-20AD04C5710B}"/>
                </a:ext>
              </a:extLst>
            </p:cNvPr>
            <p:cNvSpPr/>
            <p:nvPr/>
          </p:nvSpPr>
          <p:spPr bwMode="auto">
            <a:xfrm>
              <a:off x="8423895" y="1448439"/>
              <a:ext cx="1615225" cy="8763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Device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Control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52E749-91BB-4782-855A-E3E2EC8B0CF8}"/>
                </a:ext>
              </a:extLst>
            </p:cNvPr>
            <p:cNvSpPr/>
            <p:nvPr/>
          </p:nvSpPr>
          <p:spPr bwMode="auto">
            <a:xfrm>
              <a:off x="10172738" y="1448439"/>
              <a:ext cx="1615225" cy="8763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Networking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29928C-7DF3-467F-9CAF-E84BB5B44667}"/>
                </a:ext>
              </a:extLst>
            </p:cNvPr>
            <p:cNvSpPr/>
            <p:nvPr/>
          </p:nvSpPr>
          <p:spPr bwMode="auto">
            <a:xfrm>
              <a:off x="3196145" y="2858139"/>
              <a:ext cx="1615225" cy="2057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Architecture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ea typeface="Gill Sans" charset="0"/>
                  <a:cs typeface="Gill Sans" charset="0"/>
                </a:rPr>
                <a:t>Dependent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Code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81EC71-1A87-4489-B9DE-366AAA3D50CF}"/>
                </a:ext>
              </a:extLst>
            </p:cNvPr>
            <p:cNvSpPr/>
            <p:nvPr/>
          </p:nvSpPr>
          <p:spPr bwMode="auto">
            <a:xfrm>
              <a:off x="4944989" y="2858139"/>
              <a:ext cx="1615225" cy="2057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ea typeface="Gill Sans" charset="0"/>
                  <a:cs typeface="Gill Sans" charset="0"/>
                </a:rPr>
                <a:t>Memory</a:t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Manager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Gill Sans" charset="0"/>
                <a:cs typeface="Gill Sans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11434E-32B3-4F40-BA0A-2D777383F387}"/>
                </a:ext>
              </a:extLst>
            </p:cNvPr>
            <p:cNvSpPr/>
            <p:nvPr/>
          </p:nvSpPr>
          <p:spPr bwMode="auto">
            <a:xfrm>
              <a:off x="8442677" y="2858139"/>
              <a:ext cx="1615225" cy="2057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Device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Control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911031-15BB-4A53-956A-83A0F71DA206}"/>
                </a:ext>
              </a:extLst>
            </p:cNvPr>
            <p:cNvSpPr/>
            <p:nvPr/>
          </p:nvSpPr>
          <p:spPr bwMode="auto">
            <a:xfrm>
              <a:off x="10172737" y="2858139"/>
              <a:ext cx="1615225" cy="990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Network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rPr>
                <a:t>Subsystem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6CB61B0-542C-4628-B768-F5BF87437CD5}"/>
                </a:ext>
              </a:extLst>
            </p:cNvPr>
            <p:cNvGrpSpPr/>
            <p:nvPr/>
          </p:nvGrpSpPr>
          <p:grpSpPr>
            <a:xfrm>
              <a:off x="6690750" y="2858139"/>
              <a:ext cx="1615225" cy="990600"/>
              <a:chOff x="3733800" y="3276600"/>
              <a:chExt cx="1615225" cy="9906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D63F359-893E-4331-A669-827FEA800369}"/>
                  </a:ext>
                </a:extLst>
              </p:cNvPr>
              <p:cNvSpPr/>
              <p:nvPr/>
            </p:nvSpPr>
            <p:spPr bwMode="auto">
              <a:xfrm>
                <a:off x="3733800" y="3276600"/>
                <a:ext cx="1615225" cy="990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Gill Sans" charset="0"/>
                    <a:cs typeface="Gill Sans" charset="0"/>
                  </a:rPr>
                  <a:t>File System Types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7B17049-69D9-4E24-86DE-37B773662EAC}"/>
                  </a:ext>
                </a:extLst>
              </p:cNvPr>
              <p:cNvSpPr/>
              <p:nvPr/>
            </p:nvSpPr>
            <p:spPr bwMode="auto">
              <a:xfrm>
                <a:off x="3886200" y="3886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6A2C952-ED84-466C-8334-32DF863E870C}"/>
                  </a:ext>
                </a:extLst>
              </p:cNvPr>
              <p:cNvSpPr/>
              <p:nvPr/>
            </p:nvSpPr>
            <p:spPr bwMode="auto">
              <a:xfrm>
                <a:off x="4241800" y="3886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A3E2932-E0C4-47F2-B5B1-E2B508995F41}"/>
                  </a:ext>
                </a:extLst>
              </p:cNvPr>
              <p:cNvSpPr/>
              <p:nvPr/>
            </p:nvSpPr>
            <p:spPr bwMode="auto">
              <a:xfrm>
                <a:off x="4597400" y="3886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CC784DA-3C7B-4C41-A94A-12AAF8989B0A}"/>
                  </a:ext>
                </a:extLst>
              </p:cNvPr>
              <p:cNvSpPr/>
              <p:nvPr/>
            </p:nvSpPr>
            <p:spPr bwMode="auto">
              <a:xfrm>
                <a:off x="4953000" y="3886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1622207-D1D5-4115-A996-A0EEE493B296}"/>
                </a:ext>
              </a:extLst>
            </p:cNvPr>
            <p:cNvGrpSpPr/>
            <p:nvPr/>
          </p:nvGrpSpPr>
          <p:grpSpPr>
            <a:xfrm>
              <a:off x="6690750" y="3924939"/>
              <a:ext cx="1615225" cy="990600"/>
              <a:chOff x="3733800" y="4419600"/>
              <a:chExt cx="1615225" cy="9906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60AC4-F597-4BB8-AD5E-B403D99D1CE3}"/>
                  </a:ext>
                </a:extLst>
              </p:cNvPr>
              <p:cNvSpPr/>
              <p:nvPr/>
            </p:nvSpPr>
            <p:spPr bwMode="auto">
              <a:xfrm>
                <a:off x="3733800" y="4419600"/>
                <a:ext cx="1615225" cy="990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Gill Sans" charset="0"/>
                    <a:cs typeface="Gill Sans" charset="0"/>
                  </a:rPr>
                  <a:t>Block</a:t>
                </a:r>
                <a:br>
                  <a:rPr kumimoji="0" lang="en-US" sz="1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Gill Sans" charset="0"/>
                    <a:cs typeface="Gill Sans" charset="0"/>
                  </a:rPr>
                </a:br>
                <a:r>
                  <a:rPr kumimoji="0" lang="en-US" sz="1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Gill Sans" charset="0"/>
                    <a:cs typeface="Gill Sans" charset="0"/>
                  </a:rPr>
                  <a:t>Devices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293257-31FC-4056-97D9-1C9EC51E0BAA}"/>
                  </a:ext>
                </a:extLst>
              </p:cNvPr>
              <p:cNvSpPr/>
              <p:nvPr/>
            </p:nvSpPr>
            <p:spPr bwMode="auto">
              <a:xfrm>
                <a:off x="39116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3664713-8977-4D65-8902-32B5F8FC9A19}"/>
                  </a:ext>
                </a:extLst>
              </p:cNvPr>
              <p:cNvSpPr/>
              <p:nvPr/>
            </p:nvSpPr>
            <p:spPr bwMode="auto">
              <a:xfrm>
                <a:off x="42672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8241E3-6BDA-4397-8352-87DBCCFA61ED}"/>
                  </a:ext>
                </a:extLst>
              </p:cNvPr>
              <p:cNvSpPr/>
              <p:nvPr/>
            </p:nvSpPr>
            <p:spPr bwMode="auto">
              <a:xfrm>
                <a:off x="46228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6DB2F99-BA09-4AE1-B14A-E3E8AD471A55}"/>
                  </a:ext>
                </a:extLst>
              </p:cNvPr>
              <p:cNvSpPr/>
              <p:nvPr/>
            </p:nvSpPr>
            <p:spPr bwMode="auto">
              <a:xfrm>
                <a:off x="49784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DD219A-E4A7-4CA7-884A-70FE946C1831}"/>
                </a:ext>
              </a:extLst>
            </p:cNvPr>
            <p:cNvGrpSpPr/>
            <p:nvPr/>
          </p:nvGrpSpPr>
          <p:grpSpPr>
            <a:xfrm>
              <a:off x="10172737" y="3924939"/>
              <a:ext cx="1615225" cy="990600"/>
              <a:chOff x="7223974" y="4419600"/>
              <a:chExt cx="1615225" cy="9906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5C2E763-C800-43A9-ACBE-1800BC30893B}"/>
                  </a:ext>
                </a:extLst>
              </p:cNvPr>
              <p:cNvSpPr/>
              <p:nvPr/>
            </p:nvSpPr>
            <p:spPr bwMode="auto">
              <a:xfrm>
                <a:off x="7223974" y="4419600"/>
                <a:ext cx="1615225" cy="9906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Gill Sans" charset="0"/>
                    <a:cs typeface="Gill Sans" charset="0"/>
                  </a:rPr>
                  <a:t>IF drivers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35E8F62-3C9A-4CB7-BC8D-7207927EBAAB}"/>
                  </a:ext>
                </a:extLst>
              </p:cNvPr>
              <p:cNvSpPr/>
              <p:nvPr/>
            </p:nvSpPr>
            <p:spPr bwMode="auto">
              <a:xfrm>
                <a:off x="73914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328D227-6BF2-4675-8591-455EFF33AC14}"/>
                  </a:ext>
                </a:extLst>
              </p:cNvPr>
              <p:cNvSpPr/>
              <p:nvPr/>
            </p:nvSpPr>
            <p:spPr bwMode="auto">
              <a:xfrm>
                <a:off x="77470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B9AA372-4013-4DAB-9142-4D6FA006D3DA}"/>
                  </a:ext>
                </a:extLst>
              </p:cNvPr>
              <p:cNvSpPr/>
              <p:nvPr/>
            </p:nvSpPr>
            <p:spPr bwMode="auto">
              <a:xfrm>
                <a:off x="81026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1982F30-020F-4570-8346-D2E317806203}"/>
                  </a:ext>
                </a:extLst>
              </p:cNvPr>
              <p:cNvSpPr/>
              <p:nvPr/>
            </p:nvSpPr>
            <p:spPr bwMode="auto">
              <a:xfrm>
                <a:off x="8458200" y="5029200"/>
                <a:ext cx="228600" cy="228600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6094FA-6AAA-49AE-B6A1-946C94A609D9}"/>
                </a:ext>
              </a:extLst>
            </p:cNvPr>
            <p:cNvSpPr txBox="1"/>
            <p:nvPr/>
          </p:nvSpPr>
          <p:spPr>
            <a:xfrm>
              <a:off x="3212442" y="2304101"/>
              <a:ext cx="1583555" cy="572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0" dirty="0">
                  <a:ea typeface="Gill Sans" charset="0"/>
                  <a:cs typeface="Gill Sans" charset="0"/>
                </a:rPr>
                <a:t>Concurrency,</a:t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multitasking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E3986B-3D25-4E69-ADC6-8A32CD99CC02}"/>
                </a:ext>
              </a:extLst>
            </p:cNvPr>
            <p:cNvSpPr txBox="1"/>
            <p:nvPr/>
          </p:nvSpPr>
          <p:spPr>
            <a:xfrm>
              <a:off x="5142265" y="2317750"/>
              <a:ext cx="1075728" cy="572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0" dirty="0">
                  <a:ea typeface="Gill Sans" charset="0"/>
                  <a:cs typeface="Gill Sans" charset="0"/>
                </a:rPr>
                <a:t>Virtual</a:t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63F89E-F1D6-49E2-B69F-1E8018E4777A}"/>
                </a:ext>
              </a:extLst>
            </p:cNvPr>
            <p:cNvSpPr txBox="1"/>
            <p:nvPr/>
          </p:nvSpPr>
          <p:spPr>
            <a:xfrm>
              <a:off x="6632919" y="2304101"/>
              <a:ext cx="1714516" cy="572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0" dirty="0">
                  <a:ea typeface="Gill Sans" charset="0"/>
                  <a:cs typeface="Gill Sans" charset="0"/>
                </a:rPr>
                <a:t>Files and </a:t>
              </a:r>
              <a:r>
                <a:rPr lang="en-US" sz="1400" b="0" dirty="0" err="1">
                  <a:ea typeface="Gill Sans" charset="0"/>
                  <a:cs typeface="Gill Sans" charset="0"/>
                </a:rPr>
                <a:t>dirs</a:t>
              </a:r>
              <a:r>
                <a:rPr lang="en-US" sz="1400" b="0" dirty="0">
                  <a:ea typeface="Gill Sans" charset="0"/>
                  <a:cs typeface="Gill Sans" charset="0"/>
                </a:rPr>
                <a:t>:</a:t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the VFS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D8C6DE-5CFB-4D75-8E8C-2C9357747E93}"/>
                </a:ext>
              </a:extLst>
            </p:cNvPr>
            <p:cNvSpPr txBox="1"/>
            <p:nvPr/>
          </p:nvSpPr>
          <p:spPr>
            <a:xfrm>
              <a:off x="8413300" y="2317750"/>
              <a:ext cx="1636419" cy="572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0" dirty="0">
                  <a:ea typeface="Gill Sans" charset="0"/>
                  <a:cs typeface="Gill Sans" charset="0"/>
                </a:rPr>
                <a:t>TTYs and</a:t>
              </a:r>
              <a:br>
                <a:rPr lang="en-US" sz="1400" b="0" dirty="0">
                  <a:ea typeface="Gill Sans" charset="0"/>
                  <a:cs typeface="Gill Sans" charset="0"/>
                </a:rPr>
              </a:br>
              <a:r>
                <a:rPr lang="en-US" sz="1400" b="0" dirty="0">
                  <a:ea typeface="Gill Sans" charset="0"/>
                  <a:cs typeface="Gill Sans" charset="0"/>
                </a:rPr>
                <a:t>device access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4BE0C3-6B59-48A9-BDE0-53258B3196F0}"/>
                </a:ext>
              </a:extLst>
            </p:cNvPr>
            <p:cNvSpPr txBox="1"/>
            <p:nvPr/>
          </p:nvSpPr>
          <p:spPr>
            <a:xfrm>
              <a:off x="10278212" y="2444885"/>
              <a:ext cx="1546308" cy="344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0" dirty="0">
                  <a:ea typeface="Gill Sans" charset="0"/>
                  <a:cs typeface="Gill Sans" charset="0"/>
                </a:rPr>
                <a:t>Connectivity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5FE6828-5B33-4921-B704-1E0431F38D5D}"/>
                </a:ext>
              </a:extLst>
            </p:cNvPr>
            <p:cNvGrpSpPr/>
            <p:nvPr/>
          </p:nvGrpSpPr>
          <p:grpSpPr>
            <a:xfrm>
              <a:off x="3503091" y="953139"/>
              <a:ext cx="8018172" cy="469810"/>
              <a:chOff x="554328" y="1117511"/>
              <a:chExt cx="8018172" cy="571500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25F0E4-81AE-4F8D-918A-4347D05B9C45}"/>
                  </a:ext>
                </a:extLst>
              </p:cNvPr>
              <p:cNvCxnSpPr/>
              <p:nvPr/>
            </p:nvCxnSpPr>
            <p:spPr bwMode="auto">
              <a:xfrm>
                <a:off x="554328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7223232-A6AB-4F49-BE3A-69702EB77F63}"/>
                  </a:ext>
                </a:extLst>
              </p:cNvPr>
              <p:cNvCxnSpPr/>
              <p:nvPr/>
            </p:nvCxnSpPr>
            <p:spPr bwMode="auto">
              <a:xfrm>
                <a:off x="3895233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4F333895-E8B1-43F1-97B5-D322E54E147A}"/>
                  </a:ext>
                </a:extLst>
              </p:cNvPr>
              <p:cNvCxnSpPr/>
              <p:nvPr/>
            </p:nvCxnSpPr>
            <p:spPr bwMode="auto">
              <a:xfrm>
                <a:off x="4563414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DB425726-1607-45EF-BBF7-352C28FDFA65}"/>
                  </a:ext>
                </a:extLst>
              </p:cNvPr>
              <p:cNvCxnSpPr/>
              <p:nvPr/>
            </p:nvCxnSpPr>
            <p:spPr bwMode="auto">
              <a:xfrm>
                <a:off x="5231595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09F220DA-0156-492A-B81F-26BAC12B62A6}"/>
                  </a:ext>
                </a:extLst>
              </p:cNvPr>
              <p:cNvCxnSpPr/>
              <p:nvPr/>
            </p:nvCxnSpPr>
            <p:spPr bwMode="auto">
              <a:xfrm>
                <a:off x="5899776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726711A-DB1D-4A04-9227-35F27539AB5E}"/>
                  </a:ext>
                </a:extLst>
              </p:cNvPr>
              <p:cNvCxnSpPr/>
              <p:nvPr/>
            </p:nvCxnSpPr>
            <p:spPr bwMode="auto">
              <a:xfrm>
                <a:off x="6567957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57039FD-325C-441C-890E-22BD0B1CFBDF}"/>
                  </a:ext>
                </a:extLst>
              </p:cNvPr>
              <p:cNvCxnSpPr/>
              <p:nvPr/>
            </p:nvCxnSpPr>
            <p:spPr bwMode="auto">
              <a:xfrm>
                <a:off x="7236138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BC64B6B-83AC-4FBD-9D88-E2A86D30FC0C}"/>
                  </a:ext>
                </a:extLst>
              </p:cNvPr>
              <p:cNvCxnSpPr/>
              <p:nvPr/>
            </p:nvCxnSpPr>
            <p:spPr bwMode="auto">
              <a:xfrm>
                <a:off x="7904319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144F018-409E-4558-8699-084FF1E78266}"/>
                  </a:ext>
                </a:extLst>
              </p:cNvPr>
              <p:cNvCxnSpPr/>
              <p:nvPr/>
            </p:nvCxnSpPr>
            <p:spPr bwMode="auto">
              <a:xfrm>
                <a:off x="8572500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0899813-94E9-4E9D-BC35-775FE7561F5B}"/>
                  </a:ext>
                </a:extLst>
              </p:cNvPr>
              <p:cNvCxnSpPr/>
              <p:nvPr/>
            </p:nvCxnSpPr>
            <p:spPr bwMode="auto">
              <a:xfrm>
                <a:off x="1222509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20D9FE5-CC6F-4EBB-8512-7D0A0EF3BF5E}"/>
                  </a:ext>
                </a:extLst>
              </p:cNvPr>
              <p:cNvCxnSpPr/>
              <p:nvPr/>
            </p:nvCxnSpPr>
            <p:spPr bwMode="auto">
              <a:xfrm>
                <a:off x="1890690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518C8849-3A5B-4C19-BCC1-EDAEA0EF9CD1}"/>
                  </a:ext>
                </a:extLst>
              </p:cNvPr>
              <p:cNvCxnSpPr/>
              <p:nvPr/>
            </p:nvCxnSpPr>
            <p:spPr bwMode="auto">
              <a:xfrm>
                <a:off x="2558871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572DB0C-9C0A-4751-95F1-B0ECB53BFBC6}"/>
                  </a:ext>
                </a:extLst>
              </p:cNvPr>
              <p:cNvCxnSpPr/>
              <p:nvPr/>
            </p:nvCxnSpPr>
            <p:spPr bwMode="auto">
              <a:xfrm>
                <a:off x="3227052" y="1117511"/>
                <a:ext cx="0" cy="571500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55" name="Picture 2" descr="C:\Users\kubitron\AppData\Local\Microsoft\Windows\Temporary Internet Files\Content.IE5\TFK8BBL8\MC900310902[1].wmf">
              <a:extLst>
                <a:ext uri="{FF2B5EF4-FFF2-40B4-BE49-F238E27FC236}">
                  <a16:creationId xmlns:a16="http://schemas.microsoft.com/office/drawing/2014/main" id="{AA60823C-8225-41A4-82FA-A839B70A7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86632">
              <a:off x="3399819" y="5106871"/>
              <a:ext cx="1143644" cy="8927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7">
              <a:extLst>
                <a:ext uri="{FF2B5EF4-FFF2-40B4-BE49-F238E27FC236}">
                  <a16:creationId xmlns:a16="http://schemas.microsoft.com/office/drawing/2014/main" id="{5550E802-E874-4D0B-9D6D-ADF0E6158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64895">
              <a:off x="10399219" y="5230485"/>
              <a:ext cx="1211411" cy="833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968BC57-31E3-465E-A89E-504248C4FBC9}"/>
                </a:ext>
              </a:extLst>
            </p:cNvPr>
            <p:cNvGrpSpPr/>
            <p:nvPr/>
          </p:nvGrpSpPr>
          <p:grpSpPr>
            <a:xfrm>
              <a:off x="5201517" y="5090736"/>
              <a:ext cx="1006989" cy="1052154"/>
              <a:chOff x="2252754" y="5585397"/>
              <a:chExt cx="1006989" cy="1052154"/>
            </a:xfrm>
          </p:grpSpPr>
          <p:pic>
            <p:nvPicPr>
              <p:cNvPr id="58" name="Picture 638">
                <a:extLst>
                  <a:ext uri="{FF2B5EF4-FFF2-40B4-BE49-F238E27FC236}">
                    <a16:creationId xmlns:a16="http://schemas.microsoft.com/office/drawing/2014/main" id="{EFA74327-A0E3-4714-A7BD-291035AEA2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t="2441" b="55373"/>
              <a:stretch>
                <a:fillRect/>
              </a:stretch>
            </p:blipFill>
            <p:spPr bwMode="auto">
              <a:xfrm rot="18760417">
                <a:off x="2015625" y="5822526"/>
                <a:ext cx="1010866" cy="5366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Picture 638">
                <a:extLst>
                  <a:ext uri="{FF2B5EF4-FFF2-40B4-BE49-F238E27FC236}">
                    <a16:creationId xmlns:a16="http://schemas.microsoft.com/office/drawing/2014/main" id="{0CB63659-B821-41AC-85E0-96B8026637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t="2441" b="55373"/>
              <a:stretch>
                <a:fillRect/>
              </a:stretch>
            </p:blipFill>
            <p:spPr bwMode="auto">
              <a:xfrm rot="18760417">
                <a:off x="2257136" y="5822527"/>
                <a:ext cx="1010866" cy="5366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Picture 638">
                <a:extLst>
                  <a:ext uri="{FF2B5EF4-FFF2-40B4-BE49-F238E27FC236}">
                    <a16:creationId xmlns:a16="http://schemas.microsoft.com/office/drawing/2014/main" id="{97F75FA6-E717-4AAB-9E53-3551676BFF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t="2441" b="55373"/>
              <a:stretch>
                <a:fillRect/>
              </a:stretch>
            </p:blipFill>
            <p:spPr bwMode="auto">
              <a:xfrm rot="18760417">
                <a:off x="2486006" y="5863814"/>
                <a:ext cx="1010866" cy="5366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2B23DB-1383-43AE-A665-64171DA21F9E}"/>
                </a:ext>
              </a:extLst>
            </p:cNvPr>
            <p:cNvGrpSpPr/>
            <p:nvPr/>
          </p:nvGrpSpPr>
          <p:grpSpPr>
            <a:xfrm>
              <a:off x="6758763" y="5220339"/>
              <a:ext cx="1425807" cy="838200"/>
              <a:chOff x="3810000" y="5638800"/>
              <a:chExt cx="1425807" cy="838200"/>
            </a:xfrm>
          </p:grpSpPr>
          <p:pic>
            <p:nvPicPr>
              <p:cNvPr id="62" name="Picture 3" descr="C:\Users\kubitron\AppData\Local\Microsoft\Windows\Temporary Internet Files\Content.IE5\AXBY1MD0\MC900238268[1].wmf">
                <a:extLst>
                  <a:ext uri="{FF2B5EF4-FFF2-40B4-BE49-F238E27FC236}">
                    <a16:creationId xmlns:a16="http://schemas.microsoft.com/office/drawing/2014/main" id="{6586FC94-5785-4296-97F5-DFF9179EC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5894445"/>
                <a:ext cx="1090118" cy="58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3" descr="C:\Users\kubitron\AppData\Local\Microsoft\Windows\Temporary Internet Files\Content.IE5\AXBY1MD0\MC900238268[1].wmf">
                <a:extLst>
                  <a:ext uri="{FF2B5EF4-FFF2-40B4-BE49-F238E27FC236}">
                    <a16:creationId xmlns:a16="http://schemas.microsoft.com/office/drawing/2014/main" id="{84112D40-3411-4D45-97F6-A820E30F3D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7845" y="5764917"/>
                <a:ext cx="1090118" cy="58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3" descr="C:\Users\kubitron\AppData\Local\Microsoft\Windows\Temporary Internet Files\Content.IE5\AXBY1MD0\MC900238268[1].wmf">
                <a:extLst>
                  <a:ext uri="{FF2B5EF4-FFF2-40B4-BE49-F238E27FC236}">
                    <a16:creationId xmlns:a16="http://schemas.microsoft.com/office/drawing/2014/main" id="{A93C70E4-39CC-49E2-979E-A0E82227B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5689" y="5638800"/>
                <a:ext cx="1090118" cy="58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" descr="C:\Users\kubitron\AppData\Local\Microsoft\Windows\Temporary Internet Files\Content.IE5\TFK8BBL8\MC900441338[1].png">
              <a:extLst>
                <a:ext uri="{FF2B5EF4-FFF2-40B4-BE49-F238E27FC236}">
                  <a16:creationId xmlns:a16="http://schemas.microsoft.com/office/drawing/2014/main" id="{8A6F26E3-7F26-4F01-88AE-97EC4615E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9715" y="4952761"/>
              <a:ext cx="1403589" cy="14035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F5A8-5CB8-4A36-B67A-4D8BE8EE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Device Drivers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D219-F0AF-4371-98B8-F7A8E651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Device-specific code in the kernel that interacts directly with the device hardware</a:t>
            </a:r>
          </a:p>
          <a:p>
            <a:pPr lvl="1"/>
            <a:r>
              <a:rPr lang="en-US" dirty="0" smtClean="0"/>
              <a:t>Supports a standard, internal interface</a:t>
            </a:r>
          </a:p>
          <a:p>
            <a:pPr lvl="1"/>
            <a:r>
              <a:rPr lang="en-US" dirty="0" smtClean="0"/>
              <a:t>Same kernel I/O system can interact easily with different device drivers</a:t>
            </a:r>
          </a:p>
          <a:p>
            <a:pPr lvl="1"/>
            <a:r>
              <a:rPr lang="en-US" dirty="0" smtClean="0"/>
              <a:t>Special device-specific configuration supported with the </a:t>
            </a:r>
            <a:r>
              <a:rPr lang="en-US" dirty="0" err="1" smtClean="0"/>
              <a:t>ioctl</a:t>
            </a:r>
            <a:r>
              <a:rPr lang="en-US" dirty="0" smtClean="0"/>
              <a:t>() system call</a:t>
            </a:r>
          </a:p>
          <a:p>
            <a:r>
              <a:rPr lang="en-US" dirty="0" smtClean="0"/>
              <a:t>Device Drivers typically divided into two pieces:</a:t>
            </a:r>
          </a:p>
          <a:p>
            <a:pPr lvl="1"/>
            <a:r>
              <a:rPr lang="en-US" dirty="0" smtClean="0"/>
              <a:t>Top half: accessed in call path from system calls</a:t>
            </a:r>
          </a:p>
          <a:p>
            <a:pPr lvl="2"/>
            <a:r>
              <a:rPr lang="en-US" dirty="0" smtClean="0"/>
              <a:t>implements a set of standard, cross-device calls like open(), close(), read(), write(), </a:t>
            </a:r>
            <a:r>
              <a:rPr lang="en-US" dirty="0" err="1" smtClean="0"/>
              <a:t>ioctl</a:t>
            </a:r>
            <a:r>
              <a:rPr lang="en-US" dirty="0" smtClean="0"/>
              <a:t>()</a:t>
            </a:r>
            <a:br>
              <a:rPr lang="en-US" dirty="0" smtClean="0"/>
            </a:br>
            <a:r>
              <a:rPr lang="en-US" dirty="0" smtClean="0"/>
              <a:t>This is the kernel’s interface to the device driver</a:t>
            </a:r>
          </a:p>
          <a:p>
            <a:pPr lvl="2"/>
            <a:r>
              <a:rPr lang="en-US" dirty="0" smtClean="0"/>
              <a:t>Top half will start I/O to device, may put thread to sleep until finished</a:t>
            </a:r>
          </a:p>
          <a:p>
            <a:pPr lvl="1"/>
            <a:r>
              <a:rPr lang="en-US" dirty="0" smtClean="0"/>
              <a:t>Bottom half: run as interrupt routine</a:t>
            </a:r>
          </a:p>
          <a:p>
            <a:pPr lvl="2"/>
            <a:r>
              <a:rPr lang="en-US" dirty="0" smtClean="0"/>
              <a:t>Gets input or transfers next block of output</a:t>
            </a:r>
          </a:p>
          <a:p>
            <a:pPr lvl="2"/>
            <a:r>
              <a:rPr lang="en-US" dirty="0" smtClean="0"/>
              <a:t>May wake sleeping threads if I/O now complete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F04EF-F588-4D0E-9FE3-BF93163B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F652C-CC26-48E6-9A6A-CE517331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368E5-B49F-48A0-A36A-57A408E6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556260" y="109727"/>
            <a:ext cx="9692640" cy="637983"/>
          </a:xfrm>
        </p:spPr>
        <p:txBody>
          <a:bodyPr>
            <a:normAutofit/>
          </a:bodyPr>
          <a:lstStyle/>
          <a:p>
            <a:r>
              <a:rPr lang="en-US" sz="3200" dirty="0"/>
              <a:t>Recall: Life Cycle of an I/O </a:t>
            </a:r>
            <a:r>
              <a:rPr lang="en-US" sz="3200" dirty="0" smtClean="0"/>
              <a:t>Request</a:t>
            </a:r>
            <a:endParaRPr lang="en-US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4DEBF-B9FC-424D-AC0B-35CACCC5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522410-46DE-4714-B9BE-5E95F958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4061A-A5E1-407F-8198-418FD91D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D499EA4-FEB5-4187-B2CC-19B297C9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562" r="24442" b="562"/>
          <a:stretch>
            <a:fillRect/>
          </a:stretch>
        </p:blipFill>
        <p:spPr bwMode="auto">
          <a:xfrm>
            <a:off x="5784850" y="871536"/>
            <a:ext cx="4006850" cy="5813425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4">
            <a:extLst>
              <a:ext uri="{FF2B5EF4-FFF2-40B4-BE49-F238E27FC236}">
                <a16:creationId xmlns:a16="http://schemas.microsoft.com/office/drawing/2014/main" id="{AB197939-A045-46EC-AC3A-5D3ED7BA7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3529011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cs typeface="Gill Sans Light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B621CF1-9D5B-4FFB-8909-CEF1264E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3598861"/>
            <a:ext cx="1707884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Device Driver</a:t>
            </a:r>
          </a:p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Top Half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F4F6F8F8-59E5-4F8F-93D8-7ECCCFBDF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4443411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cs typeface="Gill Sans Light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2954E70-147B-417F-9E8F-89B66A34A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4519611"/>
            <a:ext cx="1707884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Device Driver</a:t>
            </a:r>
          </a:p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Bottom Half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BB3D890C-7244-427D-A386-756AFC775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5434011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cs typeface="Gill Sans Light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89A2831-7A5B-43C2-BEA7-479127DCC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5586411"/>
            <a:ext cx="1325408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 dirty="0">
                <a:latin typeface="+mn-lt"/>
                <a:ea typeface="Gill Sans" charset="0"/>
                <a:cs typeface="Gill Sans" charset="0"/>
              </a:rPr>
              <a:t>Device</a:t>
            </a:r>
          </a:p>
          <a:p>
            <a:r>
              <a:rPr lang="en-US" altLang="en-US" b="0" dirty="0">
                <a:latin typeface="+mn-lt"/>
                <a:ea typeface="Gill Sans" charset="0"/>
                <a:cs typeface="Gill Sans" charset="0"/>
              </a:rPr>
              <a:t>Hardware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4E6020DF-D088-4BCA-AF69-D376F8A78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1852611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cs typeface="Gill Sans Light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6E156B81-B119-4302-9D86-BBF8DBD7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2309811"/>
            <a:ext cx="1395299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Kernel I/O</a:t>
            </a:r>
          </a:p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Subsystem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112279F0-F272-4812-A2B5-25D7EFB05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938211"/>
            <a:ext cx="1158568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User</a:t>
            </a:r>
          </a:p>
          <a:p>
            <a:r>
              <a:rPr lang="en-US" altLang="en-US" b="0">
                <a:latin typeface="+mn-lt"/>
                <a:ea typeface="Gill Sans" charset="0"/>
                <a:cs typeface="Gill Sans" charset="0"/>
              </a:rPr>
              <a:t>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05B30-8086-443E-A279-F20F76F1DA09}"/>
              </a:ext>
            </a:extLst>
          </p:cNvPr>
          <p:cNvSpPr/>
          <p:nvPr/>
        </p:nvSpPr>
        <p:spPr bwMode="auto">
          <a:xfrm>
            <a:off x="5784850" y="871536"/>
            <a:ext cx="1492250" cy="638175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D445CE-9E95-4BD3-B503-D70F63AF4BBC}"/>
              </a:ext>
            </a:extLst>
          </p:cNvPr>
          <p:cNvSpPr/>
          <p:nvPr/>
        </p:nvSpPr>
        <p:spPr bwMode="auto">
          <a:xfrm>
            <a:off x="5784850" y="2833687"/>
            <a:ext cx="1492250" cy="57149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B24980-9053-4D5D-9BC1-F991CE2FFF34}"/>
              </a:ext>
            </a:extLst>
          </p:cNvPr>
          <p:cNvSpPr/>
          <p:nvPr/>
        </p:nvSpPr>
        <p:spPr bwMode="auto">
          <a:xfrm>
            <a:off x="5784850" y="3643312"/>
            <a:ext cx="1492250" cy="57149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E630EF-1DFE-4666-A452-86824098E6BF}"/>
              </a:ext>
            </a:extLst>
          </p:cNvPr>
          <p:cNvSpPr/>
          <p:nvPr/>
        </p:nvSpPr>
        <p:spPr bwMode="auto">
          <a:xfrm>
            <a:off x="5784850" y="5581546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91F2F4-63C0-4C88-9E0C-C44EE0F04A3F}"/>
              </a:ext>
            </a:extLst>
          </p:cNvPr>
          <p:cNvSpPr/>
          <p:nvPr/>
        </p:nvSpPr>
        <p:spPr bwMode="auto">
          <a:xfrm>
            <a:off x="8267700" y="5586411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C2FBC8-DCA5-479A-B9D4-64D7B1D1FCB0}"/>
              </a:ext>
            </a:extLst>
          </p:cNvPr>
          <p:cNvSpPr/>
          <p:nvPr/>
        </p:nvSpPr>
        <p:spPr bwMode="auto">
          <a:xfrm>
            <a:off x="8267700" y="4519611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E652B5-72C4-4DEE-8DD4-94B2835AC3FA}"/>
              </a:ext>
            </a:extLst>
          </p:cNvPr>
          <p:cNvSpPr/>
          <p:nvPr/>
        </p:nvSpPr>
        <p:spPr bwMode="auto">
          <a:xfrm>
            <a:off x="8267700" y="3605211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5ECE76-4707-42EF-9267-26EE9AE7D1F8}"/>
              </a:ext>
            </a:extLst>
          </p:cNvPr>
          <p:cNvSpPr/>
          <p:nvPr/>
        </p:nvSpPr>
        <p:spPr bwMode="auto">
          <a:xfrm>
            <a:off x="8267700" y="1928811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E3BB88-91ED-4E96-9245-6DEDC314B762}"/>
              </a:ext>
            </a:extLst>
          </p:cNvPr>
          <p:cNvSpPr/>
          <p:nvPr/>
        </p:nvSpPr>
        <p:spPr bwMode="auto">
          <a:xfrm>
            <a:off x="8299450" y="862011"/>
            <a:ext cx="1492250" cy="638175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8AB474E-45BC-4FD1-B735-8F09478AA013}"/>
              </a:ext>
            </a:extLst>
          </p:cNvPr>
          <p:cNvSpPr/>
          <p:nvPr/>
        </p:nvSpPr>
        <p:spPr bwMode="auto">
          <a:xfrm>
            <a:off x="5859780" y="1928811"/>
            <a:ext cx="1341120" cy="685801"/>
          </a:xfrm>
          <a:prstGeom prst="diamond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73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4169-D2F2-45EA-8BDB-AE698C9F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Goal of the I/O Subsystem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6F1C5-AD21-4782-84F4-0BE8C6C4A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Provide Uniform Interfaces, Despite Wide Range of Different Devices</a:t>
            </a:r>
          </a:p>
          <a:p>
            <a:pPr lvl="1"/>
            <a:r>
              <a:rPr lang="en-US" altLang="ko-KR" dirty="0" smtClean="0"/>
              <a:t>This code works on many different devices:</a:t>
            </a:r>
          </a:p>
          <a:p>
            <a:pPr marL="274320" lvl="1" indent="0">
              <a:buNone/>
            </a:pPr>
            <a:r>
              <a:rPr lang="en-US" altLang="ko-KR" dirty="0" smtClean="0">
                <a:latin typeface="Consolas" panose="020B0609020204030204" pitchFamily="49" charset="0"/>
              </a:rPr>
              <a:t>	FILE </a:t>
            </a:r>
            <a:r>
              <a:rPr lang="en-US" altLang="ko-KR" dirty="0" err="1" smtClean="0">
                <a:latin typeface="Consolas" panose="020B0609020204030204" pitchFamily="49" charset="0"/>
              </a:rPr>
              <a:t>fd</a:t>
            </a:r>
            <a:r>
              <a:rPr lang="en-US" altLang="ko-KR" dirty="0" smtClean="0">
                <a:latin typeface="Consolas" panose="020B0609020204030204" pitchFamily="49" charset="0"/>
              </a:rPr>
              <a:t> = </a:t>
            </a:r>
            <a:r>
              <a:rPr lang="en-US" altLang="ko-KR" dirty="0" err="1" smtClean="0">
                <a:latin typeface="Consolas" panose="020B0609020204030204" pitchFamily="49" charset="0"/>
              </a:rPr>
              <a:t>fopen</a:t>
            </a:r>
            <a:r>
              <a:rPr lang="en-US" altLang="ko-KR" dirty="0" smtClean="0">
                <a:latin typeface="Consolas" panose="020B0609020204030204" pitchFamily="49" charset="0"/>
              </a:rPr>
              <a:t>("/dev/something", "</a:t>
            </a:r>
            <a:r>
              <a:rPr lang="en-US" altLang="ko-KR" dirty="0" err="1" smtClean="0">
                <a:latin typeface="Consolas" panose="020B0609020204030204" pitchFamily="49" charset="0"/>
              </a:rPr>
              <a:t>rw</a:t>
            </a:r>
            <a:r>
              <a:rPr lang="en-US" altLang="ko-KR" dirty="0" smtClean="0">
                <a:latin typeface="Consolas" panose="020B0609020204030204" pitchFamily="49" charset="0"/>
              </a:rPr>
              <a:t>");</a:t>
            </a:r>
            <a:br>
              <a:rPr lang="en-US" altLang="ko-KR" dirty="0" smtClean="0">
                <a:latin typeface="Consolas" panose="020B0609020204030204" pitchFamily="49" charset="0"/>
              </a:rPr>
            </a:br>
            <a:r>
              <a:rPr lang="en-US" altLang="ko-KR" dirty="0" smtClean="0">
                <a:latin typeface="Consolas" panose="020B0609020204030204" pitchFamily="49" charset="0"/>
              </a:rPr>
              <a:t>	for (</a:t>
            </a:r>
            <a:r>
              <a:rPr lang="en-US" altLang="ko-KR" dirty="0" err="1" smtClean="0">
                <a:latin typeface="Consolas" panose="020B0609020204030204" pitchFamily="49" charset="0"/>
              </a:rPr>
              <a:t>int</a:t>
            </a:r>
            <a:r>
              <a:rPr lang="en-US" altLang="ko-KR" dirty="0" smtClean="0">
                <a:latin typeface="Consolas" panose="020B0609020204030204" pitchFamily="49" charset="0"/>
              </a:rPr>
              <a:t> i = 0; i &lt; 10; i++) {</a:t>
            </a:r>
            <a:br>
              <a:rPr lang="en-US" altLang="ko-KR" dirty="0" smtClean="0">
                <a:latin typeface="Consolas" panose="020B0609020204030204" pitchFamily="49" charset="0"/>
              </a:rPr>
            </a:br>
            <a:r>
              <a:rPr lang="en-US" altLang="ko-KR" dirty="0" smtClean="0">
                <a:latin typeface="Consolas" panose="020B0609020204030204" pitchFamily="49" charset="0"/>
              </a:rPr>
              <a:t>	    </a:t>
            </a:r>
            <a:r>
              <a:rPr lang="en-US" altLang="ko-KR" dirty="0" err="1" smtClean="0">
                <a:latin typeface="Consolas" panose="020B0609020204030204" pitchFamily="49" charset="0"/>
              </a:rPr>
              <a:t>fprintf</a:t>
            </a:r>
            <a:r>
              <a:rPr lang="en-US" altLang="ko-KR" dirty="0" smtClean="0">
                <a:latin typeface="Consolas" panose="020B0609020204030204" pitchFamily="49" charset="0"/>
              </a:rPr>
              <a:t>(</a:t>
            </a:r>
            <a:r>
              <a:rPr lang="en-US" altLang="ko-KR" dirty="0" err="1" smtClean="0">
                <a:latin typeface="Consolas" panose="020B0609020204030204" pitchFamily="49" charset="0"/>
              </a:rPr>
              <a:t>fd</a:t>
            </a:r>
            <a:r>
              <a:rPr lang="en-US" altLang="ko-KR" dirty="0" smtClean="0">
                <a:latin typeface="Consolas" panose="020B0609020204030204" pitchFamily="49" charset="0"/>
              </a:rPr>
              <a:t>, "Count %d\n", i);</a:t>
            </a:r>
            <a:br>
              <a:rPr lang="en-US" altLang="ko-KR" dirty="0" smtClean="0">
                <a:latin typeface="Consolas" panose="020B0609020204030204" pitchFamily="49" charset="0"/>
              </a:rPr>
            </a:br>
            <a:r>
              <a:rPr lang="en-US" altLang="ko-KR" dirty="0" smtClean="0">
                <a:latin typeface="Consolas" panose="020B0609020204030204" pitchFamily="49" charset="0"/>
              </a:rPr>
              <a:t>	}</a:t>
            </a:r>
            <a:br>
              <a:rPr lang="en-US" altLang="ko-KR" dirty="0" smtClean="0">
                <a:latin typeface="Consolas" panose="020B0609020204030204" pitchFamily="49" charset="0"/>
              </a:rPr>
            </a:br>
            <a:r>
              <a:rPr lang="en-US" altLang="ko-KR" dirty="0" smtClean="0">
                <a:latin typeface="Consolas" panose="020B0609020204030204" pitchFamily="49" charset="0"/>
              </a:rPr>
              <a:t>	close(</a:t>
            </a:r>
            <a:r>
              <a:rPr lang="en-US" altLang="ko-KR" dirty="0" err="1" smtClean="0">
                <a:latin typeface="Consolas" panose="020B0609020204030204" pitchFamily="49" charset="0"/>
              </a:rPr>
              <a:t>fd</a:t>
            </a:r>
            <a:r>
              <a:rPr lang="en-US" altLang="ko-KR" dirty="0" smtClean="0">
                <a:latin typeface="Consolas" panose="020B0609020204030204" pitchFamily="49" charset="0"/>
              </a:rPr>
              <a:t>);</a:t>
            </a:r>
          </a:p>
          <a:p>
            <a:pPr lvl="1"/>
            <a:r>
              <a:rPr lang="en-US" altLang="ko-KR" dirty="0" smtClean="0"/>
              <a:t>Why?  Because code that controls devices (“device driver”) implements standard interface</a:t>
            </a:r>
          </a:p>
          <a:p>
            <a:r>
              <a:rPr lang="en-US" altLang="ko-KR" dirty="0" smtClean="0"/>
              <a:t>We will try to get a flavor for what is involved in actually controlling devices in rest of lecture</a:t>
            </a:r>
          </a:p>
          <a:p>
            <a:pPr lvl="1"/>
            <a:r>
              <a:rPr lang="en-US" altLang="ko-KR" dirty="0" smtClean="0"/>
              <a:t>Can only scratch surface!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282E-40D8-4CBF-AD6F-C925A9DA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B4C00-84DB-490F-861A-CCD32408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B0698-1B77-4D91-A2D9-03C4F2FB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A71E-3418-4AE5-9383-10C73AA6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Want Standard Interface to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2F505-3A21-49B1-AB9B-B271FF1EE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Block Devices</a:t>
            </a:r>
            <a:r>
              <a:rPr lang="en-US" altLang="ko-KR" dirty="0" smtClean="0"/>
              <a:t>: e.g. disk drives, tape drives, DVD-ROM</a:t>
            </a:r>
          </a:p>
          <a:p>
            <a:pPr lvl="1"/>
            <a:r>
              <a:rPr lang="en-US" altLang="ko-KR" dirty="0" smtClean="0"/>
              <a:t>Access blocks of data</a:t>
            </a:r>
          </a:p>
          <a:p>
            <a:pPr lvl="1"/>
            <a:r>
              <a:rPr lang="en-US" altLang="ko-KR" dirty="0" smtClean="0"/>
              <a:t>Commands include open(), read(), write(), seek()</a:t>
            </a:r>
          </a:p>
          <a:p>
            <a:pPr lvl="1"/>
            <a:r>
              <a:rPr lang="en-US" altLang="ko-KR" dirty="0" smtClean="0"/>
              <a:t>Raw I/O or file-system access</a:t>
            </a:r>
          </a:p>
          <a:p>
            <a:pPr lvl="1"/>
            <a:r>
              <a:rPr lang="en-US" altLang="ko-KR" dirty="0" smtClean="0"/>
              <a:t>Memory-mapped file access possible</a:t>
            </a:r>
          </a:p>
          <a:p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Character Devices</a:t>
            </a:r>
            <a:r>
              <a:rPr lang="en-US" altLang="ko-KR" dirty="0" smtClean="0"/>
              <a:t>: e.g. keyboards, mice, serial ports, some USB devices</a:t>
            </a:r>
          </a:p>
          <a:p>
            <a:pPr lvl="1"/>
            <a:r>
              <a:rPr lang="en-US" altLang="ko-KR" dirty="0" smtClean="0"/>
              <a:t>Single characters at a time</a:t>
            </a:r>
          </a:p>
          <a:p>
            <a:pPr lvl="1"/>
            <a:r>
              <a:rPr lang="en-US" altLang="ko-KR" dirty="0" smtClean="0"/>
              <a:t>May not be buffered like block devices</a:t>
            </a:r>
          </a:p>
          <a:p>
            <a:pPr lvl="1"/>
            <a:r>
              <a:rPr lang="en-US" altLang="ko-KR" dirty="0" smtClean="0"/>
              <a:t>Libraries layered on top allow line editing</a:t>
            </a:r>
          </a:p>
          <a:p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Network Devices</a:t>
            </a:r>
            <a:r>
              <a:rPr lang="en-US" altLang="ko-KR" dirty="0" smtClean="0"/>
              <a:t>: e.g. Ethernet, Wireless, Bluetooth</a:t>
            </a:r>
          </a:p>
          <a:p>
            <a:pPr lvl="1"/>
            <a:r>
              <a:rPr lang="en-US" altLang="ko-KR" dirty="0" smtClean="0"/>
              <a:t>Different enough from block/character devices to have an extended interface</a:t>
            </a:r>
          </a:p>
          <a:p>
            <a:pPr lvl="1"/>
            <a:r>
              <a:rPr lang="en-US" altLang="ko-KR" dirty="0" smtClean="0"/>
              <a:t>Unix and Windows include socket interface</a:t>
            </a:r>
          </a:p>
          <a:p>
            <a:pPr lvl="2"/>
            <a:r>
              <a:rPr lang="en-US" altLang="ko-KR" dirty="0" smtClean="0"/>
              <a:t>Separates network protocol from network operation</a:t>
            </a:r>
          </a:p>
          <a:p>
            <a:pPr lvl="2"/>
            <a:r>
              <a:rPr lang="en-US" altLang="ko-KR" dirty="0" smtClean="0"/>
              <a:t>Includes select() functionality</a:t>
            </a:r>
          </a:p>
          <a:p>
            <a:pPr lvl="1"/>
            <a:r>
              <a:rPr lang="en-US" altLang="ko-KR" dirty="0" smtClean="0"/>
              <a:t>Usage: pipes, FIFOs, streams, queues, mailboxes</a:t>
            </a:r>
            <a:endParaRPr lang="en-US" altLang="ko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91FCE-5C2C-4780-BD51-9ECAB7BA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E8459-0584-4FE0-AC09-0DDAEE85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344F6-57CE-4514-8D5C-0EBFB3377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15447-2443-42BA-A7B6-07A636C8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 Bus?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B4C44-C267-4445-9702-DF9C93236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Common set of wires for communication among hardware devices plus protocols for carrying out data transfer transactions</a:t>
            </a:r>
          </a:p>
          <a:p>
            <a:pPr lvl="1"/>
            <a:r>
              <a:rPr lang="en-US" smtClean="0"/>
              <a:t>Operations: e.g., Read, Write</a:t>
            </a:r>
          </a:p>
          <a:p>
            <a:pPr lvl="1"/>
            <a:r>
              <a:rPr lang="en-US" smtClean="0"/>
              <a:t>Control lines, Address lines, Data lines</a:t>
            </a:r>
          </a:p>
          <a:p>
            <a:r>
              <a:rPr lang="en-US" smtClean="0"/>
              <a:t>Protocol: initiator requests access, arbitration to grant, identification of recipient, handshake to convey address, length, data</a:t>
            </a:r>
          </a:p>
          <a:p>
            <a:r>
              <a:rPr lang="en-US" smtClean="0"/>
              <a:t>Very high BW close to processor (wide, fast, and inflexible), low BW with high flexibility out in I/O subsystem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978A-F1EB-452B-BC9C-BBE61293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F37C-A9E7-4FBC-A287-81C4B580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F33BD-945B-46A4-9112-8351763D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608832" y="4939856"/>
            <a:ext cx="6248400" cy="1600200"/>
            <a:chOff x="2971800" y="1309688"/>
            <a:chExt cx="6248400" cy="1600200"/>
          </a:xfrm>
        </p:grpSpPr>
        <p:sp>
          <p:nvSpPr>
            <p:cNvPr id="7" name="Left-Right Arrow 3">
              <a:extLst>
                <a:ext uri="{FF2B5EF4-FFF2-40B4-BE49-F238E27FC236}">
                  <a16:creationId xmlns:a16="http://schemas.microsoft.com/office/drawing/2014/main" id="{5B6B1F73-1A31-6646-A24D-196435A8054F}"/>
                </a:ext>
              </a:extLst>
            </p:cNvPr>
            <p:cNvSpPr/>
            <p:nvPr/>
          </p:nvSpPr>
          <p:spPr bwMode="auto">
            <a:xfrm>
              <a:off x="2971800" y="1309688"/>
              <a:ext cx="6248400" cy="762000"/>
            </a:xfrm>
            <a:prstGeom prst="leftRightArrow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4F5D5D-F2F1-D34C-BE3B-2E8DD87BF4FD}"/>
                </a:ext>
              </a:extLst>
            </p:cNvPr>
            <p:cNvSpPr/>
            <p:nvPr/>
          </p:nvSpPr>
          <p:spPr bwMode="auto">
            <a:xfrm>
              <a:off x="3810000" y="2300288"/>
              <a:ext cx="609600" cy="609600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C8C0B7-2316-9044-8005-414A0BFA6972}"/>
                </a:ext>
              </a:extLst>
            </p:cNvPr>
            <p:cNvSpPr/>
            <p:nvPr/>
          </p:nvSpPr>
          <p:spPr bwMode="auto">
            <a:xfrm>
              <a:off x="4876800" y="2300288"/>
              <a:ext cx="609600" cy="609600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D36552-D788-C64A-AAB9-2D1C6B4D6649}"/>
                </a:ext>
              </a:extLst>
            </p:cNvPr>
            <p:cNvSpPr/>
            <p:nvPr/>
          </p:nvSpPr>
          <p:spPr bwMode="auto">
            <a:xfrm>
              <a:off x="7475147" y="2300288"/>
              <a:ext cx="609600" cy="609600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8A81C6-BC51-5749-A432-9C3B9D2B4402}"/>
                </a:ext>
              </a:extLst>
            </p:cNvPr>
            <p:cNvCxnSpPr>
              <a:stCxn id="8" idx="0"/>
            </p:cNvCxnSpPr>
            <p:nvPr/>
          </p:nvCxnSpPr>
          <p:spPr bwMode="auto">
            <a:xfrm flipV="1">
              <a:off x="4114800" y="1919288"/>
              <a:ext cx="0" cy="3810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FEFB432-8A1E-FE42-A81B-0BA0E67BB53A}"/>
                </a:ext>
              </a:extLst>
            </p:cNvPr>
            <p:cNvCxnSpPr/>
            <p:nvPr/>
          </p:nvCxnSpPr>
          <p:spPr bwMode="auto">
            <a:xfrm flipV="1">
              <a:off x="5192162" y="1896654"/>
              <a:ext cx="0" cy="3810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37F3755-D68A-EB4A-A313-C7153C720401}"/>
                </a:ext>
              </a:extLst>
            </p:cNvPr>
            <p:cNvCxnSpPr/>
            <p:nvPr/>
          </p:nvCxnSpPr>
          <p:spPr bwMode="auto">
            <a:xfrm flipV="1">
              <a:off x="7779947" y="1896654"/>
              <a:ext cx="0" cy="3810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771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E1C3-0B70-48FE-8955-545C29CE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294198"/>
            <a:ext cx="9906237" cy="1397124"/>
          </a:xfrm>
        </p:spPr>
        <p:txBody>
          <a:bodyPr/>
          <a:lstStyle/>
          <a:p>
            <a:r>
              <a:rPr lang="en-US" dirty="0" smtClean="0"/>
              <a:t>How Does User Deal with I/O Timing?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776A8-6A26-464C-AA7A-B68FEDE2D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Blocking Interface</a:t>
            </a:r>
            <a:r>
              <a:rPr lang="en-US" altLang="ko-KR" dirty="0" smtClean="0"/>
              <a:t>: “Wait”</a:t>
            </a:r>
          </a:p>
          <a:p>
            <a:pPr lvl="1"/>
            <a:r>
              <a:rPr lang="en-US" altLang="ko-KR" dirty="0" smtClean="0"/>
              <a:t>When request data (e.g. read </a:t>
            </a:r>
            <a:r>
              <a:rPr lang="en-US" altLang="ko-KR" dirty="0" err="1" smtClean="0"/>
              <a:t>syscall</a:t>
            </a:r>
            <a:r>
              <a:rPr lang="en-US" altLang="ko-KR" dirty="0" smtClean="0"/>
              <a:t>), put process to sleep until data is ready</a:t>
            </a:r>
          </a:p>
          <a:p>
            <a:pPr lvl="1"/>
            <a:r>
              <a:rPr lang="en-US" altLang="ko-KR" dirty="0" smtClean="0"/>
              <a:t>When write data (e.g. write </a:t>
            </a:r>
            <a:r>
              <a:rPr lang="en-US" altLang="ko-KR" dirty="0" err="1" smtClean="0"/>
              <a:t>syscall</a:t>
            </a:r>
            <a:r>
              <a:rPr lang="en-US" altLang="ko-KR" dirty="0" smtClean="0"/>
              <a:t>), put process to sleep until device is ready for data</a:t>
            </a:r>
          </a:p>
          <a:p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Non-blocking Interface</a:t>
            </a:r>
            <a:r>
              <a:rPr lang="en-US" altLang="ko-KR" dirty="0" smtClean="0"/>
              <a:t>: “Don’t Wait”</a:t>
            </a:r>
          </a:p>
          <a:p>
            <a:pPr lvl="1"/>
            <a:r>
              <a:rPr lang="en-US" altLang="ko-KR" dirty="0" smtClean="0"/>
              <a:t>Returns quickly from read or write request with count of bytes successfully transferred</a:t>
            </a:r>
          </a:p>
          <a:p>
            <a:pPr lvl="1"/>
            <a:r>
              <a:rPr lang="en-US" altLang="ko-KR" dirty="0" smtClean="0"/>
              <a:t>Read may return nothing, write may write nothing</a:t>
            </a:r>
          </a:p>
          <a:p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Asynchronous Interface</a:t>
            </a:r>
            <a:r>
              <a:rPr lang="en-US" altLang="ko-KR" dirty="0" smtClean="0"/>
              <a:t>: “Tell Me Later”</a:t>
            </a:r>
          </a:p>
          <a:p>
            <a:pPr lvl="1"/>
            <a:r>
              <a:rPr lang="en-US" altLang="ko-KR" dirty="0" smtClean="0"/>
              <a:t>When request data, take pointer to user’s buffer, return immediately; later kernel fills buffer and notifies user</a:t>
            </a:r>
          </a:p>
          <a:p>
            <a:pPr lvl="1"/>
            <a:r>
              <a:rPr lang="en-US" altLang="ko-KR" dirty="0" smtClean="0"/>
              <a:t>When send data, take pointer to user’s buffer, return immediately; later kernel takes data and notifies user </a:t>
            </a:r>
            <a:endParaRPr lang="en-US" altLang="ko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F5BFB-5715-42A5-BFD7-B17C11BE8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B03C2-71AA-4932-ACEE-929E0890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47223-6FB6-4568-A7C6-A54CE44F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2C98A-6E24-4B39-933D-FD3350F0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Storage Devices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C562F-9B96-4C75-A9E8-23C63219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18A7-6390-4BF2-8393-3796F25A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61A22-D0B2-496A-9E10-3B93C8BD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F6880C-51B1-4C1B-BCF5-CA65E373E2C7}"/>
              </a:ext>
            </a:extLst>
          </p:cNvPr>
          <p:cNvGrpSpPr>
            <a:grpSpLocks/>
          </p:cNvGrpSpPr>
          <p:nvPr/>
        </p:nvGrpSpPr>
        <p:grpSpPr bwMode="auto">
          <a:xfrm>
            <a:off x="531601" y="2095602"/>
            <a:ext cx="4941887" cy="4373460"/>
            <a:chOff x="192" y="336"/>
            <a:chExt cx="3396" cy="2939"/>
          </a:xfrm>
          <a:solidFill>
            <a:schemeClr val="bg1"/>
          </a:solidFill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6CDF651-6EB6-4DE4-856F-0CF661EB2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36"/>
              <a:ext cx="3396" cy="292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967181DD-8BB6-422F-AEAB-6DADA3E6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" y="2842"/>
              <a:ext cx="2624" cy="4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>
                  <a:latin typeface="+mn-lt"/>
                  <a:cs typeface="Helvetica" charset="0"/>
                </a:rPr>
                <a:t>Western Digital Drive</a:t>
              </a:r>
            </a:p>
            <a:p>
              <a:pPr eaLnBrk="1" hangingPunct="1"/>
              <a:r>
                <a:rPr lang="en-US" sz="1800" b="0" dirty="0">
                  <a:latin typeface="+mn-lt"/>
                  <a:cs typeface="Helvetica" charset="0"/>
                </a:rPr>
                <a:t>http://www.storagereview.com/guide/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2A5D95-2F49-4886-8B74-ABB0A397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Disk Drives (HDDs)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14346-99B3-420B-A11D-34BB22F97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830A-330B-4E12-A827-0348C508B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97289-BF81-4B2D-8DCE-EF63A585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BCFC0D1C-87AC-486F-97F7-3E171F1484F4}"/>
              </a:ext>
            </a:extLst>
          </p:cNvPr>
          <p:cNvGrpSpPr>
            <a:grpSpLocks/>
          </p:cNvGrpSpPr>
          <p:nvPr/>
        </p:nvGrpSpPr>
        <p:grpSpPr bwMode="auto">
          <a:xfrm>
            <a:off x="5153891" y="1935521"/>
            <a:ext cx="3349625" cy="2565400"/>
            <a:chOff x="3600" y="576"/>
            <a:chExt cx="2110" cy="161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CCA6501-FE68-484B-8173-0642DEE26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76"/>
              <a:ext cx="2064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48AF1A40-BCA3-4F4E-9288-DFF38F8BC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" y="1942"/>
              <a:ext cx="19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latin typeface="+mn-lt"/>
                  <a:cs typeface="Helvetica" charset="0"/>
                </a:rPr>
                <a:t>IBM/Hitachi Microdrive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EDDC980-4B96-4141-8C97-FA615F485C1F}"/>
              </a:ext>
            </a:extLst>
          </p:cNvPr>
          <p:cNvGrpSpPr>
            <a:grpSpLocks/>
          </p:cNvGrpSpPr>
          <p:nvPr/>
        </p:nvGrpSpPr>
        <p:grpSpPr bwMode="auto">
          <a:xfrm>
            <a:off x="8698079" y="1873431"/>
            <a:ext cx="3276600" cy="2708275"/>
            <a:chOff x="3504" y="480"/>
            <a:chExt cx="2064" cy="1706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F604E4D-A21A-49E8-A627-86F594D3E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480"/>
              <a:ext cx="2064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5C91A8DF-CBF4-40BF-8613-D3BC14FDF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1742"/>
              <a:ext cx="140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dirty="0">
                  <a:latin typeface="+mn-lt"/>
                  <a:cs typeface="Helvetica" charset="0"/>
                </a:rPr>
                <a:t>Read/Write Head</a:t>
              </a:r>
            </a:p>
            <a:p>
              <a:pPr eaLnBrk="1" hangingPunct="1"/>
              <a:r>
                <a:rPr lang="en-US" sz="2000" b="0" dirty="0">
                  <a:latin typeface="+mn-lt"/>
                  <a:cs typeface="Helvetica" charset="0"/>
                </a:rPr>
                <a:t>Side View</a:t>
              </a:r>
            </a:p>
          </p:txBody>
        </p:sp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3A9F5AE4-3D65-4CED-ABA2-8308A698F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553" y="4723795"/>
            <a:ext cx="4311052" cy="1323439"/>
          </a:xfrm>
          <a:prstGeom prst="rect">
            <a:avLst/>
          </a:prstGeom>
          <a:solidFill>
            <a:srgbClr val="FFFCD0"/>
          </a:solidFill>
          <a:ln w="9525">
            <a:solidFill>
              <a:srgbClr val="618FF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latin typeface="+mn-lt"/>
              </a:rPr>
              <a:t>IBM Personal Computer/AT (1986)</a:t>
            </a:r>
          </a:p>
          <a:p>
            <a:pPr lvl="1" eaLnBrk="1" hangingPunct="1"/>
            <a:r>
              <a:rPr lang="en-US" sz="2000" b="0" dirty="0">
                <a:latin typeface="+mn-lt"/>
              </a:rPr>
              <a:t>30 MB hard disk - $500 </a:t>
            </a:r>
          </a:p>
          <a:p>
            <a:pPr lvl="1" eaLnBrk="1" hangingPunct="1"/>
            <a:r>
              <a:rPr lang="en-US" sz="2000" b="0" dirty="0">
                <a:latin typeface="+mn-lt"/>
              </a:rPr>
              <a:t>30-40ms seek time</a:t>
            </a:r>
          </a:p>
          <a:p>
            <a:pPr lvl="1" eaLnBrk="1" hangingPunct="1"/>
            <a:r>
              <a:rPr lang="en-US" sz="2000" b="0" dirty="0">
                <a:latin typeface="+mn-lt"/>
              </a:rPr>
              <a:t>0.7-1 MB/s (est.)</a:t>
            </a:r>
          </a:p>
        </p:txBody>
      </p:sp>
    </p:spTree>
    <p:extLst>
      <p:ext uri="{BB962C8B-B14F-4D97-AF65-F5344CB8AC3E}">
        <p14:creationId xmlns:p14="http://schemas.microsoft.com/office/powerpoint/2010/main" val="19932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CB673-2D45-4F38-A229-72D6536F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D6391-7C36-40AB-BE7F-6F021D73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920F2-8F88-4F4E-9BB5-D279A001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E47F2-C195-4C6B-BA94-14112861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Amazing Magnetic Disk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8518-6847-4516-9F3B-0A3749A6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650992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Unit of Transfer: Sector</a:t>
            </a:r>
          </a:p>
          <a:p>
            <a:pPr lvl="1"/>
            <a:r>
              <a:rPr lang="en-US" dirty="0" smtClean="0"/>
              <a:t>Ring of sectors form a track</a:t>
            </a:r>
          </a:p>
          <a:p>
            <a:pPr lvl="1"/>
            <a:r>
              <a:rPr lang="en-US" dirty="0" smtClean="0"/>
              <a:t>Stack of tracks form a cylinder</a:t>
            </a:r>
          </a:p>
          <a:p>
            <a:pPr lvl="1"/>
            <a:r>
              <a:rPr lang="en-US" dirty="0" smtClean="0"/>
              <a:t>Heads position on cylinders</a:t>
            </a:r>
          </a:p>
          <a:p>
            <a:r>
              <a:rPr lang="en-US" dirty="0" smtClean="0"/>
              <a:t>Disk Tracks ~ 1µm (micron) wide</a:t>
            </a:r>
          </a:p>
          <a:p>
            <a:pPr lvl="1"/>
            <a:r>
              <a:rPr lang="en-US" dirty="0" smtClean="0"/>
              <a:t>Wavelength of light is ~ 0.5µm</a:t>
            </a:r>
          </a:p>
          <a:p>
            <a:pPr lvl="1"/>
            <a:r>
              <a:rPr lang="en-US" dirty="0" smtClean="0"/>
              <a:t>Resolution of human eye: 50µm</a:t>
            </a:r>
          </a:p>
          <a:p>
            <a:pPr lvl="1"/>
            <a:r>
              <a:rPr lang="en-US" dirty="0" smtClean="0"/>
              <a:t>100K tracks on a typical 2.5” disk</a:t>
            </a:r>
          </a:p>
          <a:p>
            <a:r>
              <a:rPr lang="en-US" dirty="0" smtClean="0"/>
              <a:t>Separated by unused guard regions</a:t>
            </a:r>
          </a:p>
          <a:p>
            <a:pPr lvl="1"/>
            <a:r>
              <a:rPr lang="en-US" dirty="0" smtClean="0"/>
              <a:t>Reduces likelihood neighboring tracks are corrupted during writes (still a small non-zero chance)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780434" y="333035"/>
            <a:ext cx="5253069" cy="6207186"/>
            <a:chOff x="6780434" y="333035"/>
            <a:chExt cx="5253069" cy="6207186"/>
          </a:xfrm>
        </p:grpSpPr>
        <p:sp>
          <p:nvSpPr>
            <p:cNvPr id="7" name="Rectangle 6"/>
            <p:cNvSpPr/>
            <p:nvPr/>
          </p:nvSpPr>
          <p:spPr>
            <a:xfrm>
              <a:off x="6780434" y="333035"/>
              <a:ext cx="5253069" cy="6207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Content Placeholder 3" descr="disk-2.pdf">
              <a:extLst>
                <a:ext uri="{FF2B5EF4-FFF2-40B4-BE49-F238E27FC236}">
                  <a16:creationId xmlns:a16="http://schemas.microsoft.com/office/drawing/2014/main" id="{E6F664B7-0BA2-4384-876E-012B629F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485" r="-924"/>
            <a:stretch/>
          </p:blipFill>
          <p:spPr>
            <a:xfrm>
              <a:off x="6922008" y="432029"/>
              <a:ext cx="5010596" cy="5834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02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47F2-C195-4C6B-BA94-14112861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Amazing Magnetic Disk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8518-6847-4516-9F3B-0A3749A6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417663" cy="4351337"/>
          </a:xfrm>
        </p:spPr>
        <p:txBody>
          <a:bodyPr/>
          <a:lstStyle/>
          <a:p>
            <a:r>
              <a:rPr lang="en-US" dirty="0" smtClean="0"/>
              <a:t>Track length varies across disk</a:t>
            </a:r>
          </a:p>
          <a:p>
            <a:pPr lvl="1"/>
            <a:r>
              <a:rPr lang="en-US" dirty="0" smtClean="0"/>
              <a:t>Outside: More sectors per track, higher bandwidth</a:t>
            </a:r>
          </a:p>
          <a:p>
            <a:pPr lvl="1"/>
            <a:r>
              <a:rPr lang="en-US" dirty="0" smtClean="0"/>
              <a:t>Disk is organized into </a:t>
            </a:r>
            <a:br>
              <a:rPr lang="en-US" dirty="0" smtClean="0"/>
            </a:br>
            <a:r>
              <a:rPr lang="en-US" dirty="0" smtClean="0"/>
              <a:t>regions of tracks with </a:t>
            </a:r>
            <a:br>
              <a:rPr lang="en-US" dirty="0" smtClean="0"/>
            </a:br>
            <a:r>
              <a:rPr lang="en-US" dirty="0" smtClean="0"/>
              <a:t>same # of sectors/track</a:t>
            </a:r>
          </a:p>
          <a:p>
            <a:pPr lvl="1"/>
            <a:r>
              <a:rPr lang="en-US" dirty="0" smtClean="0"/>
              <a:t>Only outer half of radius is used</a:t>
            </a:r>
          </a:p>
          <a:p>
            <a:pPr lvl="2"/>
            <a:r>
              <a:rPr lang="en-US" dirty="0" smtClean="0"/>
              <a:t>Most of the disk area in the outer regions of the disk</a:t>
            </a:r>
          </a:p>
          <a:p>
            <a:r>
              <a:rPr lang="en-US" dirty="0" smtClean="0"/>
              <a:t>Disks so big that some companies (like Google) reportedly only use part of disk for active data</a:t>
            </a:r>
          </a:p>
          <a:p>
            <a:pPr lvl="1"/>
            <a:r>
              <a:rPr lang="en-US" dirty="0" smtClean="0"/>
              <a:t>Rest is archival data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D6391-7C36-40AB-BE7F-6F021D73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CB673-2D45-4F38-A229-72D6536F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920F2-8F88-4F4E-9BB5-D279A001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80434" y="333035"/>
            <a:ext cx="5253069" cy="6207186"/>
            <a:chOff x="6780434" y="333035"/>
            <a:chExt cx="5253069" cy="6207186"/>
          </a:xfrm>
        </p:grpSpPr>
        <p:sp>
          <p:nvSpPr>
            <p:cNvPr id="9" name="Rectangle 8"/>
            <p:cNvSpPr/>
            <p:nvPr/>
          </p:nvSpPr>
          <p:spPr>
            <a:xfrm>
              <a:off x="6780434" y="333035"/>
              <a:ext cx="5253069" cy="62071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Content Placeholder 3" descr="disk-2.pdf">
              <a:extLst>
                <a:ext uri="{FF2B5EF4-FFF2-40B4-BE49-F238E27FC236}">
                  <a16:creationId xmlns:a16="http://schemas.microsoft.com/office/drawing/2014/main" id="{E6F664B7-0BA2-4384-876E-012B629F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485" r="-924"/>
            <a:stretch/>
          </p:blipFill>
          <p:spPr>
            <a:xfrm>
              <a:off x="6922008" y="432029"/>
              <a:ext cx="5010596" cy="5834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8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0593-6359-4F31-A281-DAF7B407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Shingled Magnetic Recording (SMR)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7956-6E1A-4A3A-A604-0609A80F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629293" cy="4351337"/>
          </a:xfrm>
        </p:spPr>
        <p:txBody>
          <a:bodyPr/>
          <a:lstStyle/>
          <a:p>
            <a:r>
              <a:rPr lang="en-US" dirty="0" smtClean="0"/>
              <a:t>Overlapping tracks yields greater density, capacity</a:t>
            </a:r>
          </a:p>
          <a:p>
            <a:r>
              <a:rPr lang="en-US" dirty="0" smtClean="0"/>
              <a:t>Restrictions on writing, complex DSP for reading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F1A4-A54B-49D7-B395-1F845D50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F949C-6974-4150-B75A-28DAA3ED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8AA7D-6550-4E50-99BD-F83F2B8F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987F54-6802-49AB-8956-9E961C5A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65" y="2066544"/>
            <a:ext cx="4821189" cy="34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5022-1819-40AE-990F-6660E51E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Disks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AB38-95D3-45E6-A750-7E316157A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Cylinders</a:t>
            </a:r>
            <a:r>
              <a:rPr lang="en-US" dirty="0" smtClean="0"/>
              <a:t>: all the tracks under the </a:t>
            </a:r>
            <a:br>
              <a:rPr lang="en-US" dirty="0" smtClean="0"/>
            </a:br>
            <a:r>
              <a:rPr lang="en-US" dirty="0" smtClean="0"/>
              <a:t>head at a given point on all surfaces</a:t>
            </a:r>
          </a:p>
          <a:p>
            <a:r>
              <a:rPr lang="en-US" dirty="0" smtClean="0"/>
              <a:t>Read/write data is a three-stage process:</a:t>
            </a: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Seek time</a:t>
            </a:r>
            <a:r>
              <a:rPr lang="en-US" dirty="0" smtClean="0"/>
              <a:t>: position the head/arm over the proper track</a:t>
            </a: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Rotational latency</a:t>
            </a:r>
            <a:r>
              <a:rPr lang="en-US" dirty="0" smtClean="0"/>
              <a:t>: wait for desired sector to rotate under r/w head</a:t>
            </a: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Transfer time</a:t>
            </a:r>
            <a:r>
              <a:rPr lang="en-US" dirty="0" smtClean="0"/>
              <a:t>: transfer a block of bits (sector) under r/w head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EFB0-6474-4544-A1AC-6D77EDDBA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4297D-811B-4522-B306-46F79B99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CE0B5-52B1-4B2E-AC31-DE2285E0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0B7443-9592-4D8A-94F9-CB255AF73206}"/>
              </a:ext>
            </a:extLst>
          </p:cNvPr>
          <p:cNvGrpSpPr/>
          <p:nvPr/>
        </p:nvGrpSpPr>
        <p:grpSpPr>
          <a:xfrm>
            <a:off x="7692931" y="685249"/>
            <a:ext cx="3412004" cy="2237190"/>
            <a:chOff x="5715000" y="1230330"/>
            <a:chExt cx="3192465" cy="2012376"/>
          </a:xfrm>
        </p:grpSpPr>
        <p:sp useBgFill="1">
          <p:nvSpPr>
            <p:cNvPr id="8" name="Oval 4">
              <a:extLst>
                <a:ext uri="{FF2B5EF4-FFF2-40B4-BE49-F238E27FC236}">
                  <a16:creationId xmlns:a16="http://schemas.microsoft.com/office/drawing/2014/main" id="{3B98F561-935B-4E1A-857B-5F2F7E952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00" y="27035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 useBgFill="1">
          <p:nvSpPr>
            <p:cNvPr id="9" name="Oval 5">
              <a:extLst>
                <a:ext uri="{FF2B5EF4-FFF2-40B4-BE49-F238E27FC236}">
                  <a16:creationId xmlns:a16="http://schemas.microsoft.com/office/drawing/2014/main" id="{816ED293-592B-4F15-BE75-98AE0DF63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00" y="24749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 useBgFill="1">
          <p:nvSpPr>
            <p:cNvPr id="10" name="Oval 6">
              <a:extLst>
                <a:ext uri="{FF2B5EF4-FFF2-40B4-BE49-F238E27FC236}">
                  <a16:creationId xmlns:a16="http://schemas.microsoft.com/office/drawing/2014/main" id="{0EE5D35D-7B13-4252-9E5C-6F28E4FCE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22971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 useBgFill="1">
          <p:nvSpPr>
            <p:cNvPr id="11" name="Oval 7">
              <a:extLst>
                <a:ext uri="{FF2B5EF4-FFF2-40B4-BE49-F238E27FC236}">
                  <a16:creationId xmlns:a16="http://schemas.microsoft.com/office/drawing/2014/main" id="{DC5F41BE-8C3D-4633-A554-A5E068323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21447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15F1FE80-0943-4E92-A8EF-50615B2CC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1050" y="2316180"/>
              <a:ext cx="241300" cy="190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78395B73-AFFF-4EEE-81FD-5889A74D6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5650" y="2290780"/>
              <a:ext cx="596900" cy="88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F2423201-7D64-486F-BD06-D5BD1C8784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10450" y="1706580"/>
              <a:ext cx="292100" cy="723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C29E3C41-D259-416B-82B1-80E34BF0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1600" y="1547830"/>
              <a:ext cx="677337" cy="25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800" b="0">
                  <a:cs typeface="Ariel"/>
                </a:rPr>
                <a:t>Sector</a:t>
              </a: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A1854C57-140C-4D91-A6D3-99F51A242E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91350" y="1389080"/>
              <a:ext cx="368300" cy="825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6C381780-B369-4568-8F32-2075BE21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4100" y="1230330"/>
              <a:ext cx="574626" cy="25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800" b="0">
                  <a:cs typeface="Ariel"/>
                </a:rPr>
                <a:t>Track</a:t>
              </a:r>
            </a:p>
          </p:txBody>
        </p:sp>
        <p:grpSp>
          <p:nvGrpSpPr>
            <p:cNvPr id="18" name="Group 49">
              <a:extLst>
                <a:ext uri="{FF2B5EF4-FFF2-40B4-BE49-F238E27FC236}">
                  <a16:creationId xmlns:a16="http://schemas.microsoft.com/office/drawing/2014/main" id="{563A6B6E-9569-46B5-8711-D47AD8F779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3702" y="2233630"/>
              <a:ext cx="2163763" cy="723900"/>
              <a:chOff x="4272" y="632"/>
              <a:chExt cx="1363" cy="456"/>
            </a:xfrm>
          </p:grpSpPr>
          <p:grpSp>
            <p:nvGrpSpPr>
              <p:cNvPr id="29" name="Group 48">
                <a:extLst>
                  <a:ext uri="{FF2B5EF4-FFF2-40B4-BE49-F238E27FC236}">
                    <a16:creationId xmlns:a16="http://schemas.microsoft.com/office/drawing/2014/main" id="{5B93AAFF-8972-4D50-9BD3-EF7B00948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632"/>
                <a:ext cx="520" cy="456"/>
                <a:chOff x="4272" y="632"/>
                <a:chExt cx="520" cy="456"/>
              </a:xfrm>
            </p:grpSpPr>
            <p:sp>
              <p:nvSpPr>
                <p:cNvPr id="32" name="Oval 15">
                  <a:extLst>
                    <a:ext uri="{FF2B5EF4-FFF2-40B4-BE49-F238E27FC236}">
                      <a16:creationId xmlns:a16="http://schemas.microsoft.com/office/drawing/2014/main" id="{206ED2F6-2EB7-4B74-BD0A-33166F0F4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2" y="947"/>
                  <a:ext cx="520" cy="141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cs typeface="Ariel"/>
                  </a:endParaRPr>
                </a:p>
              </p:txBody>
            </p:sp>
            <p:sp>
              <p:nvSpPr>
                <p:cNvPr id="33" name="Oval 16">
                  <a:extLst>
                    <a:ext uri="{FF2B5EF4-FFF2-40B4-BE49-F238E27FC236}">
                      <a16:creationId xmlns:a16="http://schemas.microsoft.com/office/drawing/2014/main" id="{CC0730A6-5C7E-4046-BA6E-A14B54012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80" y="632"/>
                  <a:ext cx="496" cy="128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cs typeface="Ariel"/>
                  </a:endParaRPr>
                </a:p>
              </p:txBody>
            </p:sp>
            <p:sp>
              <p:nvSpPr>
                <p:cNvPr id="34" name="Line 17">
                  <a:extLst>
                    <a:ext uri="{FF2B5EF4-FFF2-40B4-BE49-F238E27FC236}">
                      <a16:creationId xmlns:a16="http://schemas.microsoft.com/office/drawing/2014/main" id="{18DF6636-3498-4507-B7C9-D55322DF0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696"/>
                  <a:ext cx="0" cy="32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cs typeface="Ariel"/>
                  </a:endParaRPr>
                </a:p>
              </p:txBody>
            </p:sp>
            <p:sp>
              <p:nvSpPr>
                <p:cNvPr id="35" name="Line 18">
                  <a:extLst>
                    <a:ext uri="{FF2B5EF4-FFF2-40B4-BE49-F238E27FC236}">
                      <a16:creationId xmlns:a16="http://schemas.microsoft.com/office/drawing/2014/main" id="{1502E472-DDE1-4A24-BD95-48C8F5DF1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76" y="696"/>
                  <a:ext cx="0" cy="344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cs typeface="Ariel"/>
                  </a:endParaRPr>
                </a:p>
              </p:txBody>
            </p:sp>
          </p:grpSp>
          <p:sp>
            <p:nvSpPr>
              <p:cNvPr id="30" name="Line 19">
                <a:extLst>
                  <a:ext uri="{FF2B5EF4-FFF2-40B4-BE49-F238E27FC236}">
                    <a16:creationId xmlns:a16="http://schemas.microsoft.com/office/drawing/2014/main" id="{1641D017-1FE8-498D-8181-8B451822B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0" y="924"/>
                <a:ext cx="348" cy="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cs typeface="Ariel"/>
                </a:endParaRPr>
              </a:p>
            </p:txBody>
          </p:sp>
          <p:sp>
            <p:nvSpPr>
              <p:cNvPr id="31" name="Rectangle 20">
                <a:extLst>
                  <a:ext uri="{FF2B5EF4-FFF2-40B4-BE49-F238E27FC236}">
                    <a16:creationId xmlns:a16="http://schemas.microsoft.com/office/drawing/2014/main" id="{4D5D1CA6-AE66-402E-A5DA-03DA08A3B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4" y="872"/>
                <a:ext cx="531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800" b="0">
                    <a:solidFill>
                      <a:schemeClr val="accent1"/>
                    </a:solidFill>
                    <a:cs typeface="Ariel"/>
                  </a:rPr>
                  <a:t>Cylinder</a:t>
                </a:r>
              </a:p>
            </p:txBody>
          </p:sp>
        </p:grpSp>
        <p:grpSp>
          <p:nvGrpSpPr>
            <p:cNvPr id="19" name="Group 51">
              <a:extLst>
                <a:ext uri="{FF2B5EF4-FFF2-40B4-BE49-F238E27FC236}">
                  <a16:creationId xmlns:a16="http://schemas.microsoft.com/office/drawing/2014/main" id="{F49DFB8A-19FE-4A8B-BDA0-2E9EF61E43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5000" y="2309830"/>
              <a:ext cx="1028700" cy="596900"/>
              <a:chOff x="3600" y="680"/>
              <a:chExt cx="648" cy="376"/>
            </a:xfrm>
          </p:grpSpPr>
          <p:sp>
            <p:nvSpPr>
              <p:cNvPr id="22" name="Rectangle 28">
                <a:extLst>
                  <a:ext uri="{FF2B5EF4-FFF2-40B4-BE49-F238E27FC236}">
                    <a16:creationId xmlns:a16="http://schemas.microsoft.com/office/drawing/2014/main" id="{A23C2115-DB79-4AEC-8A57-E22436F47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685"/>
                <a:ext cx="36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800" b="0">
                    <a:solidFill>
                      <a:schemeClr val="hlink"/>
                    </a:solidFill>
                    <a:cs typeface="Ariel"/>
                  </a:rPr>
                  <a:t>Head</a:t>
                </a:r>
              </a:p>
            </p:txBody>
          </p:sp>
          <p:sp>
            <p:nvSpPr>
              <p:cNvPr id="23" name="Line 21">
                <a:extLst>
                  <a:ext uri="{FF2B5EF4-FFF2-40B4-BE49-F238E27FC236}">
                    <a16:creationId xmlns:a16="http://schemas.microsoft.com/office/drawing/2014/main" id="{7275DB85-F941-48B3-BB5E-D058D2BDA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8" y="680"/>
                <a:ext cx="0" cy="37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cs typeface="Ariel"/>
                </a:endParaRPr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FCCAC66D-12F3-4183-8D3C-DF45166A0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0" y="695"/>
                <a:ext cx="248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cs typeface="Ariel"/>
                </a:endParaRP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6C328DFB-C262-4073-907C-FC3DD812D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6" y="824"/>
                <a:ext cx="231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cs typeface="Ariel"/>
                </a:endParaRPr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F8804A02-5198-4F6E-BD5F-806182D82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6" y="944"/>
                <a:ext cx="232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cs typeface="Ariel"/>
                </a:endParaRPr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7FED8D95-04AE-4E65-8034-090E77193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6" y="1056"/>
                <a:ext cx="232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cs typeface="Ariel"/>
                </a:endParaRPr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69C0147C-4AD4-4B51-942A-3CECC5135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44" y="888"/>
                <a:ext cx="272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cs typeface="Ariel"/>
                </a:endParaRPr>
              </a:p>
            </p:txBody>
          </p:sp>
        </p:grpSp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E80E128F-C7DF-49BB-8BF6-B32B509D3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2982930"/>
              <a:ext cx="368300" cy="101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cs typeface="Arie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7ECBB4-2803-4BCE-94BD-DF6FDB63F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2982930"/>
              <a:ext cx="703555" cy="25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800" b="0">
                  <a:cs typeface="Ariel"/>
                </a:rPr>
                <a:t>Platter</a:t>
              </a: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0576CD9F-135C-46F7-AE34-5879DB90BCFF}"/>
              </a:ext>
            </a:extLst>
          </p:cNvPr>
          <p:cNvGrpSpPr>
            <a:grpSpLocks/>
          </p:cNvGrpSpPr>
          <p:nvPr/>
        </p:nvGrpSpPr>
        <p:grpSpPr bwMode="auto">
          <a:xfrm>
            <a:off x="1780310" y="5062227"/>
            <a:ext cx="8140169" cy="1235075"/>
            <a:chOff x="457" y="3072"/>
            <a:chExt cx="5167" cy="816"/>
          </a:xfrm>
        </p:grpSpPr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82BD422C-6043-47E3-8CDC-5FB705889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72"/>
              <a:ext cx="1200" cy="8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2000" b="0">
                  <a:cs typeface="Helvetica Neue Light"/>
                </a:rPr>
                <a:t>Software</a:t>
              </a:r>
            </a:p>
            <a:p>
              <a:pPr marL="228600" indent="-228600"/>
              <a:r>
                <a:rPr lang="en-US" sz="2000" b="0">
                  <a:cs typeface="Helvetica Neue Light"/>
                </a:rPr>
                <a:t>Queue</a:t>
              </a:r>
            </a:p>
            <a:p>
              <a:pPr marL="228600" indent="-228600"/>
              <a:r>
                <a:rPr lang="en-US" sz="2000" b="0">
                  <a:cs typeface="Helvetica Neue Light"/>
                </a:rPr>
                <a:t>(Device Driver)</a:t>
              </a:r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1142C12D-C9B2-494C-888E-44D60D297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480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cs typeface="Helvetica Neue Light"/>
              </a:endParaRPr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8585F452-6EC0-430C-A4AA-533FAF9884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cs typeface="Helvetica Neue Light"/>
              </a:endParaRPr>
            </a:p>
          </p:txBody>
        </p:sp>
        <p:sp>
          <p:nvSpPr>
            <p:cNvPr id="40" name="Rectangle 40">
              <a:extLst>
                <a:ext uri="{FF2B5EF4-FFF2-40B4-BE49-F238E27FC236}">
                  <a16:creationId xmlns:a16="http://schemas.microsoft.com/office/drawing/2014/main" id="{F8994E07-4823-4D08-BDB3-D8F31875F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072"/>
              <a:ext cx="384" cy="816"/>
            </a:xfrm>
            <a:prstGeom prst="rect">
              <a:avLst/>
            </a:prstGeom>
            <a:solidFill>
              <a:srgbClr val="FFFFDA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90478" tIns="44445" rIns="90478" bIns="44445" anchor="ctr"/>
            <a:lstStyle/>
            <a:p>
              <a:pPr marL="228600" indent="-228600">
                <a:lnSpc>
                  <a:spcPct val="80000"/>
                </a:lnSpc>
                <a:spcBef>
                  <a:spcPct val="10000"/>
                </a:spcBef>
              </a:pPr>
              <a:r>
                <a:rPr lang="en-US" sz="2000" b="0" dirty="0">
                  <a:cs typeface="Helvetica Neue Light"/>
                </a:rPr>
                <a:t>Hardware</a:t>
              </a:r>
            </a:p>
            <a:p>
              <a:pPr marL="228600" indent="-228600">
                <a:lnSpc>
                  <a:spcPct val="80000"/>
                </a:lnSpc>
                <a:spcBef>
                  <a:spcPct val="10000"/>
                </a:spcBef>
              </a:pPr>
              <a:r>
                <a:rPr lang="en-US" sz="2000" b="0" dirty="0">
                  <a:cs typeface="Helvetica Neue Light"/>
                </a:rPr>
                <a:t>Controller</a:t>
              </a:r>
            </a:p>
          </p:txBody>
        </p:sp>
        <p:sp>
          <p:nvSpPr>
            <p:cNvPr id="41" name="Rectangle 41">
              <a:extLst>
                <a:ext uri="{FF2B5EF4-FFF2-40B4-BE49-F238E27FC236}">
                  <a16:creationId xmlns:a16="http://schemas.microsoft.com/office/drawing/2014/main" id="{B434A46B-3734-40B3-B8AA-C7E2E8889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072"/>
              <a:ext cx="1440" cy="816"/>
            </a:xfrm>
            <a:prstGeom prst="rect">
              <a:avLst/>
            </a:prstGeom>
            <a:solidFill>
              <a:srgbClr val="FFFFDA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2000" b="0">
                  <a:cs typeface="Helvetica Neue Light"/>
                </a:rPr>
                <a:t> Media Time</a:t>
              </a:r>
            </a:p>
            <a:p>
              <a:pPr marL="228600" indent="-228600"/>
              <a:r>
                <a:rPr lang="en-US" sz="2000" b="0">
                  <a:cs typeface="Helvetica Neue Light"/>
                </a:rPr>
                <a:t>(Seek+Rot+Xfer)</a:t>
              </a:r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1E16EB34-D3F8-4AFA-A7C9-F613AE1F7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cs typeface="Helvetica Neue Light"/>
              </a:endParaRPr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2258A3E6-7EF1-4AC0-B7BF-24C957853C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2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cs typeface="Helvetica Neue Light"/>
              </a:endParaRPr>
            </a:p>
          </p:txBody>
        </p:sp>
        <p:sp>
          <p:nvSpPr>
            <p:cNvPr id="44" name="Text Box 44">
              <a:extLst>
                <a:ext uri="{FF2B5EF4-FFF2-40B4-BE49-F238E27FC236}">
                  <a16:creationId xmlns:a16="http://schemas.microsoft.com/office/drawing/2014/main" id="{985AD4F3-D908-44D6-8755-2105742A3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26" y="3344"/>
              <a:ext cx="73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0">
                  <a:latin typeface="+mn-lt"/>
                  <a:cs typeface="Helvetica Neue Light"/>
                </a:rPr>
                <a:t>Request</a:t>
              </a:r>
            </a:p>
          </p:txBody>
        </p:sp>
        <p:sp>
          <p:nvSpPr>
            <p:cNvPr id="45" name="Text Box 45">
              <a:extLst>
                <a:ext uri="{FF2B5EF4-FFF2-40B4-BE49-F238E27FC236}">
                  <a16:creationId xmlns:a16="http://schemas.microsoft.com/office/drawing/2014/main" id="{A6FDE18F-EC69-4D54-9A65-D26C47B94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94" y="3344"/>
              <a:ext cx="58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0">
                  <a:latin typeface="+mn-lt"/>
                  <a:cs typeface="Helvetica Neue Light"/>
                </a:rPr>
                <a:t>Result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7CEE33F-72AA-4C14-B043-663F533BDE3D}"/>
              </a:ext>
            </a:extLst>
          </p:cNvPr>
          <p:cNvSpPr txBox="1"/>
          <p:nvPr/>
        </p:nvSpPr>
        <p:spPr>
          <a:xfrm>
            <a:off x="2576182" y="4286796"/>
            <a:ext cx="6629400" cy="641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Helvetica Neue "/>
              </a:rPr>
              <a:t>Disk Latency =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Helvetica Neue "/>
              </a:rPr>
              <a:t>Queueing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Helvetica Neue "/>
              </a:rPr>
              <a:t> Time + Controller time +</a:t>
            </a:r>
          </a:p>
          <a:p>
            <a:pPr>
              <a:lnSpc>
                <a:spcPct val="8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Helvetica Neue "/>
              </a:rPr>
              <a:t>                        Seek Time + Rotation Time +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cs typeface="Helvetica Neue "/>
              </a:rPr>
              <a:t>Xfer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Helvetica Neue 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24000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2951-225B-4BDA-808C-10496B98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Disk Performance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3C112-28D5-4996-B8C1-42A17BA58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Ignoring queuing and controller times for now</a:t>
            </a:r>
          </a:p>
          <a:p>
            <a:pPr lvl="1"/>
            <a:r>
              <a:rPr lang="en-US" dirty="0" err="1" smtClean="0"/>
              <a:t>Avg</a:t>
            </a:r>
            <a:r>
              <a:rPr lang="en-US" dirty="0" smtClean="0"/>
              <a:t> seek time of 5ms, </a:t>
            </a:r>
          </a:p>
          <a:p>
            <a:pPr lvl="1"/>
            <a:r>
              <a:rPr lang="en-US" dirty="0" smtClean="0"/>
              <a:t>7200RPM </a:t>
            </a:r>
            <a:r>
              <a:rPr lang="en-US" dirty="0" smtClean="0">
                <a:sym typeface="Symbol" charset="0"/>
              </a:rPr>
              <a:t> </a:t>
            </a:r>
            <a:r>
              <a:rPr lang="en-US" dirty="0" smtClean="0"/>
              <a:t>Time for rotation: 60000 (</a:t>
            </a:r>
            <a:r>
              <a:rPr lang="en-US" dirty="0" err="1" smtClean="0"/>
              <a:t>ms</a:t>
            </a:r>
            <a:r>
              <a:rPr lang="en-US" dirty="0" smtClean="0"/>
              <a:t>/min) / 7200(rev/min) ~= 8ms</a:t>
            </a:r>
          </a:p>
          <a:p>
            <a:pPr lvl="1"/>
            <a:r>
              <a:rPr lang="en-US" dirty="0" smtClean="0"/>
              <a:t>Transfer rate of 50MByte/s, block size of 4Kbyte </a:t>
            </a:r>
            <a:r>
              <a:rPr lang="en-US" dirty="0" smtClean="0">
                <a:sym typeface="Symbol" panose="05050102010706020507" pitchFamily="18" charset="2"/>
              </a:rPr>
              <a:t>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4096 bytes/50×10</a:t>
            </a:r>
            <a:r>
              <a:rPr lang="en-US" baseline="30000" dirty="0" smtClean="0">
                <a:sym typeface="Symbol" panose="05050102010706020507" pitchFamily="18" charset="2"/>
              </a:rPr>
              <a:t>6</a:t>
            </a:r>
            <a:r>
              <a:rPr lang="en-US" dirty="0" smtClean="0">
                <a:sym typeface="Symbol" panose="05050102010706020507" pitchFamily="18" charset="2"/>
              </a:rPr>
              <a:t> (bytes/s) = 81.92 × 10</a:t>
            </a:r>
            <a:r>
              <a:rPr lang="en-US" baseline="30000" dirty="0" smtClean="0">
                <a:sym typeface="Symbol" panose="05050102010706020507" pitchFamily="18" charset="2"/>
              </a:rPr>
              <a:t>-6</a:t>
            </a:r>
            <a:r>
              <a:rPr lang="en-US" dirty="0" smtClean="0">
                <a:sym typeface="Symbol" panose="05050102010706020507" pitchFamily="18" charset="2"/>
              </a:rPr>
              <a:t> sec  0.082 </a:t>
            </a:r>
            <a:r>
              <a:rPr lang="en-US" dirty="0" err="1" smtClean="0">
                <a:sym typeface="Symbol" panose="05050102010706020507" pitchFamily="18" charset="2"/>
              </a:rPr>
              <a:t>ms</a:t>
            </a:r>
            <a:r>
              <a:rPr lang="en-US" dirty="0" smtClean="0">
                <a:sym typeface="Symbol" panose="05050102010706020507" pitchFamily="18" charset="2"/>
              </a:rPr>
              <a:t> for 1 sector</a:t>
            </a:r>
            <a:endParaRPr lang="en-US" dirty="0" smtClean="0"/>
          </a:p>
          <a:p>
            <a:r>
              <a:rPr lang="en-US" dirty="0" smtClean="0"/>
              <a:t>Read block from random place on disk:</a:t>
            </a:r>
          </a:p>
          <a:p>
            <a:pPr lvl="1"/>
            <a:r>
              <a:rPr lang="en-US" dirty="0" smtClean="0"/>
              <a:t>Seek (5ms) + Rot. Delay (4ms) + Transfer (0.082ms) = 9.082ms</a:t>
            </a:r>
          </a:p>
          <a:p>
            <a:pPr lvl="1"/>
            <a:r>
              <a:rPr lang="en-US" dirty="0" smtClean="0"/>
              <a:t>Approx. 9ms to fetch/put data: 4096 bytes/9.082</a:t>
            </a:r>
            <a:r>
              <a:rPr lang="en-US" dirty="0" smtClean="0">
                <a:sym typeface="Symbol" panose="05050102010706020507" pitchFamily="18" charset="2"/>
              </a:rPr>
              <a:t>×10</a:t>
            </a:r>
            <a:r>
              <a:rPr lang="en-US" baseline="30000" dirty="0" smtClean="0">
                <a:sym typeface="Symbol" panose="05050102010706020507" pitchFamily="18" charset="2"/>
              </a:rPr>
              <a:t>-3</a:t>
            </a:r>
            <a:r>
              <a:rPr lang="en-US" dirty="0" smtClean="0">
                <a:sym typeface="Symbol" panose="05050102010706020507" pitchFamily="18" charset="2"/>
              </a:rPr>
              <a:t> s  </a:t>
            </a:r>
            <a:r>
              <a:rPr lang="en-US" dirty="0" smtClean="0"/>
              <a:t> 451KB/s</a:t>
            </a:r>
          </a:p>
          <a:p>
            <a:r>
              <a:rPr lang="en-US" dirty="0" smtClean="0"/>
              <a:t>Read block from random place in same cylinder:</a:t>
            </a:r>
          </a:p>
          <a:p>
            <a:pPr lvl="1"/>
            <a:r>
              <a:rPr lang="en-US" dirty="0" smtClean="0"/>
              <a:t>Rot. Delay (4ms) + Transfer (0.082ms) = 4.082ms </a:t>
            </a:r>
          </a:p>
          <a:p>
            <a:pPr lvl="1"/>
            <a:r>
              <a:rPr lang="en-US" dirty="0" smtClean="0"/>
              <a:t>Approx. 4ms to fetch/put data: 4096 bytes/4.082</a:t>
            </a:r>
            <a:r>
              <a:rPr lang="en-US" dirty="0" smtClean="0">
                <a:sym typeface="Symbol" panose="05050102010706020507" pitchFamily="18" charset="2"/>
              </a:rPr>
              <a:t>×10</a:t>
            </a:r>
            <a:r>
              <a:rPr lang="en-US" baseline="30000" dirty="0" smtClean="0">
                <a:sym typeface="Symbol" panose="05050102010706020507" pitchFamily="18" charset="2"/>
              </a:rPr>
              <a:t>-3</a:t>
            </a:r>
            <a:r>
              <a:rPr lang="en-US" dirty="0" smtClean="0">
                <a:sym typeface="Symbol" panose="05050102010706020507" pitchFamily="18" charset="2"/>
              </a:rPr>
              <a:t> s  </a:t>
            </a:r>
            <a:r>
              <a:rPr lang="en-US" dirty="0" smtClean="0"/>
              <a:t> 1.03MB/s</a:t>
            </a:r>
          </a:p>
          <a:p>
            <a:r>
              <a:rPr lang="en-US" dirty="0" smtClean="0"/>
              <a:t>Read next block on same track:</a:t>
            </a:r>
          </a:p>
          <a:p>
            <a:pPr lvl="1"/>
            <a:r>
              <a:rPr lang="en-US" dirty="0" smtClean="0"/>
              <a:t>Transfer (0.082ms): 4096 bytes/0.082</a:t>
            </a:r>
            <a:r>
              <a:rPr lang="en-US" dirty="0" smtClean="0">
                <a:sym typeface="Symbol" panose="05050102010706020507" pitchFamily="18" charset="2"/>
              </a:rPr>
              <a:t>×10</a:t>
            </a:r>
            <a:r>
              <a:rPr lang="en-US" baseline="30000" dirty="0" smtClean="0">
                <a:sym typeface="Symbol" panose="05050102010706020507" pitchFamily="18" charset="2"/>
              </a:rPr>
              <a:t>-3</a:t>
            </a:r>
            <a:r>
              <a:rPr lang="en-US" dirty="0" smtClean="0">
                <a:sym typeface="Symbol" panose="05050102010706020507" pitchFamily="18" charset="2"/>
              </a:rPr>
              <a:t> s  50MB/sec </a:t>
            </a:r>
            <a:endParaRPr lang="en-US" dirty="0" smtClean="0"/>
          </a:p>
          <a:p>
            <a:r>
              <a:rPr lang="en-US" dirty="0" smtClean="0"/>
              <a:t>Key to using disk effectively (especially for file systems) is to minimize seek and rotational delays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E0962-362C-44A1-94D1-77C6C7CE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55FD-A513-4039-8734-65B2A02F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6136E-F462-426B-9539-F12FFEAD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22B3-EE31-447E-B710-56C9DFF3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Lots of Intelligence in the Controller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FBD5-E531-4FA0-B22B-62788256A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Sectors contain sophisticated error correcting codes</a:t>
            </a:r>
          </a:p>
          <a:p>
            <a:pPr lvl="1"/>
            <a:r>
              <a:rPr lang="en-US" dirty="0" smtClean="0"/>
              <a:t>Disk head magnet has a field wider than track</a:t>
            </a:r>
          </a:p>
          <a:p>
            <a:pPr lvl="1"/>
            <a:r>
              <a:rPr lang="en-US" dirty="0" smtClean="0"/>
              <a:t>Hide corruptions due to neighboring track writes</a:t>
            </a:r>
          </a:p>
          <a:p>
            <a:r>
              <a:rPr lang="en-US" dirty="0" smtClean="0"/>
              <a:t>Sector sparing</a:t>
            </a:r>
          </a:p>
          <a:p>
            <a:pPr lvl="1"/>
            <a:r>
              <a:rPr lang="en-US" dirty="0" smtClean="0"/>
              <a:t>Remap bad sectors transparently to spare sectors on the same surface</a:t>
            </a:r>
          </a:p>
          <a:p>
            <a:r>
              <a:rPr lang="en-US" dirty="0" smtClean="0"/>
              <a:t>Slip sparing</a:t>
            </a:r>
          </a:p>
          <a:p>
            <a:pPr lvl="1"/>
            <a:r>
              <a:rPr lang="en-US" dirty="0" smtClean="0"/>
              <a:t>Remap all sectors (when there is a bad sector) to preserve sequential behavior</a:t>
            </a:r>
          </a:p>
          <a:p>
            <a:r>
              <a:rPr lang="en-US" dirty="0" smtClean="0"/>
              <a:t>Track skewing</a:t>
            </a:r>
          </a:p>
          <a:p>
            <a:pPr lvl="1"/>
            <a:r>
              <a:rPr lang="en-US" dirty="0" smtClean="0"/>
              <a:t>Sector numbers offset from one track to the next, to allow for disk head movement for sequential ops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3DAE4-3760-4783-BD8F-DE5EA57D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06C3-FBB8-43C6-862A-5BA3D7F1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B6616-3297-4B89-88FA-94C9921E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D96E-A369-49EE-BB0F-CD3BEA1C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Typical Numbers for Magnetic Disk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274695D-E476-4D5E-B198-4557A03C7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756474"/>
              </p:ext>
            </p:extLst>
          </p:nvPr>
        </p:nvGraphicFramePr>
        <p:xfrm>
          <a:off x="1261872" y="1943100"/>
          <a:ext cx="9548030" cy="4331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192">
                  <a:extLst>
                    <a:ext uri="{9D8B030D-6E8A-4147-A177-3AD203B41FA5}">
                      <a16:colId xmlns:a16="http://schemas.microsoft.com/office/drawing/2014/main" val="187093797"/>
                    </a:ext>
                  </a:extLst>
                </a:gridCol>
                <a:gridCol w="6909838">
                  <a:extLst>
                    <a:ext uri="{9D8B030D-6E8A-4147-A177-3AD203B41FA5}">
                      <a16:colId xmlns:a16="http://schemas.microsoft.com/office/drawing/2014/main" val="2350610203"/>
                    </a:ext>
                  </a:extLst>
                </a:gridCol>
              </a:tblGrid>
              <a:tr h="336718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 marL="83026" marR="83026" marT="41513" marB="415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Info/Range</a:t>
                      </a:r>
                    </a:p>
                  </a:txBody>
                  <a:tcPr marL="83026" marR="83026" marT="41513" marB="41513"/>
                </a:tc>
                <a:extLst>
                  <a:ext uri="{0D108BD9-81ED-4DB2-BD59-A6C34878D82A}">
                    <a16:rowId xmlns:a16="http://schemas.microsoft.com/office/drawing/2014/main" val="1335904423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r>
                        <a:rPr lang="en-US" sz="1600" dirty="0"/>
                        <a:t>Space/Density</a:t>
                      </a:r>
                    </a:p>
                  </a:txBody>
                  <a:tcPr marL="83026" marR="83026" marT="41513" marB="415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Space: 14TB (Seagate), 8 platters, in 3½ inch form factor!</a:t>
                      </a:r>
                      <a:br>
                        <a:rPr lang="en-US" sz="1600" dirty="0"/>
                      </a:br>
                      <a:r>
                        <a:rPr lang="en-US" sz="1600" b="1" dirty="0"/>
                        <a:t>Areal Density: ≥ 1 Terabit/square inch! (PMR, Helium, …)</a:t>
                      </a:r>
                    </a:p>
                  </a:txBody>
                  <a:tcPr marL="83026" marR="83026" marT="41513" marB="41513"/>
                </a:tc>
                <a:extLst>
                  <a:ext uri="{0D108BD9-81ED-4DB2-BD59-A6C34878D82A}">
                    <a16:rowId xmlns:a16="http://schemas.microsoft.com/office/drawing/2014/main" val="183845101"/>
                  </a:ext>
                </a:extLst>
              </a:tr>
              <a:tr h="336718">
                <a:tc>
                  <a:txBody>
                    <a:bodyPr/>
                    <a:lstStyle/>
                    <a:p>
                      <a:r>
                        <a:rPr lang="en-US" sz="1600" dirty="0"/>
                        <a:t>Average Seek Time</a:t>
                      </a:r>
                    </a:p>
                  </a:txBody>
                  <a:tcPr marL="83026" marR="83026" marT="41513" marB="415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Typically 4-6 milliseconds</a:t>
                      </a:r>
                    </a:p>
                  </a:txBody>
                  <a:tcPr marL="83026" marR="83026" marT="41513" marB="41513"/>
                </a:tc>
                <a:extLst>
                  <a:ext uri="{0D108BD9-81ED-4DB2-BD59-A6C34878D82A}">
                    <a16:rowId xmlns:a16="http://schemas.microsoft.com/office/drawing/2014/main" val="2790299657"/>
                  </a:ext>
                </a:extLst>
              </a:tr>
              <a:tr h="830263">
                <a:tc>
                  <a:txBody>
                    <a:bodyPr/>
                    <a:lstStyle/>
                    <a:p>
                      <a:r>
                        <a:rPr lang="en-US" sz="1600" dirty="0"/>
                        <a:t>Average Rotational Latency</a:t>
                      </a:r>
                    </a:p>
                  </a:txBody>
                  <a:tcPr marL="83026" marR="83026" marT="41513" marB="415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Most laptop/desktop disks rotate at 3600-7200 RPM </a:t>
                      </a:r>
                    </a:p>
                    <a:p>
                      <a:r>
                        <a:rPr lang="en-US" sz="1600" dirty="0"/>
                        <a:t>(16-8 </a:t>
                      </a:r>
                      <a:r>
                        <a:rPr lang="en-US" sz="1600" dirty="0" err="1"/>
                        <a:t>ms</a:t>
                      </a:r>
                      <a:r>
                        <a:rPr lang="en-US" sz="1600" dirty="0"/>
                        <a:t>/rotation). Server disks up to 15,000 RPM.</a:t>
                      </a:r>
                    </a:p>
                    <a:p>
                      <a:r>
                        <a:rPr lang="en-US" sz="1600" dirty="0"/>
                        <a:t>Average latency is halfway around disk so 4-8 milliseconds</a:t>
                      </a:r>
                    </a:p>
                  </a:txBody>
                  <a:tcPr marL="83026" marR="83026" marT="41513" marB="41513"/>
                </a:tc>
                <a:extLst>
                  <a:ext uri="{0D108BD9-81ED-4DB2-BD59-A6C34878D82A}">
                    <a16:rowId xmlns:a16="http://schemas.microsoft.com/office/drawing/2014/main" val="2146309128"/>
                  </a:ext>
                </a:extLst>
              </a:tr>
              <a:tr h="336718">
                <a:tc>
                  <a:txBody>
                    <a:bodyPr/>
                    <a:lstStyle/>
                    <a:p>
                      <a:r>
                        <a:rPr lang="en-US" sz="1600" dirty="0"/>
                        <a:t>Controller Time</a:t>
                      </a:r>
                    </a:p>
                  </a:txBody>
                  <a:tcPr marL="83026" marR="83026" marT="41513" marB="415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Depends on controller hardware</a:t>
                      </a:r>
                    </a:p>
                  </a:txBody>
                  <a:tcPr marL="83026" marR="83026" marT="41513" marB="41513"/>
                </a:tc>
                <a:extLst>
                  <a:ext uri="{0D108BD9-81ED-4DB2-BD59-A6C34878D82A}">
                    <a16:rowId xmlns:a16="http://schemas.microsoft.com/office/drawing/2014/main" val="627723786"/>
                  </a:ext>
                </a:extLst>
              </a:tr>
              <a:tr h="1328422">
                <a:tc>
                  <a:txBody>
                    <a:bodyPr/>
                    <a:lstStyle/>
                    <a:p>
                      <a:r>
                        <a:rPr lang="en-US" sz="1600" dirty="0"/>
                        <a:t>Transfer Time</a:t>
                      </a:r>
                    </a:p>
                  </a:txBody>
                  <a:tcPr marL="83026" marR="83026" marT="41513" marB="415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Typically 50 to 250 MB/s. Depends on: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Transfer size (usually a sector): 512B – 1KB per sector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Rotation speed: 3600 RPM to 15000 RPM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Recording density: bits per inch on a track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Diameter: ranges from  1 in to 5.25 in</a:t>
                      </a:r>
                    </a:p>
                  </a:txBody>
                  <a:tcPr marL="83026" marR="83026" marT="41513" marB="41513"/>
                </a:tc>
                <a:extLst>
                  <a:ext uri="{0D108BD9-81ED-4DB2-BD59-A6C34878D82A}">
                    <a16:rowId xmlns:a16="http://schemas.microsoft.com/office/drawing/2014/main" val="1924225670"/>
                  </a:ext>
                </a:extLst>
              </a:tr>
              <a:tr h="581184">
                <a:tc>
                  <a:txBody>
                    <a:bodyPr/>
                    <a:lstStyle/>
                    <a:p>
                      <a:r>
                        <a:rPr lang="en-US" sz="1600" dirty="0"/>
                        <a:t>Cost</a:t>
                      </a:r>
                    </a:p>
                  </a:txBody>
                  <a:tcPr marL="83026" marR="83026" marT="41513" marB="415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Used to drop by a factor of two every 1.5 years (or faster), now slowing down</a:t>
                      </a:r>
                    </a:p>
                  </a:txBody>
                  <a:tcPr marL="83026" marR="83026" marT="41513" marB="41513"/>
                </a:tc>
                <a:extLst>
                  <a:ext uri="{0D108BD9-81ED-4DB2-BD59-A6C34878D82A}">
                    <a16:rowId xmlns:a16="http://schemas.microsoft.com/office/drawing/2014/main" val="173500038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608AF-9875-45CA-911C-52226F39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14613-31D4-49CF-8B68-B9EEFF78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B5F17-2792-4798-A9E4-CE2410C1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146A-02AA-4F52-BCE8-A136BB3F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PCI Architecture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F8C69-EB70-40F8-A82B-EC270B49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D6E64-B798-480B-A2B3-ACECCF01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26AA1-B815-473B-8E50-C1A739D9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1885773" y="1830560"/>
            <a:ext cx="7486827" cy="4680603"/>
            <a:chOff x="1081101" y="893544"/>
            <a:chExt cx="8956372" cy="55993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184D03-E297-4D17-843D-4EE7BC20DCE3}"/>
                </a:ext>
              </a:extLst>
            </p:cNvPr>
            <p:cNvSpPr/>
            <p:nvPr/>
          </p:nvSpPr>
          <p:spPr bwMode="auto">
            <a:xfrm>
              <a:off x="6532273" y="930275"/>
              <a:ext cx="1562100" cy="609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CPU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263017-16F6-47C0-B395-42F22154E16A}"/>
                </a:ext>
              </a:extLst>
            </p:cNvPr>
            <p:cNvSpPr/>
            <p:nvPr/>
          </p:nvSpPr>
          <p:spPr bwMode="auto">
            <a:xfrm>
              <a:off x="3636673" y="930275"/>
              <a:ext cx="1143000" cy="609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RAM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1C5CCDD-0A53-443F-991C-31994E488DA6}"/>
                </a:ext>
              </a:extLst>
            </p:cNvPr>
            <p:cNvCxnSpPr>
              <a:cxnSpLocks/>
              <a:stCxn id="7" idx="3"/>
              <a:endCxn id="6" idx="1"/>
            </p:cNvCxnSpPr>
            <p:nvPr/>
          </p:nvCxnSpPr>
          <p:spPr bwMode="auto">
            <a:xfrm>
              <a:off x="4779673" y="1235075"/>
              <a:ext cx="1752600" cy="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BC1BA2B5-F670-454E-BA36-4CB302B7026D}"/>
                </a:ext>
              </a:extLst>
            </p:cNvPr>
            <p:cNvSpPr txBox="1"/>
            <p:nvPr/>
          </p:nvSpPr>
          <p:spPr>
            <a:xfrm>
              <a:off x="5160673" y="893544"/>
              <a:ext cx="1041666" cy="625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Memory</a:t>
              </a:r>
            </a:p>
            <a:p>
              <a:pPr algn="ctr"/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Bus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48C36D3-A965-4B38-8437-AB85BBDB52E3}"/>
                </a:ext>
              </a:extLst>
            </p:cNvPr>
            <p:cNvCxnSpPr/>
            <p:nvPr/>
          </p:nvCxnSpPr>
          <p:spPr bwMode="auto">
            <a:xfrm flipH="1">
              <a:off x="1350673" y="2225675"/>
              <a:ext cx="7543800" cy="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9CEFE96-7AB6-4DE5-AF33-C272746BEB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60873" y="1539875"/>
              <a:ext cx="0" cy="6858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EFA275A-718D-4BD6-8559-D856725F18F0}"/>
                </a:ext>
              </a:extLst>
            </p:cNvPr>
            <p:cNvCxnSpPr/>
            <p:nvPr/>
          </p:nvCxnSpPr>
          <p:spPr bwMode="auto">
            <a:xfrm flipH="1">
              <a:off x="3367744" y="2911475"/>
              <a:ext cx="5526729" cy="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4A545AC-785E-4DC6-9D42-63D2C009E8AB}"/>
                </a:ext>
              </a:extLst>
            </p:cNvPr>
            <p:cNvCxnSpPr/>
            <p:nvPr/>
          </p:nvCxnSpPr>
          <p:spPr bwMode="auto">
            <a:xfrm>
              <a:off x="5908957" y="2225675"/>
              <a:ext cx="0" cy="6858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7F5DCD-6A67-4C07-8F04-963E42F6A862}"/>
                </a:ext>
              </a:extLst>
            </p:cNvPr>
            <p:cNvSpPr/>
            <p:nvPr/>
          </p:nvSpPr>
          <p:spPr bwMode="auto">
            <a:xfrm>
              <a:off x="4779673" y="3444875"/>
              <a:ext cx="1371600" cy="76200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USB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1253A4-E322-4035-8C60-C014EAB11FFC}"/>
                </a:ext>
              </a:extLst>
            </p:cNvPr>
            <p:cNvSpPr/>
            <p:nvPr/>
          </p:nvSpPr>
          <p:spPr bwMode="auto">
            <a:xfrm>
              <a:off x="6341773" y="3444875"/>
              <a:ext cx="1371600" cy="76200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SATA</a:t>
              </a: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/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</a:b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B0CA0BB-6FD0-42B7-BCB0-9CAF3901AF36}"/>
                </a:ext>
              </a:extLst>
            </p:cNvPr>
            <p:cNvSpPr/>
            <p:nvPr/>
          </p:nvSpPr>
          <p:spPr bwMode="auto">
            <a:xfrm>
              <a:off x="8437273" y="3521075"/>
              <a:ext cx="1600200" cy="6096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Scanner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8D6389-7C83-4222-92F2-7669E89D8CA7}"/>
                </a:ext>
              </a:extLst>
            </p:cNvPr>
            <p:cNvSpPr/>
            <p:nvPr/>
          </p:nvSpPr>
          <p:spPr bwMode="auto">
            <a:xfrm>
              <a:off x="8437273" y="4359275"/>
              <a:ext cx="1600200" cy="6096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Hard Disk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172259-D670-4906-B581-369AF9E7E1C7}"/>
                </a:ext>
              </a:extLst>
            </p:cNvPr>
            <p:cNvCxnSpPr>
              <a:stCxn id="15" idx="0"/>
            </p:cNvCxnSpPr>
            <p:nvPr/>
          </p:nvCxnSpPr>
          <p:spPr bwMode="auto">
            <a:xfrm flipV="1">
              <a:off x="7027573" y="2928110"/>
              <a:ext cx="0" cy="516765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5F9E76-47F7-43CC-80ED-E195B30AB831}"/>
                </a:ext>
              </a:extLst>
            </p:cNvPr>
            <p:cNvCxnSpPr/>
            <p:nvPr/>
          </p:nvCxnSpPr>
          <p:spPr bwMode="auto">
            <a:xfrm flipV="1">
              <a:off x="5480498" y="2928110"/>
              <a:ext cx="0" cy="5334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A1DCA6-1DBA-41F5-96A0-735C51ED4026}"/>
                </a:ext>
              </a:extLst>
            </p:cNvPr>
            <p:cNvCxnSpPr/>
            <p:nvPr/>
          </p:nvCxnSpPr>
          <p:spPr bwMode="auto">
            <a:xfrm flipV="1">
              <a:off x="4474873" y="2911475"/>
              <a:ext cx="0" cy="5334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387E3D-62FD-4CB2-AF00-F2451913D71D}"/>
                </a:ext>
              </a:extLst>
            </p:cNvPr>
            <p:cNvCxnSpPr/>
            <p:nvPr/>
          </p:nvCxnSpPr>
          <p:spPr bwMode="auto">
            <a:xfrm flipV="1">
              <a:off x="3636673" y="2911475"/>
              <a:ext cx="0" cy="5334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483965-B5CE-4B00-94A7-42A2E5F1128D}"/>
                </a:ext>
              </a:extLst>
            </p:cNvPr>
            <p:cNvCxnSpPr>
              <a:stCxn id="15" idx="3"/>
              <a:endCxn id="16" idx="2"/>
            </p:cNvCxnSpPr>
            <p:nvPr/>
          </p:nvCxnSpPr>
          <p:spPr bwMode="auto">
            <a:xfrm>
              <a:off x="7713373" y="3825875"/>
              <a:ext cx="723900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Elbow Connector 37">
              <a:extLst>
                <a:ext uri="{FF2B5EF4-FFF2-40B4-BE49-F238E27FC236}">
                  <a16:creationId xmlns:a16="http://schemas.microsoft.com/office/drawing/2014/main" id="{6CF7EACD-92DD-475B-BD45-90FDCE6B3D13}"/>
                </a:ext>
              </a:extLst>
            </p:cNvPr>
            <p:cNvCxnSpPr>
              <a:endCxn id="17" idx="2"/>
            </p:cNvCxnSpPr>
            <p:nvPr/>
          </p:nvCxnSpPr>
          <p:spPr bwMode="auto">
            <a:xfrm rot="16200000" flipH="1">
              <a:off x="7846723" y="4073525"/>
              <a:ext cx="838200" cy="342900"/>
            </a:xfrm>
            <a:prstGeom prst="bentConnector2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917AC6E-042D-47C2-ABB4-759BA0F93797}"/>
                </a:ext>
              </a:extLst>
            </p:cNvPr>
            <p:cNvSpPr/>
            <p:nvPr/>
          </p:nvSpPr>
          <p:spPr bwMode="auto">
            <a:xfrm>
              <a:off x="6227473" y="4664075"/>
              <a:ext cx="1600200" cy="6096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DVD ROM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4B1C74C-4999-4059-AECB-DDE74CF75C15}"/>
                </a:ext>
              </a:extLst>
            </p:cNvPr>
            <p:cNvCxnSpPr>
              <a:stCxn id="15" idx="2"/>
              <a:endCxn id="24" idx="0"/>
            </p:cNvCxnSpPr>
            <p:nvPr/>
          </p:nvCxnSpPr>
          <p:spPr bwMode="auto">
            <a:xfrm>
              <a:off x="7027573" y="4206875"/>
              <a:ext cx="0" cy="4572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1812F2-3A92-4D13-B55E-85B246670D98}"/>
                </a:ext>
              </a:extLst>
            </p:cNvPr>
            <p:cNvSpPr/>
            <p:nvPr/>
          </p:nvSpPr>
          <p:spPr bwMode="auto">
            <a:xfrm>
              <a:off x="3141373" y="4130675"/>
              <a:ext cx="1600200" cy="6096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Root Hub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" charset="0"/>
                <a:cs typeface="Gill Sans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9FD433-6482-4F0B-A268-CAA7A9EDCD51}"/>
                </a:ext>
              </a:extLst>
            </p:cNvPr>
            <p:cNvSpPr/>
            <p:nvPr/>
          </p:nvSpPr>
          <p:spPr bwMode="auto">
            <a:xfrm>
              <a:off x="2341273" y="4969509"/>
              <a:ext cx="1600200" cy="6096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Hub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" charset="0"/>
                <a:cs typeface="Gill Sans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E81EAA4-B0CE-46E6-9D73-56C74895896C}"/>
                </a:ext>
              </a:extLst>
            </p:cNvPr>
            <p:cNvCxnSpPr>
              <a:stCxn id="14" idx="1"/>
            </p:cNvCxnSpPr>
            <p:nvPr/>
          </p:nvCxnSpPr>
          <p:spPr bwMode="auto">
            <a:xfrm flipH="1">
              <a:off x="4436773" y="3825875"/>
              <a:ext cx="342900" cy="3810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7DF6D84-1DBA-4914-9DD6-7873A08E4A0F}"/>
                </a:ext>
              </a:extLst>
            </p:cNvPr>
            <p:cNvSpPr/>
            <p:nvPr/>
          </p:nvSpPr>
          <p:spPr bwMode="auto">
            <a:xfrm>
              <a:off x="4017673" y="4968875"/>
              <a:ext cx="1600200" cy="6096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Webcam</a:t>
              </a:r>
              <a:endParaRPr kumimoji="0" lang="en-US" sz="11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" charset="0"/>
                <a:cs typeface="Gill Sans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CD2A6A-F8E1-4FE8-B5AD-F7C0CD29C035}"/>
                </a:ext>
              </a:extLst>
            </p:cNvPr>
            <p:cNvSpPr/>
            <p:nvPr/>
          </p:nvSpPr>
          <p:spPr bwMode="auto">
            <a:xfrm>
              <a:off x="1503073" y="5883275"/>
              <a:ext cx="1600200" cy="6096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Mouse</a:t>
              </a:r>
              <a:endParaRPr kumimoji="0" lang="en-US" sz="11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" charset="0"/>
                <a:cs typeface="Gill Sans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1BE4C9-8CC1-4A77-B859-817452E12053}"/>
                </a:ext>
              </a:extLst>
            </p:cNvPr>
            <p:cNvSpPr/>
            <p:nvPr/>
          </p:nvSpPr>
          <p:spPr bwMode="auto">
            <a:xfrm>
              <a:off x="3331873" y="5883275"/>
              <a:ext cx="1790700" cy="6096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Keyboard</a:t>
              </a:r>
              <a:endParaRPr kumimoji="0" lang="en-US" sz="11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" charset="0"/>
                <a:cs typeface="Gill Sans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7E7A6BA-24DA-4E3F-AAEC-1A16A0A41961}"/>
                </a:ext>
              </a:extLst>
            </p:cNvPr>
            <p:cNvCxnSpPr>
              <a:stCxn id="26" idx="4"/>
              <a:endCxn id="27" idx="7"/>
            </p:cNvCxnSpPr>
            <p:nvPr/>
          </p:nvCxnSpPr>
          <p:spPr bwMode="auto">
            <a:xfrm flipH="1">
              <a:off x="3707129" y="4740275"/>
              <a:ext cx="234344" cy="318508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1BF02B5-9B61-4991-BA1A-5EF643AD8739}"/>
                </a:ext>
              </a:extLst>
            </p:cNvPr>
            <p:cNvCxnSpPr>
              <a:stCxn id="26" idx="4"/>
              <a:endCxn id="29" idx="1"/>
            </p:cNvCxnSpPr>
            <p:nvPr/>
          </p:nvCxnSpPr>
          <p:spPr bwMode="auto">
            <a:xfrm>
              <a:off x="3941473" y="4740275"/>
              <a:ext cx="310544" cy="317874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7682BD9-8859-4176-B086-E3E6DE801BAE}"/>
                </a:ext>
              </a:extLst>
            </p:cNvPr>
            <p:cNvCxnSpPr>
              <a:stCxn id="27" idx="4"/>
              <a:endCxn id="30" idx="7"/>
            </p:cNvCxnSpPr>
            <p:nvPr/>
          </p:nvCxnSpPr>
          <p:spPr bwMode="auto">
            <a:xfrm flipH="1">
              <a:off x="2868929" y="5579109"/>
              <a:ext cx="272444" cy="39344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836A84-7CFA-4714-844A-845FECA0806E}"/>
                </a:ext>
              </a:extLst>
            </p:cNvPr>
            <p:cNvCxnSpPr>
              <a:stCxn id="27" idx="4"/>
              <a:endCxn id="31" idx="1"/>
            </p:cNvCxnSpPr>
            <p:nvPr/>
          </p:nvCxnSpPr>
          <p:spPr bwMode="auto">
            <a:xfrm>
              <a:off x="3141373" y="5579109"/>
              <a:ext cx="452742" cy="39344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TextBox 82">
              <a:extLst>
                <a:ext uri="{FF2B5EF4-FFF2-40B4-BE49-F238E27FC236}">
                  <a16:creationId xmlns:a16="http://schemas.microsoft.com/office/drawing/2014/main" id="{F119F459-E819-4E2D-BB3E-0CE83BB3CECA}"/>
                </a:ext>
              </a:extLst>
            </p:cNvPr>
            <p:cNvSpPr txBox="1"/>
            <p:nvPr/>
          </p:nvSpPr>
          <p:spPr>
            <a:xfrm>
              <a:off x="9025657" y="2726809"/>
              <a:ext cx="905513" cy="368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PCI #1</a:t>
              </a:r>
            </a:p>
          </p:txBody>
        </p:sp>
        <p:sp>
          <p:nvSpPr>
            <p:cNvPr id="37" name="TextBox 83">
              <a:extLst>
                <a:ext uri="{FF2B5EF4-FFF2-40B4-BE49-F238E27FC236}">
                  <a16:creationId xmlns:a16="http://schemas.microsoft.com/office/drawing/2014/main" id="{F5B61D59-3CED-4318-A0ED-86E0284A068D}"/>
                </a:ext>
              </a:extLst>
            </p:cNvPr>
            <p:cNvSpPr txBox="1"/>
            <p:nvPr/>
          </p:nvSpPr>
          <p:spPr>
            <a:xfrm>
              <a:off x="9025656" y="2041009"/>
              <a:ext cx="905513" cy="368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PCI #0</a:t>
              </a:r>
            </a:p>
          </p:txBody>
        </p:sp>
        <p:sp>
          <p:nvSpPr>
            <p:cNvPr id="38" name="TextBox 84">
              <a:extLst>
                <a:ext uri="{FF2B5EF4-FFF2-40B4-BE49-F238E27FC236}">
                  <a16:creationId xmlns:a16="http://schemas.microsoft.com/office/drawing/2014/main" id="{42921E9F-4B0E-4775-8573-09253D25C93C}"/>
                </a:ext>
              </a:extLst>
            </p:cNvPr>
            <p:cNvSpPr txBox="1"/>
            <p:nvPr/>
          </p:nvSpPr>
          <p:spPr>
            <a:xfrm>
              <a:off x="5985156" y="2378075"/>
              <a:ext cx="1331231" cy="368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PCI Bridge</a:t>
              </a:r>
            </a:p>
          </p:txBody>
        </p:sp>
        <p:sp>
          <p:nvSpPr>
            <p:cNvPr id="39" name="TextBox 85">
              <a:extLst>
                <a:ext uri="{FF2B5EF4-FFF2-40B4-BE49-F238E27FC236}">
                  <a16:creationId xmlns:a16="http://schemas.microsoft.com/office/drawing/2014/main" id="{5AEAA1E2-486C-417C-95E8-BFD4B8371AC4}"/>
                </a:ext>
              </a:extLst>
            </p:cNvPr>
            <p:cNvSpPr txBox="1"/>
            <p:nvPr/>
          </p:nvSpPr>
          <p:spPr>
            <a:xfrm>
              <a:off x="3408073" y="3456543"/>
              <a:ext cx="1162478" cy="368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PCI Slots</a:t>
              </a:r>
            </a:p>
          </p:txBody>
        </p:sp>
        <p:sp>
          <p:nvSpPr>
            <p:cNvPr id="40" name="TextBox 2">
              <a:extLst>
                <a:ext uri="{FF2B5EF4-FFF2-40B4-BE49-F238E27FC236}">
                  <a16:creationId xmlns:a16="http://schemas.microsoft.com/office/drawing/2014/main" id="{79450DAB-88C1-4562-90B1-400C73DDC76D}"/>
                </a:ext>
              </a:extLst>
            </p:cNvPr>
            <p:cNvSpPr txBox="1"/>
            <p:nvPr/>
          </p:nvSpPr>
          <p:spPr>
            <a:xfrm>
              <a:off x="6875173" y="1715106"/>
              <a:ext cx="1413690" cy="368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Host Bridge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0BA4446-4DF8-49B5-B996-9CD46BB80BCB}"/>
                </a:ext>
              </a:extLst>
            </p:cNvPr>
            <p:cNvCxnSpPr/>
            <p:nvPr/>
          </p:nvCxnSpPr>
          <p:spPr bwMode="auto">
            <a:xfrm>
              <a:off x="1884073" y="2219841"/>
              <a:ext cx="0" cy="6858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1F8A64-F9AF-450D-83D1-AC74EA78C284}"/>
                </a:ext>
              </a:extLst>
            </p:cNvPr>
            <p:cNvCxnSpPr/>
            <p:nvPr/>
          </p:nvCxnSpPr>
          <p:spPr bwMode="auto">
            <a:xfrm>
              <a:off x="1350673" y="2928110"/>
              <a:ext cx="1061056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6">
              <a:extLst>
                <a:ext uri="{FF2B5EF4-FFF2-40B4-BE49-F238E27FC236}">
                  <a16:creationId xmlns:a16="http://schemas.microsoft.com/office/drawing/2014/main" id="{61D756FF-E0E0-451F-86F4-4E945796BF1B}"/>
                </a:ext>
              </a:extLst>
            </p:cNvPr>
            <p:cNvSpPr txBox="1"/>
            <p:nvPr/>
          </p:nvSpPr>
          <p:spPr>
            <a:xfrm>
              <a:off x="1947671" y="2378075"/>
              <a:ext cx="1311748" cy="368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ISA Bridge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39F7FA2-E4D7-4956-BC03-44742C052486}"/>
                </a:ext>
              </a:extLst>
            </p:cNvPr>
            <p:cNvSpPr/>
            <p:nvPr/>
          </p:nvSpPr>
          <p:spPr bwMode="auto">
            <a:xfrm>
              <a:off x="1198273" y="3177225"/>
              <a:ext cx="1371600" cy="76200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  <a:t>ISA</a:t>
              </a:r>
              <a:br>
                <a:rPr kumimoji="0" lang="en-US" sz="1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Gill Sans" charset="0"/>
                  <a:cs typeface="Gill Sans" charset="0"/>
                </a:rPr>
              </a:b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Controller</a:t>
              </a:r>
              <a:endParaRPr kumimoji="0" lang="en-US" sz="1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F0D5FC-AE80-4C03-B5AB-6533B4AA6B83}"/>
                </a:ext>
              </a:extLst>
            </p:cNvPr>
            <p:cNvCxnSpPr/>
            <p:nvPr/>
          </p:nvCxnSpPr>
          <p:spPr bwMode="auto">
            <a:xfrm>
              <a:off x="1881201" y="2928110"/>
              <a:ext cx="0" cy="249115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C2751CE-1262-47F4-856E-F1A1DB963AD9}"/>
                </a:ext>
              </a:extLst>
            </p:cNvPr>
            <p:cNvCxnSpPr/>
            <p:nvPr/>
          </p:nvCxnSpPr>
          <p:spPr bwMode="auto">
            <a:xfrm>
              <a:off x="1884073" y="3937244"/>
              <a:ext cx="0" cy="249115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BF4DB36-00C7-4F8A-B01F-BA332F6B2CC2}"/>
                </a:ext>
              </a:extLst>
            </p:cNvPr>
            <p:cNvSpPr/>
            <p:nvPr/>
          </p:nvSpPr>
          <p:spPr bwMode="auto">
            <a:xfrm>
              <a:off x="1081101" y="4130675"/>
              <a:ext cx="1600200" cy="6096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Legacy</a:t>
              </a:r>
              <a:br>
                <a:rPr lang="en-US" sz="1400" b="0" dirty="0">
                  <a:latin typeface="+mn-lt"/>
                  <a:ea typeface="Gill Sans" charset="0"/>
                  <a:cs typeface="Gill Sans" charset="0"/>
                </a:rPr>
              </a:b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Devices</a:t>
              </a:r>
              <a:endParaRPr kumimoji="0" lang="en-US" sz="11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" charset="0"/>
                <a:cs typeface="Gill Sans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D42781C-95C4-7349-B3F7-206BB6751623}"/>
                </a:ext>
              </a:extLst>
            </p:cNvPr>
            <p:cNvSpPr/>
            <p:nvPr/>
          </p:nvSpPr>
          <p:spPr bwMode="auto">
            <a:xfrm>
              <a:off x="6532273" y="1158876"/>
              <a:ext cx="304800" cy="381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223154" y="5740875"/>
            <a:ext cx="3592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PCI: Peripheral Component Interconnect</a:t>
            </a:r>
          </a:p>
          <a:p>
            <a:r>
              <a:rPr lang="en-US" sz="1400" dirty="0" smtClean="0"/>
              <a:t>ISA: Industry Standard Architecture</a:t>
            </a:r>
          </a:p>
          <a:p>
            <a:r>
              <a:rPr lang="en-US" sz="1400" dirty="0"/>
              <a:t>SATA: Serial AT Attachment</a:t>
            </a:r>
          </a:p>
        </p:txBody>
      </p:sp>
    </p:spTree>
    <p:extLst>
      <p:ext uri="{BB962C8B-B14F-4D97-AF65-F5344CB8AC3E}">
        <p14:creationId xmlns:p14="http://schemas.microsoft.com/office/powerpoint/2010/main" val="9308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F65573-F63C-4F6A-B5F0-324A5A5A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Hard Drive Prices over Time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EE458-7954-4C5C-98DF-D745283E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1725F-D86C-483C-AF8A-DEA43459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B013D-D185-4590-8D40-11ECB391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88710-A087-4657-A3AA-04B23752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" t="2941" r="6618" b="1471"/>
          <a:stretch/>
        </p:blipFill>
        <p:spPr>
          <a:xfrm>
            <a:off x="3107429" y="1890047"/>
            <a:ext cx="5359915" cy="42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C65ACF-6A87-4C2B-A69F-ABFA8BDD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of Current HDDs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B4BF2B-40CF-4158-91D1-8D41970E4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Seagate </a:t>
            </a:r>
            <a:r>
              <a:rPr lang="en-US" dirty="0" err="1" smtClean="0"/>
              <a:t>Exos</a:t>
            </a:r>
            <a:r>
              <a:rPr lang="en-US" dirty="0" smtClean="0"/>
              <a:t> X14 (2018)</a:t>
            </a:r>
          </a:p>
          <a:p>
            <a:pPr lvl="1"/>
            <a:r>
              <a:rPr lang="en-US" dirty="0" smtClean="0"/>
              <a:t>14 TB hard disk</a:t>
            </a:r>
          </a:p>
          <a:p>
            <a:pPr lvl="2"/>
            <a:r>
              <a:rPr lang="en-US" dirty="0" smtClean="0"/>
              <a:t>8 platters, 16 heads</a:t>
            </a:r>
          </a:p>
          <a:p>
            <a:pPr lvl="2"/>
            <a:r>
              <a:rPr lang="en-US" dirty="0" smtClean="0"/>
              <a:t>Helium filled: reduce friction and power</a:t>
            </a:r>
          </a:p>
          <a:p>
            <a:pPr lvl="1"/>
            <a:r>
              <a:rPr lang="en-US" dirty="0" smtClean="0"/>
              <a:t>4.16ms average seek time</a:t>
            </a:r>
          </a:p>
          <a:p>
            <a:pPr lvl="1"/>
            <a:r>
              <a:rPr lang="en-US" dirty="0" smtClean="0"/>
              <a:t>4096 byte physical sectors</a:t>
            </a:r>
          </a:p>
          <a:p>
            <a:pPr lvl="1"/>
            <a:r>
              <a:rPr lang="en-US" dirty="0" smtClean="0"/>
              <a:t>7200 RPMs</a:t>
            </a:r>
          </a:p>
          <a:p>
            <a:pPr lvl="1"/>
            <a:r>
              <a:rPr lang="en-US" dirty="0" smtClean="0"/>
              <a:t>6 </a:t>
            </a:r>
            <a:r>
              <a:rPr lang="en-US" dirty="0" err="1" smtClean="0"/>
              <a:t>Gbps</a:t>
            </a:r>
            <a:r>
              <a:rPr lang="en-US" dirty="0" smtClean="0"/>
              <a:t> SATA /12Gbps SAS interface</a:t>
            </a:r>
          </a:p>
          <a:p>
            <a:pPr lvl="2"/>
            <a:r>
              <a:rPr lang="en-US" dirty="0" smtClean="0"/>
              <a:t>261MB/s MAX transfer rate</a:t>
            </a:r>
          </a:p>
          <a:p>
            <a:pPr lvl="2"/>
            <a:r>
              <a:rPr lang="en-US" dirty="0" smtClean="0"/>
              <a:t>Cache size: 256MB </a:t>
            </a:r>
          </a:p>
          <a:p>
            <a:pPr lvl="1"/>
            <a:r>
              <a:rPr lang="en-US" dirty="0" smtClean="0"/>
              <a:t>Price: $615 (&lt; $0.05/GB)</a:t>
            </a:r>
          </a:p>
          <a:p>
            <a:r>
              <a:rPr lang="en-US" dirty="0" smtClean="0"/>
              <a:t>IBM Personal Computer/AT (1986)</a:t>
            </a:r>
          </a:p>
          <a:p>
            <a:pPr lvl="1"/>
            <a:r>
              <a:rPr lang="en-US" dirty="0" smtClean="0"/>
              <a:t>30 MB hard disk</a:t>
            </a:r>
          </a:p>
          <a:p>
            <a:pPr lvl="1"/>
            <a:r>
              <a:rPr lang="en-US" dirty="0" smtClean="0"/>
              <a:t>30-40ms seek time</a:t>
            </a:r>
          </a:p>
          <a:p>
            <a:pPr lvl="1"/>
            <a:r>
              <a:rPr lang="en-US" dirty="0" smtClean="0"/>
              <a:t>0.7-1 MB/s (est.)</a:t>
            </a:r>
          </a:p>
          <a:p>
            <a:pPr lvl="1"/>
            <a:r>
              <a:rPr lang="en-US" dirty="0" smtClean="0"/>
              <a:t>Price: $500 ($17K/GB, 340,000x more expensive !!)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47FD2-8FCF-4F64-831C-2326A321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08EA0-5CDF-4652-8B30-4EBCB835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7086-8162-418B-93FA-0AE0F01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971C9D-62DF-496B-823B-A3A11572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64" y="1828800"/>
            <a:ext cx="275539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4000-BD52-43A5-963C-172CFC5C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Solid State Disks (SSDs)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B44D6-2EF6-43C1-8119-132143EE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6691472" cy="43513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1995 – Replace rotating magnetic media with non-volatile memory (battery backed DRAM)</a:t>
            </a:r>
          </a:p>
          <a:p>
            <a:r>
              <a:rPr lang="en-US" dirty="0" smtClean="0"/>
              <a:t>2009 – Use NAND Multi-Level Cell (2 or 3-bit/cell) flash memory</a:t>
            </a:r>
          </a:p>
          <a:p>
            <a:pPr lvl="1"/>
            <a:r>
              <a:rPr lang="en-US" dirty="0" smtClean="0"/>
              <a:t>Sector (4 KB page) addressable, but stores 4-64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pages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per memory block</a:t>
            </a:r>
          </a:p>
          <a:p>
            <a:pPr lvl="1"/>
            <a:r>
              <a:rPr lang="en-US" altLang="ja-JP" dirty="0" smtClean="0"/>
              <a:t>Trapped electrons distinguish between 1 and 0</a:t>
            </a:r>
          </a:p>
          <a:p>
            <a:r>
              <a:rPr lang="en-US" dirty="0" smtClean="0"/>
              <a:t>No moving parts (no rotate/seek motors)</a:t>
            </a:r>
          </a:p>
          <a:p>
            <a:pPr lvl="1"/>
            <a:r>
              <a:rPr lang="en-US" dirty="0" smtClean="0"/>
              <a:t>Eliminates seek and rotational delay (0.1-0.2ms access time)</a:t>
            </a:r>
          </a:p>
          <a:p>
            <a:pPr lvl="1"/>
            <a:r>
              <a:rPr lang="en-US" dirty="0" smtClean="0"/>
              <a:t>Very low power and lightweight</a:t>
            </a:r>
          </a:p>
          <a:p>
            <a:pPr lvl="1"/>
            <a:r>
              <a:rPr lang="en-US" dirty="0" smtClean="0"/>
              <a:t>Limited “write cycles”</a:t>
            </a:r>
          </a:p>
          <a:p>
            <a:r>
              <a:rPr lang="en-US" dirty="0" smtClean="0"/>
              <a:t>Rapid advances in capacity and cost ever since!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C0EA1-C5A7-4DE3-8E9E-B7A81136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25F8F-4B93-4B50-B2B8-D2AFDD66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AE485-5374-47D8-8744-AD329224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11BFFE9-C0B9-4F74-9B73-96A242569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08" y="2297112"/>
            <a:ext cx="38862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B9C5D70D-6F1E-4FD2-9396-F9FC713B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 b="3603"/>
          <a:stretch>
            <a:fillRect/>
          </a:stretch>
        </p:blipFill>
        <p:spPr bwMode="auto">
          <a:xfrm>
            <a:off x="7746657" y="544512"/>
            <a:ext cx="27209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DCD3A7-9099-45EF-958B-2CD4B9D0A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14" y="4619411"/>
            <a:ext cx="26685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67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85E0-91E0-45AB-AFF2-0B35CEDD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SSD Architecture – Reads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9A6C-4B60-48AD-8863-6BFFC8D5C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Read 4 KB Page: ~25 </a:t>
            </a:r>
            <a:r>
              <a:rPr lang="en-US" dirty="0" err="1" smtClean="0"/>
              <a:t>usec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No seek or rotational latency</a:t>
            </a:r>
          </a:p>
          <a:p>
            <a:pPr lvl="1"/>
            <a:r>
              <a:rPr lang="en-US" dirty="0" smtClean="0"/>
              <a:t>Transfer time: transfer a 4KB page</a:t>
            </a:r>
          </a:p>
          <a:p>
            <a:pPr lvl="2"/>
            <a:r>
              <a:rPr lang="en-US" dirty="0" smtClean="0"/>
              <a:t>SATA: 300-600MB/s =&gt; ~4 x10</a:t>
            </a:r>
            <a:r>
              <a:rPr lang="en-US" baseline="30000" dirty="0" smtClean="0"/>
              <a:t>3</a:t>
            </a:r>
            <a:r>
              <a:rPr lang="en-US" dirty="0" smtClean="0"/>
              <a:t> b / 400 x 10</a:t>
            </a:r>
            <a:r>
              <a:rPr lang="en-US" baseline="30000" dirty="0" smtClean="0"/>
              <a:t>6</a:t>
            </a:r>
            <a:r>
              <a:rPr lang="en-US" dirty="0" smtClean="0"/>
              <a:t> bps =&gt; 10 us</a:t>
            </a:r>
          </a:p>
          <a:p>
            <a:pPr lvl="1"/>
            <a:r>
              <a:rPr lang="en-US" dirty="0" smtClean="0"/>
              <a:t>Latency = Queuing Time + Controller time + </a:t>
            </a:r>
            <a:r>
              <a:rPr lang="en-US" dirty="0" err="1" smtClean="0"/>
              <a:t>Xfer</a:t>
            </a:r>
            <a:r>
              <a:rPr lang="en-US" dirty="0" smtClean="0"/>
              <a:t> Time</a:t>
            </a:r>
          </a:p>
          <a:p>
            <a:pPr lvl="1"/>
            <a:r>
              <a:rPr lang="en-US" dirty="0" smtClean="0"/>
              <a:t>Highest Bandwidth: Sequential OR Random reads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CCDAD-161A-48B3-993D-9D264CE4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4D38-85A6-44FB-9F31-C5D03224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7676C-CA0E-4BEC-BF45-59418AB4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A9BCDA18-A204-4DC0-A493-FD5464239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535" y="1828800"/>
            <a:ext cx="914400" cy="1371600"/>
          </a:xfrm>
          <a:prstGeom prst="roundRect">
            <a:avLst>
              <a:gd name="adj" fmla="val 16667"/>
            </a:avLst>
          </a:prstGeom>
          <a:solidFill>
            <a:srgbClr val="DFE9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b="0" dirty="0">
                <a:ea typeface="Gill Sans" charset="0"/>
                <a:cs typeface="Gill Sans" charset="0"/>
              </a:rPr>
              <a:t>Host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330BCE7-8A6F-442A-87C6-AE97F69D1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735" y="1828800"/>
            <a:ext cx="121920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b="0" dirty="0">
                <a:cs typeface="Gill Sans Light"/>
              </a:rPr>
              <a:t>Buffer</a:t>
            </a:r>
          </a:p>
          <a:p>
            <a:pPr indent="-228600" algn="ctr"/>
            <a:r>
              <a:rPr lang="en-US" b="0" dirty="0">
                <a:cs typeface="Gill Sans Light"/>
              </a:rPr>
              <a:t>Manager</a:t>
            </a:r>
          </a:p>
          <a:p>
            <a:pPr indent="-228600" algn="ctr"/>
            <a:r>
              <a:rPr lang="en-US" b="0" dirty="0">
                <a:cs typeface="Gill Sans Light"/>
              </a:rPr>
              <a:t>(software</a:t>
            </a:r>
          </a:p>
          <a:p>
            <a:pPr indent="-228600" algn="ctr"/>
            <a:r>
              <a:rPr lang="en-US" b="0" dirty="0">
                <a:cs typeface="Gill Sans Light"/>
              </a:rPr>
              <a:t>Queue)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427483A-D276-4DE5-8F06-8B53FF82B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135" y="1828800"/>
            <a:ext cx="129540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b="0" dirty="0">
                <a:cs typeface="Gill Sans Light"/>
              </a:rPr>
              <a:t>Flash</a:t>
            </a:r>
          </a:p>
          <a:p>
            <a:pPr indent="-228600" algn="ctr"/>
            <a:r>
              <a:rPr lang="en-US" b="0" dirty="0">
                <a:cs typeface="Gill Sans Light"/>
              </a:rPr>
              <a:t>Memory</a:t>
            </a:r>
          </a:p>
          <a:p>
            <a:pPr indent="-228600" algn="ctr"/>
            <a:r>
              <a:rPr lang="en-US" b="0" dirty="0">
                <a:cs typeface="Gill Sans Light"/>
              </a:rPr>
              <a:t>Controller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6F9E347-5975-4508-9782-789F4A5E8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135" y="3657600"/>
            <a:ext cx="990600" cy="685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b="0">
                <a:cs typeface="Gill Sans Light"/>
              </a:rPr>
              <a:t>DRAM</a:t>
            </a:r>
          </a:p>
        </p:txBody>
      </p:sp>
      <p:cxnSp>
        <p:nvCxnSpPr>
          <p:cNvPr id="11" name="Straight Arrow Connector 84">
            <a:extLst>
              <a:ext uri="{FF2B5EF4-FFF2-40B4-BE49-F238E27FC236}">
                <a16:creationId xmlns:a16="http://schemas.microsoft.com/office/drawing/2014/main" id="{566C860A-5936-4F1B-9456-9B4E165D6E79}"/>
              </a:ext>
            </a:extLst>
          </p:cNvPr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3922935" y="2514600"/>
            <a:ext cx="6858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86">
            <a:extLst>
              <a:ext uri="{FF2B5EF4-FFF2-40B4-BE49-F238E27FC236}">
                <a16:creationId xmlns:a16="http://schemas.microsoft.com/office/drawing/2014/main" id="{58149B56-9824-4417-B1FD-300F36083935}"/>
              </a:ext>
            </a:extLst>
          </p:cNvPr>
          <p:cNvCxnSpPr>
            <a:cxnSpLocks noChangeShapeType="1"/>
            <a:stCxn id="8" idx="3"/>
            <a:endCxn id="9" idx="1"/>
          </p:cNvCxnSpPr>
          <p:nvPr/>
        </p:nvCxnSpPr>
        <p:spPr bwMode="auto">
          <a:xfrm>
            <a:off x="5827935" y="2514600"/>
            <a:ext cx="4572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89">
            <a:extLst>
              <a:ext uri="{FF2B5EF4-FFF2-40B4-BE49-F238E27FC236}">
                <a16:creationId xmlns:a16="http://schemas.microsoft.com/office/drawing/2014/main" id="{3773DB7B-5083-46B3-BAFB-BC95FE876DCC}"/>
              </a:ext>
            </a:extLst>
          </p:cNvPr>
          <p:cNvCxnSpPr>
            <a:cxnSpLocks noChangeShapeType="1"/>
            <a:stCxn id="10" idx="0"/>
            <a:endCxn id="8" idx="2"/>
          </p:cNvCxnSpPr>
          <p:nvPr/>
        </p:nvCxnSpPr>
        <p:spPr bwMode="auto">
          <a:xfrm flipH="1" flipV="1">
            <a:off x="5218335" y="3200400"/>
            <a:ext cx="381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95">
            <a:extLst>
              <a:ext uri="{FF2B5EF4-FFF2-40B4-BE49-F238E27FC236}">
                <a16:creationId xmlns:a16="http://schemas.microsoft.com/office/drawing/2014/main" id="{D5646DB2-0580-4671-B9A4-60BFD1412504}"/>
              </a:ext>
            </a:extLst>
          </p:cNvPr>
          <p:cNvGrpSpPr>
            <a:grpSpLocks/>
          </p:cNvGrpSpPr>
          <p:nvPr/>
        </p:nvGrpSpPr>
        <p:grpSpPr bwMode="auto">
          <a:xfrm>
            <a:off x="8418735" y="1066800"/>
            <a:ext cx="3048000" cy="4495800"/>
            <a:chOff x="5105400" y="990600"/>
            <a:chExt cx="3048000" cy="4495800"/>
          </a:xfrm>
          <a:solidFill>
            <a:srgbClr val="FFFF00"/>
          </a:solidFill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149DD19F-C63F-4A2B-9021-46C7D8792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9906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sp>
          <p:nvSpPr>
            <p:cNvPr id="16" name="Rounded Rectangle 8">
              <a:extLst>
                <a:ext uri="{FF2B5EF4-FFF2-40B4-BE49-F238E27FC236}">
                  <a16:creationId xmlns:a16="http://schemas.microsoft.com/office/drawing/2014/main" id="{072E7ACB-D8AA-47A7-A731-40BFDAC3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11430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A46E31E3-F6AA-48D2-9615-D5DB80103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12954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sp>
          <p:nvSpPr>
            <p:cNvPr id="18" name="Rounded Rectangle 11">
              <a:extLst>
                <a:ext uri="{FF2B5EF4-FFF2-40B4-BE49-F238E27FC236}">
                  <a16:creationId xmlns:a16="http://schemas.microsoft.com/office/drawing/2014/main" id="{98435AB4-5C95-4609-87DA-A629ACD4C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14478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9A5DA7C4-D446-41A7-A824-922BB197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600" y="9906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sp>
          <p:nvSpPr>
            <p:cNvPr id="20" name="Rounded Rectangle 13">
              <a:extLst>
                <a:ext uri="{FF2B5EF4-FFF2-40B4-BE49-F238E27FC236}">
                  <a16:creationId xmlns:a16="http://schemas.microsoft.com/office/drawing/2014/main" id="{E9FAD24A-C125-4DB8-A6C8-CAD60F95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11430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sp>
          <p:nvSpPr>
            <p:cNvPr id="21" name="Rounded Rectangle 14">
              <a:extLst>
                <a:ext uri="{FF2B5EF4-FFF2-40B4-BE49-F238E27FC236}">
                  <a16:creationId xmlns:a16="http://schemas.microsoft.com/office/drawing/2014/main" id="{0E834E47-54EF-468D-B757-390EC03B0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12954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16A9D865-7154-4277-9674-EC9965539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14478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400" b="0">
                  <a:cs typeface="Gill Sans Light"/>
                </a:rPr>
                <a:t>NAND</a:t>
              </a:r>
            </a:p>
          </p:txBody>
        </p:sp>
        <p:cxnSp>
          <p:nvCxnSpPr>
            <p:cNvPr id="23" name="Straight Arrow Connector 17">
              <a:extLst>
                <a:ext uri="{FF2B5EF4-FFF2-40B4-BE49-F238E27FC236}">
                  <a16:creationId xmlns:a16="http://schemas.microsoft.com/office/drawing/2014/main" id="{E50E6AEE-7E33-4CB1-93CF-65E5428E33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05400" y="2057400"/>
              <a:ext cx="304800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9DED1FC9-3BDF-4273-8951-C580FDF69BF7}"/>
                </a:ext>
              </a:extLst>
            </p:cNvPr>
            <p:cNvCxnSpPr>
              <a:cxnSpLocks noChangeShapeType="1"/>
              <a:stCxn id="18" idx="2"/>
            </p:cNvCxnSpPr>
            <p:nvPr/>
          </p:nvCxnSpPr>
          <p:spPr bwMode="auto">
            <a:xfrm>
              <a:off x="57150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" name="Straight Connector 20">
              <a:extLst>
                <a:ext uri="{FF2B5EF4-FFF2-40B4-BE49-F238E27FC236}">
                  <a16:creationId xmlns:a16="http://schemas.microsoft.com/office/drawing/2014/main" id="{E12724B1-4575-4FB8-B49D-D30BB20DE1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674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" name="Straight Connector 21">
              <a:extLst>
                <a:ext uri="{FF2B5EF4-FFF2-40B4-BE49-F238E27FC236}">
                  <a16:creationId xmlns:a16="http://schemas.microsoft.com/office/drawing/2014/main" id="{D1676ADF-900C-4C39-A930-AAF61E560E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198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" name="Straight Connector 22">
              <a:extLst>
                <a:ext uri="{FF2B5EF4-FFF2-40B4-BE49-F238E27FC236}">
                  <a16:creationId xmlns:a16="http://schemas.microsoft.com/office/drawing/2014/main" id="{C184BF49-DDCB-4870-B496-AE16D0CA63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72200" y="1676400"/>
              <a:ext cx="0" cy="3810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" name="Straight Connector 25">
              <a:extLst>
                <a:ext uri="{FF2B5EF4-FFF2-40B4-BE49-F238E27FC236}">
                  <a16:creationId xmlns:a16="http://schemas.microsoft.com/office/drawing/2014/main" id="{FBC71268-2E6C-48E2-87AB-973575782F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104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" name="Straight Connector 26">
              <a:extLst>
                <a:ext uri="{FF2B5EF4-FFF2-40B4-BE49-F238E27FC236}">
                  <a16:creationId xmlns:a16="http://schemas.microsoft.com/office/drawing/2014/main" id="{E05C8452-7D5E-4322-91C6-79A120C7C7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628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" name="Straight Connector 27">
              <a:extLst>
                <a:ext uri="{FF2B5EF4-FFF2-40B4-BE49-F238E27FC236}">
                  <a16:creationId xmlns:a16="http://schemas.microsoft.com/office/drawing/2014/main" id="{061E2B9D-E824-4395-9824-227BD5275D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3152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" name="Straight Connector 28">
              <a:extLst>
                <a:ext uri="{FF2B5EF4-FFF2-40B4-BE49-F238E27FC236}">
                  <a16:creationId xmlns:a16="http://schemas.microsoft.com/office/drawing/2014/main" id="{9113C646-FB80-4DDD-8BC4-5FA748490E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67600" y="1676400"/>
              <a:ext cx="0" cy="3810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2" name="Group 46">
              <a:extLst>
                <a:ext uri="{FF2B5EF4-FFF2-40B4-BE49-F238E27FC236}">
                  <a16:creationId xmlns:a16="http://schemas.microsoft.com/office/drawing/2014/main" id="{36B69F0B-7F0E-403D-AAE1-90157E11A5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2133600"/>
              <a:ext cx="3048000" cy="1066800"/>
              <a:chOff x="5105400" y="2133600"/>
              <a:chExt cx="3048000" cy="1066800"/>
            </a:xfrm>
            <a:grpFill/>
          </p:grpSpPr>
          <p:sp>
            <p:nvSpPr>
              <p:cNvPr id="70" name="Rounded Rectangle 29">
                <a:extLst>
                  <a:ext uri="{FF2B5EF4-FFF2-40B4-BE49-F238E27FC236}">
                    <a16:creationId xmlns:a16="http://schemas.microsoft.com/office/drawing/2014/main" id="{B0CA6866-AF4C-4E4E-B808-C0FDCBA37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71" name="Rounded Rectangle 30">
                <a:extLst>
                  <a:ext uri="{FF2B5EF4-FFF2-40B4-BE49-F238E27FC236}">
                    <a16:creationId xmlns:a16="http://schemas.microsoft.com/office/drawing/2014/main" id="{541EB504-619D-4A45-8899-F0F8ED8E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72" name="Rounded Rectangle 31">
                <a:extLst>
                  <a:ext uri="{FF2B5EF4-FFF2-40B4-BE49-F238E27FC236}">
                    <a16:creationId xmlns:a16="http://schemas.microsoft.com/office/drawing/2014/main" id="{1A191971-C218-4A76-8C28-40A43AD2D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73" name="Rounded Rectangle 32">
                <a:extLst>
                  <a:ext uri="{FF2B5EF4-FFF2-40B4-BE49-F238E27FC236}">
                    <a16:creationId xmlns:a16="http://schemas.microsoft.com/office/drawing/2014/main" id="{0549F7C9-AB6B-49D8-9300-F7AFEB6FB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74" name="Rounded Rectangle 33">
                <a:extLst>
                  <a:ext uri="{FF2B5EF4-FFF2-40B4-BE49-F238E27FC236}">
                    <a16:creationId xmlns:a16="http://schemas.microsoft.com/office/drawing/2014/main" id="{BBF05DDB-17E6-47CA-A4F6-F86BBBDEB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75" name="Rounded Rectangle 34">
                <a:extLst>
                  <a:ext uri="{FF2B5EF4-FFF2-40B4-BE49-F238E27FC236}">
                    <a16:creationId xmlns:a16="http://schemas.microsoft.com/office/drawing/2014/main" id="{7BA20E83-9599-4B67-811D-B7461A557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2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76" name="Rounded Rectangle 35">
                <a:extLst>
                  <a:ext uri="{FF2B5EF4-FFF2-40B4-BE49-F238E27FC236}">
                    <a16:creationId xmlns:a16="http://schemas.microsoft.com/office/drawing/2014/main" id="{2027033F-9FB0-41E0-AC4C-0258A1B54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77" name="Rounded Rectangle 36">
                <a:extLst>
                  <a:ext uri="{FF2B5EF4-FFF2-40B4-BE49-F238E27FC236}">
                    <a16:creationId xmlns:a16="http://schemas.microsoft.com/office/drawing/2014/main" id="{3B9AEA74-E3BD-44DF-97DA-786D13FD7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4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cxnSp>
            <p:nvCxnSpPr>
              <p:cNvPr id="78" name="Straight Arrow Connector 37">
                <a:extLst>
                  <a:ext uri="{FF2B5EF4-FFF2-40B4-BE49-F238E27FC236}">
                    <a16:creationId xmlns:a16="http://schemas.microsoft.com/office/drawing/2014/main" id="{9E63A6DD-EEB2-471C-99AF-9A99AA65F6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05400" y="3200400"/>
                <a:ext cx="3048000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79" name="Straight Connector 38">
                <a:extLst>
                  <a:ext uri="{FF2B5EF4-FFF2-40B4-BE49-F238E27FC236}">
                    <a16:creationId xmlns:a16="http://schemas.microsoft.com/office/drawing/2014/main" id="{527464FB-FD46-44BA-9DED-90B40138D973}"/>
                  </a:ext>
                </a:extLst>
              </p:cNvPr>
              <p:cNvCxnSpPr>
                <a:cxnSpLocks noChangeShapeType="1"/>
                <a:stCxn id="73" idx="2"/>
              </p:cNvCxnSpPr>
              <p:nvPr/>
            </p:nvCxnSpPr>
            <p:spPr bwMode="auto">
              <a:xfrm>
                <a:off x="57150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" name="Straight Connector 39">
                <a:extLst>
                  <a:ext uri="{FF2B5EF4-FFF2-40B4-BE49-F238E27FC236}">
                    <a16:creationId xmlns:a16="http://schemas.microsoft.com/office/drawing/2014/main" id="{9CA31A2F-9F52-4B28-B8E3-69FEF107BAE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7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" name="Straight Connector 40">
                <a:extLst>
                  <a:ext uri="{FF2B5EF4-FFF2-40B4-BE49-F238E27FC236}">
                    <a16:creationId xmlns:a16="http://schemas.microsoft.com/office/drawing/2014/main" id="{5154912E-CF95-465E-9614-9DEB11C5C6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019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2" name="Straight Connector 41">
                <a:extLst>
                  <a:ext uri="{FF2B5EF4-FFF2-40B4-BE49-F238E27FC236}">
                    <a16:creationId xmlns:a16="http://schemas.microsoft.com/office/drawing/2014/main" id="{ABE583FE-6FFB-446C-959C-672FE9D27F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722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3" name="Straight Connector 42">
                <a:extLst>
                  <a:ext uri="{FF2B5EF4-FFF2-40B4-BE49-F238E27FC236}">
                    <a16:creationId xmlns:a16="http://schemas.microsoft.com/office/drawing/2014/main" id="{85AEE9C5-E6D1-4D60-BC3D-F38DDCEF6D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10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4" name="Straight Connector 43">
                <a:extLst>
                  <a:ext uri="{FF2B5EF4-FFF2-40B4-BE49-F238E27FC236}">
                    <a16:creationId xmlns:a16="http://schemas.microsoft.com/office/drawing/2014/main" id="{31E48F6C-6026-4923-87F8-C59A537EEB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62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" name="Straight Connector 44">
                <a:extLst>
                  <a:ext uri="{FF2B5EF4-FFF2-40B4-BE49-F238E27FC236}">
                    <a16:creationId xmlns:a16="http://schemas.microsoft.com/office/drawing/2014/main" id="{5F2758C3-53E6-4927-95D0-DB8B236859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152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6" name="Straight Connector 45">
                <a:extLst>
                  <a:ext uri="{FF2B5EF4-FFF2-40B4-BE49-F238E27FC236}">
                    <a16:creationId xmlns:a16="http://schemas.microsoft.com/office/drawing/2014/main" id="{9B6747BF-26E7-415E-B5E6-7DC0272765F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4676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3" name="Group 47">
              <a:extLst>
                <a:ext uri="{FF2B5EF4-FFF2-40B4-BE49-F238E27FC236}">
                  <a16:creationId xmlns:a16="http://schemas.microsoft.com/office/drawing/2014/main" id="{D4B1669E-720B-4E83-A3E0-BA00A4D24C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3276600"/>
              <a:ext cx="3048000" cy="1066800"/>
              <a:chOff x="5105400" y="2133600"/>
              <a:chExt cx="3048000" cy="1066800"/>
            </a:xfrm>
            <a:grpFill/>
          </p:grpSpPr>
          <p:sp>
            <p:nvSpPr>
              <p:cNvPr id="53" name="Rounded Rectangle 48">
                <a:extLst>
                  <a:ext uri="{FF2B5EF4-FFF2-40B4-BE49-F238E27FC236}">
                    <a16:creationId xmlns:a16="http://schemas.microsoft.com/office/drawing/2014/main" id="{98EA5BCE-6261-409E-9260-74E0D094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54" name="Rounded Rectangle 49">
                <a:extLst>
                  <a:ext uri="{FF2B5EF4-FFF2-40B4-BE49-F238E27FC236}">
                    <a16:creationId xmlns:a16="http://schemas.microsoft.com/office/drawing/2014/main" id="{C5BCF46D-8600-413E-95A5-0991E4B5E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55" name="Rounded Rectangle 50">
                <a:extLst>
                  <a:ext uri="{FF2B5EF4-FFF2-40B4-BE49-F238E27FC236}">
                    <a16:creationId xmlns:a16="http://schemas.microsoft.com/office/drawing/2014/main" id="{A645406D-6D93-4CB1-A876-A903E0DCE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56" name="Rounded Rectangle 51">
                <a:extLst>
                  <a:ext uri="{FF2B5EF4-FFF2-40B4-BE49-F238E27FC236}">
                    <a16:creationId xmlns:a16="http://schemas.microsoft.com/office/drawing/2014/main" id="{735048FC-94B1-42AF-96A5-50D41619B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57" name="Rounded Rectangle 52">
                <a:extLst>
                  <a:ext uri="{FF2B5EF4-FFF2-40B4-BE49-F238E27FC236}">
                    <a16:creationId xmlns:a16="http://schemas.microsoft.com/office/drawing/2014/main" id="{ABA26758-CF58-438F-B1DB-EFF0645D0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58" name="Rounded Rectangle 53">
                <a:extLst>
                  <a:ext uri="{FF2B5EF4-FFF2-40B4-BE49-F238E27FC236}">
                    <a16:creationId xmlns:a16="http://schemas.microsoft.com/office/drawing/2014/main" id="{7869C8D0-4B9C-43D5-8670-633A8DED0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2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59" name="Rounded Rectangle 54">
                <a:extLst>
                  <a:ext uri="{FF2B5EF4-FFF2-40B4-BE49-F238E27FC236}">
                    <a16:creationId xmlns:a16="http://schemas.microsoft.com/office/drawing/2014/main" id="{2FE9AF45-E95C-4308-8916-87CDC49B4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 dirty="0">
                    <a:cs typeface="Gill Sans Light"/>
                  </a:rPr>
                  <a:t>NAND</a:t>
                </a:r>
              </a:p>
            </p:txBody>
          </p:sp>
          <p:sp>
            <p:nvSpPr>
              <p:cNvPr id="60" name="Rounded Rectangle 55">
                <a:extLst>
                  <a:ext uri="{FF2B5EF4-FFF2-40B4-BE49-F238E27FC236}">
                    <a16:creationId xmlns:a16="http://schemas.microsoft.com/office/drawing/2014/main" id="{63B3D0BD-ED80-468C-AA9C-1E9EA78EC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4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cxnSp>
            <p:nvCxnSpPr>
              <p:cNvPr id="61" name="Straight Arrow Connector 56">
                <a:extLst>
                  <a:ext uri="{FF2B5EF4-FFF2-40B4-BE49-F238E27FC236}">
                    <a16:creationId xmlns:a16="http://schemas.microsoft.com/office/drawing/2014/main" id="{93DEC234-EC10-4D76-9174-103B4941D44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05400" y="3200400"/>
                <a:ext cx="3048000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62" name="Straight Connector 57">
                <a:extLst>
                  <a:ext uri="{FF2B5EF4-FFF2-40B4-BE49-F238E27FC236}">
                    <a16:creationId xmlns:a16="http://schemas.microsoft.com/office/drawing/2014/main" id="{5978820D-6B40-4828-A9AF-6FE77C50F64A}"/>
                  </a:ext>
                </a:extLst>
              </p:cNvPr>
              <p:cNvCxnSpPr>
                <a:cxnSpLocks noChangeShapeType="1"/>
                <a:stCxn id="56" idx="2"/>
              </p:cNvCxnSpPr>
              <p:nvPr/>
            </p:nvCxnSpPr>
            <p:spPr bwMode="auto">
              <a:xfrm>
                <a:off x="57150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3" name="Straight Connector 58">
                <a:extLst>
                  <a:ext uri="{FF2B5EF4-FFF2-40B4-BE49-F238E27FC236}">
                    <a16:creationId xmlns:a16="http://schemas.microsoft.com/office/drawing/2014/main" id="{B17BF643-0A63-4F5D-82D3-3D2A567AD8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7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4" name="Straight Connector 59">
                <a:extLst>
                  <a:ext uri="{FF2B5EF4-FFF2-40B4-BE49-F238E27FC236}">
                    <a16:creationId xmlns:a16="http://schemas.microsoft.com/office/drawing/2014/main" id="{CD96B2E0-4E68-4EF5-870F-DA8C6DAD51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019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5" name="Straight Connector 60">
                <a:extLst>
                  <a:ext uri="{FF2B5EF4-FFF2-40B4-BE49-F238E27FC236}">
                    <a16:creationId xmlns:a16="http://schemas.microsoft.com/office/drawing/2014/main" id="{364C2B9A-96AE-4499-9036-2407C5A41C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722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6" name="Straight Connector 61">
                <a:extLst>
                  <a:ext uri="{FF2B5EF4-FFF2-40B4-BE49-F238E27FC236}">
                    <a16:creationId xmlns:a16="http://schemas.microsoft.com/office/drawing/2014/main" id="{2B6DC420-DDEE-493A-9893-E9913A253F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10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7" name="Straight Connector 62">
                <a:extLst>
                  <a:ext uri="{FF2B5EF4-FFF2-40B4-BE49-F238E27FC236}">
                    <a16:creationId xmlns:a16="http://schemas.microsoft.com/office/drawing/2014/main" id="{463E91C3-62F5-4943-B400-F1E5F84DF7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62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8" name="Straight Connector 63">
                <a:extLst>
                  <a:ext uri="{FF2B5EF4-FFF2-40B4-BE49-F238E27FC236}">
                    <a16:creationId xmlns:a16="http://schemas.microsoft.com/office/drawing/2014/main" id="{784BDF46-D760-46CD-8DC8-4E41A50F9A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152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9" name="Straight Connector 64">
                <a:extLst>
                  <a:ext uri="{FF2B5EF4-FFF2-40B4-BE49-F238E27FC236}">
                    <a16:creationId xmlns:a16="http://schemas.microsoft.com/office/drawing/2014/main" id="{2568F761-4159-4FF8-B599-8DA8B008B85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4676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4" name="Group 65">
              <a:extLst>
                <a:ext uri="{FF2B5EF4-FFF2-40B4-BE49-F238E27FC236}">
                  <a16:creationId xmlns:a16="http://schemas.microsoft.com/office/drawing/2014/main" id="{A7C1D672-AFC3-46D2-9A18-D2546081B0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4419600"/>
              <a:ext cx="3048000" cy="1066800"/>
              <a:chOff x="5105400" y="2133600"/>
              <a:chExt cx="3048000" cy="1066800"/>
            </a:xfrm>
            <a:grpFill/>
          </p:grpSpPr>
          <p:sp>
            <p:nvSpPr>
              <p:cNvPr id="36" name="Rounded Rectangle 66">
                <a:extLst>
                  <a:ext uri="{FF2B5EF4-FFF2-40B4-BE49-F238E27FC236}">
                    <a16:creationId xmlns:a16="http://schemas.microsoft.com/office/drawing/2014/main" id="{82519A49-7CF2-497A-A7E6-7386DECC1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37" name="Rounded Rectangle 67">
                <a:extLst>
                  <a:ext uri="{FF2B5EF4-FFF2-40B4-BE49-F238E27FC236}">
                    <a16:creationId xmlns:a16="http://schemas.microsoft.com/office/drawing/2014/main" id="{13E19F10-A83D-4F31-A50F-266E98D97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38" name="Rounded Rectangle 68">
                <a:extLst>
                  <a:ext uri="{FF2B5EF4-FFF2-40B4-BE49-F238E27FC236}">
                    <a16:creationId xmlns:a16="http://schemas.microsoft.com/office/drawing/2014/main" id="{0995ED2A-7619-457B-97E3-4063AABCF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39" name="Rounded Rectangle 69">
                <a:extLst>
                  <a:ext uri="{FF2B5EF4-FFF2-40B4-BE49-F238E27FC236}">
                    <a16:creationId xmlns:a16="http://schemas.microsoft.com/office/drawing/2014/main" id="{9B0E2859-0D76-40F0-8D9C-C544973E1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40" name="Rounded Rectangle 70">
                <a:extLst>
                  <a:ext uri="{FF2B5EF4-FFF2-40B4-BE49-F238E27FC236}">
                    <a16:creationId xmlns:a16="http://schemas.microsoft.com/office/drawing/2014/main" id="{0AEEBC3D-A2BF-4439-A30F-A18EC986A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41" name="Rounded Rectangle 71">
                <a:extLst>
                  <a:ext uri="{FF2B5EF4-FFF2-40B4-BE49-F238E27FC236}">
                    <a16:creationId xmlns:a16="http://schemas.microsoft.com/office/drawing/2014/main" id="{994A6510-DDD5-423C-B749-7A47A2C8C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2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42" name="Rounded Rectangle 72">
                <a:extLst>
                  <a:ext uri="{FF2B5EF4-FFF2-40B4-BE49-F238E27FC236}">
                    <a16:creationId xmlns:a16="http://schemas.microsoft.com/office/drawing/2014/main" id="{EE441558-8B6E-42CE-B28B-3819B65B5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sp>
            <p:nvSpPr>
              <p:cNvPr id="43" name="Rounded Rectangle 73">
                <a:extLst>
                  <a:ext uri="{FF2B5EF4-FFF2-40B4-BE49-F238E27FC236}">
                    <a16:creationId xmlns:a16="http://schemas.microsoft.com/office/drawing/2014/main" id="{54112649-38FD-46C1-946F-8DC8CBAAB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4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400" b="0">
                    <a:cs typeface="Gill Sans Light"/>
                  </a:rPr>
                  <a:t>NAND</a:t>
                </a:r>
              </a:p>
            </p:txBody>
          </p:sp>
          <p:cxnSp>
            <p:nvCxnSpPr>
              <p:cNvPr id="44" name="Straight Arrow Connector 74">
                <a:extLst>
                  <a:ext uri="{FF2B5EF4-FFF2-40B4-BE49-F238E27FC236}">
                    <a16:creationId xmlns:a16="http://schemas.microsoft.com/office/drawing/2014/main" id="{4A1A0A2C-7169-4475-A6F1-4EE0DA43B8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05400" y="3200400"/>
                <a:ext cx="3048000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5" name="Straight Connector 75">
                <a:extLst>
                  <a:ext uri="{FF2B5EF4-FFF2-40B4-BE49-F238E27FC236}">
                    <a16:creationId xmlns:a16="http://schemas.microsoft.com/office/drawing/2014/main" id="{7880A66D-861E-45B0-A189-6D1CA107BD5E}"/>
                  </a:ext>
                </a:extLst>
              </p:cNvPr>
              <p:cNvCxnSpPr>
                <a:cxnSpLocks noChangeShapeType="1"/>
                <a:stCxn id="39" idx="2"/>
              </p:cNvCxnSpPr>
              <p:nvPr/>
            </p:nvCxnSpPr>
            <p:spPr bwMode="auto">
              <a:xfrm>
                <a:off x="57150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6" name="Straight Connector 76">
                <a:extLst>
                  <a:ext uri="{FF2B5EF4-FFF2-40B4-BE49-F238E27FC236}">
                    <a16:creationId xmlns:a16="http://schemas.microsoft.com/office/drawing/2014/main" id="{4CDF4A39-BA8C-43C4-B069-1671458B3A7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7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" name="Straight Connector 77">
                <a:extLst>
                  <a:ext uri="{FF2B5EF4-FFF2-40B4-BE49-F238E27FC236}">
                    <a16:creationId xmlns:a16="http://schemas.microsoft.com/office/drawing/2014/main" id="{F5508529-B8E4-4548-9ED5-653764B91F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019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8" name="Straight Connector 78">
                <a:extLst>
                  <a:ext uri="{FF2B5EF4-FFF2-40B4-BE49-F238E27FC236}">
                    <a16:creationId xmlns:a16="http://schemas.microsoft.com/office/drawing/2014/main" id="{F1851F5D-6BAF-42F9-B5C1-D750AF5279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722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9" name="Straight Connector 79">
                <a:extLst>
                  <a:ext uri="{FF2B5EF4-FFF2-40B4-BE49-F238E27FC236}">
                    <a16:creationId xmlns:a16="http://schemas.microsoft.com/office/drawing/2014/main" id="{CBAAD574-1165-4C75-85A0-4F36CD5A54F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10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0" name="Straight Connector 80">
                <a:extLst>
                  <a:ext uri="{FF2B5EF4-FFF2-40B4-BE49-F238E27FC236}">
                    <a16:creationId xmlns:a16="http://schemas.microsoft.com/office/drawing/2014/main" id="{D708CC4A-8F99-460B-B2E2-A2B8E7AA42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62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1" name="Straight Connector 81">
                <a:extLst>
                  <a:ext uri="{FF2B5EF4-FFF2-40B4-BE49-F238E27FC236}">
                    <a16:creationId xmlns:a16="http://schemas.microsoft.com/office/drawing/2014/main" id="{C72EA69C-A859-4BAD-8115-53835F06012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152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2" name="Straight Connector 82">
                <a:extLst>
                  <a:ext uri="{FF2B5EF4-FFF2-40B4-BE49-F238E27FC236}">
                    <a16:creationId xmlns:a16="http://schemas.microsoft.com/office/drawing/2014/main" id="{BF85A613-A15A-412D-97EB-395C1729E85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4676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35" name="Straight Connector 93">
              <a:extLst>
                <a:ext uri="{FF2B5EF4-FFF2-40B4-BE49-F238E27FC236}">
                  <a16:creationId xmlns:a16="http://schemas.microsoft.com/office/drawing/2014/main" id="{94058D90-7063-419D-929A-8CFC4F8470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05400" y="2057400"/>
              <a:ext cx="0" cy="34290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87" name="Straight Arrow Connector 97">
            <a:extLst>
              <a:ext uri="{FF2B5EF4-FFF2-40B4-BE49-F238E27FC236}">
                <a16:creationId xmlns:a16="http://schemas.microsoft.com/office/drawing/2014/main" id="{2E767D66-3321-4DE4-AE2D-7EAA851E4559}"/>
              </a:ext>
            </a:extLst>
          </p:cNvPr>
          <p:cNvCxnSpPr>
            <a:cxnSpLocks noChangeShapeType="1"/>
            <a:stCxn id="9" idx="3"/>
          </p:cNvCxnSpPr>
          <p:nvPr/>
        </p:nvCxnSpPr>
        <p:spPr bwMode="auto">
          <a:xfrm>
            <a:off x="7580535" y="2514600"/>
            <a:ext cx="838200" cy="1219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8" name="TextBox 99">
            <a:extLst>
              <a:ext uri="{FF2B5EF4-FFF2-40B4-BE49-F238E27FC236}">
                <a16:creationId xmlns:a16="http://schemas.microsoft.com/office/drawing/2014/main" id="{D2D90A51-9FCF-48F6-A577-5CA1C29BE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522" y="2547938"/>
            <a:ext cx="6586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0">
                <a:latin typeface="+mn-lt"/>
                <a:cs typeface="Gill Sans Light"/>
              </a:rPr>
              <a:t>SATA</a:t>
            </a:r>
          </a:p>
        </p:txBody>
      </p:sp>
    </p:spTree>
    <p:extLst>
      <p:ext uri="{BB962C8B-B14F-4D97-AF65-F5344CB8AC3E}">
        <p14:creationId xmlns:p14="http://schemas.microsoft.com/office/powerpoint/2010/main" val="37025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E162-1899-4EB6-927E-44B20987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SSD Architecture – Writes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2C215-9EC1-464F-BAAB-134D0FC72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605528" cy="4351337"/>
          </a:xfrm>
        </p:spPr>
        <p:txBody>
          <a:bodyPr/>
          <a:lstStyle/>
          <a:p>
            <a:r>
              <a:rPr lang="en-US" dirty="0" smtClean="0"/>
              <a:t>Writing data is complex! (~200μs – 1.7ms )</a:t>
            </a:r>
          </a:p>
          <a:p>
            <a:pPr lvl="1"/>
            <a:r>
              <a:rPr lang="en-US" dirty="0" smtClean="0"/>
              <a:t>Can only write to empty pages in a block</a:t>
            </a:r>
          </a:p>
          <a:p>
            <a:pPr lvl="1"/>
            <a:r>
              <a:rPr lang="en-US" dirty="0" smtClean="0"/>
              <a:t>Erasing a block takes ~1.5ms</a:t>
            </a:r>
          </a:p>
          <a:p>
            <a:pPr lvl="1"/>
            <a:r>
              <a:rPr lang="en-US" dirty="0" smtClean="0"/>
              <a:t>Controller maintains pool of empty blocks by coalescing used pages (read, erase, write), also reserves some % of capacity</a:t>
            </a:r>
          </a:p>
          <a:p>
            <a:r>
              <a:rPr lang="en-US" dirty="0" smtClean="0"/>
              <a:t>Rule of thumb: </a:t>
            </a:r>
          </a:p>
          <a:p>
            <a:pPr lvl="1"/>
            <a:r>
              <a:rPr lang="en-US" dirty="0" smtClean="0"/>
              <a:t>writes 10x slower than reads</a:t>
            </a:r>
          </a:p>
          <a:p>
            <a:pPr lvl="1"/>
            <a:r>
              <a:rPr lang="en-US" dirty="0" smtClean="0"/>
              <a:t>erasure 10x slower than writes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8BE5A-B0C3-48B4-9EE2-FCF7C740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51B33-017C-41D7-8896-4759AB94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7251-9F3A-4C9D-BC57-BD7F3A84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2C50EA7-561E-459F-BE0A-8C2A8790F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04" y="2125099"/>
            <a:ext cx="4797669" cy="29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8D9D6139-998F-48F9-A417-10F187D04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152" y="4856023"/>
            <a:ext cx="4589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latin typeface="+mn-lt"/>
                <a:cs typeface="Helvetica" charset="0"/>
                <a:hlinkClick r:id="rId3"/>
              </a:rPr>
              <a:t>https://en.wikipedia.org/wiki/Solid-state_drive</a:t>
            </a:r>
            <a:endParaRPr lang="en-US" sz="1800" b="0" dirty="0">
              <a:latin typeface="+mn-lt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B65A-F1A3-4191-8F99-790F7321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SSD Architecture – Writes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46621-DD36-43C6-9F6D-222F093D0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SSDs provide same interface as HDDs to OS – read and write chunk (4KB) at a time</a:t>
            </a:r>
          </a:p>
          <a:p>
            <a:r>
              <a:rPr lang="en-US" smtClean="0"/>
              <a:t>But can only overwrite data 256KB at a time!</a:t>
            </a:r>
          </a:p>
          <a:p>
            <a:r>
              <a:rPr lang="en-US" smtClean="0"/>
              <a:t>Why not just erase and rewrite new version of entire 256KB block?</a:t>
            </a:r>
          </a:p>
          <a:p>
            <a:pPr lvl="1"/>
            <a:r>
              <a:rPr lang="en-US" smtClean="0"/>
              <a:t>Erasure is very slow (milliseconds)</a:t>
            </a:r>
          </a:p>
          <a:p>
            <a:pPr lvl="1"/>
            <a:r>
              <a:rPr lang="en-US" smtClean="0"/>
              <a:t>Each block has a finite lifetime, can only be erased and rewritten about 10K times</a:t>
            </a:r>
          </a:p>
          <a:p>
            <a:pPr lvl="1"/>
            <a:r>
              <a:rPr lang="en-US" smtClean="0"/>
              <a:t>Heavily used blocks likely to wear out quickly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C624B-4D54-451F-BF90-6BEE8606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9746C-E697-41A0-864F-64FC63B0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00C78-F902-43F0-BBA3-A8A18BBA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A3EB-894D-4D18-959F-C0A47319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 – Two Systems Principles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AA833-F945-4F2F-A85C-ABE0CDBDC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Layer of Indirection</a:t>
            </a:r>
          </a:p>
          <a:p>
            <a:pPr lvl="1"/>
            <a:r>
              <a:rPr lang="en-US" smtClean="0"/>
              <a:t>Maintain a Flash Translation Layer (FTL) in SSD</a:t>
            </a:r>
          </a:p>
          <a:p>
            <a:pPr lvl="1"/>
            <a:r>
              <a:rPr lang="en-US" smtClean="0"/>
              <a:t>Map virtual block numbers (which OS uses) to physical page numbers (which flash mem. controller uses)</a:t>
            </a:r>
          </a:p>
          <a:p>
            <a:pPr lvl="1"/>
            <a:r>
              <a:rPr lang="en-US" smtClean="0"/>
              <a:t>Can now freely relocate data w/o OS knowing</a:t>
            </a:r>
          </a:p>
          <a:p>
            <a:r>
              <a:rPr lang="en-US" smtClean="0"/>
              <a:t>Copy on Write</a:t>
            </a:r>
          </a:p>
          <a:p>
            <a:pPr lvl="1"/>
            <a:r>
              <a:rPr lang="en-US" smtClean="0"/>
              <a:t>Don’t overwrite a page when OS updates its data</a:t>
            </a:r>
          </a:p>
          <a:p>
            <a:pPr lvl="1"/>
            <a:r>
              <a:rPr lang="en-US" smtClean="0"/>
              <a:t>Instead, write new version in a free page</a:t>
            </a:r>
          </a:p>
          <a:p>
            <a:pPr lvl="1"/>
            <a:r>
              <a:rPr lang="en-US" smtClean="0"/>
              <a:t>Update FTL mapping to point to new location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05C5B-E5D2-4544-9B19-5FDDCB318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6806A-2B11-4893-862F-8D4740EA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28004-E87C-4A2E-B7C1-3D997D67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8467-ED89-412A-BF31-AA85780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Flash Translation Layer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92211-4616-4F10-9416-17A6494E6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need to erase and rewrite entire 256KB block when making small modifications</a:t>
            </a:r>
          </a:p>
          <a:p>
            <a:r>
              <a:rPr lang="en-US" dirty="0" smtClean="0"/>
              <a:t>SSD controller can assign mappings to spread workload across pages</a:t>
            </a:r>
          </a:p>
          <a:p>
            <a:pPr lvl="1"/>
            <a:r>
              <a:rPr lang="en-US" dirty="0" smtClean="0"/>
              <a:t>Wear Levelling</a:t>
            </a:r>
          </a:p>
          <a:p>
            <a:r>
              <a:rPr lang="en-US" dirty="0" smtClean="0"/>
              <a:t>What to do with old versions of pages?</a:t>
            </a:r>
          </a:p>
          <a:p>
            <a:pPr lvl="1"/>
            <a:r>
              <a:rPr lang="en-US" dirty="0" smtClean="0"/>
              <a:t>Garbage Collection in background</a:t>
            </a:r>
          </a:p>
          <a:p>
            <a:pPr lvl="1"/>
            <a:r>
              <a:rPr lang="en-US" dirty="0" smtClean="0"/>
              <a:t>Erase blocks with old pages, add to free list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CBBC5-62CE-42E6-9CFB-48C53019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5B953-4B73-4A1B-A977-F18C77C1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74F37-0862-4039-A394-F4209F17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1117-A878-41E8-B117-638FCF7F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“Current” 3.5in SSDs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CFD03-0792-4128-93C8-035194688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Seagate Nytro SSD: 15TB (2017)</a:t>
            </a:r>
          </a:p>
          <a:p>
            <a:pPr lvl="1"/>
            <a:r>
              <a:rPr lang="en-US" smtClean="0"/>
              <a:t>Dual 12Gb/s interface</a:t>
            </a:r>
          </a:p>
          <a:p>
            <a:pPr lvl="1"/>
            <a:r>
              <a:rPr lang="en-US" smtClean="0"/>
              <a:t>Seq reads 860MB/s</a:t>
            </a:r>
          </a:p>
          <a:p>
            <a:pPr lvl="1"/>
            <a:r>
              <a:rPr lang="en-US" smtClean="0"/>
              <a:t>Seq writes 920MB/s</a:t>
            </a:r>
          </a:p>
          <a:p>
            <a:pPr lvl="1"/>
            <a:r>
              <a:rPr lang="en-US" smtClean="0"/>
              <a:t>Random Reads (IOPS): 102K</a:t>
            </a:r>
          </a:p>
          <a:p>
            <a:pPr lvl="1"/>
            <a:r>
              <a:rPr lang="en-US" smtClean="0"/>
              <a:t>Random Writes (IOPS): 15K</a:t>
            </a:r>
          </a:p>
          <a:p>
            <a:pPr lvl="1"/>
            <a:r>
              <a:rPr lang="en-US" smtClean="0"/>
              <a:t>Price (Amazon): $6325 ($0.41/GB)</a:t>
            </a:r>
          </a:p>
          <a:p>
            <a:pPr lvl="1"/>
            <a:endParaRPr lang="en-US" smtClean="0"/>
          </a:p>
          <a:p>
            <a:r>
              <a:rPr lang="en-US" smtClean="0"/>
              <a:t>Nimbus SSD: 100TB (2019)</a:t>
            </a:r>
          </a:p>
          <a:p>
            <a:pPr lvl="1"/>
            <a:r>
              <a:rPr lang="en-US" smtClean="0"/>
              <a:t>Dual port: 12Gb/s interface </a:t>
            </a:r>
          </a:p>
          <a:p>
            <a:pPr lvl="1"/>
            <a:r>
              <a:rPr lang="en-US" smtClean="0"/>
              <a:t>Seq reads/writes: 500MB/s</a:t>
            </a:r>
          </a:p>
          <a:p>
            <a:pPr lvl="1"/>
            <a:r>
              <a:rPr lang="en-US" smtClean="0"/>
              <a:t>Random Read Ops (IOPS): 100K</a:t>
            </a:r>
          </a:p>
          <a:p>
            <a:pPr lvl="1"/>
            <a:r>
              <a:rPr lang="en-US" smtClean="0"/>
              <a:t>Unlimited writes for 5 years!</a:t>
            </a:r>
          </a:p>
          <a:p>
            <a:pPr lvl="1"/>
            <a:r>
              <a:rPr lang="en-US" smtClean="0"/>
              <a:t>Price: ~ $50K? ($0.50/GB)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65250-6692-4E04-8CE5-59E3CC2F7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97CEB-10A2-4E84-9352-B8240944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43746-018F-4395-BEAB-A2D2257F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5A741-1D30-4B64-9054-15FE1459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21333"/>
          <a:stretch/>
        </p:blipFill>
        <p:spPr>
          <a:xfrm>
            <a:off x="7998270" y="3519991"/>
            <a:ext cx="2133600" cy="324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F3114-BB7B-4B47-AD9A-9B9B870A6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89" y="844414"/>
            <a:ext cx="2848208" cy="28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2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3C2828-4027-497E-891D-C50ACEA6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HDD vs. SSD Comparison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2A280-0FE0-4345-BFAB-0445257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FD59E-6A27-469A-A850-810E3056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5E24B-F78B-4F75-AFBD-50FEB82D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58845-5752-4EA7-8117-9662F86AE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63" y="4642376"/>
            <a:ext cx="5801896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3BEC54-1165-43E6-86D4-873940566CB6}"/>
              </a:ext>
            </a:extLst>
          </p:cNvPr>
          <p:cNvSpPr txBox="1"/>
          <p:nvPr/>
        </p:nvSpPr>
        <p:spPr>
          <a:xfrm>
            <a:off x="530885" y="6019800"/>
            <a:ext cx="9464040" cy="584776"/>
          </a:xfrm>
          <a:prstGeom prst="rect">
            <a:avLst/>
          </a:prstGeom>
          <a:solidFill>
            <a:srgbClr val="FFFF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a typeface="Calibri" charset="0"/>
                <a:cs typeface="Helvetica Neue Light"/>
              </a:rPr>
              <a:t>SSD prices drop much faster than HDD</a:t>
            </a:r>
          </a:p>
        </p:txBody>
      </p:sp>
      <p:pic>
        <p:nvPicPr>
          <p:cNvPr id="10" name="Picture 9" descr="vps-ssd-vs-hdd.jpg">
            <a:extLst>
              <a:ext uri="{FF2B5EF4-FFF2-40B4-BE49-F238E27FC236}">
                <a16:creationId xmlns:a16="http://schemas.microsoft.com/office/drawing/2014/main" id="{197BEDC0-2695-4DB3-B0E9-8F240FFDA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83" y="1111411"/>
            <a:ext cx="3175895" cy="4753077"/>
          </a:xfrm>
          <a:prstGeom prst="rect">
            <a:avLst/>
          </a:prstGeom>
        </p:spPr>
      </p:pic>
      <p:pic>
        <p:nvPicPr>
          <p:cNvPr id="11" name="Picture 10" descr="priceg2_f1_der_540.jpg">
            <a:extLst>
              <a:ext uri="{FF2B5EF4-FFF2-40B4-BE49-F238E27FC236}">
                <a16:creationId xmlns:a16="http://schemas.microsoft.com/office/drawing/2014/main" id="{A7E6E78F-59BE-4EDC-8617-CE01DE99A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29" y="1574531"/>
            <a:ext cx="562454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3157A-0EAB-4F41-AC07-D5FED89D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the Processor Talk to the Device?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DFA2-1FC6-4977-A4C1-8508D94DB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CPU interacts with a Controller</a:t>
            </a:r>
          </a:p>
          <a:p>
            <a:pPr lvl="1"/>
            <a:r>
              <a:rPr lang="en-US" altLang="ko-KR" dirty="0" smtClean="0"/>
              <a:t>Contains a set of registers that can be read and written</a:t>
            </a:r>
          </a:p>
          <a:p>
            <a:pPr lvl="1"/>
            <a:r>
              <a:rPr lang="en-US" altLang="ko-KR" dirty="0" smtClean="0"/>
              <a:t>May contain memory for request queues, etc.</a:t>
            </a:r>
          </a:p>
          <a:p>
            <a:r>
              <a:rPr lang="en-US" altLang="ko-KR" dirty="0" smtClean="0"/>
              <a:t>Processor accesses registers in two ways: </a:t>
            </a:r>
          </a:p>
          <a:p>
            <a:pPr lvl="1"/>
            <a:r>
              <a:rPr lang="en-US" altLang="ko-KR" dirty="0" smtClean="0"/>
              <a:t>Port-Mapped I/O: in/out instructions</a:t>
            </a:r>
          </a:p>
          <a:p>
            <a:pPr lvl="2"/>
            <a:r>
              <a:rPr lang="en-US" altLang="ko-KR" dirty="0" smtClean="0"/>
              <a:t>Example from the Intel architecture: </a:t>
            </a:r>
            <a:r>
              <a:rPr lang="en-US" altLang="ko-KR" dirty="0" smtClean="0">
                <a:latin typeface="Consolas" panose="020B0609020204030204" pitchFamily="49" charset="0"/>
              </a:rPr>
              <a:t>out 0x21,AL</a:t>
            </a:r>
          </a:p>
          <a:p>
            <a:pPr lvl="1"/>
            <a:r>
              <a:rPr lang="en-US" altLang="ko-KR" dirty="0" smtClean="0"/>
              <a:t>Memory-mapped I/O: load/store instructions</a:t>
            </a:r>
          </a:p>
          <a:p>
            <a:pPr lvl="2"/>
            <a:r>
              <a:rPr lang="en-US" altLang="ko-KR" dirty="0" smtClean="0"/>
              <a:t>Registers/memory appear in physical address space</a:t>
            </a:r>
          </a:p>
          <a:p>
            <a:pPr lvl="2"/>
            <a:r>
              <a:rPr lang="en-US" altLang="ko-KR" dirty="0" smtClean="0"/>
              <a:t>I/O accomplished with load and store instructions</a:t>
            </a:r>
            <a:endParaRPr lang="en-US" altLang="ko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F394E-4782-49E4-9DAA-F1B8243E8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B2673-B546-453F-92A4-EBAB0BC5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1F643-AC30-45DF-951F-2212FB72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5" name="Group 105">
            <a:extLst>
              <a:ext uri="{FF2B5EF4-FFF2-40B4-BE49-F238E27FC236}">
                <a16:creationId xmlns:a16="http://schemas.microsoft.com/office/drawing/2014/main" id="{90A7E29B-7AA6-4E6C-A660-BF4DAB23B4C9}"/>
              </a:ext>
            </a:extLst>
          </p:cNvPr>
          <p:cNvGrpSpPr>
            <a:grpSpLocks/>
          </p:cNvGrpSpPr>
          <p:nvPr/>
        </p:nvGrpSpPr>
        <p:grpSpPr bwMode="auto">
          <a:xfrm>
            <a:off x="8601479" y="1374516"/>
            <a:ext cx="3225801" cy="3792538"/>
            <a:chOff x="3641" y="336"/>
            <a:chExt cx="2032" cy="2389"/>
          </a:xfrm>
        </p:grpSpPr>
        <p:grpSp>
          <p:nvGrpSpPr>
            <p:cNvPr id="46" name="Group 94">
              <a:extLst>
                <a:ext uri="{FF2B5EF4-FFF2-40B4-BE49-F238E27FC236}">
                  <a16:creationId xmlns:a16="http://schemas.microsoft.com/office/drawing/2014/main" id="{502AE6FD-DA84-4D2E-AD84-ACB425C968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1" y="816"/>
              <a:ext cx="2020" cy="1909"/>
              <a:chOff x="2302" y="880"/>
              <a:chExt cx="2020" cy="1909"/>
            </a:xfrm>
          </p:grpSpPr>
          <p:sp>
            <p:nvSpPr>
              <p:cNvPr id="48" name="Rectangle 58">
                <a:extLst>
                  <a:ext uri="{FF2B5EF4-FFF2-40B4-BE49-F238E27FC236}">
                    <a16:creationId xmlns:a16="http://schemas.microsoft.com/office/drawing/2014/main" id="{C52F635A-93F2-4FBD-A5D7-91A04B577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880"/>
                <a:ext cx="2020" cy="1909"/>
              </a:xfrm>
              <a:prstGeom prst="rect">
                <a:avLst/>
              </a:prstGeom>
              <a:solidFill>
                <a:srgbClr val="FF66CC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/>
              <a:lstStyle/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Device</a:t>
                </a:r>
              </a:p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Controller</a:t>
                </a:r>
              </a:p>
            </p:txBody>
          </p:sp>
          <p:grpSp>
            <p:nvGrpSpPr>
              <p:cNvPr id="49" name="Group 66">
                <a:extLst>
                  <a:ext uri="{FF2B5EF4-FFF2-40B4-BE49-F238E27FC236}">
                    <a16:creationId xmlns:a16="http://schemas.microsoft.com/office/drawing/2014/main" id="{E536CBE8-20E0-45F5-BA5E-99C91C68E9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5" y="1731"/>
                <a:ext cx="483" cy="502"/>
                <a:chOff x="1488" y="2448"/>
                <a:chExt cx="528" cy="576"/>
              </a:xfrm>
            </p:grpSpPr>
            <p:sp>
              <p:nvSpPr>
                <p:cNvPr id="55" name="Rectangle 59">
                  <a:extLst>
                    <a:ext uri="{FF2B5EF4-FFF2-40B4-BE49-F238E27FC236}">
                      <a16:creationId xmlns:a16="http://schemas.microsoft.com/office/drawing/2014/main" id="{E735AB83-CBC0-4CF5-BB3B-8003DBD11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448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sz="1400" b="0">
                      <a:ea typeface="Gill Sans" charset="0"/>
                      <a:cs typeface="Gill Sans" charset="0"/>
                    </a:rPr>
                    <a:t>read</a:t>
                  </a:r>
                </a:p>
              </p:txBody>
            </p:sp>
            <p:sp>
              <p:nvSpPr>
                <p:cNvPr id="56" name="Rectangle 60">
                  <a:extLst>
                    <a:ext uri="{FF2B5EF4-FFF2-40B4-BE49-F238E27FC236}">
                      <a16:creationId xmlns:a16="http://schemas.microsoft.com/office/drawing/2014/main" id="{934B222D-FF34-4E71-AC92-273E4D39A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592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sz="1400" b="0">
                      <a:ea typeface="Gill Sans" charset="0"/>
                      <a:cs typeface="Gill Sans" charset="0"/>
                    </a:rPr>
                    <a:t>write</a:t>
                  </a:r>
                </a:p>
              </p:txBody>
            </p:sp>
            <p:sp>
              <p:nvSpPr>
                <p:cNvPr id="57" name="Rectangle 61">
                  <a:extLst>
                    <a:ext uri="{FF2B5EF4-FFF2-40B4-BE49-F238E27FC236}">
                      <a16:creationId xmlns:a16="http://schemas.microsoft.com/office/drawing/2014/main" id="{657030A5-04AC-4FB4-AAB5-91993DEA8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736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sz="1400" b="0">
                      <a:ea typeface="Gill Sans" charset="0"/>
                      <a:cs typeface="Gill Sans" charset="0"/>
                    </a:rPr>
                    <a:t>control</a:t>
                  </a:r>
                </a:p>
              </p:txBody>
            </p:sp>
            <p:sp>
              <p:nvSpPr>
                <p:cNvPr id="58" name="Rectangle 62">
                  <a:extLst>
                    <a:ext uri="{FF2B5EF4-FFF2-40B4-BE49-F238E27FC236}">
                      <a16:creationId xmlns:a16="http://schemas.microsoft.com/office/drawing/2014/main" id="{70603A9C-E168-41F1-9EB1-2B9734E42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880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sz="1400" b="0">
                      <a:ea typeface="Gill Sans" charset="0"/>
                      <a:cs typeface="Gill Sans" charset="0"/>
                    </a:rPr>
                    <a:t>status</a:t>
                  </a:r>
                </a:p>
              </p:txBody>
            </p:sp>
          </p:grpSp>
          <p:sp>
            <p:nvSpPr>
              <p:cNvPr id="50" name="Rectangle 63">
                <a:extLst>
                  <a:ext uri="{FF2B5EF4-FFF2-40B4-BE49-F238E27FC236}">
                    <a16:creationId xmlns:a16="http://schemas.microsoft.com/office/drawing/2014/main" id="{37C5EFF9-1B6B-43AA-A2A9-93A630AB5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8" y="1731"/>
                <a:ext cx="790" cy="753"/>
              </a:xfrm>
              <a:prstGeom prst="rect">
                <a:avLst/>
              </a:prstGeom>
              <a:solidFill>
                <a:srgbClr val="00FFFF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Addressable</a:t>
                </a:r>
              </a:p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Memory</a:t>
                </a:r>
              </a:p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and/or</a:t>
                </a:r>
              </a:p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Queues</a:t>
                </a:r>
              </a:p>
            </p:txBody>
          </p:sp>
          <p:sp>
            <p:nvSpPr>
              <p:cNvPr id="51" name="Text Box 64">
                <a:extLst>
                  <a:ext uri="{FF2B5EF4-FFF2-40B4-BE49-F238E27FC236}">
                    <a16:creationId xmlns:a16="http://schemas.microsoft.com/office/drawing/2014/main" id="{0B3B3F61-9503-4F34-8299-AFB8AEAB29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8" y="2233"/>
                <a:ext cx="686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1400" b="0">
                    <a:latin typeface="+mn-lt"/>
                    <a:ea typeface="Gill Sans" charset="0"/>
                    <a:cs typeface="Gill Sans" charset="0"/>
                  </a:rPr>
                  <a:t>Registers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1400" b="0">
                    <a:latin typeface="+mn-lt"/>
                    <a:ea typeface="Gill Sans" charset="0"/>
                    <a:cs typeface="Gill Sans" charset="0"/>
                  </a:rPr>
                  <a:t>(port 0x20)</a:t>
                </a:r>
              </a:p>
            </p:txBody>
          </p:sp>
          <p:sp>
            <p:nvSpPr>
              <p:cNvPr id="52" name="Rectangle 65">
                <a:extLst>
                  <a:ext uri="{FF2B5EF4-FFF2-40B4-BE49-F238E27FC236}">
                    <a16:creationId xmlns:a16="http://schemas.microsoft.com/office/drawing/2014/main" id="{79B40EAF-2726-4A8A-AFD2-C17539B17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1" y="1242"/>
                <a:ext cx="1317" cy="418"/>
              </a:xfrm>
              <a:prstGeom prst="rect">
                <a:avLst/>
              </a:prstGeom>
              <a:solidFill>
                <a:srgbClr val="53FB25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1600" b="0">
                    <a:ea typeface="Gill Sans" charset="0"/>
                    <a:cs typeface="Gill Sans" charset="0"/>
                  </a:rPr>
                  <a:t>Hardware</a:t>
                </a:r>
              </a:p>
              <a:p>
                <a:pPr marL="228600" indent="-228600" algn="ctr"/>
                <a:r>
                  <a:rPr lang="en-US" sz="1600" b="0">
                    <a:ea typeface="Gill Sans" charset="0"/>
                    <a:cs typeface="Gill Sans" charset="0"/>
                  </a:rPr>
                  <a:t>Controller</a:t>
                </a:r>
              </a:p>
            </p:txBody>
          </p:sp>
          <p:sp>
            <p:nvSpPr>
              <p:cNvPr id="53" name="Text Box 69">
                <a:extLst>
                  <a:ext uri="{FF2B5EF4-FFF2-40B4-BE49-F238E27FC236}">
                    <a16:creationId xmlns:a16="http://schemas.microsoft.com/office/drawing/2014/main" id="{8E92867F-ECD7-45F2-842D-D43C5AE45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2" y="2461"/>
                <a:ext cx="1136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1400" b="0" dirty="0">
                    <a:latin typeface="+mn-lt"/>
                    <a:ea typeface="Gill Sans" charset="0"/>
                    <a:cs typeface="Gill Sans" charset="0"/>
                  </a:rPr>
                  <a:t>Memory Mapped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1400" b="0" dirty="0">
                    <a:latin typeface="+mn-lt"/>
                    <a:ea typeface="Gill Sans" charset="0"/>
                    <a:cs typeface="Gill Sans" charset="0"/>
                  </a:rPr>
                  <a:t>Region: 0x8f008020</a:t>
                </a:r>
              </a:p>
            </p:txBody>
          </p:sp>
          <p:sp>
            <p:nvSpPr>
              <p:cNvPr id="54" name="Rectangle 78">
                <a:extLst>
                  <a:ext uri="{FF2B5EF4-FFF2-40B4-BE49-F238E27FC236}">
                    <a16:creationId xmlns:a16="http://schemas.microsoft.com/office/drawing/2014/main" id="{146D6C87-5226-4309-AA09-0BAF60E62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" y="1242"/>
                <a:ext cx="571" cy="418"/>
              </a:xfrm>
              <a:prstGeom prst="rect">
                <a:avLst/>
              </a:prstGeom>
              <a:solidFill>
                <a:srgbClr val="53FB25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Bus</a:t>
                </a:r>
              </a:p>
              <a:p>
                <a:pPr marL="228600" indent="-228600" algn="ctr"/>
                <a:r>
                  <a:rPr lang="en-US" sz="1400" b="0">
                    <a:ea typeface="Gill Sans" charset="0"/>
                    <a:cs typeface="Gill Sans" charset="0"/>
                  </a:rPr>
                  <a:t>Interface</a:t>
                </a:r>
              </a:p>
            </p:txBody>
          </p:sp>
        </p:grpSp>
        <p:pic>
          <p:nvPicPr>
            <p:cNvPr id="47" name="Picture 99">
              <a:extLst>
                <a:ext uri="{FF2B5EF4-FFF2-40B4-BE49-F238E27FC236}">
                  <a16:creationId xmlns:a16="http://schemas.microsoft.com/office/drawing/2014/main" id="{FEAFB020-C7AE-4F05-A2BF-F53F6D764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36"/>
              <a:ext cx="585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" name="Group 106">
            <a:extLst>
              <a:ext uri="{FF2B5EF4-FFF2-40B4-BE49-F238E27FC236}">
                <a16:creationId xmlns:a16="http://schemas.microsoft.com/office/drawing/2014/main" id="{D38E821A-1005-4707-8D18-D12A2FFB927F}"/>
              </a:ext>
            </a:extLst>
          </p:cNvPr>
          <p:cNvGrpSpPr>
            <a:grpSpLocks/>
          </p:cNvGrpSpPr>
          <p:nvPr/>
        </p:nvGrpSpPr>
        <p:grpSpPr bwMode="auto">
          <a:xfrm>
            <a:off x="4760415" y="2406393"/>
            <a:ext cx="3845145" cy="1101726"/>
            <a:chOff x="1221" y="986"/>
            <a:chExt cx="2407" cy="694"/>
          </a:xfrm>
        </p:grpSpPr>
        <p:sp>
          <p:nvSpPr>
            <p:cNvPr id="60" name="Line 87">
              <a:extLst>
                <a:ext uri="{FF2B5EF4-FFF2-40B4-BE49-F238E27FC236}">
                  <a16:creationId xmlns:a16="http://schemas.microsoft.com/office/drawing/2014/main" id="{8A853113-B381-4FF7-B01E-EF234E7EF1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1" y="1488"/>
              <a:ext cx="2407" cy="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A2BA5CE7-ACF4-49A0-9FE8-F95C6E52E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1051"/>
              <a:ext cx="877" cy="293"/>
            </a:xfrm>
            <a:custGeom>
              <a:avLst/>
              <a:gdLst>
                <a:gd name="T0" fmla="*/ 0 w 960"/>
                <a:gd name="T1" fmla="*/ 0 h 336"/>
                <a:gd name="T2" fmla="*/ 0 w 960"/>
                <a:gd name="T3" fmla="*/ 293 h 336"/>
                <a:gd name="T4" fmla="*/ 946 w 960"/>
                <a:gd name="T5" fmla="*/ 293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0" h="336">
                  <a:moveTo>
                    <a:pt x="0" y="0"/>
                  </a:moveTo>
                  <a:lnTo>
                    <a:pt x="0" y="336"/>
                  </a:lnTo>
                  <a:lnTo>
                    <a:pt x="960" y="336"/>
                  </a:ln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62" name="Text Box 84">
              <a:extLst>
                <a:ext uri="{FF2B5EF4-FFF2-40B4-BE49-F238E27FC236}">
                  <a16:creationId xmlns:a16="http://schemas.microsoft.com/office/drawing/2014/main" id="{B1133F80-7A76-4A78-81BB-80E8D639A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" y="986"/>
              <a:ext cx="634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sz="1400" b="0">
                  <a:latin typeface="+mn-lt"/>
                  <a:ea typeface="Gill Sans" charset="0"/>
                  <a:cs typeface="Gill Sans" charset="0"/>
                </a:rPr>
                <a:t>Address +</a:t>
              </a:r>
              <a:endParaRPr lang="en-US" sz="1400" b="0" dirty="0">
                <a:latin typeface="+mn-lt"/>
                <a:ea typeface="Gill Sans" charset="0"/>
                <a:cs typeface="Gill Sans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400" b="0" dirty="0">
                  <a:latin typeface="+mn-lt"/>
                  <a:ea typeface="Gill Sans" charset="0"/>
                  <a:cs typeface="Gill Sans" charset="0"/>
                </a:rPr>
                <a:t>Data</a:t>
              </a:r>
            </a:p>
          </p:txBody>
        </p:sp>
        <p:sp>
          <p:nvSpPr>
            <p:cNvPr id="63" name="Text Box 89">
              <a:extLst>
                <a:ext uri="{FF2B5EF4-FFF2-40B4-BE49-F238E27FC236}">
                  <a16:creationId xmlns:a16="http://schemas.microsoft.com/office/drawing/2014/main" id="{55B01725-530B-49A0-9A0E-9A45F8855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1488"/>
              <a:ext cx="14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sz="1400" b="0">
                  <a:latin typeface="+mn-lt"/>
                  <a:ea typeface="Gill Sans" charset="0"/>
                  <a:cs typeface="Gill Sans" charset="0"/>
                </a:rPr>
                <a:t>Interrupt Request</a:t>
              </a:r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id="{F9C87B9C-D9EF-402A-B3DF-10E8436D435F}"/>
              </a:ext>
            </a:extLst>
          </p:cNvPr>
          <p:cNvGrpSpPr>
            <a:grpSpLocks/>
          </p:cNvGrpSpPr>
          <p:nvPr/>
        </p:nvGrpSpPr>
        <p:grpSpPr bwMode="auto">
          <a:xfrm>
            <a:off x="3659588" y="1450716"/>
            <a:ext cx="5521325" cy="1223963"/>
            <a:chOff x="528" y="384"/>
            <a:chExt cx="3478" cy="771"/>
          </a:xfrm>
        </p:grpSpPr>
        <p:sp>
          <p:nvSpPr>
            <p:cNvPr id="65" name="Rectangle 9">
              <a:extLst>
                <a:ext uri="{FF2B5EF4-FFF2-40B4-BE49-F238E27FC236}">
                  <a16:creationId xmlns:a16="http://schemas.microsoft.com/office/drawing/2014/main" id="{DCA00FB9-35A4-46B5-A7E0-2E4E16733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432"/>
              <a:ext cx="742" cy="290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600" b="0">
                <a:ea typeface="Gill Sans" charset="0"/>
                <a:cs typeface="Gill Sans" charset="0"/>
              </a:endParaRPr>
            </a:p>
          </p:txBody>
        </p:sp>
        <p:grpSp>
          <p:nvGrpSpPr>
            <p:cNvPr id="66" name="Group 102">
              <a:extLst>
                <a:ext uri="{FF2B5EF4-FFF2-40B4-BE49-F238E27FC236}">
                  <a16:creationId xmlns:a16="http://schemas.microsoft.com/office/drawing/2014/main" id="{DEA2D1DD-1E5A-4BF6-913B-72FED30905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384"/>
              <a:ext cx="3397" cy="771"/>
              <a:chOff x="528" y="384"/>
              <a:chExt cx="3397" cy="771"/>
            </a:xfrm>
          </p:grpSpPr>
          <p:sp>
            <p:nvSpPr>
              <p:cNvPr id="67" name="Freeform 100">
                <a:extLst>
                  <a:ext uri="{FF2B5EF4-FFF2-40B4-BE49-F238E27FC236}">
                    <a16:creationId xmlns:a16="http://schemas.microsoft.com/office/drawing/2014/main" id="{FB583BC0-76F4-4CF1-B077-F50A314A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576"/>
                <a:ext cx="2208" cy="144"/>
              </a:xfrm>
              <a:custGeom>
                <a:avLst/>
                <a:gdLst>
                  <a:gd name="T0" fmla="*/ 2208 w 2784"/>
                  <a:gd name="T1" fmla="*/ 0 h 144"/>
                  <a:gd name="T2" fmla="*/ 266 w 2784"/>
                  <a:gd name="T3" fmla="*/ 0 h 144"/>
                  <a:gd name="T4" fmla="*/ 0 w 2784"/>
                  <a:gd name="T5" fmla="*/ 14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84" h="144">
                    <a:moveTo>
                      <a:pt x="2784" y="0"/>
                    </a:moveTo>
                    <a:lnTo>
                      <a:pt x="336" y="0"/>
                    </a:lnTo>
                    <a:lnTo>
                      <a:pt x="0" y="144"/>
                    </a:lnTo>
                  </a:path>
                </a:pathLst>
              </a:cu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algn="ctr"/>
                <a:endParaRPr lang="en-US" sz="1600" b="0"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68" name="Rectangle 11">
                <a:extLst>
                  <a:ext uri="{FF2B5EF4-FFF2-40B4-BE49-F238E27FC236}">
                    <a16:creationId xmlns:a16="http://schemas.microsoft.com/office/drawing/2014/main" id="{0859AFB0-DFA1-45CA-991B-8ED8A1E13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2" y="384"/>
                <a:ext cx="131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SzTx/>
                </a:pPr>
                <a:r>
                  <a:rPr lang="en-US" sz="1400" b="0">
                    <a:ea typeface="Gill Sans" charset="0"/>
                    <a:cs typeface="Gill Sans" charset="0"/>
                  </a:rPr>
                  <a:t>Processor Memory Bus</a:t>
                </a:r>
              </a:p>
            </p:txBody>
          </p:sp>
          <p:sp>
            <p:nvSpPr>
              <p:cNvPr id="69" name="Oval 86">
                <a:extLst>
                  <a:ext uri="{FF2B5EF4-FFF2-40B4-BE49-F238E27FC236}">
                    <a16:creationId xmlns:a16="http://schemas.microsoft.com/office/drawing/2014/main" id="{F876E39C-6BE5-49D7-B624-9CB4F1CBE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8"/>
                <a:ext cx="659" cy="627"/>
              </a:xfrm>
              <a:prstGeom prst="ellipse">
                <a:avLst/>
              </a:prstGeom>
              <a:solidFill>
                <a:srgbClr val="00FFFF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1600" b="0">
                    <a:ea typeface="Gill Sans" charset="0"/>
                    <a:cs typeface="Gill Sans" charset="0"/>
                  </a:rPr>
                  <a:t>CPU</a:t>
                </a:r>
              </a:p>
            </p:txBody>
          </p:sp>
          <p:sp>
            <p:nvSpPr>
              <p:cNvPr id="70" name="Rectangle 101">
                <a:extLst>
                  <a:ext uri="{FF2B5EF4-FFF2-40B4-BE49-F238E27FC236}">
                    <a16:creationId xmlns:a16="http://schemas.microsoft.com/office/drawing/2014/main" id="{64305BB9-BD17-4FE8-9085-91B44DCE3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439"/>
                <a:ext cx="547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400" b="0" dirty="0">
                    <a:ea typeface="Gill Sans" charset="0"/>
                    <a:cs typeface="Gill Sans" charset="0"/>
                  </a:rPr>
                  <a:t>Regular</a:t>
                </a:r>
              </a:p>
              <a:p>
                <a:pPr algn="ctr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400" b="0" dirty="0">
                    <a:ea typeface="Gill Sans" charset="0"/>
                    <a:cs typeface="Gill Sans" charset="0"/>
                  </a:rPr>
                  <a:t>Memory</a:t>
                </a:r>
              </a:p>
            </p:txBody>
          </p:sp>
        </p:grpSp>
      </p:grpSp>
      <p:grpSp>
        <p:nvGrpSpPr>
          <p:cNvPr id="71" name="Group 103">
            <a:extLst>
              <a:ext uri="{FF2B5EF4-FFF2-40B4-BE49-F238E27FC236}">
                <a16:creationId xmlns:a16="http://schemas.microsoft.com/office/drawing/2014/main" id="{343FCC8A-57F2-4237-8E5E-F724B0E404AC}"/>
              </a:ext>
            </a:extLst>
          </p:cNvPr>
          <p:cNvGrpSpPr>
            <a:grpSpLocks/>
          </p:cNvGrpSpPr>
          <p:nvPr/>
        </p:nvGrpSpPr>
        <p:grpSpPr bwMode="auto">
          <a:xfrm>
            <a:off x="3583389" y="1755516"/>
            <a:ext cx="4114801" cy="1905000"/>
            <a:chOff x="480" y="576"/>
            <a:chExt cx="2592" cy="1200"/>
          </a:xfrm>
        </p:grpSpPr>
        <p:sp>
          <p:nvSpPr>
            <p:cNvPr id="72" name="Line 8">
              <a:extLst>
                <a:ext uri="{FF2B5EF4-FFF2-40B4-BE49-F238E27FC236}">
                  <a16:creationId xmlns:a16="http://schemas.microsoft.com/office/drawing/2014/main" id="{C4473A35-B253-4BBA-8FD1-152220F11B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3" y="576"/>
              <a:ext cx="0" cy="17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73" name="Rectangle 85">
              <a:extLst>
                <a:ext uri="{FF2B5EF4-FFF2-40B4-BE49-F238E27FC236}">
                  <a16:creationId xmlns:a16="http://schemas.microsoft.com/office/drawing/2014/main" id="{7FBA7F4F-003D-4BE5-8D16-99DE5870A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344"/>
              <a:ext cx="759" cy="432"/>
            </a:xfrm>
            <a:prstGeom prst="rect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400" b="0">
                  <a:ea typeface="Gill Sans" charset="0"/>
                  <a:cs typeface="Gill Sans" charset="0"/>
                </a:rPr>
                <a:t>Interrupt</a:t>
              </a:r>
            </a:p>
            <a:p>
              <a:pPr marL="228600" indent="-228600" algn="ctr"/>
              <a:r>
                <a:rPr lang="en-US" sz="1400" b="0" dirty="0"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74" name="Oval 93">
              <a:extLst>
                <a:ext uri="{FF2B5EF4-FFF2-40B4-BE49-F238E27FC236}">
                  <a16:creationId xmlns:a16="http://schemas.microsoft.com/office/drawing/2014/main" id="{B7F23279-ED59-4F14-8726-0A918676F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200" b="0" dirty="0"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200" b="0" dirty="0"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75" name="Oval 95">
              <a:extLst>
                <a:ext uri="{FF2B5EF4-FFF2-40B4-BE49-F238E27FC236}">
                  <a16:creationId xmlns:a16="http://schemas.microsoft.com/office/drawing/2014/main" id="{7792D8D1-7423-4CF9-9B18-D340DB354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200" b="0" dirty="0"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200" b="0" dirty="0"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76" name="Line 96">
              <a:extLst>
                <a:ext uri="{FF2B5EF4-FFF2-40B4-BE49-F238E27FC236}">
                  <a16:creationId xmlns:a16="http://schemas.microsoft.com/office/drawing/2014/main" id="{649FB6B3-BE12-48F5-8E3B-600121303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576"/>
              <a:ext cx="0" cy="13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77" name="Line 88">
              <a:extLst>
                <a:ext uri="{FF2B5EF4-FFF2-40B4-BE49-F238E27FC236}">
                  <a16:creationId xmlns:a16="http://schemas.microsoft.com/office/drawing/2014/main" id="{FC5F5065-FB31-4451-9C69-240E072ED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135"/>
              <a:ext cx="0" cy="20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1600" b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78" name="Group 109">
            <a:extLst>
              <a:ext uri="{FF2B5EF4-FFF2-40B4-BE49-F238E27FC236}">
                <a16:creationId xmlns:a16="http://schemas.microsoft.com/office/drawing/2014/main" id="{745E9495-6140-4880-9713-796E30A356F7}"/>
              </a:ext>
            </a:extLst>
          </p:cNvPr>
          <p:cNvGrpSpPr>
            <a:grpSpLocks/>
          </p:cNvGrpSpPr>
          <p:nvPr/>
        </p:nvGrpSpPr>
        <p:grpSpPr bwMode="auto">
          <a:xfrm>
            <a:off x="5177238" y="2517516"/>
            <a:ext cx="2063750" cy="650875"/>
            <a:chOff x="1484" y="1056"/>
            <a:chExt cx="1300" cy="410"/>
          </a:xfrm>
        </p:grpSpPr>
        <p:grpSp>
          <p:nvGrpSpPr>
            <p:cNvPr id="79" name="Group 107">
              <a:extLst>
                <a:ext uri="{FF2B5EF4-FFF2-40B4-BE49-F238E27FC236}">
                  <a16:creationId xmlns:a16="http://schemas.microsoft.com/office/drawing/2014/main" id="{978FDB16-C7BD-4E00-BCDA-36B4117B1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" y="1056"/>
              <a:ext cx="854" cy="410"/>
              <a:chOff x="1484" y="1056"/>
              <a:chExt cx="854" cy="410"/>
            </a:xfrm>
          </p:grpSpPr>
          <p:sp>
            <p:nvSpPr>
              <p:cNvPr id="81" name="Text Box 97">
                <a:extLst>
                  <a:ext uri="{FF2B5EF4-FFF2-40B4-BE49-F238E27FC236}">
                    <a16:creationId xmlns:a16="http://schemas.microsoft.com/office/drawing/2014/main" id="{8FA64585-4824-4FDD-9C4D-0DD7BF94BB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4" y="1138"/>
                <a:ext cx="854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1400" b="0">
                    <a:latin typeface="+mn-lt"/>
                    <a:ea typeface="Gill Sans" charset="0"/>
                    <a:cs typeface="Gill Sans" charset="0"/>
                  </a:rPr>
                  <a:t>Other Devices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1400" b="0">
                    <a:latin typeface="+mn-lt"/>
                    <a:ea typeface="Gill Sans" charset="0"/>
                    <a:cs typeface="Gill Sans" charset="0"/>
                  </a:rPr>
                  <a:t>or Buses</a:t>
                </a:r>
              </a:p>
            </p:txBody>
          </p:sp>
          <p:sp>
            <p:nvSpPr>
              <p:cNvPr id="82" name="Line 98">
                <a:extLst>
                  <a:ext uri="{FF2B5EF4-FFF2-40B4-BE49-F238E27FC236}">
                    <a16:creationId xmlns:a16="http://schemas.microsoft.com/office/drawing/2014/main" id="{60053DF7-762A-444F-9DFE-083958EAF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1056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algn="ctr"/>
                <a:endParaRPr lang="en-US" sz="1600" b="0"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80" name="Line 108">
              <a:extLst>
                <a:ext uri="{FF2B5EF4-FFF2-40B4-BE49-F238E27FC236}">
                  <a16:creationId xmlns:a16="http://schemas.microsoft.com/office/drawing/2014/main" id="{DA9C58B7-CFB4-4F1C-B8A0-9438DF4984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344"/>
              <a:ext cx="48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1600" b="0"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21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9792-0092-493A-BAC1-FE823F5A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SSD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20D97-A266-4B78-A292-CAA24CA50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Pros (vs. hard disk drives):</a:t>
            </a:r>
          </a:p>
          <a:p>
            <a:pPr lvl="1"/>
            <a:r>
              <a:rPr lang="en-US" dirty="0" smtClean="0"/>
              <a:t>Low latency, high throughput (eliminate seek/rotational delay)</a:t>
            </a:r>
          </a:p>
          <a:p>
            <a:pPr lvl="1"/>
            <a:r>
              <a:rPr lang="en-US" dirty="0" smtClean="0"/>
              <a:t>No moving parts: </a:t>
            </a:r>
          </a:p>
          <a:p>
            <a:pPr lvl="2"/>
            <a:r>
              <a:rPr lang="en-US" dirty="0" smtClean="0"/>
              <a:t>Very light weight, low power, silent, very shock insensitive</a:t>
            </a:r>
          </a:p>
          <a:p>
            <a:pPr lvl="1"/>
            <a:r>
              <a:rPr lang="en-US" dirty="0" smtClean="0"/>
              <a:t>Read at memory speeds (limited by controller and I/O bus)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Small storage (0.1-0.5x disk)</a:t>
            </a:r>
          </a:p>
          <a:p>
            <a:pPr lvl="1"/>
            <a:r>
              <a:rPr lang="en-US" dirty="0" smtClean="0"/>
              <a:t>Hybrid alternative: combine small SSD with large HDD</a:t>
            </a:r>
          </a:p>
          <a:p>
            <a:pPr lvl="1"/>
            <a:r>
              <a:rPr lang="en-US" dirty="0" smtClean="0"/>
              <a:t>Asymmetric block write performance: read </a:t>
            </a:r>
            <a:r>
              <a:rPr lang="en-US" dirty="0" err="1" smtClean="0"/>
              <a:t>pg</a:t>
            </a:r>
            <a:r>
              <a:rPr lang="en-US" dirty="0" smtClean="0"/>
              <a:t>/erase/write </a:t>
            </a:r>
            <a:r>
              <a:rPr lang="en-US" dirty="0" err="1" smtClean="0"/>
              <a:t>pg</a:t>
            </a:r>
            <a:endParaRPr lang="en-US" dirty="0" smtClean="0"/>
          </a:p>
          <a:p>
            <a:pPr lvl="2"/>
            <a:r>
              <a:rPr lang="en-US" dirty="0" smtClean="0"/>
              <a:t>Controller garbage collection (GC) algorithms have major effect on performance</a:t>
            </a:r>
          </a:p>
          <a:p>
            <a:pPr lvl="1"/>
            <a:r>
              <a:rPr lang="en-US" dirty="0" smtClean="0"/>
              <a:t>Limited drive lifetime </a:t>
            </a:r>
          </a:p>
          <a:p>
            <a:pPr lvl="2"/>
            <a:r>
              <a:rPr lang="en-US" dirty="0" smtClean="0"/>
              <a:t>1-10K writes/page for MLC NAND</a:t>
            </a:r>
          </a:p>
          <a:p>
            <a:pPr lvl="2"/>
            <a:r>
              <a:rPr lang="en-US" dirty="0" err="1" smtClean="0"/>
              <a:t>Avg</a:t>
            </a:r>
            <a:r>
              <a:rPr lang="en-US" dirty="0" smtClean="0"/>
              <a:t> failure rate is 6 years, life expectancy is 9–11 years</a:t>
            </a:r>
          </a:p>
          <a:p>
            <a:r>
              <a:rPr lang="en-US" dirty="0" smtClean="0"/>
              <a:t>These are changing rapidly!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0D797-71EF-4725-9466-E235AD960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5D274-AF7B-4191-931B-173F017E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A8B66-82FF-4E20-A90F-6CF566AF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9C84-F7E5-4E17-99B4-D5E24809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Bit of I/O Performance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2AEB4-C596-4C04-869D-F7A60D49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770C5-0E4E-4092-8490-5F09B156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E4D9-892B-4F7C-945B-504C64FC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6BE6-2816-4097-A99B-A57C4C5E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Recall: Times (s) and Rates (op/s)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29989-1470-498E-99A2-0FADB5017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Latency</a:t>
            </a:r>
            <a:r>
              <a:rPr lang="en-US" dirty="0" smtClean="0"/>
              <a:t> – time to complete a task</a:t>
            </a:r>
          </a:p>
          <a:p>
            <a:pPr lvl="1"/>
            <a:r>
              <a:rPr lang="en-US" dirty="0" smtClean="0"/>
              <a:t>Measured in units of time (s, </a:t>
            </a:r>
            <a:r>
              <a:rPr lang="en-US" dirty="0" err="1" smtClean="0"/>
              <a:t>ms</a:t>
            </a:r>
            <a:r>
              <a:rPr lang="en-US" dirty="0" smtClean="0"/>
              <a:t>, us, …, hours, years)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Response Time </a:t>
            </a:r>
            <a:r>
              <a:rPr lang="en-US" dirty="0" smtClean="0"/>
              <a:t>- time to initiate and operation and get its response</a:t>
            </a:r>
          </a:p>
          <a:p>
            <a:pPr lvl="1"/>
            <a:r>
              <a:rPr lang="en-US" dirty="0" smtClean="0"/>
              <a:t>Able to issue one that depends on the result</a:t>
            </a:r>
          </a:p>
          <a:p>
            <a:pPr lvl="1"/>
            <a:r>
              <a:rPr lang="en-US" dirty="0" smtClean="0"/>
              <a:t>Know that it is done (anti-dependence, resource usage)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Throughput or Bandwidth </a:t>
            </a:r>
            <a:r>
              <a:rPr lang="en-US" dirty="0" smtClean="0"/>
              <a:t>– rate at which tasks are performed</a:t>
            </a:r>
          </a:p>
          <a:p>
            <a:pPr lvl="1"/>
            <a:r>
              <a:rPr lang="en-US" dirty="0" smtClean="0"/>
              <a:t>Measured in units of things per unit time (ops/s, GLOP/s)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Performance</a:t>
            </a:r>
            <a:r>
              <a:rPr lang="en-US" dirty="0" smtClean="0"/>
              <a:t>???</a:t>
            </a:r>
          </a:p>
          <a:p>
            <a:pPr lvl="1"/>
            <a:r>
              <a:rPr lang="en-US" dirty="0" smtClean="0"/>
              <a:t>Operation time (4 </a:t>
            </a:r>
            <a:r>
              <a:rPr lang="en-US" dirty="0" err="1" smtClean="0"/>
              <a:t>mins</a:t>
            </a:r>
            <a:r>
              <a:rPr lang="en-US" dirty="0" smtClean="0"/>
              <a:t> to run a mile…)</a:t>
            </a:r>
          </a:p>
          <a:p>
            <a:pPr lvl="1"/>
            <a:r>
              <a:rPr lang="en-US" dirty="0" smtClean="0"/>
              <a:t>Rate (mph, mpg, …)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258E-5261-48CB-BA87-5812592A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AE82D-C29B-49EB-AABF-4FAB04EB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8877F-D37A-42B6-B752-CD9272FC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6567-0680-4529-A680-4AC1BB27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Performance Concepts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16A1-C2F2-4347-A853-336E68D5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9053980" cy="435133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Response Time or Latency</a:t>
            </a:r>
            <a:r>
              <a:rPr lang="en-US" dirty="0" smtClean="0"/>
              <a:t>: Time to perform an operation(s)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Bandwidth or Throughput</a:t>
            </a:r>
            <a:r>
              <a:rPr lang="en-US" dirty="0" smtClean="0"/>
              <a:t>: Rate at which operations are performed (op/s)</a:t>
            </a:r>
          </a:p>
          <a:p>
            <a:pPr lvl="1"/>
            <a:r>
              <a:rPr lang="en-US" dirty="0" smtClean="0"/>
              <a:t>Files: MB/s, Networks: Mb/s, Arithmetic: GFLOP/s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Start up or “Overhead”</a:t>
            </a:r>
            <a:r>
              <a:rPr lang="en-US" dirty="0" smtClean="0"/>
              <a:t>: time to initiate an operation</a:t>
            </a:r>
          </a:p>
          <a:p>
            <a:r>
              <a:rPr lang="en-US" dirty="0" smtClean="0"/>
              <a:t>Most I/O operations are roughly linear in </a:t>
            </a:r>
            <a:r>
              <a:rPr lang="en-US" i="1" dirty="0" smtClean="0"/>
              <a:t>b</a:t>
            </a:r>
            <a:r>
              <a:rPr lang="en-US" dirty="0" smtClean="0"/>
              <a:t> bytes</a:t>
            </a:r>
          </a:p>
          <a:p>
            <a:pPr lvl="1"/>
            <a:r>
              <a:rPr lang="en-US" dirty="0" smtClean="0"/>
              <a:t>Latency(b) = Overhead + b/</a:t>
            </a:r>
            <a:r>
              <a:rPr lang="en-US" dirty="0" err="1" smtClean="0"/>
              <a:t>TransferCapacity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0AAE2-4272-4EAB-806D-C2CE8D33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8BB76-28DC-49F1-A96F-EF61067E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17A4F-7BFB-4C21-B543-15703E4F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3057-7EAC-4810-BF67-AC648A72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(Fast Network)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D3140-C821-4D74-B05E-76CC4C7F06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2" y="1828800"/>
                <a:ext cx="5228782" cy="4351337"/>
              </a:xfrm>
            </p:spPr>
            <p:txBody>
              <a:bodyPr/>
              <a:lstStyle/>
              <a:p>
                <a:r>
                  <a:rPr lang="en-US" dirty="0" smtClean="0"/>
                  <a:t>Consider a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dirty="0" smtClean="0"/>
                      <m:t> </m:t>
                    </m:r>
                    <m:r>
                      <m:rPr>
                        <m:nor/>
                      </m:rPr>
                      <a:rPr lang="en-US" dirty="0" smtClean="0"/>
                      <m:t>Gb</m:t>
                    </m:r>
                    <m:r>
                      <m:rPr>
                        <m:nor/>
                      </m:rPr>
                      <a:rPr lang="en-US" dirty="0" smtClean="0"/>
                      <m:t>/</m:t>
                    </m:r>
                    <m:r>
                      <m:rPr>
                        <m:nor/>
                      </m:rPr>
                      <a:rPr lang="en-US" dirty="0" smtClean="0"/>
                      <m:t>s</m:t>
                    </m:r>
                  </m:oMath>
                </a14:m>
                <a:r>
                  <a:rPr lang="en-US" dirty="0"/>
                  <a:t> link (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 = 125</m:t>
                    </m:r>
                    <m:r>
                      <m:rPr>
                        <m:nor/>
                      </m:rPr>
                      <a:rPr lang="en-US" dirty="0" smtClean="0"/>
                      <m:t> </m:t>
                    </m:r>
                    <m:r>
                      <m:rPr>
                        <m:nor/>
                      </m:rPr>
                      <a:rPr lang="en-US" dirty="0" smtClean="0"/>
                      <m:t>MB</m:t>
                    </m:r>
                    <m:r>
                      <m:rPr>
                        <m:nor/>
                      </m:rPr>
                      <a:rPr lang="en-US" dirty="0" smtClean="0"/>
                      <m:t>/</m:t>
                    </m:r>
                    <m:r>
                      <m:rPr>
                        <m:nor/>
                      </m:rPr>
                      <a:rPr lang="en-US" dirty="0" smtClean="0"/>
                      <m:t>s</m:t>
                    </m:r>
                  </m:oMath>
                </a14:m>
                <a:r>
                  <a:rPr lang="en-US" dirty="0"/>
                  <a:t>) with startup cost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 = 1</m:t>
                    </m:r>
                    <m:r>
                      <m:rPr>
                        <m:nor/>
                      </m:rPr>
                      <a:rPr lang="en-US" dirty="0" smtClean="0"/>
                      <m:t> </m:t>
                    </m:r>
                    <m:r>
                      <m:rPr>
                        <m:nor/>
                      </m:rPr>
                      <a:rPr lang="en-US" dirty="0" smtClean="0"/>
                      <m:t>ms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Latency: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Effective Bandwidth:</a:t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num>
                          <m:den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Half-power Bandwidth: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For this example, half-power bandwidth occurs at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 = 125</m:t>
                    </m:r>
                    <m:r>
                      <m:rPr>
                        <m:nor/>
                      </m:rPr>
                      <a:rPr lang="en-US" dirty="0" smtClean="0"/>
                      <m:t> </m:t>
                    </m:r>
                    <m:r>
                      <m:rPr>
                        <m:nor/>
                      </m:rPr>
                      <a:rPr lang="en-US" dirty="0" smtClean="0"/>
                      <m:t>KB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D3140-C821-4D74-B05E-76CC4C7F06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1828800"/>
                <a:ext cx="5228782" cy="4351337"/>
              </a:xfrm>
              <a:blipFill>
                <a:blip r:embed="rId2"/>
                <a:stretch>
                  <a:fillRect l="-466" t="-1120" r="-466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3F3C9-E2EC-4360-9DDA-E9643DCC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A17FE-7170-4F69-A287-4592DF0E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D39D-D38B-4266-85CE-B4B1C10A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EAA902-AB5B-48E8-A3A6-723AB59273DA}"/>
              </a:ext>
            </a:extLst>
          </p:cNvPr>
          <p:cNvGrpSpPr/>
          <p:nvPr/>
        </p:nvGrpSpPr>
        <p:grpSpPr>
          <a:xfrm>
            <a:off x="6670537" y="1690688"/>
            <a:ext cx="5441950" cy="4415167"/>
            <a:chOff x="1873250" y="1452233"/>
            <a:chExt cx="5441950" cy="44151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ECF77E-2F8A-4004-9DD4-F82DD0AD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3250" y="1452233"/>
              <a:ext cx="5441950" cy="4415167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4F2285-C8FC-4838-BAFC-C4AB539AC870}"/>
                </a:ext>
              </a:extLst>
            </p:cNvPr>
            <p:cNvCxnSpPr/>
            <p:nvPr/>
          </p:nvCxnSpPr>
          <p:spPr>
            <a:xfrm flipV="1">
              <a:off x="3581400" y="2057400"/>
              <a:ext cx="0" cy="3133271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58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D9688-F861-4897-8B9B-B3A22988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10 ms Startup Cost (e.g., Disk)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34A4C-8E95-4E1E-BD42-569A64FBF1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872" y="1828800"/>
                <a:ext cx="4590288" cy="4351337"/>
              </a:xfrm>
            </p:spPr>
            <p:txBody>
              <a:bodyPr/>
              <a:lstStyle/>
              <a:p>
                <a:r>
                  <a:rPr lang="en-US" dirty="0" smtClean="0"/>
                  <a:t>Half-power bandwidth at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=1.25</m:t>
                    </m:r>
                    <m:r>
                      <m:rPr>
                        <m:nor/>
                      </m:rPr>
                      <a:rPr lang="en-US" smtClean="0"/>
                      <m:t> </m:t>
                    </m:r>
                    <m:r>
                      <m:rPr>
                        <m:nor/>
                      </m:rPr>
                      <a:rPr lang="en-US" smtClean="0"/>
                      <m:t>MB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Large startup cost can degrade effective bandwidth</a:t>
                </a:r>
              </a:p>
              <a:p>
                <a:endParaRPr lang="en-US" dirty="0"/>
              </a:p>
              <a:p>
                <a:r>
                  <a:rPr lang="en-US" dirty="0"/>
                  <a:t>Amortize it by performing I/O in larger blocks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34A4C-8E95-4E1E-BD42-569A64FBF1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872" y="1828800"/>
                <a:ext cx="4590288" cy="4351337"/>
              </a:xfrm>
              <a:blipFill>
                <a:blip r:embed="rId2"/>
                <a:stretch>
                  <a:fillRect l="-531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A3EC9-48D0-4A7A-8BB4-05B7C197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537A9-D06F-4E4F-A7D5-A81AF33F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B7953-DE98-4EBC-B34C-E90FCE22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7856A-EE7D-48C2-B0DC-372E720C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078" y="1389932"/>
            <a:ext cx="6121400" cy="4966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20DB7-1158-4BEA-9EF1-513AB439DE13}"/>
              </a:ext>
            </a:extLst>
          </p:cNvPr>
          <p:cNvSpPr txBox="1"/>
          <p:nvPr/>
        </p:nvSpPr>
        <p:spPr>
          <a:xfrm>
            <a:off x="8004314" y="4897994"/>
            <a:ext cx="32202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Half-power b = 1,250,000 bytes!</a:t>
            </a:r>
          </a:p>
        </p:txBody>
      </p:sp>
    </p:spTree>
    <p:extLst>
      <p:ext uri="{BB962C8B-B14F-4D97-AF65-F5344CB8AC3E}">
        <p14:creationId xmlns:p14="http://schemas.microsoft.com/office/powerpoint/2010/main" val="39837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498F-293B-4D96-A7A7-BA180850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Determines Peak BW for I/O?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FE99-148A-4CBC-AAB4-E8D418490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Bus Speed</a:t>
            </a:r>
          </a:p>
          <a:p>
            <a:pPr lvl="1"/>
            <a:r>
              <a:rPr lang="en-US" dirty="0" smtClean="0"/>
              <a:t>PCI-X: 1064 MB/s = 133 MHz x 64 bit (per lane)</a:t>
            </a:r>
          </a:p>
          <a:p>
            <a:pPr lvl="1"/>
            <a:r>
              <a:rPr lang="en-US" dirty="0" smtClean="0"/>
              <a:t>ULTRA WIDE SCSI: 40 MB/s</a:t>
            </a:r>
          </a:p>
          <a:p>
            <a:pPr lvl="1"/>
            <a:r>
              <a:rPr lang="en-US" dirty="0" smtClean="0"/>
              <a:t>Serial Attached SCSI &amp; Serial ATA &amp; IEEE 1394 (</a:t>
            </a:r>
            <a:r>
              <a:rPr lang="en-US" dirty="0" err="1" smtClean="0"/>
              <a:t>firewire</a:t>
            </a:r>
            <a:r>
              <a:rPr lang="en-US" dirty="0" smtClean="0"/>
              <a:t>): 1.6 Gb/s full duplex (200 MB/s)</a:t>
            </a:r>
          </a:p>
          <a:p>
            <a:pPr lvl="1"/>
            <a:r>
              <a:rPr lang="en-US" dirty="0" smtClean="0"/>
              <a:t>USB 3.0 – 5 Gb/s</a:t>
            </a:r>
          </a:p>
          <a:p>
            <a:pPr lvl="1"/>
            <a:r>
              <a:rPr lang="en-US" dirty="0" smtClean="0"/>
              <a:t>Thunderbolt 3 – 40 Gb/s </a:t>
            </a:r>
          </a:p>
          <a:p>
            <a:r>
              <a:rPr lang="en-US" dirty="0" smtClean="0"/>
              <a:t>Device Transfer Bandwidth</a:t>
            </a:r>
          </a:p>
          <a:p>
            <a:pPr lvl="1"/>
            <a:r>
              <a:rPr lang="en-US" dirty="0" smtClean="0"/>
              <a:t>Rotational speed of disk</a:t>
            </a:r>
          </a:p>
          <a:p>
            <a:pPr lvl="1"/>
            <a:r>
              <a:rPr lang="en-US" dirty="0" smtClean="0"/>
              <a:t>Write / Read rate of NAND flash</a:t>
            </a:r>
          </a:p>
          <a:p>
            <a:pPr lvl="1"/>
            <a:r>
              <a:rPr lang="en-US" dirty="0" smtClean="0"/>
              <a:t>Signaling rate of network link</a:t>
            </a:r>
          </a:p>
          <a:p>
            <a:r>
              <a:rPr lang="en-US" dirty="0" smtClean="0"/>
              <a:t>Whatever is the bottleneck in the path…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26B0C-498D-4AB7-BA94-E74CA491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DBCE7-2199-45E8-BD88-F7516F08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7D3B-809A-4CF1-834E-F0E9EE71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7671-5B1A-4934-9405-5DA09638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Overall I/O performance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DDD45-44B2-4975-8869-8AFCE7BC5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964234" cy="4351337"/>
          </a:xfrm>
        </p:spPr>
        <p:txBody>
          <a:bodyPr/>
          <a:lstStyle/>
          <a:p>
            <a:r>
              <a:rPr lang="en-US" dirty="0" smtClean="0"/>
              <a:t>Performance of I/O subsystem</a:t>
            </a:r>
          </a:p>
          <a:p>
            <a:pPr lvl="1"/>
            <a:r>
              <a:rPr lang="en-US" dirty="0" smtClean="0"/>
              <a:t>Metrics: Response Time, Throughput </a:t>
            </a:r>
          </a:p>
          <a:p>
            <a:pPr lvl="1"/>
            <a:r>
              <a:rPr lang="en-US" dirty="0" smtClean="0"/>
              <a:t>Effective BW = transfer size / response time</a:t>
            </a:r>
          </a:p>
          <a:p>
            <a:pPr lvl="1"/>
            <a:r>
              <a:rPr lang="en-US" dirty="0" smtClean="0"/>
              <a:t>Contributing factors to latency:</a:t>
            </a:r>
          </a:p>
          <a:p>
            <a:pPr lvl="2"/>
            <a:r>
              <a:rPr lang="en-US" dirty="0" smtClean="0"/>
              <a:t>Software paths (can be loosely modeled by a queue)</a:t>
            </a:r>
          </a:p>
          <a:p>
            <a:pPr lvl="2"/>
            <a:r>
              <a:rPr lang="en-US" dirty="0" smtClean="0"/>
              <a:t>Hardware controller</a:t>
            </a:r>
          </a:p>
          <a:p>
            <a:pPr lvl="2"/>
            <a:r>
              <a:rPr lang="en-US" dirty="0" smtClean="0"/>
              <a:t>I/O device service time</a:t>
            </a:r>
          </a:p>
          <a:p>
            <a:r>
              <a:rPr lang="en-US" dirty="0" smtClean="0"/>
              <a:t>Queuing behavior:</a:t>
            </a:r>
          </a:p>
          <a:p>
            <a:pPr lvl="1"/>
            <a:r>
              <a:rPr lang="en-US" dirty="0" smtClean="0"/>
              <a:t>Can lead to big increases of latency as utilization increases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C59B-1079-4E75-B5CF-C135B82C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0E1BC-1543-4444-AB4C-3AC46248F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A593F-6F8B-4C23-A761-8C36472D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34" name="Group 44">
            <a:extLst>
              <a:ext uri="{FF2B5EF4-FFF2-40B4-BE49-F238E27FC236}">
                <a16:creationId xmlns:a16="http://schemas.microsoft.com/office/drawing/2014/main" id="{6984D624-696A-4F00-9BA1-09A140334C9E}"/>
              </a:ext>
            </a:extLst>
          </p:cNvPr>
          <p:cNvGrpSpPr>
            <a:grpSpLocks/>
          </p:cNvGrpSpPr>
          <p:nvPr/>
        </p:nvGrpSpPr>
        <p:grpSpPr bwMode="auto">
          <a:xfrm>
            <a:off x="6415339" y="1620043"/>
            <a:ext cx="4803775" cy="1784350"/>
            <a:chOff x="282" y="624"/>
            <a:chExt cx="3026" cy="1124"/>
          </a:xfrm>
        </p:grpSpPr>
        <p:sp>
          <p:nvSpPr>
            <p:cNvPr id="35" name="Line 27">
              <a:extLst>
                <a:ext uri="{FF2B5EF4-FFF2-40B4-BE49-F238E27FC236}">
                  <a16:creationId xmlns:a16="http://schemas.microsoft.com/office/drawing/2014/main" id="{839D0CDE-12A1-46CF-BA28-BE6A58112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1036"/>
              <a:ext cx="3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5A382E9D-C8A5-4148-8A41-64C04751C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" y="1584"/>
              <a:ext cx="302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600" b="0" dirty="0">
                  <a:ea typeface="Gill Sans" charset="0"/>
                  <a:cs typeface="Gill Sans" charset="0"/>
                </a:rPr>
                <a:t>Response Time = Queue + I/O device service time</a:t>
              </a:r>
            </a:p>
          </p:txBody>
        </p: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57C4538D-7D18-49A6-BA3D-734D73AE4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849"/>
              <a:ext cx="569" cy="373"/>
            </a:xfrm>
            <a:prstGeom prst="roundRect">
              <a:avLst>
                <a:gd name="adj" fmla="val 12495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EFD26251-823C-405A-829D-3F7D02577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" y="750"/>
              <a:ext cx="579" cy="571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228600" indent="-228600"/>
              <a:r>
                <a:rPr lang="en-US" sz="1600" b="0" dirty="0">
                  <a:ea typeface="Gill Sans" charset="0"/>
                  <a:cs typeface="Gill Sans" charset="0"/>
                </a:rPr>
                <a:t>User</a:t>
              </a:r>
            </a:p>
            <a:p>
              <a:pPr marL="228600" indent="-228600"/>
              <a:r>
                <a:rPr lang="en-US" sz="1600" b="0" dirty="0">
                  <a:ea typeface="Gill Sans" charset="0"/>
                  <a:cs typeface="Gill Sans" charset="0"/>
                </a:rPr>
                <a:t>Thread</a:t>
              </a:r>
            </a:p>
          </p:txBody>
        </p: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B00F6184-56A7-4B84-ABE3-F4BFB2B99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" y="882"/>
              <a:ext cx="471" cy="307"/>
            </a:xfrm>
            <a:prstGeom prst="rect">
              <a:avLst/>
            </a:prstGeom>
            <a:solidFill>
              <a:srgbClr val="53FB25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40" name="Line 24">
              <a:extLst>
                <a:ext uri="{FF2B5EF4-FFF2-40B4-BE49-F238E27FC236}">
                  <a16:creationId xmlns:a16="http://schemas.microsoft.com/office/drawing/2014/main" id="{F4201638-B4CB-4C4F-8064-D3733D2DD4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0" y="874"/>
              <a:ext cx="0" cy="3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D17AF760-4F1E-4E2C-AD73-22631AA3B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2" y="875"/>
              <a:ext cx="0" cy="3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42" name="Rectangle 26">
              <a:extLst>
                <a:ext uri="{FF2B5EF4-FFF2-40B4-BE49-F238E27FC236}">
                  <a16:creationId xmlns:a16="http://schemas.microsoft.com/office/drawing/2014/main" id="{22E08406-4280-4394-8C5F-259361546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" y="1200"/>
              <a:ext cx="733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600" b="0">
                  <a:ea typeface="Gill Sans" charset="0"/>
                  <a:cs typeface="Gill Sans" charset="0"/>
                </a:rPr>
                <a:t>Queue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600" b="0">
                  <a:ea typeface="Gill Sans" charset="0"/>
                  <a:cs typeface="Gill Sans" charset="0"/>
                </a:rPr>
                <a:t>[OS Paths]</a:t>
              </a:r>
            </a:p>
          </p:txBody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5905CC0C-82B6-45C6-BCF0-2D4202ABD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624"/>
              <a:ext cx="374" cy="82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marL="228600" indent="-228600" algn="ctr"/>
              <a:r>
                <a:rPr lang="en-US" sz="1600" b="0" dirty="0"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44" name="Line 30">
              <a:extLst>
                <a:ext uri="{FF2B5EF4-FFF2-40B4-BE49-F238E27FC236}">
                  <a16:creationId xmlns:a16="http://schemas.microsoft.com/office/drawing/2014/main" id="{3B0AFCB7-68BF-47F3-904E-425D6F915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6" y="1036"/>
              <a:ext cx="3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  <p:sp>
          <p:nvSpPr>
            <p:cNvPr id="45" name="Rectangle 31">
              <a:extLst>
                <a:ext uri="{FF2B5EF4-FFF2-40B4-BE49-F238E27FC236}">
                  <a16:creationId xmlns:a16="http://schemas.microsoft.com/office/drawing/2014/main" id="{EC01275F-372E-4532-A65C-6BA8B50DD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" y="888"/>
              <a:ext cx="452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600" b="0" dirty="0">
                  <a:ea typeface="Gill Sans" charset="0"/>
                  <a:cs typeface="Gill Sans" charset="0"/>
                </a:rPr>
                <a:t>I/O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600" b="0" dirty="0">
                  <a:ea typeface="Gill Sans" charset="0"/>
                  <a:cs typeface="Gill Sans" charset="0"/>
                </a:rPr>
                <a:t>device</a:t>
              </a:r>
            </a:p>
          </p:txBody>
        </p:sp>
        <p:sp>
          <p:nvSpPr>
            <p:cNvPr id="46" name="Line 32">
              <a:extLst>
                <a:ext uri="{FF2B5EF4-FFF2-40B4-BE49-F238E27FC236}">
                  <a16:creationId xmlns:a16="http://schemas.microsoft.com/office/drawing/2014/main" id="{84C60557-1D66-49C6-B946-03230CA7F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036"/>
              <a:ext cx="2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043FA3-DA66-4AB5-B57D-2E32610DADBC}"/>
              </a:ext>
            </a:extLst>
          </p:cNvPr>
          <p:cNvGrpSpPr>
            <a:grpSpLocks/>
          </p:cNvGrpSpPr>
          <p:nvPr/>
        </p:nvGrpSpPr>
        <p:grpSpPr bwMode="auto">
          <a:xfrm>
            <a:off x="6420607" y="3726815"/>
            <a:ext cx="3489325" cy="2965450"/>
            <a:chOff x="5413375" y="685800"/>
            <a:chExt cx="3489325" cy="2965450"/>
          </a:xfrm>
        </p:grpSpPr>
        <p:grpSp>
          <p:nvGrpSpPr>
            <p:cNvPr id="48" name="Group 53">
              <a:extLst>
                <a:ext uri="{FF2B5EF4-FFF2-40B4-BE49-F238E27FC236}">
                  <a16:creationId xmlns:a16="http://schemas.microsoft.com/office/drawing/2014/main" id="{6B8EE744-EE03-47A2-83BE-954C6804C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3375" y="685800"/>
              <a:ext cx="3489325" cy="2965450"/>
              <a:chOff x="3410" y="432"/>
              <a:chExt cx="2198" cy="1868"/>
            </a:xfrm>
          </p:grpSpPr>
          <p:sp>
            <p:nvSpPr>
              <p:cNvPr id="50" name="Rectangle 4">
                <a:extLst>
                  <a:ext uri="{FF2B5EF4-FFF2-40B4-BE49-F238E27FC236}">
                    <a16:creationId xmlns:a16="http://schemas.microsoft.com/office/drawing/2014/main" id="{8B0B58E4-7546-447E-A268-DAD482540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255"/>
                <a:ext cx="777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600" b="0"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51" name="Rectangle 5">
                <a:extLst>
                  <a:ext uri="{FF2B5EF4-FFF2-40B4-BE49-F238E27FC236}">
                    <a16:creationId xmlns:a16="http://schemas.microsoft.com/office/drawing/2014/main" id="{B29A7F82-E4F6-4AA9-933B-0B45A82D1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" y="1827"/>
                <a:ext cx="36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sz="1400" b="0">
                    <a:ea typeface="Gill Sans" charset="0"/>
                    <a:cs typeface="Gill Sans" charset="0"/>
                  </a:rPr>
                  <a:t>100%</a:t>
                </a:r>
              </a:p>
            </p:txBody>
          </p:sp>
          <p:sp>
            <p:nvSpPr>
              <p:cNvPr id="52" name="Line 6">
                <a:extLst>
                  <a:ext uri="{FF2B5EF4-FFF2-40B4-BE49-F238E27FC236}">
                    <a16:creationId xmlns:a16="http://schemas.microsoft.com/office/drawing/2014/main" id="{CA20F0CA-7608-4DF7-913B-BCD7DF9F6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8" y="432"/>
                <a:ext cx="1" cy="137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b="0"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53" name="Line 7">
                <a:extLst>
                  <a:ext uri="{FF2B5EF4-FFF2-40B4-BE49-F238E27FC236}">
                    <a16:creationId xmlns:a16="http://schemas.microsoft.com/office/drawing/2014/main" id="{7570CFCF-E24C-411E-92F0-BA20A3520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4" y="1803"/>
                <a:ext cx="15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b="0" dirty="0"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54" name="Rectangle 8">
                <a:extLst>
                  <a:ext uri="{FF2B5EF4-FFF2-40B4-BE49-F238E27FC236}">
                    <a16:creationId xmlns:a16="http://schemas.microsoft.com/office/drawing/2014/main" id="{F4BEFBEF-B0F2-4AB6-8FD8-E4BDCE2E4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1" y="449"/>
                <a:ext cx="681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600" b="0">
                    <a:ea typeface="Gill Sans" charset="0"/>
                    <a:cs typeface="Gill Sans" charset="0"/>
                  </a:rPr>
                  <a:t>Response</a:t>
                </a:r>
              </a:p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600" b="0">
                    <a:ea typeface="Gill Sans" charset="0"/>
                    <a:cs typeface="Gill Sans" charset="0"/>
                  </a:rPr>
                  <a:t>Time (ms)</a:t>
                </a:r>
              </a:p>
            </p:txBody>
          </p:sp>
          <p:sp>
            <p:nvSpPr>
              <p:cNvPr id="55" name="Rectangle 9">
                <a:extLst>
                  <a:ext uri="{FF2B5EF4-FFF2-40B4-BE49-F238E27FC236}">
                    <a16:creationId xmlns:a16="http://schemas.microsoft.com/office/drawing/2014/main" id="{99D6A9D1-E8FD-4B9E-8682-AD444DC96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2004"/>
                <a:ext cx="1604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600" b="0" dirty="0">
                    <a:ea typeface="Gill Sans" charset="0"/>
                    <a:cs typeface="Gill Sans" charset="0"/>
                  </a:rPr>
                  <a:t>Throughput  (Utilization)</a:t>
                </a:r>
              </a:p>
              <a:p>
                <a:pPr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600" b="0" dirty="0">
                    <a:ea typeface="Gill Sans" charset="0"/>
                    <a:cs typeface="Gill Sans" charset="0"/>
                  </a:rPr>
                  <a:t>                   (% total BW)</a:t>
                </a:r>
              </a:p>
            </p:txBody>
          </p:sp>
          <p:sp>
            <p:nvSpPr>
              <p:cNvPr id="56" name="Rectangle 10">
                <a:extLst>
                  <a:ext uri="{FF2B5EF4-FFF2-40B4-BE49-F238E27FC236}">
                    <a16:creationId xmlns:a16="http://schemas.microsoft.com/office/drawing/2014/main" id="{4C891FA9-E90A-421F-9112-0FBDAB28E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786"/>
                <a:ext cx="14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sz="1400" b="0">
                    <a:ea typeface="Gill Sans" charset="0"/>
                    <a:cs typeface="Gill Sans" charset="0"/>
                  </a:rPr>
                  <a:t>0</a:t>
                </a:r>
              </a:p>
            </p:txBody>
          </p:sp>
          <p:sp>
            <p:nvSpPr>
              <p:cNvPr id="57" name="Rectangle 11">
                <a:extLst>
                  <a:ext uri="{FF2B5EF4-FFF2-40B4-BE49-F238E27FC236}">
                    <a16:creationId xmlns:a16="http://schemas.microsoft.com/office/drawing/2014/main" id="{30E5C9E3-46BD-4F6F-99E6-59ACCA596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0" y="1305"/>
                <a:ext cx="26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sz="1400" b="0">
                    <a:ea typeface="Gill Sans" charset="0"/>
                    <a:cs typeface="Gill Sans" charset="0"/>
                  </a:rPr>
                  <a:t>100</a:t>
                </a:r>
              </a:p>
            </p:txBody>
          </p:sp>
          <p:sp>
            <p:nvSpPr>
              <p:cNvPr id="58" name="Rectangle 12">
                <a:extLst>
                  <a:ext uri="{FF2B5EF4-FFF2-40B4-BE49-F238E27FC236}">
                    <a16:creationId xmlns:a16="http://schemas.microsoft.com/office/drawing/2014/main" id="{59A60098-3185-463D-A215-8CC240FCD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0" y="904"/>
                <a:ext cx="26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sz="1400" b="0">
                    <a:ea typeface="Gill Sans" charset="0"/>
                    <a:cs typeface="Gill Sans" charset="0"/>
                  </a:rPr>
                  <a:t>200</a:t>
                </a:r>
              </a:p>
            </p:txBody>
          </p:sp>
          <p:sp>
            <p:nvSpPr>
              <p:cNvPr id="59" name="Rectangle 13">
                <a:extLst>
                  <a:ext uri="{FF2B5EF4-FFF2-40B4-BE49-F238E27FC236}">
                    <a16:creationId xmlns:a16="http://schemas.microsoft.com/office/drawing/2014/main" id="{51DDE94D-9DFA-49A6-BC10-72CC376DC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0" y="502"/>
                <a:ext cx="26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sz="1400" b="0">
                    <a:ea typeface="Gill Sans" charset="0"/>
                    <a:cs typeface="Gill Sans" charset="0"/>
                  </a:rPr>
                  <a:t>300</a:t>
                </a:r>
              </a:p>
            </p:txBody>
          </p:sp>
          <p:sp>
            <p:nvSpPr>
              <p:cNvPr id="60" name="Rectangle 14">
                <a:extLst>
                  <a:ext uri="{FF2B5EF4-FFF2-40B4-BE49-F238E27FC236}">
                    <a16:creationId xmlns:a16="http://schemas.microsoft.com/office/drawing/2014/main" id="{17579585-BCED-46EE-AFBE-5A1ECC8E5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1" y="1867"/>
                <a:ext cx="23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sz="1400" b="0">
                    <a:ea typeface="Gill Sans" charset="0"/>
                    <a:cs typeface="Gill Sans" charset="0"/>
                  </a:rPr>
                  <a:t>0%</a:t>
                </a:r>
              </a:p>
            </p:txBody>
          </p:sp>
        </p:grpSp>
        <p:sp>
          <p:nvSpPr>
            <p:cNvPr id="49" name="Ink 4">
              <a:extLst>
                <a:ext uri="{FF2B5EF4-FFF2-40B4-BE49-F238E27FC236}">
                  <a16:creationId xmlns:a16="http://schemas.microsoft.com/office/drawing/2014/main" id="{97A63007-F5BE-47EA-9D2D-A4D0EFBCBA8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937250" y="758825"/>
              <a:ext cx="2368550" cy="1844675"/>
            </a:xfrm>
            <a:custGeom>
              <a:avLst/>
              <a:gdLst>
                <a:gd name="T0" fmla="*/ 0 w 6060"/>
                <a:gd name="T1" fmla="*/ 2147483647 h 5124"/>
                <a:gd name="T2" fmla="*/ 2147483647 w 6060"/>
                <a:gd name="T3" fmla="*/ 2147483647 h 5124"/>
                <a:gd name="T4" fmla="*/ 2147483647 w 6060"/>
                <a:gd name="T5" fmla="*/ 2147483647 h 5124"/>
                <a:gd name="T6" fmla="*/ 2147483647 w 6060"/>
                <a:gd name="T7" fmla="*/ 2147483647 h 5124"/>
                <a:gd name="T8" fmla="*/ 2147483647 w 6060"/>
                <a:gd name="T9" fmla="*/ 2147483647 h 5124"/>
                <a:gd name="T10" fmla="*/ 2147483647 w 6060"/>
                <a:gd name="T11" fmla="*/ 2147483647 h 5124"/>
                <a:gd name="T12" fmla="*/ 2147483647 w 6060"/>
                <a:gd name="T13" fmla="*/ 2147483647 h 5124"/>
                <a:gd name="T14" fmla="*/ 2147483647 w 6060"/>
                <a:gd name="T15" fmla="*/ 2147483647 h 5124"/>
                <a:gd name="T16" fmla="*/ 2147483647 w 6060"/>
                <a:gd name="T17" fmla="*/ 2147483647 h 5124"/>
                <a:gd name="T18" fmla="*/ 2147483647 w 6060"/>
                <a:gd name="T19" fmla="*/ 2147483647 h 5124"/>
                <a:gd name="T20" fmla="*/ 2147483647 w 6060"/>
                <a:gd name="T21" fmla="*/ 2147483647 h 5124"/>
                <a:gd name="T22" fmla="*/ 2147483647 w 6060"/>
                <a:gd name="T23" fmla="*/ 2147483647 h 5124"/>
                <a:gd name="T24" fmla="*/ 2147483647 w 6060"/>
                <a:gd name="T25" fmla="*/ 2147483647 h 5124"/>
                <a:gd name="T26" fmla="*/ 2147483647 w 6060"/>
                <a:gd name="T27" fmla="*/ 2147483647 h 5124"/>
                <a:gd name="T28" fmla="*/ 2147483647 w 6060"/>
                <a:gd name="T29" fmla="*/ 2147483647 h 5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060" h="5124" extrusionOk="0">
                  <a:moveTo>
                    <a:pt x="0" y="5121"/>
                  </a:moveTo>
                  <a:cubicBezTo>
                    <a:pt x="155" y="5108"/>
                    <a:pt x="312" y="5103"/>
                    <a:pt x="468" y="5091"/>
                  </a:cubicBezTo>
                  <a:cubicBezTo>
                    <a:pt x="775" y="5068"/>
                    <a:pt x="1136" y="5060"/>
                    <a:pt x="1422" y="4946"/>
                  </a:cubicBezTo>
                  <a:cubicBezTo>
                    <a:pt x="1613" y="4870"/>
                    <a:pt x="1803" y="4774"/>
                    <a:pt x="1993" y="4691"/>
                  </a:cubicBezTo>
                  <a:cubicBezTo>
                    <a:pt x="2188" y="4606"/>
                    <a:pt x="2378" y="4519"/>
                    <a:pt x="2557" y="4404"/>
                  </a:cubicBezTo>
                  <a:cubicBezTo>
                    <a:pt x="2805" y="4245"/>
                    <a:pt x="3071" y="4125"/>
                    <a:pt x="3320" y="3970"/>
                  </a:cubicBezTo>
                  <a:cubicBezTo>
                    <a:pt x="3491" y="3864"/>
                    <a:pt x="3649" y="3748"/>
                    <a:pt x="3823" y="3647"/>
                  </a:cubicBezTo>
                  <a:cubicBezTo>
                    <a:pt x="4041" y="3520"/>
                    <a:pt x="4219" y="3329"/>
                    <a:pt x="4391" y="3143"/>
                  </a:cubicBezTo>
                  <a:cubicBezTo>
                    <a:pt x="4539" y="2984"/>
                    <a:pt x="4704" y="2844"/>
                    <a:pt x="4832" y="2666"/>
                  </a:cubicBezTo>
                  <a:cubicBezTo>
                    <a:pt x="4927" y="2534"/>
                    <a:pt x="4999" y="2388"/>
                    <a:pt x="5087" y="2251"/>
                  </a:cubicBezTo>
                  <a:cubicBezTo>
                    <a:pt x="5165" y="2130"/>
                    <a:pt x="5236" y="2017"/>
                    <a:pt x="5299" y="1888"/>
                  </a:cubicBezTo>
                  <a:cubicBezTo>
                    <a:pt x="5421" y="1641"/>
                    <a:pt x="5529" y="1391"/>
                    <a:pt x="5657" y="1147"/>
                  </a:cubicBezTo>
                  <a:cubicBezTo>
                    <a:pt x="5835" y="809"/>
                    <a:pt x="5882" y="475"/>
                    <a:pt x="5999" y="122"/>
                  </a:cubicBezTo>
                  <a:cubicBezTo>
                    <a:pt x="6013" y="79"/>
                    <a:pt x="6041" y="17"/>
                    <a:pt x="6047" y="1"/>
                  </a:cubicBezTo>
                  <a:cubicBezTo>
                    <a:pt x="6051" y="2"/>
                    <a:pt x="6055" y="3"/>
                    <a:pt x="6059" y="4"/>
                  </a:cubicBezTo>
                </a:path>
              </a:pathLst>
            </a:custGeom>
            <a:noFill/>
            <a:ln w="2857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 b="0"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5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325FE-65DE-49A1-9370-FE5D4684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I/O and Storage Layers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1C228-CADA-45DB-B6EC-DF12740B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B6C06-8797-479E-9922-45BCE334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0A67A-5041-468B-AFAC-2AB5EF93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124200" y="1587767"/>
            <a:ext cx="2140330" cy="3167566"/>
            <a:chOff x="3124200" y="1587767"/>
            <a:chExt cx="2140330" cy="31675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279F43-4ECD-42C1-A69B-8048DD400AB9}"/>
                </a:ext>
              </a:extLst>
            </p:cNvPr>
            <p:cNvSpPr txBox="1"/>
            <p:nvPr/>
          </p:nvSpPr>
          <p:spPr>
            <a:xfrm>
              <a:off x="3382398" y="2089338"/>
              <a:ext cx="1646605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dirty="0"/>
                <a:t>High Level I/O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07F4B25-481D-4305-9AD3-FDDE7CCB42F9}"/>
                </a:ext>
              </a:extLst>
            </p:cNvPr>
            <p:cNvSpPr/>
            <p:nvPr/>
          </p:nvSpPr>
          <p:spPr>
            <a:xfrm>
              <a:off x="3289820" y="2089337"/>
              <a:ext cx="1685048" cy="4362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642D22-9956-46E5-B343-7394EDD388D8}"/>
                </a:ext>
              </a:extLst>
            </p:cNvPr>
            <p:cNvSpPr txBox="1"/>
            <p:nvPr/>
          </p:nvSpPr>
          <p:spPr>
            <a:xfrm>
              <a:off x="3403870" y="2476216"/>
              <a:ext cx="1574470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dirty="0"/>
                <a:t>Low Level I/O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2C27D80-6CEF-4F17-A507-F1C3FD6736BB}"/>
                </a:ext>
              </a:extLst>
            </p:cNvPr>
            <p:cNvSpPr/>
            <p:nvPr/>
          </p:nvSpPr>
          <p:spPr>
            <a:xfrm>
              <a:off x="3444128" y="2553776"/>
              <a:ext cx="1376433" cy="26176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C8A51D6-6FBD-42AD-95DC-EBC1E0B853B9}"/>
                </a:ext>
              </a:extLst>
            </p:cNvPr>
            <p:cNvSpPr txBox="1"/>
            <p:nvPr/>
          </p:nvSpPr>
          <p:spPr>
            <a:xfrm>
              <a:off x="3800863" y="2822516"/>
              <a:ext cx="68480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dirty="0" err="1"/>
                <a:t>Syscall</a:t>
              </a:r>
              <a:endParaRPr lang="en-US" sz="16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849ADB-D868-4857-BD9B-F22463E0D9EA}"/>
                </a:ext>
              </a:extLst>
            </p:cNvPr>
            <p:cNvSpPr/>
            <p:nvPr/>
          </p:nvSpPr>
          <p:spPr>
            <a:xfrm>
              <a:off x="3797896" y="2822516"/>
              <a:ext cx="668897" cy="3693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60CAF0-B19C-400D-A02F-06FAA45F3E62}"/>
                </a:ext>
              </a:extLst>
            </p:cNvPr>
            <p:cNvSpPr txBox="1"/>
            <p:nvPr/>
          </p:nvSpPr>
          <p:spPr>
            <a:xfrm>
              <a:off x="3511791" y="3305468"/>
              <a:ext cx="1309974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dirty="0"/>
                <a:t>File System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369394-D956-4C15-BEB9-C1AAC24B2E34}"/>
                </a:ext>
              </a:extLst>
            </p:cNvPr>
            <p:cNvSpPr/>
            <p:nvPr/>
          </p:nvSpPr>
          <p:spPr>
            <a:xfrm>
              <a:off x="3491117" y="3198823"/>
              <a:ext cx="1282454" cy="62048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E6B799-E83B-4316-96A7-BCE2ABB96BA0}"/>
                </a:ext>
              </a:extLst>
            </p:cNvPr>
            <p:cNvSpPr txBox="1"/>
            <p:nvPr/>
          </p:nvSpPr>
          <p:spPr>
            <a:xfrm>
              <a:off x="3602176" y="3819303"/>
              <a:ext cx="1164101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dirty="0"/>
                <a:t>I/O Driver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FBF8D8F-FED8-4073-8D05-16EBEC765DE9}"/>
                </a:ext>
              </a:extLst>
            </p:cNvPr>
            <p:cNvSpPr/>
            <p:nvPr/>
          </p:nvSpPr>
          <p:spPr>
            <a:xfrm>
              <a:off x="3289820" y="3845668"/>
              <a:ext cx="1685048" cy="32039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73810F6-703E-417A-A828-2A4DE936F782}"/>
                </a:ext>
              </a:extLst>
            </p:cNvPr>
            <p:cNvCxnSpPr/>
            <p:nvPr/>
          </p:nvCxnSpPr>
          <p:spPr>
            <a:xfrm>
              <a:off x="3904513" y="4381483"/>
              <a:ext cx="107630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878B0D6-35C8-4617-A382-9B9E9B3DB541}"/>
                </a:ext>
              </a:extLst>
            </p:cNvPr>
            <p:cNvCxnSpPr/>
            <p:nvPr/>
          </p:nvCxnSpPr>
          <p:spPr>
            <a:xfrm>
              <a:off x="4056913" y="4202718"/>
              <a:ext cx="0" cy="17876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05DB80D-8A08-4677-8733-D3DE640BCBBC}"/>
                </a:ext>
              </a:extLst>
            </p:cNvPr>
            <p:cNvCxnSpPr/>
            <p:nvPr/>
          </p:nvCxnSpPr>
          <p:spPr>
            <a:xfrm>
              <a:off x="4504835" y="4381483"/>
              <a:ext cx="0" cy="17876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77048F-1F6D-4C27-8C5A-7D339B8FE64D}"/>
                </a:ext>
              </a:extLst>
            </p:cNvPr>
            <p:cNvSpPr/>
            <p:nvPr/>
          </p:nvSpPr>
          <p:spPr>
            <a:xfrm>
              <a:off x="4381514" y="4560248"/>
              <a:ext cx="242609" cy="1950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D3E5F83-E4BD-4A3A-B317-E68A5ECC3734}"/>
                </a:ext>
              </a:extLst>
            </p:cNvPr>
            <p:cNvSpPr/>
            <p:nvPr/>
          </p:nvSpPr>
          <p:spPr>
            <a:xfrm>
              <a:off x="4762413" y="4560248"/>
              <a:ext cx="182593" cy="19508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BFBF192-0CCD-4261-96E6-D997A6C65C55}"/>
                </a:ext>
              </a:extLst>
            </p:cNvPr>
            <p:cNvCxnSpPr>
              <a:stCxn id="50" idx="3"/>
              <a:endCxn id="51" idx="2"/>
            </p:cNvCxnSpPr>
            <p:nvPr/>
          </p:nvCxnSpPr>
          <p:spPr>
            <a:xfrm>
              <a:off x="4624123" y="4657791"/>
              <a:ext cx="13829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AFC0C7-CF30-414D-BCEC-6FA71D813809}"/>
                </a:ext>
              </a:extLst>
            </p:cNvPr>
            <p:cNvSpPr/>
            <p:nvPr/>
          </p:nvSpPr>
          <p:spPr>
            <a:xfrm>
              <a:off x="3605982" y="4365163"/>
              <a:ext cx="242609" cy="1950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FB6A30F-4ADF-407C-88EB-BB4F9189EB7C}"/>
                </a:ext>
              </a:extLst>
            </p:cNvPr>
            <p:cNvCxnSpPr/>
            <p:nvPr/>
          </p:nvCxnSpPr>
          <p:spPr>
            <a:xfrm>
              <a:off x="3712618" y="4186398"/>
              <a:ext cx="0" cy="17876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915486-EF93-4D27-87F4-475AFC09E8FC}"/>
                </a:ext>
              </a:extLst>
            </p:cNvPr>
            <p:cNvSpPr txBox="1"/>
            <p:nvPr/>
          </p:nvSpPr>
          <p:spPr>
            <a:xfrm>
              <a:off x="3124200" y="1587767"/>
              <a:ext cx="2140330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Application / Service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2050D77-6FC7-40E2-9066-21710653F497}"/>
              </a:ext>
            </a:extLst>
          </p:cNvPr>
          <p:cNvSpPr txBox="1"/>
          <p:nvPr/>
        </p:nvSpPr>
        <p:spPr>
          <a:xfrm>
            <a:off x="5525420" y="197819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Streams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15E189-2EB2-4E67-B7D8-B1BB0DB1621E}"/>
              </a:ext>
            </a:extLst>
          </p:cNvPr>
          <p:cNvSpPr txBox="1"/>
          <p:nvPr/>
        </p:nvSpPr>
        <p:spPr>
          <a:xfrm>
            <a:off x="5525420" y="2425072"/>
            <a:ext cx="160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File Descriptors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CEBA4A-1E12-4838-8630-140BBA79DE20}"/>
              </a:ext>
            </a:extLst>
          </p:cNvPr>
          <p:cNvSpPr txBox="1"/>
          <p:nvPr/>
        </p:nvSpPr>
        <p:spPr>
          <a:xfrm>
            <a:off x="5525420" y="2733925"/>
            <a:ext cx="319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open(), read(), write(), close(), …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911332-70A9-4285-AD22-2A8BB5E07C56}"/>
              </a:ext>
            </a:extLst>
          </p:cNvPr>
          <p:cNvSpPr txBox="1"/>
          <p:nvPr/>
        </p:nvSpPr>
        <p:spPr>
          <a:xfrm>
            <a:off x="5525420" y="3336600"/>
            <a:ext cx="24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Files/Directories/Indexes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570497-B785-42C7-894D-A94155FD68BC}"/>
              </a:ext>
            </a:extLst>
          </p:cNvPr>
          <p:cNvSpPr txBox="1"/>
          <p:nvPr/>
        </p:nvSpPr>
        <p:spPr>
          <a:xfrm>
            <a:off x="5525420" y="3846938"/>
            <a:ext cx="312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Commands and Data Transfers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8A7D03-29DB-49B8-AEC9-5E83FCCABC2B}"/>
              </a:ext>
            </a:extLst>
          </p:cNvPr>
          <p:cNvSpPr txBox="1"/>
          <p:nvPr/>
        </p:nvSpPr>
        <p:spPr>
          <a:xfrm>
            <a:off x="5563934" y="4386001"/>
            <a:ext cx="302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Disks, Flash, Controllers, DMA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86000" y="4892926"/>
            <a:ext cx="7796514" cy="1339620"/>
            <a:chOff x="1386000" y="4892926"/>
            <a:chExt cx="7796514" cy="1339620"/>
          </a:xfrm>
        </p:grpSpPr>
        <p:pic>
          <p:nvPicPr>
            <p:cNvPr id="62" name="Picture 61" descr="imgres.jpg">
              <a:extLst>
                <a:ext uri="{FF2B5EF4-FFF2-40B4-BE49-F238E27FC236}">
                  <a16:creationId xmlns:a16="http://schemas.microsoft.com/office/drawing/2014/main" id="{EE276A6E-8C4A-4669-B475-509D13FA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412" y="4892926"/>
              <a:ext cx="903312" cy="736435"/>
            </a:xfrm>
            <a:prstGeom prst="rect">
              <a:avLst/>
            </a:prstGeom>
          </p:spPr>
        </p:pic>
        <p:pic>
          <p:nvPicPr>
            <p:cNvPr id="63" name="Picture 62" descr="imgres.jpg">
              <a:extLst>
                <a:ext uri="{FF2B5EF4-FFF2-40B4-BE49-F238E27FC236}">
                  <a16:creationId xmlns:a16="http://schemas.microsoft.com/office/drawing/2014/main" id="{EC10626C-A864-4D63-A0F3-EAE2B4DB6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876" y="4892926"/>
              <a:ext cx="1757619" cy="1206336"/>
            </a:xfrm>
            <a:prstGeom prst="rect">
              <a:avLst/>
            </a:prstGeom>
          </p:spPr>
        </p:pic>
        <p:pic>
          <p:nvPicPr>
            <p:cNvPr id="64" name="Picture 63" descr="images.jpg">
              <a:extLst>
                <a:ext uri="{FF2B5EF4-FFF2-40B4-BE49-F238E27FC236}">
                  <a16:creationId xmlns:a16="http://schemas.microsoft.com/office/drawing/2014/main" id="{AFABA44E-5B19-421F-ADED-445A0AF5A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922" y="5265458"/>
              <a:ext cx="942084" cy="727806"/>
            </a:xfrm>
            <a:prstGeom prst="rect">
              <a:avLst/>
            </a:prstGeom>
          </p:spPr>
        </p:pic>
        <p:pic>
          <p:nvPicPr>
            <p:cNvPr id="65" name="Picture 64" descr="images.jpg">
              <a:extLst>
                <a:ext uri="{FF2B5EF4-FFF2-40B4-BE49-F238E27FC236}">
                  <a16:creationId xmlns:a16="http://schemas.microsoft.com/office/drawing/2014/main" id="{90CD4FCF-9943-4E7F-AE62-51E05C1CE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828" y="5559766"/>
              <a:ext cx="1388686" cy="672780"/>
            </a:xfrm>
            <a:prstGeom prst="rect">
              <a:avLst/>
            </a:prstGeom>
          </p:spPr>
        </p:pic>
        <p:pic>
          <p:nvPicPr>
            <p:cNvPr id="66" name="Picture 65" descr="imgres.jpg">
              <a:extLst>
                <a:ext uri="{FF2B5EF4-FFF2-40B4-BE49-F238E27FC236}">
                  <a16:creationId xmlns:a16="http://schemas.microsoft.com/office/drawing/2014/main" id="{453D04BD-1A35-4317-9AD0-311CE9B5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299" y="5106435"/>
              <a:ext cx="886829" cy="886829"/>
            </a:xfrm>
            <a:prstGeom prst="rect">
              <a:avLst/>
            </a:prstGeom>
          </p:spPr>
        </p:pic>
        <p:pic>
          <p:nvPicPr>
            <p:cNvPr id="67" name="Picture 66" descr="imgres.jpg">
              <a:extLst>
                <a:ext uri="{FF2B5EF4-FFF2-40B4-BE49-F238E27FC236}">
                  <a16:creationId xmlns:a16="http://schemas.microsoft.com/office/drawing/2014/main" id="{531F2D7F-0245-4125-8BC7-5124B980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000" y="5106117"/>
              <a:ext cx="1265440" cy="907297"/>
            </a:xfrm>
            <a:prstGeom prst="rect">
              <a:avLst/>
            </a:prstGeom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E2BFC5F0-8971-4BF3-8E1E-6CF6F8D96B05}"/>
              </a:ext>
            </a:extLst>
          </p:cNvPr>
          <p:cNvSpPr/>
          <p:nvPr/>
        </p:nvSpPr>
        <p:spPr>
          <a:xfrm>
            <a:off x="1268819" y="1950391"/>
            <a:ext cx="7868351" cy="123547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D9F507C-8DD3-4B78-A350-DA5C57166A1A}"/>
              </a:ext>
            </a:extLst>
          </p:cNvPr>
          <p:cNvSpPr txBox="1"/>
          <p:nvPr/>
        </p:nvSpPr>
        <p:spPr>
          <a:xfrm>
            <a:off x="9172195" y="2471238"/>
            <a:ext cx="20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What we covered </a:t>
            </a:r>
            <a:r>
              <a:rPr lang="en-US" b="1" dirty="0" smtClean="0">
                <a:solidFill>
                  <a:schemeClr val="accent1"/>
                </a:solidFill>
              </a:rPr>
              <a:t>before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76631D6-6DDB-4C37-8AC1-39AF11B38BF8}"/>
              </a:ext>
            </a:extLst>
          </p:cNvPr>
          <p:cNvSpPr/>
          <p:nvPr/>
        </p:nvSpPr>
        <p:spPr>
          <a:xfrm>
            <a:off x="1268819" y="3308467"/>
            <a:ext cx="7868351" cy="4576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7B9F40-317B-4577-8393-A917B1B60621}"/>
              </a:ext>
            </a:extLst>
          </p:cNvPr>
          <p:cNvSpPr txBox="1"/>
          <p:nvPr/>
        </p:nvSpPr>
        <p:spPr>
          <a:xfrm>
            <a:off x="9193352" y="3214134"/>
            <a:ext cx="2021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we will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cover </a:t>
            </a:r>
            <a:r>
              <a:rPr lang="en-US" b="1" dirty="0">
                <a:solidFill>
                  <a:srgbClr val="FF0000"/>
                </a:solidFill>
              </a:rPr>
              <a:t>next…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559234-6EE3-4E09-92EF-5451DDF345EE}"/>
              </a:ext>
            </a:extLst>
          </p:cNvPr>
          <p:cNvSpPr txBox="1"/>
          <p:nvPr/>
        </p:nvSpPr>
        <p:spPr>
          <a:xfrm>
            <a:off x="9191638" y="4755333"/>
            <a:ext cx="2022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What we just </a:t>
            </a:r>
            <a:endParaRPr lang="en-US" b="1" dirty="0" smtClean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covered</a:t>
            </a:r>
            <a:r>
              <a:rPr lang="en-US" b="1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81D9EA3-1363-4790-A899-54677961FB38}"/>
              </a:ext>
            </a:extLst>
          </p:cNvPr>
          <p:cNvSpPr/>
          <p:nvPr/>
        </p:nvSpPr>
        <p:spPr>
          <a:xfrm>
            <a:off x="1268819" y="3907690"/>
            <a:ext cx="7868351" cy="24486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2" grpId="0"/>
      <p:bldP spid="73" grpId="0" animBg="1"/>
      <p:bldP spid="74" grpId="0"/>
      <p:bldP spid="75" grpId="0"/>
      <p:bldP spid="7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820F88-DF8E-4C2A-9415-7F48B931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Storage to File Systems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0DBE8-BA2C-4176-B9D0-D42782033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EE241-DF74-4884-AC0C-FB455EA1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CAED6-0290-4E80-9E8B-24FB07272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6508C-F1CF-4F5E-924B-DB5CB8FD1D7B}"/>
              </a:ext>
            </a:extLst>
          </p:cNvPr>
          <p:cNvSpPr txBox="1"/>
          <p:nvPr/>
        </p:nvSpPr>
        <p:spPr>
          <a:xfrm>
            <a:off x="1264843" y="1846485"/>
            <a:ext cx="202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I/O API and</a:t>
            </a:r>
          </a:p>
          <a:p>
            <a:pPr algn="ctr"/>
            <a:r>
              <a:rPr lang="en-US" b="1" dirty="0" err="1"/>
              <a:t>syscalls</a:t>
            </a:r>
            <a:endParaRPr lang="en-US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27FBAC-6D0F-4DF2-9C23-2A4885FBC312}"/>
              </a:ext>
            </a:extLst>
          </p:cNvPr>
          <p:cNvCxnSpPr/>
          <p:nvPr/>
        </p:nvCxnSpPr>
        <p:spPr>
          <a:xfrm>
            <a:off x="1264843" y="2677482"/>
            <a:ext cx="8470231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63BC23-7CE3-4489-A2EC-78CF1DA11E60}"/>
              </a:ext>
            </a:extLst>
          </p:cNvPr>
          <p:cNvSpPr/>
          <p:nvPr/>
        </p:nvSpPr>
        <p:spPr>
          <a:xfrm>
            <a:off x="3510737" y="1915446"/>
            <a:ext cx="3064042" cy="545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Variable-Size Buffer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2A500-9F7C-48FD-8F37-AF319D44321A}"/>
              </a:ext>
            </a:extLst>
          </p:cNvPr>
          <p:cNvSpPr txBox="1"/>
          <p:nvPr/>
        </p:nvSpPr>
        <p:spPr>
          <a:xfrm>
            <a:off x="1264842" y="2991527"/>
            <a:ext cx="20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File System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476F7E-5709-4DAE-8AB6-753DCB622E58}"/>
              </a:ext>
            </a:extLst>
          </p:cNvPr>
          <p:cNvCxnSpPr/>
          <p:nvPr/>
        </p:nvCxnSpPr>
        <p:spPr>
          <a:xfrm>
            <a:off x="1264842" y="3697910"/>
            <a:ext cx="8470231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C76F32D-1024-4222-A7EB-6B8309B38723}"/>
              </a:ext>
            </a:extLst>
          </p:cNvPr>
          <p:cNvSpPr/>
          <p:nvPr/>
        </p:nvSpPr>
        <p:spPr>
          <a:xfrm>
            <a:off x="3510736" y="2935874"/>
            <a:ext cx="3064043" cy="5454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Block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78FB7D-39F8-4F1C-9C2F-B43C6B82CA3D}"/>
              </a:ext>
            </a:extLst>
          </p:cNvPr>
          <p:cNvSpPr txBox="1"/>
          <p:nvPr/>
        </p:nvSpPr>
        <p:spPr>
          <a:xfrm>
            <a:off x="6799368" y="2793091"/>
            <a:ext cx="202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Logical Index,</a:t>
            </a:r>
            <a:br>
              <a:rPr lang="en-US" i="1" dirty="0"/>
            </a:br>
            <a:r>
              <a:rPr lang="en-US" i="1" dirty="0"/>
              <a:t>Typically 4 KB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36FD0-C1AF-498B-A69A-60C0A801F6DB}"/>
              </a:ext>
            </a:extLst>
          </p:cNvPr>
          <p:cNvSpPr txBox="1"/>
          <p:nvPr/>
        </p:nvSpPr>
        <p:spPr>
          <a:xfrm>
            <a:off x="1264841" y="4302839"/>
            <a:ext cx="202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Hardware Devices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F94F5-FC7D-44EA-8F1F-DDD63D4D0CDA}"/>
              </a:ext>
            </a:extLst>
          </p:cNvPr>
          <p:cNvSpPr txBox="1"/>
          <p:nvPr/>
        </p:nvSpPr>
        <p:spPr>
          <a:xfrm>
            <a:off x="6622903" y="1943100"/>
            <a:ext cx="237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Memory Address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F63208-3524-4F31-A61C-EE3B1E108934}"/>
              </a:ext>
            </a:extLst>
          </p:cNvPr>
          <p:cNvGrpSpPr/>
          <p:nvPr/>
        </p:nvGrpSpPr>
        <p:grpSpPr>
          <a:xfrm>
            <a:off x="3029474" y="3992933"/>
            <a:ext cx="2326105" cy="2539564"/>
            <a:chOff x="1973179" y="4299284"/>
            <a:chExt cx="2326105" cy="25395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F40A34-131B-4020-BDDB-170ED3E0F19A}"/>
                </a:ext>
              </a:extLst>
            </p:cNvPr>
            <p:cNvSpPr txBox="1"/>
            <p:nvPr/>
          </p:nvSpPr>
          <p:spPr>
            <a:xfrm>
              <a:off x="2229851" y="6500294"/>
              <a:ext cx="1716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HDD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03B972-5176-4A70-8533-FCF20A7F031F}"/>
                </a:ext>
              </a:extLst>
            </p:cNvPr>
            <p:cNvSpPr/>
            <p:nvPr/>
          </p:nvSpPr>
          <p:spPr>
            <a:xfrm>
              <a:off x="2229851" y="4833768"/>
              <a:ext cx="1716507" cy="54543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Sector(s)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088F00-5EFC-4A67-8B58-B5D9FBB14AF4}"/>
                </a:ext>
              </a:extLst>
            </p:cNvPr>
            <p:cNvSpPr/>
            <p:nvPr/>
          </p:nvSpPr>
          <p:spPr>
            <a:xfrm>
              <a:off x="1973179" y="4299284"/>
              <a:ext cx="2326105" cy="22010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5DD44A-ADE6-4808-B84D-281893794A76}"/>
                </a:ext>
              </a:extLst>
            </p:cNvPr>
            <p:cNvSpPr txBox="1"/>
            <p:nvPr/>
          </p:nvSpPr>
          <p:spPr>
            <a:xfrm>
              <a:off x="2103522" y="5712355"/>
              <a:ext cx="2016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/>
                <a:t>Physical Index,</a:t>
              </a:r>
            </a:p>
            <a:p>
              <a:pPr algn="ctr"/>
              <a:r>
                <a:rPr lang="en-US" sz="1600" b="0" dirty="0"/>
                <a:t>512B or 4KB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96EB87-3258-4709-80FC-58AD4E8827AB}"/>
              </a:ext>
            </a:extLst>
          </p:cNvPr>
          <p:cNvGrpSpPr/>
          <p:nvPr/>
        </p:nvGrpSpPr>
        <p:grpSpPr>
          <a:xfrm>
            <a:off x="5770668" y="3992933"/>
            <a:ext cx="2326105" cy="2539564"/>
            <a:chOff x="1973179" y="4299284"/>
            <a:chExt cx="2326105" cy="25395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EEE4A4-2FEB-44AE-B7B6-7B2DB111D55F}"/>
                </a:ext>
              </a:extLst>
            </p:cNvPr>
            <p:cNvSpPr txBox="1"/>
            <p:nvPr/>
          </p:nvSpPr>
          <p:spPr>
            <a:xfrm>
              <a:off x="2229851" y="6500294"/>
              <a:ext cx="1716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SSD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306934D-F37A-422C-9A31-D03075DBEB7A}"/>
                </a:ext>
              </a:extLst>
            </p:cNvPr>
            <p:cNvSpPr/>
            <p:nvPr/>
          </p:nvSpPr>
          <p:spPr>
            <a:xfrm>
              <a:off x="1973179" y="4299284"/>
              <a:ext cx="2326105" cy="22010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BA0FEF-FBA4-4811-8844-95BBE86CA1D3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4132367" y="3508480"/>
            <a:ext cx="0" cy="10189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F3501E0-652A-4CF9-ADB3-6A02BCE57B8A}"/>
              </a:ext>
            </a:extLst>
          </p:cNvPr>
          <p:cNvSpPr/>
          <p:nvPr/>
        </p:nvSpPr>
        <p:spPr>
          <a:xfrm>
            <a:off x="5809771" y="4111628"/>
            <a:ext cx="2247898" cy="390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Flash Trans. Layer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A82AE2-4B37-4F3F-A3A9-1BC873EF34CF}"/>
              </a:ext>
            </a:extLst>
          </p:cNvPr>
          <p:cNvCxnSpPr>
            <a:cxnSpLocks/>
          </p:cNvCxnSpPr>
          <p:nvPr/>
        </p:nvCxnSpPr>
        <p:spPr>
          <a:xfrm>
            <a:off x="6209819" y="3510236"/>
            <a:ext cx="0" cy="6013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15C913D-9378-451D-9B36-E8FA779B833C}"/>
              </a:ext>
            </a:extLst>
          </p:cNvPr>
          <p:cNvSpPr/>
          <p:nvPr/>
        </p:nvSpPr>
        <p:spPr>
          <a:xfrm>
            <a:off x="5809771" y="4844570"/>
            <a:ext cx="2247898" cy="5454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Phys. Block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977B79-9165-48EA-9D23-44A6F4754132}"/>
              </a:ext>
            </a:extLst>
          </p:cNvPr>
          <p:cNvSpPr txBox="1"/>
          <p:nvPr/>
        </p:nvSpPr>
        <p:spPr>
          <a:xfrm>
            <a:off x="8135876" y="4966592"/>
            <a:ext cx="1855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Phys Index., 4KB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BDD1F13-1D5B-4D0F-AFF1-BF054F94313F}"/>
              </a:ext>
            </a:extLst>
          </p:cNvPr>
          <p:cNvCxnSpPr>
            <a:cxnSpLocks/>
          </p:cNvCxnSpPr>
          <p:nvPr/>
        </p:nvCxnSpPr>
        <p:spPr>
          <a:xfrm flipH="1">
            <a:off x="6027340" y="4515894"/>
            <a:ext cx="210550" cy="3569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5CE924-59AE-46D3-9121-4404401A12C5}"/>
              </a:ext>
            </a:extLst>
          </p:cNvPr>
          <p:cNvCxnSpPr>
            <a:cxnSpLocks/>
          </p:cNvCxnSpPr>
          <p:nvPr/>
        </p:nvCxnSpPr>
        <p:spPr>
          <a:xfrm>
            <a:off x="7120212" y="4508289"/>
            <a:ext cx="401051" cy="3645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E024D4-B320-4DFB-84AC-1A118263CCEF}"/>
              </a:ext>
            </a:extLst>
          </p:cNvPr>
          <p:cNvCxnSpPr>
            <a:cxnSpLocks/>
          </p:cNvCxnSpPr>
          <p:nvPr/>
        </p:nvCxnSpPr>
        <p:spPr>
          <a:xfrm flipH="1">
            <a:off x="6705123" y="4514845"/>
            <a:ext cx="28071" cy="3757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DE31552-A2A7-4455-B2D8-BC812C4E6789}"/>
              </a:ext>
            </a:extLst>
          </p:cNvPr>
          <p:cNvSpPr/>
          <p:nvPr/>
        </p:nvSpPr>
        <p:spPr>
          <a:xfrm>
            <a:off x="3406462" y="4631691"/>
            <a:ext cx="1716507" cy="5454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Sector(s)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9A4609-A5A9-4F02-AD97-B071BDCA747B}"/>
              </a:ext>
            </a:extLst>
          </p:cNvPr>
          <p:cNvSpPr/>
          <p:nvPr/>
        </p:nvSpPr>
        <p:spPr>
          <a:xfrm>
            <a:off x="3558862" y="4784091"/>
            <a:ext cx="1716507" cy="5454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Sector(s)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CBFD8C-D858-43A3-A309-E110CC4F2C7C}"/>
              </a:ext>
            </a:extLst>
          </p:cNvPr>
          <p:cNvSpPr/>
          <p:nvPr/>
        </p:nvSpPr>
        <p:spPr>
          <a:xfrm>
            <a:off x="5809771" y="5514004"/>
            <a:ext cx="2202782" cy="545432"/>
          </a:xfrm>
          <a:prstGeom prst="rect">
            <a:avLst/>
          </a:prstGeom>
          <a:solidFill>
            <a:srgbClr val="00AE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Erasure Page</a:t>
            </a:r>
          </a:p>
        </p:txBody>
      </p:sp>
    </p:spTree>
    <p:extLst>
      <p:ext uri="{BB962C8B-B14F-4D97-AF65-F5344CB8AC3E}">
        <p14:creationId xmlns:p14="http://schemas.microsoft.com/office/powerpoint/2010/main" val="326659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3" grpId="0" animBg="1"/>
      <p:bldP spid="14" grpId="0"/>
      <p:bldP spid="15" grpId="0"/>
      <p:bldP spid="16" grpId="0"/>
      <p:bldP spid="26" grpId="0" animBg="1"/>
      <p:bldP spid="28" grpId="0" animBg="1"/>
      <p:bldP spid="29" grpId="0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ECDE5-2F68-4BCD-B53C-733AE138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Memory-Mapped Display Controller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1ECD-28CB-4021-ADC9-2EB2610A5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6145797" cy="43513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Memory-Mapped:</a:t>
            </a:r>
          </a:p>
          <a:p>
            <a:pPr lvl="1"/>
            <a:r>
              <a:rPr lang="en-US" dirty="0" smtClean="0"/>
              <a:t>Hardware maps control registers and display memory into physical address space</a:t>
            </a:r>
          </a:p>
          <a:p>
            <a:pPr lvl="2"/>
            <a:r>
              <a:rPr lang="en-US" dirty="0" smtClean="0"/>
              <a:t>Addresses set by HW jumpers or at boot time</a:t>
            </a:r>
          </a:p>
          <a:p>
            <a:pPr lvl="1"/>
            <a:r>
              <a:rPr lang="en-US" dirty="0" smtClean="0"/>
              <a:t>Simply writing to display memory (also called the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frame buffer</a:t>
            </a:r>
            <a:r>
              <a:rPr lang="ja-JP" altLang="en-US" dirty="0" smtClean="0"/>
              <a:t>”</a:t>
            </a:r>
            <a:r>
              <a:rPr lang="en-US" altLang="ja-JP" dirty="0" smtClean="0"/>
              <a:t>) changes image on screen</a:t>
            </a:r>
          </a:p>
          <a:p>
            <a:pPr lvl="2"/>
            <a:r>
              <a:rPr lang="en-US" dirty="0" err="1" smtClean="0"/>
              <a:t>Addr</a:t>
            </a:r>
            <a:r>
              <a:rPr lang="en-US" dirty="0" smtClean="0"/>
              <a:t>: 0x8000F000 — 0x8000FFFF</a:t>
            </a:r>
          </a:p>
          <a:p>
            <a:pPr lvl="1"/>
            <a:r>
              <a:rPr lang="en-US" dirty="0" smtClean="0"/>
              <a:t>Writing graphics description to </a:t>
            </a:r>
            <a:r>
              <a:rPr lang="en-US" dirty="0" err="1" smtClean="0"/>
              <a:t>cmd</a:t>
            </a:r>
            <a:r>
              <a:rPr lang="en-US" dirty="0" smtClean="0"/>
              <a:t> queue</a:t>
            </a:r>
          </a:p>
          <a:p>
            <a:pPr lvl="2"/>
            <a:r>
              <a:rPr lang="en-US" dirty="0" smtClean="0"/>
              <a:t>Say enter a set of triangles describing some scene</a:t>
            </a:r>
          </a:p>
          <a:p>
            <a:pPr lvl="2"/>
            <a:r>
              <a:rPr lang="en-US" dirty="0" err="1" smtClean="0"/>
              <a:t>Addr</a:t>
            </a:r>
            <a:r>
              <a:rPr lang="en-US" dirty="0" smtClean="0"/>
              <a:t>: 0x80010000 — 0x8001FFFF</a:t>
            </a:r>
          </a:p>
          <a:p>
            <a:pPr lvl="1"/>
            <a:r>
              <a:rPr lang="en-US" dirty="0" smtClean="0"/>
              <a:t>Writing to the command register may cause on-board graphics hardware to do something</a:t>
            </a:r>
          </a:p>
          <a:p>
            <a:pPr lvl="2"/>
            <a:r>
              <a:rPr lang="en-US" dirty="0" smtClean="0"/>
              <a:t>Say render the above scene</a:t>
            </a:r>
          </a:p>
          <a:p>
            <a:pPr lvl="2"/>
            <a:r>
              <a:rPr lang="en-US" dirty="0" err="1" smtClean="0"/>
              <a:t>Addr</a:t>
            </a:r>
            <a:r>
              <a:rPr lang="en-US" dirty="0" smtClean="0"/>
              <a:t>: 0x0007F004</a:t>
            </a:r>
          </a:p>
          <a:p>
            <a:r>
              <a:rPr lang="en-US" dirty="0" smtClean="0"/>
              <a:t>Can </a:t>
            </a:r>
            <a:r>
              <a:rPr lang="en-US" dirty="0" smtClean="0"/>
              <a:t>be protected </a:t>
            </a:r>
            <a:r>
              <a:rPr lang="en-US" dirty="0" smtClean="0"/>
              <a:t>with address translation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6CD8C-886D-4A37-9C7A-FBD2F95B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4B9D-3250-4FA3-8E3B-AF16A7BC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F38F2-A795-4F87-9B93-108F14A9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FF3BC813-D7D5-42FF-ABDD-B156C179A437}"/>
              </a:ext>
            </a:extLst>
          </p:cNvPr>
          <p:cNvGrpSpPr>
            <a:grpSpLocks/>
          </p:cNvGrpSpPr>
          <p:nvPr/>
        </p:nvGrpSpPr>
        <p:grpSpPr bwMode="auto">
          <a:xfrm>
            <a:off x="7553204" y="1165225"/>
            <a:ext cx="2524125" cy="5324475"/>
            <a:chOff x="3734" y="572"/>
            <a:chExt cx="1590" cy="3354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F3AB4424-F88C-4A5E-A8F2-CD232EE5F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572"/>
              <a:ext cx="768" cy="2736"/>
            </a:xfrm>
            <a:prstGeom prst="rect">
              <a:avLst/>
            </a:prstGeom>
            <a:solidFill>
              <a:srgbClr val="FF66CC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algn="ctr"/>
              <a:endParaRPr lang="en-US" sz="140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20013720-682E-47DE-A9B5-F787D8C39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1340"/>
              <a:ext cx="768" cy="57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 algn="ctr">
                <a:spcBef>
                  <a:spcPct val="0"/>
                </a:spcBef>
              </a:pPr>
              <a:r>
                <a:rPr lang="en-US" sz="1400"/>
                <a:t>Display</a:t>
              </a:r>
            </a:p>
            <a:p>
              <a:pPr marL="228600" indent="-228600" algn="ctr">
                <a:spcBef>
                  <a:spcPct val="0"/>
                </a:spcBef>
              </a:pPr>
              <a:r>
                <a:rPr lang="en-US" sz="1400"/>
                <a:t>Memory</a:t>
              </a: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CA66AA6A-CAD6-4FB4-A4E7-922D6A7C7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4" y="1856"/>
              <a:ext cx="6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b="0">
                  <a:latin typeface="+mn-lt"/>
                </a:rPr>
                <a:t>0x8000F000</a:t>
              </a: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5BBB2A95-C705-4E79-8D9E-AFC947509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7" y="1328"/>
              <a:ext cx="6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b="0">
                  <a:latin typeface="+mn-lt"/>
                </a:rPr>
                <a:t>0x80010000</a:t>
              </a: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9603E97-FC68-4036-B2A1-3C51B44D8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" y="3404"/>
              <a:ext cx="655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600" b="0" dirty="0">
                  <a:latin typeface="+mn-lt"/>
                </a:rPr>
                <a:t>Physical </a:t>
              </a:r>
            </a:p>
            <a:p>
              <a:pPr algn="ctr"/>
              <a:r>
                <a:rPr lang="en-US" sz="1600" b="0" dirty="0">
                  <a:latin typeface="+mn-lt"/>
                </a:rPr>
                <a:t>Address</a:t>
              </a:r>
            </a:p>
            <a:p>
              <a:pPr algn="ctr"/>
              <a:r>
                <a:rPr lang="en-US" sz="1600" b="0" dirty="0">
                  <a:latin typeface="+mn-lt"/>
                </a:rPr>
                <a:t>Space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C735516A-ABFA-46E6-9171-917D6751A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2588"/>
              <a:ext cx="768" cy="192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400"/>
                <a:t>Status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40B2F86C-D683-4ABB-B723-9D1AF053E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5" y="2600"/>
              <a:ext cx="6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b="0">
                  <a:latin typeface="+mn-lt"/>
                </a:rPr>
                <a:t>0x0007F000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83FC1202-74DB-47F8-833E-B7D32BBD0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2396"/>
              <a:ext cx="768" cy="192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400" dirty="0"/>
                <a:t>Command</a:t>
              </a: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B22304C8-DEBB-4DEE-A80D-D3BCFBC8E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5" y="2408"/>
              <a:ext cx="6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b="0">
                  <a:latin typeface="+mn-lt"/>
                </a:rPr>
                <a:t>0x0007F004</a:t>
              </a: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6EC70E63-82D3-44EF-8325-FCD4FC2F0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" y="768"/>
              <a:ext cx="768" cy="57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 algn="ctr">
                <a:spcBef>
                  <a:spcPct val="0"/>
                </a:spcBef>
              </a:pPr>
              <a:r>
                <a:rPr lang="en-US" sz="1400"/>
                <a:t>Graphics</a:t>
              </a:r>
            </a:p>
            <a:p>
              <a:pPr marL="228600" indent="-228600" algn="ctr">
                <a:spcBef>
                  <a:spcPct val="0"/>
                </a:spcBef>
              </a:pPr>
              <a:r>
                <a:rPr lang="en-US" sz="1400"/>
                <a:t>Command</a:t>
              </a:r>
            </a:p>
            <a:p>
              <a:pPr marL="228600" indent="-228600" algn="ctr">
                <a:spcBef>
                  <a:spcPct val="0"/>
                </a:spcBef>
              </a:pPr>
              <a:r>
                <a:rPr lang="en-US" sz="1400"/>
                <a:t>Queue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CF676108-B63E-484A-A622-95CDEC1EF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5" y="732"/>
              <a:ext cx="6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b="0">
                  <a:latin typeface="+mn-lt"/>
                </a:rPr>
                <a:t>0x80020000</a:t>
              </a: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B90F1DC9-C93F-4837-8864-074B2CA86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862" y="5072602"/>
            <a:ext cx="11842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99AA-FCAD-4B94-BD42-4C142C9B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a File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A8876-EDE1-4D77-B70D-2FEFA7094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Classic OS situation</a:t>
            </a:r>
          </a:p>
          <a:p>
            <a:pPr marL="0" indent="0">
              <a:buNone/>
            </a:pPr>
            <a:r>
              <a:rPr lang="en-US" dirty="0" smtClean="0"/>
              <a:t>Take limited hardware interface (array of blocks) and provide a more convenient/useful interface with:</a:t>
            </a:r>
          </a:p>
          <a:p>
            <a:r>
              <a:rPr lang="en-US" dirty="0" smtClean="0"/>
              <a:t>Naming: Find file by name, not block numbers</a:t>
            </a:r>
          </a:p>
          <a:p>
            <a:r>
              <a:rPr lang="en-US" dirty="0" smtClean="0"/>
              <a:t>Organize file names with directories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Organization</a:t>
            </a:r>
            <a:r>
              <a:rPr lang="en-US" dirty="0" smtClean="0"/>
              <a:t>: Map files to blocks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Protection</a:t>
            </a:r>
            <a:r>
              <a:rPr lang="en-US" dirty="0" smtClean="0"/>
              <a:t>: Enforce access restrictions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Reliability</a:t>
            </a:r>
            <a:r>
              <a:rPr lang="en-US" dirty="0" smtClean="0"/>
              <a:t>: Keep files intact despite crashes, hardware failures, etc.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3B2BB-23F1-4832-B811-EDDC2C17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4F33D-60AE-4589-9F7F-42388B84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CB84-4419-4683-8D88-DA96FA6E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4BC6-6AFA-46F1-A446-0F8B690B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Translation from User to System 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9CA5-0782-4B71-89CE-113DDD89D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What happens if user says: “give me bytes 2 – 12?”</a:t>
            </a:r>
          </a:p>
          <a:p>
            <a:pPr lvl="1"/>
            <a:r>
              <a:rPr lang="en-US" altLang="ko-KR" dirty="0" smtClean="0"/>
              <a:t>Fetch block corresponding to those bytes</a:t>
            </a:r>
          </a:p>
          <a:p>
            <a:pPr lvl="1"/>
            <a:r>
              <a:rPr lang="en-US" altLang="ko-KR" dirty="0" smtClean="0"/>
              <a:t>Return just the correct portion of the block</a:t>
            </a:r>
          </a:p>
          <a:p>
            <a:r>
              <a:rPr lang="en-US" altLang="ko-KR" dirty="0" smtClean="0"/>
              <a:t>What about writing bytes 2 – 12?</a:t>
            </a:r>
          </a:p>
          <a:p>
            <a:pPr lvl="1"/>
            <a:r>
              <a:rPr lang="en-US" altLang="ko-KR" dirty="0" smtClean="0"/>
              <a:t>Fetch block, modify relevant portion, write out block</a:t>
            </a:r>
          </a:p>
          <a:p>
            <a:r>
              <a:rPr lang="en-US" altLang="ko-KR" dirty="0" smtClean="0"/>
              <a:t>Everything inside file system is in terms of whole-size blocks</a:t>
            </a:r>
          </a:p>
          <a:p>
            <a:pPr lvl="1"/>
            <a:r>
              <a:rPr lang="en-US" altLang="ko-KR" dirty="0" smtClean="0"/>
              <a:t>Actual disk I/O happens in blocks</a:t>
            </a:r>
          </a:p>
          <a:p>
            <a:pPr lvl="1"/>
            <a:r>
              <a:rPr lang="en-US" altLang="ko-KR" dirty="0" smtClean="0"/>
              <a:t>read/write smaller than block size needs to translate and buffer</a:t>
            </a:r>
            <a:endParaRPr lang="ko-KR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323C8-2C1D-476C-8BF7-57658BEA9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6EB94-6B43-42EC-81E9-DE787529F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FC74E-B106-4078-B302-92C5B049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A07F0F8A-17C0-4169-AF14-C973EEADE3A3}"/>
              </a:ext>
            </a:extLst>
          </p:cNvPr>
          <p:cNvGrpSpPr>
            <a:grpSpLocks/>
          </p:cNvGrpSpPr>
          <p:nvPr/>
        </p:nvGrpSpPr>
        <p:grpSpPr bwMode="auto">
          <a:xfrm>
            <a:off x="8784265" y="1690688"/>
            <a:ext cx="1270000" cy="939800"/>
            <a:chOff x="4496" y="800"/>
            <a:chExt cx="800" cy="592"/>
          </a:xfrm>
        </p:grpSpPr>
        <p:sp useBgFill="1">
          <p:nvSpPr>
            <p:cNvPr id="8" name="Oval 6">
              <a:extLst>
                <a:ext uri="{FF2B5EF4-FFF2-40B4-BE49-F238E27FC236}">
                  <a16:creationId xmlns:a16="http://schemas.microsoft.com/office/drawing/2014/main" id="{8FC40AF0-2240-41CD-B1B0-C22011B8E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152"/>
              <a:ext cx="784" cy="24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sz="2000">
                <a:latin typeface="+mn-lt"/>
              </a:endParaRPr>
            </a:p>
          </p:txBody>
        </p:sp>
        <p:sp useBgFill="1">
          <p:nvSpPr>
            <p:cNvPr id="9" name="Oval 7">
              <a:extLst>
                <a:ext uri="{FF2B5EF4-FFF2-40B4-BE49-F238E27FC236}">
                  <a16:creationId xmlns:a16="http://schemas.microsoft.com/office/drawing/2014/main" id="{CE831553-818A-414A-A718-3CD1B8C9F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008"/>
              <a:ext cx="784" cy="24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sz="2000">
                <a:latin typeface="+mn-lt"/>
              </a:endParaRPr>
            </a:p>
          </p:txBody>
        </p:sp>
        <p:sp useBgFill="1">
          <p:nvSpPr>
            <p:cNvPr id="10" name="Oval 8">
              <a:extLst>
                <a:ext uri="{FF2B5EF4-FFF2-40B4-BE49-F238E27FC236}">
                  <a16:creationId xmlns:a16="http://schemas.microsoft.com/office/drawing/2014/main" id="{CAB1F613-3D03-40AC-8D8E-C93D35512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896"/>
              <a:ext cx="784" cy="24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sz="2000">
                <a:latin typeface="+mn-lt"/>
              </a:endParaRPr>
            </a:p>
          </p:txBody>
        </p:sp>
        <p:sp useBgFill="1">
          <p:nvSpPr>
            <p:cNvPr id="11" name="Oval 9">
              <a:extLst>
                <a:ext uri="{FF2B5EF4-FFF2-40B4-BE49-F238E27FC236}">
                  <a16:creationId xmlns:a16="http://schemas.microsoft.com/office/drawing/2014/main" id="{D3254356-09A8-4BBD-B1ED-FD4E67801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800"/>
              <a:ext cx="784" cy="24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sz="2000">
                <a:latin typeface="+mn-lt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4CAF148F-2FC1-4D73-9824-15D719DBC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908"/>
              <a:ext cx="152" cy="1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AEF9D69F-DFE4-4432-BCF2-524DCC73AC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0" y="892"/>
              <a:ext cx="376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9A92F360-ED89-4059-82DD-C6651B9A70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32" y="856"/>
              <a:ext cx="520" cy="456"/>
              <a:chOff x="4272" y="632"/>
              <a:chExt cx="520" cy="456"/>
            </a:xfrm>
          </p:grpSpPr>
          <p:sp>
            <p:nvSpPr>
              <p:cNvPr id="15" name="Oval 13">
                <a:extLst>
                  <a:ext uri="{FF2B5EF4-FFF2-40B4-BE49-F238E27FC236}">
                    <a16:creationId xmlns:a16="http://schemas.microsoft.com/office/drawing/2014/main" id="{B862B3B3-AFE5-4EFE-8F91-CD4B807F0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947"/>
                <a:ext cx="520" cy="141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2000">
                  <a:latin typeface="+mn-lt"/>
                </a:endParaRPr>
              </a:p>
            </p:txBody>
          </p:sp>
          <p:sp>
            <p:nvSpPr>
              <p:cNvPr id="16" name="Oval 14">
                <a:extLst>
                  <a:ext uri="{FF2B5EF4-FFF2-40B4-BE49-F238E27FC236}">
                    <a16:creationId xmlns:a16="http://schemas.microsoft.com/office/drawing/2014/main" id="{36A19048-B33D-4894-8E97-A0A8FEFDB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0" y="632"/>
                <a:ext cx="496" cy="128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sz="2000">
                  <a:latin typeface="+mn-lt"/>
                </a:endParaRPr>
              </a:p>
            </p:txBody>
          </p: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BB16C0BF-36CA-4F92-96B9-3A0205B3A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696"/>
                <a:ext cx="0" cy="32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34605A79-E2FF-4E5E-95C5-B691228EA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6" y="696"/>
                <a:ext cx="0" cy="34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</p:grpSp>
      <p:sp>
        <p:nvSpPr>
          <p:cNvPr id="19" name="Oval 17">
            <a:extLst>
              <a:ext uri="{FF2B5EF4-FFF2-40B4-BE49-F238E27FC236}">
                <a16:creationId xmlns:a16="http://schemas.microsoft.com/office/drawing/2014/main" id="{82154FED-B00C-4981-AC5C-7B35CBEA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065" y="1538288"/>
            <a:ext cx="1371600" cy="1295400"/>
          </a:xfrm>
          <a:prstGeom prst="ellipse">
            <a:avLst/>
          </a:prstGeom>
          <a:solidFill>
            <a:srgbClr val="4472C4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ko-KR" sz="2000" b="0" dirty="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rPr>
              <a:t>File</a:t>
            </a:r>
          </a:p>
          <a:p>
            <a:pPr algn="ctr"/>
            <a:r>
              <a:rPr lang="en-US" altLang="ko-KR" sz="2000" b="0" dirty="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rPr>
              <a:t>System</a:t>
            </a: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10B6A176-D616-45C1-B080-00A02B878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865" y="1995488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70DF788D-DD2F-4CE5-B51A-3D87E875B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665" y="1995488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13C204-6D27-4938-B138-F4C7BF79D57C}"/>
              </a:ext>
            </a:extLst>
          </p:cNvPr>
          <p:cNvSpPr/>
          <p:nvPr/>
        </p:nvSpPr>
        <p:spPr>
          <a:xfrm>
            <a:off x="4056521" y="1582404"/>
            <a:ext cx="1388980" cy="1251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File</a:t>
            </a:r>
            <a:br>
              <a:rPr lang="en-US" sz="2000" dirty="0"/>
            </a:br>
            <a:r>
              <a:rPr lang="en-US" sz="2000" dirty="0"/>
              <a:t>(Bytes)</a:t>
            </a:r>
          </a:p>
        </p:txBody>
      </p:sp>
      <p:pic>
        <p:nvPicPr>
          <p:cNvPr id="23" name="Graphic 22" descr="User">
            <a:extLst>
              <a:ext uri="{FF2B5EF4-FFF2-40B4-BE49-F238E27FC236}">
                <a16:creationId xmlns:a16="http://schemas.microsoft.com/office/drawing/2014/main" id="{3CD88F4E-3B03-4720-B85E-B24D54CED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8464" y="1593851"/>
            <a:ext cx="1371600" cy="1371600"/>
          </a:xfrm>
          <a:prstGeom prst="rect">
            <a:avLst/>
          </a:prstGeom>
        </p:spPr>
      </p:pic>
      <p:sp>
        <p:nvSpPr>
          <p:cNvPr id="24" name="AutoShape 19">
            <a:extLst>
              <a:ext uri="{FF2B5EF4-FFF2-40B4-BE49-F238E27FC236}">
                <a16:creationId xmlns:a16="http://schemas.microsoft.com/office/drawing/2014/main" id="{DF8C1D56-D3EF-4F08-9B3D-B2FA3708B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871" y="1984791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tx1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59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1B71-1F97-446B-894C-23DCB84F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Disk 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C1264-A3AA-4897-B9B9-79F73538B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disk is accessed as a linear array of sectors.</a:t>
            </a:r>
          </a:p>
          <a:p>
            <a:r>
              <a:rPr lang="en-US" dirty="0" smtClean="0"/>
              <a:t>How to identify a sector?</a:t>
            </a:r>
          </a:p>
          <a:p>
            <a:pPr lvl="1"/>
            <a:r>
              <a:rPr lang="en-US" dirty="0" smtClean="0"/>
              <a:t>Physical position</a:t>
            </a:r>
          </a:p>
          <a:p>
            <a:pPr lvl="2"/>
            <a:r>
              <a:rPr lang="en-US" dirty="0" smtClean="0"/>
              <a:t>Sector is a vector [cylinder, surface, sector]</a:t>
            </a:r>
          </a:p>
          <a:p>
            <a:pPr lvl="2"/>
            <a:r>
              <a:rPr lang="en-US" dirty="0" smtClean="0"/>
              <a:t>Not used anymore</a:t>
            </a:r>
          </a:p>
          <a:p>
            <a:pPr lvl="2"/>
            <a:r>
              <a:rPr lang="en-US" dirty="0" smtClean="0"/>
              <a:t>OS/BIOS must deal with bad sectors</a:t>
            </a:r>
          </a:p>
          <a:p>
            <a:pPr lvl="1"/>
            <a:r>
              <a:rPr lang="en-US" dirty="0" smtClean="0"/>
              <a:t>Logical Block Addressing (LBA)</a:t>
            </a:r>
          </a:p>
          <a:p>
            <a:pPr lvl="2"/>
            <a:r>
              <a:rPr lang="en-US" dirty="0" smtClean="0"/>
              <a:t>Every sector has an integer address</a:t>
            </a:r>
          </a:p>
          <a:p>
            <a:pPr lvl="2"/>
            <a:r>
              <a:rPr lang="en-US" dirty="0" smtClean="0"/>
              <a:t>Controller translates from address to physical position</a:t>
            </a:r>
          </a:p>
          <a:p>
            <a:pPr lvl="2"/>
            <a:r>
              <a:rPr lang="en-US" dirty="0" smtClean="0"/>
              <a:t>Shields OS from disk structure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12FDA-634A-4FDF-ABA6-2F0AF495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58D79-A893-4993-97A8-538D3E8D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F700-6C22-4D3E-A050-980C13C3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AC3AF-90BF-4D44-9F71-D300D47E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Does the File System Need?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61414-7591-404F-AB53-42563DB53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 free disk blocks</a:t>
            </a:r>
          </a:p>
          <a:p>
            <a:pPr lvl="1"/>
            <a:r>
              <a:rPr lang="en-US" dirty="0" smtClean="0"/>
              <a:t>Need to know where to put newly written data</a:t>
            </a:r>
          </a:p>
          <a:p>
            <a:r>
              <a:rPr lang="en-US" dirty="0" smtClean="0"/>
              <a:t>Track which blocks contain data for which files</a:t>
            </a:r>
          </a:p>
          <a:p>
            <a:pPr lvl="1"/>
            <a:r>
              <a:rPr lang="en-US" dirty="0" smtClean="0"/>
              <a:t>Need to know where to read a file from</a:t>
            </a:r>
          </a:p>
          <a:p>
            <a:r>
              <a:rPr lang="en-US" dirty="0" smtClean="0"/>
              <a:t>Track files in a directory</a:t>
            </a:r>
          </a:p>
          <a:p>
            <a:pPr lvl="1"/>
            <a:r>
              <a:rPr lang="en-US" dirty="0" smtClean="0"/>
              <a:t>Find list of file's blocks given its name</a:t>
            </a:r>
          </a:p>
          <a:p>
            <a:r>
              <a:rPr lang="en-US" dirty="0" smtClean="0"/>
              <a:t>Where do we maintain all of this?</a:t>
            </a:r>
          </a:p>
          <a:p>
            <a:pPr lvl="1"/>
            <a:r>
              <a:rPr lang="en-US" b="1" dirty="0" smtClean="0"/>
              <a:t>Somewhere on disk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6548-39EA-4C31-94D0-5EE1EFBC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81F2-3228-4D55-970E-42505EE45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122B7-ADC0-40C0-AA74-DE70DCA5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8918-B086-4E48-9984-A5616A4D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Structures on Disk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BD0C5-88A0-4A79-87C0-56D9F686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Bit different than data structures in memory</a:t>
            </a:r>
          </a:p>
          <a:p>
            <a:r>
              <a:rPr lang="en-US" dirty="0" smtClean="0"/>
              <a:t>Access a block at a time</a:t>
            </a:r>
          </a:p>
          <a:p>
            <a:pPr lvl="1"/>
            <a:r>
              <a:rPr lang="en-US" dirty="0" smtClean="0"/>
              <a:t>Can't efficiently read/write a single word</a:t>
            </a:r>
          </a:p>
          <a:p>
            <a:pPr lvl="1"/>
            <a:r>
              <a:rPr lang="en-US" dirty="0" smtClean="0"/>
              <a:t>Have to read/write full block containing it</a:t>
            </a:r>
          </a:p>
          <a:p>
            <a:pPr lvl="1"/>
            <a:r>
              <a:rPr lang="en-US" dirty="0" smtClean="0"/>
              <a:t>Ideally want </a:t>
            </a:r>
            <a:r>
              <a:rPr lang="en-US" b="1" dirty="0" smtClean="0"/>
              <a:t>sequential</a:t>
            </a:r>
            <a:r>
              <a:rPr lang="en-US" dirty="0" smtClean="0"/>
              <a:t> access patterns</a:t>
            </a:r>
          </a:p>
          <a:p>
            <a:r>
              <a:rPr lang="en-US" dirty="0" smtClean="0"/>
              <a:t>Durability</a:t>
            </a:r>
          </a:p>
          <a:p>
            <a:pPr lvl="1"/>
            <a:r>
              <a:rPr lang="en-US" dirty="0" smtClean="0"/>
              <a:t>Ideally, file system is in meaningful state upon shutdown</a:t>
            </a:r>
          </a:p>
          <a:p>
            <a:pPr lvl="1"/>
            <a:r>
              <a:rPr lang="en-US" dirty="0" smtClean="0"/>
              <a:t>This obviously isn't always the case…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81DCE-8DF7-4736-999F-FF0B9D6E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DDFB8-72AD-47A3-9B45-A3CD441C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3DDF-7EFA-487D-A4A2-E6D3A4C9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226A-CD78-4486-8D7F-8696B648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Critical Factors in File System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1493-062F-45DD-9E8E-72260DEEC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(Hard) Disks Performance !!!</a:t>
            </a:r>
          </a:p>
          <a:p>
            <a:pPr lvl="1"/>
            <a:r>
              <a:rPr lang="en-US" smtClean="0"/>
              <a:t>Maximize sequential access, minimize seeks</a:t>
            </a:r>
          </a:p>
          <a:p>
            <a:r>
              <a:rPr lang="en-US" smtClean="0"/>
              <a:t>Open before Read/Write</a:t>
            </a:r>
          </a:p>
          <a:p>
            <a:pPr lvl="1"/>
            <a:r>
              <a:rPr lang="en-US" smtClean="0"/>
              <a:t>Can perform protection checks and look up where the actual file resource are, in advance</a:t>
            </a:r>
          </a:p>
          <a:p>
            <a:r>
              <a:rPr lang="en-US" smtClean="0"/>
              <a:t>Size is determined as they are used !!!</a:t>
            </a:r>
          </a:p>
          <a:p>
            <a:pPr lvl="1"/>
            <a:r>
              <a:rPr lang="en-US" smtClean="0"/>
              <a:t>Can write (or read zeros) to expand the file</a:t>
            </a:r>
          </a:p>
          <a:p>
            <a:pPr lvl="1"/>
            <a:r>
              <a:rPr lang="en-US" smtClean="0"/>
              <a:t>Start small and grow, need to make room</a:t>
            </a:r>
          </a:p>
          <a:p>
            <a:r>
              <a:rPr lang="en-US" smtClean="0"/>
              <a:t>Organized into directories</a:t>
            </a:r>
          </a:p>
          <a:p>
            <a:pPr lvl="1"/>
            <a:r>
              <a:rPr lang="en-US" smtClean="0"/>
              <a:t>What data structure (on disk) for that?</a:t>
            </a:r>
          </a:p>
          <a:p>
            <a:r>
              <a:rPr lang="en-US" smtClean="0"/>
              <a:t>Need to carefully allocate / free blocks </a:t>
            </a:r>
          </a:p>
          <a:p>
            <a:pPr lvl="1"/>
            <a:r>
              <a:rPr lang="en-US" smtClean="0"/>
              <a:t>Such that access remains efficient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F5451-7BF0-4FA8-A1D4-6047884AB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52DE5-BFE4-4C0D-A358-E445E2C9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4703F-442E-4FBE-BE9E-7A4213111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DF06-0387-46E5-8CE9-905A5FBA6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FAT: File Allocation Table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FD901-E899-4766-AA78-DA3F7C23E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MS-DOS, 1977</a:t>
            </a:r>
          </a:p>
          <a:p>
            <a:r>
              <a:rPr lang="en-US" smtClean="0"/>
              <a:t>Still widely used!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380C3-AF05-4369-BDB0-D514BCCA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57449-DF7C-46A1-A8E8-9F65D362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01C19-5619-4B89-AFE7-43A5B762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06DD-9E7B-4E41-99A4-6802E8A4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 (File Allocation Table)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738800" y="1390771"/>
            <a:ext cx="5469822" cy="53979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A4D606-D812-4B70-B904-87DA67671B36}"/>
              </a:ext>
            </a:extLst>
          </p:cNvPr>
          <p:cNvSpPr/>
          <p:nvPr/>
        </p:nvSpPr>
        <p:spPr>
          <a:xfrm>
            <a:off x="5857759" y="5378486"/>
            <a:ext cx="1658067" cy="12863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646E-C7EA-4033-8E54-CD7FD7E0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4433403" cy="43513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Assume (for now) we have a </a:t>
            </a:r>
            <a:br>
              <a:rPr lang="en-US" dirty="0" smtClean="0"/>
            </a:br>
            <a:r>
              <a:rPr lang="en-US" dirty="0" smtClean="0"/>
              <a:t>way to translate a path to </a:t>
            </a:r>
            <a:br>
              <a:rPr lang="en-US" dirty="0" smtClean="0"/>
            </a:br>
            <a:r>
              <a:rPr lang="en-US" dirty="0" smtClean="0"/>
              <a:t>a “file number”</a:t>
            </a:r>
          </a:p>
          <a:p>
            <a:pPr lvl="1"/>
            <a:r>
              <a:rPr lang="en-US" dirty="0" smtClean="0"/>
              <a:t>i.e., a directory structure</a:t>
            </a:r>
          </a:p>
          <a:p>
            <a:r>
              <a:rPr lang="en-US" dirty="0" smtClean="0"/>
              <a:t>Disk Storage is a collection of Blocks</a:t>
            </a:r>
          </a:p>
          <a:p>
            <a:pPr lvl="1"/>
            <a:r>
              <a:rPr lang="en-US" dirty="0" smtClean="0"/>
              <a:t>Just hold file data </a:t>
            </a:r>
            <a:br>
              <a:rPr lang="en-US" dirty="0" smtClean="0"/>
            </a:br>
            <a:r>
              <a:rPr lang="en-US" dirty="0" smtClean="0"/>
              <a:t>(offset o = &lt;B, x&gt;)</a:t>
            </a:r>
          </a:p>
          <a:p>
            <a:r>
              <a:rPr lang="en-US" dirty="0" smtClean="0"/>
              <a:t>Example: </a:t>
            </a:r>
            <a:r>
              <a:rPr lang="en-US" dirty="0" err="1" smtClean="0"/>
              <a:t>file_read</a:t>
            </a:r>
            <a:r>
              <a:rPr lang="en-US" dirty="0" smtClean="0"/>
              <a:t> 31, &lt;2, x&gt;</a:t>
            </a:r>
          </a:p>
          <a:p>
            <a:pPr lvl="1"/>
            <a:r>
              <a:rPr lang="en-US" dirty="0" smtClean="0"/>
              <a:t>Index into FAT with file number</a:t>
            </a:r>
          </a:p>
          <a:p>
            <a:pPr lvl="1"/>
            <a:r>
              <a:rPr lang="en-US" dirty="0" smtClean="0"/>
              <a:t>Follow linked list to block</a:t>
            </a:r>
          </a:p>
          <a:p>
            <a:pPr lvl="1"/>
            <a:r>
              <a:rPr lang="en-US" dirty="0" smtClean="0"/>
              <a:t>Read the block from disk </a:t>
            </a:r>
            <a:br>
              <a:rPr lang="en-US" dirty="0" smtClean="0"/>
            </a:br>
            <a:r>
              <a:rPr lang="en-US" dirty="0" smtClean="0"/>
              <a:t>into memory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F70B9-5F3B-415B-816F-48D95A20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8F603-995E-4AC7-9D51-6EB2B348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CE44F-FAA1-48F1-9A53-DE24F6B8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8449B-2A15-4184-AB88-6428358A35DA}"/>
              </a:ext>
            </a:extLst>
          </p:cNvPr>
          <p:cNvSpPr/>
          <p:nvPr/>
        </p:nvSpPr>
        <p:spPr>
          <a:xfrm>
            <a:off x="8162903" y="2390593"/>
            <a:ext cx="446224" cy="321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4EF374-2EB9-4D54-91E0-FC9B4DC4AB2B}"/>
              </a:ext>
            </a:extLst>
          </p:cNvPr>
          <p:cNvGrpSpPr/>
          <p:nvPr/>
        </p:nvGrpSpPr>
        <p:grpSpPr>
          <a:xfrm>
            <a:off x="9268966" y="2377225"/>
            <a:ext cx="1637681" cy="321145"/>
            <a:chOff x="5374106" y="3569368"/>
            <a:chExt cx="1393002" cy="321145"/>
          </a:xfrm>
          <a:solidFill>
            <a:srgbClr val="C5E0B4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7A762-3EC6-43FE-9E25-52FA88A5D074}"/>
                </a:ext>
              </a:extLst>
            </p:cNvPr>
            <p:cNvSpPr/>
            <p:nvPr/>
          </p:nvSpPr>
          <p:spPr>
            <a:xfrm>
              <a:off x="5374106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6BB4B8-5B4D-42EB-AAE7-A86DAD5DA284}"/>
                </a:ext>
              </a:extLst>
            </p:cNvPr>
            <p:cNvSpPr txBox="1"/>
            <p:nvPr/>
          </p:nvSpPr>
          <p:spPr>
            <a:xfrm>
              <a:off x="5381951" y="3582736"/>
              <a:ext cx="1385157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6455B4-F017-497D-A93E-5CDFA7088489}"/>
              </a:ext>
            </a:extLst>
          </p:cNvPr>
          <p:cNvGrpSpPr/>
          <p:nvPr/>
        </p:nvGrpSpPr>
        <p:grpSpPr>
          <a:xfrm>
            <a:off x="9270545" y="2698370"/>
            <a:ext cx="1634523" cy="321145"/>
            <a:chOff x="5374105" y="3569368"/>
            <a:chExt cx="1390316" cy="321145"/>
          </a:xfrm>
          <a:solidFill>
            <a:srgbClr val="C5E0B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EAFB3-B813-4D5E-9EC8-051533C17F18}"/>
                </a:ext>
              </a:extLst>
            </p:cNvPr>
            <p:cNvSpPr/>
            <p:nvPr/>
          </p:nvSpPr>
          <p:spPr>
            <a:xfrm>
              <a:off x="5374105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778AD-0D72-4C0E-B3AF-580ED6DA30D6}"/>
                </a:ext>
              </a:extLst>
            </p:cNvPr>
            <p:cNvSpPr txBox="1"/>
            <p:nvPr/>
          </p:nvSpPr>
          <p:spPr>
            <a:xfrm>
              <a:off x="5381952" y="3582736"/>
              <a:ext cx="1378878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4EC8020-CB14-49A5-BAEE-BF4AFB4ED592}"/>
              </a:ext>
            </a:extLst>
          </p:cNvPr>
          <p:cNvSpPr/>
          <p:nvPr/>
        </p:nvSpPr>
        <p:spPr>
          <a:xfrm>
            <a:off x="9270545" y="3019515"/>
            <a:ext cx="1634523" cy="32114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BD7BB-4A1C-42CC-80A0-6C80BBBE9FC6}"/>
              </a:ext>
            </a:extLst>
          </p:cNvPr>
          <p:cNvSpPr/>
          <p:nvPr/>
        </p:nvSpPr>
        <p:spPr>
          <a:xfrm>
            <a:off x="9270545" y="334066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F4D5D-DDD9-4DD0-982D-129204F2536D}"/>
              </a:ext>
            </a:extLst>
          </p:cNvPr>
          <p:cNvSpPr/>
          <p:nvPr/>
        </p:nvSpPr>
        <p:spPr>
          <a:xfrm>
            <a:off x="9270545" y="3661805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BFB665-1B75-4413-B6E1-1A0DEEC6DEE3}"/>
              </a:ext>
            </a:extLst>
          </p:cNvPr>
          <p:cNvSpPr/>
          <p:nvPr/>
        </p:nvSpPr>
        <p:spPr>
          <a:xfrm>
            <a:off x="9270545" y="4304095"/>
            <a:ext cx="1634523" cy="32114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ea typeface="Gill Sans" charset="0"/>
              <a:cs typeface="Gill Sans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CD9793-B867-4394-9D7E-016EF9F1149F}"/>
              </a:ext>
            </a:extLst>
          </p:cNvPr>
          <p:cNvSpPr/>
          <p:nvPr/>
        </p:nvSpPr>
        <p:spPr>
          <a:xfrm>
            <a:off x="9270545" y="462524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6F5FEF-CAC4-4CFA-BC37-EA76FF147291}"/>
              </a:ext>
            </a:extLst>
          </p:cNvPr>
          <p:cNvGrpSpPr/>
          <p:nvPr/>
        </p:nvGrpSpPr>
        <p:grpSpPr>
          <a:xfrm>
            <a:off x="9267387" y="4946385"/>
            <a:ext cx="1640839" cy="321145"/>
            <a:chOff x="5374105" y="3569368"/>
            <a:chExt cx="1395688" cy="321145"/>
          </a:xfrm>
          <a:solidFill>
            <a:srgbClr val="C5E0B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4C1CFCE-6767-4575-84E0-7FC7D85AC211}"/>
                </a:ext>
              </a:extLst>
            </p:cNvPr>
            <p:cNvSpPr/>
            <p:nvPr/>
          </p:nvSpPr>
          <p:spPr>
            <a:xfrm>
              <a:off x="5374105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2C39BD-9F4A-46E0-A23E-91181223467C}"/>
                </a:ext>
              </a:extLst>
            </p:cNvPr>
            <p:cNvSpPr txBox="1"/>
            <p:nvPr/>
          </p:nvSpPr>
          <p:spPr>
            <a:xfrm>
              <a:off x="5384637" y="3582736"/>
              <a:ext cx="1385156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2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F7AD599-FC11-452E-95D1-990596FB571D}"/>
              </a:ext>
            </a:extLst>
          </p:cNvPr>
          <p:cNvSpPr/>
          <p:nvPr/>
        </p:nvSpPr>
        <p:spPr>
          <a:xfrm>
            <a:off x="9270545" y="526753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C2F5D-570B-47A4-A0AB-2B3EC6C885EC}"/>
              </a:ext>
            </a:extLst>
          </p:cNvPr>
          <p:cNvSpPr txBox="1"/>
          <p:nvPr/>
        </p:nvSpPr>
        <p:spPr>
          <a:xfrm>
            <a:off x="9306076" y="1352768"/>
            <a:ext cx="156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ea typeface="Gill Sans" charset="0"/>
                <a:cs typeface="Gill Sans" charset="0"/>
              </a:rPr>
              <a:t>Disk Blocks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7F415A-CB3C-45DB-8EE9-D4816E0853B5}"/>
              </a:ext>
            </a:extLst>
          </p:cNvPr>
          <p:cNvSpPr/>
          <p:nvPr/>
        </p:nvSpPr>
        <p:spPr>
          <a:xfrm>
            <a:off x="9270545" y="1709096"/>
            <a:ext cx="1634523" cy="430508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3D1999-BC9C-472F-A22D-00DB52C10A5A}"/>
              </a:ext>
            </a:extLst>
          </p:cNvPr>
          <p:cNvSpPr/>
          <p:nvPr/>
        </p:nvSpPr>
        <p:spPr>
          <a:xfrm>
            <a:off x="8162903" y="1735995"/>
            <a:ext cx="446224" cy="43040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51A0DA-DED3-4EF2-9405-3A7E8B696C12}"/>
              </a:ext>
            </a:extLst>
          </p:cNvPr>
          <p:cNvSpPr txBox="1"/>
          <p:nvPr/>
        </p:nvSpPr>
        <p:spPr>
          <a:xfrm>
            <a:off x="8126259" y="1352768"/>
            <a:ext cx="578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>
                <a:ea typeface="Gill Sans" charset="0"/>
                <a:cs typeface="Gill Sans" charset="0"/>
              </a:rPr>
              <a:t>FAT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9D222D-77E4-4CB7-82AF-E53B54586019}"/>
              </a:ext>
            </a:extLst>
          </p:cNvPr>
          <p:cNvSpPr/>
          <p:nvPr/>
        </p:nvSpPr>
        <p:spPr>
          <a:xfrm>
            <a:off x="8627460" y="5670689"/>
            <a:ext cx="685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N-1: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C685DE-5FAB-4C5E-B0C7-D2E24E1FC81B}"/>
              </a:ext>
            </a:extLst>
          </p:cNvPr>
          <p:cNvSpPr/>
          <p:nvPr/>
        </p:nvSpPr>
        <p:spPr>
          <a:xfrm>
            <a:off x="8923333" y="1665364"/>
            <a:ext cx="42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0: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5FB65C-3770-48E7-A0F0-8D209B644C2B}"/>
              </a:ext>
            </a:extLst>
          </p:cNvPr>
          <p:cNvSpPr/>
          <p:nvPr/>
        </p:nvSpPr>
        <p:spPr>
          <a:xfrm>
            <a:off x="7843736" y="166536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0: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54E341-2495-4337-8204-35C7D55D0CF9}"/>
              </a:ext>
            </a:extLst>
          </p:cNvPr>
          <p:cNvSpPr/>
          <p:nvPr/>
        </p:nvSpPr>
        <p:spPr>
          <a:xfrm>
            <a:off x="7526947" y="5670689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N-1: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4D1B25-4A9B-4B96-A3E9-407884FE3BC0}"/>
              </a:ext>
            </a:extLst>
          </p:cNvPr>
          <p:cNvGrpSpPr/>
          <p:nvPr/>
        </p:nvGrpSpPr>
        <p:grpSpPr>
          <a:xfrm>
            <a:off x="5801304" y="1932889"/>
            <a:ext cx="2427531" cy="809143"/>
            <a:chOff x="2993901" y="2123721"/>
            <a:chExt cx="2427531" cy="8091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6DB04B1-C3E3-4A6F-BFAA-7328FC1F14DA}"/>
                </a:ext>
              </a:extLst>
            </p:cNvPr>
            <p:cNvSpPr/>
            <p:nvPr/>
          </p:nvSpPr>
          <p:spPr>
            <a:xfrm>
              <a:off x="4916165" y="2563532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>
                  <a:ea typeface="Gill Sans" charset="0"/>
                  <a:cs typeface="Gill Sans" charset="0"/>
                </a:rPr>
                <a:t>31: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33BC06-85F7-4E87-8CA7-6C4635B79D4D}"/>
                </a:ext>
              </a:extLst>
            </p:cNvPr>
            <p:cNvSpPr txBox="1"/>
            <p:nvPr/>
          </p:nvSpPr>
          <p:spPr>
            <a:xfrm>
              <a:off x="2993901" y="2123721"/>
              <a:ext cx="1495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3366FF"/>
                  </a:solidFill>
                  <a:ea typeface="Gill Sans" charset="0"/>
                  <a:cs typeface="Gill Sans" charset="0"/>
                </a:rPr>
                <a:t>File number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573EB50-BA38-4843-BBE4-99D3C769F577}"/>
                </a:ext>
              </a:extLst>
            </p:cNvPr>
            <p:cNvCxnSpPr/>
            <p:nvPr/>
          </p:nvCxnSpPr>
          <p:spPr>
            <a:xfrm>
              <a:off x="4491789" y="2325884"/>
              <a:ext cx="420369" cy="4413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4A7787-4E83-4D53-955E-5617EFAAFBFA}"/>
              </a:ext>
            </a:extLst>
          </p:cNvPr>
          <p:cNvGrpSpPr/>
          <p:nvPr/>
        </p:nvGrpSpPr>
        <p:grpSpPr>
          <a:xfrm>
            <a:off x="8162903" y="2457287"/>
            <a:ext cx="610791" cy="576051"/>
            <a:chOff x="5351525" y="2687055"/>
            <a:chExt cx="610791" cy="5760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7EBF8D-05E7-4711-A06D-7E7996C7A513}"/>
                </a:ext>
              </a:extLst>
            </p:cNvPr>
            <p:cNvSpPr/>
            <p:nvPr/>
          </p:nvSpPr>
          <p:spPr>
            <a:xfrm>
              <a:off x="5351525" y="2941961"/>
              <a:ext cx="446224" cy="3211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37" name="Freeform 75">
              <a:extLst>
                <a:ext uri="{FF2B5EF4-FFF2-40B4-BE49-F238E27FC236}">
                  <a16:creationId xmlns:a16="http://schemas.microsoft.com/office/drawing/2014/main" id="{4137A58F-BB03-46FC-B094-4AA180F76AA7}"/>
                </a:ext>
              </a:extLst>
            </p:cNvPr>
            <p:cNvSpPr/>
            <p:nvPr/>
          </p:nvSpPr>
          <p:spPr>
            <a:xfrm>
              <a:off x="5654842" y="2687055"/>
              <a:ext cx="307474" cy="347579"/>
            </a:xfrm>
            <a:custGeom>
              <a:avLst/>
              <a:gdLst>
                <a:gd name="connsiteX0" fmla="*/ 0 w 307474"/>
                <a:gd name="connsiteY0" fmla="*/ 0 h 347579"/>
                <a:gd name="connsiteX1" fmla="*/ 307474 w 307474"/>
                <a:gd name="connsiteY1" fmla="*/ 0 h 347579"/>
                <a:gd name="connsiteX2" fmla="*/ 307474 w 307474"/>
                <a:gd name="connsiteY2" fmla="*/ 347579 h 347579"/>
                <a:gd name="connsiteX3" fmla="*/ 173790 w 307474"/>
                <a:gd name="connsiteY3" fmla="*/ 334210 h 34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474" h="347579">
                  <a:moveTo>
                    <a:pt x="0" y="0"/>
                  </a:moveTo>
                  <a:lnTo>
                    <a:pt x="307474" y="0"/>
                  </a:lnTo>
                  <a:lnTo>
                    <a:pt x="307474" y="347579"/>
                  </a:lnTo>
                  <a:lnTo>
                    <a:pt x="173790" y="334210"/>
                  </a:lnTo>
                </a:path>
              </a:pathLst>
            </a:cu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2E356E9-FF0E-4739-A360-3B5F10B3A9E2}"/>
              </a:ext>
            </a:extLst>
          </p:cNvPr>
          <p:cNvSpPr txBox="1"/>
          <p:nvPr/>
        </p:nvSpPr>
        <p:spPr>
          <a:xfrm>
            <a:off x="6100616" y="6299761"/>
            <a:ext cx="105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0" name="Can 83">
            <a:extLst>
              <a:ext uri="{FF2B5EF4-FFF2-40B4-BE49-F238E27FC236}">
                <a16:creationId xmlns:a16="http://schemas.microsoft.com/office/drawing/2014/main" id="{FBFBB66A-AEBF-40E7-8456-DEC0C8B60E56}"/>
              </a:ext>
            </a:extLst>
          </p:cNvPr>
          <p:cNvSpPr/>
          <p:nvPr/>
        </p:nvSpPr>
        <p:spPr>
          <a:xfrm>
            <a:off x="10192659" y="5496280"/>
            <a:ext cx="846701" cy="115334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83D710-4DFE-4F9A-ACBE-26FA60FBE4F6}"/>
              </a:ext>
            </a:extLst>
          </p:cNvPr>
          <p:cNvGrpSpPr/>
          <p:nvPr/>
        </p:nvGrpSpPr>
        <p:grpSpPr>
          <a:xfrm>
            <a:off x="8162551" y="2873132"/>
            <a:ext cx="672431" cy="2369087"/>
            <a:chOff x="5343358" y="3141579"/>
            <a:chExt cx="672431" cy="236908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290C83-3056-448E-8CA3-E2989A8B5CC8}"/>
                </a:ext>
              </a:extLst>
            </p:cNvPr>
            <p:cNvSpPr/>
            <p:nvPr/>
          </p:nvSpPr>
          <p:spPr>
            <a:xfrm>
              <a:off x="5343358" y="5189521"/>
              <a:ext cx="446224" cy="3211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E1A7F44-24A3-43BD-BE32-D9B045F7B9A8}"/>
                </a:ext>
              </a:extLst>
            </p:cNvPr>
            <p:cNvSpPr/>
            <p:nvPr/>
          </p:nvSpPr>
          <p:spPr>
            <a:xfrm>
              <a:off x="5694947" y="3141579"/>
              <a:ext cx="320842" cy="2179053"/>
            </a:xfrm>
            <a:custGeom>
              <a:avLst/>
              <a:gdLst>
                <a:gd name="connsiteX0" fmla="*/ 0 w 320842"/>
                <a:gd name="connsiteY0" fmla="*/ 0 h 2179053"/>
                <a:gd name="connsiteX1" fmla="*/ 320842 w 320842"/>
                <a:gd name="connsiteY1" fmla="*/ 0 h 2179053"/>
                <a:gd name="connsiteX2" fmla="*/ 307474 w 320842"/>
                <a:gd name="connsiteY2" fmla="*/ 2179053 h 2179053"/>
                <a:gd name="connsiteX3" fmla="*/ 133685 w 320842"/>
                <a:gd name="connsiteY3" fmla="*/ 2179053 h 217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842" h="2179053">
                  <a:moveTo>
                    <a:pt x="0" y="0"/>
                  </a:moveTo>
                  <a:lnTo>
                    <a:pt x="320842" y="0"/>
                  </a:lnTo>
                  <a:lnTo>
                    <a:pt x="307474" y="2179053"/>
                  </a:lnTo>
                  <a:lnTo>
                    <a:pt x="133685" y="2179053"/>
                  </a:lnTo>
                </a:path>
              </a:pathLst>
            </a:cu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6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232 L -0.27864 0.0951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1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06DD-9E7B-4E41-99A4-6802E8A4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 (File Allocation Table)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738800" y="1390771"/>
            <a:ext cx="5469822" cy="53979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646E-C7EA-4033-8E54-CD7FD7E0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372151" cy="4351337"/>
          </a:xfrm>
        </p:spPr>
        <p:txBody>
          <a:bodyPr/>
          <a:lstStyle/>
          <a:p>
            <a:r>
              <a:rPr lang="en-US" dirty="0" smtClean="0"/>
              <a:t>File is a collection of disk blocks</a:t>
            </a:r>
          </a:p>
          <a:p>
            <a:r>
              <a:rPr lang="en-US" dirty="0" smtClean="0"/>
              <a:t>FAT is linked list 1-1 with blocks</a:t>
            </a:r>
          </a:p>
          <a:p>
            <a:r>
              <a:rPr lang="en-US" dirty="0" smtClean="0"/>
              <a:t>File number is index of root of block list for the file</a:t>
            </a:r>
          </a:p>
          <a:p>
            <a:r>
              <a:rPr lang="en-US" dirty="0" smtClean="0"/>
              <a:t>File offset: block number and offset within block</a:t>
            </a:r>
          </a:p>
          <a:p>
            <a:r>
              <a:rPr lang="en-US" dirty="0" smtClean="0"/>
              <a:t>Follow list to get block number</a:t>
            </a:r>
          </a:p>
          <a:p>
            <a:r>
              <a:rPr lang="en-US" dirty="0" smtClean="0"/>
              <a:t>Unused blocks marked free</a:t>
            </a:r>
          </a:p>
          <a:p>
            <a:pPr lvl="1"/>
            <a:r>
              <a:rPr lang="en-US" dirty="0" smtClean="0"/>
              <a:t>Could require scan to find</a:t>
            </a:r>
          </a:p>
          <a:p>
            <a:pPr lvl="1"/>
            <a:r>
              <a:rPr lang="en-US" dirty="0" smtClean="0"/>
              <a:t>Or, could use a free list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F70B9-5F3B-415B-816F-48D95A20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8F603-995E-4AC7-9D51-6EB2B348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CE44F-FAA1-48F1-9A53-DE24F6B8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8449B-2A15-4184-AB88-6428358A35DA}"/>
              </a:ext>
            </a:extLst>
          </p:cNvPr>
          <p:cNvSpPr/>
          <p:nvPr/>
        </p:nvSpPr>
        <p:spPr>
          <a:xfrm>
            <a:off x="8198542" y="2382993"/>
            <a:ext cx="446224" cy="321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4EF374-2EB9-4D54-91E0-FC9B4DC4AB2B}"/>
              </a:ext>
            </a:extLst>
          </p:cNvPr>
          <p:cNvGrpSpPr/>
          <p:nvPr/>
        </p:nvGrpSpPr>
        <p:grpSpPr>
          <a:xfrm>
            <a:off x="9304605" y="2369625"/>
            <a:ext cx="1637681" cy="321145"/>
            <a:chOff x="5374106" y="3569368"/>
            <a:chExt cx="1393002" cy="321145"/>
          </a:xfrm>
          <a:solidFill>
            <a:srgbClr val="C5E0B4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7A762-3EC6-43FE-9E25-52FA88A5D074}"/>
                </a:ext>
              </a:extLst>
            </p:cNvPr>
            <p:cNvSpPr/>
            <p:nvPr/>
          </p:nvSpPr>
          <p:spPr>
            <a:xfrm>
              <a:off x="5374106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6BB4B8-5B4D-42EB-AAE7-A86DAD5DA284}"/>
                </a:ext>
              </a:extLst>
            </p:cNvPr>
            <p:cNvSpPr txBox="1"/>
            <p:nvPr/>
          </p:nvSpPr>
          <p:spPr>
            <a:xfrm>
              <a:off x="5381951" y="3582736"/>
              <a:ext cx="1385157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6455B4-F017-497D-A93E-5CDFA7088489}"/>
              </a:ext>
            </a:extLst>
          </p:cNvPr>
          <p:cNvGrpSpPr/>
          <p:nvPr/>
        </p:nvGrpSpPr>
        <p:grpSpPr>
          <a:xfrm>
            <a:off x="9306184" y="2690770"/>
            <a:ext cx="1634523" cy="321145"/>
            <a:chOff x="5374105" y="3569368"/>
            <a:chExt cx="1390316" cy="321145"/>
          </a:xfrm>
          <a:solidFill>
            <a:srgbClr val="C5E0B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EAFB3-B813-4D5E-9EC8-051533C17F18}"/>
                </a:ext>
              </a:extLst>
            </p:cNvPr>
            <p:cNvSpPr/>
            <p:nvPr/>
          </p:nvSpPr>
          <p:spPr>
            <a:xfrm>
              <a:off x="5374105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778AD-0D72-4C0E-B3AF-580ED6DA30D6}"/>
                </a:ext>
              </a:extLst>
            </p:cNvPr>
            <p:cNvSpPr txBox="1"/>
            <p:nvPr/>
          </p:nvSpPr>
          <p:spPr>
            <a:xfrm>
              <a:off x="5381952" y="3582736"/>
              <a:ext cx="1378878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4EC8020-CB14-49A5-BAEE-BF4AFB4ED592}"/>
              </a:ext>
            </a:extLst>
          </p:cNvPr>
          <p:cNvSpPr/>
          <p:nvPr/>
        </p:nvSpPr>
        <p:spPr>
          <a:xfrm>
            <a:off x="9306184" y="3011915"/>
            <a:ext cx="1634523" cy="32114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BD7BB-4A1C-42CC-80A0-6C80BBBE9FC6}"/>
              </a:ext>
            </a:extLst>
          </p:cNvPr>
          <p:cNvSpPr/>
          <p:nvPr/>
        </p:nvSpPr>
        <p:spPr>
          <a:xfrm>
            <a:off x="9306184" y="333306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F4D5D-DDD9-4DD0-982D-129204F2536D}"/>
              </a:ext>
            </a:extLst>
          </p:cNvPr>
          <p:cNvSpPr/>
          <p:nvPr/>
        </p:nvSpPr>
        <p:spPr>
          <a:xfrm>
            <a:off x="9306184" y="3654205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BFB665-1B75-4413-B6E1-1A0DEEC6DEE3}"/>
              </a:ext>
            </a:extLst>
          </p:cNvPr>
          <p:cNvSpPr/>
          <p:nvPr/>
        </p:nvSpPr>
        <p:spPr>
          <a:xfrm>
            <a:off x="9306184" y="4296495"/>
            <a:ext cx="1634523" cy="32114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ea typeface="Gill Sans" charset="0"/>
              <a:cs typeface="Gill Sans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CD9793-B867-4394-9D7E-016EF9F1149F}"/>
              </a:ext>
            </a:extLst>
          </p:cNvPr>
          <p:cNvSpPr/>
          <p:nvPr/>
        </p:nvSpPr>
        <p:spPr>
          <a:xfrm>
            <a:off x="9306184" y="461764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6F5FEF-CAC4-4CFA-BC37-EA76FF147291}"/>
              </a:ext>
            </a:extLst>
          </p:cNvPr>
          <p:cNvGrpSpPr/>
          <p:nvPr/>
        </p:nvGrpSpPr>
        <p:grpSpPr>
          <a:xfrm>
            <a:off x="9303026" y="4938785"/>
            <a:ext cx="1640839" cy="321145"/>
            <a:chOff x="5374105" y="3569368"/>
            <a:chExt cx="1395688" cy="321145"/>
          </a:xfrm>
          <a:solidFill>
            <a:srgbClr val="C5E0B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4C1CFCE-6767-4575-84E0-7FC7D85AC211}"/>
                </a:ext>
              </a:extLst>
            </p:cNvPr>
            <p:cNvSpPr/>
            <p:nvPr/>
          </p:nvSpPr>
          <p:spPr>
            <a:xfrm>
              <a:off x="5374105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2C39BD-9F4A-46E0-A23E-91181223467C}"/>
                </a:ext>
              </a:extLst>
            </p:cNvPr>
            <p:cNvSpPr txBox="1"/>
            <p:nvPr/>
          </p:nvSpPr>
          <p:spPr>
            <a:xfrm>
              <a:off x="5384637" y="3582736"/>
              <a:ext cx="1385156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2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F7AD599-FC11-452E-95D1-990596FB571D}"/>
              </a:ext>
            </a:extLst>
          </p:cNvPr>
          <p:cNvSpPr/>
          <p:nvPr/>
        </p:nvSpPr>
        <p:spPr>
          <a:xfrm>
            <a:off x="9306184" y="525993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C2F5D-570B-47A4-A0AB-2B3EC6C885EC}"/>
              </a:ext>
            </a:extLst>
          </p:cNvPr>
          <p:cNvSpPr txBox="1"/>
          <p:nvPr/>
        </p:nvSpPr>
        <p:spPr>
          <a:xfrm>
            <a:off x="9341715" y="1345168"/>
            <a:ext cx="156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ea typeface="Gill Sans" charset="0"/>
                <a:cs typeface="Gill Sans" charset="0"/>
              </a:rPr>
              <a:t>Disk Blocks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7F415A-CB3C-45DB-8EE9-D4816E0853B5}"/>
              </a:ext>
            </a:extLst>
          </p:cNvPr>
          <p:cNvSpPr/>
          <p:nvPr/>
        </p:nvSpPr>
        <p:spPr>
          <a:xfrm>
            <a:off x="9306184" y="1701496"/>
            <a:ext cx="1634523" cy="430508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3D1999-BC9C-472F-A22D-00DB52C10A5A}"/>
              </a:ext>
            </a:extLst>
          </p:cNvPr>
          <p:cNvSpPr/>
          <p:nvPr/>
        </p:nvSpPr>
        <p:spPr>
          <a:xfrm>
            <a:off x="8198542" y="1728395"/>
            <a:ext cx="446224" cy="43040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51A0DA-DED3-4EF2-9405-3A7E8B696C12}"/>
              </a:ext>
            </a:extLst>
          </p:cNvPr>
          <p:cNvSpPr txBox="1"/>
          <p:nvPr/>
        </p:nvSpPr>
        <p:spPr>
          <a:xfrm>
            <a:off x="8161898" y="1345168"/>
            <a:ext cx="578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>
                <a:ea typeface="Gill Sans" charset="0"/>
                <a:cs typeface="Gill Sans" charset="0"/>
              </a:rPr>
              <a:t>FAT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9D222D-77E4-4CB7-82AF-E53B54586019}"/>
              </a:ext>
            </a:extLst>
          </p:cNvPr>
          <p:cNvSpPr/>
          <p:nvPr/>
        </p:nvSpPr>
        <p:spPr>
          <a:xfrm>
            <a:off x="8663099" y="5663089"/>
            <a:ext cx="685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N-1: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C685DE-5FAB-4C5E-B0C7-D2E24E1FC81B}"/>
              </a:ext>
            </a:extLst>
          </p:cNvPr>
          <p:cNvSpPr/>
          <p:nvPr/>
        </p:nvSpPr>
        <p:spPr>
          <a:xfrm>
            <a:off x="8958972" y="1657764"/>
            <a:ext cx="42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0: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5FB65C-3770-48E7-A0F0-8D209B644C2B}"/>
              </a:ext>
            </a:extLst>
          </p:cNvPr>
          <p:cNvSpPr/>
          <p:nvPr/>
        </p:nvSpPr>
        <p:spPr>
          <a:xfrm>
            <a:off x="7879375" y="165776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0: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54E341-2495-4337-8204-35C7D55D0CF9}"/>
              </a:ext>
            </a:extLst>
          </p:cNvPr>
          <p:cNvSpPr/>
          <p:nvPr/>
        </p:nvSpPr>
        <p:spPr>
          <a:xfrm>
            <a:off x="7562586" y="5663089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N-1: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4D1B25-4A9B-4B96-A3E9-407884FE3BC0}"/>
              </a:ext>
            </a:extLst>
          </p:cNvPr>
          <p:cNvGrpSpPr/>
          <p:nvPr/>
        </p:nvGrpSpPr>
        <p:grpSpPr>
          <a:xfrm>
            <a:off x="5836943" y="1925289"/>
            <a:ext cx="2427531" cy="809143"/>
            <a:chOff x="2993901" y="2123721"/>
            <a:chExt cx="2427531" cy="8091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6DB04B1-C3E3-4A6F-BFAA-7328FC1F14DA}"/>
                </a:ext>
              </a:extLst>
            </p:cNvPr>
            <p:cNvSpPr/>
            <p:nvPr/>
          </p:nvSpPr>
          <p:spPr>
            <a:xfrm>
              <a:off x="4916165" y="2563532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>
                  <a:ea typeface="Gill Sans" charset="0"/>
                  <a:cs typeface="Gill Sans" charset="0"/>
                </a:rPr>
                <a:t>31: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33BC06-85F7-4E87-8CA7-6C4635B79D4D}"/>
                </a:ext>
              </a:extLst>
            </p:cNvPr>
            <p:cNvSpPr txBox="1"/>
            <p:nvPr/>
          </p:nvSpPr>
          <p:spPr>
            <a:xfrm>
              <a:off x="2993901" y="2123721"/>
              <a:ext cx="1495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3366FF"/>
                  </a:solidFill>
                  <a:ea typeface="Gill Sans" charset="0"/>
                  <a:cs typeface="Gill Sans" charset="0"/>
                </a:rPr>
                <a:t>File number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573EB50-BA38-4843-BBE4-99D3C769F577}"/>
                </a:ext>
              </a:extLst>
            </p:cNvPr>
            <p:cNvCxnSpPr/>
            <p:nvPr/>
          </p:nvCxnSpPr>
          <p:spPr>
            <a:xfrm>
              <a:off x="4491789" y="2325884"/>
              <a:ext cx="420369" cy="4413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4A7787-4E83-4D53-955E-5617EFAAFBFA}"/>
              </a:ext>
            </a:extLst>
          </p:cNvPr>
          <p:cNvGrpSpPr/>
          <p:nvPr/>
        </p:nvGrpSpPr>
        <p:grpSpPr>
          <a:xfrm>
            <a:off x="8198542" y="2449687"/>
            <a:ext cx="610791" cy="576051"/>
            <a:chOff x="5351525" y="2687055"/>
            <a:chExt cx="610791" cy="5760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7EBF8D-05E7-4711-A06D-7E7996C7A513}"/>
                </a:ext>
              </a:extLst>
            </p:cNvPr>
            <p:cNvSpPr/>
            <p:nvPr/>
          </p:nvSpPr>
          <p:spPr>
            <a:xfrm>
              <a:off x="5351525" y="2941961"/>
              <a:ext cx="446224" cy="3211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37" name="Freeform 75">
              <a:extLst>
                <a:ext uri="{FF2B5EF4-FFF2-40B4-BE49-F238E27FC236}">
                  <a16:creationId xmlns:a16="http://schemas.microsoft.com/office/drawing/2014/main" id="{4137A58F-BB03-46FC-B094-4AA180F76AA7}"/>
                </a:ext>
              </a:extLst>
            </p:cNvPr>
            <p:cNvSpPr/>
            <p:nvPr/>
          </p:nvSpPr>
          <p:spPr>
            <a:xfrm>
              <a:off x="5654842" y="2687055"/>
              <a:ext cx="307474" cy="347579"/>
            </a:xfrm>
            <a:custGeom>
              <a:avLst/>
              <a:gdLst>
                <a:gd name="connsiteX0" fmla="*/ 0 w 307474"/>
                <a:gd name="connsiteY0" fmla="*/ 0 h 347579"/>
                <a:gd name="connsiteX1" fmla="*/ 307474 w 307474"/>
                <a:gd name="connsiteY1" fmla="*/ 0 h 347579"/>
                <a:gd name="connsiteX2" fmla="*/ 307474 w 307474"/>
                <a:gd name="connsiteY2" fmla="*/ 347579 h 347579"/>
                <a:gd name="connsiteX3" fmla="*/ 173790 w 307474"/>
                <a:gd name="connsiteY3" fmla="*/ 334210 h 34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474" h="347579">
                  <a:moveTo>
                    <a:pt x="0" y="0"/>
                  </a:moveTo>
                  <a:lnTo>
                    <a:pt x="307474" y="0"/>
                  </a:lnTo>
                  <a:lnTo>
                    <a:pt x="307474" y="347579"/>
                  </a:lnTo>
                  <a:lnTo>
                    <a:pt x="173790" y="334210"/>
                  </a:lnTo>
                </a:path>
              </a:pathLst>
            </a:cu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1A4D606-D812-4B70-B904-87DA67671B36}"/>
              </a:ext>
            </a:extLst>
          </p:cNvPr>
          <p:cNvSpPr/>
          <p:nvPr/>
        </p:nvSpPr>
        <p:spPr>
          <a:xfrm>
            <a:off x="5893398" y="5370886"/>
            <a:ext cx="1658067" cy="12863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E356E9-FF0E-4739-A360-3B5F10B3A9E2}"/>
              </a:ext>
            </a:extLst>
          </p:cNvPr>
          <p:cNvSpPr txBox="1"/>
          <p:nvPr/>
        </p:nvSpPr>
        <p:spPr>
          <a:xfrm>
            <a:off x="6136255" y="6292161"/>
            <a:ext cx="105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0" name="Can 83">
            <a:extLst>
              <a:ext uri="{FF2B5EF4-FFF2-40B4-BE49-F238E27FC236}">
                <a16:creationId xmlns:a16="http://schemas.microsoft.com/office/drawing/2014/main" id="{FBFBB66A-AEBF-40E7-8456-DEC0C8B60E56}"/>
              </a:ext>
            </a:extLst>
          </p:cNvPr>
          <p:cNvSpPr/>
          <p:nvPr/>
        </p:nvSpPr>
        <p:spPr>
          <a:xfrm>
            <a:off x="10228298" y="5488680"/>
            <a:ext cx="846701" cy="115334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83D710-4DFE-4F9A-ACBE-26FA60FBE4F6}"/>
              </a:ext>
            </a:extLst>
          </p:cNvPr>
          <p:cNvGrpSpPr/>
          <p:nvPr/>
        </p:nvGrpSpPr>
        <p:grpSpPr>
          <a:xfrm>
            <a:off x="8198190" y="2865532"/>
            <a:ext cx="672431" cy="2369087"/>
            <a:chOff x="5343358" y="3141579"/>
            <a:chExt cx="672431" cy="236908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290C83-3056-448E-8CA3-E2989A8B5CC8}"/>
                </a:ext>
              </a:extLst>
            </p:cNvPr>
            <p:cNvSpPr/>
            <p:nvPr/>
          </p:nvSpPr>
          <p:spPr>
            <a:xfrm>
              <a:off x="5343358" y="5189521"/>
              <a:ext cx="446224" cy="3211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E1A7F44-24A3-43BD-BE32-D9B045F7B9A8}"/>
                </a:ext>
              </a:extLst>
            </p:cNvPr>
            <p:cNvSpPr/>
            <p:nvPr/>
          </p:nvSpPr>
          <p:spPr>
            <a:xfrm>
              <a:off x="5694947" y="3141579"/>
              <a:ext cx="320842" cy="2179053"/>
            </a:xfrm>
            <a:custGeom>
              <a:avLst/>
              <a:gdLst>
                <a:gd name="connsiteX0" fmla="*/ 0 w 320842"/>
                <a:gd name="connsiteY0" fmla="*/ 0 h 2179053"/>
                <a:gd name="connsiteX1" fmla="*/ 320842 w 320842"/>
                <a:gd name="connsiteY1" fmla="*/ 0 h 2179053"/>
                <a:gd name="connsiteX2" fmla="*/ 307474 w 320842"/>
                <a:gd name="connsiteY2" fmla="*/ 2179053 h 2179053"/>
                <a:gd name="connsiteX3" fmla="*/ 133685 w 320842"/>
                <a:gd name="connsiteY3" fmla="*/ 2179053 h 217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842" h="2179053">
                  <a:moveTo>
                    <a:pt x="0" y="0"/>
                  </a:moveTo>
                  <a:lnTo>
                    <a:pt x="320842" y="0"/>
                  </a:lnTo>
                  <a:lnTo>
                    <a:pt x="307474" y="2179053"/>
                  </a:lnTo>
                  <a:lnTo>
                    <a:pt x="133685" y="2179053"/>
                  </a:lnTo>
                </a:path>
              </a:pathLst>
            </a:cu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D44BB08-3C40-47CD-B74B-F6AAEAA1B2FF}"/>
              </a:ext>
            </a:extLst>
          </p:cNvPr>
          <p:cNvGrpSpPr/>
          <p:nvPr/>
        </p:nvGrpSpPr>
        <p:grpSpPr>
          <a:xfrm>
            <a:off x="7086425" y="2066951"/>
            <a:ext cx="1557989" cy="2584371"/>
            <a:chOff x="4923297" y="1977754"/>
            <a:chExt cx="1557989" cy="258437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5BF8DE-E9B7-464D-BEF7-7A37EDC23462}"/>
                </a:ext>
              </a:extLst>
            </p:cNvPr>
            <p:cNvSpPr/>
            <p:nvPr/>
          </p:nvSpPr>
          <p:spPr>
            <a:xfrm>
              <a:off x="6038591" y="1977754"/>
              <a:ext cx="442695" cy="310654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118CC39-262D-4611-B4CE-80283DF5B480}"/>
                </a:ext>
              </a:extLst>
            </p:cNvPr>
            <p:cNvSpPr/>
            <p:nvPr/>
          </p:nvSpPr>
          <p:spPr>
            <a:xfrm>
              <a:off x="6038591" y="3906447"/>
              <a:ext cx="442695" cy="32114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A89CC2F-331C-4932-ACBA-71031A06CEC4}"/>
                </a:ext>
              </a:extLst>
            </p:cNvPr>
            <p:cNvSpPr/>
            <p:nvPr/>
          </p:nvSpPr>
          <p:spPr>
            <a:xfrm>
              <a:off x="6038943" y="4236821"/>
              <a:ext cx="435211" cy="32114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0620002-8521-4CCA-A234-58FDDB88CE3B}"/>
                </a:ext>
              </a:extLst>
            </p:cNvPr>
            <p:cNvSpPr/>
            <p:nvPr/>
          </p:nvSpPr>
          <p:spPr>
            <a:xfrm>
              <a:off x="6039936" y="2932007"/>
              <a:ext cx="434218" cy="32114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9A21AF1-9391-4734-A59C-3B4E62F968E3}"/>
                </a:ext>
              </a:extLst>
            </p:cNvPr>
            <p:cNvSpPr txBox="1"/>
            <p:nvPr/>
          </p:nvSpPr>
          <p:spPr>
            <a:xfrm>
              <a:off x="4923297" y="419279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ea typeface="Gill Sans" charset="0"/>
                  <a:cs typeface="Gill Sans" charset="0"/>
                </a:rPr>
                <a:t>free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E164E99-5642-4C85-8BAD-D41B66E53397}"/>
                </a:ext>
              </a:extLst>
            </p:cNvPr>
            <p:cNvCxnSpPr>
              <a:stCxn id="67" idx="3"/>
            </p:cNvCxnSpPr>
            <p:nvPr/>
          </p:nvCxnSpPr>
          <p:spPr>
            <a:xfrm flipV="1">
              <a:off x="5518332" y="3082070"/>
              <a:ext cx="521866" cy="12953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0F381C1-82F2-43E1-8157-23178E5588D8}"/>
                </a:ext>
              </a:extLst>
            </p:cNvPr>
            <p:cNvCxnSpPr/>
            <p:nvPr/>
          </p:nvCxnSpPr>
          <p:spPr>
            <a:xfrm flipV="1">
              <a:off x="5516937" y="4029719"/>
              <a:ext cx="542048" cy="3743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BE43086-7910-4F99-8A6E-E70A34E81020}"/>
                </a:ext>
              </a:extLst>
            </p:cNvPr>
            <p:cNvCxnSpPr>
              <a:stCxn id="67" idx="3"/>
              <a:endCxn id="64" idx="1"/>
            </p:cNvCxnSpPr>
            <p:nvPr/>
          </p:nvCxnSpPr>
          <p:spPr>
            <a:xfrm>
              <a:off x="5518332" y="4377459"/>
              <a:ext cx="520611" cy="199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846BA39-5709-4AFB-98D3-440A540AEAE8}"/>
                </a:ext>
              </a:extLst>
            </p:cNvPr>
            <p:cNvCxnSpPr>
              <a:stCxn id="67" idx="3"/>
              <a:endCxn id="62" idx="1"/>
            </p:cNvCxnSpPr>
            <p:nvPr/>
          </p:nvCxnSpPr>
          <p:spPr>
            <a:xfrm flipV="1">
              <a:off x="5518332" y="2133081"/>
              <a:ext cx="520259" cy="22443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74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06DD-9E7B-4E41-99A4-6802E8A4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 (File Allocation Table)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5738800" y="1390771"/>
            <a:ext cx="5469822" cy="53979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646E-C7EA-4033-8E54-CD7FD7E09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452665" cy="4351337"/>
          </a:xfrm>
        </p:spPr>
        <p:txBody>
          <a:bodyPr/>
          <a:lstStyle/>
          <a:p>
            <a:r>
              <a:rPr lang="en-US" dirty="0" smtClean="0"/>
              <a:t>Where is FAT stored?</a:t>
            </a:r>
          </a:p>
          <a:p>
            <a:pPr lvl="1"/>
            <a:r>
              <a:rPr lang="en-US" dirty="0" smtClean="0"/>
              <a:t>On disk</a:t>
            </a:r>
          </a:p>
          <a:p>
            <a:r>
              <a:rPr lang="en-US" dirty="0" smtClean="0"/>
              <a:t>How to format a disk?</a:t>
            </a:r>
          </a:p>
          <a:p>
            <a:pPr lvl="1"/>
            <a:r>
              <a:rPr lang="en-US" dirty="0" smtClean="0"/>
              <a:t>Zero the blocks, mark FAT entries “free”</a:t>
            </a:r>
          </a:p>
          <a:p>
            <a:r>
              <a:rPr lang="en-US" dirty="0" smtClean="0"/>
              <a:t>How to quick format a disk?</a:t>
            </a:r>
          </a:p>
          <a:p>
            <a:pPr lvl="1"/>
            <a:r>
              <a:rPr lang="en-US" dirty="0" smtClean="0"/>
              <a:t>Mark FAT entries “free”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Simple: can be implemented in device firmware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F70B9-5F3B-415B-816F-48D95A20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8F603-995E-4AC7-9D51-6EB2B348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CE44F-FAA1-48F1-9A53-DE24F6B8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8449B-2A15-4184-AB88-6428358A35DA}"/>
              </a:ext>
            </a:extLst>
          </p:cNvPr>
          <p:cNvSpPr/>
          <p:nvPr/>
        </p:nvSpPr>
        <p:spPr>
          <a:xfrm>
            <a:off x="8162903" y="2434423"/>
            <a:ext cx="446224" cy="321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4EF374-2EB9-4D54-91E0-FC9B4DC4AB2B}"/>
              </a:ext>
            </a:extLst>
          </p:cNvPr>
          <p:cNvGrpSpPr/>
          <p:nvPr/>
        </p:nvGrpSpPr>
        <p:grpSpPr>
          <a:xfrm>
            <a:off x="9268966" y="2421055"/>
            <a:ext cx="1637681" cy="321145"/>
            <a:chOff x="5374106" y="3569368"/>
            <a:chExt cx="1393002" cy="321145"/>
          </a:xfrm>
          <a:solidFill>
            <a:srgbClr val="C5E0B4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7A762-3EC6-43FE-9E25-52FA88A5D074}"/>
                </a:ext>
              </a:extLst>
            </p:cNvPr>
            <p:cNvSpPr/>
            <p:nvPr/>
          </p:nvSpPr>
          <p:spPr>
            <a:xfrm>
              <a:off x="5374106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6BB4B8-5B4D-42EB-AAE7-A86DAD5DA284}"/>
                </a:ext>
              </a:extLst>
            </p:cNvPr>
            <p:cNvSpPr txBox="1"/>
            <p:nvPr/>
          </p:nvSpPr>
          <p:spPr>
            <a:xfrm>
              <a:off x="5381951" y="3582736"/>
              <a:ext cx="1385157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6455B4-F017-497D-A93E-5CDFA7088489}"/>
              </a:ext>
            </a:extLst>
          </p:cNvPr>
          <p:cNvGrpSpPr/>
          <p:nvPr/>
        </p:nvGrpSpPr>
        <p:grpSpPr>
          <a:xfrm>
            <a:off x="9270545" y="2742200"/>
            <a:ext cx="1634523" cy="321145"/>
            <a:chOff x="5374105" y="3569368"/>
            <a:chExt cx="1390316" cy="321145"/>
          </a:xfrm>
          <a:solidFill>
            <a:srgbClr val="C5E0B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EAFB3-B813-4D5E-9EC8-051533C17F18}"/>
                </a:ext>
              </a:extLst>
            </p:cNvPr>
            <p:cNvSpPr/>
            <p:nvPr/>
          </p:nvSpPr>
          <p:spPr>
            <a:xfrm>
              <a:off x="5374105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778AD-0D72-4C0E-B3AF-580ED6DA30D6}"/>
                </a:ext>
              </a:extLst>
            </p:cNvPr>
            <p:cNvSpPr txBox="1"/>
            <p:nvPr/>
          </p:nvSpPr>
          <p:spPr>
            <a:xfrm>
              <a:off x="5381952" y="3582736"/>
              <a:ext cx="1378878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4EC8020-CB14-49A5-BAEE-BF4AFB4ED592}"/>
              </a:ext>
            </a:extLst>
          </p:cNvPr>
          <p:cNvSpPr/>
          <p:nvPr/>
        </p:nvSpPr>
        <p:spPr>
          <a:xfrm>
            <a:off x="9270545" y="3063345"/>
            <a:ext cx="1634523" cy="32114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BD7BB-4A1C-42CC-80A0-6C80BBBE9FC6}"/>
              </a:ext>
            </a:extLst>
          </p:cNvPr>
          <p:cNvSpPr/>
          <p:nvPr/>
        </p:nvSpPr>
        <p:spPr>
          <a:xfrm>
            <a:off x="9270545" y="338449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F4D5D-DDD9-4DD0-982D-129204F2536D}"/>
              </a:ext>
            </a:extLst>
          </p:cNvPr>
          <p:cNvSpPr/>
          <p:nvPr/>
        </p:nvSpPr>
        <p:spPr>
          <a:xfrm>
            <a:off x="9270545" y="3705635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BFB665-1B75-4413-B6E1-1A0DEEC6DEE3}"/>
              </a:ext>
            </a:extLst>
          </p:cNvPr>
          <p:cNvSpPr/>
          <p:nvPr/>
        </p:nvSpPr>
        <p:spPr>
          <a:xfrm>
            <a:off x="9270545" y="4347925"/>
            <a:ext cx="1634523" cy="32114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ea typeface="Gill Sans" charset="0"/>
              <a:cs typeface="Gill Sans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CD9793-B867-4394-9D7E-016EF9F1149F}"/>
              </a:ext>
            </a:extLst>
          </p:cNvPr>
          <p:cNvSpPr/>
          <p:nvPr/>
        </p:nvSpPr>
        <p:spPr>
          <a:xfrm>
            <a:off x="9270545" y="466907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6F5FEF-CAC4-4CFA-BC37-EA76FF147291}"/>
              </a:ext>
            </a:extLst>
          </p:cNvPr>
          <p:cNvGrpSpPr/>
          <p:nvPr/>
        </p:nvGrpSpPr>
        <p:grpSpPr>
          <a:xfrm>
            <a:off x="9267387" y="4990215"/>
            <a:ext cx="1640839" cy="321145"/>
            <a:chOff x="5374105" y="3569368"/>
            <a:chExt cx="1395688" cy="321145"/>
          </a:xfrm>
          <a:solidFill>
            <a:srgbClr val="C5E0B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4C1CFCE-6767-4575-84E0-7FC7D85AC211}"/>
                </a:ext>
              </a:extLst>
            </p:cNvPr>
            <p:cNvSpPr/>
            <p:nvPr/>
          </p:nvSpPr>
          <p:spPr>
            <a:xfrm>
              <a:off x="5374105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2C39BD-9F4A-46E0-A23E-91181223467C}"/>
                </a:ext>
              </a:extLst>
            </p:cNvPr>
            <p:cNvSpPr txBox="1"/>
            <p:nvPr/>
          </p:nvSpPr>
          <p:spPr>
            <a:xfrm>
              <a:off x="5384637" y="3582736"/>
              <a:ext cx="1385156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>
                  <a:ea typeface="Gill Sans" charset="0"/>
                  <a:cs typeface="Gill Sans" charset="0"/>
                </a:rPr>
                <a:t>File 31, Block 2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F7AD599-FC11-452E-95D1-990596FB571D}"/>
              </a:ext>
            </a:extLst>
          </p:cNvPr>
          <p:cNvSpPr/>
          <p:nvPr/>
        </p:nvSpPr>
        <p:spPr>
          <a:xfrm>
            <a:off x="9270545" y="5311360"/>
            <a:ext cx="1634523" cy="3211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C2F5D-570B-47A4-A0AB-2B3EC6C885EC}"/>
              </a:ext>
            </a:extLst>
          </p:cNvPr>
          <p:cNvSpPr txBox="1"/>
          <p:nvPr/>
        </p:nvSpPr>
        <p:spPr>
          <a:xfrm>
            <a:off x="9306076" y="1396598"/>
            <a:ext cx="156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ea typeface="Gill Sans" charset="0"/>
                <a:cs typeface="Gill Sans" charset="0"/>
              </a:rPr>
              <a:t>Disk Blocks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7F415A-CB3C-45DB-8EE9-D4816E0853B5}"/>
              </a:ext>
            </a:extLst>
          </p:cNvPr>
          <p:cNvSpPr/>
          <p:nvPr/>
        </p:nvSpPr>
        <p:spPr>
          <a:xfrm>
            <a:off x="9270545" y="1752926"/>
            <a:ext cx="1634523" cy="430508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3D1999-BC9C-472F-A22D-00DB52C10A5A}"/>
              </a:ext>
            </a:extLst>
          </p:cNvPr>
          <p:cNvSpPr/>
          <p:nvPr/>
        </p:nvSpPr>
        <p:spPr>
          <a:xfrm>
            <a:off x="8162903" y="1779825"/>
            <a:ext cx="446224" cy="43040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51A0DA-DED3-4EF2-9405-3A7E8B696C12}"/>
              </a:ext>
            </a:extLst>
          </p:cNvPr>
          <p:cNvSpPr txBox="1"/>
          <p:nvPr/>
        </p:nvSpPr>
        <p:spPr>
          <a:xfrm>
            <a:off x="8126259" y="1396598"/>
            <a:ext cx="578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>
                <a:ea typeface="Gill Sans" charset="0"/>
                <a:cs typeface="Gill Sans" charset="0"/>
              </a:rPr>
              <a:t>FAT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9D222D-77E4-4CB7-82AF-E53B54586019}"/>
              </a:ext>
            </a:extLst>
          </p:cNvPr>
          <p:cNvSpPr/>
          <p:nvPr/>
        </p:nvSpPr>
        <p:spPr>
          <a:xfrm>
            <a:off x="8627460" y="5714519"/>
            <a:ext cx="685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N-1: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C685DE-5FAB-4C5E-B0C7-D2E24E1FC81B}"/>
              </a:ext>
            </a:extLst>
          </p:cNvPr>
          <p:cNvSpPr/>
          <p:nvPr/>
        </p:nvSpPr>
        <p:spPr>
          <a:xfrm>
            <a:off x="8923333" y="1709194"/>
            <a:ext cx="427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0: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5FB65C-3770-48E7-A0F0-8D209B644C2B}"/>
              </a:ext>
            </a:extLst>
          </p:cNvPr>
          <p:cNvSpPr/>
          <p:nvPr/>
        </p:nvSpPr>
        <p:spPr>
          <a:xfrm>
            <a:off x="7843736" y="170919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0: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54E341-2495-4337-8204-35C7D55D0CF9}"/>
              </a:ext>
            </a:extLst>
          </p:cNvPr>
          <p:cNvSpPr/>
          <p:nvPr/>
        </p:nvSpPr>
        <p:spPr>
          <a:xfrm>
            <a:off x="7526947" y="5714519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N-1: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4D1B25-4A9B-4B96-A3E9-407884FE3BC0}"/>
              </a:ext>
            </a:extLst>
          </p:cNvPr>
          <p:cNvGrpSpPr/>
          <p:nvPr/>
        </p:nvGrpSpPr>
        <p:grpSpPr>
          <a:xfrm>
            <a:off x="5705124" y="1976719"/>
            <a:ext cx="2523711" cy="809143"/>
            <a:chOff x="2897721" y="2123721"/>
            <a:chExt cx="2523711" cy="8091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6DB04B1-C3E3-4A6F-BFAA-7328FC1F14DA}"/>
                </a:ext>
              </a:extLst>
            </p:cNvPr>
            <p:cNvSpPr/>
            <p:nvPr/>
          </p:nvSpPr>
          <p:spPr>
            <a:xfrm>
              <a:off x="4916165" y="2563532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>
                  <a:ea typeface="Gill Sans" charset="0"/>
                  <a:cs typeface="Gill Sans" charset="0"/>
                </a:rPr>
                <a:t>31: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33BC06-85F7-4E87-8CA7-6C4635B79D4D}"/>
                </a:ext>
              </a:extLst>
            </p:cNvPr>
            <p:cNvSpPr txBox="1"/>
            <p:nvPr/>
          </p:nvSpPr>
          <p:spPr>
            <a:xfrm>
              <a:off x="2897721" y="2123721"/>
              <a:ext cx="1688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3366FF"/>
                  </a:solidFill>
                  <a:ea typeface="Gill Sans" charset="0"/>
                  <a:cs typeface="Gill Sans" charset="0"/>
                </a:rPr>
                <a:t>File 1 number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573EB50-BA38-4843-BBE4-99D3C769F577}"/>
                </a:ext>
              </a:extLst>
            </p:cNvPr>
            <p:cNvCxnSpPr/>
            <p:nvPr/>
          </p:nvCxnSpPr>
          <p:spPr>
            <a:xfrm>
              <a:off x="4491789" y="2325884"/>
              <a:ext cx="420369" cy="4413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4A7787-4E83-4D53-955E-5617EFAAFBFA}"/>
              </a:ext>
            </a:extLst>
          </p:cNvPr>
          <p:cNvGrpSpPr/>
          <p:nvPr/>
        </p:nvGrpSpPr>
        <p:grpSpPr>
          <a:xfrm>
            <a:off x="8162903" y="2501117"/>
            <a:ext cx="610791" cy="576051"/>
            <a:chOff x="5351525" y="2687055"/>
            <a:chExt cx="610791" cy="5760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7EBF8D-05E7-4711-A06D-7E7996C7A513}"/>
                </a:ext>
              </a:extLst>
            </p:cNvPr>
            <p:cNvSpPr/>
            <p:nvPr/>
          </p:nvSpPr>
          <p:spPr>
            <a:xfrm>
              <a:off x="5351525" y="2941961"/>
              <a:ext cx="446224" cy="3211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37" name="Freeform 75">
              <a:extLst>
                <a:ext uri="{FF2B5EF4-FFF2-40B4-BE49-F238E27FC236}">
                  <a16:creationId xmlns:a16="http://schemas.microsoft.com/office/drawing/2014/main" id="{4137A58F-BB03-46FC-B094-4AA180F76AA7}"/>
                </a:ext>
              </a:extLst>
            </p:cNvPr>
            <p:cNvSpPr/>
            <p:nvPr/>
          </p:nvSpPr>
          <p:spPr>
            <a:xfrm>
              <a:off x="5654842" y="2687055"/>
              <a:ext cx="307474" cy="347579"/>
            </a:xfrm>
            <a:custGeom>
              <a:avLst/>
              <a:gdLst>
                <a:gd name="connsiteX0" fmla="*/ 0 w 307474"/>
                <a:gd name="connsiteY0" fmla="*/ 0 h 347579"/>
                <a:gd name="connsiteX1" fmla="*/ 307474 w 307474"/>
                <a:gd name="connsiteY1" fmla="*/ 0 h 347579"/>
                <a:gd name="connsiteX2" fmla="*/ 307474 w 307474"/>
                <a:gd name="connsiteY2" fmla="*/ 347579 h 347579"/>
                <a:gd name="connsiteX3" fmla="*/ 173790 w 307474"/>
                <a:gd name="connsiteY3" fmla="*/ 334210 h 34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474" h="347579">
                  <a:moveTo>
                    <a:pt x="0" y="0"/>
                  </a:moveTo>
                  <a:lnTo>
                    <a:pt x="307474" y="0"/>
                  </a:lnTo>
                  <a:lnTo>
                    <a:pt x="307474" y="347579"/>
                  </a:lnTo>
                  <a:lnTo>
                    <a:pt x="173790" y="334210"/>
                  </a:lnTo>
                </a:path>
              </a:pathLst>
            </a:cu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1A4D606-D812-4B70-B904-87DA67671B36}"/>
              </a:ext>
            </a:extLst>
          </p:cNvPr>
          <p:cNvSpPr/>
          <p:nvPr/>
        </p:nvSpPr>
        <p:spPr>
          <a:xfrm>
            <a:off x="5857759" y="5422316"/>
            <a:ext cx="1658067" cy="12863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E356E9-FF0E-4739-A360-3B5F10B3A9E2}"/>
              </a:ext>
            </a:extLst>
          </p:cNvPr>
          <p:cNvSpPr txBox="1"/>
          <p:nvPr/>
        </p:nvSpPr>
        <p:spPr>
          <a:xfrm>
            <a:off x="6100616" y="6343591"/>
            <a:ext cx="105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0" name="Can 83">
            <a:extLst>
              <a:ext uri="{FF2B5EF4-FFF2-40B4-BE49-F238E27FC236}">
                <a16:creationId xmlns:a16="http://schemas.microsoft.com/office/drawing/2014/main" id="{FBFBB66A-AEBF-40E7-8456-DEC0C8B60E56}"/>
              </a:ext>
            </a:extLst>
          </p:cNvPr>
          <p:cNvSpPr/>
          <p:nvPr/>
        </p:nvSpPr>
        <p:spPr>
          <a:xfrm>
            <a:off x="10192659" y="5540110"/>
            <a:ext cx="846701" cy="115334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ea typeface="Gill Sans" charset="0"/>
              <a:cs typeface="Gill Sans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83D710-4DFE-4F9A-ACBE-26FA60FBE4F6}"/>
              </a:ext>
            </a:extLst>
          </p:cNvPr>
          <p:cNvGrpSpPr/>
          <p:nvPr/>
        </p:nvGrpSpPr>
        <p:grpSpPr>
          <a:xfrm>
            <a:off x="8162551" y="2916962"/>
            <a:ext cx="672431" cy="2369087"/>
            <a:chOff x="5343358" y="3141579"/>
            <a:chExt cx="672431" cy="236908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290C83-3056-448E-8CA3-E2989A8B5CC8}"/>
                </a:ext>
              </a:extLst>
            </p:cNvPr>
            <p:cNvSpPr/>
            <p:nvPr/>
          </p:nvSpPr>
          <p:spPr>
            <a:xfrm>
              <a:off x="5343358" y="5189521"/>
              <a:ext cx="446224" cy="3211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E1A7F44-24A3-43BD-BE32-D9B045F7B9A8}"/>
                </a:ext>
              </a:extLst>
            </p:cNvPr>
            <p:cNvSpPr/>
            <p:nvPr/>
          </p:nvSpPr>
          <p:spPr>
            <a:xfrm>
              <a:off x="5694947" y="3141579"/>
              <a:ext cx="320842" cy="2179053"/>
            </a:xfrm>
            <a:custGeom>
              <a:avLst/>
              <a:gdLst>
                <a:gd name="connsiteX0" fmla="*/ 0 w 320842"/>
                <a:gd name="connsiteY0" fmla="*/ 0 h 2179053"/>
                <a:gd name="connsiteX1" fmla="*/ 320842 w 320842"/>
                <a:gd name="connsiteY1" fmla="*/ 0 h 2179053"/>
                <a:gd name="connsiteX2" fmla="*/ 307474 w 320842"/>
                <a:gd name="connsiteY2" fmla="*/ 2179053 h 2179053"/>
                <a:gd name="connsiteX3" fmla="*/ 133685 w 320842"/>
                <a:gd name="connsiteY3" fmla="*/ 2179053 h 217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842" h="2179053">
                  <a:moveTo>
                    <a:pt x="0" y="0"/>
                  </a:moveTo>
                  <a:lnTo>
                    <a:pt x="320842" y="0"/>
                  </a:lnTo>
                  <a:lnTo>
                    <a:pt x="307474" y="2179053"/>
                  </a:lnTo>
                  <a:lnTo>
                    <a:pt x="133685" y="2179053"/>
                  </a:lnTo>
                </a:path>
              </a:pathLst>
            </a:cu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D44BB08-3C40-47CD-B74B-F6AAEAA1B2FF}"/>
              </a:ext>
            </a:extLst>
          </p:cNvPr>
          <p:cNvGrpSpPr/>
          <p:nvPr/>
        </p:nvGrpSpPr>
        <p:grpSpPr>
          <a:xfrm>
            <a:off x="7050786" y="2118381"/>
            <a:ext cx="1562863" cy="2584371"/>
            <a:chOff x="4923297" y="1977754"/>
            <a:chExt cx="1562863" cy="258437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5BF8DE-E9B7-464D-BEF7-7A37EDC23462}"/>
                </a:ext>
              </a:extLst>
            </p:cNvPr>
            <p:cNvSpPr/>
            <p:nvPr/>
          </p:nvSpPr>
          <p:spPr>
            <a:xfrm>
              <a:off x="6038591" y="1977754"/>
              <a:ext cx="446224" cy="310654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118CC39-262D-4611-B4CE-80283DF5B480}"/>
                </a:ext>
              </a:extLst>
            </p:cNvPr>
            <p:cNvSpPr/>
            <p:nvPr/>
          </p:nvSpPr>
          <p:spPr>
            <a:xfrm>
              <a:off x="6038591" y="3906447"/>
              <a:ext cx="446224" cy="32114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A89CC2F-331C-4932-ACBA-71031A06CEC4}"/>
                </a:ext>
              </a:extLst>
            </p:cNvPr>
            <p:cNvSpPr/>
            <p:nvPr/>
          </p:nvSpPr>
          <p:spPr>
            <a:xfrm>
              <a:off x="6038943" y="4236821"/>
              <a:ext cx="446224" cy="32114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0620002-8521-4CCA-A234-58FDDB88CE3B}"/>
                </a:ext>
              </a:extLst>
            </p:cNvPr>
            <p:cNvSpPr/>
            <p:nvPr/>
          </p:nvSpPr>
          <p:spPr>
            <a:xfrm>
              <a:off x="6039936" y="2932007"/>
              <a:ext cx="446224" cy="321145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ea typeface="Gill Sans" charset="0"/>
                <a:cs typeface="Gill Sans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9A21AF1-9391-4734-A59C-3B4E62F968E3}"/>
                </a:ext>
              </a:extLst>
            </p:cNvPr>
            <p:cNvSpPr txBox="1"/>
            <p:nvPr/>
          </p:nvSpPr>
          <p:spPr>
            <a:xfrm>
              <a:off x="4923297" y="419279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ea typeface="Gill Sans" charset="0"/>
                  <a:cs typeface="Gill Sans" charset="0"/>
                </a:rPr>
                <a:t>free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846BA39-5709-4AFB-98D3-440A540AEAE8}"/>
                </a:ext>
              </a:extLst>
            </p:cNvPr>
            <p:cNvCxnSpPr>
              <a:stCxn id="67" idx="3"/>
              <a:endCxn id="62" idx="1"/>
            </p:cNvCxnSpPr>
            <p:nvPr/>
          </p:nvCxnSpPr>
          <p:spPr>
            <a:xfrm flipV="1">
              <a:off x="5518332" y="2133081"/>
              <a:ext cx="520259" cy="22443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D5346737-30F3-4F65-9C6B-03E2091A4737}"/>
              </a:ext>
            </a:extLst>
          </p:cNvPr>
          <p:cNvSpPr/>
          <p:nvPr/>
        </p:nvSpPr>
        <p:spPr>
          <a:xfrm>
            <a:off x="8171194" y="4047014"/>
            <a:ext cx="446224" cy="321145"/>
          </a:xfrm>
          <a:prstGeom prst="rect">
            <a:avLst/>
          </a:prstGeom>
          <a:solidFill>
            <a:srgbClr val="C5E0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929118A-97F5-479F-9081-53ED8DF8E98D}"/>
              </a:ext>
            </a:extLst>
          </p:cNvPr>
          <p:cNvGrpSpPr/>
          <p:nvPr/>
        </p:nvGrpSpPr>
        <p:grpSpPr>
          <a:xfrm>
            <a:off x="9268063" y="4024942"/>
            <a:ext cx="1640839" cy="321145"/>
            <a:chOff x="5374105" y="3569368"/>
            <a:chExt cx="1395688" cy="321145"/>
          </a:xfrm>
          <a:solidFill>
            <a:srgbClr val="C5E0B4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DBE651-3F79-45B4-918D-132CFC614C56}"/>
                </a:ext>
              </a:extLst>
            </p:cNvPr>
            <p:cNvSpPr/>
            <p:nvPr/>
          </p:nvSpPr>
          <p:spPr>
            <a:xfrm>
              <a:off x="5374105" y="3569368"/>
              <a:ext cx="1390316" cy="321145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CDDAF13-F89E-4108-A607-B3506D7C25E6}"/>
                </a:ext>
              </a:extLst>
            </p:cNvPr>
            <p:cNvSpPr txBox="1"/>
            <p:nvPr/>
          </p:nvSpPr>
          <p:spPr>
            <a:xfrm>
              <a:off x="5384637" y="3582736"/>
              <a:ext cx="1385156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latin typeface="Gill Sans" charset="0"/>
                  <a:ea typeface="Gill Sans" charset="0"/>
                  <a:cs typeface="Gill Sans" charset="0"/>
                </a:rPr>
                <a:t>File 31, Block 3</a:t>
              </a:r>
            </a:p>
          </p:txBody>
        </p:sp>
      </p:grpSp>
      <p:sp>
        <p:nvSpPr>
          <p:cNvPr id="73" name="Freeform 56">
            <a:extLst>
              <a:ext uri="{FF2B5EF4-FFF2-40B4-BE49-F238E27FC236}">
                <a16:creationId xmlns:a16="http://schemas.microsoft.com/office/drawing/2014/main" id="{83DEAC3B-4F19-4FD2-8A2A-078C21746C01}"/>
              </a:ext>
            </a:extLst>
          </p:cNvPr>
          <p:cNvSpPr/>
          <p:nvPr/>
        </p:nvSpPr>
        <p:spPr>
          <a:xfrm flipV="1">
            <a:off x="8522190" y="4232502"/>
            <a:ext cx="387632" cy="960034"/>
          </a:xfrm>
          <a:custGeom>
            <a:avLst/>
            <a:gdLst>
              <a:gd name="connsiteX0" fmla="*/ 0 w 320842"/>
              <a:gd name="connsiteY0" fmla="*/ 0 h 2179053"/>
              <a:gd name="connsiteX1" fmla="*/ 320842 w 320842"/>
              <a:gd name="connsiteY1" fmla="*/ 0 h 2179053"/>
              <a:gd name="connsiteX2" fmla="*/ 307474 w 320842"/>
              <a:gd name="connsiteY2" fmla="*/ 2179053 h 2179053"/>
              <a:gd name="connsiteX3" fmla="*/ 133685 w 320842"/>
              <a:gd name="connsiteY3" fmla="*/ 2179053 h 2179053"/>
              <a:gd name="connsiteX0" fmla="*/ 0 w 334958"/>
              <a:gd name="connsiteY0" fmla="*/ 0 h 2179053"/>
              <a:gd name="connsiteX1" fmla="*/ 320842 w 334958"/>
              <a:gd name="connsiteY1" fmla="*/ 0 h 2179053"/>
              <a:gd name="connsiteX2" fmla="*/ 334958 w 334958"/>
              <a:gd name="connsiteY2" fmla="*/ 2179053 h 2179053"/>
              <a:gd name="connsiteX3" fmla="*/ 133685 w 334958"/>
              <a:gd name="connsiteY3" fmla="*/ 2179053 h 2179053"/>
              <a:gd name="connsiteX0" fmla="*/ 0 w 334958"/>
              <a:gd name="connsiteY0" fmla="*/ 0 h 2197251"/>
              <a:gd name="connsiteX1" fmla="*/ 320842 w 334958"/>
              <a:gd name="connsiteY1" fmla="*/ 0 h 2197251"/>
              <a:gd name="connsiteX2" fmla="*/ 334958 w 334958"/>
              <a:gd name="connsiteY2" fmla="*/ 2179053 h 2197251"/>
              <a:gd name="connsiteX3" fmla="*/ 85590 w 334958"/>
              <a:gd name="connsiteY3" fmla="*/ 2197251 h 219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58" h="2197251">
                <a:moveTo>
                  <a:pt x="0" y="0"/>
                </a:moveTo>
                <a:lnTo>
                  <a:pt x="320842" y="0"/>
                </a:lnTo>
                <a:cubicBezTo>
                  <a:pt x="325547" y="726351"/>
                  <a:pt x="330253" y="1452702"/>
                  <a:pt x="334958" y="2179053"/>
                </a:cubicBezTo>
                <a:lnTo>
                  <a:pt x="85590" y="2197251"/>
                </a:lnTo>
              </a:path>
            </a:pathLst>
          </a:cu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Freeform 64">
            <a:extLst>
              <a:ext uri="{FF2B5EF4-FFF2-40B4-BE49-F238E27FC236}">
                <a16:creationId xmlns:a16="http://schemas.microsoft.com/office/drawing/2014/main" id="{255B7CBA-9203-4720-9E46-2231CC5246E2}"/>
              </a:ext>
            </a:extLst>
          </p:cNvPr>
          <p:cNvSpPr/>
          <p:nvPr/>
        </p:nvSpPr>
        <p:spPr>
          <a:xfrm>
            <a:off x="8499747" y="3268688"/>
            <a:ext cx="561474" cy="1296237"/>
          </a:xfrm>
          <a:custGeom>
            <a:avLst/>
            <a:gdLst>
              <a:gd name="connsiteX0" fmla="*/ 0 w 561474"/>
              <a:gd name="connsiteY0" fmla="*/ 1350210 h 1350210"/>
              <a:gd name="connsiteX1" fmla="*/ 548106 w 561474"/>
              <a:gd name="connsiteY1" fmla="*/ 1350210 h 1350210"/>
              <a:gd name="connsiteX2" fmla="*/ 561474 w 561474"/>
              <a:gd name="connsiteY2" fmla="*/ 0 h 1350210"/>
              <a:gd name="connsiteX3" fmla="*/ 133684 w 561474"/>
              <a:gd name="connsiteY3" fmla="*/ 0 h 135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474" h="1350210">
                <a:moveTo>
                  <a:pt x="0" y="1350210"/>
                </a:moveTo>
                <a:lnTo>
                  <a:pt x="548106" y="1350210"/>
                </a:lnTo>
                <a:lnTo>
                  <a:pt x="561474" y="0"/>
                </a:lnTo>
                <a:lnTo>
                  <a:pt x="133684" y="0"/>
                </a:lnTo>
              </a:path>
            </a:pathLst>
          </a:custGeom>
          <a:ln>
            <a:solidFill>
              <a:srgbClr val="618FFD"/>
            </a:solidFill>
            <a:headEnd type="diamon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09ED87F-B8C7-4044-8120-D2D54F0268E5}"/>
              </a:ext>
            </a:extLst>
          </p:cNvPr>
          <p:cNvSpPr/>
          <p:nvPr/>
        </p:nvSpPr>
        <p:spPr>
          <a:xfrm>
            <a:off x="8162551" y="4372902"/>
            <a:ext cx="446224" cy="32114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F93843-DD25-4371-9C33-696FD725EBF0}"/>
              </a:ext>
            </a:extLst>
          </p:cNvPr>
          <p:cNvSpPr/>
          <p:nvPr/>
        </p:nvSpPr>
        <p:spPr>
          <a:xfrm>
            <a:off x="8167725" y="3066907"/>
            <a:ext cx="446224" cy="32114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EAD486D-2245-4A5E-B228-AF49D2C28DF4}"/>
              </a:ext>
            </a:extLst>
          </p:cNvPr>
          <p:cNvGrpSpPr/>
          <p:nvPr/>
        </p:nvGrpSpPr>
        <p:grpSpPr>
          <a:xfrm>
            <a:off x="5945830" y="4649098"/>
            <a:ext cx="2141881" cy="499684"/>
            <a:chOff x="2753258" y="1992773"/>
            <a:chExt cx="2141881" cy="49968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D704DF6-1523-4732-A94E-C0DA5397B72F}"/>
                </a:ext>
              </a:extLst>
            </p:cNvPr>
            <p:cNvSpPr txBox="1"/>
            <p:nvPr/>
          </p:nvSpPr>
          <p:spPr>
            <a:xfrm>
              <a:off x="2753258" y="2123125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3366FF"/>
                  </a:solidFill>
                  <a:latin typeface="Gill Sans" charset="0"/>
                  <a:ea typeface="Gill Sans" charset="0"/>
                  <a:cs typeface="Gill Sans" charset="0"/>
                </a:rPr>
                <a:t>File 2 number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82F63B7F-5B43-44A4-80EE-E2E07D18B037}"/>
                </a:ext>
              </a:extLst>
            </p:cNvPr>
            <p:cNvCxnSpPr/>
            <p:nvPr/>
          </p:nvCxnSpPr>
          <p:spPr>
            <a:xfrm flipV="1">
              <a:off x="4491789" y="1992773"/>
              <a:ext cx="403350" cy="3331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448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5515-7FB9-4A33-9AAA-8F411C74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There’s more than just a CPU in there!</a:t>
            </a:r>
            <a:endParaRPr lang="en-US" dirty="0"/>
          </a:p>
        </p:txBody>
      </p:sp>
      <p:pic>
        <p:nvPicPr>
          <p:cNvPr id="8" name="Content Placeholder 7" descr="A circuit board&#10;&#10;Description automatically generated">
            <a:extLst>
              <a:ext uri="{FF2B5EF4-FFF2-40B4-BE49-F238E27FC236}">
                <a16:creationId xmlns:a16="http://schemas.microsoft.com/office/drawing/2014/main" id="{2363A7A2-33EA-4A0C-A2E0-FFC90524F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56" y="1828800"/>
            <a:ext cx="4351338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184EB-DB5A-44C4-842F-1E1E973B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1BBC-5F5D-4BE8-89AE-9E631E0C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9F429-27D6-406E-AD58-70DAD1AA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12820-D0FF-409D-BB55-A6BAC552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get the File Number?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C8085-EE4E-4D64-A552-C5823D103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up in directory structure</a:t>
            </a:r>
          </a:p>
          <a:p>
            <a:r>
              <a:rPr lang="en-US" dirty="0" smtClean="0"/>
              <a:t>A directory is a file containing &lt;</a:t>
            </a:r>
            <a:r>
              <a:rPr lang="en-US" dirty="0" err="1" smtClean="0"/>
              <a:t>file_name</a:t>
            </a:r>
            <a:r>
              <a:rPr lang="en-US" dirty="0" smtClean="0"/>
              <a:t> : </a:t>
            </a:r>
            <a:r>
              <a:rPr lang="en-US" dirty="0" err="1" smtClean="0"/>
              <a:t>file_number</a:t>
            </a:r>
            <a:r>
              <a:rPr lang="en-US" dirty="0" smtClean="0"/>
              <a:t>&gt; mappings</a:t>
            </a:r>
          </a:p>
          <a:p>
            <a:pPr lvl="1"/>
            <a:r>
              <a:rPr lang="en-US" dirty="0" smtClean="0"/>
              <a:t>File number could be a file or another directory</a:t>
            </a:r>
          </a:p>
          <a:p>
            <a:pPr lvl="1"/>
            <a:r>
              <a:rPr lang="en-US" dirty="0" smtClean="0"/>
              <a:t>Operating system stores the mapping in the directory in a format it interprets</a:t>
            </a:r>
          </a:p>
          <a:p>
            <a:pPr lvl="1"/>
            <a:r>
              <a:rPr lang="en-US" dirty="0" smtClean="0"/>
              <a:t>Each &lt;</a:t>
            </a:r>
            <a:r>
              <a:rPr lang="en-US" dirty="0" err="1" smtClean="0"/>
              <a:t>file_name</a:t>
            </a:r>
            <a:r>
              <a:rPr lang="en-US" dirty="0" smtClean="0"/>
              <a:t> : </a:t>
            </a:r>
            <a:r>
              <a:rPr lang="en-US" dirty="0" err="1" smtClean="0"/>
              <a:t>file_number</a:t>
            </a:r>
            <a:r>
              <a:rPr lang="en-US" dirty="0" smtClean="0"/>
              <a:t>&gt; mapping is called a directory entry</a:t>
            </a:r>
          </a:p>
          <a:p>
            <a:r>
              <a:rPr lang="en-US" dirty="0" smtClean="0"/>
              <a:t>Process isn’t allowed to read the raw bytes of a directory</a:t>
            </a:r>
          </a:p>
          <a:p>
            <a:pPr lvl="1"/>
            <a:r>
              <a:rPr lang="en-US" dirty="0" smtClean="0"/>
              <a:t>The read function doesn’t work on a directory</a:t>
            </a:r>
          </a:p>
          <a:p>
            <a:pPr lvl="1"/>
            <a:r>
              <a:rPr lang="en-US" dirty="0" smtClean="0"/>
              <a:t>Instead, see </a:t>
            </a:r>
            <a:r>
              <a:rPr lang="en-US" dirty="0" err="1" smtClean="0">
                <a:latin typeface="Consolas" panose="020B0609020204030204" pitchFamily="49" charset="0"/>
              </a:rPr>
              <a:t>readdir</a:t>
            </a:r>
            <a:r>
              <a:rPr lang="en-US" dirty="0" smtClean="0"/>
              <a:t>, which iterates over the map without revealing the raw bytes</a:t>
            </a:r>
          </a:p>
          <a:p>
            <a:r>
              <a:rPr lang="en-US" dirty="0" smtClean="0"/>
              <a:t>Why shouldn’t the OS let processes read/write the bytes of a directory?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86078-03B6-4368-8D67-A9A30580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4009-C97E-4D04-B13D-476B6B5CC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CD9A0-B152-4BBC-BB24-552560FC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4-10-21 at 1.03.13 PM.png">
            <a:extLst>
              <a:ext uri="{FF2B5EF4-FFF2-40B4-BE49-F238E27FC236}">
                <a16:creationId xmlns:a16="http://schemas.microsoft.com/office/drawing/2014/main" id="{D2650F73-22D5-455E-B003-893D70C1B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02" y="1473199"/>
            <a:ext cx="8445500" cy="193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2C5AC-4A3C-426F-8405-99642439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FAT: Directories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D2C5-5CEE-4EC7-97C8-4E3C78DE3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directory is a file containing &lt;</a:t>
            </a:r>
            <a:r>
              <a:rPr lang="en-US" dirty="0" err="1" smtClean="0"/>
              <a:t>file_name</a:t>
            </a:r>
            <a:r>
              <a:rPr lang="en-US" dirty="0" smtClean="0"/>
              <a:t>: </a:t>
            </a:r>
            <a:r>
              <a:rPr lang="en-US" dirty="0" err="1" smtClean="0"/>
              <a:t>file_number</a:t>
            </a:r>
            <a:r>
              <a:rPr lang="en-US" dirty="0" smtClean="0"/>
              <a:t>&gt; mappings</a:t>
            </a:r>
          </a:p>
          <a:p>
            <a:r>
              <a:rPr lang="en-US" dirty="0" smtClean="0"/>
              <a:t>Free space for new entries</a:t>
            </a:r>
          </a:p>
          <a:p>
            <a:r>
              <a:rPr lang="en-US" dirty="0" smtClean="0"/>
              <a:t>In FAT: file attributes are kept in directory (!!!)</a:t>
            </a:r>
          </a:p>
          <a:p>
            <a:r>
              <a:rPr lang="en-US" dirty="0" smtClean="0"/>
              <a:t>Each directory a linked list of entries</a:t>
            </a:r>
          </a:p>
          <a:p>
            <a:r>
              <a:rPr lang="en-US" dirty="0" smtClean="0"/>
              <a:t>Where do you find root directory (“/”)?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2A87-BA50-499B-AE36-5760A780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C4DCC-243F-42C0-BD96-BF8E5229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B7402-8D35-4274-A460-D0B18AB4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7EBB-0C21-4AEA-BABE-AA126BD5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FAT Directory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DC77-AFC3-4B54-A511-9736F12B4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many disk accesses to resolve “</a:t>
            </a:r>
            <a:r>
              <a:rPr lang="en-US" altLang="ja-JP" dirty="0" smtClean="0"/>
              <a:t>/my/book/count”?</a:t>
            </a:r>
          </a:p>
          <a:p>
            <a:pPr lvl="1"/>
            <a:r>
              <a:rPr lang="en-US" dirty="0" smtClean="0"/>
              <a:t>Read in file header for root (fixed spot on disk)</a:t>
            </a:r>
          </a:p>
          <a:p>
            <a:pPr lvl="1"/>
            <a:r>
              <a:rPr lang="en-US" dirty="0" smtClean="0"/>
              <a:t>Read in first data block for root</a:t>
            </a:r>
          </a:p>
          <a:p>
            <a:pPr lvl="2"/>
            <a:r>
              <a:rPr lang="en-US" dirty="0" smtClean="0"/>
              <a:t>Table of file name/index pairs.  Search linearly – ok since directories typically very small</a:t>
            </a:r>
          </a:p>
          <a:p>
            <a:pPr lvl="1"/>
            <a:r>
              <a:rPr lang="en-US" dirty="0" smtClean="0"/>
              <a:t>Read in file header for “</a:t>
            </a:r>
            <a:r>
              <a:rPr lang="en-US" altLang="ja-JP" dirty="0" smtClean="0"/>
              <a:t>my”</a:t>
            </a:r>
          </a:p>
          <a:p>
            <a:pPr lvl="1"/>
            <a:r>
              <a:rPr lang="en-US" dirty="0" smtClean="0"/>
              <a:t>Read in first data block for “</a:t>
            </a:r>
            <a:r>
              <a:rPr lang="en-US" altLang="ja-JP" dirty="0" smtClean="0"/>
              <a:t>my”; search for “book”</a:t>
            </a:r>
          </a:p>
          <a:p>
            <a:pPr lvl="1"/>
            <a:r>
              <a:rPr lang="en-US" dirty="0" smtClean="0"/>
              <a:t>Read in file header for “</a:t>
            </a:r>
            <a:r>
              <a:rPr lang="en-US" altLang="ja-JP" dirty="0" smtClean="0"/>
              <a:t>book”</a:t>
            </a:r>
          </a:p>
          <a:p>
            <a:pPr lvl="1"/>
            <a:r>
              <a:rPr lang="en-US" dirty="0" smtClean="0"/>
              <a:t>Read in first data block for “</a:t>
            </a:r>
            <a:r>
              <a:rPr lang="en-US" altLang="ja-JP" dirty="0" smtClean="0"/>
              <a:t>book”; search for “count”</a:t>
            </a:r>
          </a:p>
          <a:p>
            <a:pPr lvl="1"/>
            <a:r>
              <a:rPr lang="en-US" dirty="0" smtClean="0"/>
              <a:t>Read in file header for “</a:t>
            </a:r>
            <a:r>
              <a:rPr lang="en-US" altLang="ja-JP" dirty="0" smtClean="0"/>
              <a:t>count”</a:t>
            </a:r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Current working directory</a:t>
            </a:r>
            <a:r>
              <a:rPr lang="en-US" dirty="0" smtClean="0"/>
              <a:t>: Per-address-space pointer to a directory used for resolving file names</a:t>
            </a:r>
          </a:p>
          <a:p>
            <a:pPr lvl="1"/>
            <a:r>
              <a:rPr lang="en-US" dirty="0" smtClean="0"/>
              <a:t>Allows user to specify relative filename instead of absolute path (say CWD=“</a:t>
            </a:r>
            <a:r>
              <a:rPr lang="en-US" altLang="ja-JP" dirty="0" smtClean="0"/>
              <a:t>/my/book” can resolve “count”)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C4A1E-689B-4E4F-AD99-35E288BE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C5241-376E-4ECC-9E97-9BD35E0F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76122-8C17-4B40-B794-D1952CC9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8CB3-9510-41BE-887E-AE6682B2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Many Huge FAT Security Holes!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F4BF2-35B1-4A9E-8D0A-B181BA6BE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 has no access rights</a:t>
            </a:r>
          </a:p>
          <a:p>
            <a:r>
              <a:rPr lang="en-US" dirty="0" smtClean="0"/>
              <a:t>FAT has no header in the file blocks</a:t>
            </a:r>
          </a:p>
          <a:p>
            <a:r>
              <a:rPr lang="en-US" dirty="0" smtClean="0"/>
              <a:t>Just gives an index into the FAT </a:t>
            </a:r>
          </a:p>
          <a:p>
            <a:pPr lvl="1"/>
            <a:r>
              <a:rPr lang="en-US" dirty="0" smtClean="0"/>
              <a:t>(file number = block number)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DB1A2-6F19-491C-8B4A-9C6340E9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FE843-ADEA-4B31-A709-E9CC55A9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6FCEC-BE39-4A93-B13E-3AE0A824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9EC74-38CD-4A36-9B9D-DE5FFFE0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Conclusion: I/O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98861-AF42-459A-9D9D-A49CEF031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smtClean="0">
                <a:sym typeface="Symbol" panose="05050102010706020507" pitchFamily="18" charset="2"/>
              </a:rPr>
              <a:t>I/O Devices Types: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Many different speeds (0.1 bytes/sec to GBytes/sec)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Different Access Patterns:</a:t>
            </a:r>
          </a:p>
          <a:p>
            <a:pPr lvl="2"/>
            <a:r>
              <a:rPr lang="en-US" altLang="ko-KR" smtClean="0">
                <a:sym typeface="Symbol" panose="05050102010706020507" pitchFamily="18" charset="2"/>
              </a:rPr>
              <a:t>Block Devices, Character Devices, Network Devices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Different Access Timing:</a:t>
            </a:r>
          </a:p>
          <a:p>
            <a:pPr lvl="2"/>
            <a:r>
              <a:rPr lang="en-US" altLang="ko-KR" smtClean="0">
                <a:sym typeface="Symbol" panose="05050102010706020507" pitchFamily="18" charset="2"/>
              </a:rPr>
              <a:t>Blocking, Non-blocking, Asynchronous</a:t>
            </a:r>
          </a:p>
          <a:p>
            <a:r>
              <a:rPr lang="en-US" altLang="ko-KR" smtClean="0">
                <a:sym typeface="Symbol" panose="05050102010706020507" pitchFamily="18" charset="2"/>
              </a:rPr>
              <a:t>I/O Controllers: Hardware that controls actual device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Processor Accesses through I/O instructions, load/store to special physical memory</a:t>
            </a:r>
          </a:p>
          <a:p>
            <a:r>
              <a:rPr lang="en-US" altLang="ko-KR" smtClean="0">
                <a:sym typeface="Symbol" panose="05050102010706020507" pitchFamily="18" charset="2"/>
              </a:rPr>
              <a:t>Notification mechanisms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Interrupts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Polling: Report results through status register that processor looks at periodically </a:t>
            </a:r>
          </a:p>
          <a:p>
            <a:r>
              <a:rPr lang="en-US" smtClean="0"/>
              <a:t>Device drivers interface to I/O devices</a:t>
            </a:r>
          </a:p>
          <a:p>
            <a:pPr lvl="1"/>
            <a:r>
              <a:rPr lang="en-US" smtClean="0"/>
              <a:t>Provide clean Read/Write interface to OS above</a:t>
            </a:r>
          </a:p>
          <a:p>
            <a:pPr lvl="1"/>
            <a:r>
              <a:rPr lang="en-US" smtClean="0"/>
              <a:t>Manipulate devices through PIO, DMA &amp; interrupt handling</a:t>
            </a:r>
          </a:p>
          <a:p>
            <a:pPr lvl="1"/>
            <a:r>
              <a:rPr lang="en-US" smtClean="0"/>
              <a:t>Three types: block, character, and network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FA1C2-861C-440E-AB22-052F9756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84EB2-FCDB-4820-A9E1-AE85A583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35A7F-DFBC-420A-9716-C5F1CEA7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20AA-46E4-4C09-B57B-DE6B8E3C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Conclusion: Storage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4D7AC-2FD0-4614-8CEF-8C4F897BC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smtClean="0">
                <a:sym typeface="Symbol" panose="05050102010706020507" pitchFamily="18" charset="2"/>
              </a:rPr>
              <a:t>Disk Performance: 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Queuing time + Controller + Seek + Rotational + Transfer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Rotational latency: on average ½ rotation</a:t>
            </a:r>
          </a:p>
          <a:p>
            <a:pPr lvl="1"/>
            <a:r>
              <a:rPr lang="en-US" altLang="ko-KR" smtClean="0">
                <a:sym typeface="Symbol" panose="05050102010706020507" pitchFamily="18" charset="2"/>
              </a:rPr>
              <a:t>Transfer time: spec of disk depends on rotation speed and bit storage density</a:t>
            </a:r>
          </a:p>
          <a:p>
            <a:r>
              <a:rPr lang="en-US" smtClean="0"/>
              <a:t>Devices have complex interaction and performance characteristics</a:t>
            </a:r>
          </a:p>
          <a:p>
            <a:pPr lvl="1"/>
            <a:r>
              <a:rPr lang="en-US" smtClean="0"/>
              <a:t>Response time (Latency) = Queue + Overhead + Transfer</a:t>
            </a:r>
          </a:p>
          <a:p>
            <a:pPr lvl="2"/>
            <a:r>
              <a:rPr lang="en-US" smtClean="0"/>
              <a:t>Effective BW = BW * T/(S+T)</a:t>
            </a:r>
          </a:p>
          <a:p>
            <a:pPr lvl="1"/>
            <a:r>
              <a:rPr lang="en-US" smtClean="0"/>
              <a:t>HDD: </a:t>
            </a:r>
            <a:r>
              <a:rPr lang="en-US" altLang="ko-KR" smtClean="0">
                <a:sym typeface="Symbol" panose="05050102010706020507" pitchFamily="18" charset="2"/>
              </a:rPr>
              <a:t>Queuing time + </a:t>
            </a:r>
            <a:r>
              <a:rPr lang="en-US" smtClean="0"/>
              <a:t>controller + seek + rotation + transfer</a:t>
            </a:r>
          </a:p>
          <a:p>
            <a:pPr lvl="1"/>
            <a:r>
              <a:rPr lang="en-US" smtClean="0"/>
              <a:t>SDD: </a:t>
            </a:r>
            <a:r>
              <a:rPr lang="en-US" altLang="ko-KR" smtClean="0">
                <a:sym typeface="Symbol" panose="05050102010706020507" pitchFamily="18" charset="2"/>
              </a:rPr>
              <a:t>Queuing time + </a:t>
            </a:r>
            <a:r>
              <a:rPr lang="en-US" smtClean="0"/>
              <a:t>controller + transfer (erasure &amp; wear)</a:t>
            </a:r>
          </a:p>
          <a:p>
            <a:r>
              <a:rPr lang="en-US" smtClean="0"/>
              <a:t>Systems (e.g., file system) designed to optimize performance and reliability</a:t>
            </a:r>
          </a:p>
          <a:p>
            <a:pPr lvl="1"/>
            <a:r>
              <a:rPr lang="en-US" smtClean="0"/>
              <a:t>Relative to performance characteristics of underlying device</a:t>
            </a:r>
          </a:p>
          <a:p>
            <a:r>
              <a:rPr lang="en-US" smtClean="0"/>
              <a:t>Bursts &amp; High Utilization introduce queuing delays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DAD4B-FA9A-4B70-9B0A-FACE12B8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DCAE-10A8-4480-9135-702FC64E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AB72E-89AA-4C78-9F13-6A4AB23B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2C5EE-1541-417E-8F72-83A592D8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Conclusion: File 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4BB9D-3CBD-46F6-BE32-2BAE9F67D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File System:</a:t>
            </a:r>
          </a:p>
          <a:p>
            <a:pPr lvl="1"/>
            <a:r>
              <a:rPr lang="en-US" smtClean="0"/>
              <a:t>Transforms blocks into Files and Directories</a:t>
            </a:r>
          </a:p>
          <a:p>
            <a:pPr lvl="1"/>
            <a:r>
              <a:rPr lang="en-US" smtClean="0"/>
              <a:t>Optimize for size, access and usage patterns</a:t>
            </a:r>
          </a:p>
          <a:p>
            <a:pPr lvl="1"/>
            <a:r>
              <a:rPr lang="en-US" smtClean="0"/>
              <a:t>Maximize sequential access, allow efficient random access</a:t>
            </a:r>
          </a:p>
          <a:p>
            <a:pPr lvl="1"/>
            <a:r>
              <a:rPr lang="en-US" smtClean="0"/>
              <a:t>Projects the OS protection and security regime (UGO vs ACL)</a:t>
            </a:r>
          </a:p>
          <a:p>
            <a:r>
              <a:rPr lang="en-US" smtClean="0"/>
              <a:t>Naming: translating from user-visible names to actual sys resources</a:t>
            </a:r>
          </a:p>
          <a:p>
            <a:pPr lvl="1"/>
            <a:r>
              <a:rPr lang="en-US" smtClean="0"/>
              <a:t>Directories provide naming for local file systems</a:t>
            </a:r>
          </a:p>
          <a:p>
            <a:pPr lvl="1"/>
            <a:r>
              <a:rPr lang="en-US" smtClean="0"/>
              <a:t>Linked or tree structure stored in files</a:t>
            </a:r>
          </a:p>
          <a:p>
            <a:r>
              <a:rPr lang="en-US" smtClean="0"/>
              <a:t>Components: directory, index, storage blocks, free list</a:t>
            </a:r>
          </a:p>
          <a:p>
            <a:r>
              <a:rPr lang="en-US" smtClean="0"/>
              <a:t>File Allocation Table (FAT) – simple and primitive</a:t>
            </a:r>
          </a:p>
          <a:p>
            <a:pPr lvl="1"/>
            <a:r>
              <a:rPr lang="en-US" smtClean="0"/>
              <a:t>I-number = FAT index, FAT 1-1 with disk blocks, file is singly-link list of FAT=Blocks, directory is essentially file of &lt;name, index, attributes&gt; at known location</a:t>
            </a:r>
          </a:p>
          <a:p>
            <a:pPr lvl="1"/>
            <a:r>
              <a:rPr lang="en-US" smtClean="0"/>
              <a:t>Linear search – for block, for i-number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17158-E545-467C-8517-93D29463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95586-C601-4AD4-A761-ACAA23BD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B4819-FB57-4A79-B384-0947480D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7" y="561634"/>
            <a:ext cx="38100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35" y="3419134"/>
            <a:ext cx="3813602" cy="2860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36" y="2182075"/>
            <a:ext cx="3813600" cy="286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9" y="3805215"/>
            <a:ext cx="2795905" cy="1866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47" y="1181098"/>
            <a:ext cx="2796189" cy="1839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59" y="859264"/>
            <a:ext cx="2958566" cy="64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78" y="5547935"/>
            <a:ext cx="2570102" cy="34696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5339F38-439B-42BE-A6DB-D203DE66964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5E8C3-2B30-478C-88D1-4224961A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Chip-Scale Features of Skylake (x86 in 2015)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A10A4-3ABE-49E3-B5DA-EFD01A460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88" y="1828800"/>
            <a:ext cx="5971920" cy="4351337"/>
          </a:xfrm>
        </p:spPr>
        <p:txBody>
          <a:bodyPr>
            <a:normAutofit/>
          </a:bodyPr>
          <a:lstStyle/>
          <a:p>
            <a:r>
              <a:rPr lang="en-US" dirty="0" smtClean="0"/>
              <a:t>Significant pieces:</a:t>
            </a:r>
          </a:p>
          <a:p>
            <a:pPr lvl="1"/>
            <a:r>
              <a:rPr lang="en-US" dirty="0" smtClean="0"/>
              <a:t>Four OOO (out-of-order) cores with deeper buffers</a:t>
            </a:r>
          </a:p>
          <a:p>
            <a:pPr lvl="1"/>
            <a:r>
              <a:rPr lang="en-US" dirty="0" smtClean="0"/>
              <a:t>Integrated GPU, System Agent (Mem, Fast I/O)</a:t>
            </a:r>
          </a:p>
          <a:p>
            <a:pPr lvl="1"/>
            <a:r>
              <a:rPr lang="en-US" dirty="0" smtClean="0"/>
              <a:t>Large shared L3 cache with on-chip ring bus</a:t>
            </a:r>
          </a:p>
          <a:p>
            <a:pPr lvl="2"/>
            <a:r>
              <a:rPr lang="en-US" dirty="0" smtClean="0"/>
              <a:t>2 MB/core instead of 1.5 MB/core</a:t>
            </a:r>
          </a:p>
          <a:p>
            <a:pPr lvl="2"/>
            <a:r>
              <a:rPr lang="en-US" dirty="0" smtClean="0"/>
              <a:t>High-BW access to L3 Cache</a:t>
            </a:r>
          </a:p>
          <a:p>
            <a:r>
              <a:rPr lang="en-US" dirty="0" smtClean="0"/>
              <a:t>Integrated I/O</a:t>
            </a:r>
          </a:p>
          <a:p>
            <a:pPr lvl="1"/>
            <a:r>
              <a:rPr lang="en-US" dirty="0" smtClean="0"/>
              <a:t>Integrated memory controller (IMC)</a:t>
            </a:r>
          </a:p>
          <a:p>
            <a:pPr lvl="2"/>
            <a:r>
              <a:rPr lang="en-US" dirty="0" smtClean="0"/>
              <a:t>Two independent channels of DRAM</a:t>
            </a:r>
          </a:p>
          <a:p>
            <a:pPr lvl="1"/>
            <a:r>
              <a:rPr lang="en-US" dirty="0" smtClean="0"/>
              <a:t>High-speed PCI-Express (for Graphics cards)</a:t>
            </a:r>
          </a:p>
          <a:p>
            <a:pPr lvl="1"/>
            <a:r>
              <a:rPr lang="en-US" dirty="0" smtClean="0"/>
              <a:t>Direct Media Interface (DMI) Connection to PCH (Platform Control Hub)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DDA97-4092-4D47-A3FA-7CACFDC5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71139-F020-490F-BC5F-72F46324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0952-3326-40C9-B0D7-9F542D01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Screen Shot 2017-03-20 at 4.39.01 PM.png">
            <a:extLst>
              <a:ext uri="{FF2B5EF4-FFF2-40B4-BE49-F238E27FC236}">
                <a16:creationId xmlns:a16="http://schemas.microsoft.com/office/drawing/2014/main" id="{C4C3B5BB-5FD6-4537-80F8-DA494C424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03" y="1825625"/>
            <a:ext cx="278576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4B46-67C1-453F-928C-F88C9095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Skylake I/O: Platform Controller Hub (PCH)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188A-6B50-4A47-B4D8-EE99661F5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344" y="1828800"/>
            <a:ext cx="4059936" cy="4351337"/>
          </a:xfrm>
        </p:spPr>
        <p:txBody>
          <a:bodyPr/>
          <a:lstStyle/>
          <a:p>
            <a:r>
              <a:rPr lang="en-US" dirty="0" smtClean="0"/>
              <a:t>Platform Controller Hub</a:t>
            </a:r>
          </a:p>
          <a:p>
            <a:pPr lvl="1"/>
            <a:r>
              <a:rPr lang="en-US" dirty="0" smtClean="0"/>
              <a:t>Connected to processor with proprietary bus</a:t>
            </a:r>
          </a:p>
          <a:p>
            <a:pPr lvl="2"/>
            <a:r>
              <a:rPr lang="en-US" dirty="0" smtClean="0"/>
              <a:t>Direct Media Interface</a:t>
            </a:r>
          </a:p>
          <a:p>
            <a:r>
              <a:rPr lang="en-US" dirty="0" smtClean="0"/>
              <a:t>Types of I/O on PCH:</a:t>
            </a:r>
          </a:p>
          <a:p>
            <a:pPr lvl="1"/>
            <a:r>
              <a:rPr lang="en-US" dirty="0" smtClean="0"/>
              <a:t>USB, Ethernet</a:t>
            </a:r>
          </a:p>
          <a:p>
            <a:pPr lvl="1"/>
            <a:r>
              <a:rPr lang="en-US" dirty="0" smtClean="0"/>
              <a:t>Thunderbolt 3</a:t>
            </a:r>
          </a:p>
          <a:p>
            <a:pPr lvl="1"/>
            <a:r>
              <a:rPr lang="en-US" dirty="0" smtClean="0"/>
              <a:t>Audio, BIOS support</a:t>
            </a:r>
          </a:p>
          <a:p>
            <a:pPr lvl="1"/>
            <a:r>
              <a:rPr lang="en-US" dirty="0" smtClean="0"/>
              <a:t>More PCI Express (lower speed than on Processor)</a:t>
            </a:r>
          </a:p>
          <a:p>
            <a:pPr lvl="1"/>
            <a:r>
              <a:rPr lang="en-US" dirty="0" smtClean="0"/>
              <a:t>SATA (for Disks)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1D206-6CCA-444E-861D-7DDD7B35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FD64D-E164-4BCF-B748-7A77C57C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61FFD-8591-40C4-9873-233897E6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24F34-257C-4C0A-AFA2-DBFB73C80965}"/>
              </a:ext>
            </a:extLst>
          </p:cNvPr>
          <p:cNvSpPr txBox="1"/>
          <p:nvPr/>
        </p:nvSpPr>
        <p:spPr>
          <a:xfrm>
            <a:off x="1977578" y="5687598"/>
            <a:ext cx="2521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ea typeface="Gill Sans" charset="0"/>
                <a:cs typeface="Gill Sans" charset="0"/>
              </a:rPr>
              <a:t>Sky Lake</a:t>
            </a:r>
          </a:p>
          <a:p>
            <a:pPr algn="ctr"/>
            <a:r>
              <a:rPr lang="en-US" b="0" dirty="0">
                <a:ea typeface="Gill Sans" charset="0"/>
                <a:cs typeface="Gill Sans" charset="0"/>
              </a:rPr>
              <a:t>System Configuration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162BE-6E6A-4299-9C4C-64E2CAF44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93" y="1943100"/>
            <a:ext cx="4818814" cy="37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C9AF-5331-4318-8F1F-D2BF7881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Operational Parameters for I/O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B6F5D-E233-442C-96B8-FBA9AB840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Data granularity</a:t>
            </a:r>
            <a:r>
              <a:rPr lang="en-US" dirty="0" smtClean="0"/>
              <a:t>: Byte vs. Block</a:t>
            </a:r>
          </a:p>
          <a:p>
            <a:pPr lvl="1"/>
            <a:r>
              <a:rPr lang="en-US" dirty="0" smtClean="0"/>
              <a:t>Some devices provide single byte at a time (e.g., keyboard)</a:t>
            </a:r>
          </a:p>
          <a:p>
            <a:pPr lvl="1"/>
            <a:r>
              <a:rPr lang="en-US" dirty="0" smtClean="0"/>
              <a:t>Others provide whole blocks (e.g., disks, networks, etc.)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Access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pattern</a:t>
            </a:r>
            <a:r>
              <a:rPr lang="en-US" dirty="0" smtClean="0"/>
              <a:t>: Sequential vs. Random</a:t>
            </a:r>
          </a:p>
          <a:p>
            <a:pPr lvl="1"/>
            <a:r>
              <a:rPr lang="en-US" dirty="0" smtClean="0"/>
              <a:t>Some devices must be accessed sequentially (e.g., tape)</a:t>
            </a:r>
          </a:p>
          <a:p>
            <a:pPr lvl="1"/>
            <a:r>
              <a:rPr lang="en-US" dirty="0" smtClean="0"/>
              <a:t>Others can be accessed “randomly” (e.g., disk, CD, etc.)</a:t>
            </a:r>
          </a:p>
          <a:p>
            <a:pPr lvl="2"/>
            <a:r>
              <a:rPr lang="en-US" dirty="0" smtClean="0"/>
              <a:t>Fixed overhead to start transfers</a:t>
            </a:r>
          </a:p>
          <a:p>
            <a:pPr lvl="1"/>
            <a:r>
              <a:rPr lang="en-US" dirty="0" smtClean="0"/>
              <a:t>Some devices require continual monitoring (polling)</a:t>
            </a:r>
          </a:p>
          <a:p>
            <a:pPr lvl="1"/>
            <a:r>
              <a:rPr lang="en-US" dirty="0" smtClean="0"/>
              <a:t>Others generate interrupts when they need service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Transfer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Mechanism</a:t>
            </a:r>
            <a:r>
              <a:rPr lang="en-US" dirty="0" smtClean="0"/>
              <a:t>: Programmed I/O and DMA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47F8E-5660-42B1-9062-33CC5320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4/28/2026, 4/30/2026  Lecture 16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4F2BB-D289-4630-A5E8-45AAEDE0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CSC4103, Fall 2026, Storage Devices and FAT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E00FF-66C2-430B-9A6A-EE43A8E5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250B3728-42B5-46E1-8863-4BDB07D9EE1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iew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1 - Welcome and Getting Started</Template>
  <TotalTime>998</TotalTime>
  <Words>6018</Words>
  <Application>Microsoft Office PowerPoint</Application>
  <PresentationFormat>Widescreen</PresentationFormat>
  <Paragraphs>1072</Paragraphs>
  <Slides>67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7" baseType="lpstr">
      <vt:lpstr>맑은 고딕</vt:lpstr>
      <vt:lpstr>ＭＳ ゴシック</vt:lpstr>
      <vt:lpstr>MS PGothic</vt:lpstr>
      <vt:lpstr>MS PGothic</vt:lpstr>
      <vt:lpstr>Arial</vt:lpstr>
      <vt:lpstr>Ariel</vt:lpstr>
      <vt:lpstr>Calibri</vt:lpstr>
      <vt:lpstr>Cambria Math</vt:lpstr>
      <vt:lpstr>Century Schoolbook</vt:lpstr>
      <vt:lpstr>Comic Sans MS</vt:lpstr>
      <vt:lpstr>Consolas</vt:lpstr>
      <vt:lpstr>Gill Sans</vt:lpstr>
      <vt:lpstr>Gill Sans Light</vt:lpstr>
      <vt:lpstr>Helvetica</vt:lpstr>
      <vt:lpstr>Helvetica Neue </vt:lpstr>
      <vt:lpstr>Helvetica Neue Light</vt:lpstr>
      <vt:lpstr>Symbol</vt:lpstr>
      <vt:lpstr>Times New Roman</vt:lpstr>
      <vt:lpstr>Wingdings 2</vt:lpstr>
      <vt:lpstr>View</vt:lpstr>
      <vt:lpstr>File Systems 1: Storage Devices and FAT</vt:lpstr>
      <vt:lpstr>What’s a Bus?</vt:lpstr>
      <vt:lpstr>Typical PCI Architecture</vt:lpstr>
      <vt:lpstr>How does the Processor Talk to the Device?</vt:lpstr>
      <vt:lpstr>Memory-Mapped Display Controller </vt:lpstr>
      <vt:lpstr>There’s more than just a CPU in there!</vt:lpstr>
      <vt:lpstr>Chip-Scale Features of Skylake (x86 in 2015)</vt:lpstr>
      <vt:lpstr>Skylake I/O: Platform Controller Hub (PCH)</vt:lpstr>
      <vt:lpstr>Operational Parameters for I/O</vt:lpstr>
      <vt:lpstr>Transferring Data To/From Controller</vt:lpstr>
      <vt:lpstr>Transferring Data To/From Controller</vt:lpstr>
      <vt:lpstr>Aside: Linux Memory Details</vt:lpstr>
      <vt:lpstr>Aside: Linux Virtual Memory Map</vt:lpstr>
      <vt:lpstr>I/O Device Notifying the OS</vt:lpstr>
      <vt:lpstr>Kernel Device Structure</vt:lpstr>
      <vt:lpstr>Device Drivers</vt:lpstr>
      <vt:lpstr>Recall: Life Cycle of an I/O Request</vt:lpstr>
      <vt:lpstr>The Goal of the I/O Subsystem</vt:lpstr>
      <vt:lpstr>Want Standard Interface to Devices</vt:lpstr>
      <vt:lpstr>How Does User Deal with I/O Timing?</vt:lpstr>
      <vt:lpstr>Storage Devices</vt:lpstr>
      <vt:lpstr>Hard Disk Drives (HDDs)</vt:lpstr>
      <vt:lpstr>The Amazing Magnetic Disk</vt:lpstr>
      <vt:lpstr>The Amazing Magnetic Disk</vt:lpstr>
      <vt:lpstr>Shingled Magnetic Recording (SMR)</vt:lpstr>
      <vt:lpstr>Magnetic Disks</vt:lpstr>
      <vt:lpstr>Disk Performance Example</vt:lpstr>
      <vt:lpstr>Lots of Intelligence in the Controller</vt:lpstr>
      <vt:lpstr>Typical Numbers for Magnetic Disk</vt:lpstr>
      <vt:lpstr>Hard Drive Prices over Time</vt:lpstr>
      <vt:lpstr>Example of Current HDDs</vt:lpstr>
      <vt:lpstr>Solid State Disks (SSDs)</vt:lpstr>
      <vt:lpstr>SSD Architecture – Reads</vt:lpstr>
      <vt:lpstr>SSD Architecture – Writes</vt:lpstr>
      <vt:lpstr>SSD Architecture – Writes</vt:lpstr>
      <vt:lpstr>Solution – Two Systems Principles</vt:lpstr>
      <vt:lpstr>Flash Translation Layer</vt:lpstr>
      <vt:lpstr>Some “Current” 3.5in SSDs</vt:lpstr>
      <vt:lpstr>HDD vs. SSD Comparison</vt:lpstr>
      <vt:lpstr>SSD Summary</vt:lpstr>
      <vt:lpstr>A Bit of I/O Performance</vt:lpstr>
      <vt:lpstr>Recall: Times (s) and Rates (op/s)</vt:lpstr>
      <vt:lpstr>Basic Performance Concepts</vt:lpstr>
      <vt:lpstr>Example (Fast Network)</vt:lpstr>
      <vt:lpstr>Example: 10 ms Startup Cost (e.g., Disk)</vt:lpstr>
      <vt:lpstr>What Determines Peak BW for I/O?</vt:lpstr>
      <vt:lpstr>Overall I/O performance</vt:lpstr>
      <vt:lpstr>Recall: I/O and Storage Layers</vt:lpstr>
      <vt:lpstr>From Storage to File Systems</vt:lpstr>
      <vt:lpstr>Building a File System</vt:lpstr>
      <vt:lpstr>Translation from User to System View</vt:lpstr>
      <vt:lpstr>Disk Management</vt:lpstr>
      <vt:lpstr>What Does the File System Need?</vt:lpstr>
      <vt:lpstr>Data Structures on Disk</vt:lpstr>
      <vt:lpstr>Critical Factors in File System Design</vt:lpstr>
      <vt:lpstr>FAT: File Allocation Table</vt:lpstr>
      <vt:lpstr>FAT (File Allocation Table) </vt:lpstr>
      <vt:lpstr>FAT (File Allocation Table)</vt:lpstr>
      <vt:lpstr>FAT (File Allocation Table)</vt:lpstr>
      <vt:lpstr>How to get the File Number?</vt:lpstr>
      <vt:lpstr>FAT: Directories</vt:lpstr>
      <vt:lpstr>FAT Directory Structure</vt:lpstr>
      <vt:lpstr>Many Huge FAT Security Holes!</vt:lpstr>
      <vt:lpstr>Conclusion: I/O Devices</vt:lpstr>
      <vt:lpstr>Conclusion: Storage Devices</vt:lpstr>
      <vt:lpstr>Conclusion: File Systems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Hartmut Kaiser</dc:creator>
  <cp:lastModifiedBy>Hartmut Kaiser</cp:lastModifiedBy>
  <cp:revision>230</cp:revision>
  <dcterms:created xsi:type="dcterms:W3CDTF">2024-06-27T20:10:03Z</dcterms:created>
  <dcterms:modified xsi:type="dcterms:W3CDTF">2026-04-23T14:17:09Z</dcterms:modified>
</cp:coreProperties>
</file>