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2"/>
  </p:notesMasterIdLst>
  <p:sldIdLst>
    <p:sldId id="256" r:id="rId2"/>
    <p:sldId id="318" r:id="rId3"/>
    <p:sldId id="319" r:id="rId4"/>
    <p:sldId id="320" r:id="rId5"/>
    <p:sldId id="399" r:id="rId6"/>
    <p:sldId id="400" r:id="rId7"/>
    <p:sldId id="401" r:id="rId8"/>
    <p:sldId id="324" r:id="rId9"/>
    <p:sldId id="404" r:id="rId10"/>
    <p:sldId id="325" r:id="rId11"/>
    <p:sldId id="326" r:id="rId12"/>
    <p:sldId id="327" r:id="rId13"/>
    <p:sldId id="328" r:id="rId14"/>
    <p:sldId id="329" r:id="rId15"/>
    <p:sldId id="331" r:id="rId16"/>
    <p:sldId id="332" r:id="rId17"/>
    <p:sldId id="333" r:id="rId18"/>
    <p:sldId id="334" r:id="rId19"/>
    <p:sldId id="403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1" r:id="rId44"/>
    <p:sldId id="40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390" r:id="rId73"/>
    <p:sldId id="391" r:id="rId74"/>
    <p:sldId id="392" r:id="rId75"/>
    <p:sldId id="394" r:id="rId76"/>
    <p:sldId id="395" r:id="rId77"/>
    <p:sldId id="396" r:id="rId78"/>
    <p:sldId id="397" r:id="rId79"/>
    <p:sldId id="398" r:id="rId80"/>
    <p:sldId id="317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4752" userDrawn="1">
          <p15:clr>
            <a:srgbClr val="A4A3A4"/>
          </p15:clr>
        </p15:guide>
        <p15:guide id="3" orient="horz" pos="27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8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14" y="186"/>
      </p:cViewPr>
      <p:guideLst>
        <p:guide orient="horz" pos="1152"/>
        <p:guide pos="4752"/>
        <p:guide orient="horz" pos="2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arkanis.de/weblog/2017-01-05-measurements-of-system-call-performance-and-overhe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rminal_%28OS_X%2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rminal_%28OS_X%2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rminal_%28OS_X%2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Abstractions </a:t>
            </a:r>
            <a:r>
              <a:rPr lang="en-US" dirty="0" smtClean="0"/>
              <a:t>2: 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4</a:t>
            </a:r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teaching.hkaiser.org/spring2026/csc4103</a:t>
            </a:r>
            <a:r>
              <a:rPr lang="en-US" dirty="0" smtClean="0"/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B933-0C70-42DA-B87B-AA277ADB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Unix/POSIX Idea: </a:t>
            </a:r>
            <a:br>
              <a:rPr lang="en-US" dirty="0" smtClean="0"/>
            </a:br>
            <a:r>
              <a:rPr lang="en-US" dirty="0" smtClean="0"/>
              <a:t>Everything is a “File”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3584-0544-4ED2-A7D9-48DE6859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Identical interface for:</a:t>
            </a:r>
          </a:p>
          <a:p>
            <a:pPr lvl="1"/>
            <a:r>
              <a:rPr lang="en-US" dirty="0" smtClean="0"/>
              <a:t>Files on disk</a:t>
            </a:r>
          </a:p>
          <a:p>
            <a:pPr lvl="1"/>
            <a:r>
              <a:rPr lang="en-US" dirty="0" smtClean="0"/>
              <a:t>Devices (terminals, printers, etc.)</a:t>
            </a:r>
          </a:p>
          <a:p>
            <a:pPr lvl="1"/>
            <a:r>
              <a:rPr lang="en-US" dirty="0" smtClean="0"/>
              <a:t>Networking (sockets)</a:t>
            </a:r>
          </a:p>
          <a:p>
            <a:pPr lvl="1"/>
            <a:r>
              <a:rPr lang="en-US" dirty="0" smtClean="0"/>
              <a:t>Local inter-process communication (pipes, sockets)</a:t>
            </a:r>
          </a:p>
          <a:p>
            <a:r>
              <a:rPr lang="en-US" dirty="0" smtClean="0"/>
              <a:t>Based on the system calls </a:t>
            </a:r>
            <a:r>
              <a:rPr lang="en-US" dirty="0" smtClean="0">
                <a:latin typeface="Consolas" panose="020B0609020204030204" pitchFamily="49" charset="0"/>
              </a:rPr>
              <a:t>open()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read()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write()</a:t>
            </a:r>
            <a:r>
              <a:rPr lang="en-US" dirty="0" smtClean="0"/>
              <a:t>, and </a:t>
            </a:r>
            <a:r>
              <a:rPr lang="en-US" dirty="0" smtClean="0">
                <a:latin typeface="Consolas" panose="020B0609020204030204" pitchFamily="49" charset="0"/>
              </a:rPr>
              <a:t>close()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0874F-558D-45A8-B68D-A24D37E1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D3ECD-4087-43A5-8E4F-42A6B572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3A336-5D1A-4AA2-AED8-CF513E04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203-5CDA-44A8-941F-D745581D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File System Abstraction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31460-44EA-4150-B73C-ECF77EB90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Named collection of data in a file system</a:t>
            </a:r>
          </a:p>
          <a:p>
            <a:pPr lvl="1"/>
            <a:r>
              <a:rPr lang="en-US" dirty="0" smtClean="0"/>
              <a:t>POSIX File data: sequence of bytes</a:t>
            </a:r>
          </a:p>
          <a:p>
            <a:pPr lvl="2"/>
            <a:r>
              <a:rPr lang="en-US" dirty="0" smtClean="0"/>
              <a:t>Could be text, binary, serialized objects, …</a:t>
            </a:r>
          </a:p>
          <a:p>
            <a:pPr lvl="1"/>
            <a:r>
              <a:rPr lang="en-US" dirty="0" smtClean="0"/>
              <a:t>File Metadata: information about the file (in addition to its name)</a:t>
            </a:r>
          </a:p>
          <a:p>
            <a:pPr lvl="2"/>
            <a:r>
              <a:rPr lang="en-US" dirty="0" smtClean="0"/>
              <a:t>Size, Modification Time, Owner, Security info, Access control</a:t>
            </a:r>
          </a:p>
          <a:p>
            <a:r>
              <a:rPr lang="en-US" dirty="0" smtClean="0"/>
              <a:t>Directory</a:t>
            </a:r>
          </a:p>
          <a:p>
            <a:pPr lvl="1"/>
            <a:r>
              <a:rPr lang="en-US" dirty="0" smtClean="0"/>
              <a:t>“Folder” containing files &amp; directories</a:t>
            </a:r>
          </a:p>
          <a:p>
            <a:pPr lvl="1"/>
            <a:r>
              <a:rPr lang="en-US" dirty="0" smtClean="0"/>
              <a:t>Hierarchical (graphical) naming</a:t>
            </a:r>
          </a:p>
          <a:p>
            <a:pPr lvl="2"/>
            <a:r>
              <a:rPr lang="en-US" dirty="0" smtClean="0"/>
              <a:t>Path through the directory graph</a:t>
            </a:r>
          </a:p>
          <a:p>
            <a:pPr lvl="2"/>
            <a:r>
              <a:rPr lang="en-US" dirty="0" smtClean="0"/>
              <a:t>Uniquely identifies a file or directory</a:t>
            </a:r>
          </a:p>
          <a:p>
            <a:pPr lvl="3"/>
            <a:r>
              <a:rPr lang="en-US" dirty="0" smtClean="0"/>
              <a:t>/home/</a:t>
            </a:r>
            <a:r>
              <a:rPr lang="en-US" dirty="0" err="1" smtClean="0"/>
              <a:t>ff</a:t>
            </a:r>
            <a:r>
              <a:rPr lang="en-US" dirty="0" smtClean="0"/>
              <a:t>/csc4103/</a:t>
            </a:r>
            <a:r>
              <a:rPr lang="en-US" dirty="0" err="1" smtClean="0"/>
              <a:t>public_html</a:t>
            </a:r>
            <a:r>
              <a:rPr lang="en-US" dirty="0" smtClean="0"/>
              <a:t>/fa14/index.html</a:t>
            </a:r>
          </a:p>
          <a:p>
            <a:r>
              <a:rPr lang="en-US" dirty="0" smtClean="0"/>
              <a:t>Links and Volumes (later)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B249E-628E-4075-B190-B02C95EE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A4C3A-D11E-4D71-B53F-608AE7DC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7EFC0-8655-4006-9EB1-DE42120D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2CA6-E521-4D7D-A752-4D040F22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Connecting Processes, File Systems, and Users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8F2C4-498B-4582-B164-E410BBABA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process has a current working directory</a:t>
            </a:r>
          </a:p>
          <a:p>
            <a:pPr lvl="1"/>
            <a:r>
              <a:rPr lang="en-US" dirty="0" smtClean="0"/>
              <a:t>Stored in the process control block (PCB)</a:t>
            </a:r>
          </a:p>
          <a:p>
            <a:r>
              <a:rPr lang="en-US" dirty="0" smtClean="0"/>
              <a:t>Absolute paths</a:t>
            </a:r>
          </a:p>
          <a:p>
            <a:pPr lvl="1"/>
            <a:r>
              <a:rPr lang="en-US" dirty="0" smtClean="0"/>
              <a:t>/home/csc4103</a:t>
            </a:r>
          </a:p>
          <a:p>
            <a:r>
              <a:rPr lang="en-US" dirty="0" smtClean="0"/>
              <a:t>Relative paths</a:t>
            </a:r>
          </a:p>
          <a:p>
            <a:pPr lvl="1"/>
            <a:r>
              <a:rPr lang="en-US" dirty="0" smtClean="0"/>
              <a:t>index.html, ./index.html</a:t>
            </a:r>
          </a:p>
          <a:p>
            <a:pPr lvl="2"/>
            <a:r>
              <a:rPr lang="en-US" dirty="0" smtClean="0"/>
              <a:t>Refers to index.html in current working directory</a:t>
            </a:r>
          </a:p>
          <a:p>
            <a:pPr lvl="1"/>
            <a:r>
              <a:rPr lang="en-US" dirty="0" smtClean="0"/>
              <a:t>../index.html</a:t>
            </a:r>
          </a:p>
          <a:p>
            <a:pPr lvl="2"/>
            <a:r>
              <a:rPr lang="en-US" dirty="0" smtClean="0"/>
              <a:t>Refers to index.html in parent of current working directory</a:t>
            </a:r>
          </a:p>
          <a:p>
            <a:pPr lvl="1"/>
            <a:r>
              <a:rPr lang="en-US" dirty="0" smtClean="0"/>
              <a:t>~/index.html, ~csc4103/index.html</a:t>
            </a:r>
          </a:p>
          <a:p>
            <a:pPr lvl="2"/>
            <a:r>
              <a:rPr lang="en-US" dirty="0" smtClean="0"/>
              <a:t>Refers to index.html in the home directory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A6B62-0B0D-4FDA-B9CB-06CC91FE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7FD41-4177-4885-994C-4496533E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CB529-9256-494E-AB02-8BBDA25E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I/O and Storage Layers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1C228-CADA-45DB-B6EC-DF12740B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B6C06-8797-479E-9922-45BCE334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0A67A-5041-468B-AFAC-2AB5EF93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24200" y="1587767"/>
            <a:ext cx="2140330" cy="3167566"/>
            <a:chOff x="3124200" y="1587767"/>
            <a:chExt cx="2140330" cy="316756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279F43-4ECD-42C1-A69B-8048DD400AB9}"/>
                </a:ext>
              </a:extLst>
            </p:cNvPr>
            <p:cNvSpPr txBox="1"/>
            <p:nvPr/>
          </p:nvSpPr>
          <p:spPr>
            <a:xfrm>
              <a:off x="3382398" y="2089338"/>
              <a:ext cx="164660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High Level I/O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07F4B25-481D-4305-9AD3-FDDE7CCB42F9}"/>
                </a:ext>
              </a:extLst>
            </p:cNvPr>
            <p:cNvSpPr/>
            <p:nvPr/>
          </p:nvSpPr>
          <p:spPr>
            <a:xfrm>
              <a:off x="3289820" y="2089338"/>
              <a:ext cx="1685048" cy="37867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642D22-9956-46E5-B343-7394EDD388D8}"/>
                </a:ext>
              </a:extLst>
            </p:cNvPr>
            <p:cNvSpPr txBox="1"/>
            <p:nvPr/>
          </p:nvSpPr>
          <p:spPr>
            <a:xfrm>
              <a:off x="3403870" y="2476216"/>
              <a:ext cx="157447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Low Level I/O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2C27D80-6CEF-4F17-A507-F1C3FD6736BB}"/>
                </a:ext>
              </a:extLst>
            </p:cNvPr>
            <p:cNvSpPr/>
            <p:nvPr/>
          </p:nvSpPr>
          <p:spPr>
            <a:xfrm>
              <a:off x="3444128" y="2504664"/>
              <a:ext cx="1376433" cy="31087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8A51D6-6FBD-42AD-95DC-EBC1E0B853B9}"/>
                </a:ext>
              </a:extLst>
            </p:cNvPr>
            <p:cNvSpPr txBox="1"/>
            <p:nvPr/>
          </p:nvSpPr>
          <p:spPr>
            <a:xfrm>
              <a:off x="3800863" y="2822516"/>
              <a:ext cx="68480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dirty="0" err="1"/>
                <a:t>Syscall</a:t>
              </a:r>
              <a:endParaRPr lang="en-US" sz="16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849ADB-D868-4857-BD9B-F22463E0D9EA}"/>
                </a:ext>
              </a:extLst>
            </p:cNvPr>
            <p:cNvSpPr/>
            <p:nvPr/>
          </p:nvSpPr>
          <p:spPr>
            <a:xfrm>
              <a:off x="3797896" y="2822516"/>
              <a:ext cx="668897" cy="36933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60CAF0-B19C-400D-A02F-06FAA45F3E62}"/>
                </a:ext>
              </a:extLst>
            </p:cNvPr>
            <p:cNvSpPr txBox="1"/>
            <p:nvPr/>
          </p:nvSpPr>
          <p:spPr>
            <a:xfrm>
              <a:off x="3511791" y="3305468"/>
              <a:ext cx="1309974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File System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1369394-D956-4C15-BEB9-C1AAC24B2E34}"/>
                </a:ext>
              </a:extLst>
            </p:cNvPr>
            <p:cNvSpPr/>
            <p:nvPr/>
          </p:nvSpPr>
          <p:spPr>
            <a:xfrm>
              <a:off x="3491117" y="3198823"/>
              <a:ext cx="1282454" cy="62048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DE6B799-E83B-4316-96A7-BCE2ABB96BA0}"/>
                </a:ext>
              </a:extLst>
            </p:cNvPr>
            <p:cNvSpPr txBox="1"/>
            <p:nvPr/>
          </p:nvSpPr>
          <p:spPr>
            <a:xfrm>
              <a:off x="3602176" y="3819303"/>
              <a:ext cx="1164101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I/O Driver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BF8D8F-FED8-4073-8D05-16EBEC765DE9}"/>
                </a:ext>
              </a:extLst>
            </p:cNvPr>
            <p:cNvSpPr/>
            <p:nvPr/>
          </p:nvSpPr>
          <p:spPr>
            <a:xfrm>
              <a:off x="3289820" y="3845668"/>
              <a:ext cx="1685048" cy="32039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73810F6-703E-417A-A828-2A4DE936F782}"/>
                </a:ext>
              </a:extLst>
            </p:cNvPr>
            <p:cNvCxnSpPr/>
            <p:nvPr/>
          </p:nvCxnSpPr>
          <p:spPr>
            <a:xfrm>
              <a:off x="3904513" y="4381483"/>
              <a:ext cx="1076305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878B0D6-35C8-4617-A382-9B9E9B3DB541}"/>
                </a:ext>
              </a:extLst>
            </p:cNvPr>
            <p:cNvCxnSpPr/>
            <p:nvPr/>
          </p:nvCxnSpPr>
          <p:spPr>
            <a:xfrm>
              <a:off x="4056913" y="4202718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05DB80D-8A08-4677-8733-D3DE640BCBBC}"/>
                </a:ext>
              </a:extLst>
            </p:cNvPr>
            <p:cNvCxnSpPr/>
            <p:nvPr/>
          </p:nvCxnSpPr>
          <p:spPr>
            <a:xfrm>
              <a:off x="4504835" y="4381483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477048F-1F6D-4C27-8C5A-7D339B8FE64D}"/>
                </a:ext>
              </a:extLst>
            </p:cNvPr>
            <p:cNvSpPr/>
            <p:nvPr/>
          </p:nvSpPr>
          <p:spPr>
            <a:xfrm>
              <a:off x="4381514" y="4560248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3E5F83-E4BD-4A3A-B317-E68A5ECC3734}"/>
                </a:ext>
              </a:extLst>
            </p:cNvPr>
            <p:cNvSpPr/>
            <p:nvPr/>
          </p:nvSpPr>
          <p:spPr>
            <a:xfrm>
              <a:off x="4762413" y="4560248"/>
              <a:ext cx="182593" cy="1950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BFBF192-0CCD-4261-96E6-D997A6C65C55}"/>
                </a:ext>
              </a:extLst>
            </p:cNvPr>
            <p:cNvCxnSpPr>
              <a:stCxn id="50" idx="3"/>
              <a:endCxn id="51" idx="2"/>
            </p:cNvCxnSpPr>
            <p:nvPr/>
          </p:nvCxnSpPr>
          <p:spPr>
            <a:xfrm>
              <a:off x="4624123" y="4657791"/>
              <a:ext cx="13829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AFC0C7-CF30-414D-BCEC-6FA71D813809}"/>
                </a:ext>
              </a:extLst>
            </p:cNvPr>
            <p:cNvSpPr/>
            <p:nvPr/>
          </p:nvSpPr>
          <p:spPr>
            <a:xfrm>
              <a:off x="3605982" y="4365163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B6A30F-4ADF-407C-88EB-BB4F9189EB7C}"/>
                </a:ext>
              </a:extLst>
            </p:cNvPr>
            <p:cNvCxnSpPr/>
            <p:nvPr/>
          </p:nvCxnSpPr>
          <p:spPr>
            <a:xfrm>
              <a:off x="3712618" y="4186398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915486-EF93-4D27-87F4-475AFC09E8FC}"/>
                </a:ext>
              </a:extLst>
            </p:cNvPr>
            <p:cNvSpPr txBox="1"/>
            <p:nvPr/>
          </p:nvSpPr>
          <p:spPr>
            <a:xfrm>
              <a:off x="3124200" y="1587767"/>
              <a:ext cx="214033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Application / Service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5525420" y="197819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5525420" y="2425072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5525420" y="2733925"/>
            <a:ext cx="319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5525420" y="340128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5525420" y="3846938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5563934" y="4386001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Disks, Flash, Controllers, DMA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86000" y="4892926"/>
            <a:ext cx="7796514" cy="1339620"/>
            <a:chOff x="1386000" y="4892926"/>
            <a:chExt cx="7796514" cy="1339620"/>
          </a:xfrm>
        </p:grpSpPr>
        <p:pic>
          <p:nvPicPr>
            <p:cNvPr id="62" name="Picture 61" descr="imgres.jpg">
              <a:extLst>
                <a:ext uri="{FF2B5EF4-FFF2-40B4-BE49-F238E27FC236}">
                  <a16:creationId xmlns:a16="http://schemas.microsoft.com/office/drawing/2014/main" id="{EE276A6E-8C4A-4669-B475-509D13FA8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412" y="4892926"/>
              <a:ext cx="903312" cy="736435"/>
            </a:xfrm>
            <a:prstGeom prst="rect">
              <a:avLst/>
            </a:prstGeom>
          </p:spPr>
        </p:pic>
        <p:pic>
          <p:nvPicPr>
            <p:cNvPr id="63" name="Picture 62" descr="imgres.jpg">
              <a:extLst>
                <a:ext uri="{FF2B5EF4-FFF2-40B4-BE49-F238E27FC236}">
                  <a16:creationId xmlns:a16="http://schemas.microsoft.com/office/drawing/2014/main" id="{EC10626C-A864-4D63-A0F3-EAE2B4DB6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876" y="4892926"/>
              <a:ext cx="1757619" cy="1206336"/>
            </a:xfrm>
            <a:prstGeom prst="rect">
              <a:avLst/>
            </a:prstGeom>
          </p:spPr>
        </p:pic>
        <p:pic>
          <p:nvPicPr>
            <p:cNvPr id="64" name="Picture 63" descr="images.jpg">
              <a:extLst>
                <a:ext uri="{FF2B5EF4-FFF2-40B4-BE49-F238E27FC236}">
                  <a16:creationId xmlns:a16="http://schemas.microsoft.com/office/drawing/2014/main" id="{AFABA44E-5B19-421F-ADED-445A0AF5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922" y="5265458"/>
              <a:ext cx="942084" cy="727806"/>
            </a:xfrm>
            <a:prstGeom prst="rect">
              <a:avLst/>
            </a:prstGeom>
          </p:spPr>
        </p:pic>
        <p:pic>
          <p:nvPicPr>
            <p:cNvPr id="65" name="Picture 64" descr="images.jpg">
              <a:extLst>
                <a:ext uri="{FF2B5EF4-FFF2-40B4-BE49-F238E27FC236}">
                  <a16:creationId xmlns:a16="http://schemas.microsoft.com/office/drawing/2014/main" id="{90CD4FCF-9943-4E7F-AE62-51E05C1CE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828" y="5559766"/>
              <a:ext cx="1388686" cy="672780"/>
            </a:xfrm>
            <a:prstGeom prst="rect">
              <a:avLst/>
            </a:prstGeom>
          </p:spPr>
        </p:pic>
        <p:pic>
          <p:nvPicPr>
            <p:cNvPr id="66" name="Picture 65" descr="imgres.jpg">
              <a:extLst>
                <a:ext uri="{FF2B5EF4-FFF2-40B4-BE49-F238E27FC236}">
                  <a16:creationId xmlns:a16="http://schemas.microsoft.com/office/drawing/2014/main" id="{453D04BD-1A35-4317-9AD0-311CE9B54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299" y="5106435"/>
              <a:ext cx="886829" cy="886829"/>
            </a:xfrm>
            <a:prstGeom prst="rect">
              <a:avLst/>
            </a:prstGeom>
          </p:spPr>
        </p:pic>
        <p:pic>
          <p:nvPicPr>
            <p:cNvPr id="67" name="Picture 66" descr="imgres.jpg">
              <a:extLst>
                <a:ext uri="{FF2B5EF4-FFF2-40B4-BE49-F238E27FC236}">
                  <a16:creationId xmlns:a16="http://schemas.microsoft.com/office/drawing/2014/main" id="{531F2D7F-0245-4125-8BC7-5124B980E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000" y="5106117"/>
              <a:ext cx="1265440" cy="907297"/>
            </a:xfrm>
            <a:prstGeom prst="rect">
              <a:avLst/>
            </a:prstGeom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1689652" y="1950391"/>
            <a:ext cx="7492862" cy="149361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7793828" y="1419773"/>
            <a:ext cx="318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Focus of today’s lecture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5522948" y="3047135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 File Descriptions</a:t>
            </a:r>
          </a:p>
        </p:txBody>
      </p:sp>
    </p:spTree>
    <p:extLst>
      <p:ext uri="{BB962C8B-B14F-4D97-AF65-F5344CB8AC3E}">
        <p14:creationId xmlns:p14="http://schemas.microsoft.com/office/powerpoint/2010/main" val="292320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A7CE-EE86-4412-BE13-1C22BD64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The File Abstraction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E6D-E2A8-4E51-B414-F6BB69EB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High-Level File I/O: Streams</a:t>
            </a:r>
          </a:p>
          <a:p>
            <a:r>
              <a:rPr lang="en-US" smtClean="0"/>
              <a:t>Low-Level File I/O: File Descriptors</a:t>
            </a:r>
          </a:p>
          <a:p>
            <a:r>
              <a:rPr lang="en-US" smtClean="0"/>
              <a:t>How and Why of High-Level File I/O</a:t>
            </a:r>
          </a:p>
          <a:p>
            <a:r>
              <a:rPr lang="en-US" smtClean="0"/>
              <a:t>Process State for File Descriptors</a:t>
            </a:r>
          </a:p>
          <a:p>
            <a:r>
              <a:rPr lang="en-US" smtClean="0"/>
              <a:t>Common Pitfalls with OS Abstractions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3515E-FD5D-4BCF-AE7D-3BB11E17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FEFE-9E7E-421A-AD58-DBBEFF6B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A7A74-281D-4E9A-AD45-29B1C9DC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1872" y="1755648"/>
            <a:ext cx="5394960" cy="521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C21E-A93C-4FF1-B306-3FDA99E3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High-Level File API – Streams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B2CD-8F0B-4BC2-BFCC-DC9D2429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Operates on “streams” – sequence of bytes, either text or data, with a position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46F1E-098E-45F4-8027-B3EE66C8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F97D8-7909-4E02-AF82-433832BE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3D3EB-C76B-47F0-91B2-916EB30F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E63D8-FA79-4B46-9EED-DB8AD4309630}"/>
              </a:ext>
            </a:extLst>
          </p:cNvPr>
          <p:cNvSpPr txBox="1"/>
          <p:nvPr/>
        </p:nvSpPr>
        <p:spPr>
          <a:xfrm>
            <a:off x="1802295" y="2861748"/>
            <a:ext cx="7939315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r>
              <a:rPr lang="en-US" dirty="0" smtClean="0">
                <a:latin typeface="Consolas" panose="020B0609020204030204" pitchFamily="49" charset="0"/>
                <a:cs typeface="Courier"/>
              </a:rPr>
              <a:t>FILE* </a:t>
            </a:r>
            <a:r>
              <a:rPr lang="en-US" dirty="0" err="1" smtClean="0">
                <a:latin typeface="Consolas" panose="020B0609020204030204" pitchFamily="49" charset="0"/>
                <a:cs typeface="Courier"/>
              </a:rPr>
              <a:t>fopen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(char </a:t>
            </a:r>
            <a:r>
              <a:rPr lang="en-US" dirty="0" err="1" smtClean="0">
                <a:latin typeface="Consolas" panose="020B0609020204030204" pitchFamily="49" charset="0"/>
                <a:cs typeface="Courier"/>
              </a:rPr>
              <a:t>const</a:t>
            </a:r>
            <a:r>
              <a:rPr lang="en-US" dirty="0" smtClean="0">
                <a:latin typeface="Consolas" panose="020B0609020204030204" pitchFamily="49" charset="0"/>
                <a:cs typeface="Courier"/>
              </a:rPr>
              <a:t>* filename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, char </a:t>
            </a:r>
            <a:r>
              <a:rPr lang="en-US" dirty="0" err="1" smtClean="0">
                <a:latin typeface="Consolas" panose="020B0609020204030204" pitchFamily="49" charset="0"/>
                <a:cs typeface="Courier"/>
              </a:rPr>
              <a:t>const</a:t>
            </a:r>
            <a:r>
              <a:rPr lang="en-US" dirty="0" smtClean="0">
                <a:latin typeface="Consolas" panose="020B0609020204030204" pitchFamily="49" charset="0"/>
                <a:cs typeface="Courier"/>
              </a:rPr>
              <a:t>* mode);</a:t>
            </a:r>
            <a:endParaRPr lang="en-US" dirty="0">
              <a:latin typeface="Consolas" panose="020B0609020204030204" pitchFamily="49" charset="0"/>
              <a:cs typeface="Courier"/>
            </a:endParaRPr>
          </a:p>
          <a:p>
            <a:r>
              <a:rPr lang="en-US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urier"/>
              </a:rPr>
              <a:t>fclose</a:t>
            </a:r>
            <a:r>
              <a:rPr lang="en-US" dirty="0" smtClean="0">
                <a:latin typeface="Consolas" panose="020B0609020204030204" pitchFamily="49" charset="0"/>
                <a:cs typeface="Courier"/>
              </a:rPr>
              <a:t>(FILE* </a:t>
            </a:r>
            <a:r>
              <a:rPr lang="en-US" dirty="0" err="1" smtClean="0">
                <a:latin typeface="Consolas" panose="020B0609020204030204" pitchFamily="49" charset="0"/>
                <a:cs typeface="Courier"/>
              </a:rPr>
              <a:t>fp</a:t>
            </a:r>
            <a:r>
              <a:rPr lang="en-US" dirty="0" smtClean="0">
                <a:latin typeface="Consolas" panose="020B0609020204030204" pitchFamily="49" charset="0"/>
                <a:cs typeface="Courier"/>
              </a:rPr>
              <a:t>);</a:t>
            </a:r>
            <a:endParaRPr lang="en-US" dirty="0">
              <a:latin typeface="Consolas" panose="020B0609020204030204" pitchFamily="49" charset="0"/>
              <a:cs typeface="Courier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18F85FB-14DE-43CD-A3C9-0B7945212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069844"/>
              </p:ext>
            </p:extLst>
          </p:nvPr>
        </p:nvGraphicFramePr>
        <p:xfrm>
          <a:off x="1651947" y="4009390"/>
          <a:ext cx="8697468" cy="2346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0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149">
                <a:tc>
                  <a:txBody>
                    <a:bodyPr/>
                    <a:lstStyle/>
                    <a:p>
                      <a:r>
                        <a:rPr lang="en-US" sz="1400" dirty="0"/>
                        <a:t>Mode </a:t>
                      </a:r>
                      <a:r>
                        <a:rPr lang="en-US" sz="1400" baseline="0" dirty="0"/>
                        <a:t>Text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"r"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</a:t>
                      </a:r>
                      <a:r>
                        <a:rPr lang="en-US" sz="1400" dirty="0" err="1" smtClean="0"/>
                        <a:t>rb</a:t>
                      </a:r>
                      <a:r>
                        <a:rPr lang="en-US" sz="1400" dirty="0" smtClean="0"/>
                        <a:t>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 existing</a:t>
                      </a:r>
                      <a:r>
                        <a:rPr lang="en-US" sz="1400" baseline="0" dirty="0"/>
                        <a:t> file for </a:t>
                      </a:r>
                      <a:r>
                        <a:rPr lang="en-US" sz="1400" baseline="0" dirty="0" smtClean="0"/>
                        <a:t>reading; fails if file doesn’t exist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"w"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</a:t>
                      </a:r>
                      <a:r>
                        <a:rPr lang="en-US" sz="1400" dirty="0" err="1" smtClean="0"/>
                        <a:t>wb</a:t>
                      </a:r>
                      <a:r>
                        <a:rPr lang="en-US" sz="1400" dirty="0" smtClean="0"/>
                        <a:t>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writing; created if does not exist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"a"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"ab"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appending; created if does not exist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4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"r+"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</a:t>
                      </a:r>
                      <a:r>
                        <a:rPr lang="en-US" sz="1400" dirty="0" err="1" smtClean="0"/>
                        <a:t>rb</a:t>
                      </a:r>
                      <a:r>
                        <a:rPr lang="en-US" sz="1400" dirty="0" smtClean="0"/>
                        <a:t>+"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 existing</a:t>
                      </a:r>
                      <a:r>
                        <a:rPr lang="en-US" sz="1400" baseline="0" dirty="0"/>
                        <a:t> file for reading &amp; </a:t>
                      </a:r>
                      <a:r>
                        <a:rPr lang="en-US" sz="1400" baseline="0" dirty="0" smtClean="0"/>
                        <a:t>writing; fails if file doesn’t exist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"w+"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</a:t>
                      </a:r>
                      <a:r>
                        <a:rPr lang="en-US" sz="1400" dirty="0" err="1" smtClean="0"/>
                        <a:t>wb</a:t>
                      </a:r>
                      <a:r>
                        <a:rPr lang="en-US" sz="1400" dirty="0" smtClean="0"/>
                        <a:t>+"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reading &amp; writing; truncated to zero if exists, create otherwise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"a+"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"ab+"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reading &amp; writing. Created if does not exist. Read from beginning, write as append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97967" y="2309452"/>
            <a:ext cx="3753889" cy="655967"/>
            <a:chOff x="6278006" y="2146235"/>
            <a:chExt cx="3753889" cy="6559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7C6397-7629-4F6F-BE46-D7BA9347720E}"/>
                </a:ext>
              </a:extLst>
            </p:cNvPr>
            <p:cNvSpPr/>
            <p:nvPr/>
          </p:nvSpPr>
          <p:spPr>
            <a:xfrm>
              <a:off x="6278006" y="2146235"/>
              <a:ext cx="3753889" cy="321005"/>
            </a:xfrm>
            <a:prstGeom prst="rect">
              <a:avLst/>
            </a:prstGeom>
            <a:pattFill prst="lt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9054F82-F0F0-4A40-8685-1B62F70C9010}"/>
                </a:ext>
              </a:extLst>
            </p:cNvPr>
            <p:cNvCxnSpPr/>
            <p:nvPr/>
          </p:nvCxnSpPr>
          <p:spPr>
            <a:xfrm flipV="1">
              <a:off x="7059485" y="2467240"/>
              <a:ext cx="0" cy="334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D6AD2D-3D2D-4E1F-BC74-BD1886DD162D}"/>
              </a:ext>
            </a:extLst>
          </p:cNvPr>
          <p:cNvGrpSpPr/>
          <p:nvPr/>
        </p:nvGrpSpPr>
        <p:grpSpPr>
          <a:xfrm>
            <a:off x="5376673" y="3196710"/>
            <a:ext cx="2834637" cy="807758"/>
            <a:chOff x="4314793" y="2971800"/>
            <a:chExt cx="2501150" cy="80775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1E3B74-2279-445E-8BC5-64CA99B380AF}"/>
                </a:ext>
              </a:extLst>
            </p:cNvPr>
            <p:cNvSpPr/>
            <p:nvPr/>
          </p:nvSpPr>
          <p:spPr bwMode="auto">
            <a:xfrm>
              <a:off x="6283441" y="2971800"/>
              <a:ext cx="532502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9CE898-F8BB-4038-A575-B41AB6720C25}"/>
                </a:ext>
              </a:extLst>
            </p:cNvPr>
            <p:cNvCxnSpPr>
              <a:stCxn id="15" idx="2"/>
            </p:cNvCxnSpPr>
            <p:nvPr/>
          </p:nvCxnSpPr>
          <p:spPr bwMode="auto">
            <a:xfrm flipH="1">
              <a:off x="4314793" y="3276600"/>
              <a:ext cx="2234899" cy="502958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951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75BF-8A5F-4268-8EC1-D60CE1E3B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API Standard Streams – stdio.h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4ED81-A662-4639-ADC4-8BAC16090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predefined streams are opened implicitly when the program is executed (by C standard library)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FILE* </a:t>
            </a:r>
            <a:r>
              <a:rPr lang="en-US" dirty="0" err="1" smtClean="0">
                <a:latin typeface="Consolas" panose="020B0609020204030204" pitchFamily="49" charset="0"/>
              </a:rPr>
              <a:t>stdin</a:t>
            </a:r>
            <a:r>
              <a:rPr lang="en-US" dirty="0" smtClean="0"/>
              <a:t> – normal source of input, can be redirected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FILE* </a:t>
            </a:r>
            <a:r>
              <a:rPr lang="en-US" dirty="0" err="1" smtClean="0">
                <a:latin typeface="Consolas" panose="020B0609020204030204" pitchFamily="49" charset="0"/>
              </a:rPr>
              <a:t>stdout</a:t>
            </a:r>
            <a:r>
              <a:rPr lang="en-US" dirty="0" smtClean="0"/>
              <a:t> – normal source of output, can be redirected too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FILE* </a:t>
            </a:r>
            <a:r>
              <a:rPr lang="en-US" dirty="0" err="1" smtClean="0">
                <a:latin typeface="Consolas" panose="020B0609020204030204" pitchFamily="49" charset="0"/>
              </a:rPr>
              <a:t>stderr</a:t>
            </a:r>
            <a:r>
              <a:rPr lang="en-US" dirty="0" smtClean="0"/>
              <a:t> – diagnostics and errors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STDIN</a:t>
            </a:r>
            <a:r>
              <a:rPr lang="en-US" dirty="0" smtClean="0"/>
              <a:t> / </a:t>
            </a:r>
            <a:r>
              <a:rPr lang="en-US" dirty="0" smtClean="0">
                <a:latin typeface="Consolas" panose="020B0609020204030204" pitchFamily="49" charset="0"/>
              </a:rPr>
              <a:t>STDOUT</a:t>
            </a:r>
            <a:r>
              <a:rPr lang="en-US" dirty="0" smtClean="0"/>
              <a:t> enable composition in Unix</a:t>
            </a:r>
          </a:p>
          <a:p>
            <a:r>
              <a:rPr lang="en-US" dirty="0" smtClean="0"/>
              <a:t>All can be redirected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cat hello.txt | </a:t>
            </a:r>
            <a:r>
              <a:rPr lang="en-US" dirty="0" err="1" smtClean="0">
                <a:latin typeface="Consolas" panose="020B0609020204030204" pitchFamily="49" charset="0"/>
              </a:rPr>
              <a:t>grep</a:t>
            </a:r>
            <a:r>
              <a:rPr lang="en-US" dirty="0" smtClean="0">
                <a:latin typeface="Consolas" panose="020B0609020204030204" pitchFamily="49" charset="0"/>
              </a:rPr>
              <a:t> "World!"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cat</a:t>
            </a:r>
            <a:r>
              <a:rPr lang="en-US" dirty="0" smtClean="0"/>
              <a:t>’s </a:t>
            </a:r>
            <a:r>
              <a:rPr lang="en-US" dirty="0" err="1" smtClean="0">
                <a:latin typeface="Consolas" panose="020B0609020204030204" pitchFamily="49" charset="0"/>
              </a:rPr>
              <a:t>stdout</a:t>
            </a:r>
            <a:r>
              <a:rPr lang="en-US" dirty="0" smtClean="0"/>
              <a:t> goes to </a:t>
            </a:r>
            <a:r>
              <a:rPr lang="en-US" dirty="0" err="1" smtClean="0">
                <a:latin typeface="Consolas" panose="020B0609020204030204" pitchFamily="49" charset="0"/>
              </a:rPr>
              <a:t>grep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stdin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B06ED-3337-4A6C-BB49-9D03E06A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8C43F-2C4D-4327-B521-AA207969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C5501-97C8-4E93-868A-B152D44D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3EA3-A90A-4874-9EED-AB6E3B1E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High-Level File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F569-F72A-40E0-8DD0-95EA3C06E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character oriented 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fputc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c, 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);		// </a:t>
            </a:r>
            <a:r>
              <a:rPr lang="en-US" dirty="0" err="1" smtClean="0">
                <a:latin typeface="Consolas" panose="020B0609020204030204" pitchFamily="49" charset="0"/>
              </a:rPr>
              <a:t>rtn</a:t>
            </a:r>
            <a:r>
              <a:rPr lang="en-US" dirty="0" smtClean="0">
                <a:latin typeface="Consolas" panose="020B0609020204030204" pitchFamily="49" charset="0"/>
              </a:rPr>
              <a:t> c or EOF on err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fputs</a:t>
            </a:r>
            <a:r>
              <a:rPr lang="en-US" dirty="0">
                <a:latin typeface="Consolas" panose="020B0609020204030204" pitchFamily="49" charset="0"/>
              </a:rPr>
              <a:t>(char 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* s, 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);	// </a:t>
            </a:r>
            <a:r>
              <a:rPr lang="en-US" dirty="0" err="1" smtClean="0">
                <a:latin typeface="Consolas" panose="020B0609020204030204" pitchFamily="49" charset="0"/>
              </a:rPr>
              <a:t>rtn</a:t>
            </a:r>
            <a:r>
              <a:rPr lang="en-US" dirty="0" smtClean="0">
                <a:latin typeface="Consolas" panose="020B0609020204030204" pitchFamily="49" charset="0"/>
              </a:rPr>
              <a:t> &gt; 0 or EOF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fgetc</a:t>
            </a:r>
            <a:r>
              <a:rPr lang="en-US" dirty="0" smtClean="0">
                <a:latin typeface="Consolas" panose="020B0609020204030204" pitchFamily="49" charset="0"/>
              </a:rPr>
              <a:t>(FILE*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char *</a:t>
            </a:r>
            <a:r>
              <a:rPr lang="en-US" dirty="0" err="1" smtClean="0">
                <a:latin typeface="Consolas" panose="020B0609020204030204" pitchFamily="49" charset="0"/>
              </a:rPr>
              <a:t>fgets</a:t>
            </a:r>
            <a:r>
              <a:rPr lang="en-US" dirty="0" smtClean="0">
                <a:latin typeface="Consolas" panose="020B0609020204030204" pitchFamily="49" charset="0"/>
              </a:rPr>
              <a:t>(char*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n, 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block oriented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fread</a:t>
            </a:r>
            <a:r>
              <a:rPr lang="en-US" dirty="0" smtClean="0">
                <a:latin typeface="Consolas" panose="020B0609020204030204" pitchFamily="49" charset="0"/>
              </a:rPr>
              <a:t>(void* </a:t>
            </a:r>
            <a:r>
              <a:rPr lang="en-US" dirty="0" err="1" smtClean="0">
                <a:latin typeface="Consolas" panose="020B0609020204030204" pitchFamily="49" charset="0"/>
              </a:rPr>
              <a:t>ptr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size_of_elements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    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number_of_elements</a:t>
            </a:r>
            <a:r>
              <a:rPr lang="en-US" dirty="0" smtClean="0">
                <a:latin typeface="Consolas" panose="020B0609020204030204" pitchFamily="49" charset="0"/>
              </a:rPr>
              <a:t>, FILE* </a:t>
            </a:r>
            <a:r>
              <a:rPr lang="en-US" dirty="0" err="1" smtClean="0">
                <a:latin typeface="Consolas" panose="020B0609020204030204" pitchFamily="49" charset="0"/>
              </a:rPr>
              <a:t>a_file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fwrite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 void* </a:t>
            </a:r>
            <a:r>
              <a:rPr lang="en-US" dirty="0" err="1" smtClean="0">
                <a:latin typeface="Consolas" panose="020B0609020204030204" pitchFamily="49" charset="0"/>
              </a:rPr>
              <a:t>ptr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size_of_elements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    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number_of_elements</a:t>
            </a:r>
            <a:r>
              <a:rPr lang="en-US" dirty="0" smtClean="0">
                <a:latin typeface="Consolas" panose="020B0609020204030204" pitchFamily="49" charset="0"/>
              </a:rPr>
              <a:t>, FILE* </a:t>
            </a:r>
            <a:r>
              <a:rPr lang="en-US" dirty="0" err="1" smtClean="0">
                <a:latin typeface="Consolas" panose="020B0609020204030204" pitchFamily="49" charset="0"/>
              </a:rPr>
              <a:t>a_file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formatted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fprintf</a:t>
            </a:r>
            <a:r>
              <a:rPr lang="en-US" dirty="0" smtClean="0">
                <a:latin typeface="Consolas" panose="020B0609020204030204" pitchFamily="49" charset="0"/>
              </a:rPr>
              <a:t>(FILE* stream, </a:t>
            </a:r>
            <a:r>
              <a:rPr lang="en-US" dirty="0">
                <a:latin typeface="Consolas" panose="020B0609020204030204" pitchFamily="49" charset="0"/>
              </a:rPr>
              <a:t>char 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* format, ...);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fscanf</a:t>
            </a:r>
            <a:r>
              <a:rPr lang="en-US" dirty="0" smtClean="0">
                <a:latin typeface="Consolas" panose="020B0609020204030204" pitchFamily="49" charset="0"/>
              </a:rPr>
              <a:t>(FILE* stream, char 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* </a:t>
            </a:r>
            <a:r>
              <a:rPr lang="en-US" dirty="0">
                <a:latin typeface="Consolas" panose="020B0609020204030204" pitchFamily="49" charset="0"/>
              </a:rPr>
              <a:t>format</a:t>
            </a:r>
            <a:r>
              <a:rPr lang="en-US" dirty="0" smtClean="0">
                <a:latin typeface="Consolas" panose="020B0609020204030204" pitchFamily="49" charset="0"/>
              </a:rPr>
              <a:t>, ... 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A2EF4-F5C5-4720-A26D-F347B873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498FB-03B9-4BAF-8679-58DE7BF7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864CA-F4C1-49B7-A6AB-655D38C8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17320" y="1691322"/>
            <a:ext cx="7287768" cy="1874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C759-8578-433B-8DD7-6BC2462E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Streams: Char-by-Char I/O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C25C-D65D-4609-8634-E324543B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main(void)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FILE* input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("input.txt", "r");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FILE* output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("output.txt", "w");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c;</a:t>
            </a:r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c =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fgetc</a:t>
            </a:r>
            <a:r>
              <a:rPr lang="en-US" dirty="0" smtClean="0">
                <a:latin typeface="Consolas" panose="020B0609020204030204" pitchFamily="49" charset="0"/>
              </a:rPr>
              <a:t>(input);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while (c != EOF)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fputc</a:t>
            </a:r>
            <a:r>
              <a:rPr lang="en-US" dirty="0" smtClean="0">
                <a:latin typeface="Consolas" panose="020B0609020204030204" pitchFamily="49" charset="0"/>
              </a:rPr>
              <a:t>(output, c);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 =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fgetc</a:t>
            </a:r>
            <a:r>
              <a:rPr lang="en-US" dirty="0" smtClean="0">
                <a:latin typeface="Consolas" panose="020B0609020204030204" pitchFamily="49" charset="0"/>
              </a:rPr>
              <a:t>(input);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fclose</a:t>
            </a:r>
            <a:r>
              <a:rPr lang="en-US" dirty="0" smtClean="0">
                <a:latin typeface="Consolas" panose="020B0609020204030204" pitchFamily="49" charset="0"/>
              </a:rPr>
              <a:t>(input);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fclose</a:t>
            </a:r>
            <a:r>
              <a:rPr lang="en-US" dirty="0" smtClean="0">
                <a:latin typeface="Consolas" panose="020B0609020204030204" pitchFamily="49" charset="0"/>
              </a:rPr>
              <a:t>(output);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pPr marL="27432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EDA58-40DF-498A-8ABC-3FC2EC5C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0F929-CCF5-43EB-B740-3E0AFE2F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BBF67-6686-4E18-9F5C-200B9449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3EA3-A90A-4874-9EED-AB6E3B1E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High-Level File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F569-F72A-40E0-8DD0-95EA3C06E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character oriented 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fputc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c, 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);		// returns c or EOF on err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fputs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 char* s, 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);	// returns &gt; 0 or EOF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fgetc</a:t>
            </a:r>
            <a:r>
              <a:rPr lang="en-US" dirty="0" smtClean="0">
                <a:latin typeface="Consolas" panose="020B0609020204030204" pitchFamily="49" charset="0"/>
              </a:rPr>
              <a:t>(FILE*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 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char *</a:t>
            </a:r>
            <a:r>
              <a:rPr lang="en-US" dirty="0" err="1" smtClean="0">
                <a:latin typeface="Consolas" panose="020B0609020204030204" pitchFamily="49" charset="0"/>
              </a:rPr>
              <a:t>fgets</a:t>
            </a:r>
            <a:r>
              <a:rPr lang="en-US" dirty="0" smtClean="0">
                <a:latin typeface="Consolas" panose="020B0609020204030204" pitchFamily="49" charset="0"/>
              </a:rPr>
              <a:t>(char*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n, 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block oriented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fread</a:t>
            </a:r>
            <a:r>
              <a:rPr lang="en-US" dirty="0" smtClean="0">
                <a:latin typeface="Consolas" panose="020B0609020204030204" pitchFamily="49" charset="0"/>
              </a:rPr>
              <a:t>(void* </a:t>
            </a:r>
            <a:r>
              <a:rPr lang="en-US" dirty="0" err="1" smtClean="0">
                <a:latin typeface="Consolas" panose="020B0609020204030204" pitchFamily="49" charset="0"/>
              </a:rPr>
              <a:t>ptr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size_of_elements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    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number_of_elements</a:t>
            </a:r>
            <a:r>
              <a:rPr lang="en-US" dirty="0" smtClean="0">
                <a:latin typeface="Consolas" panose="020B0609020204030204" pitchFamily="49" charset="0"/>
              </a:rPr>
              <a:t>, FILE* </a:t>
            </a:r>
            <a:r>
              <a:rPr lang="en-US" dirty="0" err="1" smtClean="0">
                <a:latin typeface="Consolas" panose="020B0609020204030204" pitchFamily="49" charset="0"/>
              </a:rPr>
              <a:t>a_file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fwrite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 void* </a:t>
            </a:r>
            <a:r>
              <a:rPr lang="en-US" dirty="0" err="1" smtClean="0">
                <a:latin typeface="Consolas" panose="020B0609020204030204" pitchFamily="49" charset="0"/>
              </a:rPr>
              <a:t>ptr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size_of_elements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    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number_of_elements</a:t>
            </a:r>
            <a:r>
              <a:rPr lang="en-US" dirty="0" smtClean="0">
                <a:latin typeface="Consolas" panose="020B0609020204030204" pitchFamily="49" charset="0"/>
              </a:rPr>
              <a:t>, FILE* </a:t>
            </a:r>
            <a:r>
              <a:rPr lang="en-US" dirty="0" err="1" smtClean="0">
                <a:latin typeface="Consolas" panose="020B0609020204030204" pitchFamily="49" charset="0"/>
              </a:rPr>
              <a:t>a_file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formatted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fprintf</a:t>
            </a:r>
            <a:r>
              <a:rPr lang="en-US" dirty="0" smtClean="0">
                <a:latin typeface="Consolas" panose="020B0609020204030204" pitchFamily="49" charset="0"/>
              </a:rPr>
              <a:t>(FILE* stream, 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 char* format, ...);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fscanf</a:t>
            </a:r>
            <a:r>
              <a:rPr lang="en-US" dirty="0" smtClean="0">
                <a:latin typeface="Consolas" panose="020B0609020204030204" pitchFamily="49" charset="0"/>
              </a:rPr>
              <a:t>(FILE* stream, 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 char* format, ... 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A2EF4-F5C5-4720-A26D-F347B873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498FB-03B9-4BAF-8679-58DE7BF7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864CA-F4C1-49B7-A6AB-655D38C8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8176" y="3483546"/>
            <a:ext cx="7287768" cy="1637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BD46-9A05-4502-B44A-58C1DF49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97E45-D2DF-4371-9073-B075D2C13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Independently schedulable execution sequence that runs concurrently with other threads</a:t>
            </a:r>
          </a:p>
          <a:p>
            <a:pPr lvl="1"/>
            <a:r>
              <a:rPr lang="en-US" dirty="0" smtClean="0"/>
              <a:t>It can block waiting for something while others progress</a:t>
            </a:r>
          </a:p>
          <a:p>
            <a:pPr lvl="1"/>
            <a:r>
              <a:rPr lang="en-US" dirty="0" smtClean="0"/>
              <a:t>It can work in parallel with others</a:t>
            </a:r>
          </a:p>
          <a:p>
            <a:r>
              <a:rPr lang="en-US" dirty="0" smtClean="0"/>
              <a:t>Has local state (its stack, registers) and shares static data and heap with other threads in the same process</a:t>
            </a:r>
          </a:p>
          <a:p>
            <a:r>
              <a:rPr lang="en-US" dirty="0" smtClean="0"/>
              <a:t>In the absence of synchronization operations, arbitrary interleaving of threads may occur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89192-B0D3-49E2-B449-FBDD66D6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9D07C-043E-4C37-9AB9-5D756303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C2216-4BC2-4702-A187-03D6D0A5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C759-8578-433B-8DD7-6BC2462E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Streams: Block-by-Block I/O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C25C-D65D-4609-8634-E324543B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#define BUFFER_SIZE 1024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main(void)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FILE* input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("input.txt", "r");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FILE* output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("output.txt", "w");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char buffer[BUFFER_SIZE];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length;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length =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dirty="0" smtClean="0">
                <a:latin typeface="Consolas" panose="020B0609020204030204" pitchFamily="49" charset="0"/>
              </a:rPr>
              <a:t>(buffer, BUFFER_SIZE,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(char), input);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while (length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dirty="0" smtClean="0">
                <a:latin typeface="Consolas" panose="020B0609020204030204" pitchFamily="49" charset="0"/>
              </a:rPr>
              <a:t>(buffer, length,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(char), output);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length =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dirty="0" smtClean="0">
                <a:latin typeface="Consolas" panose="020B0609020204030204" pitchFamily="49" charset="0"/>
              </a:rPr>
              <a:t>(buffer, BUFFER_SIZE,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(char), input);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fclose</a:t>
            </a:r>
            <a:r>
              <a:rPr lang="en-US" dirty="0" smtClean="0">
                <a:latin typeface="Consolas" panose="020B0609020204030204" pitchFamily="49" charset="0"/>
              </a:rPr>
              <a:t>(input);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fclose</a:t>
            </a:r>
            <a:r>
              <a:rPr lang="en-US" dirty="0" smtClean="0">
                <a:latin typeface="Consolas" panose="020B0609020204030204" pitchFamily="49" charset="0"/>
              </a:rPr>
              <a:t>(output);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EDA58-40DF-498A-8ABC-3FC2EC5C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0F929-CCF5-43EB-B740-3E0AFE2F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BBF67-6686-4E18-9F5C-200B9449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04C6-A673-4BE9-8E7C-9C3971B7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Aside: System 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7FF0F-4D71-4B8C-82FD-C0F98B6F8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programmers are paranoid</a:t>
            </a:r>
          </a:p>
          <a:p>
            <a:r>
              <a:rPr lang="en-US" dirty="0" smtClean="0"/>
              <a:t>We should really be writing things like:</a:t>
            </a:r>
          </a:p>
          <a:p>
            <a:pPr marL="548640" lvl="2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input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("input.txt", "r");</a:t>
            </a:r>
          </a:p>
          <a:p>
            <a:pPr marL="54864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if (input == NULL) {</a:t>
            </a:r>
          </a:p>
          <a:p>
            <a:pPr marL="54864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// Prints our string and error msg.</a:t>
            </a:r>
          </a:p>
          <a:p>
            <a:pPr marL="54864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perror</a:t>
            </a:r>
            <a:r>
              <a:rPr lang="en-US" dirty="0" smtClean="0">
                <a:latin typeface="Consolas" panose="020B0609020204030204" pitchFamily="49" charset="0"/>
              </a:rPr>
              <a:t>("Failed to open input file");</a:t>
            </a:r>
          </a:p>
          <a:p>
            <a:pPr marL="54864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r>
              <a:rPr lang="en-US" dirty="0" smtClean="0"/>
              <a:t>Be thorough about checking return values</a:t>
            </a:r>
          </a:p>
          <a:p>
            <a:pPr lvl="1"/>
            <a:r>
              <a:rPr lang="en-US" dirty="0" smtClean="0"/>
              <a:t>Want failures to be systematically caught and dealt with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E23CF-B053-42E1-977B-493E2C20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D409A-57C2-47E3-8A15-4550DFCE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28929-6DA1-46F5-BD32-0F3BCB7C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C4CC-7928-4E67-8A08-338C2655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High-Level File API: Positioning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3A1A3-4750-4CDB-8617-46173AE04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fseek</a:t>
            </a:r>
            <a:r>
              <a:rPr lang="en-US" dirty="0" smtClean="0">
                <a:latin typeface="Consolas" panose="020B0609020204030204" pitchFamily="49" charset="0"/>
              </a:rPr>
              <a:t>(FILE* stream, long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offset,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whence);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long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ftell</a:t>
            </a:r>
            <a:r>
              <a:rPr lang="en-US" dirty="0" smtClean="0">
                <a:latin typeface="Consolas" panose="020B0609020204030204" pitchFamily="49" charset="0"/>
              </a:rPr>
              <a:t> (FILE* stream)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void rewind (FILE* stream)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Preserves high level abstraction of a uniform stream of objects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C545C-D342-44E7-B95A-4B39E97D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15B6C-68F3-41B2-A96A-665BEA9D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81BC0-2347-409C-9613-19636449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113215-3D8F-4722-AFA5-ABE6461D2719}"/>
              </a:ext>
            </a:extLst>
          </p:cNvPr>
          <p:cNvGrpSpPr/>
          <p:nvPr/>
        </p:nvGrpSpPr>
        <p:grpSpPr>
          <a:xfrm>
            <a:off x="3668625" y="4317368"/>
            <a:ext cx="3753889" cy="655967"/>
            <a:chOff x="4876800" y="1905000"/>
            <a:chExt cx="3753889" cy="655967"/>
          </a:xfrm>
          <a:effectLst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30A1D8-D435-4D19-BDFB-4F87BE2C8EB2}"/>
                </a:ext>
              </a:extLst>
            </p:cNvPr>
            <p:cNvSpPr/>
            <p:nvPr/>
          </p:nvSpPr>
          <p:spPr>
            <a:xfrm>
              <a:off x="4876800" y="1905000"/>
              <a:ext cx="3753889" cy="321005"/>
            </a:xfrm>
            <a:prstGeom prst="rect">
              <a:avLst/>
            </a:prstGeom>
            <a:pattFill prst="lt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5771718-1705-4699-8FF6-9FE6C9748D18}"/>
                </a:ext>
              </a:extLst>
            </p:cNvPr>
            <p:cNvCxnSpPr/>
            <p:nvPr/>
          </p:nvCxnSpPr>
          <p:spPr>
            <a:xfrm flipV="1">
              <a:off x="5658279" y="2226005"/>
              <a:ext cx="0" cy="3349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AE437C-2A43-4F3B-872E-7FC600E176DD}"/>
              </a:ext>
            </a:extLst>
          </p:cNvPr>
          <p:cNvGrpSpPr/>
          <p:nvPr/>
        </p:nvGrpSpPr>
        <p:grpSpPr>
          <a:xfrm>
            <a:off x="4449834" y="4685038"/>
            <a:ext cx="1935967" cy="687462"/>
            <a:chOff x="2381409" y="3187070"/>
            <a:chExt cx="1935967" cy="68746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CA04B8F7-8D62-4947-B4DA-236154068B80}"/>
                </a:ext>
              </a:extLst>
            </p:cNvPr>
            <p:cNvSpPr/>
            <p:nvPr/>
          </p:nvSpPr>
          <p:spPr>
            <a:xfrm>
              <a:off x="2381409" y="3187070"/>
              <a:ext cx="964776" cy="305295"/>
            </a:xfrm>
            <a:custGeom>
              <a:avLst/>
              <a:gdLst>
                <a:gd name="connsiteX0" fmla="*/ 0 w 964776"/>
                <a:gd name="connsiteY0" fmla="*/ 12211 h 305295"/>
                <a:gd name="connsiteX1" fmla="*/ 451857 w 964776"/>
                <a:gd name="connsiteY1" fmla="*/ 305275 h 305295"/>
                <a:gd name="connsiteX2" fmla="*/ 964776 w 964776"/>
                <a:gd name="connsiteY2" fmla="*/ 0 h 30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776" h="305295">
                  <a:moveTo>
                    <a:pt x="0" y="12211"/>
                  </a:moveTo>
                  <a:cubicBezTo>
                    <a:pt x="145530" y="159760"/>
                    <a:pt x="291061" y="307310"/>
                    <a:pt x="451857" y="305275"/>
                  </a:cubicBezTo>
                  <a:cubicBezTo>
                    <a:pt x="612653" y="303240"/>
                    <a:pt x="788714" y="151620"/>
                    <a:pt x="964776" y="0"/>
                  </a:cubicBezTo>
                </a:path>
              </a:pathLst>
            </a:custGeom>
            <a:ln w="28575" cmpd="sng">
              <a:solidFill>
                <a:schemeClr val="accent1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C80EB2-F053-49FD-B911-46CC835C8686}"/>
                </a:ext>
              </a:extLst>
            </p:cNvPr>
            <p:cNvSpPr/>
            <p:nvPr/>
          </p:nvSpPr>
          <p:spPr>
            <a:xfrm>
              <a:off x="2438400" y="3505200"/>
              <a:ext cx="1878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0" dirty="0">
                  <a:solidFill>
                    <a:schemeClr val="accent1"/>
                  </a:solidFill>
                  <a:latin typeface="Gill Sans"/>
                  <a:cs typeface="Gill Sans"/>
                </a:rPr>
                <a:t>offset (SEEK_CUR)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256054-71F1-4DBB-8B54-5E28E114E5A3}"/>
              </a:ext>
            </a:extLst>
          </p:cNvPr>
          <p:cNvGrpSpPr/>
          <p:nvPr/>
        </p:nvGrpSpPr>
        <p:grpSpPr>
          <a:xfrm>
            <a:off x="3668625" y="3707768"/>
            <a:ext cx="1813253" cy="613072"/>
            <a:chOff x="2381409" y="2879293"/>
            <a:chExt cx="1813253" cy="61307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02B8842-9C6E-4645-AB61-B560B44E82E1}"/>
                </a:ext>
              </a:extLst>
            </p:cNvPr>
            <p:cNvSpPr/>
            <p:nvPr/>
          </p:nvSpPr>
          <p:spPr>
            <a:xfrm flipV="1">
              <a:off x="2381409" y="3187070"/>
              <a:ext cx="964776" cy="305295"/>
            </a:xfrm>
            <a:custGeom>
              <a:avLst/>
              <a:gdLst>
                <a:gd name="connsiteX0" fmla="*/ 0 w 964776"/>
                <a:gd name="connsiteY0" fmla="*/ 12211 h 305295"/>
                <a:gd name="connsiteX1" fmla="*/ 451857 w 964776"/>
                <a:gd name="connsiteY1" fmla="*/ 305275 h 305295"/>
                <a:gd name="connsiteX2" fmla="*/ 964776 w 964776"/>
                <a:gd name="connsiteY2" fmla="*/ 0 h 30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776" h="305295">
                  <a:moveTo>
                    <a:pt x="0" y="12211"/>
                  </a:moveTo>
                  <a:cubicBezTo>
                    <a:pt x="145530" y="159760"/>
                    <a:pt x="291061" y="307310"/>
                    <a:pt x="451857" y="305275"/>
                  </a:cubicBezTo>
                  <a:cubicBezTo>
                    <a:pt x="612653" y="303240"/>
                    <a:pt x="788714" y="151620"/>
                    <a:pt x="964776" y="0"/>
                  </a:cubicBezTo>
                </a:path>
              </a:pathLst>
            </a:custGeom>
            <a:ln w="28575" cmpd="sng">
              <a:solidFill>
                <a:schemeClr val="accent1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FD3C45-0785-41EE-9AD7-D810D4A2E693}"/>
                </a:ext>
              </a:extLst>
            </p:cNvPr>
            <p:cNvSpPr/>
            <p:nvPr/>
          </p:nvSpPr>
          <p:spPr>
            <a:xfrm>
              <a:off x="2381409" y="2879293"/>
              <a:ext cx="1813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0" dirty="0">
                  <a:solidFill>
                    <a:schemeClr val="accent1"/>
                  </a:solidFill>
                  <a:latin typeface="Gill Sans"/>
                  <a:cs typeface="Gill Sans"/>
                </a:rPr>
                <a:t>offset (SEEK_SET)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48AAB0-042B-4500-9866-E6B02B5A0940}"/>
              </a:ext>
            </a:extLst>
          </p:cNvPr>
          <p:cNvGrpSpPr/>
          <p:nvPr/>
        </p:nvGrpSpPr>
        <p:grpSpPr>
          <a:xfrm>
            <a:off x="6107025" y="3710745"/>
            <a:ext cx="1886991" cy="613072"/>
            <a:chOff x="2076609" y="2879293"/>
            <a:chExt cx="1886991" cy="61307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9F3F7AF-1ABA-43DF-923D-2D439F0467FD}"/>
                </a:ext>
              </a:extLst>
            </p:cNvPr>
            <p:cNvSpPr/>
            <p:nvPr/>
          </p:nvSpPr>
          <p:spPr>
            <a:xfrm flipH="1" flipV="1">
              <a:off x="2381409" y="3187070"/>
              <a:ext cx="964776" cy="305295"/>
            </a:xfrm>
            <a:custGeom>
              <a:avLst/>
              <a:gdLst>
                <a:gd name="connsiteX0" fmla="*/ 0 w 964776"/>
                <a:gd name="connsiteY0" fmla="*/ 12211 h 305295"/>
                <a:gd name="connsiteX1" fmla="*/ 451857 w 964776"/>
                <a:gd name="connsiteY1" fmla="*/ 305275 h 305295"/>
                <a:gd name="connsiteX2" fmla="*/ 964776 w 964776"/>
                <a:gd name="connsiteY2" fmla="*/ 0 h 30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776" h="305295">
                  <a:moveTo>
                    <a:pt x="0" y="12211"/>
                  </a:moveTo>
                  <a:cubicBezTo>
                    <a:pt x="145530" y="159760"/>
                    <a:pt x="291061" y="307310"/>
                    <a:pt x="451857" y="305275"/>
                  </a:cubicBezTo>
                  <a:cubicBezTo>
                    <a:pt x="612653" y="303240"/>
                    <a:pt x="788714" y="151620"/>
                    <a:pt x="964776" y="0"/>
                  </a:cubicBezTo>
                </a:path>
              </a:pathLst>
            </a:custGeom>
            <a:ln w="28575" cmpd="sng">
              <a:solidFill>
                <a:schemeClr val="accent1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D72390-D2E5-483F-9036-F85A9F2F5D66}"/>
                </a:ext>
              </a:extLst>
            </p:cNvPr>
            <p:cNvSpPr/>
            <p:nvPr/>
          </p:nvSpPr>
          <p:spPr>
            <a:xfrm>
              <a:off x="2076609" y="2879293"/>
              <a:ext cx="1886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0" dirty="0">
                  <a:solidFill>
                    <a:schemeClr val="accent1"/>
                  </a:solidFill>
                  <a:latin typeface="Gill Sans"/>
                  <a:cs typeface="Gill Sans"/>
                </a:rPr>
                <a:t>offset (SEEK_END)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CA857CB-18F6-455B-9E69-661A7FB985F0}"/>
              </a:ext>
            </a:extLst>
          </p:cNvPr>
          <p:cNvSpPr/>
          <p:nvPr/>
        </p:nvSpPr>
        <p:spPr>
          <a:xfrm>
            <a:off x="2473064" y="4277815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0" i="1" dirty="0">
                <a:solidFill>
                  <a:schemeClr val="accent1"/>
                </a:solidFill>
                <a:latin typeface="Gill Sans"/>
                <a:cs typeface="Gill Sans"/>
              </a:rPr>
              <a:t>whence</a:t>
            </a:r>
          </a:p>
        </p:txBody>
      </p:sp>
    </p:spTree>
    <p:extLst>
      <p:ext uri="{BB962C8B-B14F-4D97-AF65-F5344CB8AC3E}">
        <p14:creationId xmlns:p14="http://schemas.microsoft.com/office/powerpoint/2010/main" val="241079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A7CE-EE86-4412-BE13-1C22BD64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The File Abstraction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E6D-E2A8-4E51-B414-F6BB69EB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High-Level File I/O: Streams</a:t>
            </a:r>
          </a:p>
          <a:p>
            <a:r>
              <a:rPr lang="en-US" smtClean="0"/>
              <a:t>Low-Level File I/O: File Descriptors</a:t>
            </a:r>
          </a:p>
          <a:p>
            <a:r>
              <a:rPr lang="en-US" smtClean="0"/>
              <a:t>How and Why of High-Level File I/O</a:t>
            </a:r>
          </a:p>
          <a:p>
            <a:r>
              <a:rPr lang="en-US" smtClean="0"/>
              <a:t>Process State for File Descriptors</a:t>
            </a:r>
          </a:p>
          <a:p>
            <a:r>
              <a:rPr lang="en-US" smtClean="0"/>
              <a:t>Common Pitfalls with OS Abstractions [if time]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3515E-FD5D-4BCF-AE7D-3BB11E17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FEFE-9E7E-421A-AD58-DBBEFF6B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A7A74-281D-4E9A-AD45-29B1C9DC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1872" y="2249424"/>
            <a:ext cx="5394960" cy="521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1D81-AD16-40AB-AD9D-78A4B0DA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Low-Level File I/O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93B3-03EE-4BA8-899C-96C5D32E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134856" cy="4351337"/>
          </a:xfrm>
        </p:spPr>
        <p:txBody>
          <a:bodyPr/>
          <a:lstStyle/>
          <a:p>
            <a:r>
              <a:rPr lang="en-US" dirty="0" smtClean="0"/>
              <a:t>Operations on file descriptors</a:t>
            </a:r>
          </a:p>
          <a:p>
            <a:pPr lvl="1"/>
            <a:r>
              <a:rPr lang="en-US" dirty="0" smtClean="0"/>
              <a:t>Integer that corresponds to an object in the kernel called an open file description</a:t>
            </a:r>
          </a:p>
          <a:p>
            <a:pPr lvl="1"/>
            <a:r>
              <a:rPr lang="en-US" dirty="0" smtClean="0"/>
              <a:t>Open file description object in the kernel represents an instance of an open file</a:t>
            </a:r>
          </a:p>
          <a:p>
            <a:pPr lvl="1"/>
            <a:r>
              <a:rPr lang="en-US" dirty="0" smtClean="0"/>
              <a:t>Why not just use a pointer?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5FE81-38F2-4AA3-9FBA-45503ADC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2ACFD-64AF-4563-8887-CD48BDC6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241B4-9F02-4E7C-AA10-DAD433AC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C3E79-82CE-4250-A925-783F9EFF3FB6}"/>
              </a:ext>
            </a:extLst>
          </p:cNvPr>
          <p:cNvSpPr txBox="1"/>
          <p:nvPr/>
        </p:nvSpPr>
        <p:spPr>
          <a:xfrm>
            <a:off x="1675998" y="3680818"/>
            <a:ext cx="8229600" cy="184665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fcntl.h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r>
              <a:rPr lang="en-US" sz="1600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r>
              <a:rPr lang="en-US" sz="1600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endParaRPr lang="en-US" sz="1600" dirty="0">
              <a:latin typeface="Consolas" panose="020B0609020204030204" pitchFamily="49" charset="0"/>
              <a:cs typeface="Courier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open (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const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urier"/>
              </a:rPr>
              <a:t>char* filename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flags [,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mode_t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mode])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creat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(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const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urier"/>
              </a:rPr>
              <a:t>char* filename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mode_t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mode)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close (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filedes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)</a:t>
            </a: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9681AD45-3E6D-42E8-9C28-3A197A56E1A2}"/>
              </a:ext>
            </a:extLst>
          </p:cNvPr>
          <p:cNvSpPr/>
          <p:nvPr/>
        </p:nvSpPr>
        <p:spPr>
          <a:xfrm>
            <a:off x="5177440" y="4705823"/>
            <a:ext cx="1240588" cy="271460"/>
          </a:xfrm>
          <a:prstGeom prst="borderCallout1">
            <a:avLst>
              <a:gd name="adj1" fmla="val 50893"/>
              <a:gd name="adj2" fmla="val -2082"/>
              <a:gd name="adj3" fmla="val 354425"/>
              <a:gd name="adj4" fmla="val -157746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885C42AF-61DF-4443-B09A-6B2F3E786132}"/>
              </a:ext>
            </a:extLst>
          </p:cNvPr>
          <p:cNvSpPr/>
          <p:nvPr/>
        </p:nvSpPr>
        <p:spPr>
          <a:xfrm>
            <a:off x="6531535" y="4710538"/>
            <a:ext cx="1548373" cy="271460"/>
          </a:xfrm>
          <a:prstGeom prst="borderCallout1">
            <a:avLst>
              <a:gd name="adj1" fmla="val 98051"/>
              <a:gd name="adj2" fmla="val 49887"/>
              <a:gd name="adj3" fmla="val 377680"/>
              <a:gd name="adj4" fmla="val 70708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A8B63-6279-4B9B-A38B-7F3D03643CCD}"/>
              </a:ext>
            </a:extLst>
          </p:cNvPr>
          <p:cNvSpPr txBox="1"/>
          <p:nvPr/>
        </p:nvSpPr>
        <p:spPr>
          <a:xfrm>
            <a:off x="1675998" y="5695146"/>
            <a:ext cx="303515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Bit vector of: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Access modes (Rd, </a:t>
            </a:r>
            <a:r>
              <a:rPr lang="en-US" sz="1400" dirty="0" err="1"/>
              <a:t>Wr</a:t>
            </a:r>
            <a:r>
              <a:rPr lang="en-US" sz="1400" dirty="0"/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Open Flags (Create, …)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Operating modes (Appends, 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D5B98-8925-4DA1-869D-0EA0EF76AC14}"/>
              </a:ext>
            </a:extLst>
          </p:cNvPr>
          <p:cNvSpPr txBox="1"/>
          <p:nvPr/>
        </p:nvSpPr>
        <p:spPr>
          <a:xfrm>
            <a:off x="5986581" y="5764910"/>
            <a:ext cx="335643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Bit vector of Permission Bits: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/>
              <a:t>User|Group|Other</a:t>
            </a:r>
            <a:r>
              <a:rPr lang="en-US" sz="1400" dirty="0"/>
              <a:t> </a:t>
            </a:r>
            <a:r>
              <a:rPr lang="en-US" sz="1400" dirty="0" smtClean="0"/>
              <a:t>x </a:t>
            </a:r>
            <a:r>
              <a:rPr lang="en-US" sz="1400" dirty="0"/>
              <a:t>R|W|X</a:t>
            </a:r>
          </a:p>
        </p:txBody>
      </p:sp>
    </p:spTree>
    <p:extLst>
      <p:ext uri="{BB962C8B-B14F-4D97-AF65-F5344CB8AC3E}">
        <p14:creationId xmlns:p14="http://schemas.microsoft.com/office/powerpoint/2010/main" val="11549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3B43-B099-40AC-A2BF-E1C86D48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Low-Level Standard Descriptors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14C57-BE49-4588-9AA1-B7CBEB3FD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#include &lt;</a:t>
            </a:r>
            <a:r>
              <a:rPr lang="en-US" dirty="0" err="1" smtClean="0">
                <a:latin typeface="Consolas" panose="020B0609020204030204" pitchFamily="49" charset="0"/>
              </a:rPr>
              <a:t>unistd.h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STDIN_FILENO</a:t>
            </a:r>
            <a:r>
              <a:rPr lang="en-US" dirty="0" smtClean="0"/>
              <a:t> -  macro has value 0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STDOUT_FILENO</a:t>
            </a:r>
            <a:r>
              <a:rPr lang="en-US" dirty="0" smtClean="0"/>
              <a:t> - macro has value 1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STDERR_FILENO</a:t>
            </a:r>
            <a:r>
              <a:rPr lang="en-US" dirty="0" smtClean="0"/>
              <a:t> - macro has value 2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fileno</a:t>
            </a:r>
            <a:r>
              <a:rPr lang="en-US" dirty="0" smtClean="0">
                <a:latin typeface="Consolas" panose="020B0609020204030204" pitchFamily="49" charset="0"/>
              </a:rPr>
              <a:t> (FILE* stream);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</a:t>
            </a:r>
            <a:r>
              <a:rPr lang="en-US" dirty="0" err="1" smtClean="0">
                <a:latin typeface="Consolas" panose="020B0609020204030204" pitchFamily="49" charset="0"/>
              </a:rPr>
              <a:t>fdopen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fileno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 char* </a:t>
            </a:r>
            <a:r>
              <a:rPr lang="en-US" dirty="0" err="1" smtClean="0">
                <a:latin typeface="Consolas" panose="020B0609020204030204" pitchFamily="49" charset="0"/>
              </a:rPr>
              <a:t>opentype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A587-2C43-49E3-8EB9-B69263F9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E4440-51FF-4570-8085-7CA96711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43293-492B-4E78-ADB6-D5B5B0C9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4CBE-E7FE-4223-A10C-C7401DDC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File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D65B-4656-43C5-BBFA-7496A743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244584" cy="4351337"/>
          </a:xfrm>
        </p:spPr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read 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filedesc</a:t>
            </a:r>
            <a:r>
              <a:rPr lang="en-US" dirty="0" smtClean="0">
                <a:latin typeface="Consolas" panose="020B0609020204030204" pitchFamily="49" charset="0"/>
              </a:rPr>
              <a:t>, void* buffer,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maxsize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dirty="0" smtClean="0"/>
              <a:t>Reads up to </a:t>
            </a:r>
            <a:r>
              <a:rPr lang="en-US" dirty="0" err="1" smtClean="0">
                <a:latin typeface="Consolas" panose="020B0609020204030204" pitchFamily="49" charset="0"/>
              </a:rPr>
              <a:t>maxsize</a:t>
            </a:r>
            <a:r>
              <a:rPr lang="en-US" dirty="0" smtClean="0"/>
              <a:t> bytes – might actually read less!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eturns bytes read, 0 =&gt; </a:t>
            </a:r>
            <a:r>
              <a:rPr lang="en-US" dirty="0" smtClean="0">
                <a:latin typeface="Consolas" panose="020B0609020204030204" pitchFamily="49" charset="0"/>
              </a:rPr>
              <a:t>EOF</a:t>
            </a:r>
            <a:r>
              <a:rPr lang="en-US" dirty="0" smtClean="0"/>
              <a:t>, -1 =&gt; error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write 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filedesc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 void* buffer,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size)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eturns bytes written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off_t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lseek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filedesc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off_t</a:t>
            </a:r>
            <a:r>
              <a:rPr lang="en-US" dirty="0" smtClean="0">
                <a:latin typeface="Consolas" panose="020B0609020204030204" pitchFamily="49" charset="0"/>
              </a:rPr>
              <a:t> offset,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whence)</a:t>
            </a:r>
          </a:p>
          <a:p>
            <a:pPr lvl="1"/>
            <a:r>
              <a:rPr lang="en-US" dirty="0" smtClean="0"/>
              <a:t>Moves current position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F33B3-A052-4FA1-9B29-7DAAE74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ECE51-EBB7-40EA-9B38-8F36E645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515F1-071D-443F-8DC8-E9BC7BB8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E521-2ED1-499D-8E0A-47773C84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lowio.c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3580F-7C0E-42CE-BEAF-7E8D82B71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8904" cy="4351337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main()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char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[1000];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    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 = open("</a:t>
            </a:r>
            <a:r>
              <a:rPr lang="en-US" dirty="0" err="1" smtClean="0">
                <a:latin typeface="Consolas" panose="020B0609020204030204" pitchFamily="49" charset="0"/>
              </a:rPr>
              <a:t>lowio.c</a:t>
            </a:r>
            <a:r>
              <a:rPr lang="en-US" dirty="0" smtClean="0">
                <a:latin typeface="Consolas" panose="020B0609020204030204" pitchFamily="49" charset="0"/>
              </a:rPr>
              <a:t>", O_RDONLY </a:t>
            </a:r>
            <a:r>
              <a:rPr lang="en-US" dirty="0">
                <a:latin typeface="Consolas" panose="020B0609020204030204" pitchFamily="49" charset="0"/>
              </a:rPr>
              <a:t>| O_CREAT, </a:t>
            </a:r>
            <a:r>
              <a:rPr lang="en-US" dirty="0" smtClean="0">
                <a:latin typeface="Consolas" panose="020B0609020204030204" pitchFamily="49" charset="0"/>
              </a:rPr>
              <a:t>S_IRUSR | S_IWUSR);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rd</a:t>
            </a:r>
            <a:r>
              <a:rPr lang="en-US" dirty="0" smtClean="0">
                <a:latin typeface="Consolas" panose="020B0609020204030204" pitchFamily="49" charset="0"/>
              </a:rPr>
              <a:t> = read(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));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   err = close(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wr</a:t>
            </a:r>
            <a:r>
              <a:rPr lang="en-US" dirty="0" smtClean="0">
                <a:latin typeface="Consolas" panose="020B0609020204030204" pitchFamily="49" charset="0"/>
              </a:rPr>
              <a:t> = write(STDOUT_FILENO,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rd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endParaRPr lang="en-US" dirty="0" smtClean="0"/>
          </a:p>
          <a:p>
            <a:r>
              <a:rPr lang="en-US" dirty="0" smtClean="0"/>
              <a:t>How many bytes does this program read?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000D8-849E-4CE7-9DA4-4CD501F3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AAE3A-6EF4-48F5-9936-6E2371C8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1777B-89CB-43F5-A91D-7B88F81D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D337-D900-4ACE-A151-43476CA8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POSIX I/O: Design Patterns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C2A06-CBCB-4580-BB1A-751DEDB79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Open before use</a:t>
            </a:r>
          </a:p>
          <a:p>
            <a:pPr lvl="1"/>
            <a:r>
              <a:rPr lang="en-US" smtClean="0"/>
              <a:t>Access control check, setup happens here</a:t>
            </a:r>
          </a:p>
          <a:p>
            <a:r>
              <a:rPr lang="en-US" smtClean="0"/>
              <a:t>Byte-oriented</a:t>
            </a:r>
          </a:p>
          <a:p>
            <a:pPr lvl="1"/>
            <a:r>
              <a:rPr lang="en-US" smtClean="0"/>
              <a:t>Least common denominator</a:t>
            </a:r>
          </a:p>
          <a:p>
            <a:pPr lvl="1"/>
            <a:r>
              <a:rPr lang="en-US" smtClean="0"/>
              <a:t>OS responsible for hiding the fact that real devices may not work this way (e.g. hard drive stores data in blocks)</a:t>
            </a:r>
          </a:p>
          <a:p>
            <a:r>
              <a:rPr lang="en-US" smtClean="0"/>
              <a:t>Explicit close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65825-CA49-444F-AB32-F8B9DF45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F69ED-A6DC-40A4-87DF-095B9EA0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18C77-BC28-4F32-B38F-F3486629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AC00-3106-494C-B78F-A6E1CF66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POSIX I/O: Kernel Buffering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68EE-04DF-4F03-980B-772E0B159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Reads are buffered</a:t>
            </a:r>
          </a:p>
          <a:p>
            <a:pPr lvl="1"/>
            <a:r>
              <a:rPr lang="en-US" smtClean="0"/>
              <a:t>Part of making everything byte-oriented</a:t>
            </a:r>
          </a:p>
          <a:p>
            <a:pPr lvl="1"/>
            <a:r>
              <a:rPr lang="en-US" smtClean="0"/>
              <a:t>Process is blocked while waiting for device</a:t>
            </a:r>
          </a:p>
          <a:p>
            <a:pPr lvl="1"/>
            <a:r>
              <a:rPr lang="en-US" smtClean="0"/>
              <a:t>Let other processes run while gathering result</a:t>
            </a:r>
          </a:p>
          <a:p>
            <a:r>
              <a:rPr lang="en-US" smtClean="0"/>
              <a:t>Writes are buffered</a:t>
            </a:r>
          </a:p>
          <a:p>
            <a:pPr lvl="1"/>
            <a:r>
              <a:rPr lang="en-US" smtClean="0"/>
              <a:t>Complete in background (more later on)</a:t>
            </a:r>
          </a:p>
          <a:p>
            <a:pPr lvl="1"/>
            <a:r>
              <a:rPr lang="en-US" smtClean="0"/>
              <a:t>Return to user when data is “handed off” to kernel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88F83-B496-4272-96CE-527141FA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30E18-54B8-4B63-BCB2-A72B953F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3BC27-F09F-4647-880F-1D748309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E86C-86A0-4C97-96EF-C405FEA0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Synchronization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28728-C09B-41E6-BCEA-69E138A3C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Mutual Exclusion</a:t>
            </a:r>
            <a:r>
              <a:rPr lang="en-US" dirty="0" smtClean="0"/>
              <a:t>: Ensuring only one thread does a particular thing at a time (one thread excludes the others)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Critical Section</a:t>
            </a:r>
            <a:r>
              <a:rPr lang="en-US" dirty="0" smtClean="0"/>
              <a:t>: Code exactly one thread can execute at once</a:t>
            </a:r>
          </a:p>
          <a:p>
            <a:pPr lvl="1"/>
            <a:r>
              <a:rPr lang="en-US" dirty="0" smtClean="0"/>
              <a:t>Result of mutual exclusion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Lock</a:t>
            </a:r>
            <a:r>
              <a:rPr lang="en-US" dirty="0" smtClean="0"/>
              <a:t>: An object only one thread can hold at a time</a:t>
            </a:r>
          </a:p>
          <a:p>
            <a:pPr lvl="1"/>
            <a:r>
              <a:rPr lang="en-US" dirty="0" smtClean="0"/>
              <a:t>Provides mutual exclusion</a:t>
            </a:r>
          </a:p>
          <a:p>
            <a:pPr lvl="1"/>
            <a:r>
              <a:rPr lang="en-US" dirty="0" smtClean="0"/>
              <a:t>Offers two atomic operations:</a:t>
            </a:r>
          </a:p>
          <a:p>
            <a:pPr lvl="2"/>
            <a:r>
              <a:rPr lang="en-US" dirty="0" err="1" smtClean="0"/>
              <a:t>Lock.Acquire</a:t>
            </a:r>
            <a:r>
              <a:rPr lang="en-US" dirty="0" smtClean="0"/>
              <a:t>() – wait until lock is free; then grab</a:t>
            </a:r>
          </a:p>
          <a:p>
            <a:pPr lvl="2"/>
            <a:r>
              <a:rPr lang="en-US" dirty="0" err="1" smtClean="0"/>
              <a:t>Lock.Release</a:t>
            </a:r>
            <a:r>
              <a:rPr lang="en-US" dirty="0" smtClean="0"/>
              <a:t>() – Unlock, wake up waiters</a:t>
            </a:r>
          </a:p>
          <a:p>
            <a:r>
              <a:rPr lang="en-US" dirty="0" smtClean="0"/>
              <a:t>Need other tools for “cooperation” </a:t>
            </a:r>
          </a:p>
          <a:p>
            <a:pPr lvl="1"/>
            <a:r>
              <a:rPr lang="en-US" dirty="0" smtClean="0"/>
              <a:t>e.g., semaphores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B9258-2459-4E41-BD6D-9577E101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56BF7-3F77-43C4-B96A-6776BEC2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8693C-9153-47C5-89AE-2A02BB3B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86E1-5515-4269-B185-478E2D6B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Unix I/O Design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90C8C-847C-4E50-95FD-C705C535D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970264" cy="43513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Uniformity – everything is a file</a:t>
            </a:r>
          </a:p>
          <a:p>
            <a:pPr lvl="1"/>
            <a:r>
              <a:rPr lang="en-US" dirty="0" smtClean="0"/>
              <a:t>file operations, device I/O, and </a:t>
            </a:r>
            <a:r>
              <a:rPr lang="en-US" dirty="0" err="1" smtClean="0"/>
              <a:t>interprocess</a:t>
            </a:r>
            <a:r>
              <a:rPr lang="en-US" dirty="0" smtClean="0"/>
              <a:t> communication through open, read/write, close</a:t>
            </a:r>
          </a:p>
          <a:p>
            <a:pPr lvl="1"/>
            <a:r>
              <a:rPr lang="en-US" dirty="0" smtClean="0"/>
              <a:t>Allows simple composition of programs </a:t>
            </a:r>
          </a:p>
          <a:p>
            <a:pPr lvl="2"/>
            <a:r>
              <a:rPr lang="en-US" dirty="0" smtClean="0"/>
              <a:t>find | </a:t>
            </a:r>
            <a:r>
              <a:rPr lang="en-US" dirty="0" err="1" smtClean="0"/>
              <a:t>grep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Open before use</a:t>
            </a:r>
          </a:p>
          <a:p>
            <a:pPr lvl="1"/>
            <a:r>
              <a:rPr lang="en-US" dirty="0" smtClean="0"/>
              <a:t>Provides opportunity for access control and arbitration</a:t>
            </a:r>
          </a:p>
          <a:p>
            <a:pPr lvl="1"/>
            <a:r>
              <a:rPr lang="en-US" dirty="0" smtClean="0"/>
              <a:t>Sets up the underlying machinery, i.e., data structures</a:t>
            </a:r>
          </a:p>
          <a:p>
            <a:r>
              <a:rPr lang="en-US" dirty="0" smtClean="0"/>
              <a:t>Byte-oriented</a:t>
            </a:r>
          </a:p>
          <a:p>
            <a:pPr lvl="1"/>
            <a:r>
              <a:rPr lang="en-US" dirty="0" smtClean="0"/>
              <a:t>Even if blocks are transferred, addressing is in bytes</a:t>
            </a:r>
          </a:p>
          <a:p>
            <a:r>
              <a:rPr lang="en-US" dirty="0" smtClean="0"/>
              <a:t>Kernel buffered reads</a:t>
            </a:r>
          </a:p>
          <a:p>
            <a:pPr lvl="1"/>
            <a:r>
              <a:rPr lang="en-US" dirty="0" smtClean="0"/>
              <a:t>Streaming and block devices look the same, reading blocks yields processor to other task</a:t>
            </a:r>
          </a:p>
          <a:p>
            <a:r>
              <a:rPr lang="en-US" dirty="0" smtClean="0"/>
              <a:t>Kernel buffered writes</a:t>
            </a:r>
          </a:p>
          <a:p>
            <a:pPr lvl="1"/>
            <a:r>
              <a:rPr lang="en-US" dirty="0" smtClean="0"/>
              <a:t>Completion of out-going transfer decoupled from the application, allowing it to continue</a:t>
            </a:r>
          </a:p>
          <a:p>
            <a:r>
              <a:rPr lang="en-US" dirty="0" smtClean="0"/>
              <a:t>Explicit close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BAD3C-3671-4B23-AB1F-19EE7908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8A2D-4B72-4638-AFDC-D7D85CF6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A433-C862-4775-8786-2B092B03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AE14-3743-4B9E-AF37-5D55C1E0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Low-Level I/O: Other Operations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57C4-8AA0-401A-B43A-88BFB5BC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Operations specific to terminals, devices, networking, …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>
                <a:latin typeface="Consolas" panose="020B0609020204030204" pitchFamily="49" charset="0"/>
              </a:rPr>
              <a:t>ioctl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/>
              <a:t>Duplicating descriptors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dup2(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old,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new);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dup(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old);</a:t>
            </a:r>
          </a:p>
          <a:p>
            <a:r>
              <a:rPr lang="en-US" dirty="0" smtClean="0"/>
              <a:t>Pipes – channel 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pipe(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pipefd</a:t>
            </a:r>
            <a:r>
              <a:rPr lang="en-US" dirty="0" smtClean="0">
                <a:latin typeface="Consolas" panose="020B0609020204030204" pitchFamily="49" charset="0"/>
              </a:rPr>
              <a:t>[2]);</a:t>
            </a:r>
          </a:p>
          <a:p>
            <a:pPr lvl="1"/>
            <a:r>
              <a:rPr lang="en-US" dirty="0" smtClean="0"/>
              <a:t>Writes to </a:t>
            </a:r>
            <a:r>
              <a:rPr lang="en-US" dirty="0" err="1" smtClean="0"/>
              <a:t>pipefd</a:t>
            </a:r>
            <a:r>
              <a:rPr lang="en-US" dirty="0" smtClean="0"/>
              <a:t>[1] can be read from </a:t>
            </a:r>
            <a:r>
              <a:rPr lang="en-US" dirty="0" err="1" smtClean="0"/>
              <a:t>pipefd</a:t>
            </a:r>
            <a:r>
              <a:rPr lang="en-US" dirty="0" smtClean="0"/>
              <a:t>[0]</a:t>
            </a:r>
          </a:p>
          <a:p>
            <a:r>
              <a:rPr lang="en-US" dirty="0" smtClean="0"/>
              <a:t>File Locking</a:t>
            </a:r>
          </a:p>
          <a:p>
            <a:r>
              <a:rPr lang="en-US" dirty="0" smtClean="0"/>
              <a:t>Memory-Mapping Files</a:t>
            </a:r>
          </a:p>
          <a:p>
            <a:r>
              <a:rPr lang="en-US" dirty="0" smtClean="0"/>
              <a:t>Asynchronous I/O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DAE33-E5D6-4F50-AA9C-B75BC319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AEA27-80B5-4894-8458-ACF49708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D47F1-6211-492F-B8F1-6B86F545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ABFA1-AD53-4FAD-98CB-3B30B025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40C51-A8F3-4841-BDB9-923170A4C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0 deadline is next Monday</a:t>
            </a:r>
          </a:p>
          <a:p>
            <a:r>
              <a:rPr lang="en-US" dirty="0" smtClean="0"/>
              <a:t>Assignment 1 out, deadline February 24</a:t>
            </a:r>
          </a:p>
          <a:p>
            <a:pPr lvl="1"/>
            <a:r>
              <a:rPr lang="en-US" dirty="0" smtClean="0"/>
              <a:t>You should be working on this!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A72A6-672E-460B-A00A-3EE1473E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6101A-8C15-4276-B839-78BCD136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69755-B541-4B4B-A414-77830D43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A7CE-EE86-4412-BE13-1C22BD64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The File Abstraction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E6D-E2A8-4E51-B414-F6BB69EB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High-Level File I/O: Streams</a:t>
            </a:r>
          </a:p>
          <a:p>
            <a:r>
              <a:rPr lang="en-US" smtClean="0"/>
              <a:t>Low-Level File I/O: File Descriptors</a:t>
            </a:r>
          </a:p>
          <a:p>
            <a:r>
              <a:rPr lang="en-US" smtClean="0"/>
              <a:t>How and Why of High-Level File I/O</a:t>
            </a:r>
          </a:p>
          <a:p>
            <a:r>
              <a:rPr lang="en-US" smtClean="0"/>
              <a:t>Process State for File Descriptors</a:t>
            </a:r>
          </a:p>
          <a:p>
            <a:r>
              <a:rPr lang="en-US" smtClean="0"/>
              <a:t>Some Pitfalls with OS Abstractions [if time]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3515E-FD5D-4BCF-AE7D-3BB11E17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FEFE-9E7E-421A-AD58-DBBEFF6B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A7A74-281D-4E9A-AD45-29B1C9DC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1872" y="2752344"/>
            <a:ext cx="5394960" cy="521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6145-360A-49DD-8763-2547D329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High-Level vs. Low-Level File API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B8E87-E4B1-4A6A-90F7-95E489A8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DC63-5905-4A0C-A75C-B931476E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73D00-D54D-4510-B455-4A38091A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3BBEF0-35D9-4544-8C8A-B6CE408A0AA2}"/>
              </a:ext>
            </a:extLst>
          </p:cNvPr>
          <p:cNvGrpSpPr/>
          <p:nvPr/>
        </p:nvGrpSpPr>
        <p:grpSpPr>
          <a:xfrm>
            <a:off x="609478" y="1637036"/>
            <a:ext cx="5633484" cy="4568692"/>
            <a:chOff x="1447800" y="1805464"/>
            <a:chExt cx="5077699" cy="38158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8AB41C-ABB6-448F-9C66-F758AA8757D0}"/>
                </a:ext>
              </a:extLst>
            </p:cNvPr>
            <p:cNvSpPr txBox="1"/>
            <p:nvPr/>
          </p:nvSpPr>
          <p:spPr>
            <a:xfrm>
              <a:off x="1447800" y="1805464"/>
              <a:ext cx="2210744" cy="334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</a:rPr>
                <a:t>High-Level Operation: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F43254-3594-4DF8-9B09-6F37335A94FE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46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size_t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fread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(…) {</a:t>
              </a:r>
            </a:p>
            <a:p>
              <a:r>
                <a:rPr lang="en-US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   Do some work like a normal </a:t>
              </a:r>
              <a:r>
                <a:rPr lang="en-US" b="1" i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fn</a:t>
              </a:r>
              <a:r>
                <a:rPr lang="en-US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…</a:t>
              </a: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asm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code …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syscall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# into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eax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args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into registers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ebx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, …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</a:t>
              </a:r>
              <a:r>
                <a:rPr lang="en-US" i="1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special trap instruction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CBFD9E-890D-47F3-B011-820D3C1CF2B1}"/>
                </a:ext>
              </a:extLst>
            </p:cNvPr>
            <p:cNvSpPr/>
            <p:nvPr/>
          </p:nvSpPr>
          <p:spPr>
            <a:xfrm>
              <a:off x="1953499" y="4850131"/>
              <a:ext cx="4572000" cy="7711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get return values from regs</a:t>
              </a:r>
            </a:p>
            <a:p>
              <a:r>
                <a:rPr lang="en-US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  Do some more work like a normal </a:t>
              </a:r>
              <a:r>
                <a:rPr lang="en-US" b="1" i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fn</a:t>
              </a:r>
              <a:r>
                <a:rPr lang="en-US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};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7CAC76F-D505-433F-893E-C27E19146329}"/>
              </a:ext>
            </a:extLst>
          </p:cNvPr>
          <p:cNvSpPr/>
          <p:nvPr/>
        </p:nvSpPr>
        <p:spPr bwMode="auto">
          <a:xfrm>
            <a:off x="1772770" y="3743442"/>
            <a:ext cx="4531660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Kernel: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0A71BB-1CDA-418A-959C-A16A85615CCA}"/>
              </a:ext>
            </a:extLst>
          </p:cNvPr>
          <p:cNvSpPr/>
          <p:nvPr/>
        </p:nvSpPr>
        <p:spPr>
          <a:xfrm>
            <a:off x="1772770" y="4019976"/>
            <a:ext cx="46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get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from regs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dispatch to system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Do the work to read from the file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Store return value in %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eax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3CF3E4-FA09-40EF-94E5-22140D638191}"/>
              </a:ext>
            </a:extLst>
          </p:cNvPr>
          <p:cNvGrpSpPr/>
          <p:nvPr/>
        </p:nvGrpSpPr>
        <p:grpSpPr>
          <a:xfrm>
            <a:off x="5689582" y="1637036"/>
            <a:ext cx="5633484" cy="4568692"/>
            <a:chOff x="1447800" y="1805464"/>
            <a:chExt cx="5077699" cy="38158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339B16-C31E-48DB-8629-7639835DEDA0}"/>
                </a:ext>
              </a:extLst>
            </p:cNvPr>
            <p:cNvSpPr txBox="1"/>
            <p:nvPr/>
          </p:nvSpPr>
          <p:spPr>
            <a:xfrm>
              <a:off x="1447800" y="1805464"/>
              <a:ext cx="2165028" cy="334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</a:rPr>
                <a:t>Low-Level Operation: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CECDF7-4CFA-4CB6-B75B-0635E442A644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46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ssize_t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read(…) {</a:t>
              </a: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asm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code …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syscall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# into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eax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args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into registers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ebx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, …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</a:t>
              </a:r>
              <a:r>
                <a:rPr lang="en-US" i="1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special trap instruction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93B647-A304-4BC2-B9A7-87C9F98F096B}"/>
                </a:ext>
              </a:extLst>
            </p:cNvPr>
            <p:cNvSpPr/>
            <p:nvPr/>
          </p:nvSpPr>
          <p:spPr>
            <a:xfrm>
              <a:off x="1953499" y="4850131"/>
              <a:ext cx="4572000" cy="7711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get return values from regs</a:t>
              </a: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};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9630362-7E42-40A9-8403-11CE0B53A026}"/>
              </a:ext>
            </a:extLst>
          </p:cNvPr>
          <p:cNvSpPr/>
          <p:nvPr/>
        </p:nvSpPr>
        <p:spPr bwMode="auto">
          <a:xfrm>
            <a:off x="6852874" y="3743442"/>
            <a:ext cx="4531660" cy="147686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Kernel: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36ACD2-7A65-450B-841B-25B9BE3A6ABA}"/>
              </a:ext>
            </a:extLst>
          </p:cNvPr>
          <p:cNvSpPr/>
          <p:nvPr/>
        </p:nvSpPr>
        <p:spPr>
          <a:xfrm>
            <a:off x="6852874" y="4019976"/>
            <a:ext cx="46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get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from regs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dispatch to system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Do the work to read from the file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Store return value in %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eax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 animBg="1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2D35-80B8-4E9D-85D4-76EDAFD9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High-Level vs. Low-Level File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8BC8F-D8E0-4784-A0D5-7870307A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Streams are buffered in user memory: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("Beginning of line ");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	sleep(10); // sleep for 10 seconds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("and end of line\n");</a:t>
            </a:r>
          </a:p>
          <a:p>
            <a:r>
              <a:rPr lang="en-US" dirty="0" smtClean="0"/>
              <a:t>Prints out everything at once</a:t>
            </a:r>
          </a:p>
          <a:p>
            <a:endParaRPr lang="en-US" dirty="0" smtClean="0"/>
          </a:p>
          <a:p>
            <a:r>
              <a:rPr lang="en-US" dirty="0" smtClean="0"/>
              <a:t>Operations on file descriptors are visible immediately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	write(STDOUT_FILENO, "Beginning of line ", 18);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	sleep(10);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</a:rPr>
              <a:t>write(STDOUT_FILENO, "</a:t>
            </a:r>
            <a:r>
              <a:rPr lang="en-US" dirty="0" smtClean="0">
                <a:latin typeface="Consolas" panose="020B0609020204030204" pitchFamily="49" charset="0"/>
              </a:rPr>
              <a:t>and end of line \n", 16);</a:t>
            </a:r>
          </a:p>
          <a:p>
            <a:r>
              <a:rPr lang="en-US" dirty="0" smtClean="0"/>
              <a:t>Outputs "Beginning of line" 10 seconds earlier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01190-DFDC-4790-84F2-210E4DE9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F9679-F62F-4F6E-BB4D-67B7E517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A50C0-9267-49AE-85A9-B9892E67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47FD-3217-42A8-911E-BC2C89CB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FILE*?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C8D0-5364-46B5-8C99-191B9820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instance lives in user space,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/>
              <a:t> returns pointer to it</a:t>
            </a:r>
          </a:p>
          <a:p>
            <a:r>
              <a:rPr lang="en-US" dirty="0" smtClean="0"/>
              <a:t>What’s in the </a:t>
            </a:r>
            <a:r>
              <a:rPr lang="en-US" dirty="0" smtClean="0">
                <a:latin typeface="Consolas" panose="020B0609020204030204" pitchFamily="49" charset="0"/>
              </a:rPr>
              <a:t>FILE*</a:t>
            </a:r>
            <a:r>
              <a:rPr lang="en-US" dirty="0" smtClean="0"/>
              <a:t> returned by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File descriptor (from call to </a:t>
            </a:r>
            <a:r>
              <a:rPr lang="en-US" dirty="0" smtClean="0">
                <a:latin typeface="Consolas" panose="020B0609020204030204" pitchFamily="49" charset="0"/>
              </a:rPr>
              <a:t>open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Buffer (array)</a:t>
            </a:r>
          </a:p>
          <a:p>
            <a:pPr lvl="1"/>
            <a:r>
              <a:rPr lang="en-US" dirty="0" smtClean="0"/>
              <a:t>Lock (in case multiple threads use the </a:t>
            </a:r>
            <a:r>
              <a:rPr lang="en-US" dirty="0" smtClean="0">
                <a:latin typeface="Consolas" panose="020B0609020204030204" pitchFamily="49" charset="0"/>
              </a:rPr>
              <a:t>FILE</a:t>
            </a:r>
            <a:r>
              <a:rPr lang="en-US" dirty="0" smtClean="0"/>
              <a:t> concurrently)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Of course there’s other stuff in a </a:t>
            </a:r>
            <a:r>
              <a:rPr lang="en-US" dirty="0" smtClean="0">
                <a:latin typeface="Consolas" panose="020B0609020204030204" pitchFamily="49" charset="0"/>
              </a:rPr>
              <a:t>FILE</a:t>
            </a:r>
            <a:r>
              <a:rPr lang="en-US" dirty="0" smtClean="0"/>
              <a:t> too…</a:t>
            </a:r>
          </a:p>
          <a:p>
            <a:r>
              <a:rPr lang="en-US" dirty="0" smtClean="0"/>
              <a:t>… but this is useful model to have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A7446-9E92-4C1C-84EE-1215AB12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91C7-1A77-410F-8D03-BD929C5D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002E3-3831-456A-9572-7696E75F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63C7-B840-44D2-8327-6A79896D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Buffering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22D1-192E-498C-A13C-EA0D10517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call </a:t>
            </a:r>
            <a:r>
              <a:rPr lang="en-US" dirty="0" err="1" smtClean="0">
                <a:latin typeface="Consolas" panose="020B0609020204030204" pitchFamily="49" charset="0"/>
              </a:rPr>
              <a:t>fwrite</a:t>
            </a:r>
            <a:r>
              <a:rPr lang="en-US" dirty="0" smtClean="0"/>
              <a:t>, what happens to the data you provided?</a:t>
            </a:r>
          </a:p>
          <a:p>
            <a:pPr lvl="1"/>
            <a:r>
              <a:rPr lang="en-US" dirty="0" smtClean="0"/>
              <a:t>It gets written to the </a:t>
            </a:r>
            <a:r>
              <a:rPr lang="en-US" dirty="0" smtClean="0">
                <a:latin typeface="Consolas" panose="020B0609020204030204" pitchFamily="49" charset="0"/>
              </a:rPr>
              <a:t>FILE</a:t>
            </a:r>
            <a:r>
              <a:rPr lang="en-US" dirty="0" smtClean="0"/>
              <a:t>’s buffer (in user space)</a:t>
            </a:r>
          </a:p>
          <a:p>
            <a:pPr lvl="1"/>
            <a:r>
              <a:rPr lang="en-US" dirty="0" smtClean="0"/>
              <a:t>If the </a:t>
            </a:r>
            <a:r>
              <a:rPr lang="en-US" dirty="0" smtClean="0">
                <a:latin typeface="Consolas" panose="020B0609020204030204" pitchFamily="49" charset="0"/>
              </a:rPr>
              <a:t>FILE</a:t>
            </a:r>
            <a:r>
              <a:rPr lang="en-US" dirty="0" smtClean="0"/>
              <a:t>’s buffer is full, then it is flushed</a:t>
            </a:r>
          </a:p>
          <a:p>
            <a:pPr lvl="2"/>
            <a:r>
              <a:rPr lang="en-US" dirty="0" smtClean="0"/>
              <a:t>Which means it’s written to the underlying file descriptor</a:t>
            </a:r>
          </a:p>
          <a:p>
            <a:pPr lvl="1"/>
            <a:r>
              <a:rPr lang="en-US" dirty="0" smtClean="0"/>
              <a:t>The C standard library may flush the </a:t>
            </a:r>
            <a:r>
              <a:rPr lang="en-US" dirty="0" smtClean="0">
                <a:latin typeface="Consolas" panose="020B0609020204030204" pitchFamily="49" charset="0"/>
              </a:rPr>
              <a:t>FILE</a:t>
            </a:r>
            <a:r>
              <a:rPr lang="en-US" dirty="0" smtClean="0"/>
              <a:t> more frequently</a:t>
            </a:r>
          </a:p>
          <a:p>
            <a:pPr lvl="2"/>
            <a:r>
              <a:rPr lang="en-US" dirty="0" smtClean="0"/>
              <a:t>e.g., if it sees a certain character in the stream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When you write code, make the weakest possible assumptions about how data is flushed from </a:t>
            </a:r>
            <a:r>
              <a:rPr lang="en-US" dirty="0" smtClean="0">
                <a:latin typeface="Consolas" panose="020B0609020204030204" pitchFamily="49" charset="0"/>
              </a:rPr>
              <a:t>FILE</a:t>
            </a:r>
            <a:r>
              <a:rPr lang="en-US" dirty="0" smtClean="0"/>
              <a:t> buffers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F84D-80A6-4FC2-8567-27A23B10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8E6DA-611F-4CD4-BBCB-7CD0917C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55BF1-AFAD-4FE6-A182-4C7B29B6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1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D68D-D2C1-47BA-ADB1-EBEED2F5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87CE1-C86E-47AC-89A1-309A184AD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737262" cy="4351337"/>
          </a:xfrm>
        </p:spPr>
        <p:txBody>
          <a:bodyPr>
            <a:normAutofit lnSpcReduction="10000"/>
          </a:bodyPr>
          <a:lstStyle/>
          <a:p>
            <a:pPr marL="182563" lvl="1" indent="-182563">
              <a:tabLst>
                <a:tab pos="627063" algn="l"/>
              </a:tabLst>
            </a:pPr>
            <a:r>
              <a:rPr lang="en-US" sz="2000" spc="10" dirty="0" smtClean="0"/>
              <a:t>What will </a:t>
            </a:r>
            <a:r>
              <a:rPr lang="en-US" sz="2000" spc="10" dirty="0" smtClean="0">
                <a:latin typeface="Consolas" panose="020B0609020204030204" pitchFamily="49" charset="0"/>
              </a:rPr>
              <a:t>x</a:t>
            </a:r>
            <a:r>
              <a:rPr lang="en-US" sz="2000" spc="10" dirty="0" smtClean="0"/>
              <a:t> be after the following code execution?</a:t>
            </a:r>
            <a:endParaRPr lang="en-US" sz="2000" spc="10" dirty="0"/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char x = 'c';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f1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("file.txt", "w");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fwrite</a:t>
            </a:r>
            <a:r>
              <a:rPr lang="en-US" dirty="0" smtClean="0">
                <a:latin typeface="Consolas" panose="020B0609020204030204" pitchFamily="49" charset="0"/>
              </a:rPr>
              <a:t>("b",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(char), 1, f1);</a:t>
            </a:r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f2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("file.txt", "r");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fread</a:t>
            </a:r>
            <a:r>
              <a:rPr lang="en-US" dirty="0" smtClean="0">
                <a:latin typeface="Consolas" panose="020B0609020204030204" pitchFamily="49" charset="0"/>
              </a:rPr>
              <a:t>(&amp;x,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(char), 1, f2);</a:t>
            </a:r>
          </a:p>
          <a:p>
            <a:endParaRPr lang="en-US" dirty="0" smtClean="0"/>
          </a:p>
          <a:p>
            <a:r>
              <a:rPr lang="en-US" dirty="0" smtClean="0"/>
              <a:t>The call to </a:t>
            </a:r>
            <a:r>
              <a:rPr lang="en-US" dirty="0" err="1" smtClean="0">
                <a:latin typeface="Consolas" panose="020B0609020204030204" pitchFamily="49" charset="0"/>
              </a:rPr>
              <a:t>fread</a:t>
            </a:r>
            <a:r>
              <a:rPr lang="en-US" dirty="0" smtClean="0"/>
              <a:t> might see the latest write </a:t>
            </a:r>
            <a:r>
              <a:rPr lang="en-US" dirty="0" smtClean="0">
                <a:latin typeface="Consolas" panose="020B0609020204030204" pitchFamily="49" charset="0"/>
              </a:rPr>
              <a:t>'b'</a:t>
            </a:r>
          </a:p>
          <a:p>
            <a:r>
              <a:rPr lang="en-US" dirty="0" smtClean="0"/>
              <a:t>Or it might miss it, seeing the end of file (in which case </a:t>
            </a:r>
            <a:r>
              <a:rPr lang="en-US" dirty="0" smtClean="0">
                <a:latin typeface="Consolas" panose="020B0609020204030204" pitchFamily="49" charset="0"/>
              </a:rPr>
              <a:t>x</a:t>
            </a:r>
            <a:r>
              <a:rPr lang="en-US" dirty="0" smtClean="0"/>
              <a:t> will </a:t>
            </a:r>
            <a:br>
              <a:rPr lang="en-US" dirty="0" smtClean="0"/>
            </a:br>
            <a:r>
              <a:rPr lang="en-US" dirty="0" smtClean="0"/>
              <a:t>remain </a:t>
            </a:r>
            <a:r>
              <a:rPr lang="en-US" dirty="0" smtClean="0">
                <a:latin typeface="Consolas" panose="020B0609020204030204" pitchFamily="49" charset="0"/>
              </a:rPr>
              <a:t>'c'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EAE4F-850B-4643-98CA-F70AF467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237A6-03F5-41DF-B181-19C6B381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553DF-E408-4E1C-AFF3-3299A286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D68D-D2C1-47BA-ADB1-EBEED2F5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87CE1-C86E-47AC-89A1-309A184AD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lvl="1" indent="-182563"/>
            <a:r>
              <a:rPr lang="en-US" sz="2000" spc="10" dirty="0"/>
              <a:t>What will x be after the following code execution?</a:t>
            </a:r>
          </a:p>
          <a:p>
            <a:pPr marL="274320" lvl="1" indent="0">
              <a:buNone/>
            </a:pPr>
            <a:endParaRPr lang="en-US" sz="2000" spc="10" dirty="0"/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char x = 'c';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f1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("file.txt", "</a:t>
            </a:r>
            <a:r>
              <a:rPr lang="en-US" dirty="0" err="1" smtClean="0">
                <a:latin typeface="Consolas" panose="020B0609020204030204" pitchFamily="49" charset="0"/>
              </a:rPr>
              <a:t>wb</a:t>
            </a:r>
            <a:r>
              <a:rPr lang="en-US" dirty="0" smtClean="0">
                <a:latin typeface="Consolas" panose="020B0609020204030204" pitchFamily="49" charset="0"/>
              </a:rPr>
              <a:t>");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fwrite</a:t>
            </a:r>
            <a:r>
              <a:rPr lang="en-US" dirty="0" smtClean="0">
                <a:latin typeface="Consolas" panose="020B0609020204030204" pitchFamily="49" charset="0"/>
              </a:rPr>
              <a:t>("b",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(char), 1, f1);</a:t>
            </a:r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fflush</a:t>
            </a:r>
            <a:r>
              <a:rPr lang="en-US" dirty="0" smtClean="0">
                <a:latin typeface="Consolas" panose="020B0609020204030204" pitchFamily="49" charset="0"/>
              </a:rPr>
              <a:t>(f1);</a:t>
            </a:r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f2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("file.txt", "</a:t>
            </a:r>
            <a:r>
              <a:rPr lang="en-US" dirty="0" err="1" smtClean="0">
                <a:latin typeface="Consolas" panose="020B0609020204030204" pitchFamily="49" charset="0"/>
              </a:rPr>
              <a:t>rb</a:t>
            </a:r>
            <a:r>
              <a:rPr lang="en-US" dirty="0" smtClean="0">
                <a:latin typeface="Consolas" panose="020B0609020204030204" pitchFamily="49" charset="0"/>
              </a:rPr>
              <a:t>");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fread</a:t>
            </a:r>
            <a:r>
              <a:rPr lang="en-US" dirty="0" smtClean="0">
                <a:latin typeface="Consolas" panose="020B0609020204030204" pitchFamily="49" charset="0"/>
              </a:rPr>
              <a:t>(&amp;x,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(char), 1, f2);</a:t>
            </a:r>
          </a:p>
          <a:p>
            <a:endParaRPr lang="en-US" dirty="0" smtClean="0"/>
          </a:p>
          <a:p>
            <a:r>
              <a:rPr lang="en-US" dirty="0" smtClean="0"/>
              <a:t>Now, the call to </a:t>
            </a:r>
            <a:r>
              <a:rPr lang="en-US" dirty="0" err="1" smtClean="0">
                <a:latin typeface="Consolas" panose="020B0609020204030204" pitchFamily="49" charset="0"/>
              </a:rPr>
              <a:t>fread</a:t>
            </a:r>
            <a:r>
              <a:rPr lang="en-US" dirty="0" smtClean="0"/>
              <a:t> will see the latest write </a:t>
            </a:r>
            <a:r>
              <a:rPr lang="en-US" dirty="0" smtClean="0">
                <a:latin typeface="Consolas" panose="020B0609020204030204" pitchFamily="49" charset="0"/>
              </a:rPr>
              <a:t>'b'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EAE4F-850B-4643-98CA-F70AF467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237A6-03F5-41DF-B181-19C6B381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553DF-E408-4E1C-AFF3-3299A286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7968A-741B-488C-90E9-21B16BC6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71BEA-D575-4985-A94A-2F89F3B62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execution environment with restricted rights</a:t>
            </a:r>
          </a:p>
          <a:p>
            <a:pPr lvl="1"/>
            <a:r>
              <a:rPr lang="en-US" dirty="0" smtClean="0"/>
              <a:t>One or more threads executing in a single address space</a:t>
            </a:r>
          </a:p>
          <a:p>
            <a:pPr lvl="1"/>
            <a:r>
              <a:rPr lang="en-US" dirty="0" smtClean="0"/>
              <a:t>Owns file descriptors, network connections</a:t>
            </a:r>
          </a:p>
          <a:p>
            <a:r>
              <a:rPr lang="en-US" dirty="0" smtClean="0"/>
              <a:t>Instance of a running program</a:t>
            </a:r>
          </a:p>
          <a:p>
            <a:pPr lvl="1"/>
            <a:r>
              <a:rPr lang="en-US" dirty="0" smtClean="0"/>
              <a:t>When you run an executable, it runs in its own process</a:t>
            </a:r>
          </a:p>
          <a:p>
            <a:pPr lvl="1"/>
            <a:r>
              <a:rPr lang="en-US" dirty="0" smtClean="0"/>
              <a:t>Application: one or more processes working together</a:t>
            </a:r>
          </a:p>
          <a:p>
            <a:r>
              <a:rPr lang="en-US" dirty="0" smtClean="0"/>
              <a:t>Protected from each other; OS protected from them</a:t>
            </a:r>
          </a:p>
          <a:p>
            <a:r>
              <a:rPr lang="en-US" dirty="0" smtClean="0"/>
              <a:t>In modern OSes, anything that runs outside of the kernel runs in a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3DCEB-80A5-4803-9532-42570C0E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EBFA-0DEE-4DD6-8841-A4F8AD76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78AF2-8BB6-4404-9A6C-D5F35472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9597-52E3-4594-A428-93E19784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Writing Correct Code with 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BA986-F518-47CD-87D0-CA0C0A6D7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code should behave correctly regardless of when/if C Standard Library flushes its buffer</a:t>
            </a:r>
          </a:p>
          <a:p>
            <a:pPr lvl="1"/>
            <a:r>
              <a:rPr lang="en-US" dirty="0" smtClean="0"/>
              <a:t>Add your own calls to </a:t>
            </a:r>
            <a:r>
              <a:rPr lang="en-US" dirty="0" err="1" smtClean="0">
                <a:latin typeface="Consolas" panose="020B0609020204030204" pitchFamily="49" charset="0"/>
              </a:rPr>
              <a:t>fflush</a:t>
            </a:r>
            <a:r>
              <a:rPr lang="en-US" dirty="0" smtClean="0"/>
              <a:t> so that data is written when you need to</a:t>
            </a:r>
          </a:p>
          <a:p>
            <a:pPr lvl="1"/>
            <a:r>
              <a:rPr lang="en-US" dirty="0" smtClean="0"/>
              <a:t>Calls to </a:t>
            </a:r>
            <a:r>
              <a:rPr lang="en-US" dirty="0" err="1" smtClean="0">
                <a:latin typeface="Consolas" panose="020B0609020204030204" pitchFamily="49" charset="0"/>
              </a:rPr>
              <a:t>fclose</a:t>
            </a:r>
            <a:r>
              <a:rPr lang="en-US" dirty="0" smtClean="0"/>
              <a:t> flush the buffer before deallocating memory and closing the file descriptor</a:t>
            </a:r>
          </a:p>
          <a:p>
            <a:r>
              <a:rPr lang="en-US" dirty="0" smtClean="0"/>
              <a:t>With the low-level file API, we don’t have this problem</a:t>
            </a:r>
          </a:p>
          <a:p>
            <a:pPr lvl="1"/>
            <a:r>
              <a:rPr lang="en-US" dirty="0" smtClean="0"/>
              <a:t>After write completes, data is visible to any subsequent reads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15AD0-8BA5-46F8-A0FF-9EE406EE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67DE0-FF48-4FA4-A6DF-7AB3F697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0EB7B-EC4C-418E-8612-5FDE4A57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22DE-66F2-4BF1-B4C0-DD85767B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Buffer in </a:t>
            </a:r>
            <a:r>
              <a:rPr lang="en-US" dirty="0" err="1" smtClean="0"/>
              <a:t>Userspace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Overhead!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0768F-5A5C-4FC9-99E7-ED29489DC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Syscalls</a:t>
            </a:r>
            <a:r>
              <a:rPr lang="en-US" dirty="0" smtClean="0"/>
              <a:t> are 25x more expensive than function calls (~100 ns)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read/write</a:t>
            </a:r>
            <a:r>
              <a:rPr lang="en-US" dirty="0" smtClean="0"/>
              <a:t> a file byte by byte? Max throughput of ~10MB/second</a:t>
            </a:r>
          </a:p>
          <a:p>
            <a:r>
              <a:rPr lang="en-US" dirty="0" smtClean="0"/>
              <a:t>With </a:t>
            </a:r>
            <a:r>
              <a:rPr lang="en-US" dirty="0" err="1" smtClean="0">
                <a:latin typeface="Consolas" panose="020B0609020204030204" pitchFamily="49" charset="0"/>
              </a:rPr>
              <a:t>fgetc</a:t>
            </a:r>
            <a:r>
              <a:rPr lang="en-US" dirty="0" smtClean="0"/>
              <a:t>? Keeps up with your SSD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8A7B3-FD9A-4101-BAA2-A7D6324E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8BAEC-4E44-4319-95AF-92B3B225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C03E-0FEB-48BA-9F37-713C4E6A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Content Placeholder 4">
            <a:hlinkClick r:id="rId2"/>
            <a:extLst>
              <a:ext uri="{FF2B5EF4-FFF2-40B4-BE49-F238E27FC236}">
                <a16:creationId xmlns:a16="http://schemas.microsoft.com/office/drawing/2014/main" id="{3F835BE2-8323-CB46-AE8F-3CC86E4F0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91258" y="3538264"/>
            <a:ext cx="8136588" cy="2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5BD4D-88FE-41FD-8715-EB6B29C5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Buffer in Userspace? Functionality!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E23FD-3CED-4A1A-8FDA-DB322E7F8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call operations less capable</a:t>
            </a:r>
          </a:p>
          <a:p>
            <a:pPr lvl="1"/>
            <a:r>
              <a:rPr lang="en-US" dirty="0" smtClean="0"/>
              <a:t>Simplifies operating system</a:t>
            </a:r>
          </a:p>
          <a:p>
            <a:r>
              <a:rPr lang="en-US" dirty="0" smtClean="0"/>
              <a:t>Example: No “read until new line” operation</a:t>
            </a:r>
          </a:p>
          <a:p>
            <a:pPr lvl="1"/>
            <a:r>
              <a:rPr lang="en-US" dirty="0" smtClean="0"/>
              <a:t>Solution: Make a big </a:t>
            </a:r>
            <a:r>
              <a:rPr lang="en-US" dirty="0" smtClean="0">
                <a:latin typeface="Consolas" panose="020B0609020204030204" pitchFamily="49" charset="0"/>
              </a:rPr>
              <a:t>read</a:t>
            </a:r>
            <a:r>
              <a:rPr lang="en-US" dirty="0" smtClean="0"/>
              <a:t> </a:t>
            </a:r>
            <a:r>
              <a:rPr lang="en-US" dirty="0" err="1" smtClean="0"/>
              <a:t>syscall</a:t>
            </a:r>
            <a:r>
              <a:rPr lang="en-US" dirty="0" smtClean="0"/>
              <a:t>, find first new line in </a:t>
            </a:r>
            <a:r>
              <a:rPr lang="en-US" dirty="0" err="1" smtClean="0"/>
              <a:t>userspace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9F9C5-C501-447F-9018-CE1EB7A1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A4A98-D9BB-4622-BCE2-4EFA3E99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F3EDC-1CA8-4D1D-8AEF-907FAADB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A7CE-EE86-4412-BE13-1C22BD64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The File Abstraction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E6D-E2A8-4E51-B414-F6BB69EB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High-Level File I/O: Streams</a:t>
            </a:r>
          </a:p>
          <a:p>
            <a:r>
              <a:rPr lang="en-US" smtClean="0"/>
              <a:t>Low-Level File I/O: File Descriptors</a:t>
            </a:r>
          </a:p>
          <a:p>
            <a:r>
              <a:rPr lang="en-US" smtClean="0"/>
              <a:t>How and Why of High-Level File I/O</a:t>
            </a:r>
          </a:p>
          <a:p>
            <a:r>
              <a:rPr lang="en-US" smtClean="0"/>
              <a:t>Process State for File Descriptors</a:t>
            </a:r>
          </a:p>
          <a:p>
            <a:r>
              <a:rPr lang="en-US" smtClean="0"/>
              <a:t>Some Pitfalls with OS Abstractions [if time]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3515E-FD5D-4BCF-AE7D-3BB11E17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FEFE-9E7E-421A-AD58-DBBEFF6B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A7A74-281D-4E9A-AD45-29B1C9DC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1872" y="3246120"/>
            <a:ext cx="5394960" cy="521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I/O and Storage Layers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1C228-CADA-45DB-B6EC-DF12740B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B6C06-8797-479E-9922-45BCE334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0A67A-5041-468B-AFAC-2AB5EF93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24200" y="1587767"/>
            <a:ext cx="2140330" cy="3167566"/>
            <a:chOff x="3124200" y="1587767"/>
            <a:chExt cx="2140330" cy="316756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279F43-4ECD-42C1-A69B-8048DD400AB9}"/>
                </a:ext>
              </a:extLst>
            </p:cNvPr>
            <p:cNvSpPr txBox="1"/>
            <p:nvPr/>
          </p:nvSpPr>
          <p:spPr>
            <a:xfrm>
              <a:off x="3382398" y="2089338"/>
              <a:ext cx="164660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High Level I/O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07F4B25-481D-4305-9AD3-FDDE7CCB42F9}"/>
                </a:ext>
              </a:extLst>
            </p:cNvPr>
            <p:cNvSpPr/>
            <p:nvPr/>
          </p:nvSpPr>
          <p:spPr>
            <a:xfrm>
              <a:off x="3289820" y="2089337"/>
              <a:ext cx="1685048" cy="4362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642D22-9956-46E5-B343-7394EDD388D8}"/>
                </a:ext>
              </a:extLst>
            </p:cNvPr>
            <p:cNvSpPr txBox="1"/>
            <p:nvPr/>
          </p:nvSpPr>
          <p:spPr>
            <a:xfrm>
              <a:off x="3403870" y="2476216"/>
              <a:ext cx="157447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Low Level I/O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2C27D80-6CEF-4F17-A507-F1C3FD6736BB}"/>
                </a:ext>
              </a:extLst>
            </p:cNvPr>
            <p:cNvSpPr/>
            <p:nvPr/>
          </p:nvSpPr>
          <p:spPr>
            <a:xfrm>
              <a:off x="3444128" y="2553776"/>
              <a:ext cx="1376433" cy="26176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8A51D6-6FBD-42AD-95DC-EBC1E0B853B9}"/>
                </a:ext>
              </a:extLst>
            </p:cNvPr>
            <p:cNvSpPr txBox="1"/>
            <p:nvPr/>
          </p:nvSpPr>
          <p:spPr>
            <a:xfrm>
              <a:off x="3800863" y="2822516"/>
              <a:ext cx="68480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dirty="0" err="1"/>
                <a:t>Syscall</a:t>
              </a:r>
              <a:endParaRPr lang="en-US" sz="16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849ADB-D868-4857-BD9B-F22463E0D9EA}"/>
                </a:ext>
              </a:extLst>
            </p:cNvPr>
            <p:cNvSpPr/>
            <p:nvPr/>
          </p:nvSpPr>
          <p:spPr>
            <a:xfrm>
              <a:off x="3797896" y="2822516"/>
              <a:ext cx="668897" cy="36933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60CAF0-B19C-400D-A02F-06FAA45F3E62}"/>
                </a:ext>
              </a:extLst>
            </p:cNvPr>
            <p:cNvSpPr txBox="1"/>
            <p:nvPr/>
          </p:nvSpPr>
          <p:spPr>
            <a:xfrm>
              <a:off x="3511791" y="3305468"/>
              <a:ext cx="1309974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File System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1369394-D956-4C15-BEB9-C1AAC24B2E34}"/>
                </a:ext>
              </a:extLst>
            </p:cNvPr>
            <p:cNvSpPr/>
            <p:nvPr/>
          </p:nvSpPr>
          <p:spPr>
            <a:xfrm>
              <a:off x="3491117" y="3198823"/>
              <a:ext cx="1282454" cy="62048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DE6B799-E83B-4316-96A7-BCE2ABB96BA0}"/>
                </a:ext>
              </a:extLst>
            </p:cNvPr>
            <p:cNvSpPr txBox="1"/>
            <p:nvPr/>
          </p:nvSpPr>
          <p:spPr>
            <a:xfrm>
              <a:off x="3602176" y="3819303"/>
              <a:ext cx="1164101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I/O Driver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BF8D8F-FED8-4073-8D05-16EBEC765DE9}"/>
                </a:ext>
              </a:extLst>
            </p:cNvPr>
            <p:cNvSpPr/>
            <p:nvPr/>
          </p:nvSpPr>
          <p:spPr>
            <a:xfrm>
              <a:off x="3289820" y="3845668"/>
              <a:ext cx="1685048" cy="32039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73810F6-703E-417A-A828-2A4DE936F782}"/>
                </a:ext>
              </a:extLst>
            </p:cNvPr>
            <p:cNvCxnSpPr/>
            <p:nvPr/>
          </p:nvCxnSpPr>
          <p:spPr>
            <a:xfrm>
              <a:off x="3904513" y="4381483"/>
              <a:ext cx="1076305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878B0D6-35C8-4617-A382-9B9E9B3DB541}"/>
                </a:ext>
              </a:extLst>
            </p:cNvPr>
            <p:cNvCxnSpPr/>
            <p:nvPr/>
          </p:nvCxnSpPr>
          <p:spPr>
            <a:xfrm>
              <a:off x="4056913" y="4202718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05DB80D-8A08-4677-8733-D3DE640BCBBC}"/>
                </a:ext>
              </a:extLst>
            </p:cNvPr>
            <p:cNvCxnSpPr/>
            <p:nvPr/>
          </p:nvCxnSpPr>
          <p:spPr>
            <a:xfrm>
              <a:off x="4504835" y="4381483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477048F-1F6D-4C27-8C5A-7D339B8FE64D}"/>
                </a:ext>
              </a:extLst>
            </p:cNvPr>
            <p:cNvSpPr/>
            <p:nvPr/>
          </p:nvSpPr>
          <p:spPr>
            <a:xfrm>
              <a:off x="4381514" y="4560248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3E5F83-E4BD-4A3A-B317-E68A5ECC3734}"/>
                </a:ext>
              </a:extLst>
            </p:cNvPr>
            <p:cNvSpPr/>
            <p:nvPr/>
          </p:nvSpPr>
          <p:spPr>
            <a:xfrm>
              <a:off x="4762413" y="4560248"/>
              <a:ext cx="182593" cy="1950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BFBF192-0CCD-4261-96E6-D997A6C65C55}"/>
                </a:ext>
              </a:extLst>
            </p:cNvPr>
            <p:cNvCxnSpPr>
              <a:stCxn id="50" idx="3"/>
              <a:endCxn id="51" idx="2"/>
            </p:cNvCxnSpPr>
            <p:nvPr/>
          </p:nvCxnSpPr>
          <p:spPr>
            <a:xfrm>
              <a:off x="4624123" y="4657791"/>
              <a:ext cx="13829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AFC0C7-CF30-414D-BCEC-6FA71D813809}"/>
                </a:ext>
              </a:extLst>
            </p:cNvPr>
            <p:cNvSpPr/>
            <p:nvPr/>
          </p:nvSpPr>
          <p:spPr>
            <a:xfrm>
              <a:off x="3605982" y="4365163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B6A30F-4ADF-407C-88EB-BB4F9189EB7C}"/>
                </a:ext>
              </a:extLst>
            </p:cNvPr>
            <p:cNvCxnSpPr/>
            <p:nvPr/>
          </p:nvCxnSpPr>
          <p:spPr>
            <a:xfrm>
              <a:off x="3712618" y="4186398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915486-EF93-4D27-87F4-475AFC09E8FC}"/>
                </a:ext>
              </a:extLst>
            </p:cNvPr>
            <p:cNvSpPr txBox="1"/>
            <p:nvPr/>
          </p:nvSpPr>
          <p:spPr>
            <a:xfrm>
              <a:off x="3124200" y="1587767"/>
              <a:ext cx="214033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Application / Service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5525420" y="197819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5525420" y="2425072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5525420" y="2733925"/>
            <a:ext cx="319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5525420" y="340128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5525420" y="3846938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5563934" y="4386001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Disks, Flash, Controllers, DMA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86000" y="4892926"/>
            <a:ext cx="7796514" cy="1339620"/>
            <a:chOff x="1386000" y="4892926"/>
            <a:chExt cx="7796514" cy="1339620"/>
          </a:xfrm>
        </p:grpSpPr>
        <p:pic>
          <p:nvPicPr>
            <p:cNvPr id="62" name="Picture 61" descr="imgres.jpg">
              <a:extLst>
                <a:ext uri="{FF2B5EF4-FFF2-40B4-BE49-F238E27FC236}">
                  <a16:creationId xmlns:a16="http://schemas.microsoft.com/office/drawing/2014/main" id="{EE276A6E-8C4A-4669-B475-509D13FA8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412" y="4892926"/>
              <a:ext cx="903312" cy="736435"/>
            </a:xfrm>
            <a:prstGeom prst="rect">
              <a:avLst/>
            </a:prstGeom>
          </p:spPr>
        </p:pic>
        <p:pic>
          <p:nvPicPr>
            <p:cNvPr id="63" name="Picture 62" descr="imgres.jpg">
              <a:extLst>
                <a:ext uri="{FF2B5EF4-FFF2-40B4-BE49-F238E27FC236}">
                  <a16:creationId xmlns:a16="http://schemas.microsoft.com/office/drawing/2014/main" id="{EC10626C-A864-4D63-A0F3-EAE2B4DB6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876" y="4892926"/>
              <a:ext cx="1757619" cy="1206336"/>
            </a:xfrm>
            <a:prstGeom prst="rect">
              <a:avLst/>
            </a:prstGeom>
          </p:spPr>
        </p:pic>
        <p:pic>
          <p:nvPicPr>
            <p:cNvPr id="64" name="Picture 63" descr="images.jpg">
              <a:extLst>
                <a:ext uri="{FF2B5EF4-FFF2-40B4-BE49-F238E27FC236}">
                  <a16:creationId xmlns:a16="http://schemas.microsoft.com/office/drawing/2014/main" id="{AFABA44E-5B19-421F-ADED-445A0AF5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922" y="5265458"/>
              <a:ext cx="942084" cy="727806"/>
            </a:xfrm>
            <a:prstGeom prst="rect">
              <a:avLst/>
            </a:prstGeom>
          </p:spPr>
        </p:pic>
        <p:pic>
          <p:nvPicPr>
            <p:cNvPr id="65" name="Picture 64" descr="images.jpg">
              <a:extLst>
                <a:ext uri="{FF2B5EF4-FFF2-40B4-BE49-F238E27FC236}">
                  <a16:creationId xmlns:a16="http://schemas.microsoft.com/office/drawing/2014/main" id="{90CD4FCF-9943-4E7F-AE62-51E05C1CE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828" y="5559766"/>
              <a:ext cx="1388686" cy="672780"/>
            </a:xfrm>
            <a:prstGeom prst="rect">
              <a:avLst/>
            </a:prstGeom>
          </p:spPr>
        </p:pic>
        <p:pic>
          <p:nvPicPr>
            <p:cNvPr id="66" name="Picture 65" descr="imgres.jpg">
              <a:extLst>
                <a:ext uri="{FF2B5EF4-FFF2-40B4-BE49-F238E27FC236}">
                  <a16:creationId xmlns:a16="http://schemas.microsoft.com/office/drawing/2014/main" id="{453D04BD-1A35-4317-9AD0-311CE9B54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299" y="5106435"/>
              <a:ext cx="886829" cy="886829"/>
            </a:xfrm>
            <a:prstGeom prst="rect">
              <a:avLst/>
            </a:prstGeom>
          </p:spPr>
        </p:pic>
        <p:pic>
          <p:nvPicPr>
            <p:cNvPr id="67" name="Picture 66" descr="imgres.jpg">
              <a:extLst>
                <a:ext uri="{FF2B5EF4-FFF2-40B4-BE49-F238E27FC236}">
                  <a16:creationId xmlns:a16="http://schemas.microsoft.com/office/drawing/2014/main" id="{531F2D7F-0245-4125-8BC7-5124B980E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000" y="5106117"/>
              <a:ext cx="1265440" cy="907297"/>
            </a:xfrm>
            <a:prstGeom prst="rect">
              <a:avLst/>
            </a:prstGeom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1689651" y="1950391"/>
            <a:ext cx="7447519" cy="149361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7793828" y="1419773"/>
            <a:ext cx="318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Focus of today’s lecture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5522948" y="3047135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 File Descriptions</a:t>
            </a:r>
          </a:p>
        </p:txBody>
      </p:sp>
      <p:sp>
        <p:nvSpPr>
          <p:cNvPr id="71" name="Arrow: Right 5">
            <a:extLst>
              <a:ext uri="{FF2B5EF4-FFF2-40B4-BE49-F238E27FC236}">
                <a16:creationId xmlns:a16="http://schemas.microsoft.com/office/drawing/2014/main" id="{DB606297-6081-4800-8311-2F45BAFDCE3D}"/>
              </a:ext>
            </a:extLst>
          </p:cNvPr>
          <p:cNvSpPr/>
          <p:nvPr/>
        </p:nvSpPr>
        <p:spPr>
          <a:xfrm flipH="1">
            <a:off x="8193470" y="3015748"/>
            <a:ext cx="1049109" cy="5196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DCD1-934E-4FB4-9CE0-2EE1DCF5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Maintains State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39A62-B07C-4D44-AF21-64B0DEC21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char buffer1[100];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char buffer2[100];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 = open("foo.txt", O_RDONLY);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read(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, buffer1, 100);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read(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, buffer2, 100);</a:t>
            </a:r>
          </a:p>
          <a:p>
            <a:pPr marL="27432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c</a:t>
            </a:r>
            <a:r>
              <a:rPr lang="en-US" dirty="0" smtClean="0">
                <a:latin typeface="Consolas" panose="020B0609020204030204" pitchFamily="49" charset="0"/>
              </a:rPr>
              <a:t>lose(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682B3-623C-413D-AE72-A6E6B12F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E7D40-5F7A-4114-BF00-516291C5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4FE83-BCBF-4043-90E2-109BC84A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34A3A-0AFE-400E-A717-D81D7246A354}"/>
              </a:ext>
            </a:extLst>
          </p:cNvPr>
          <p:cNvSpPr txBox="1"/>
          <p:nvPr/>
        </p:nvSpPr>
        <p:spPr>
          <a:xfrm>
            <a:off x="6937248" y="2228942"/>
            <a:ext cx="425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kernel remembers that the int it receives (stored in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fd</a:t>
            </a:r>
            <a:r>
              <a:rPr lang="en-US" sz="2400" dirty="0">
                <a:solidFill>
                  <a:srgbClr val="FF0000"/>
                </a:solidFill>
              </a:rPr>
              <a:t>) corresponds to foo.txt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96ABD2-E9D7-411A-9802-912BF826CFD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681728" y="2829107"/>
            <a:ext cx="2255520" cy="170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64A8C5-DE02-4AE4-AF65-E117BBB21EB3}"/>
              </a:ext>
            </a:extLst>
          </p:cNvPr>
          <p:cNvSpPr txBox="1"/>
          <p:nvPr/>
        </p:nvSpPr>
        <p:spPr>
          <a:xfrm>
            <a:off x="6937248" y="3690429"/>
            <a:ext cx="4253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kernel picks up where it left off in the file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66C4EA-3417-4B34-BBDE-44A35036F37E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681728" y="3331143"/>
            <a:ext cx="2255520" cy="774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Maintained by the Kernel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successful call to </a:t>
            </a:r>
            <a:r>
              <a:rPr lang="en-US" dirty="0" smtClean="0">
                <a:latin typeface="Consolas" panose="020B0609020204030204" pitchFamily="49" charset="0"/>
              </a:rPr>
              <a:t>open()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file descriptor 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/>
              <a:t>) is returned to the user</a:t>
            </a:r>
          </a:p>
          <a:p>
            <a:pPr lvl="1"/>
            <a:r>
              <a:rPr lang="en-US" dirty="0" smtClean="0"/>
              <a:t>An open file description is created in the kernel</a:t>
            </a:r>
          </a:p>
          <a:p>
            <a:r>
              <a:rPr lang="en-US" dirty="0" smtClean="0"/>
              <a:t>For each process, the kernel maintains a mapping from a file descriptor to an open file description</a:t>
            </a:r>
          </a:p>
          <a:p>
            <a:r>
              <a:rPr lang="en-US" dirty="0" smtClean="0"/>
              <a:t>On future system calls (e.g., </a:t>
            </a:r>
            <a:r>
              <a:rPr lang="en-US" dirty="0" smtClean="0">
                <a:latin typeface="Consolas" panose="020B0609020204030204" pitchFamily="49" charset="0"/>
              </a:rPr>
              <a:t>read()</a:t>
            </a:r>
            <a:r>
              <a:rPr lang="en-US" dirty="0" smtClean="0"/>
              <a:t>), the kernel looks up the open file description corresponding to the provided file descriptor and uses it to service the system call</a:t>
            </a:r>
          </a:p>
          <a:p>
            <a:r>
              <a:rPr lang="en-US" dirty="0" smtClean="0"/>
              <a:t>A call to </a:t>
            </a:r>
            <a:r>
              <a:rPr lang="en-US" dirty="0" smtClean="0">
                <a:latin typeface="Consolas" panose="020B0609020204030204" pitchFamily="49" charset="0"/>
              </a:rPr>
              <a:t>close()</a:t>
            </a:r>
            <a:r>
              <a:rPr lang="en-US" dirty="0" smtClean="0"/>
              <a:t> removes the file descriptor mapping and deallocates the file description (if no other processes refer to it)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32963-438C-4956-A819-0B0E8F7A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D577A-8D34-41AA-B258-43F43821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C9A9F-429C-44AE-A161-8D6DE348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E1A-0EB0-48D7-BB45-A138DC50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an Open File Description?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2EE0-41E0-4DE9-9A74-06A616AD6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our purposes, the two most important things are:</a:t>
            </a:r>
          </a:p>
          <a:p>
            <a:pPr lvl="1"/>
            <a:r>
              <a:rPr lang="en-US" dirty="0" smtClean="0"/>
              <a:t>Where to find the file data on disk</a:t>
            </a:r>
          </a:p>
          <a:p>
            <a:pPr lvl="1"/>
            <a:r>
              <a:rPr lang="en-US" dirty="0" smtClean="0"/>
              <a:t>The current position within the file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A3B72-CE98-44D7-A3CA-83B34EB7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7B795-C66B-4687-B30F-E6558A1F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C0AE2-DEE2-4EBC-9C9C-421AB089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" name="Picture 7" descr="Screen Shot 2014-09-04 at 1.19.45 PM.png">
            <a:extLst>
              <a:ext uri="{FF2B5EF4-FFF2-40B4-BE49-F238E27FC236}">
                <a16:creationId xmlns:a16="http://schemas.microsoft.com/office/drawing/2014/main" id="{0AD2729B-4088-40C0-A907-6F58AF5D0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/>
        </p:blipFill>
        <p:spPr>
          <a:xfrm>
            <a:off x="7432454" y="2256527"/>
            <a:ext cx="3860386" cy="454660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F346DB-880B-46F4-99EA-BDC3549EEE06}"/>
              </a:ext>
            </a:extLst>
          </p:cNvPr>
          <p:cNvCxnSpPr/>
          <p:nvPr/>
        </p:nvCxnSpPr>
        <p:spPr>
          <a:xfrm>
            <a:off x="5641848" y="2368296"/>
            <a:ext cx="2719640" cy="9784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FDE189-5B49-4972-8721-0DC7FC65B477}"/>
              </a:ext>
            </a:extLst>
          </p:cNvPr>
          <p:cNvCxnSpPr>
            <a:cxnSpLocks/>
          </p:cNvCxnSpPr>
          <p:nvPr/>
        </p:nvCxnSpPr>
        <p:spPr>
          <a:xfrm>
            <a:off x="5641848" y="2670048"/>
            <a:ext cx="2719640" cy="23957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Representation of a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9" y="1833372"/>
            <a:ext cx="3522693" cy="4351337"/>
          </a:xfrm>
        </p:spPr>
        <p:txBody>
          <a:bodyPr/>
          <a:lstStyle/>
          <a:p>
            <a:r>
              <a:rPr lang="en-US" dirty="0" smtClean="0"/>
              <a:t>Suppose that we execute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open("foo.txt", ...)</a:t>
            </a:r>
          </a:p>
          <a:p>
            <a:r>
              <a:rPr lang="en-US" dirty="0" smtClean="0"/>
              <a:t>and that the result is 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D84-7F08-447B-9CA3-2B4BD9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E43-0BFA-42C3-B403-6792C15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2C93-8B42-4C90-B3E9-685CB4B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229392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4316126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83035" y="38246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59383" y="432995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258722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258722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</a:t>
            </a:r>
            <a:r>
              <a:rPr lang="en-US" dirty="0">
                <a:solidFill>
                  <a:schemeClr val="tx1"/>
                </a:solidFill>
              </a:rPr>
              <a:t> Regs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E2DDE-103C-459F-8E60-EAFB185EFA33}"/>
              </a:ext>
            </a:extLst>
          </p:cNvPr>
          <p:cNvSpPr txBox="1"/>
          <p:nvPr/>
        </p:nvSpPr>
        <p:spPr>
          <a:xfrm>
            <a:off x="2759560" y="31636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453164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493076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316585" y="48645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5055674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348538" y="4669312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138" y="1850572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69633" y="5111531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6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 animBg="1"/>
      <p:bldP spid="14" grpId="0" animBg="1"/>
      <p:bldP spid="16" grpId="0"/>
      <p:bldP spid="17" grpId="0" animBg="1"/>
      <p:bldP spid="27" grpId="0"/>
      <p:bldP spid="28" grpId="0"/>
      <p:bldP spid="29" grpId="0" animBg="1"/>
      <p:bldP spid="30" grpId="0"/>
      <p:bldP spid="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Representation of a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1841428"/>
            <a:ext cx="3601942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Suppose that we execute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open("foo.txt", ...)</a:t>
            </a:r>
          </a:p>
          <a:p>
            <a:r>
              <a:rPr lang="en-US" dirty="0" smtClean="0"/>
              <a:t>and that the result is 3</a:t>
            </a:r>
          </a:p>
          <a:p>
            <a:endParaRPr lang="en-US" dirty="0" smtClean="0"/>
          </a:p>
          <a:p>
            <a:r>
              <a:rPr lang="en-US" dirty="0" smtClean="0"/>
              <a:t>Next, suppose that we execute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read(3,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100)</a:t>
            </a:r>
          </a:p>
          <a:p>
            <a:r>
              <a:rPr lang="en-US" dirty="0" smtClean="0"/>
              <a:t>and that the result is 100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D84-7F08-447B-9CA3-2B4BD9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E43-0BFA-42C3-B403-6792C15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2C93-8B42-4C90-B3E9-685CB4B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138" y="1841428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AD8CCB4-96BD-4356-AC1F-B65DF9259D3D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33894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9FDD-7CAE-4AD6-81F0-5F182DE5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System Calls (“</a:t>
            </a:r>
            <a:r>
              <a:rPr lang="en-US" dirty="0" err="1" smtClean="0"/>
              <a:t>Syscalls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A4A1F-1EB4-4BFB-90B3-C0175C7F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B8B6A-446A-4020-AC97-A0129A67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6DB1E-09FE-4D6F-8903-B86F417D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527063" y="2077702"/>
            <a:ext cx="7467329" cy="4302793"/>
            <a:chOff x="1850407" y="1565336"/>
            <a:chExt cx="8131739" cy="46856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071CB8-16BB-488F-874A-03C610A00FC7}"/>
                </a:ext>
              </a:extLst>
            </p:cNvPr>
            <p:cNvSpPr/>
            <p:nvPr/>
          </p:nvSpPr>
          <p:spPr>
            <a:xfrm>
              <a:off x="5038222" y="3709775"/>
              <a:ext cx="2115555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480341-0BA6-4907-BD07-D427759EC2A2}"/>
                </a:ext>
              </a:extLst>
            </p:cNvPr>
            <p:cNvSpPr txBox="1"/>
            <p:nvPr/>
          </p:nvSpPr>
          <p:spPr>
            <a:xfrm>
              <a:off x="3570590" y="1808679"/>
              <a:ext cx="1106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Compilers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3010AE-A54D-4C93-8F48-C0F152F9A4F8}"/>
                </a:ext>
              </a:extLst>
            </p:cNvPr>
            <p:cNvSpPr txBox="1"/>
            <p:nvPr/>
          </p:nvSpPr>
          <p:spPr>
            <a:xfrm>
              <a:off x="6291473" y="2498822"/>
              <a:ext cx="13671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Web Servers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2D2276-381D-45ED-A6BE-F7A8D2C1B670}"/>
                </a:ext>
              </a:extLst>
            </p:cNvPr>
            <p:cNvSpPr txBox="1"/>
            <p:nvPr/>
          </p:nvSpPr>
          <p:spPr>
            <a:xfrm>
              <a:off x="6443873" y="1808679"/>
              <a:ext cx="1514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Web Browsers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8300C6-3096-41F4-B164-E032B4CACE97}"/>
                </a:ext>
              </a:extLst>
            </p:cNvPr>
            <p:cNvSpPr txBox="1"/>
            <p:nvPr/>
          </p:nvSpPr>
          <p:spPr>
            <a:xfrm>
              <a:off x="4133943" y="2602747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Databases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A46545-D1ED-4349-BE8C-C458F26021D4}"/>
                </a:ext>
              </a:extLst>
            </p:cNvPr>
            <p:cNvSpPr txBox="1"/>
            <p:nvPr/>
          </p:nvSpPr>
          <p:spPr>
            <a:xfrm>
              <a:off x="5154552" y="2232539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Email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EC8882-924D-4D7B-A83A-7BDA5E0F129E}"/>
                </a:ext>
              </a:extLst>
            </p:cNvPr>
            <p:cNvSpPr txBox="1"/>
            <p:nvPr/>
          </p:nvSpPr>
          <p:spPr>
            <a:xfrm>
              <a:off x="4792057" y="1624013"/>
              <a:ext cx="1742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Word Processing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0B4B3E-877F-4777-9C5E-894D52DE836F}"/>
                </a:ext>
              </a:extLst>
            </p:cNvPr>
            <p:cNvSpPr txBox="1"/>
            <p:nvPr/>
          </p:nvSpPr>
          <p:spPr>
            <a:xfrm>
              <a:off x="5038222" y="3333514"/>
              <a:ext cx="19864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Portable OS Library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15F5F8-4B31-494E-9318-7F72BBD52929}"/>
                </a:ext>
              </a:extLst>
            </p:cNvPr>
            <p:cNvSpPr txBox="1"/>
            <p:nvPr/>
          </p:nvSpPr>
          <p:spPr>
            <a:xfrm>
              <a:off x="5394793" y="3709775"/>
              <a:ext cx="13356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System Call </a:t>
              </a:r>
            </a:p>
            <a:p>
              <a:pPr algn="ctr"/>
              <a:r>
                <a:rPr lang="en-US" sz="16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Interface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18764D-1D0E-4A79-AD84-5DCD6174E38B}"/>
                </a:ext>
              </a:extLst>
            </p:cNvPr>
            <p:cNvSpPr txBox="1"/>
            <p:nvPr/>
          </p:nvSpPr>
          <p:spPr>
            <a:xfrm>
              <a:off x="5203040" y="4356106"/>
              <a:ext cx="1951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Portable OS Kernel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50CCBE-F14F-4103-B48C-EA0635A35DA4}"/>
                </a:ext>
              </a:extLst>
            </p:cNvPr>
            <p:cNvSpPr txBox="1"/>
            <p:nvPr/>
          </p:nvSpPr>
          <p:spPr>
            <a:xfrm>
              <a:off x="4653123" y="4799586"/>
              <a:ext cx="3196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Platform support,  Device Drivers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A2D474-563F-4CFF-9D92-19801CE1C824}"/>
                </a:ext>
              </a:extLst>
            </p:cNvPr>
            <p:cNvSpPr txBox="1"/>
            <p:nvPr/>
          </p:nvSpPr>
          <p:spPr>
            <a:xfrm>
              <a:off x="4253493" y="5295373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x86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FC65B8-9E05-4F52-A734-3C1CE33656A8}"/>
                </a:ext>
              </a:extLst>
            </p:cNvPr>
            <p:cNvSpPr txBox="1"/>
            <p:nvPr/>
          </p:nvSpPr>
          <p:spPr>
            <a:xfrm>
              <a:off x="7485929" y="5295373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ARM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7FF77D-F3C7-4E42-9ADA-44B337DCFAF6}"/>
                </a:ext>
              </a:extLst>
            </p:cNvPr>
            <p:cNvSpPr txBox="1"/>
            <p:nvPr/>
          </p:nvSpPr>
          <p:spPr>
            <a:xfrm>
              <a:off x="5591459" y="5295373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PowerPC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8A5CEA-2533-471F-933F-28F366CDA1D7}"/>
                </a:ext>
              </a:extLst>
            </p:cNvPr>
            <p:cNvSpPr txBox="1"/>
            <p:nvPr/>
          </p:nvSpPr>
          <p:spPr>
            <a:xfrm>
              <a:off x="2841007" y="5898030"/>
              <a:ext cx="230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Ethernet (1Gbs/10Gbs)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E8245D-954C-4B09-9D2C-21DA0DFCBEEE}"/>
                </a:ext>
              </a:extLst>
            </p:cNvPr>
            <p:cNvSpPr txBox="1"/>
            <p:nvPr/>
          </p:nvSpPr>
          <p:spPr>
            <a:xfrm>
              <a:off x="5120792" y="5898030"/>
              <a:ext cx="15848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802.11 a/g/n/ac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238C37-2DEB-4114-8738-FA3621A28B1A}"/>
                </a:ext>
              </a:extLst>
            </p:cNvPr>
            <p:cNvSpPr txBox="1"/>
            <p:nvPr/>
          </p:nvSpPr>
          <p:spPr>
            <a:xfrm>
              <a:off x="6643130" y="5898030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SCSI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3DFC6A-D905-4E9F-81BB-E1AEB727B554}"/>
                </a:ext>
              </a:extLst>
            </p:cNvPr>
            <p:cNvSpPr txBox="1"/>
            <p:nvPr/>
          </p:nvSpPr>
          <p:spPr>
            <a:xfrm>
              <a:off x="8186939" y="5912419"/>
              <a:ext cx="12779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Thunderbolt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DF637-7656-46AF-9A30-5CA8723829E9}"/>
                </a:ext>
              </a:extLst>
            </p:cNvPr>
            <p:cNvSpPr txBox="1"/>
            <p:nvPr/>
          </p:nvSpPr>
          <p:spPr>
            <a:xfrm>
              <a:off x="7184407" y="59007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Graphics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B3A908-D903-4A27-8AC6-036AC5057485}"/>
                </a:ext>
              </a:extLst>
            </p:cNvPr>
            <p:cNvSpPr txBox="1"/>
            <p:nvPr/>
          </p:nvSpPr>
          <p:spPr>
            <a:xfrm>
              <a:off x="8537506" y="5546704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PCI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16E387-3551-4694-9284-874C8E7DFA53}"/>
                </a:ext>
              </a:extLst>
            </p:cNvPr>
            <p:cNvSpPr/>
            <p:nvPr/>
          </p:nvSpPr>
          <p:spPr>
            <a:xfrm>
              <a:off x="2643769" y="1655311"/>
              <a:ext cx="2394453" cy="4459699"/>
            </a:xfrm>
            <a:custGeom>
              <a:avLst/>
              <a:gdLst>
                <a:gd name="connsiteX0" fmla="*/ 416848 w 2394453"/>
                <a:gd name="connsiteY0" fmla="*/ 0 h 4459699"/>
                <a:gd name="connsiteX1" fmla="*/ 1512286 w 2394453"/>
                <a:gd name="connsiteY1" fmla="*/ 1153705 h 4459699"/>
                <a:gd name="connsiteX2" fmla="*/ 2123017 w 2394453"/>
                <a:gd name="connsiteY2" fmla="*/ 1929305 h 4459699"/>
                <a:gd name="connsiteX3" fmla="*/ 2355677 w 2394453"/>
                <a:gd name="connsiteY3" fmla="*/ 2346190 h 4459699"/>
                <a:gd name="connsiteX4" fmla="*/ 2394453 w 2394453"/>
                <a:gd name="connsiteY4" fmla="*/ 2627345 h 4459699"/>
                <a:gd name="connsiteX5" fmla="*/ 2171488 w 2394453"/>
                <a:gd name="connsiteY5" fmla="*/ 2995755 h 4459699"/>
                <a:gd name="connsiteX6" fmla="*/ 1405651 w 2394453"/>
                <a:gd name="connsiteY6" fmla="*/ 3606540 h 4459699"/>
                <a:gd name="connsiteX7" fmla="*/ 0 w 2394453"/>
                <a:gd name="connsiteY7" fmla="*/ 4459699 h 445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4453" h="4459699">
                  <a:moveTo>
                    <a:pt x="416848" y="0"/>
                  </a:moveTo>
                  <a:lnTo>
                    <a:pt x="1512286" y="1153705"/>
                  </a:lnTo>
                  <a:lnTo>
                    <a:pt x="2123017" y="1929305"/>
                  </a:lnTo>
                  <a:lnTo>
                    <a:pt x="2355677" y="2346190"/>
                  </a:lnTo>
                  <a:lnTo>
                    <a:pt x="2394453" y="2627345"/>
                  </a:lnTo>
                  <a:lnTo>
                    <a:pt x="2171488" y="2995755"/>
                  </a:lnTo>
                  <a:lnTo>
                    <a:pt x="1405651" y="3606540"/>
                  </a:lnTo>
                  <a:lnTo>
                    <a:pt x="0" y="445969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531B0FD-5B1D-4347-BE4F-9DFD219191EA}"/>
                </a:ext>
              </a:extLst>
            </p:cNvPr>
            <p:cNvSpPr/>
            <p:nvPr/>
          </p:nvSpPr>
          <p:spPr>
            <a:xfrm flipH="1">
              <a:off x="7153777" y="1565336"/>
              <a:ext cx="2394453" cy="4459699"/>
            </a:xfrm>
            <a:custGeom>
              <a:avLst/>
              <a:gdLst>
                <a:gd name="connsiteX0" fmla="*/ 416848 w 2394453"/>
                <a:gd name="connsiteY0" fmla="*/ 0 h 4459699"/>
                <a:gd name="connsiteX1" fmla="*/ 1512286 w 2394453"/>
                <a:gd name="connsiteY1" fmla="*/ 1153705 h 4459699"/>
                <a:gd name="connsiteX2" fmla="*/ 2123017 w 2394453"/>
                <a:gd name="connsiteY2" fmla="*/ 1929305 h 4459699"/>
                <a:gd name="connsiteX3" fmla="*/ 2355677 w 2394453"/>
                <a:gd name="connsiteY3" fmla="*/ 2346190 h 4459699"/>
                <a:gd name="connsiteX4" fmla="*/ 2394453 w 2394453"/>
                <a:gd name="connsiteY4" fmla="*/ 2627345 h 4459699"/>
                <a:gd name="connsiteX5" fmla="*/ 2171488 w 2394453"/>
                <a:gd name="connsiteY5" fmla="*/ 2995755 h 4459699"/>
                <a:gd name="connsiteX6" fmla="*/ 1405651 w 2394453"/>
                <a:gd name="connsiteY6" fmla="*/ 3606540 h 4459699"/>
                <a:gd name="connsiteX7" fmla="*/ 0 w 2394453"/>
                <a:gd name="connsiteY7" fmla="*/ 4459699 h 445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4453" h="4459699">
                  <a:moveTo>
                    <a:pt x="416848" y="0"/>
                  </a:moveTo>
                  <a:lnTo>
                    <a:pt x="1512286" y="1153705"/>
                  </a:lnTo>
                  <a:lnTo>
                    <a:pt x="2123017" y="1929305"/>
                  </a:lnTo>
                  <a:lnTo>
                    <a:pt x="2355677" y="2346190"/>
                  </a:lnTo>
                  <a:lnTo>
                    <a:pt x="2394453" y="2627345"/>
                  </a:lnTo>
                  <a:lnTo>
                    <a:pt x="2171488" y="2995755"/>
                  </a:lnTo>
                  <a:lnTo>
                    <a:pt x="1405651" y="3606540"/>
                  </a:lnTo>
                  <a:lnTo>
                    <a:pt x="0" y="445969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282C5D-76AF-4CCF-A688-C746BD6157F1}"/>
                </a:ext>
              </a:extLst>
            </p:cNvPr>
            <p:cNvCxnSpPr/>
            <p:nvPr/>
          </p:nvCxnSpPr>
          <p:spPr>
            <a:xfrm>
              <a:off x="4653123" y="3187121"/>
              <a:ext cx="2759884" cy="299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B83ADA-7E9F-4F81-9DC1-F38F8EF32F51}"/>
                </a:ext>
              </a:extLst>
            </p:cNvPr>
            <p:cNvCxnSpPr/>
            <p:nvPr/>
          </p:nvCxnSpPr>
          <p:spPr>
            <a:xfrm>
              <a:off x="1850407" y="5256593"/>
              <a:ext cx="7075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81C35B-7B97-485A-8160-A8A1F1ED349C}"/>
                </a:ext>
              </a:extLst>
            </p:cNvPr>
            <p:cNvSpPr txBox="1"/>
            <p:nvPr/>
          </p:nvSpPr>
          <p:spPr>
            <a:xfrm>
              <a:off x="2051563" y="5295373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Hardware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01729B-5551-463D-93E0-00D98612DFD9}"/>
                </a:ext>
              </a:extLst>
            </p:cNvPr>
            <p:cNvSpPr txBox="1"/>
            <p:nvPr/>
          </p:nvSpPr>
          <p:spPr>
            <a:xfrm>
              <a:off x="2051563" y="4747467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Software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D0B2D20-2CA4-4378-BAEF-8609E7EB0E14}"/>
                </a:ext>
              </a:extLst>
            </p:cNvPr>
            <p:cNvSpPr txBox="1"/>
            <p:nvPr/>
          </p:nvSpPr>
          <p:spPr>
            <a:xfrm>
              <a:off x="3334194" y="4134313"/>
              <a:ext cx="869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729114-E826-4F02-8CBB-CF2D39BA46BC}"/>
                </a:ext>
              </a:extLst>
            </p:cNvPr>
            <p:cNvSpPr txBox="1"/>
            <p:nvPr/>
          </p:nvSpPr>
          <p:spPr>
            <a:xfrm>
              <a:off x="3332986" y="3586407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CC41D6-A86E-41CF-817C-928E49CCDB5D}"/>
                </a:ext>
              </a:extLst>
            </p:cNvPr>
            <p:cNvCxnSpPr/>
            <p:nvPr/>
          </p:nvCxnSpPr>
          <p:spPr>
            <a:xfrm>
              <a:off x="3077054" y="4114423"/>
              <a:ext cx="251440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0481E4-6AA3-4765-9FDC-894C1D00C498}"/>
                </a:ext>
              </a:extLst>
            </p:cNvPr>
            <p:cNvSpPr txBox="1"/>
            <p:nvPr/>
          </p:nvSpPr>
          <p:spPr>
            <a:xfrm>
              <a:off x="7547315" y="3332638"/>
              <a:ext cx="48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64AD0D-C5C6-4F04-B487-1F3EFC5A8232}"/>
                </a:ext>
              </a:extLst>
            </p:cNvPr>
            <p:cNvSpPr txBox="1"/>
            <p:nvPr/>
          </p:nvSpPr>
          <p:spPr>
            <a:xfrm>
              <a:off x="7941203" y="2683488"/>
              <a:ext cx="2040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Application / Service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6F476D8-E96F-4E6F-9054-309B9D8D1579}"/>
              </a:ext>
            </a:extLst>
          </p:cNvPr>
          <p:cNvSpPr txBox="1"/>
          <p:nvPr/>
        </p:nvSpPr>
        <p:spPr>
          <a:xfrm>
            <a:off x="422678" y="2627531"/>
            <a:ext cx="3517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“But, I’ve never seen a </a:t>
            </a:r>
            <a:r>
              <a:rPr lang="en-US" b="1" dirty="0" err="1">
                <a:solidFill>
                  <a:srgbClr val="FF0000"/>
                </a:solidFill>
              </a:rPr>
              <a:t>syscall</a:t>
            </a:r>
            <a:r>
              <a:rPr lang="en-US" b="1" dirty="0">
                <a:solidFill>
                  <a:srgbClr val="FF0000"/>
                </a:solidFill>
              </a:rPr>
              <a:t>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OS library issues system 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Language runtime uses OS library…</a:t>
            </a:r>
          </a:p>
        </p:txBody>
      </p:sp>
    </p:spTree>
    <p:extLst>
      <p:ext uri="{BB962C8B-B14F-4D97-AF65-F5344CB8AC3E}">
        <p14:creationId xmlns:p14="http://schemas.microsoft.com/office/powerpoint/2010/main" val="38992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Representation of a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D84-7F08-447B-9CA3-2B4BD9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E43-0BFA-42C3-B403-6792C15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2C93-8B42-4C90-B3E9-685CB4B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138" y="1841428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E42C3A-CBFB-4452-9225-093F574D280F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 txBox="1">
            <a:spLocks/>
          </p:cNvSpPr>
          <p:nvPr/>
        </p:nvSpPr>
        <p:spPr>
          <a:xfrm>
            <a:off x="7543800" y="1841428"/>
            <a:ext cx="360194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Suppose that we execute</a:t>
            </a:r>
          </a:p>
          <a:p>
            <a:pPr marL="274320" lvl="1" indent="0">
              <a:buFont typeface="Wingdings 2" pitchFamily="18" charset="2"/>
              <a:buNone/>
            </a:pPr>
            <a:r>
              <a:rPr lang="en-US" dirty="0" smtClean="0">
                <a:latin typeface="Consolas" panose="020B0609020204030204" pitchFamily="49" charset="0"/>
              </a:rPr>
              <a:t>open("foo.txt", ...)</a:t>
            </a:r>
          </a:p>
          <a:p>
            <a:r>
              <a:rPr lang="en-US" dirty="0" smtClean="0"/>
              <a:t>and that the result is 3</a:t>
            </a:r>
          </a:p>
          <a:p>
            <a:endParaRPr lang="en-US" dirty="0" smtClean="0"/>
          </a:p>
          <a:p>
            <a:r>
              <a:rPr lang="en-US" dirty="0" smtClean="0"/>
              <a:t>Next, suppose that we execute</a:t>
            </a:r>
          </a:p>
          <a:p>
            <a:pPr marL="274320" lvl="1" indent="0">
              <a:buFont typeface="Wingdings 2" pitchFamily="18" charset="2"/>
              <a:buNone/>
            </a:pPr>
            <a:r>
              <a:rPr lang="en-US" dirty="0" smtClean="0">
                <a:latin typeface="Consolas" panose="020B0609020204030204" pitchFamily="49" charset="0"/>
              </a:rPr>
              <a:t>read(3,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100)</a:t>
            </a:r>
          </a:p>
          <a:p>
            <a:r>
              <a:rPr lang="en-US" dirty="0" smtClean="0"/>
              <a:t>and that the result is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Representation of a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D84-7F08-447B-9CA3-2B4BD9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E43-0BFA-42C3-B403-6792C15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2C93-8B42-4C90-B3E9-685CB4B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138" y="1841428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616D845-D6B8-4D11-BE11-29199256CAB0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 txBox="1">
            <a:spLocks/>
          </p:cNvSpPr>
          <p:nvPr/>
        </p:nvSpPr>
        <p:spPr>
          <a:xfrm>
            <a:off x="7543800" y="1841428"/>
            <a:ext cx="3749040" cy="4351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Suppose that we execute</a:t>
            </a:r>
          </a:p>
          <a:p>
            <a:pPr marL="274320" lvl="1" indent="0">
              <a:buFont typeface="Wingdings 2" pitchFamily="18" charset="2"/>
              <a:buNone/>
            </a:pPr>
            <a:r>
              <a:rPr lang="en-US" dirty="0" smtClean="0">
                <a:latin typeface="Consolas" panose="020B0609020204030204" pitchFamily="49" charset="0"/>
              </a:rPr>
              <a:t>open("foo.txt", ...)</a:t>
            </a:r>
          </a:p>
          <a:p>
            <a:r>
              <a:rPr lang="en-US" dirty="0" smtClean="0"/>
              <a:t>and that the result is 3</a:t>
            </a:r>
          </a:p>
          <a:p>
            <a:endParaRPr lang="en-US" dirty="0" smtClean="0"/>
          </a:p>
          <a:p>
            <a:r>
              <a:rPr lang="en-US" dirty="0" smtClean="0"/>
              <a:t>Next, suppose that we execute</a:t>
            </a:r>
          </a:p>
          <a:p>
            <a:pPr marL="274320" lvl="1" indent="0">
              <a:buFont typeface="Wingdings 2" pitchFamily="18" charset="2"/>
              <a:buNone/>
            </a:pPr>
            <a:r>
              <a:rPr lang="en-US" dirty="0" smtClean="0">
                <a:latin typeface="Consolas" panose="020B0609020204030204" pitchFamily="49" charset="0"/>
              </a:rPr>
              <a:t>read(3,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100)</a:t>
            </a:r>
          </a:p>
          <a:p>
            <a:r>
              <a:rPr lang="en-US" dirty="0" smtClean="0"/>
              <a:t>and that the result is 100</a:t>
            </a:r>
          </a:p>
          <a:p>
            <a:r>
              <a:rPr lang="en-US" dirty="0"/>
              <a:t>Finally, suppose that we execute</a:t>
            </a:r>
          </a:p>
          <a:p>
            <a:pPr marL="27432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close(3)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41069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Now, let’s fork()!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97BD5-AE70-4EA9-AD0B-8DCDEC1F9307}"/>
              </a:ext>
            </a:extLst>
          </p:cNvPr>
          <p:cNvSpPr txBox="1"/>
          <p:nvPr/>
        </p:nvSpPr>
        <p:spPr>
          <a:xfrm>
            <a:off x="5166118" y="2566573"/>
            <a:ext cx="2689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File descriptor is copied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Open file description is aliased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14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2" grpId="0"/>
      <p:bldP spid="4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6"/>
                </a:solidFill>
              </a:rPr>
              <a:t>200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6"/>
                </a:solidFill>
              </a:rPr>
              <a:t>200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4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Descriptor is Copied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567745"/>
            <a:ext cx="3581400" cy="365125"/>
          </a:xfrm>
        </p:spPr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</a:t>
            </a:r>
            <a:r>
              <a:rPr lang="en-US" dirty="0" smtClean="0">
                <a:solidFill>
                  <a:schemeClr val="accent6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</a:t>
            </a:r>
            <a:r>
              <a:rPr lang="en-US" dirty="0" smtClean="0">
                <a:solidFill>
                  <a:schemeClr val="accent5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chemeClr val="accent5"/>
              </a:solidFill>
              <a:latin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6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Descriptor is Copied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A175D1-02B0-4066-8115-BF240C9A404B}"/>
              </a:ext>
            </a:extLst>
          </p:cNvPr>
          <p:cNvSpPr txBox="1"/>
          <p:nvPr/>
        </p:nvSpPr>
        <p:spPr>
          <a:xfrm>
            <a:off x="5192214" y="2769292"/>
            <a:ext cx="258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 file description remains alive until no file descriptors in any process refer to 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</a:t>
            </a:r>
            <a:r>
              <a:rPr lang="en-US" dirty="0" smtClean="0">
                <a:solidFill>
                  <a:schemeClr val="accent6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</a:t>
            </a:r>
            <a:r>
              <a:rPr lang="en-US" dirty="0" smtClean="0">
                <a:solidFill>
                  <a:schemeClr val="accent5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chemeClr val="accent5"/>
              </a:solidFill>
              <a:latin typeface="Consolas" panose="020B0609020204030204" pitchFamily="49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5AA1-2840-4E26-9B96-4425C397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Aliasing the Open File Description a Good Idea?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6EDFA-4116-4A22-9742-B8284FF71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allows for shared resources between processes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A2B83-E04D-4197-A0DF-6ED93B4D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5A064-1165-4114-8327-747A1BD8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7DDD5-7A49-4F7E-BEEE-B084B9F4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4C99-CDC4-43E2-9006-4B9A8D90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OS Library Issues </a:t>
            </a:r>
            <a:r>
              <a:rPr lang="en-US" dirty="0" err="1" smtClean="0"/>
              <a:t>Syscalls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3033E-F632-423F-B3C3-D0C9BC3C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158F0-90D9-4081-8DD5-1FE3CDAC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566E8-BA3A-40B0-B691-D715CE65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772661" y="2278840"/>
            <a:ext cx="2819400" cy="1447800"/>
            <a:chOff x="1711842" y="1766776"/>
            <a:chExt cx="2819400" cy="1447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609676-EF72-4881-BF1A-CFABABA1B6F8}"/>
                </a:ext>
              </a:extLst>
            </p:cNvPr>
            <p:cNvSpPr/>
            <p:nvPr/>
          </p:nvSpPr>
          <p:spPr bwMode="auto">
            <a:xfrm>
              <a:off x="1788042" y="2604976"/>
              <a:ext cx="26670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5B6F349-85B2-468E-A21A-98FDC9BEE2F2}"/>
                </a:ext>
              </a:extLst>
            </p:cNvPr>
            <p:cNvSpPr/>
            <p:nvPr/>
          </p:nvSpPr>
          <p:spPr bwMode="auto">
            <a:xfrm>
              <a:off x="1711842" y="1766776"/>
              <a:ext cx="784470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1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7BB6A20-D40B-41FC-9F8A-E51F1168C510}"/>
                </a:ext>
              </a:extLst>
            </p:cNvPr>
            <p:cNvSpPr/>
            <p:nvPr/>
          </p:nvSpPr>
          <p:spPr bwMode="auto">
            <a:xfrm>
              <a:off x="2626242" y="1766776"/>
              <a:ext cx="811902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2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BB2680B-F4B8-4AFE-A4DE-5286049B7C18}"/>
                </a:ext>
              </a:extLst>
            </p:cNvPr>
            <p:cNvSpPr/>
            <p:nvPr/>
          </p:nvSpPr>
          <p:spPr bwMode="auto">
            <a:xfrm>
              <a:off x="3714740" y="1766776"/>
              <a:ext cx="816502" cy="76200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90D51E-38CE-4462-9F80-007CB4646741}"/>
                </a:ext>
              </a:extLst>
            </p:cNvPr>
            <p:cNvSpPr txBox="1"/>
            <p:nvPr/>
          </p:nvSpPr>
          <p:spPr>
            <a:xfrm>
              <a:off x="3353744" y="214777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Gill Sans Light"/>
                </a:rPr>
                <a:t>…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36420" y="3212126"/>
            <a:ext cx="5117925" cy="2593250"/>
            <a:chOff x="4336420" y="3212126"/>
            <a:chExt cx="5117925" cy="25932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4B886C-D4BD-4F08-AFFA-E7A80401435F}"/>
                </a:ext>
              </a:extLst>
            </p:cNvPr>
            <p:cNvSpPr/>
            <p:nvPr/>
          </p:nvSpPr>
          <p:spPr bwMode="auto">
            <a:xfrm>
              <a:off x="5140842" y="5229589"/>
              <a:ext cx="4298635" cy="575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079D8D0-6DCD-4775-B8F9-39BBE60A8DCC}"/>
                </a:ext>
              </a:extLst>
            </p:cNvPr>
            <p:cNvSpPr/>
            <p:nvPr/>
          </p:nvSpPr>
          <p:spPr bwMode="auto">
            <a:xfrm>
              <a:off x="5052645" y="3212126"/>
              <a:ext cx="1335159" cy="1960405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App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ill Sans Light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CA98B5C-DC18-4855-B247-867CAAD383AC}"/>
                </a:ext>
              </a:extLst>
            </p:cNvPr>
            <p:cNvSpPr/>
            <p:nvPr/>
          </p:nvSpPr>
          <p:spPr bwMode="auto">
            <a:xfrm>
              <a:off x="6511284" y="3212126"/>
              <a:ext cx="1306836" cy="1960405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login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D622F97-4C64-4941-89E8-6564E3841EC1}"/>
                </a:ext>
              </a:extLst>
            </p:cNvPr>
            <p:cNvSpPr/>
            <p:nvPr/>
          </p:nvSpPr>
          <p:spPr bwMode="auto">
            <a:xfrm>
              <a:off x="8046720" y="3212126"/>
              <a:ext cx="1407625" cy="1960405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Window Manager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865E72-0ABD-43F6-B74F-7F1840E6650D}"/>
                </a:ext>
              </a:extLst>
            </p:cNvPr>
            <p:cNvSpPr txBox="1"/>
            <p:nvPr/>
          </p:nvSpPr>
          <p:spPr>
            <a:xfrm>
              <a:off x="7673996" y="3858573"/>
              <a:ext cx="589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cs typeface="Gill Sans Light"/>
                </a:rPr>
                <a:t>…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3073E4-344F-4968-8DD3-7CE13B40E8B5}"/>
                </a:ext>
              </a:extLst>
            </p:cNvPr>
            <p:cNvSpPr/>
            <p:nvPr/>
          </p:nvSpPr>
          <p:spPr>
            <a:xfrm>
              <a:off x="5052645" y="4502752"/>
              <a:ext cx="1335159" cy="4849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OS library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345714-23A9-40C7-AF96-61D39C5C4549}"/>
                </a:ext>
              </a:extLst>
            </p:cNvPr>
            <p:cNvSpPr/>
            <p:nvPr/>
          </p:nvSpPr>
          <p:spPr>
            <a:xfrm>
              <a:off x="6511284" y="4502752"/>
              <a:ext cx="1306836" cy="4849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OS library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4FB5A4-949E-4FCA-9337-F7419C63A3BF}"/>
                </a:ext>
              </a:extLst>
            </p:cNvPr>
            <p:cNvSpPr/>
            <p:nvPr/>
          </p:nvSpPr>
          <p:spPr>
            <a:xfrm>
              <a:off x="8046721" y="4502752"/>
              <a:ext cx="1392756" cy="4849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OS library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0A472A-2A4C-4AB6-A2FF-F0D3C1024EAB}"/>
                </a:ext>
              </a:extLst>
            </p:cNvPr>
            <p:cNvSpPr txBox="1"/>
            <p:nvPr/>
          </p:nvSpPr>
          <p:spPr>
            <a:xfrm>
              <a:off x="4336420" y="4535376"/>
              <a:ext cx="673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err="1" smtClean="0"/>
                <a:t>libc</a:t>
              </a:r>
              <a:r>
                <a:rPr lang="en-US" sz="2000" b="1" dirty="0" smtClean="0"/>
                <a:t>: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0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B933-0C70-42DA-B87B-AA277ADB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In POSIX, Everything is a “File”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3584-0544-4ED2-A7D9-48DE6859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Identical interface for:</a:t>
            </a:r>
          </a:p>
          <a:p>
            <a:pPr lvl="1"/>
            <a:r>
              <a:rPr lang="en-US" dirty="0" smtClean="0"/>
              <a:t>Files on disk</a:t>
            </a:r>
          </a:p>
          <a:p>
            <a:pPr lvl="1"/>
            <a:r>
              <a:rPr lang="en-US" dirty="0" smtClean="0"/>
              <a:t>Devices (terminals, printers, etc.)</a:t>
            </a:r>
          </a:p>
          <a:p>
            <a:pPr lvl="1"/>
            <a:r>
              <a:rPr lang="en-US" dirty="0" smtClean="0"/>
              <a:t>Regular files on disk</a:t>
            </a:r>
          </a:p>
          <a:p>
            <a:pPr lvl="1"/>
            <a:r>
              <a:rPr lang="en-US" dirty="0" smtClean="0"/>
              <a:t>Networking (sockets)</a:t>
            </a:r>
          </a:p>
          <a:p>
            <a:pPr lvl="1"/>
            <a:r>
              <a:rPr lang="en-US" dirty="0" smtClean="0"/>
              <a:t>Local </a:t>
            </a:r>
            <a:r>
              <a:rPr lang="en-US" dirty="0" err="1" smtClean="0"/>
              <a:t>interprocess</a:t>
            </a:r>
            <a:r>
              <a:rPr lang="en-US" dirty="0" smtClean="0"/>
              <a:t> communication (pipes, sockets)</a:t>
            </a:r>
          </a:p>
          <a:p>
            <a:r>
              <a:rPr lang="en-US" dirty="0" smtClean="0"/>
              <a:t>Based on the system calls open(), read(), write(), and close()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0874F-558D-45A8-B68D-A24D37E1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D3ECD-4087-43A5-8E4F-42A6B572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3A336-5D1A-4AA2-AED8-CF513E04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06C6-CCE7-476B-9F4A-67E17202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Shared Terminal Emulator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02AC5-023F-475C-9F4E-A088BC19D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</a:t>
            </a:r>
            <a:r>
              <a:rPr lang="en-US" dirty="0" smtClean="0">
                <a:latin typeface="Consolas" panose="020B0609020204030204" pitchFamily="49" charset="0"/>
              </a:rPr>
              <a:t>fork()</a:t>
            </a:r>
            <a:r>
              <a:rPr lang="en-US" dirty="0" smtClean="0"/>
              <a:t> a process, the parent’s and child’s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/>
              <a:t> outputs go to the same terminal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71528-6970-4962-BFE3-8E807C54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65F0-068B-486C-AA95-BCC49546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EBAD0-B7F5-4B3D-A922-45CA341D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Shared Terminal Emulator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855360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</p:cNvCxnSpPr>
          <p:nvPr/>
        </p:nvCxnSpPr>
        <p:spPr>
          <a:xfrm>
            <a:off x="3869633" y="5098157"/>
            <a:ext cx="1515447" cy="226964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851131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9" y="5098157"/>
            <a:ext cx="1984373" cy="250860"/>
          </a:xfrm>
          <a:prstGeom prst="curvedConnector3">
            <a:avLst>
              <a:gd name="adj1" fmla="val 216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7525" y="4415412"/>
            <a:ext cx="190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Terminal Emulator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42EAF1A-207B-41EB-B126-57C70FFDF289}"/>
              </a:ext>
            </a:extLst>
          </p:cNvPr>
          <p:cNvCxnSpPr>
            <a:cxnSpLocks/>
          </p:cNvCxnSpPr>
          <p:nvPr/>
        </p:nvCxnSpPr>
        <p:spPr>
          <a:xfrm>
            <a:off x="3869633" y="5378130"/>
            <a:ext cx="1515447" cy="1061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89C33FC-3B81-4399-83A6-F76DA6F5EE3E}"/>
              </a:ext>
            </a:extLst>
          </p:cNvPr>
          <p:cNvCxnSpPr>
            <a:cxnSpLocks/>
          </p:cNvCxnSpPr>
          <p:nvPr/>
        </p:nvCxnSpPr>
        <p:spPr>
          <a:xfrm flipV="1">
            <a:off x="3869633" y="5616669"/>
            <a:ext cx="1515447" cy="7288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DCDB85BB-1852-40F2-BC6F-6E13597BD9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8" y="5289413"/>
            <a:ext cx="1984372" cy="194870"/>
          </a:xfrm>
          <a:prstGeom prst="curvedConnector3">
            <a:avLst>
              <a:gd name="adj1" fmla="val -14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101DD268-AD62-4FB2-8310-8DDB993DC96D}"/>
              </a:ext>
            </a:extLst>
          </p:cNvPr>
          <p:cNvCxnSpPr>
            <a:cxnSpLocks/>
          </p:cNvCxnSpPr>
          <p:nvPr/>
        </p:nvCxnSpPr>
        <p:spPr>
          <a:xfrm rot="10800000">
            <a:off x="7513818" y="5628929"/>
            <a:ext cx="1984372" cy="415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A close up of a screen&#10;&#10;Description automatically generated">
            <a:extLst>
              <a:ext uri="{FF2B5EF4-FFF2-40B4-BE49-F238E27FC236}">
                <a16:creationId xmlns:a16="http://schemas.microsoft.com/office/drawing/2014/main" id="{8A600625-75CC-41C8-8BA1-7B9C7DD92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182938" y="4708900"/>
            <a:ext cx="2546081" cy="178437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06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Shared Terminal Emulator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855360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</p:cNvCxnSpPr>
          <p:nvPr/>
        </p:nvCxnSpPr>
        <p:spPr>
          <a:xfrm>
            <a:off x="3869633" y="5098157"/>
            <a:ext cx="1515447" cy="226964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851131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9" y="5098157"/>
            <a:ext cx="1984373" cy="250860"/>
          </a:xfrm>
          <a:prstGeom prst="curvedConnector3">
            <a:avLst>
              <a:gd name="adj1" fmla="val 216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7525" y="4415412"/>
            <a:ext cx="190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Terminal Emulator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42EAF1A-207B-41EB-B126-57C70FFDF289}"/>
              </a:ext>
            </a:extLst>
          </p:cNvPr>
          <p:cNvCxnSpPr>
            <a:cxnSpLocks/>
          </p:cNvCxnSpPr>
          <p:nvPr/>
        </p:nvCxnSpPr>
        <p:spPr>
          <a:xfrm>
            <a:off x="3869633" y="5378130"/>
            <a:ext cx="1515447" cy="1061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89C33FC-3B81-4399-83A6-F76DA6F5EE3E}"/>
              </a:ext>
            </a:extLst>
          </p:cNvPr>
          <p:cNvCxnSpPr>
            <a:cxnSpLocks/>
          </p:cNvCxnSpPr>
          <p:nvPr/>
        </p:nvCxnSpPr>
        <p:spPr>
          <a:xfrm flipV="1">
            <a:off x="3869633" y="5616669"/>
            <a:ext cx="1515447" cy="7288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DCDB85BB-1852-40F2-BC6F-6E13597BD9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8" y="5289413"/>
            <a:ext cx="1984372" cy="194870"/>
          </a:xfrm>
          <a:prstGeom prst="curvedConnector3">
            <a:avLst>
              <a:gd name="adj1" fmla="val -14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101DD268-AD62-4FB2-8310-8DDB993DC96D}"/>
              </a:ext>
            </a:extLst>
          </p:cNvPr>
          <p:cNvCxnSpPr>
            <a:cxnSpLocks/>
          </p:cNvCxnSpPr>
          <p:nvPr/>
        </p:nvCxnSpPr>
        <p:spPr>
          <a:xfrm rot="10800000">
            <a:off x="7513818" y="5628929"/>
            <a:ext cx="1984372" cy="415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A close up of a screen&#10;&#10;Description automatically generated">
            <a:extLst>
              <a:ext uri="{FF2B5EF4-FFF2-40B4-BE49-F238E27FC236}">
                <a16:creationId xmlns:a16="http://schemas.microsoft.com/office/drawing/2014/main" id="{8A600625-75CC-41C8-8BA1-7B9C7DD92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182938" y="4708900"/>
            <a:ext cx="2546081" cy="1784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1EFE9D-C3A1-45B6-B725-6E0D827AF633}"/>
              </a:ext>
            </a:extLst>
          </p:cNvPr>
          <p:cNvSpPr txBox="1"/>
          <p:nvPr/>
        </p:nvSpPr>
        <p:spPr>
          <a:xfrm>
            <a:off x="438912" y="229886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close(0)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5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Shared Terminal Emulator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855360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851131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9" y="5098157"/>
            <a:ext cx="1984373" cy="250860"/>
          </a:xfrm>
          <a:prstGeom prst="curvedConnector3">
            <a:avLst>
              <a:gd name="adj1" fmla="val 216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7525" y="4415412"/>
            <a:ext cx="190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Terminal Emulator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42EAF1A-207B-41EB-B126-57C70FFDF289}"/>
              </a:ext>
            </a:extLst>
          </p:cNvPr>
          <p:cNvCxnSpPr>
            <a:cxnSpLocks/>
          </p:cNvCxnSpPr>
          <p:nvPr/>
        </p:nvCxnSpPr>
        <p:spPr>
          <a:xfrm>
            <a:off x="3869633" y="5378130"/>
            <a:ext cx="1515447" cy="1061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89C33FC-3B81-4399-83A6-F76DA6F5EE3E}"/>
              </a:ext>
            </a:extLst>
          </p:cNvPr>
          <p:cNvCxnSpPr>
            <a:cxnSpLocks/>
          </p:cNvCxnSpPr>
          <p:nvPr/>
        </p:nvCxnSpPr>
        <p:spPr>
          <a:xfrm flipV="1">
            <a:off x="3869633" y="5616669"/>
            <a:ext cx="1515447" cy="7288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DCDB85BB-1852-40F2-BC6F-6E13597BD9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8" y="5289413"/>
            <a:ext cx="1984372" cy="194870"/>
          </a:xfrm>
          <a:prstGeom prst="curvedConnector3">
            <a:avLst>
              <a:gd name="adj1" fmla="val -14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101DD268-AD62-4FB2-8310-8DDB993DC96D}"/>
              </a:ext>
            </a:extLst>
          </p:cNvPr>
          <p:cNvCxnSpPr>
            <a:cxnSpLocks/>
          </p:cNvCxnSpPr>
          <p:nvPr/>
        </p:nvCxnSpPr>
        <p:spPr>
          <a:xfrm rot="10800000">
            <a:off x="7513818" y="5628929"/>
            <a:ext cx="1984372" cy="415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A close up of a screen&#10;&#10;Description automatically generated">
            <a:extLst>
              <a:ext uri="{FF2B5EF4-FFF2-40B4-BE49-F238E27FC236}">
                <a16:creationId xmlns:a16="http://schemas.microsoft.com/office/drawing/2014/main" id="{8A600625-75CC-41C8-8BA1-7B9C7DD92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182938" y="4708900"/>
            <a:ext cx="2546081" cy="1784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1EFE9D-C3A1-45B6-B725-6E0D827AF633}"/>
              </a:ext>
            </a:extLst>
          </p:cNvPr>
          <p:cNvSpPr txBox="1"/>
          <p:nvPr/>
        </p:nvSpPr>
        <p:spPr>
          <a:xfrm>
            <a:off x="438912" y="229886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2AAF6D-011D-4EE3-B021-B6955E766887}"/>
              </a:ext>
            </a:extLst>
          </p:cNvPr>
          <p:cNvSpPr txBox="1"/>
          <p:nvPr/>
        </p:nvSpPr>
        <p:spPr>
          <a:xfrm>
            <a:off x="5166118" y="2850689"/>
            <a:ext cx="2689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one process closes stdin (0), it remains open in other processes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4F68-C087-4A78-9A90-25EC1403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09D72-1713-4B08-AEFC-8F7F62D8A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network connections after fork()</a:t>
            </a:r>
          </a:p>
          <a:p>
            <a:pPr lvl="1"/>
            <a:r>
              <a:rPr lang="en-US" dirty="0" smtClean="0"/>
              <a:t>Allows handling each connection in a separate process</a:t>
            </a:r>
          </a:p>
          <a:p>
            <a:pPr lvl="1"/>
            <a:r>
              <a:rPr lang="en-US" dirty="0" smtClean="0"/>
              <a:t>We’ll explore this next time</a:t>
            </a:r>
          </a:p>
          <a:p>
            <a:r>
              <a:rPr lang="en-US" dirty="0" smtClean="0"/>
              <a:t>Shared access to pipes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err="1" smtClean="0"/>
              <a:t>interprocess</a:t>
            </a:r>
            <a:r>
              <a:rPr lang="en-US" dirty="0" smtClean="0"/>
              <a:t> communication</a:t>
            </a:r>
          </a:p>
          <a:p>
            <a:pPr lvl="1"/>
            <a:r>
              <a:rPr lang="en-US" dirty="0" smtClean="0"/>
              <a:t>And in writing a shell (Assignment 2)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DBC83-FE4D-4D1D-BE5A-75FA884B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622F9-C124-4488-8336-A9D84F21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B8E5A-B332-450E-ADD6-06332C9A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F30E-2452-45A1-833C-9D7378F0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Syscalls: dup and dup2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79F4-8648-4BA9-B683-51B211FE6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They allow you to duplicate the file descriptor</a:t>
            </a:r>
          </a:p>
          <a:p>
            <a:r>
              <a:rPr lang="en-US" smtClean="0"/>
              <a:t>But the open file description remains aliased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3FC96-F7FB-4F2A-880D-68284422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9EA9B-A0BF-48DC-9C0A-F4A5E7C2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80053-FD07-4A85-9238-69EA92FA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Syscalls: dup and dup2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7" y="1828800"/>
            <a:ext cx="3928919" cy="4666268"/>
          </a:xfrm>
        </p:spPr>
        <p:txBody>
          <a:bodyPr>
            <a:noAutofit/>
          </a:bodyPr>
          <a:lstStyle/>
          <a:p>
            <a:r>
              <a:rPr lang="en-US" sz="1800" dirty="0" smtClean="0"/>
              <a:t>Suppose that 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open("foo.txt")</a:t>
            </a:r>
          </a:p>
          <a:p>
            <a:r>
              <a:rPr lang="en-US" sz="1800" dirty="0" smtClean="0"/>
              <a:t>and that the result is 3</a:t>
            </a:r>
          </a:p>
          <a:p>
            <a:r>
              <a:rPr lang="en-US" sz="1800" dirty="0" smtClean="0"/>
              <a:t>Next, suppose that 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read(3, </a:t>
            </a:r>
            <a:r>
              <a:rPr lang="en-US" sz="1600" dirty="0" err="1" smtClean="0">
                <a:latin typeface="Consolas" panose="020B0609020204030204" pitchFamily="49" charset="0"/>
              </a:rPr>
              <a:t>buf</a:t>
            </a:r>
            <a:r>
              <a:rPr lang="en-US" sz="1600" dirty="0" smtClean="0">
                <a:latin typeface="Consolas" panose="020B0609020204030204" pitchFamily="49" charset="0"/>
              </a:rPr>
              <a:t>, 100)</a:t>
            </a:r>
          </a:p>
          <a:p>
            <a:r>
              <a:rPr lang="en-US" sz="1800" dirty="0" smtClean="0"/>
              <a:t>and that the result is 100</a:t>
            </a:r>
          </a:p>
          <a:p>
            <a:r>
              <a:rPr lang="en-US" sz="1800" dirty="0" smtClean="0"/>
              <a:t>Next, suppose that 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dup(3)</a:t>
            </a:r>
          </a:p>
          <a:p>
            <a:r>
              <a:rPr lang="en-US" sz="1800" dirty="0" smtClean="0"/>
              <a:t>And that the result is 4</a:t>
            </a:r>
          </a:p>
          <a:p>
            <a:r>
              <a:rPr lang="en-US" sz="1800" dirty="0" smtClean="0"/>
              <a:t>Finally, suppose that </a:t>
            </a:r>
            <a:br>
              <a:rPr lang="en-US" sz="1800" dirty="0" smtClean="0"/>
            </a:br>
            <a:r>
              <a:rPr lang="en-US" sz="1800" dirty="0" smtClean="0"/>
              <a:t>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dup2(3, 4103)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D84-7F08-447B-9CA3-2B4BD9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E43-0BFA-42C3-B403-6792C15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2C93-8B42-4C90-B3E9-685CB4B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2875760" y="4855360"/>
            <a:ext cx="755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  <a:p>
            <a:pPr algn="r"/>
            <a:r>
              <a:rPr lang="en-US" sz="2000" dirty="0">
                <a:solidFill>
                  <a:schemeClr val="accent6"/>
                </a:solidFill>
              </a:rPr>
              <a:t>4</a:t>
            </a:r>
          </a:p>
          <a:p>
            <a:pPr algn="r"/>
            <a:r>
              <a:rPr lang="en-US" sz="2000" dirty="0" smtClean="0">
                <a:solidFill>
                  <a:schemeClr val="accent4"/>
                </a:solidFill>
              </a:rPr>
              <a:t>4103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138" y="1841428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</p:cNvCxnSpPr>
          <p:nvPr/>
        </p:nvCxnSpPr>
        <p:spPr>
          <a:xfrm>
            <a:off x="3869633" y="5102387"/>
            <a:ext cx="1515447" cy="252277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616D845-D6B8-4D11-BE11-29199256CAB0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0E1FD173-9114-4295-96E2-7F06B6E5A3AE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78997" y="5371694"/>
            <a:ext cx="1506083" cy="112589"/>
          </a:xfrm>
          <a:prstGeom prst="curved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9725EF7-90B5-4E44-B90E-8A526304E8AC}"/>
              </a:ext>
            </a:extLst>
          </p:cNvPr>
          <p:cNvCxnSpPr>
            <a:cxnSpLocks/>
          </p:cNvCxnSpPr>
          <p:nvPr/>
        </p:nvCxnSpPr>
        <p:spPr>
          <a:xfrm flipV="1">
            <a:off x="3878997" y="5613902"/>
            <a:ext cx="1506083" cy="49769"/>
          </a:xfrm>
          <a:prstGeom prst="curved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15890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A7CE-EE86-4412-BE13-1C22BD64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The File Abstraction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E6D-E2A8-4E51-B414-F6BB69EB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High-Level File I/O: Streams</a:t>
            </a:r>
          </a:p>
          <a:p>
            <a:r>
              <a:rPr lang="en-US" smtClean="0"/>
              <a:t>Low-Level File I/O: File Descriptors</a:t>
            </a:r>
          </a:p>
          <a:p>
            <a:r>
              <a:rPr lang="en-US" smtClean="0"/>
              <a:t>How and Why of High-Level File I/O</a:t>
            </a:r>
          </a:p>
          <a:p>
            <a:r>
              <a:rPr lang="en-US" smtClean="0"/>
              <a:t>Process State for File Descriptors</a:t>
            </a:r>
          </a:p>
          <a:p>
            <a:r>
              <a:rPr lang="en-US" smtClean="0"/>
              <a:t>Some Pitfalls with OS Abstractions [if time]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3515E-FD5D-4BCF-AE7D-3BB11E17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FEFE-9E7E-421A-AD58-DBBEFF6B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A7A74-281D-4E9A-AD45-29B1C9DC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61872" y="3739896"/>
            <a:ext cx="5669280" cy="521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BC23-A9FF-40D3-83DE-5484B667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</a:t>
            </a:r>
            <a:r>
              <a:rPr lang="en-US" dirty="0" smtClean="0">
                <a:latin typeface="Consolas" panose="020B0609020204030204" pitchFamily="49" charset="0"/>
              </a:rPr>
              <a:t>fork()</a:t>
            </a:r>
            <a:r>
              <a:rPr lang="en-US" dirty="0"/>
              <a:t> in </a:t>
            </a:r>
            <a:r>
              <a:rPr lang="en-US" dirty="0" smtClean="0"/>
              <a:t>a process that already has multiple threads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F18DF-373B-4288-8515-2AF4CCFE8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Unless you plan to call </a:t>
            </a:r>
            <a:r>
              <a:rPr lang="en-US" dirty="0" smtClean="0">
                <a:latin typeface="Consolas" panose="020B0609020204030204" pitchFamily="49" charset="0"/>
              </a:rPr>
              <a:t>exec() </a:t>
            </a:r>
            <a:r>
              <a:rPr lang="en-US" dirty="0" smtClean="0"/>
              <a:t>in the child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DB65-FA7C-4016-805F-4E52C7EA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6840-7652-41A1-A866-C04CDF80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EF928-E688-4AA8-9138-7AE8ECD8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D59C-3CEB-4C18-A077-BC968A87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Together: Web Server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A8E1-10DD-42F1-A179-1E2A9C81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9C6C-AF6D-4A26-A4A3-0FB980EB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D41B7-A5B0-4F3B-B759-F9B24C15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1E57D8-91FA-49F3-B8CE-EA90687A66DF}"/>
              </a:ext>
            </a:extLst>
          </p:cNvPr>
          <p:cNvSpPr/>
          <p:nvPr/>
        </p:nvSpPr>
        <p:spPr bwMode="auto">
          <a:xfrm>
            <a:off x="2177387" y="1765623"/>
            <a:ext cx="7591880" cy="167640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C3137-EDE8-40BB-905D-E3E60A42ABE4}"/>
              </a:ext>
            </a:extLst>
          </p:cNvPr>
          <p:cNvSpPr/>
          <p:nvPr/>
        </p:nvSpPr>
        <p:spPr bwMode="auto">
          <a:xfrm>
            <a:off x="2177387" y="3442023"/>
            <a:ext cx="7591880" cy="1981200"/>
          </a:xfrm>
          <a:prstGeom prst="rect">
            <a:avLst/>
          </a:prstGeom>
          <a:solidFill>
            <a:srgbClr val="FF0000">
              <a:alpha val="25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B875B8-DCA3-46FD-BF99-5DA7147D5252}"/>
              </a:ext>
            </a:extLst>
          </p:cNvPr>
          <p:cNvSpPr/>
          <p:nvPr/>
        </p:nvSpPr>
        <p:spPr bwMode="auto">
          <a:xfrm>
            <a:off x="2177387" y="5423223"/>
            <a:ext cx="7591880" cy="1066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D4F60E-5014-4EC5-94F5-F7630EB82E71}"/>
              </a:ext>
            </a:extLst>
          </p:cNvPr>
          <p:cNvCxnSpPr/>
          <p:nvPr/>
        </p:nvCxnSpPr>
        <p:spPr bwMode="auto">
          <a:xfrm>
            <a:off x="2177387" y="3442023"/>
            <a:ext cx="759188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78B658-DB58-456B-BFFE-B713EB082F5A}"/>
              </a:ext>
            </a:extLst>
          </p:cNvPr>
          <p:cNvCxnSpPr/>
          <p:nvPr/>
        </p:nvCxnSpPr>
        <p:spPr bwMode="auto">
          <a:xfrm>
            <a:off x="2177387" y="5423223"/>
            <a:ext cx="759188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B76CD9-92B9-460D-8F03-4FCC082B3A1F}"/>
              </a:ext>
            </a:extLst>
          </p:cNvPr>
          <p:cNvSpPr txBox="1"/>
          <p:nvPr/>
        </p:nvSpPr>
        <p:spPr>
          <a:xfrm>
            <a:off x="2133600" y="1918023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Server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CE049-5092-4E1C-B2EC-666DD9BA5E57}"/>
              </a:ext>
            </a:extLst>
          </p:cNvPr>
          <p:cNvSpPr txBox="1"/>
          <p:nvPr/>
        </p:nvSpPr>
        <p:spPr>
          <a:xfrm>
            <a:off x="2178975" y="3442023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Kernel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91368C-5AD1-426A-AF32-1A0D7AA30E40}"/>
              </a:ext>
            </a:extLst>
          </p:cNvPr>
          <p:cNvSpPr txBox="1"/>
          <p:nvPr/>
        </p:nvSpPr>
        <p:spPr>
          <a:xfrm>
            <a:off x="2177387" y="5499423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Hardware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F9473-D204-467B-A9A0-785BEA014014}"/>
              </a:ext>
            </a:extLst>
          </p:cNvPr>
          <p:cNvSpPr txBox="1"/>
          <p:nvPr/>
        </p:nvSpPr>
        <p:spPr>
          <a:xfrm>
            <a:off x="4232568" y="2156803"/>
            <a:ext cx="716863" cy="46166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cs typeface="Gill Sans"/>
              </a:rPr>
              <a:t>request</a:t>
            </a:r>
          </a:p>
          <a:p>
            <a:r>
              <a:rPr lang="en-US" sz="1200" b="0" dirty="0">
                <a:cs typeface="Gill Sans"/>
              </a:rPr>
              <a:t>buffer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4A12-0AD8-4B13-ACC7-10E44A581D7A}"/>
              </a:ext>
            </a:extLst>
          </p:cNvPr>
          <p:cNvSpPr txBox="1"/>
          <p:nvPr/>
        </p:nvSpPr>
        <p:spPr>
          <a:xfrm>
            <a:off x="8321467" y="2156803"/>
            <a:ext cx="612668" cy="461665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cs typeface="Gill Sans"/>
              </a:rPr>
              <a:t>reply</a:t>
            </a:r>
          </a:p>
          <a:p>
            <a:r>
              <a:rPr lang="en-US" sz="1200" b="0" dirty="0">
                <a:cs typeface="Gill Sans"/>
              </a:rPr>
              <a:t>buffer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DDA62-5F9C-408C-8EB3-295E3B7420A4}"/>
              </a:ext>
            </a:extLst>
          </p:cNvPr>
          <p:cNvSpPr txBox="1"/>
          <p:nvPr/>
        </p:nvSpPr>
        <p:spPr>
          <a:xfrm>
            <a:off x="5298683" y="3518223"/>
            <a:ext cx="1874231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0" dirty="0">
                <a:cs typeface="Gill Sans"/>
              </a:rPr>
              <a:t>11. kernel copy </a:t>
            </a:r>
          </a:p>
          <a:p>
            <a:pPr>
              <a:lnSpc>
                <a:spcPct val="80000"/>
              </a:lnSpc>
            </a:pPr>
            <a:r>
              <a:rPr lang="en-US" sz="1400" b="0" dirty="0">
                <a:cs typeface="Gill Sans"/>
              </a:rPr>
              <a:t>     from user buffer</a:t>
            </a:r>
          </a:p>
          <a:p>
            <a:pPr>
              <a:lnSpc>
                <a:spcPct val="80000"/>
              </a:lnSpc>
            </a:pPr>
            <a:r>
              <a:rPr lang="en-US" sz="1400" b="0" dirty="0">
                <a:cs typeface="Gill Sans"/>
              </a:rPr>
              <a:t>     to network buffer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1535F-CC51-42E8-A193-7B3081EFEA9A}"/>
              </a:ext>
            </a:extLst>
          </p:cNvPr>
          <p:cNvSpPr txBox="1"/>
          <p:nvPr/>
        </p:nvSpPr>
        <p:spPr>
          <a:xfrm>
            <a:off x="3557360" y="5728023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Network </a:t>
            </a:r>
          </a:p>
          <a:p>
            <a:r>
              <a:rPr lang="en-US" sz="1400" b="0" dirty="0">
                <a:cs typeface="Gill Sans"/>
              </a:rPr>
              <a:t>interface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D33130-DC3F-4B5C-A4B6-706237303B2C}"/>
              </a:ext>
            </a:extLst>
          </p:cNvPr>
          <p:cNvSpPr txBox="1"/>
          <p:nvPr/>
        </p:nvSpPr>
        <p:spPr>
          <a:xfrm>
            <a:off x="7435187" y="5956623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Disk interface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71444D-E844-4814-BCF5-8255E97DC9C3}"/>
              </a:ext>
            </a:extLst>
          </p:cNvPr>
          <p:cNvGrpSpPr/>
          <p:nvPr/>
        </p:nvGrpSpPr>
        <p:grpSpPr>
          <a:xfrm>
            <a:off x="3139867" y="4127823"/>
            <a:ext cx="1905000" cy="457200"/>
            <a:chOff x="6781800" y="1066800"/>
            <a:chExt cx="914400" cy="4572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565AA0-7F44-4B7A-951F-64F7D6589C61}"/>
                </a:ext>
              </a:extLst>
            </p:cNvPr>
            <p:cNvSpPr/>
            <p:nvPr/>
          </p:nvSpPr>
          <p:spPr bwMode="auto">
            <a:xfrm>
              <a:off x="67818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0A7621-728D-4AB0-A592-E3E96D746187}"/>
                </a:ext>
              </a:extLst>
            </p:cNvPr>
            <p:cNvSpPr/>
            <p:nvPr/>
          </p:nvSpPr>
          <p:spPr bwMode="auto">
            <a:xfrm>
              <a:off x="70104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B8F1AB-33BF-42E5-9682-058E7F73FB58}"/>
                </a:ext>
              </a:extLst>
            </p:cNvPr>
            <p:cNvSpPr/>
            <p:nvPr/>
          </p:nvSpPr>
          <p:spPr bwMode="auto">
            <a:xfrm>
              <a:off x="72390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62138C-3B63-43F6-85A8-E1FDC23BB5AA}"/>
                </a:ext>
              </a:extLst>
            </p:cNvPr>
            <p:cNvSpPr/>
            <p:nvPr/>
          </p:nvSpPr>
          <p:spPr bwMode="auto">
            <a:xfrm>
              <a:off x="74676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45C857-87CC-40FC-AC06-5A9C07A45BCF}"/>
              </a:ext>
            </a:extLst>
          </p:cNvPr>
          <p:cNvGrpSpPr/>
          <p:nvPr/>
        </p:nvGrpSpPr>
        <p:grpSpPr>
          <a:xfrm>
            <a:off x="7102267" y="4127823"/>
            <a:ext cx="1905000" cy="457200"/>
            <a:chOff x="6781800" y="1066800"/>
            <a:chExt cx="914400" cy="4572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0F9FCA-45EA-4994-B950-EBB76F7568D6}"/>
                </a:ext>
              </a:extLst>
            </p:cNvPr>
            <p:cNvSpPr/>
            <p:nvPr/>
          </p:nvSpPr>
          <p:spPr bwMode="auto">
            <a:xfrm>
              <a:off x="67818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3A23C1-E812-4D24-8B80-50595EAC5001}"/>
                </a:ext>
              </a:extLst>
            </p:cNvPr>
            <p:cNvSpPr/>
            <p:nvPr/>
          </p:nvSpPr>
          <p:spPr bwMode="auto">
            <a:xfrm>
              <a:off x="70104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FC1A64-8945-4C62-81BC-85A7C4EF584F}"/>
                </a:ext>
              </a:extLst>
            </p:cNvPr>
            <p:cNvSpPr/>
            <p:nvPr/>
          </p:nvSpPr>
          <p:spPr bwMode="auto">
            <a:xfrm>
              <a:off x="72390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772226-DE37-4A18-8C73-2B968E9CBD48}"/>
                </a:ext>
              </a:extLst>
            </p:cNvPr>
            <p:cNvSpPr/>
            <p:nvPr/>
          </p:nvSpPr>
          <p:spPr bwMode="auto">
            <a:xfrm>
              <a:off x="74676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AE6A0C-228C-4682-9BA3-F62D861EA57E}"/>
              </a:ext>
            </a:extLst>
          </p:cNvPr>
          <p:cNvGrpSpPr/>
          <p:nvPr/>
        </p:nvGrpSpPr>
        <p:grpSpPr>
          <a:xfrm>
            <a:off x="4795750" y="4661223"/>
            <a:ext cx="1830950" cy="1957038"/>
            <a:chOff x="3256083" y="4114800"/>
            <a:chExt cx="1830950" cy="2057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DBEEF0-B59A-4A86-A315-ACF4CEB8C8D2}"/>
                </a:ext>
              </a:extLst>
            </p:cNvPr>
            <p:cNvSpPr txBox="1"/>
            <p:nvPr/>
          </p:nvSpPr>
          <p:spPr>
            <a:xfrm>
              <a:off x="3256083" y="4191000"/>
              <a:ext cx="1830950" cy="504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12. format outgoing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  packet and DMA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0310563-0F52-47CE-815D-F61222F0D097}"/>
                </a:ext>
              </a:extLst>
            </p:cNvPr>
            <p:cNvCxnSpPr/>
            <p:nvPr/>
          </p:nvCxnSpPr>
          <p:spPr bwMode="auto">
            <a:xfrm>
              <a:off x="3327400" y="4114800"/>
              <a:ext cx="12700" cy="20574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A05754-203B-486C-810D-128118A98751}"/>
              </a:ext>
            </a:extLst>
          </p:cNvPr>
          <p:cNvGrpSpPr/>
          <p:nvPr/>
        </p:nvGrpSpPr>
        <p:grpSpPr>
          <a:xfrm>
            <a:off x="7511387" y="4661223"/>
            <a:ext cx="964452" cy="1371600"/>
            <a:chOff x="5971720" y="4114800"/>
            <a:chExt cx="964452" cy="137160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F9AC945-93DC-467C-8EAB-7EB0A1D0EE60}"/>
                </a:ext>
              </a:extLst>
            </p:cNvPr>
            <p:cNvSpPr txBox="1"/>
            <p:nvPr/>
          </p:nvSpPr>
          <p:spPr>
            <a:xfrm>
              <a:off x="5980461" y="4260965"/>
              <a:ext cx="955711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6. disk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request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4104C-925C-4A05-BCAD-3D93E58B3677}"/>
                </a:ext>
              </a:extLst>
            </p:cNvPr>
            <p:cNvCxnSpPr/>
            <p:nvPr/>
          </p:nvCxnSpPr>
          <p:spPr bwMode="auto">
            <a:xfrm>
              <a:off x="5971720" y="41148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303BE8-5C25-4DB7-8709-800A640E8E47}"/>
              </a:ext>
            </a:extLst>
          </p:cNvPr>
          <p:cNvGrpSpPr/>
          <p:nvPr/>
        </p:nvGrpSpPr>
        <p:grpSpPr>
          <a:xfrm>
            <a:off x="5044867" y="2680023"/>
            <a:ext cx="2109827" cy="1295400"/>
            <a:chOff x="3505200" y="2133600"/>
            <a:chExt cx="2109827" cy="12954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CDD077-E0D6-4CB0-A44A-C9496D8E2799}"/>
                </a:ext>
              </a:extLst>
            </p:cNvPr>
            <p:cNvSpPr txBox="1"/>
            <p:nvPr/>
          </p:nvSpPr>
          <p:spPr>
            <a:xfrm>
              <a:off x="4447720" y="2133600"/>
              <a:ext cx="1167307" cy="67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10. network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  socket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  write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21D7864-8138-49B7-876F-CABDB3E4923F}"/>
                </a:ext>
              </a:extLst>
            </p:cNvPr>
            <p:cNvCxnSpPr/>
            <p:nvPr/>
          </p:nvCxnSpPr>
          <p:spPr bwMode="auto">
            <a:xfrm flipH="1">
              <a:off x="3505200" y="2133600"/>
              <a:ext cx="942520" cy="12954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67AD2F-1053-4E40-B51F-D61028AF2220}"/>
              </a:ext>
            </a:extLst>
          </p:cNvPr>
          <p:cNvGrpSpPr/>
          <p:nvPr/>
        </p:nvGrpSpPr>
        <p:grpSpPr>
          <a:xfrm>
            <a:off x="3444667" y="2680023"/>
            <a:ext cx="1053815" cy="1219200"/>
            <a:chOff x="1905000" y="2133600"/>
            <a:chExt cx="1053815" cy="12192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A1879E-7217-48E0-92A0-6D1560FB68C0}"/>
                </a:ext>
              </a:extLst>
            </p:cNvPr>
            <p:cNvSpPr txBox="1"/>
            <p:nvPr/>
          </p:nvSpPr>
          <p:spPr>
            <a:xfrm>
              <a:off x="1905000" y="2209800"/>
              <a:ext cx="1053815" cy="609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182880">
                <a:lnSpc>
                  <a:spcPct val="80000"/>
                </a:lnSpc>
                <a:buAutoNum type="arabicPeriod"/>
              </a:pPr>
              <a:r>
                <a:rPr lang="en-US" sz="1400" b="0" dirty="0">
                  <a:cs typeface="Gill Sans"/>
                </a:rPr>
                <a:t>network</a:t>
              </a:r>
            </a:p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   socket </a:t>
              </a:r>
            </a:p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   read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7E04293-F67A-48F7-AF30-4A8EF8DAE192}"/>
                </a:ext>
              </a:extLst>
            </p:cNvPr>
            <p:cNvCxnSpPr/>
            <p:nvPr/>
          </p:nvCxnSpPr>
          <p:spPr bwMode="auto">
            <a:xfrm>
              <a:off x="198120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DD97F8B-602F-44BC-A9F5-C79723E84445}"/>
              </a:ext>
            </a:extLst>
          </p:cNvPr>
          <p:cNvGrpSpPr/>
          <p:nvPr/>
        </p:nvGrpSpPr>
        <p:grpSpPr>
          <a:xfrm>
            <a:off x="3317667" y="4661222"/>
            <a:ext cx="1553508" cy="1981199"/>
            <a:chOff x="1778000" y="4114800"/>
            <a:chExt cx="1553508" cy="20828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ACE94D-E93C-4ABB-BA02-EC12EDF86772}"/>
                </a:ext>
              </a:extLst>
            </p:cNvPr>
            <p:cNvSpPr txBox="1"/>
            <p:nvPr/>
          </p:nvSpPr>
          <p:spPr>
            <a:xfrm>
              <a:off x="1792304" y="4191000"/>
              <a:ext cx="1539204" cy="504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2. copy arriving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packet (DMA) 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E1B8319-79C2-483D-996D-C3A4190E80C9}"/>
                </a:ext>
              </a:extLst>
            </p:cNvPr>
            <p:cNvCxnSpPr/>
            <p:nvPr/>
          </p:nvCxnSpPr>
          <p:spPr bwMode="auto">
            <a:xfrm flipV="1">
              <a:off x="1778000" y="4114800"/>
              <a:ext cx="2720" cy="20828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C0637E-5658-4946-AB3A-23878F5475BB}"/>
              </a:ext>
            </a:extLst>
          </p:cNvPr>
          <p:cNvGrpSpPr/>
          <p:nvPr/>
        </p:nvGrpSpPr>
        <p:grpSpPr>
          <a:xfrm>
            <a:off x="2758502" y="3098048"/>
            <a:ext cx="833907" cy="420175"/>
            <a:chOff x="1299693" y="2780225"/>
            <a:chExt cx="833907" cy="42017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83E953-8270-4F9F-884A-2B0CA5E74CA0}"/>
                </a:ext>
              </a:extLst>
            </p:cNvPr>
            <p:cNvSpPr txBox="1"/>
            <p:nvPr/>
          </p:nvSpPr>
          <p:spPr>
            <a:xfrm>
              <a:off x="1299693" y="2780225"/>
              <a:ext cx="739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solidFill>
                    <a:srgbClr val="FF0000"/>
                  </a:solidFill>
                  <a:ea typeface="Gill Sans" charset="0"/>
                  <a:cs typeface="Gill Sans" charset="0"/>
                </a:rPr>
                <a:t>syscall</a:t>
              </a:r>
              <a:endParaRPr lang="en-US" sz="1400" b="0" dirty="0">
                <a:solidFill>
                  <a:srgbClr val="FF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B24013B-0A38-4095-A33B-95007BCEA38F}"/>
                </a:ext>
              </a:extLst>
            </p:cNvPr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F9507F-E900-4896-A924-92768C4DD8A3}"/>
              </a:ext>
            </a:extLst>
          </p:cNvPr>
          <p:cNvGrpSpPr/>
          <p:nvPr/>
        </p:nvGrpSpPr>
        <p:grpSpPr>
          <a:xfrm>
            <a:off x="2866998" y="3518223"/>
            <a:ext cx="727349" cy="307777"/>
            <a:chOff x="1406251" y="2959100"/>
            <a:chExt cx="727349" cy="30777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857979-F58E-4A24-BB5C-2C76123B9A1B}"/>
                </a:ext>
              </a:extLst>
            </p:cNvPr>
            <p:cNvSpPr txBox="1"/>
            <p:nvPr/>
          </p:nvSpPr>
          <p:spPr>
            <a:xfrm>
              <a:off x="1406251" y="2959100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accent1">
                      <a:lumMod val="75000"/>
                    </a:schemeClr>
                  </a:solidFill>
                  <a:ea typeface="Gill Sans" charset="0"/>
                  <a:cs typeface="Gill Sans" charset="0"/>
                </a:rPr>
                <a:t>wait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38259E0-304E-4F5C-867F-C5436040582D}"/>
                </a:ext>
              </a:extLst>
            </p:cNvPr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A636E6-BCDF-403E-89A2-B1A686ACE579}"/>
              </a:ext>
            </a:extLst>
          </p:cNvPr>
          <p:cNvGrpSpPr/>
          <p:nvPr/>
        </p:nvGrpSpPr>
        <p:grpSpPr>
          <a:xfrm>
            <a:off x="2301667" y="4570834"/>
            <a:ext cx="1092200" cy="381000"/>
            <a:chOff x="1041400" y="2819400"/>
            <a:chExt cx="1092200" cy="381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942230-7E0B-4D99-B66F-C355994B87B0}"/>
                </a:ext>
              </a:extLst>
            </p:cNvPr>
            <p:cNvSpPr txBox="1"/>
            <p:nvPr/>
          </p:nvSpPr>
          <p:spPr>
            <a:xfrm>
              <a:off x="1041400" y="2819400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008000"/>
                  </a:solidFill>
                  <a:ea typeface="Gill Sans" charset="0"/>
                  <a:cs typeface="Gill Sans" charset="0"/>
                </a:rPr>
                <a:t>interrupt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199A38C-7365-4102-82F2-8744326BA4A5}"/>
                </a:ext>
              </a:extLst>
            </p:cNvPr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89AAD7-5ECE-41DC-B463-9BECD5EF199D}"/>
              </a:ext>
            </a:extLst>
          </p:cNvPr>
          <p:cNvGrpSpPr/>
          <p:nvPr/>
        </p:nvGrpSpPr>
        <p:grpSpPr>
          <a:xfrm>
            <a:off x="4536867" y="2680023"/>
            <a:ext cx="1021073" cy="1219200"/>
            <a:chOff x="2997200" y="2133600"/>
            <a:chExt cx="1021073" cy="121920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2A02D71-19A5-4231-9F11-57C9B41CB18A}"/>
                </a:ext>
              </a:extLst>
            </p:cNvPr>
            <p:cNvSpPr txBox="1"/>
            <p:nvPr/>
          </p:nvSpPr>
          <p:spPr>
            <a:xfrm>
              <a:off x="3104240" y="2209800"/>
              <a:ext cx="914033" cy="437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3. kernel</a:t>
              </a:r>
            </a:p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   copy 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EC90D24-BBF3-428A-AB0F-117336CEC423}"/>
                </a:ext>
              </a:extLst>
            </p:cNvPr>
            <p:cNvCxnSpPr/>
            <p:nvPr/>
          </p:nvCxnSpPr>
          <p:spPr bwMode="auto">
            <a:xfrm flipV="1">
              <a:off x="30761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A3318B0-EAE8-4F9B-9912-018235F9708C}"/>
                </a:ext>
              </a:extLst>
            </p:cNvPr>
            <p:cNvGrpSpPr/>
            <p:nvPr/>
          </p:nvGrpSpPr>
          <p:grpSpPr>
            <a:xfrm>
              <a:off x="2997200" y="2792511"/>
              <a:ext cx="733008" cy="383977"/>
              <a:chOff x="1981200" y="3048000"/>
              <a:chExt cx="733008" cy="38397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9F18C7D-06DE-4E66-8E50-5E735724574C}"/>
                  </a:ext>
                </a:extLst>
              </p:cNvPr>
              <p:cNvSpPr txBox="1"/>
              <p:nvPr/>
            </p:nvSpPr>
            <p:spPr>
              <a:xfrm>
                <a:off x="2133600" y="312420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8000"/>
                    </a:solidFill>
                    <a:ea typeface="Gill Sans" charset="0"/>
                    <a:cs typeface="Gill Sans" charset="0"/>
                  </a:rPr>
                  <a:t>RTU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A6D8892-719E-4CEC-B269-C5B196D79634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456B611-A80F-44B8-B68E-CE5FDEDBF497}"/>
              </a:ext>
            </a:extLst>
          </p:cNvPr>
          <p:cNvGrpSpPr/>
          <p:nvPr/>
        </p:nvGrpSpPr>
        <p:grpSpPr>
          <a:xfrm>
            <a:off x="6765803" y="2680023"/>
            <a:ext cx="1451226" cy="1219200"/>
            <a:chOff x="5226136" y="2133600"/>
            <a:chExt cx="1451226" cy="121920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63A5AF0-7EEC-467F-9E32-C1EA6DD1BAE5}"/>
                </a:ext>
              </a:extLst>
            </p:cNvPr>
            <p:cNvSpPr txBox="1"/>
            <p:nvPr/>
          </p:nvSpPr>
          <p:spPr>
            <a:xfrm>
              <a:off x="5971720" y="2286000"/>
              <a:ext cx="705642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5. file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read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3F8EAD3-A1F2-4B7F-A21E-2D438E5F0387}"/>
                </a:ext>
              </a:extLst>
            </p:cNvPr>
            <p:cNvCxnSpPr/>
            <p:nvPr/>
          </p:nvCxnSpPr>
          <p:spPr bwMode="auto">
            <a:xfrm>
              <a:off x="59717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59ABFAC-C2AC-45CB-81BA-6CBC46B91490}"/>
                </a:ext>
              </a:extLst>
            </p:cNvPr>
            <p:cNvGrpSpPr/>
            <p:nvPr/>
          </p:nvGrpSpPr>
          <p:grpSpPr>
            <a:xfrm>
              <a:off x="5226136" y="2553583"/>
              <a:ext cx="822940" cy="404028"/>
              <a:chOff x="1310660" y="2796372"/>
              <a:chExt cx="822940" cy="404028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77B9323-F9D4-4E89-A75D-CBEF9EEAC4E6}"/>
                  </a:ext>
                </a:extLst>
              </p:cNvPr>
              <p:cNvSpPr txBox="1"/>
              <p:nvPr/>
            </p:nvSpPr>
            <p:spPr>
              <a:xfrm>
                <a:off x="1310660" y="2796372"/>
                <a:ext cx="7393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err="1">
                    <a:solidFill>
                      <a:srgbClr val="FF0000"/>
                    </a:solidFill>
                    <a:ea typeface="Gill Sans" charset="0"/>
                    <a:cs typeface="Gill Sans" charset="0"/>
                  </a:rPr>
                  <a:t>syscall</a:t>
                </a:r>
                <a:endParaRPr lang="en-US" sz="1400" b="0" dirty="0">
                  <a:solidFill>
                    <a:srgbClr val="FF0000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C02C6F2-EEBE-400E-90FD-9E2E9BC6B657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8DE8B33-6D68-42A0-AFA7-5209CDA69F5E}"/>
              </a:ext>
            </a:extLst>
          </p:cNvPr>
          <p:cNvGrpSpPr/>
          <p:nvPr/>
        </p:nvGrpSpPr>
        <p:grpSpPr>
          <a:xfrm>
            <a:off x="8499267" y="2680023"/>
            <a:ext cx="992953" cy="1219200"/>
            <a:chOff x="6959600" y="2133600"/>
            <a:chExt cx="992953" cy="121920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BC4E88A-5EA5-4963-BEC4-7CB77515ED21}"/>
                </a:ext>
              </a:extLst>
            </p:cNvPr>
            <p:cNvSpPr txBox="1"/>
            <p:nvPr/>
          </p:nvSpPr>
          <p:spPr>
            <a:xfrm>
              <a:off x="7038520" y="2286000"/>
              <a:ext cx="914033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8. kernel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copy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A4B852-7796-45C0-BEAE-E21751B586AF}"/>
                </a:ext>
              </a:extLst>
            </p:cNvPr>
            <p:cNvCxnSpPr/>
            <p:nvPr/>
          </p:nvCxnSpPr>
          <p:spPr bwMode="auto">
            <a:xfrm flipV="1">
              <a:off x="70385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AAFD706-8181-41A7-AEED-F088326D2FA0}"/>
                </a:ext>
              </a:extLst>
            </p:cNvPr>
            <p:cNvGrpSpPr/>
            <p:nvPr/>
          </p:nvGrpSpPr>
          <p:grpSpPr>
            <a:xfrm>
              <a:off x="6959600" y="2805211"/>
              <a:ext cx="733008" cy="383977"/>
              <a:chOff x="1981200" y="3048000"/>
              <a:chExt cx="733008" cy="383977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20D6F29-3D95-497E-B717-A35B454B141D}"/>
                  </a:ext>
                </a:extLst>
              </p:cNvPr>
              <p:cNvSpPr txBox="1"/>
              <p:nvPr/>
            </p:nvSpPr>
            <p:spPr>
              <a:xfrm>
                <a:off x="2133600" y="312420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8000"/>
                    </a:solidFill>
                    <a:ea typeface="Gill Sans" charset="0"/>
                    <a:cs typeface="Gill Sans" charset="0"/>
                  </a:rPr>
                  <a:t>RTU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9E03E56-9F23-461A-9AE4-C98BF82EF98A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C7DF3A6-08E7-422F-A954-DEA73D605C70}"/>
              </a:ext>
            </a:extLst>
          </p:cNvPr>
          <p:cNvGrpSpPr/>
          <p:nvPr/>
        </p:nvGrpSpPr>
        <p:grpSpPr>
          <a:xfrm>
            <a:off x="8499267" y="4558134"/>
            <a:ext cx="1288377" cy="1474689"/>
            <a:chOff x="6959600" y="4011711"/>
            <a:chExt cx="1288377" cy="147468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9F8A16B-9E7A-408E-893A-FDF677E8B344}"/>
                </a:ext>
              </a:extLst>
            </p:cNvPr>
            <p:cNvSpPr txBox="1"/>
            <p:nvPr/>
          </p:nvSpPr>
          <p:spPr>
            <a:xfrm>
              <a:off x="7045404" y="4267200"/>
              <a:ext cx="1202573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7. disk data 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(DMA)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8D43A1C-57DA-45A6-9963-EA5AA35F1B00}"/>
                </a:ext>
              </a:extLst>
            </p:cNvPr>
            <p:cNvCxnSpPr/>
            <p:nvPr/>
          </p:nvCxnSpPr>
          <p:spPr bwMode="auto">
            <a:xfrm flipV="1">
              <a:off x="7038520" y="41148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538FEE7-423D-4AB4-BCD2-67396AE4802F}"/>
                </a:ext>
              </a:extLst>
            </p:cNvPr>
            <p:cNvGrpSpPr/>
            <p:nvPr/>
          </p:nvGrpSpPr>
          <p:grpSpPr>
            <a:xfrm>
              <a:off x="6959600" y="4011711"/>
              <a:ext cx="1181105" cy="381000"/>
              <a:chOff x="1981200" y="2819400"/>
              <a:chExt cx="1181105" cy="38100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6534F90-40D1-4B1F-9A95-C589A22EEC5A}"/>
                  </a:ext>
                </a:extLst>
              </p:cNvPr>
              <p:cNvSpPr txBox="1"/>
              <p:nvPr/>
            </p:nvSpPr>
            <p:spPr>
              <a:xfrm>
                <a:off x="2209800" y="2819400"/>
                <a:ext cx="9525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8000"/>
                    </a:solidFill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E5D5965-E17C-4F3F-BE35-BA8D1F04E1A0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CF4C51D-E521-4E97-B19C-3862EDDC37E6}"/>
              </a:ext>
            </a:extLst>
          </p:cNvPr>
          <p:cNvGrpSpPr/>
          <p:nvPr/>
        </p:nvGrpSpPr>
        <p:grpSpPr>
          <a:xfrm>
            <a:off x="4587667" y="1430195"/>
            <a:ext cx="2921000" cy="1326028"/>
            <a:chOff x="3048000" y="883772"/>
            <a:chExt cx="2921000" cy="132602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49F085-CE2F-493B-9A7E-946CDD053C38}"/>
                </a:ext>
              </a:extLst>
            </p:cNvPr>
            <p:cNvGrpSpPr/>
            <p:nvPr/>
          </p:nvGrpSpPr>
          <p:grpSpPr>
            <a:xfrm>
              <a:off x="3060700" y="1295400"/>
              <a:ext cx="1570811" cy="825500"/>
              <a:chOff x="3060700" y="1295400"/>
              <a:chExt cx="1570811" cy="825500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D86D315-D25F-4C97-A495-70AC20898D32}"/>
                  </a:ext>
                </a:extLst>
              </p:cNvPr>
              <p:cNvSpPr txBox="1"/>
              <p:nvPr/>
            </p:nvSpPr>
            <p:spPr>
              <a:xfrm>
                <a:off x="3071469" y="1295400"/>
                <a:ext cx="1560042" cy="264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 b="0" dirty="0">
                    <a:cs typeface="Gill Sans"/>
                  </a:rPr>
                  <a:t>4. parse request </a:t>
                </a:r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547FCC21-69F9-44AA-9C4C-1A460DE7C541}"/>
                  </a:ext>
                </a:extLst>
              </p:cNvPr>
              <p:cNvSpPr/>
              <p:nvPr/>
            </p:nvSpPr>
            <p:spPr>
              <a:xfrm>
                <a:off x="3060700" y="1384300"/>
                <a:ext cx="482600" cy="736600"/>
              </a:xfrm>
              <a:custGeom>
                <a:avLst/>
                <a:gdLst>
                  <a:gd name="connsiteX0" fmla="*/ 0 w 482600"/>
                  <a:gd name="connsiteY0" fmla="*/ 736600 h 736600"/>
                  <a:gd name="connsiteX1" fmla="*/ 482600 w 482600"/>
                  <a:gd name="connsiteY1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2600" h="736600">
                    <a:moveTo>
                      <a:pt x="0" y="736600"/>
                    </a:moveTo>
                    <a:cubicBezTo>
                      <a:pt x="168275" y="675216"/>
                      <a:pt x="336550" y="613833"/>
                      <a:pt x="482600" y="0"/>
                    </a:cubicBezTo>
                  </a:path>
                </a:pathLst>
              </a:custGeom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80" name="Freeform 94">
              <a:extLst>
                <a:ext uri="{FF2B5EF4-FFF2-40B4-BE49-F238E27FC236}">
                  <a16:creationId xmlns:a16="http://schemas.microsoft.com/office/drawing/2014/main" id="{A3861158-E84C-4743-A0E0-C48F75785FEF}"/>
                </a:ext>
              </a:extLst>
            </p:cNvPr>
            <p:cNvSpPr/>
            <p:nvPr/>
          </p:nvSpPr>
          <p:spPr>
            <a:xfrm>
              <a:off x="3048000" y="883772"/>
              <a:ext cx="2921000" cy="1326028"/>
            </a:xfrm>
            <a:custGeom>
              <a:avLst/>
              <a:gdLst>
                <a:gd name="connsiteX0" fmla="*/ 0 w 2921000"/>
                <a:gd name="connsiteY0" fmla="*/ 703728 h 1326028"/>
                <a:gd name="connsiteX1" fmla="*/ 114300 w 2921000"/>
                <a:gd name="connsiteY1" fmla="*/ 322728 h 1326028"/>
                <a:gd name="connsiteX2" fmla="*/ 571500 w 2921000"/>
                <a:gd name="connsiteY2" fmla="*/ 17928 h 1326028"/>
                <a:gd name="connsiteX3" fmla="*/ 1384300 w 2921000"/>
                <a:gd name="connsiteY3" fmla="*/ 43328 h 1326028"/>
                <a:gd name="connsiteX4" fmla="*/ 2184400 w 2921000"/>
                <a:gd name="connsiteY4" fmla="*/ 106828 h 1326028"/>
                <a:gd name="connsiteX5" fmla="*/ 2590800 w 2921000"/>
                <a:gd name="connsiteY5" fmla="*/ 424328 h 1326028"/>
                <a:gd name="connsiteX6" fmla="*/ 2768600 w 2921000"/>
                <a:gd name="connsiteY6" fmla="*/ 716428 h 1326028"/>
                <a:gd name="connsiteX7" fmla="*/ 2921000 w 2921000"/>
                <a:gd name="connsiteY7" fmla="*/ 1326028 h 132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1000" h="1326028">
                  <a:moveTo>
                    <a:pt x="0" y="703728"/>
                  </a:moveTo>
                  <a:cubicBezTo>
                    <a:pt x="9525" y="570378"/>
                    <a:pt x="19050" y="437028"/>
                    <a:pt x="114300" y="322728"/>
                  </a:cubicBezTo>
                  <a:cubicBezTo>
                    <a:pt x="209550" y="208428"/>
                    <a:pt x="359833" y="64495"/>
                    <a:pt x="571500" y="17928"/>
                  </a:cubicBezTo>
                  <a:cubicBezTo>
                    <a:pt x="783167" y="-28639"/>
                    <a:pt x="1115483" y="28511"/>
                    <a:pt x="1384300" y="43328"/>
                  </a:cubicBezTo>
                  <a:cubicBezTo>
                    <a:pt x="1653117" y="58145"/>
                    <a:pt x="1983317" y="43328"/>
                    <a:pt x="2184400" y="106828"/>
                  </a:cubicBezTo>
                  <a:cubicBezTo>
                    <a:pt x="2385483" y="170328"/>
                    <a:pt x="2493433" y="322728"/>
                    <a:pt x="2590800" y="424328"/>
                  </a:cubicBezTo>
                  <a:cubicBezTo>
                    <a:pt x="2688167" y="525928"/>
                    <a:pt x="2713567" y="566145"/>
                    <a:pt x="2768600" y="716428"/>
                  </a:cubicBezTo>
                  <a:cubicBezTo>
                    <a:pt x="2823633" y="866711"/>
                    <a:pt x="2921000" y="1326028"/>
                    <a:pt x="2921000" y="1326028"/>
                  </a:cubicBez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B5CFA5-C254-4963-8D09-854D4C596E1D}"/>
              </a:ext>
            </a:extLst>
          </p:cNvPr>
          <p:cNvGrpSpPr/>
          <p:nvPr/>
        </p:nvGrpSpPr>
        <p:grpSpPr>
          <a:xfrm>
            <a:off x="5984667" y="1587639"/>
            <a:ext cx="3251200" cy="1105084"/>
            <a:chOff x="4445000" y="1041216"/>
            <a:chExt cx="3251200" cy="110508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AB37063-F898-4421-BFB4-0932A47CC706}"/>
                </a:ext>
              </a:extLst>
            </p:cNvPr>
            <p:cNvSpPr txBox="1"/>
            <p:nvPr/>
          </p:nvSpPr>
          <p:spPr>
            <a:xfrm>
              <a:off x="6172200" y="1295400"/>
              <a:ext cx="152400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9. format reply</a:t>
              </a: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E558EA71-63FE-49A6-A28B-482C11772684}"/>
                </a:ext>
              </a:extLst>
            </p:cNvPr>
            <p:cNvSpPr/>
            <p:nvPr/>
          </p:nvSpPr>
          <p:spPr>
            <a:xfrm>
              <a:off x="4445000" y="1041216"/>
              <a:ext cx="2540000" cy="1105084"/>
            </a:xfrm>
            <a:custGeom>
              <a:avLst/>
              <a:gdLst>
                <a:gd name="connsiteX0" fmla="*/ 2540000 w 2540000"/>
                <a:gd name="connsiteY0" fmla="*/ 546284 h 1105084"/>
                <a:gd name="connsiteX1" fmla="*/ 2349500 w 2540000"/>
                <a:gd name="connsiteY1" fmla="*/ 127184 h 1105084"/>
                <a:gd name="connsiteX2" fmla="*/ 1663700 w 2540000"/>
                <a:gd name="connsiteY2" fmla="*/ 184 h 1105084"/>
                <a:gd name="connsiteX3" fmla="*/ 914400 w 2540000"/>
                <a:gd name="connsiteY3" fmla="*/ 114484 h 1105084"/>
                <a:gd name="connsiteX4" fmla="*/ 152400 w 2540000"/>
                <a:gd name="connsiteY4" fmla="*/ 609784 h 1105084"/>
                <a:gd name="connsiteX5" fmla="*/ 0 w 2540000"/>
                <a:gd name="connsiteY5" fmla="*/ 1105084 h 110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0" h="1105084">
                  <a:moveTo>
                    <a:pt x="2540000" y="546284"/>
                  </a:moveTo>
                  <a:cubicBezTo>
                    <a:pt x="2517775" y="382242"/>
                    <a:pt x="2495550" y="218201"/>
                    <a:pt x="2349500" y="127184"/>
                  </a:cubicBezTo>
                  <a:cubicBezTo>
                    <a:pt x="2203450" y="36167"/>
                    <a:pt x="1902883" y="2301"/>
                    <a:pt x="1663700" y="184"/>
                  </a:cubicBezTo>
                  <a:cubicBezTo>
                    <a:pt x="1424517" y="-1933"/>
                    <a:pt x="1166283" y="12884"/>
                    <a:pt x="914400" y="114484"/>
                  </a:cubicBezTo>
                  <a:cubicBezTo>
                    <a:pt x="662517" y="216084"/>
                    <a:pt x="304800" y="444684"/>
                    <a:pt x="152400" y="609784"/>
                  </a:cubicBezTo>
                  <a:cubicBezTo>
                    <a:pt x="0" y="774884"/>
                    <a:pt x="0" y="1105084"/>
                    <a:pt x="0" y="1105084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79E9E3B-539F-4BFC-A524-2826287044BC}"/>
              </a:ext>
            </a:extLst>
          </p:cNvPr>
          <p:cNvSpPr txBox="1"/>
          <p:nvPr/>
        </p:nvSpPr>
        <p:spPr>
          <a:xfrm>
            <a:off x="2364703" y="6477492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Request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7E941EF-4120-4C88-B4E3-60C20CD1DA24}"/>
              </a:ext>
            </a:extLst>
          </p:cNvPr>
          <p:cNvSpPr txBox="1"/>
          <p:nvPr/>
        </p:nvSpPr>
        <p:spPr>
          <a:xfrm>
            <a:off x="4951084" y="6519446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278978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8298-EBB7-467B-8808-169BF101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fork() in Multithreaded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265A-19FE-4BC4-BC4D-A51207DF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child process always has just a single thread</a:t>
            </a:r>
          </a:p>
          <a:p>
            <a:pPr lvl="1"/>
            <a:r>
              <a:rPr lang="en-US" dirty="0" smtClean="0"/>
              <a:t>The thread in which </a:t>
            </a:r>
            <a:r>
              <a:rPr lang="en-US" dirty="0" smtClean="0">
                <a:latin typeface="Consolas" panose="020B0609020204030204" pitchFamily="49" charset="0"/>
              </a:rPr>
              <a:t>fork()</a:t>
            </a:r>
            <a:r>
              <a:rPr lang="en-US" dirty="0" smtClean="0"/>
              <a:t> returns</a:t>
            </a:r>
          </a:p>
          <a:p>
            <a:r>
              <a:rPr lang="en-US" dirty="0" smtClean="0"/>
              <a:t>The other threads just vanish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C5478-04B3-4467-8F37-46EC95A5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D7E44-A4AC-4EB2-957D-39DA7E0B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36C8C-9010-4667-8504-D40C7983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fork() in a Multithreaded Processes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9392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246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995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8722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8722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 1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3164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3076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645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55674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5057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11531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9698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82999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82999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 1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27418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26535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6027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46343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107301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7135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636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9312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97BD5-AE70-4EA9-AD0B-8DCDEC1F9307}"/>
              </a:ext>
            </a:extLst>
          </p:cNvPr>
          <p:cNvSpPr txBox="1"/>
          <p:nvPr/>
        </p:nvSpPr>
        <p:spPr>
          <a:xfrm>
            <a:off x="5166118" y="2575717"/>
            <a:ext cx="268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Only the thread that called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fork() </a:t>
            </a:r>
            <a:r>
              <a:rPr lang="en-US" sz="2000" dirty="0">
                <a:solidFill>
                  <a:srgbClr val="FF0000"/>
                </a:solidFill>
              </a:rPr>
              <a:t>exists in the new process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20EB7A-D982-41B8-8CCB-B20149088A9C}"/>
              </a:ext>
            </a:extLst>
          </p:cNvPr>
          <p:cNvSpPr/>
          <p:nvPr/>
        </p:nvSpPr>
        <p:spPr>
          <a:xfrm>
            <a:off x="2376448" y="3232233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Thread 2 Regs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16126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4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2" grpId="0"/>
      <p:bldP spid="4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A725-D7CE-4DFC-8889-56E04132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Problems with Multithreaded fork()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1BD2E-CF2B-436A-8FEC-2B8DC3A6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call </a:t>
            </a:r>
            <a:r>
              <a:rPr lang="en-US" dirty="0" smtClean="0">
                <a:latin typeface="Consolas" panose="020B0609020204030204" pitchFamily="49" charset="0"/>
              </a:rPr>
              <a:t>fork() </a:t>
            </a:r>
            <a:r>
              <a:rPr lang="en-US" dirty="0" smtClean="0"/>
              <a:t>in a multithreaded process, the other threads (the ones that didn’t call </a:t>
            </a:r>
            <a:r>
              <a:rPr lang="en-US" dirty="0" smtClean="0">
                <a:latin typeface="Consolas" panose="020B0609020204030204" pitchFamily="49" charset="0"/>
              </a:rPr>
              <a:t>fork()</a:t>
            </a:r>
            <a:r>
              <a:rPr lang="en-US" dirty="0" smtClean="0"/>
              <a:t>) just vanish</a:t>
            </a:r>
          </a:p>
          <a:p>
            <a:pPr lvl="1"/>
            <a:r>
              <a:rPr lang="en-US" dirty="0" smtClean="0"/>
              <a:t>What if one of these threads was holding a lock?</a:t>
            </a:r>
          </a:p>
          <a:p>
            <a:pPr lvl="1"/>
            <a:r>
              <a:rPr lang="en-US" dirty="0" smtClean="0"/>
              <a:t>What if one of these threads was in the middle of modifying a data structure?</a:t>
            </a:r>
          </a:p>
          <a:p>
            <a:pPr lvl="1"/>
            <a:r>
              <a:rPr lang="en-US" dirty="0" smtClean="0"/>
              <a:t>No cleanup happens!</a:t>
            </a:r>
          </a:p>
          <a:p>
            <a:r>
              <a:rPr lang="en-US" dirty="0" smtClean="0"/>
              <a:t>It’s safe if you call </a:t>
            </a:r>
            <a:r>
              <a:rPr lang="en-US" dirty="0" smtClean="0">
                <a:latin typeface="Consolas" panose="020B0609020204030204" pitchFamily="49" charset="0"/>
              </a:rPr>
              <a:t>exec()</a:t>
            </a:r>
            <a:r>
              <a:rPr lang="en-US" dirty="0" smtClean="0"/>
              <a:t> in the child</a:t>
            </a:r>
          </a:p>
          <a:p>
            <a:pPr lvl="1"/>
            <a:r>
              <a:rPr lang="en-US" dirty="0" smtClean="0"/>
              <a:t>Replacing the entire address space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DAE11-4E56-487D-822A-1026E5E4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DF80F-EE81-4B35-8F35-E6B7ED9C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67D42-5A96-4A6C-AADC-B7118076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E286-33DF-4F43-99D6-A4C43E1A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Don’t carelessly mix low-level and high-level file I/O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B0CD6-377D-46AA-8423-7455B3AE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76426-FF48-415C-9241-F9ED5A09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CFA0A-9DF0-4FD9-8BF0-C19A31F5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AF251-924A-45ED-9E23-4E5E0A42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Avoid Mixing FILE* and File Descriptors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C5F5-4CFD-4B20-92CB-DAA054004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563" lvl="1" indent="-182563"/>
            <a:r>
              <a:rPr lang="en-US" sz="2000" spc="10" dirty="0" smtClean="0"/>
              <a:t>What is the value has </a:t>
            </a:r>
            <a:r>
              <a:rPr lang="en-US" sz="2000" spc="10" dirty="0" smtClean="0">
                <a:latin typeface="Consolas" panose="020B0609020204030204" pitchFamily="49" charset="0"/>
              </a:rPr>
              <a:t>y</a:t>
            </a:r>
            <a:r>
              <a:rPr lang="en-US" sz="2000" spc="10" dirty="0" smtClean="0"/>
              <a:t> after executing the following code?</a:t>
            </a:r>
            <a:endParaRPr lang="en-US" sz="2000" spc="10" dirty="0"/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char x[10];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char y[10];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f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("foo.txt", "</a:t>
            </a:r>
            <a:r>
              <a:rPr lang="en-US" dirty="0" err="1" smtClean="0">
                <a:latin typeface="Consolas" panose="020B0609020204030204" pitchFamily="49" charset="0"/>
              </a:rPr>
              <a:t>rb</a:t>
            </a:r>
            <a:r>
              <a:rPr lang="en-US" dirty="0" smtClean="0">
                <a:latin typeface="Consolas" panose="020B0609020204030204" pitchFamily="49" charset="0"/>
              </a:rPr>
              <a:t>");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</a:rPr>
              <a:t>fileno</a:t>
            </a:r>
            <a:r>
              <a:rPr lang="en-US" dirty="0" smtClean="0">
                <a:latin typeface="Consolas" panose="020B0609020204030204" pitchFamily="49" charset="0"/>
              </a:rPr>
              <a:t>(f);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fread</a:t>
            </a:r>
            <a:r>
              <a:rPr lang="en-US" dirty="0" smtClean="0">
                <a:latin typeface="Consolas" panose="020B0609020204030204" pitchFamily="49" charset="0"/>
              </a:rPr>
              <a:t>(x, 10, 1, f);   // read 10 bytes from f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read(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, y, 10); 	  // assumes that this returns 10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Bytes 0 to 9</a:t>
            </a:r>
          </a:p>
          <a:p>
            <a:r>
              <a:rPr lang="en-US" dirty="0" smtClean="0"/>
              <a:t>Bytes 10 to 19</a:t>
            </a:r>
          </a:p>
          <a:p>
            <a:r>
              <a:rPr lang="en-US" dirty="0" smtClean="0"/>
              <a:t>None of these?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37BA4-39C5-4FD0-A251-5713390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7610C-3B33-46CA-94E2-AF511B1B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D7689-A42D-4B3D-A105-B74C0157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0799-2EC9-49A7-AB08-43EF267E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 careful with fork() and FILE*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899C8-A0E0-4902-9400-315AE132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69F03-9A26-42B6-9543-CD560BD1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F7D9F-3FE0-4751-8B17-943EE08A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A2AA-D2A4-4A51-BBA0-0739AA10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 Careful Using fork() with FILE*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F79B0-D497-48EC-8811-9F1667DBE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f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("foo.txt", "w");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fwrite</a:t>
            </a:r>
            <a:r>
              <a:rPr lang="en-US" dirty="0" smtClean="0">
                <a:latin typeface="Consolas" panose="020B0609020204030204" pitchFamily="49" charset="0"/>
              </a:rPr>
              <a:t>("a", 1, 1, f);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fork();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fclose</a:t>
            </a:r>
            <a:r>
              <a:rPr lang="en-US" dirty="0" smtClean="0">
                <a:latin typeface="Consolas" panose="020B0609020204030204" pitchFamily="49" charset="0"/>
              </a:rPr>
              <a:t>(f);</a:t>
            </a:r>
          </a:p>
          <a:p>
            <a:endParaRPr lang="en-US" dirty="0" smtClean="0"/>
          </a:p>
          <a:p>
            <a:r>
              <a:rPr lang="en-US" dirty="0" smtClean="0"/>
              <a:t>After all processes exit, what is in foo.txt?</a:t>
            </a:r>
          </a:p>
          <a:p>
            <a:pPr lvl="1"/>
            <a:r>
              <a:rPr lang="en-US" dirty="0" smtClean="0"/>
              <a:t>Could be either </a:t>
            </a:r>
            <a:r>
              <a:rPr lang="en-US" dirty="0" smtClean="0">
                <a:latin typeface="Consolas" panose="020B0609020204030204" pitchFamily="49" charset="0"/>
              </a:rPr>
              <a:t>a</a:t>
            </a:r>
            <a:r>
              <a:rPr lang="en-US" dirty="0" smtClean="0"/>
              <a:t> or </a:t>
            </a:r>
            <a:r>
              <a:rPr lang="en-US" dirty="0" smtClean="0">
                <a:latin typeface="Consolas" panose="020B0609020204030204" pitchFamily="49" charset="0"/>
              </a:rPr>
              <a:t>aa</a:t>
            </a:r>
          </a:p>
          <a:p>
            <a:r>
              <a:rPr lang="en-US" dirty="0" smtClean="0"/>
              <a:t>Usually </a:t>
            </a:r>
            <a:r>
              <a:rPr lang="en-US" dirty="0" smtClean="0">
                <a:latin typeface="Consolas" panose="020B0609020204030204" pitchFamily="49" charset="0"/>
              </a:rPr>
              <a:t>aa</a:t>
            </a:r>
            <a:r>
              <a:rPr lang="en-US" dirty="0" smtClean="0"/>
              <a:t> based on what I’ve observed in Linux…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31348-348D-4046-BF84-644CA83E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08C67-2188-4214-8408-D9117385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F0397-48D0-46A2-88AA-15B75ADA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76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1B1D13-77B7-4105-9572-DC87F73FA66E}"/>
              </a:ext>
            </a:extLst>
          </p:cNvPr>
          <p:cNvCxnSpPr>
            <a:cxnSpLocks/>
          </p:cNvCxnSpPr>
          <p:nvPr/>
        </p:nvCxnSpPr>
        <p:spPr>
          <a:xfrm flipH="1" flipV="1">
            <a:off x="4453128" y="2345950"/>
            <a:ext cx="2728570" cy="2633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908FE2-1FE7-4126-87FE-14447D557128}"/>
              </a:ext>
            </a:extLst>
          </p:cNvPr>
          <p:cNvSpPr txBox="1"/>
          <p:nvPr/>
        </p:nvSpPr>
        <p:spPr>
          <a:xfrm>
            <a:off x="7115861" y="2434341"/>
            <a:ext cx="4176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Depends on whether this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sz="2400" dirty="0">
                <a:solidFill>
                  <a:srgbClr val="FF0000"/>
                </a:solidFill>
              </a:rPr>
              <a:t> call flushes…</a:t>
            </a:r>
          </a:p>
        </p:txBody>
      </p:sp>
    </p:spTree>
    <p:extLst>
      <p:ext uri="{BB962C8B-B14F-4D97-AF65-F5344CB8AC3E}">
        <p14:creationId xmlns:p14="http://schemas.microsoft.com/office/powerpoint/2010/main" val="32433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 Careful Using fork() with FILE*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9392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246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995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8722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8722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3164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3076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645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55674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5057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11531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9698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82999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82999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27418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26535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6027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46343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107301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9312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97BD5-AE70-4EA9-AD0B-8DCDEC1F9307}"/>
              </a:ext>
            </a:extLst>
          </p:cNvPr>
          <p:cNvSpPr txBox="1"/>
          <p:nvPr/>
        </p:nvSpPr>
        <p:spPr>
          <a:xfrm>
            <a:off x="5109698" y="2575717"/>
            <a:ext cx="2802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Open File Description is aliased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But the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FILE*</a:t>
            </a:r>
            <a:r>
              <a:rPr lang="en-US" dirty="0">
                <a:solidFill>
                  <a:srgbClr val="FF0000"/>
                </a:solidFill>
              </a:rPr>
              <a:t> buffer is copied!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54845F-D97E-4920-B027-6A9D609ED990}"/>
              </a:ext>
            </a:extLst>
          </p:cNvPr>
          <p:cNvSpPr/>
          <p:nvPr/>
        </p:nvSpPr>
        <p:spPr>
          <a:xfrm>
            <a:off x="3560512" y="2726614"/>
            <a:ext cx="1329872" cy="289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3BE5DD-FBF9-49EA-B37B-6082ECAC37B2}"/>
              </a:ext>
            </a:extLst>
          </p:cNvPr>
          <p:cNvSpPr/>
          <p:nvPr/>
        </p:nvSpPr>
        <p:spPr>
          <a:xfrm>
            <a:off x="3588426" y="3022765"/>
            <a:ext cx="13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FILE* Buffer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F5600C-1A14-443F-A46A-C1EAB9815F6E}"/>
              </a:ext>
            </a:extLst>
          </p:cNvPr>
          <p:cNvSpPr/>
          <p:nvPr/>
        </p:nvSpPr>
        <p:spPr>
          <a:xfrm>
            <a:off x="9177713" y="2726614"/>
            <a:ext cx="1329872" cy="289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B0DCF8E-AB0F-4936-81AD-E1E4CA68FA99}"/>
              </a:ext>
            </a:extLst>
          </p:cNvPr>
          <p:cNvSpPr/>
          <p:nvPr/>
        </p:nvSpPr>
        <p:spPr>
          <a:xfrm>
            <a:off x="9205627" y="3022765"/>
            <a:ext cx="13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FILE* Buffer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16126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5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5" grpId="0"/>
      <p:bldP spid="35" grpId="0" animBg="1"/>
      <p:bldP spid="3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1C228-CADA-45DB-B6EC-DF12740B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B6C06-8797-479E-9922-45BCE334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0A67A-5041-468B-AFAC-2AB5EF93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3382398" y="2089338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3289820" y="2089337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3403870" y="247621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3444128" y="2553776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3800863" y="2822516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Syscall</a:t>
            </a:r>
            <a:endParaRPr lang="en-US" sz="1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3797896" y="2822516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3511791" y="3305468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3491117" y="3198823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3602176" y="3819303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3289820" y="3845668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904513" y="4381483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4056913" y="420271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4504835" y="438148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4381514" y="456024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4762413" y="4560248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4624123" y="4657791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3605982" y="436516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3712618" y="418639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3124200" y="1587767"/>
            <a:ext cx="2140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5525420" y="197819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5525420" y="2425072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5525420" y="2733925"/>
            <a:ext cx="319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5525420" y="340128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5525420" y="3846938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5563934" y="4386001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6" y="4892926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28" y="5559766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1689652" y="1904671"/>
            <a:ext cx="7129670" cy="149361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7543800" y="1377169"/>
            <a:ext cx="318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Focus of today’s lecture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5522948" y="3047135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 File Descriptions</a:t>
            </a:r>
          </a:p>
        </p:txBody>
      </p:sp>
    </p:spTree>
    <p:extLst>
      <p:ext uri="{BB962C8B-B14F-4D97-AF65-F5344CB8AC3E}">
        <p14:creationId xmlns:p14="http://schemas.microsoft.com/office/powerpoint/2010/main" val="10573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CD90-241A-48A4-B786-453E5115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D73E-4215-4C93-A7D9-06A003A18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POSIX idea: “everything is a file”</a:t>
            </a:r>
          </a:p>
          <a:p>
            <a:r>
              <a:rPr lang="en-US" smtClean="0"/>
              <a:t>All sorts of I/O managed by open/read/write/close</a:t>
            </a:r>
          </a:p>
          <a:p>
            <a:r>
              <a:rPr lang="en-US" smtClean="0"/>
              <a:t>We </a:t>
            </a:r>
            <a:r>
              <a:rPr lang="en-US" dirty="0" smtClean="0"/>
              <a:t>added two new elements to the PCB:</a:t>
            </a:r>
          </a:p>
          <a:p>
            <a:pPr lvl="1"/>
            <a:r>
              <a:rPr lang="en-US" dirty="0" smtClean="0"/>
              <a:t>Mapping from file descriptor to open file description</a:t>
            </a:r>
          </a:p>
          <a:p>
            <a:pPr lvl="1"/>
            <a:r>
              <a:rPr lang="en-US" dirty="0" smtClean="0"/>
              <a:t>Current working directory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4FAD9-514C-414B-AF7E-8C3DA8FB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6CB43-CD60-442B-90EF-BA4D4D14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85508-710D-42D9-8B59-9B1E144A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DD3C-E8FF-45AA-ADDF-C312F135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pthread stand for?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5C60A-E5BB-4E70-BDD1-647FCCABE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pthread</a:t>
            </a:r>
            <a:r>
              <a:rPr lang="en-US" dirty="0" smtClean="0"/>
              <a:t> library: POSIX thread library</a:t>
            </a:r>
          </a:p>
          <a:p>
            <a:r>
              <a:rPr lang="en-US" dirty="0" smtClean="0"/>
              <a:t>POSIX: Portable Operating System Interface (X?)</a:t>
            </a:r>
          </a:p>
          <a:p>
            <a:pPr lvl="1"/>
            <a:r>
              <a:rPr lang="en-US" dirty="0" smtClean="0"/>
              <a:t>Interface for application programmers (mostly)</a:t>
            </a:r>
          </a:p>
          <a:p>
            <a:pPr lvl="1"/>
            <a:r>
              <a:rPr lang="en-US" dirty="0" smtClean="0"/>
              <a:t>Defines the term “Unix,” derived from AT&amp;T Unix</a:t>
            </a:r>
          </a:p>
          <a:p>
            <a:pPr lvl="1"/>
            <a:r>
              <a:rPr lang="en-US" dirty="0" smtClean="0"/>
              <a:t>Created to bring order to many Unix-derived OSes, so applications are portable</a:t>
            </a:r>
          </a:p>
          <a:p>
            <a:pPr lvl="1"/>
            <a:r>
              <a:rPr lang="en-US" dirty="0" smtClean="0"/>
              <a:t>Requires standard system call interface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F6078-6C14-470C-855F-31FE9AC1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6610D-0357-4918-8884-CA07D962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6BF-8E5D-4105-A9B3-70C3B147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2/10/2026, 2/12/2026  Lecture 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Files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606</TotalTime>
  <Words>5929</Words>
  <Application>Microsoft Office PowerPoint</Application>
  <PresentationFormat>Widescreen</PresentationFormat>
  <Paragraphs>1234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0" baseType="lpstr">
      <vt:lpstr>Arial</vt:lpstr>
      <vt:lpstr>Calibri</vt:lpstr>
      <vt:lpstr>Century Schoolbook</vt:lpstr>
      <vt:lpstr>Comic Sans MS</vt:lpstr>
      <vt:lpstr>Consolas</vt:lpstr>
      <vt:lpstr>Courier</vt:lpstr>
      <vt:lpstr>Gill Sans</vt:lpstr>
      <vt:lpstr>Gill Sans Light</vt:lpstr>
      <vt:lpstr>Wingdings 2</vt:lpstr>
      <vt:lpstr>View</vt:lpstr>
      <vt:lpstr>Abstractions 2: Files</vt:lpstr>
      <vt:lpstr>Recall: Threads</vt:lpstr>
      <vt:lpstr>Recall: Synchronization</vt:lpstr>
      <vt:lpstr>Recall: Processes</vt:lpstr>
      <vt:lpstr>Recall: System Calls (“Syscalls”)</vt:lpstr>
      <vt:lpstr>Recall: OS Library Issues Syscalls</vt:lpstr>
      <vt:lpstr>Putting it all Together: Web Server</vt:lpstr>
      <vt:lpstr>What does pthread stand for?</vt:lpstr>
      <vt:lpstr>Files</vt:lpstr>
      <vt:lpstr>Unix/POSIX Idea:  Everything is a “File”</vt:lpstr>
      <vt:lpstr>The File System Abstraction</vt:lpstr>
      <vt:lpstr>Connecting Processes, File Systems, and Users</vt:lpstr>
      <vt:lpstr>I/O and Storage Layers</vt:lpstr>
      <vt:lpstr>Today: The File Abstraction</vt:lpstr>
      <vt:lpstr>C High-Level File API – Streams</vt:lpstr>
      <vt:lpstr>C API Standard Streams – stdio.h</vt:lpstr>
      <vt:lpstr>C High-Level File API</vt:lpstr>
      <vt:lpstr>C Streams: Char-by-Char I/O</vt:lpstr>
      <vt:lpstr>C High-Level File API</vt:lpstr>
      <vt:lpstr>C Streams: Block-by-Block I/O</vt:lpstr>
      <vt:lpstr>Aside: System Programming</vt:lpstr>
      <vt:lpstr>C High-Level File API: Positioning</vt:lpstr>
      <vt:lpstr>Today: The File Abstraction</vt:lpstr>
      <vt:lpstr>Low-Level File I/O</vt:lpstr>
      <vt:lpstr>C Low-Level Standard Descriptors</vt:lpstr>
      <vt:lpstr>Low-Level File API</vt:lpstr>
      <vt:lpstr>Example: lowio.c</vt:lpstr>
      <vt:lpstr>POSIX I/O: Design Patterns</vt:lpstr>
      <vt:lpstr>POSIX I/O: Kernel Buffering</vt:lpstr>
      <vt:lpstr>Key Unix I/O Design Concepts</vt:lpstr>
      <vt:lpstr>Low-Level I/O: Other Operations</vt:lpstr>
      <vt:lpstr>Announcements</vt:lpstr>
      <vt:lpstr>Today: The File Abstraction</vt:lpstr>
      <vt:lpstr>High-Level vs. Low-Level File API</vt:lpstr>
      <vt:lpstr>High-Level vs. Low-Level File API</vt:lpstr>
      <vt:lpstr>What’s in a FILE*?</vt:lpstr>
      <vt:lpstr>FILE Buffering</vt:lpstr>
      <vt:lpstr>Example</vt:lpstr>
      <vt:lpstr>Example</vt:lpstr>
      <vt:lpstr>Writing Correct Code with FILE</vt:lpstr>
      <vt:lpstr>Why Buffer in Userspace?  Overhead!</vt:lpstr>
      <vt:lpstr>Why Buffer in Userspace? Functionality!</vt:lpstr>
      <vt:lpstr>Today: The File Abstraction</vt:lpstr>
      <vt:lpstr>I/O and Storage Layers</vt:lpstr>
      <vt:lpstr>Kernel Maintains State</vt:lpstr>
      <vt:lpstr>State Maintained by the Kernel</vt:lpstr>
      <vt:lpstr>What’s in an Open File Description?</vt:lpstr>
      <vt:lpstr>Abstract Representation of a Process</vt:lpstr>
      <vt:lpstr>Abstract Representation of a Process</vt:lpstr>
      <vt:lpstr>Abstract Representation of a Process</vt:lpstr>
      <vt:lpstr>Abstract Representation of a Process</vt:lpstr>
      <vt:lpstr>Now, let’s fork()!</vt:lpstr>
      <vt:lpstr>Open File Description is Aliased</vt:lpstr>
      <vt:lpstr>Open File Description is Aliased</vt:lpstr>
      <vt:lpstr>Open File Description is Aliased</vt:lpstr>
      <vt:lpstr>Open File Description is Aliased</vt:lpstr>
      <vt:lpstr>File Descriptor is Copied</vt:lpstr>
      <vt:lpstr>File Descriptor is Copied</vt:lpstr>
      <vt:lpstr>Why is Aliasing the Open File Description a Good Idea?</vt:lpstr>
      <vt:lpstr>Recall: In POSIX, Everything is a “File”</vt:lpstr>
      <vt:lpstr>Example: Shared Terminal Emulator</vt:lpstr>
      <vt:lpstr>Example: Shared Terminal Emulator</vt:lpstr>
      <vt:lpstr>Example: Shared Terminal Emulator</vt:lpstr>
      <vt:lpstr>Example: Shared Terminal Emulator</vt:lpstr>
      <vt:lpstr>Other Examples</vt:lpstr>
      <vt:lpstr>Other Syscalls: dup and dup2</vt:lpstr>
      <vt:lpstr>Other Syscalls: dup and dup2</vt:lpstr>
      <vt:lpstr>Today: The File Abstraction</vt:lpstr>
      <vt:lpstr>Don’t fork() in a process that already has multiple threads</vt:lpstr>
      <vt:lpstr>fork() in Multithreaded Processes</vt:lpstr>
      <vt:lpstr>fork() in a Multithreaded Processes</vt:lpstr>
      <vt:lpstr>Possible Problems with Multithreaded fork()</vt:lpstr>
      <vt:lpstr>Don’t carelessly mix low-level and high-level file I/O</vt:lpstr>
      <vt:lpstr>Avoid Mixing FILE* and File Descriptors</vt:lpstr>
      <vt:lpstr>Be careful with fork() and FILE*</vt:lpstr>
      <vt:lpstr>Be Careful Using fork() with FILE*</vt:lpstr>
      <vt:lpstr>Be Careful Using fork() with FILE*</vt:lpstr>
      <vt:lpstr>Conclusion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203</cp:revision>
  <dcterms:created xsi:type="dcterms:W3CDTF">2024-06-27T20:10:03Z</dcterms:created>
  <dcterms:modified xsi:type="dcterms:W3CDTF">2026-02-05T19:19:39Z</dcterms:modified>
</cp:coreProperties>
</file>